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theme/theme6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theme/themeOverride4.xml" ContentType="application/vnd.openxmlformats-officedocument.themeOverride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1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6" r:id="rId1"/>
    <p:sldMasterId id="2147483677" r:id="rId2"/>
    <p:sldMasterId id="2147483699" r:id="rId3"/>
    <p:sldMasterId id="2147483731" r:id="rId4"/>
    <p:sldMasterId id="2147483737" r:id="rId5"/>
  </p:sldMasterIdLst>
  <p:notesMasterIdLst>
    <p:notesMasterId r:id="rId28"/>
  </p:notesMasterIdLst>
  <p:sldIdLst>
    <p:sldId id="839" r:id="rId6"/>
    <p:sldId id="833" r:id="rId7"/>
    <p:sldId id="856" r:id="rId8"/>
    <p:sldId id="865" r:id="rId9"/>
    <p:sldId id="731" r:id="rId10"/>
    <p:sldId id="732" r:id="rId11"/>
    <p:sldId id="866" r:id="rId12"/>
    <p:sldId id="843" r:id="rId13"/>
    <p:sldId id="734" r:id="rId14"/>
    <p:sldId id="788" r:id="rId15"/>
    <p:sldId id="845" r:id="rId16"/>
    <p:sldId id="831" r:id="rId17"/>
    <p:sldId id="749" r:id="rId18"/>
    <p:sldId id="849" r:id="rId19"/>
    <p:sldId id="859" r:id="rId20"/>
    <p:sldId id="860" r:id="rId21"/>
    <p:sldId id="850" r:id="rId22"/>
    <p:sldId id="858" r:id="rId23"/>
    <p:sldId id="851" r:id="rId24"/>
    <p:sldId id="863" r:id="rId25"/>
    <p:sldId id="864" r:id="rId26"/>
    <p:sldId id="852" r:id="rId27"/>
  </p:sldIdLst>
  <p:sldSz cx="9144000" cy="6858000" type="letter"/>
  <p:notesSz cx="7010400" cy="9296400"/>
  <p:custDataLst>
    <p:tags r:id="rId29"/>
  </p:custDataLst>
  <p:defaultTextStyle>
    <a:defPPr>
      <a:defRPr lang="en-US"/>
    </a:defPPr>
    <a:lvl1pPr marL="0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21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02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584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24" algn="l" defTabSz="9138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  <a:srgbClr val="BB2D2C"/>
    <a:srgbClr val="E2E2E2"/>
    <a:srgbClr val="E8B7B7"/>
    <a:srgbClr val="FF00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36" autoAdjust="0"/>
    <p:restoredTop sz="94671" autoAdjust="0"/>
  </p:normalViewPr>
  <p:slideViewPr>
    <p:cSldViewPr snapToGrid="0" snapToObjects="1" showGuides="1">
      <p:cViewPr>
        <p:scale>
          <a:sx n="110" d="100"/>
          <a:sy n="110" d="100"/>
        </p:scale>
        <p:origin x="-2130" y="-360"/>
      </p:cViewPr>
      <p:guideLst>
        <p:guide orient="horz" pos="2156"/>
        <p:guide orient="horz" pos="3804"/>
        <p:guide pos="5759"/>
        <p:guide pos="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1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3469\Documents\Presentaciones\Gr&#225;fico%20en%20Microsoft%20PowerPoin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3469\AppData\Roaming\Microsoft\Excel\Libro1%20(version%201).xlsb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N332849\Dropbox\Regimen%20Inversion\SSMFGI\Comites\Comit&#233;_Inversiones\CI_008\Total%20Cartera%20de%20Valores%20FANVIT_20150120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4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Gr&#225;fico%20en%20Microsoft%20PowerPoint" TargetMode="External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6.bin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 sz="1200" dirty="0" smtClean="0"/>
              <a:t>Inflación anual a diciembre</a:t>
            </a:r>
            <a:endParaRPr lang="es-MX" sz="1200" dirty="0"/>
          </a:p>
        </c:rich>
      </c:tx>
      <c:layout/>
      <c:overlay val="1"/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chemeClr val="tx2"/>
              </a:solidFill>
            </a:ln>
          </c:spPr>
          <c:marker>
            <c:symbol val="none"/>
          </c:marker>
          <c:dLbls>
            <c:dLbl>
              <c:idx val="60"/>
              <c:layout>
                <c:manualLayout>
                  <c:x val="-5.5555555555555558E-3"/>
                  <c:y val="7.8703703703703706E-2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4.08%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1"/>
              <c:layout>
                <c:manualLayout>
                  <c:x val="0"/>
                  <c:y val="4.1666666666666664E-2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4.08%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Hoja3!$B$3:$B$63</c:f>
              <c:numCache>
                <c:formatCode>dd/mm/yyyy</c:formatCode>
                <c:ptCount val="61"/>
                <c:pt idx="0">
                  <c:v>42004</c:v>
                </c:pt>
                <c:pt idx="1">
                  <c:v>41973</c:v>
                </c:pt>
                <c:pt idx="2">
                  <c:v>41943</c:v>
                </c:pt>
                <c:pt idx="3">
                  <c:v>41912</c:v>
                </c:pt>
                <c:pt idx="4">
                  <c:v>41882</c:v>
                </c:pt>
                <c:pt idx="5">
                  <c:v>41851</c:v>
                </c:pt>
                <c:pt idx="6">
                  <c:v>41820</c:v>
                </c:pt>
                <c:pt idx="7">
                  <c:v>41790</c:v>
                </c:pt>
                <c:pt idx="8">
                  <c:v>41759</c:v>
                </c:pt>
                <c:pt idx="9">
                  <c:v>41729</c:v>
                </c:pt>
                <c:pt idx="10">
                  <c:v>41698</c:v>
                </c:pt>
                <c:pt idx="11">
                  <c:v>41670</c:v>
                </c:pt>
                <c:pt idx="12">
                  <c:v>41639</c:v>
                </c:pt>
                <c:pt idx="13">
                  <c:v>41608</c:v>
                </c:pt>
                <c:pt idx="14">
                  <c:v>41578</c:v>
                </c:pt>
                <c:pt idx="15">
                  <c:v>41547</c:v>
                </c:pt>
                <c:pt idx="16">
                  <c:v>41517</c:v>
                </c:pt>
                <c:pt idx="17">
                  <c:v>41486</c:v>
                </c:pt>
                <c:pt idx="18">
                  <c:v>41455</c:v>
                </c:pt>
                <c:pt idx="19">
                  <c:v>41425</c:v>
                </c:pt>
                <c:pt idx="20">
                  <c:v>41394</c:v>
                </c:pt>
                <c:pt idx="21">
                  <c:v>41364</c:v>
                </c:pt>
                <c:pt idx="22">
                  <c:v>41333</c:v>
                </c:pt>
                <c:pt idx="23">
                  <c:v>41305</c:v>
                </c:pt>
                <c:pt idx="24">
                  <c:v>41274</c:v>
                </c:pt>
                <c:pt idx="25">
                  <c:v>41243</c:v>
                </c:pt>
                <c:pt idx="26">
                  <c:v>41213</c:v>
                </c:pt>
                <c:pt idx="27">
                  <c:v>41182</c:v>
                </c:pt>
                <c:pt idx="28">
                  <c:v>41152</c:v>
                </c:pt>
                <c:pt idx="29">
                  <c:v>41121</c:v>
                </c:pt>
                <c:pt idx="30">
                  <c:v>41090</c:v>
                </c:pt>
                <c:pt idx="31">
                  <c:v>41060</c:v>
                </c:pt>
                <c:pt idx="32">
                  <c:v>41029</c:v>
                </c:pt>
                <c:pt idx="33">
                  <c:v>40999</c:v>
                </c:pt>
                <c:pt idx="34">
                  <c:v>40968</c:v>
                </c:pt>
                <c:pt idx="35">
                  <c:v>40939</c:v>
                </c:pt>
                <c:pt idx="36">
                  <c:v>40908</c:v>
                </c:pt>
                <c:pt idx="37">
                  <c:v>40877</c:v>
                </c:pt>
                <c:pt idx="38">
                  <c:v>40847</c:v>
                </c:pt>
                <c:pt idx="39">
                  <c:v>40816</c:v>
                </c:pt>
                <c:pt idx="40">
                  <c:v>40786</c:v>
                </c:pt>
                <c:pt idx="41">
                  <c:v>40755</c:v>
                </c:pt>
                <c:pt idx="42">
                  <c:v>40724</c:v>
                </c:pt>
                <c:pt idx="43">
                  <c:v>40694</c:v>
                </c:pt>
                <c:pt idx="44">
                  <c:v>40663</c:v>
                </c:pt>
                <c:pt idx="45">
                  <c:v>40633</c:v>
                </c:pt>
                <c:pt idx="46">
                  <c:v>40602</c:v>
                </c:pt>
                <c:pt idx="47">
                  <c:v>40574</c:v>
                </c:pt>
                <c:pt idx="48">
                  <c:v>40543</c:v>
                </c:pt>
                <c:pt idx="49">
                  <c:v>40512</c:v>
                </c:pt>
                <c:pt idx="50">
                  <c:v>40482</c:v>
                </c:pt>
                <c:pt idx="51">
                  <c:v>40451</c:v>
                </c:pt>
                <c:pt idx="52">
                  <c:v>40421</c:v>
                </c:pt>
                <c:pt idx="53">
                  <c:v>40390</c:v>
                </c:pt>
                <c:pt idx="54">
                  <c:v>40359</c:v>
                </c:pt>
                <c:pt idx="55">
                  <c:v>40329</c:v>
                </c:pt>
                <c:pt idx="56">
                  <c:v>40298</c:v>
                </c:pt>
                <c:pt idx="57">
                  <c:v>40268</c:v>
                </c:pt>
                <c:pt idx="58">
                  <c:v>40237</c:v>
                </c:pt>
                <c:pt idx="59">
                  <c:v>40209</c:v>
                </c:pt>
                <c:pt idx="60">
                  <c:v>40178</c:v>
                </c:pt>
              </c:numCache>
            </c:numRef>
          </c:cat>
          <c:val>
            <c:numRef>
              <c:f>Hoja3!$C$3:$C$63</c:f>
              <c:numCache>
                <c:formatCode>General</c:formatCode>
                <c:ptCount val="61"/>
                <c:pt idx="0">
                  <c:v>4.08</c:v>
                </c:pt>
                <c:pt idx="1">
                  <c:v>4.17</c:v>
                </c:pt>
                <c:pt idx="2">
                  <c:v>4.3</c:v>
                </c:pt>
                <c:pt idx="3">
                  <c:v>4.22</c:v>
                </c:pt>
                <c:pt idx="4">
                  <c:v>4.1500000000000004</c:v>
                </c:pt>
                <c:pt idx="5">
                  <c:v>4.07</c:v>
                </c:pt>
                <c:pt idx="6">
                  <c:v>3.75</c:v>
                </c:pt>
                <c:pt idx="7">
                  <c:v>3.51</c:v>
                </c:pt>
                <c:pt idx="8">
                  <c:v>3.5</c:v>
                </c:pt>
                <c:pt idx="9">
                  <c:v>3.76</c:v>
                </c:pt>
                <c:pt idx="10">
                  <c:v>4.2300000000000004</c:v>
                </c:pt>
                <c:pt idx="11">
                  <c:v>4.4800000000000004</c:v>
                </c:pt>
                <c:pt idx="12">
                  <c:v>3.97</c:v>
                </c:pt>
                <c:pt idx="13">
                  <c:v>3.62</c:v>
                </c:pt>
                <c:pt idx="14">
                  <c:v>3.36</c:v>
                </c:pt>
                <c:pt idx="15">
                  <c:v>3.39</c:v>
                </c:pt>
                <c:pt idx="16">
                  <c:v>3.46</c:v>
                </c:pt>
                <c:pt idx="17">
                  <c:v>3.47</c:v>
                </c:pt>
                <c:pt idx="18">
                  <c:v>4.09</c:v>
                </c:pt>
                <c:pt idx="19">
                  <c:v>4.63</c:v>
                </c:pt>
                <c:pt idx="20">
                  <c:v>4.6500000000000004</c:v>
                </c:pt>
                <c:pt idx="21">
                  <c:v>4.25</c:v>
                </c:pt>
                <c:pt idx="22">
                  <c:v>3.55</c:v>
                </c:pt>
                <c:pt idx="23">
                  <c:v>3.25</c:v>
                </c:pt>
                <c:pt idx="24">
                  <c:v>3.57</c:v>
                </c:pt>
                <c:pt idx="25">
                  <c:v>4.18</c:v>
                </c:pt>
                <c:pt idx="26">
                  <c:v>4.5999999999999996</c:v>
                </c:pt>
                <c:pt idx="27">
                  <c:v>4.7699999999999996</c:v>
                </c:pt>
                <c:pt idx="28">
                  <c:v>4.57</c:v>
                </c:pt>
                <c:pt idx="29">
                  <c:v>4.42</c:v>
                </c:pt>
                <c:pt idx="30">
                  <c:v>4.34</c:v>
                </c:pt>
                <c:pt idx="31">
                  <c:v>3.85</c:v>
                </c:pt>
                <c:pt idx="32">
                  <c:v>3.41</c:v>
                </c:pt>
                <c:pt idx="33">
                  <c:v>3.73</c:v>
                </c:pt>
                <c:pt idx="34">
                  <c:v>3.87</c:v>
                </c:pt>
                <c:pt idx="35">
                  <c:v>4.05</c:v>
                </c:pt>
                <c:pt idx="36">
                  <c:v>3.82</c:v>
                </c:pt>
                <c:pt idx="37">
                  <c:v>3.48</c:v>
                </c:pt>
                <c:pt idx="38">
                  <c:v>3.2</c:v>
                </c:pt>
                <c:pt idx="39">
                  <c:v>3.14</c:v>
                </c:pt>
                <c:pt idx="40">
                  <c:v>3.42</c:v>
                </c:pt>
                <c:pt idx="41">
                  <c:v>3.55</c:v>
                </c:pt>
                <c:pt idx="42">
                  <c:v>3.28</c:v>
                </c:pt>
                <c:pt idx="43">
                  <c:v>3.25</c:v>
                </c:pt>
                <c:pt idx="44">
                  <c:v>3.36</c:v>
                </c:pt>
                <c:pt idx="45">
                  <c:v>3.04</c:v>
                </c:pt>
                <c:pt idx="46">
                  <c:v>3.57</c:v>
                </c:pt>
                <c:pt idx="47">
                  <c:v>3.78</c:v>
                </c:pt>
                <c:pt idx="48">
                  <c:v>4.4000000000000004</c:v>
                </c:pt>
                <c:pt idx="49">
                  <c:v>4.32</c:v>
                </c:pt>
                <c:pt idx="50">
                  <c:v>4.0199999999999996</c:v>
                </c:pt>
                <c:pt idx="51">
                  <c:v>3.7</c:v>
                </c:pt>
                <c:pt idx="52">
                  <c:v>3.68</c:v>
                </c:pt>
                <c:pt idx="53">
                  <c:v>3.64</c:v>
                </c:pt>
                <c:pt idx="54">
                  <c:v>3.69</c:v>
                </c:pt>
                <c:pt idx="55">
                  <c:v>3.92</c:v>
                </c:pt>
                <c:pt idx="56">
                  <c:v>4.2699999999999996</c:v>
                </c:pt>
                <c:pt idx="57">
                  <c:v>4.97</c:v>
                </c:pt>
                <c:pt idx="58">
                  <c:v>4.83</c:v>
                </c:pt>
                <c:pt idx="59">
                  <c:v>4.46</c:v>
                </c:pt>
                <c:pt idx="60">
                  <c:v>3.57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255104"/>
        <c:axId val="88263680"/>
      </c:lineChart>
      <c:dateAx>
        <c:axId val="88255104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900"/>
            </a:pPr>
            <a:endParaRPr lang="es-MX"/>
          </a:p>
        </c:txPr>
        <c:crossAx val="88263680"/>
        <c:crosses val="autoZero"/>
        <c:auto val="1"/>
        <c:lblOffset val="100"/>
        <c:baseTimeUnit val="months"/>
      </c:dateAx>
      <c:valAx>
        <c:axId val="88263680"/>
        <c:scaling>
          <c:orientation val="minMax"/>
          <c:min val="3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s-MX"/>
          </a:p>
        </c:txPr>
        <c:crossAx val="88255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Treasury 10 años</c:v>
          </c:tx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ymbol val="none"/>
          </c:marker>
          <c:dLbls>
            <c:dLbl>
              <c:idx val="250"/>
              <c:layout>
                <c:manualLayout>
                  <c:x val="-9.7222440944881888E-2"/>
                  <c:y val="4.6296296296296294E-3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tx1"/>
                        </a:solidFill>
                      </a:rPr>
                      <a:t>1.806</a:t>
                    </a:r>
                    <a:endParaRPr lang="en-US" b="1">
                      <a:solidFill>
                        <a:schemeClr val="tx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Hoja4!$B$5:$B$255</c:f>
              <c:numCache>
                <c:formatCode>dd/mm/yyyy</c:formatCode>
                <c:ptCount val="251"/>
                <c:pt idx="0">
                  <c:v>42020</c:v>
                </c:pt>
                <c:pt idx="1">
                  <c:v>42019</c:v>
                </c:pt>
                <c:pt idx="2">
                  <c:v>42018</c:v>
                </c:pt>
                <c:pt idx="3">
                  <c:v>42017</c:v>
                </c:pt>
                <c:pt idx="4">
                  <c:v>42016</c:v>
                </c:pt>
                <c:pt idx="5">
                  <c:v>42013</c:v>
                </c:pt>
                <c:pt idx="6">
                  <c:v>42012</c:v>
                </c:pt>
                <c:pt idx="7">
                  <c:v>42011</c:v>
                </c:pt>
                <c:pt idx="8">
                  <c:v>42010</c:v>
                </c:pt>
                <c:pt idx="9">
                  <c:v>42009</c:v>
                </c:pt>
                <c:pt idx="10">
                  <c:v>42006</c:v>
                </c:pt>
                <c:pt idx="11">
                  <c:v>42004</c:v>
                </c:pt>
                <c:pt idx="12">
                  <c:v>42003</c:v>
                </c:pt>
                <c:pt idx="13">
                  <c:v>42002</c:v>
                </c:pt>
                <c:pt idx="14">
                  <c:v>41999</c:v>
                </c:pt>
                <c:pt idx="15">
                  <c:v>41997</c:v>
                </c:pt>
                <c:pt idx="16">
                  <c:v>41996</c:v>
                </c:pt>
                <c:pt idx="17">
                  <c:v>41995</c:v>
                </c:pt>
                <c:pt idx="18">
                  <c:v>41992</c:v>
                </c:pt>
                <c:pt idx="19">
                  <c:v>41991</c:v>
                </c:pt>
                <c:pt idx="20">
                  <c:v>41990</c:v>
                </c:pt>
                <c:pt idx="21">
                  <c:v>41989</c:v>
                </c:pt>
                <c:pt idx="22">
                  <c:v>41988</c:v>
                </c:pt>
                <c:pt idx="23">
                  <c:v>41985</c:v>
                </c:pt>
                <c:pt idx="24">
                  <c:v>41984</c:v>
                </c:pt>
                <c:pt idx="25">
                  <c:v>41983</c:v>
                </c:pt>
                <c:pt idx="26">
                  <c:v>41982</c:v>
                </c:pt>
                <c:pt idx="27">
                  <c:v>41981</c:v>
                </c:pt>
                <c:pt idx="28">
                  <c:v>41978</c:v>
                </c:pt>
                <c:pt idx="29">
                  <c:v>41977</c:v>
                </c:pt>
                <c:pt idx="30">
                  <c:v>41976</c:v>
                </c:pt>
                <c:pt idx="31">
                  <c:v>41975</c:v>
                </c:pt>
                <c:pt idx="32">
                  <c:v>41974</c:v>
                </c:pt>
                <c:pt idx="33">
                  <c:v>41971</c:v>
                </c:pt>
                <c:pt idx="34">
                  <c:v>41969</c:v>
                </c:pt>
                <c:pt idx="35">
                  <c:v>41968</c:v>
                </c:pt>
                <c:pt idx="36">
                  <c:v>41967</c:v>
                </c:pt>
                <c:pt idx="37">
                  <c:v>41964</c:v>
                </c:pt>
                <c:pt idx="38">
                  <c:v>41963</c:v>
                </c:pt>
                <c:pt idx="39">
                  <c:v>41962</c:v>
                </c:pt>
                <c:pt idx="40">
                  <c:v>41961</c:v>
                </c:pt>
                <c:pt idx="41">
                  <c:v>41960</c:v>
                </c:pt>
                <c:pt idx="42">
                  <c:v>41957</c:v>
                </c:pt>
                <c:pt idx="43">
                  <c:v>41956</c:v>
                </c:pt>
                <c:pt idx="44">
                  <c:v>41955</c:v>
                </c:pt>
                <c:pt idx="45">
                  <c:v>41953</c:v>
                </c:pt>
                <c:pt idx="46">
                  <c:v>41950</c:v>
                </c:pt>
                <c:pt idx="47">
                  <c:v>41949</c:v>
                </c:pt>
                <c:pt idx="48">
                  <c:v>41948</c:v>
                </c:pt>
                <c:pt idx="49">
                  <c:v>41947</c:v>
                </c:pt>
                <c:pt idx="50">
                  <c:v>41946</c:v>
                </c:pt>
                <c:pt idx="51">
                  <c:v>41943</c:v>
                </c:pt>
                <c:pt idx="52">
                  <c:v>41942</c:v>
                </c:pt>
                <c:pt idx="53">
                  <c:v>41941</c:v>
                </c:pt>
                <c:pt idx="54">
                  <c:v>41940</c:v>
                </c:pt>
                <c:pt idx="55">
                  <c:v>41939</c:v>
                </c:pt>
                <c:pt idx="56">
                  <c:v>41936</c:v>
                </c:pt>
                <c:pt idx="57">
                  <c:v>41935</c:v>
                </c:pt>
                <c:pt idx="58">
                  <c:v>41934</c:v>
                </c:pt>
                <c:pt idx="59">
                  <c:v>41933</c:v>
                </c:pt>
                <c:pt idx="60">
                  <c:v>41932</c:v>
                </c:pt>
                <c:pt idx="61">
                  <c:v>41929</c:v>
                </c:pt>
                <c:pt idx="62">
                  <c:v>41928</c:v>
                </c:pt>
                <c:pt idx="63">
                  <c:v>41927</c:v>
                </c:pt>
                <c:pt idx="64">
                  <c:v>41926</c:v>
                </c:pt>
                <c:pt idx="65">
                  <c:v>41922</c:v>
                </c:pt>
                <c:pt idx="66">
                  <c:v>41921</c:v>
                </c:pt>
                <c:pt idx="67">
                  <c:v>41920</c:v>
                </c:pt>
                <c:pt idx="68">
                  <c:v>41919</c:v>
                </c:pt>
                <c:pt idx="69">
                  <c:v>41918</c:v>
                </c:pt>
                <c:pt idx="70">
                  <c:v>41915</c:v>
                </c:pt>
                <c:pt idx="71">
                  <c:v>41914</c:v>
                </c:pt>
                <c:pt idx="72">
                  <c:v>41913</c:v>
                </c:pt>
                <c:pt idx="73">
                  <c:v>41912</c:v>
                </c:pt>
                <c:pt idx="74">
                  <c:v>41911</c:v>
                </c:pt>
                <c:pt idx="75">
                  <c:v>41908</c:v>
                </c:pt>
                <c:pt idx="76">
                  <c:v>41907</c:v>
                </c:pt>
                <c:pt idx="77">
                  <c:v>41906</c:v>
                </c:pt>
                <c:pt idx="78">
                  <c:v>41905</c:v>
                </c:pt>
                <c:pt idx="79">
                  <c:v>41904</c:v>
                </c:pt>
                <c:pt idx="80">
                  <c:v>41901</c:v>
                </c:pt>
                <c:pt idx="81">
                  <c:v>41900</c:v>
                </c:pt>
                <c:pt idx="82">
                  <c:v>41899</c:v>
                </c:pt>
                <c:pt idx="83">
                  <c:v>41898</c:v>
                </c:pt>
                <c:pt idx="84">
                  <c:v>41897</c:v>
                </c:pt>
                <c:pt idx="85">
                  <c:v>41894</c:v>
                </c:pt>
                <c:pt idx="86">
                  <c:v>41893</c:v>
                </c:pt>
                <c:pt idx="87">
                  <c:v>41892</c:v>
                </c:pt>
                <c:pt idx="88">
                  <c:v>41891</c:v>
                </c:pt>
                <c:pt idx="89">
                  <c:v>41890</c:v>
                </c:pt>
                <c:pt idx="90">
                  <c:v>41887</c:v>
                </c:pt>
                <c:pt idx="91">
                  <c:v>41886</c:v>
                </c:pt>
                <c:pt idx="92">
                  <c:v>41885</c:v>
                </c:pt>
                <c:pt idx="93">
                  <c:v>41884</c:v>
                </c:pt>
                <c:pt idx="94">
                  <c:v>41880</c:v>
                </c:pt>
                <c:pt idx="95">
                  <c:v>41879</c:v>
                </c:pt>
                <c:pt idx="96">
                  <c:v>41878</c:v>
                </c:pt>
                <c:pt idx="97">
                  <c:v>41877</c:v>
                </c:pt>
                <c:pt idx="98">
                  <c:v>41876</c:v>
                </c:pt>
                <c:pt idx="99">
                  <c:v>41873</c:v>
                </c:pt>
                <c:pt idx="100">
                  <c:v>41872</c:v>
                </c:pt>
                <c:pt idx="101">
                  <c:v>41871</c:v>
                </c:pt>
                <c:pt idx="102">
                  <c:v>41870</c:v>
                </c:pt>
                <c:pt idx="103">
                  <c:v>41869</c:v>
                </c:pt>
                <c:pt idx="104">
                  <c:v>41866</c:v>
                </c:pt>
                <c:pt idx="105">
                  <c:v>41865</c:v>
                </c:pt>
                <c:pt idx="106">
                  <c:v>41864</c:v>
                </c:pt>
                <c:pt idx="107">
                  <c:v>41863</c:v>
                </c:pt>
                <c:pt idx="108">
                  <c:v>41862</c:v>
                </c:pt>
                <c:pt idx="109">
                  <c:v>41859</c:v>
                </c:pt>
                <c:pt idx="110">
                  <c:v>41858</c:v>
                </c:pt>
                <c:pt idx="111">
                  <c:v>41857</c:v>
                </c:pt>
                <c:pt idx="112">
                  <c:v>41856</c:v>
                </c:pt>
                <c:pt idx="113">
                  <c:v>41855</c:v>
                </c:pt>
                <c:pt idx="114">
                  <c:v>41852</c:v>
                </c:pt>
                <c:pt idx="115">
                  <c:v>41851</c:v>
                </c:pt>
                <c:pt idx="116">
                  <c:v>41850</c:v>
                </c:pt>
                <c:pt idx="117">
                  <c:v>41849</c:v>
                </c:pt>
                <c:pt idx="118">
                  <c:v>41848</c:v>
                </c:pt>
                <c:pt idx="119">
                  <c:v>41845</c:v>
                </c:pt>
                <c:pt idx="120">
                  <c:v>41844</c:v>
                </c:pt>
                <c:pt idx="121">
                  <c:v>41843</c:v>
                </c:pt>
                <c:pt idx="122">
                  <c:v>41842</c:v>
                </c:pt>
                <c:pt idx="123">
                  <c:v>41841</c:v>
                </c:pt>
                <c:pt idx="124">
                  <c:v>41838</c:v>
                </c:pt>
                <c:pt idx="125">
                  <c:v>41837</c:v>
                </c:pt>
                <c:pt idx="126">
                  <c:v>41836</c:v>
                </c:pt>
                <c:pt idx="127">
                  <c:v>41835</c:v>
                </c:pt>
                <c:pt idx="128">
                  <c:v>41834</c:v>
                </c:pt>
                <c:pt idx="129">
                  <c:v>41831</c:v>
                </c:pt>
                <c:pt idx="130">
                  <c:v>41830</c:v>
                </c:pt>
                <c:pt idx="131">
                  <c:v>41829</c:v>
                </c:pt>
                <c:pt idx="132">
                  <c:v>41828</c:v>
                </c:pt>
                <c:pt idx="133">
                  <c:v>41827</c:v>
                </c:pt>
                <c:pt idx="134">
                  <c:v>41823</c:v>
                </c:pt>
                <c:pt idx="135">
                  <c:v>41822</c:v>
                </c:pt>
                <c:pt idx="136">
                  <c:v>41821</c:v>
                </c:pt>
                <c:pt idx="137">
                  <c:v>41820</c:v>
                </c:pt>
                <c:pt idx="138">
                  <c:v>41817</c:v>
                </c:pt>
                <c:pt idx="139">
                  <c:v>41816</c:v>
                </c:pt>
                <c:pt idx="140">
                  <c:v>41815</c:v>
                </c:pt>
                <c:pt idx="141">
                  <c:v>41814</c:v>
                </c:pt>
                <c:pt idx="142">
                  <c:v>41813</c:v>
                </c:pt>
                <c:pt idx="143">
                  <c:v>41810</c:v>
                </c:pt>
                <c:pt idx="144">
                  <c:v>41809</c:v>
                </c:pt>
                <c:pt idx="145">
                  <c:v>41808</c:v>
                </c:pt>
                <c:pt idx="146">
                  <c:v>41807</c:v>
                </c:pt>
                <c:pt idx="147">
                  <c:v>41806</c:v>
                </c:pt>
                <c:pt idx="148">
                  <c:v>41803</c:v>
                </c:pt>
                <c:pt idx="149">
                  <c:v>41802</c:v>
                </c:pt>
                <c:pt idx="150">
                  <c:v>41801</c:v>
                </c:pt>
                <c:pt idx="151">
                  <c:v>41800</c:v>
                </c:pt>
                <c:pt idx="152">
                  <c:v>41799</c:v>
                </c:pt>
                <c:pt idx="153">
                  <c:v>41796</c:v>
                </c:pt>
                <c:pt idx="154">
                  <c:v>41795</c:v>
                </c:pt>
                <c:pt idx="155">
                  <c:v>41794</c:v>
                </c:pt>
                <c:pt idx="156">
                  <c:v>41793</c:v>
                </c:pt>
                <c:pt idx="157">
                  <c:v>41792</c:v>
                </c:pt>
                <c:pt idx="158">
                  <c:v>41789</c:v>
                </c:pt>
                <c:pt idx="159">
                  <c:v>41788</c:v>
                </c:pt>
                <c:pt idx="160">
                  <c:v>41787</c:v>
                </c:pt>
                <c:pt idx="161">
                  <c:v>41786</c:v>
                </c:pt>
                <c:pt idx="162">
                  <c:v>41782</c:v>
                </c:pt>
                <c:pt idx="163">
                  <c:v>41781</c:v>
                </c:pt>
                <c:pt idx="164">
                  <c:v>41780</c:v>
                </c:pt>
                <c:pt idx="165">
                  <c:v>41779</c:v>
                </c:pt>
                <c:pt idx="166">
                  <c:v>41778</c:v>
                </c:pt>
                <c:pt idx="167">
                  <c:v>41775</c:v>
                </c:pt>
                <c:pt idx="168">
                  <c:v>41774</c:v>
                </c:pt>
                <c:pt idx="169">
                  <c:v>41773</c:v>
                </c:pt>
                <c:pt idx="170">
                  <c:v>41772</c:v>
                </c:pt>
                <c:pt idx="171">
                  <c:v>41771</c:v>
                </c:pt>
                <c:pt idx="172">
                  <c:v>41768</c:v>
                </c:pt>
                <c:pt idx="173">
                  <c:v>41767</c:v>
                </c:pt>
                <c:pt idx="174">
                  <c:v>41766</c:v>
                </c:pt>
                <c:pt idx="175">
                  <c:v>41765</c:v>
                </c:pt>
                <c:pt idx="176">
                  <c:v>41764</c:v>
                </c:pt>
                <c:pt idx="177">
                  <c:v>41761</c:v>
                </c:pt>
                <c:pt idx="178">
                  <c:v>41760</c:v>
                </c:pt>
                <c:pt idx="179">
                  <c:v>41759</c:v>
                </c:pt>
                <c:pt idx="180">
                  <c:v>41758</c:v>
                </c:pt>
                <c:pt idx="181">
                  <c:v>41757</c:v>
                </c:pt>
                <c:pt idx="182">
                  <c:v>41754</c:v>
                </c:pt>
                <c:pt idx="183">
                  <c:v>41753</c:v>
                </c:pt>
                <c:pt idx="184">
                  <c:v>41752</c:v>
                </c:pt>
                <c:pt idx="185">
                  <c:v>41751</c:v>
                </c:pt>
                <c:pt idx="186">
                  <c:v>41750</c:v>
                </c:pt>
                <c:pt idx="187">
                  <c:v>41746</c:v>
                </c:pt>
                <c:pt idx="188">
                  <c:v>41745</c:v>
                </c:pt>
                <c:pt idx="189">
                  <c:v>41744</c:v>
                </c:pt>
                <c:pt idx="190">
                  <c:v>41743</c:v>
                </c:pt>
                <c:pt idx="191">
                  <c:v>41740</c:v>
                </c:pt>
                <c:pt idx="192">
                  <c:v>41739</c:v>
                </c:pt>
                <c:pt idx="193">
                  <c:v>41738</c:v>
                </c:pt>
                <c:pt idx="194">
                  <c:v>41737</c:v>
                </c:pt>
                <c:pt idx="195">
                  <c:v>41736</c:v>
                </c:pt>
                <c:pt idx="196">
                  <c:v>41733</c:v>
                </c:pt>
                <c:pt idx="197">
                  <c:v>41732</c:v>
                </c:pt>
                <c:pt idx="198">
                  <c:v>41731</c:v>
                </c:pt>
                <c:pt idx="199">
                  <c:v>41730</c:v>
                </c:pt>
                <c:pt idx="200">
                  <c:v>41729</c:v>
                </c:pt>
                <c:pt idx="201">
                  <c:v>41726</c:v>
                </c:pt>
                <c:pt idx="202">
                  <c:v>41725</c:v>
                </c:pt>
                <c:pt idx="203">
                  <c:v>41724</c:v>
                </c:pt>
                <c:pt idx="204">
                  <c:v>41723</c:v>
                </c:pt>
                <c:pt idx="205">
                  <c:v>41722</c:v>
                </c:pt>
                <c:pt idx="206">
                  <c:v>41719</c:v>
                </c:pt>
                <c:pt idx="207">
                  <c:v>41718</c:v>
                </c:pt>
                <c:pt idx="208">
                  <c:v>41717</c:v>
                </c:pt>
                <c:pt idx="209">
                  <c:v>41716</c:v>
                </c:pt>
                <c:pt idx="210">
                  <c:v>41715</c:v>
                </c:pt>
                <c:pt idx="211">
                  <c:v>41712</c:v>
                </c:pt>
                <c:pt idx="212">
                  <c:v>41711</c:v>
                </c:pt>
                <c:pt idx="213">
                  <c:v>41710</c:v>
                </c:pt>
                <c:pt idx="214">
                  <c:v>41709</c:v>
                </c:pt>
                <c:pt idx="215">
                  <c:v>41708</c:v>
                </c:pt>
                <c:pt idx="216">
                  <c:v>41705</c:v>
                </c:pt>
                <c:pt idx="217">
                  <c:v>41704</c:v>
                </c:pt>
                <c:pt idx="218">
                  <c:v>41703</c:v>
                </c:pt>
                <c:pt idx="219">
                  <c:v>41702</c:v>
                </c:pt>
                <c:pt idx="220">
                  <c:v>41701</c:v>
                </c:pt>
                <c:pt idx="221">
                  <c:v>41698</c:v>
                </c:pt>
                <c:pt idx="222">
                  <c:v>41697</c:v>
                </c:pt>
                <c:pt idx="223">
                  <c:v>41696</c:v>
                </c:pt>
                <c:pt idx="224">
                  <c:v>41695</c:v>
                </c:pt>
                <c:pt idx="225">
                  <c:v>41694</c:v>
                </c:pt>
                <c:pt idx="226">
                  <c:v>41691</c:v>
                </c:pt>
                <c:pt idx="227">
                  <c:v>41690</c:v>
                </c:pt>
                <c:pt idx="228">
                  <c:v>41689</c:v>
                </c:pt>
                <c:pt idx="229">
                  <c:v>41688</c:v>
                </c:pt>
                <c:pt idx="230">
                  <c:v>41684</c:v>
                </c:pt>
                <c:pt idx="231">
                  <c:v>41683</c:v>
                </c:pt>
                <c:pt idx="232">
                  <c:v>41682</c:v>
                </c:pt>
                <c:pt idx="233">
                  <c:v>41681</c:v>
                </c:pt>
                <c:pt idx="234">
                  <c:v>41680</c:v>
                </c:pt>
                <c:pt idx="235">
                  <c:v>41677</c:v>
                </c:pt>
                <c:pt idx="236">
                  <c:v>41676</c:v>
                </c:pt>
                <c:pt idx="237">
                  <c:v>41675</c:v>
                </c:pt>
                <c:pt idx="238">
                  <c:v>41674</c:v>
                </c:pt>
                <c:pt idx="239">
                  <c:v>41673</c:v>
                </c:pt>
                <c:pt idx="240">
                  <c:v>41670</c:v>
                </c:pt>
                <c:pt idx="241">
                  <c:v>41669</c:v>
                </c:pt>
                <c:pt idx="242">
                  <c:v>41668</c:v>
                </c:pt>
                <c:pt idx="243">
                  <c:v>41667</c:v>
                </c:pt>
                <c:pt idx="244">
                  <c:v>41666</c:v>
                </c:pt>
                <c:pt idx="245">
                  <c:v>41663</c:v>
                </c:pt>
                <c:pt idx="246">
                  <c:v>41662</c:v>
                </c:pt>
                <c:pt idx="247">
                  <c:v>41661</c:v>
                </c:pt>
                <c:pt idx="248">
                  <c:v>41660</c:v>
                </c:pt>
                <c:pt idx="249">
                  <c:v>41656</c:v>
                </c:pt>
                <c:pt idx="250">
                  <c:v>41655</c:v>
                </c:pt>
              </c:numCache>
            </c:numRef>
          </c:cat>
          <c:val>
            <c:numRef>
              <c:f>Hoja4!$C$5:$C$255</c:f>
              <c:numCache>
                <c:formatCode>General</c:formatCode>
                <c:ptCount val="251"/>
                <c:pt idx="0">
                  <c:v>1.8069</c:v>
                </c:pt>
                <c:pt idx="1">
                  <c:v>1.7149000000000001</c:v>
                </c:pt>
                <c:pt idx="2">
                  <c:v>1.8552999999999999</c:v>
                </c:pt>
                <c:pt idx="3">
                  <c:v>1.9</c:v>
                </c:pt>
                <c:pt idx="4">
                  <c:v>1.907</c:v>
                </c:pt>
                <c:pt idx="5">
                  <c:v>1.9449000000000001</c:v>
                </c:pt>
                <c:pt idx="6">
                  <c:v>2.0179</c:v>
                </c:pt>
                <c:pt idx="7">
                  <c:v>1.9677</c:v>
                </c:pt>
                <c:pt idx="8">
                  <c:v>1.9401999999999999</c:v>
                </c:pt>
                <c:pt idx="9">
                  <c:v>2.032</c:v>
                </c:pt>
                <c:pt idx="10">
                  <c:v>2.1105</c:v>
                </c:pt>
                <c:pt idx="11">
                  <c:v>2.1711999999999998</c:v>
                </c:pt>
                <c:pt idx="12">
                  <c:v>2.1871</c:v>
                </c:pt>
                <c:pt idx="13">
                  <c:v>2.2021000000000002</c:v>
                </c:pt>
                <c:pt idx="14">
                  <c:v>2.2498999999999998</c:v>
                </c:pt>
                <c:pt idx="15">
                  <c:v>2.2631999999999999</c:v>
                </c:pt>
                <c:pt idx="16">
                  <c:v>2.2614000000000001</c:v>
                </c:pt>
                <c:pt idx="17">
                  <c:v>2.1583000000000001</c:v>
                </c:pt>
                <c:pt idx="18">
                  <c:v>2.1617999999999999</c:v>
                </c:pt>
                <c:pt idx="19">
                  <c:v>2.2075</c:v>
                </c:pt>
                <c:pt idx="20">
                  <c:v>2.1356000000000002</c:v>
                </c:pt>
                <c:pt idx="21">
                  <c:v>2.0590999999999999</c:v>
                </c:pt>
                <c:pt idx="22">
                  <c:v>2.1181999999999999</c:v>
                </c:pt>
                <c:pt idx="23">
                  <c:v>2.0817000000000001</c:v>
                </c:pt>
                <c:pt idx="24">
                  <c:v>2.1619999999999999</c:v>
                </c:pt>
                <c:pt idx="25">
                  <c:v>2.1638000000000002</c:v>
                </c:pt>
                <c:pt idx="26">
                  <c:v>2.2128999999999999</c:v>
                </c:pt>
                <c:pt idx="27">
                  <c:v>2.2570000000000001</c:v>
                </c:pt>
                <c:pt idx="28">
                  <c:v>2.3065000000000002</c:v>
                </c:pt>
                <c:pt idx="29">
                  <c:v>2.2341000000000002</c:v>
                </c:pt>
                <c:pt idx="30">
                  <c:v>2.2799</c:v>
                </c:pt>
                <c:pt idx="31">
                  <c:v>2.2923</c:v>
                </c:pt>
                <c:pt idx="32">
                  <c:v>2.2349999999999999</c:v>
                </c:pt>
                <c:pt idx="33">
                  <c:v>2.1640000000000001</c:v>
                </c:pt>
                <c:pt idx="34">
                  <c:v>2.2446999999999999</c:v>
                </c:pt>
                <c:pt idx="35">
                  <c:v>2.2570000000000001</c:v>
                </c:pt>
                <c:pt idx="36">
                  <c:v>2.3064</c:v>
                </c:pt>
                <c:pt idx="37">
                  <c:v>2.3098999999999998</c:v>
                </c:pt>
                <c:pt idx="38">
                  <c:v>2.3372999999999999</c:v>
                </c:pt>
                <c:pt idx="39">
                  <c:v>2.3593999999999999</c:v>
                </c:pt>
                <c:pt idx="40">
                  <c:v>2.3151000000000002</c:v>
                </c:pt>
                <c:pt idx="41">
                  <c:v>2.3399000000000001</c:v>
                </c:pt>
                <c:pt idx="42">
                  <c:v>2.3203999999999998</c:v>
                </c:pt>
                <c:pt idx="43">
                  <c:v>2.3399000000000001</c:v>
                </c:pt>
                <c:pt idx="44">
                  <c:v>2.3712</c:v>
                </c:pt>
                <c:pt idx="45">
                  <c:v>2.3603999999999998</c:v>
                </c:pt>
                <c:pt idx="46">
                  <c:v>2.2976000000000001</c:v>
                </c:pt>
                <c:pt idx="47">
                  <c:v>2.3856000000000002</c:v>
                </c:pt>
                <c:pt idx="48">
                  <c:v>2.3424</c:v>
                </c:pt>
                <c:pt idx="49">
                  <c:v>2.3334999999999999</c:v>
                </c:pt>
                <c:pt idx="50">
                  <c:v>2.3424999999999998</c:v>
                </c:pt>
                <c:pt idx="51">
                  <c:v>2.3353000000000002</c:v>
                </c:pt>
                <c:pt idx="52">
                  <c:v>2.3058000000000001</c:v>
                </c:pt>
                <c:pt idx="53">
                  <c:v>2.3174000000000001</c:v>
                </c:pt>
                <c:pt idx="54">
                  <c:v>2.2959999999999998</c:v>
                </c:pt>
                <c:pt idx="55">
                  <c:v>2.2605</c:v>
                </c:pt>
                <c:pt idx="56">
                  <c:v>2.2685</c:v>
                </c:pt>
                <c:pt idx="57">
                  <c:v>2.2711999999999999</c:v>
                </c:pt>
                <c:pt idx="58">
                  <c:v>2.2164000000000001</c:v>
                </c:pt>
                <c:pt idx="59">
                  <c:v>2.2216999999999998</c:v>
                </c:pt>
                <c:pt idx="60">
                  <c:v>2.1909000000000001</c:v>
                </c:pt>
                <c:pt idx="61">
                  <c:v>2.1936</c:v>
                </c:pt>
                <c:pt idx="62">
                  <c:v>2.1558999999999999</c:v>
                </c:pt>
                <c:pt idx="63">
                  <c:v>2.1358000000000001</c:v>
                </c:pt>
                <c:pt idx="64">
                  <c:v>2.1972999999999998</c:v>
                </c:pt>
                <c:pt idx="65">
                  <c:v>2.2804000000000002</c:v>
                </c:pt>
                <c:pt idx="66">
                  <c:v>2.3132999999999999</c:v>
                </c:pt>
                <c:pt idx="67">
                  <c:v>2.3212999999999999</c:v>
                </c:pt>
                <c:pt idx="68">
                  <c:v>2.3391000000000002</c:v>
                </c:pt>
                <c:pt idx="69">
                  <c:v>2.4196</c:v>
                </c:pt>
                <c:pt idx="70">
                  <c:v>2.4340000000000002</c:v>
                </c:pt>
                <c:pt idx="71">
                  <c:v>2.4249999999999998</c:v>
                </c:pt>
                <c:pt idx="72">
                  <c:v>2.3856000000000002</c:v>
                </c:pt>
                <c:pt idx="73">
                  <c:v>2.4887999999999999</c:v>
                </c:pt>
                <c:pt idx="74">
                  <c:v>2.4771000000000001</c:v>
                </c:pt>
                <c:pt idx="75">
                  <c:v>2.5276000000000001</c:v>
                </c:pt>
                <c:pt idx="76">
                  <c:v>2.5022000000000002</c:v>
                </c:pt>
                <c:pt idx="77">
                  <c:v>2.5636999999999999</c:v>
                </c:pt>
                <c:pt idx="78">
                  <c:v>2.5274999999999999</c:v>
                </c:pt>
                <c:pt idx="79">
                  <c:v>2.5636000000000001</c:v>
                </c:pt>
                <c:pt idx="80">
                  <c:v>2.5745</c:v>
                </c:pt>
                <c:pt idx="81">
                  <c:v>2.6143999999999998</c:v>
                </c:pt>
                <c:pt idx="82">
                  <c:v>2.6198000000000001</c:v>
                </c:pt>
                <c:pt idx="83">
                  <c:v>2.5924</c:v>
                </c:pt>
                <c:pt idx="84">
                  <c:v>2.5886999999999998</c:v>
                </c:pt>
                <c:pt idx="85">
                  <c:v>2.6105</c:v>
                </c:pt>
                <c:pt idx="86">
                  <c:v>2.5495999999999999</c:v>
                </c:pt>
                <c:pt idx="87">
                  <c:v>2.5413999999999999</c:v>
                </c:pt>
                <c:pt idx="88">
                  <c:v>2.5036</c:v>
                </c:pt>
                <c:pt idx="89">
                  <c:v>2.4712000000000001</c:v>
                </c:pt>
                <c:pt idx="90">
                  <c:v>2.4586999999999999</c:v>
                </c:pt>
                <c:pt idx="91">
                  <c:v>2.4497</c:v>
                </c:pt>
                <c:pt idx="92">
                  <c:v>2.3961999999999999</c:v>
                </c:pt>
                <c:pt idx="93">
                  <c:v>2.4211</c:v>
                </c:pt>
                <c:pt idx="94">
                  <c:v>2.3431000000000002</c:v>
                </c:pt>
                <c:pt idx="95">
                  <c:v>2.3361000000000001</c:v>
                </c:pt>
                <c:pt idx="96">
                  <c:v>2.3573</c:v>
                </c:pt>
                <c:pt idx="97">
                  <c:v>2.3961999999999999</c:v>
                </c:pt>
                <c:pt idx="98">
                  <c:v>2.3820000000000001</c:v>
                </c:pt>
                <c:pt idx="99">
                  <c:v>2.4024000000000001</c:v>
                </c:pt>
                <c:pt idx="100">
                  <c:v>2.4068000000000001</c:v>
                </c:pt>
                <c:pt idx="101">
                  <c:v>2.4264000000000001</c:v>
                </c:pt>
                <c:pt idx="102">
                  <c:v>2.3997000000000002</c:v>
                </c:pt>
                <c:pt idx="103">
                  <c:v>2.3927</c:v>
                </c:pt>
                <c:pt idx="104">
                  <c:v>2.3397000000000001</c:v>
                </c:pt>
                <c:pt idx="105">
                  <c:v>2.4015</c:v>
                </c:pt>
                <c:pt idx="106">
                  <c:v>2.4165999999999999</c:v>
                </c:pt>
                <c:pt idx="107">
                  <c:v>2.4491000000000001</c:v>
                </c:pt>
                <c:pt idx="108">
                  <c:v>2.4275000000000002</c:v>
                </c:pt>
                <c:pt idx="109">
                  <c:v>2.4203000000000001</c:v>
                </c:pt>
                <c:pt idx="110">
                  <c:v>2.4114</c:v>
                </c:pt>
                <c:pt idx="111">
                  <c:v>2.4708000000000001</c:v>
                </c:pt>
                <c:pt idx="112">
                  <c:v>2.4843999999999999</c:v>
                </c:pt>
                <c:pt idx="113">
                  <c:v>2.4817</c:v>
                </c:pt>
                <c:pt idx="114">
                  <c:v>2.4925000000000002</c:v>
                </c:pt>
                <c:pt idx="115">
                  <c:v>2.5577999999999999</c:v>
                </c:pt>
                <c:pt idx="116">
                  <c:v>2.5569000000000002</c:v>
                </c:pt>
                <c:pt idx="117">
                  <c:v>2.4601000000000002</c:v>
                </c:pt>
                <c:pt idx="118">
                  <c:v>2.4853000000000001</c:v>
                </c:pt>
                <c:pt idx="119">
                  <c:v>2.4655</c:v>
                </c:pt>
                <c:pt idx="120">
                  <c:v>2.5024999999999999</c:v>
                </c:pt>
                <c:pt idx="121">
                  <c:v>2.4655</c:v>
                </c:pt>
                <c:pt idx="122">
                  <c:v>2.4601000000000002</c:v>
                </c:pt>
                <c:pt idx="123">
                  <c:v>2.4674</c:v>
                </c:pt>
                <c:pt idx="124">
                  <c:v>2.4809000000000001</c:v>
                </c:pt>
                <c:pt idx="125">
                  <c:v>2.4458000000000002</c:v>
                </c:pt>
                <c:pt idx="126">
                  <c:v>2.5259999999999998</c:v>
                </c:pt>
                <c:pt idx="127">
                  <c:v>2.5468000000000002</c:v>
                </c:pt>
                <c:pt idx="128">
                  <c:v>2.5468000000000002</c:v>
                </c:pt>
                <c:pt idx="129">
                  <c:v>2.516</c:v>
                </c:pt>
                <c:pt idx="130">
                  <c:v>2.5358999999999998</c:v>
                </c:pt>
                <c:pt idx="131">
                  <c:v>2.5503</c:v>
                </c:pt>
                <c:pt idx="132">
                  <c:v>2.5556999999999999</c:v>
                </c:pt>
                <c:pt idx="133">
                  <c:v>2.6110000000000002</c:v>
                </c:pt>
                <c:pt idx="134">
                  <c:v>2.6383000000000001</c:v>
                </c:pt>
                <c:pt idx="135">
                  <c:v>2.6263999999999998</c:v>
                </c:pt>
                <c:pt idx="136">
                  <c:v>2.5647000000000002</c:v>
                </c:pt>
                <c:pt idx="137">
                  <c:v>2.5304000000000002</c:v>
                </c:pt>
                <c:pt idx="138">
                  <c:v>2.5339999999999998</c:v>
                </c:pt>
                <c:pt idx="139">
                  <c:v>2.5286</c:v>
                </c:pt>
                <c:pt idx="140">
                  <c:v>2.5592000000000001</c:v>
                </c:pt>
                <c:pt idx="141">
                  <c:v>2.5781000000000001</c:v>
                </c:pt>
                <c:pt idx="142">
                  <c:v>2.6261000000000001</c:v>
                </c:pt>
                <c:pt idx="143">
                  <c:v>2.6052</c:v>
                </c:pt>
                <c:pt idx="144">
                  <c:v>2.6206</c:v>
                </c:pt>
                <c:pt idx="145">
                  <c:v>2.5844</c:v>
                </c:pt>
                <c:pt idx="146">
                  <c:v>2.6522999999999999</c:v>
                </c:pt>
                <c:pt idx="147">
                  <c:v>2.597</c:v>
                </c:pt>
                <c:pt idx="148">
                  <c:v>2.6032999999999999</c:v>
                </c:pt>
                <c:pt idx="149">
                  <c:v>2.5951</c:v>
                </c:pt>
                <c:pt idx="150">
                  <c:v>2.6394000000000002</c:v>
                </c:pt>
                <c:pt idx="151">
                  <c:v>2.6438999999999999</c:v>
                </c:pt>
                <c:pt idx="152">
                  <c:v>2.6032000000000002</c:v>
                </c:pt>
                <c:pt idx="153">
                  <c:v>2.5869</c:v>
                </c:pt>
                <c:pt idx="154">
                  <c:v>2.5823999999999998</c:v>
                </c:pt>
                <c:pt idx="155">
                  <c:v>2.6021000000000001</c:v>
                </c:pt>
                <c:pt idx="156">
                  <c:v>2.5985</c:v>
                </c:pt>
                <c:pt idx="157">
                  <c:v>2.5266999999999999</c:v>
                </c:pt>
                <c:pt idx="158">
                  <c:v>2.4759000000000002</c:v>
                </c:pt>
                <c:pt idx="159">
                  <c:v>2.4643999999999999</c:v>
                </c:pt>
                <c:pt idx="160">
                  <c:v>2.4430999999999998</c:v>
                </c:pt>
                <c:pt idx="161">
                  <c:v>2.5142000000000002</c:v>
                </c:pt>
                <c:pt idx="162">
                  <c:v>2.532</c:v>
                </c:pt>
                <c:pt idx="163">
                  <c:v>2.5499000000000001</c:v>
                </c:pt>
                <c:pt idx="164">
                  <c:v>2.532</c:v>
                </c:pt>
                <c:pt idx="165">
                  <c:v>2.5106000000000002</c:v>
                </c:pt>
                <c:pt idx="166">
                  <c:v>2.5445000000000002</c:v>
                </c:pt>
                <c:pt idx="167">
                  <c:v>2.5230999999999999</c:v>
                </c:pt>
                <c:pt idx="168">
                  <c:v>2.4893000000000001</c:v>
                </c:pt>
                <c:pt idx="169">
                  <c:v>2.5427</c:v>
                </c:pt>
                <c:pt idx="170">
                  <c:v>2.6089000000000002</c:v>
                </c:pt>
                <c:pt idx="171">
                  <c:v>2.6610999999999998</c:v>
                </c:pt>
                <c:pt idx="172">
                  <c:v>2.6233</c:v>
                </c:pt>
                <c:pt idx="173">
                  <c:v>2.6160999999999999</c:v>
                </c:pt>
                <c:pt idx="174">
                  <c:v>2.5878000000000001</c:v>
                </c:pt>
                <c:pt idx="175">
                  <c:v>2.5914000000000001</c:v>
                </c:pt>
                <c:pt idx="176">
                  <c:v>2.6067999999999998</c:v>
                </c:pt>
                <c:pt idx="177">
                  <c:v>2.5842999999999998</c:v>
                </c:pt>
                <c:pt idx="178">
                  <c:v>2.6133000000000002</c:v>
                </c:pt>
                <c:pt idx="179">
                  <c:v>2.6459000000000001</c:v>
                </c:pt>
                <c:pt idx="180">
                  <c:v>2.6913</c:v>
                </c:pt>
                <c:pt idx="181">
                  <c:v>2.7004000000000001</c:v>
                </c:pt>
                <c:pt idx="182">
                  <c:v>2.6623000000000001</c:v>
                </c:pt>
                <c:pt idx="183">
                  <c:v>2.6804999999999999</c:v>
                </c:pt>
                <c:pt idx="184">
                  <c:v>2.6987000000000001</c:v>
                </c:pt>
                <c:pt idx="185">
                  <c:v>2.7105000000000001</c:v>
                </c:pt>
                <c:pt idx="186">
                  <c:v>2.7151000000000001</c:v>
                </c:pt>
                <c:pt idx="187">
                  <c:v>2.7214999999999998</c:v>
                </c:pt>
                <c:pt idx="188">
                  <c:v>2.6282000000000001</c:v>
                </c:pt>
                <c:pt idx="189">
                  <c:v>2.6282999999999999</c:v>
                </c:pt>
                <c:pt idx="190">
                  <c:v>2.6472000000000002</c:v>
                </c:pt>
                <c:pt idx="191">
                  <c:v>2.6246999999999998</c:v>
                </c:pt>
                <c:pt idx="192">
                  <c:v>2.6474000000000002</c:v>
                </c:pt>
                <c:pt idx="193">
                  <c:v>2.6898</c:v>
                </c:pt>
                <c:pt idx="194">
                  <c:v>2.6808000000000001</c:v>
                </c:pt>
                <c:pt idx="195">
                  <c:v>2.6998000000000002</c:v>
                </c:pt>
                <c:pt idx="196">
                  <c:v>2.7206999999999999</c:v>
                </c:pt>
                <c:pt idx="197">
                  <c:v>2.7972000000000001</c:v>
                </c:pt>
                <c:pt idx="198">
                  <c:v>2.8045</c:v>
                </c:pt>
                <c:pt idx="199">
                  <c:v>2.7524999999999999</c:v>
                </c:pt>
                <c:pt idx="200">
                  <c:v>2.718</c:v>
                </c:pt>
                <c:pt idx="201">
                  <c:v>2.7208000000000001</c:v>
                </c:pt>
                <c:pt idx="202">
                  <c:v>2.681</c:v>
                </c:pt>
                <c:pt idx="203">
                  <c:v>2.6919</c:v>
                </c:pt>
                <c:pt idx="204">
                  <c:v>2.7480000000000002</c:v>
                </c:pt>
                <c:pt idx="205">
                  <c:v>2.7281</c:v>
                </c:pt>
                <c:pt idx="206">
                  <c:v>2.7425999999999999</c:v>
                </c:pt>
                <c:pt idx="207">
                  <c:v>2.7715999999999998</c:v>
                </c:pt>
                <c:pt idx="208">
                  <c:v>2.7725</c:v>
                </c:pt>
                <c:pt idx="209">
                  <c:v>2.6722000000000001</c:v>
                </c:pt>
                <c:pt idx="210">
                  <c:v>2.6920999999999999</c:v>
                </c:pt>
                <c:pt idx="211">
                  <c:v>2.6543000000000001</c:v>
                </c:pt>
                <c:pt idx="212">
                  <c:v>2.6446000000000001</c:v>
                </c:pt>
                <c:pt idx="213">
                  <c:v>2.73</c:v>
                </c:pt>
                <c:pt idx="214">
                  <c:v>2.7679999999999998</c:v>
                </c:pt>
                <c:pt idx="215">
                  <c:v>2.7770000000000001</c:v>
                </c:pt>
                <c:pt idx="216">
                  <c:v>2.7879</c:v>
                </c:pt>
                <c:pt idx="217">
                  <c:v>2.7372999999999998</c:v>
                </c:pt>
                <c:pt idx="218">
                  <c:v>2.7048000000000001</c:v>
                </c:pt>
                <c:pt idx="219">
                  <c:v>2.6977000000000002</c:v>
                </c:pt>
                <c:pt idx="220">
                  <c:v>2.6012</c:v>
                </c:pt>
                <c:pt idx="221">
                  <c:v>2.6476000000000002</c:v>
                </c:pt>
                <c:pt idx="222">
                  <c:v>2.6387</c:v>
                </c:pt>
                <c:pt idx="223">
                  <c:v>2.6655000000000002</c:v>
                </c:pt>
                <c:pt idx="224">
                  <c:v>2.7023000000000001</c:v>
                </c:pt>
                <c:pt idx="225">
                  <c:v>2.7382</c:v>
                </c:pt>
                <c:pt idx="226">
                  <c:v>2.7309999999999999</c:v>
                </c:pt>
                <c:pt idx="227">
                  <c:v>2.7509000000000001</c:v>
                </c:pt>
                <c:pt idx="228">
                  <c:v>2.7391999999999999</c:v>
                </c:pt>
                <c:pt idx="229">
                  <c:v>2.7069000000000001</c:v>
                </c:pt>
                <c:pt idx="230">
                  <c:v>2.7427999999999999</c:v>
                </c:pt>
                <c:pt idx="231">
                  <c:v>2.7320000000000002</c:v>
                </c:pt>
                <c:pt idx="232">
                  <c:v>2.7608000000000001</c:v>
                </c:pt>
                <c:pt idx="233">
                  <c:v>2.7250000000000001</c:v>
                </c:pt>
                <c:pt idx="234">
                  <c:v>2.6674000000000002</c:v>
                </c:pt>
                <c:pt idx="235">
                  <c:v>2.6829000000000001</c:v>
                </c:pt>
                <c:pt idx="236">
                  <c:v>2.7002999999999999</c:v>
                </c:pt>
                <c:pt idx="237">
                  <c:v>2.6675</c:v>
                </c:pt>
                <c:pt idx="238">
                  <c:v>2.6294</c:v>
                </c:pt>
                <c:pt idx="239">
                  <c:v>2.5760999999999998</c:v>
                </c:pt>
                <c:pt idx="240">
                  <c:v>2.6440000000000001</c:v>
                </c:pt>
                <c:pt idx="241">
                  <c:v>2.6949000000000001</c:v>
                </c:pt>
                <c:pt idx="242">
                  <c:v>2.6766999999999999</c:v>
                </c:pt>
                <c:pt idx="243">
                  <c:v>2.7488000000000001</c:v>
                </c:pt>
                <c:pt idx="244">
                  <c:v>2.7479</c:v>
                </c:pt>
                <c:pt idx="245">
                  <c:v>2.7149999999999999</c:v>
                </c:pt>
                <c:pt idx="246">
                  <c:v>2.7772000000000001</c:v>
                </c:pt>
                <c:pt idx="247">
                  <c:v>2.8656000000000001</c:v>
                </c:pt>
                <c:pt idx="248">
                  <c:v>2.8285999999999998</c:v>
                </c:pt>
                <c:pt idx="249">
                  <c:v>2.8193999999999999</c:v>
                </c:pt>
                <c:pt idx="250">
                  <c:v>2.8414000000000001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403008"/>
        <c:axId val="93404544"/>
      </c:lineChart>
      <c:lineChart>
        <c:grouping val="standard"/>
        <c:varyColors val="0"/>
        <c:ser>
          <c:idx val="1"/>
          <c:order val="1"/>
          <c:tx>
            <c:v>Mbono 10 años</c:v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dLbls>
            <c:dLbl>
              <c:idx val="250"/>
              <c:layout>
                <c:manualLayout>
                  <c:x val="-8.3333552055993007E-2"/>
                  <c:y val="-2.3148148148148147E-2"/>
                </c:manualLayout>
              </c:layout>
              <c:tx>
                <c:rich>
                  <a:bodyPr/>
                  <a:lstStyle/>
                  <a:p>
                    <a:pPr>
                      <a:defRPr sz="800">
                        <a:solidFill>
                          <a:schemeClr val="tx1"/>
                        </a:solidFill>
                      </a:defRPr>
                    </a:pPr>
                    <a:r>
                      <a:rPr lang="en-US" sz="800" b="1">
                        <a:solidFill>
                          <a:schemeClr val="tx1"/>
                        </a:solidFill>
                      </a:rPr>
                      <a:t>5.446</a:t>
                    </a:r>
                    <a:endParaRPr lang="en-US" sz="800" b="1">
                      <a:solidFill>
                        <a:schemeClr val="accent2"/>
                      </a:solidFill>
                    </a:endParaRPr>
                  </a:p>
                </c:rich>
              </c:tx>
              <c:spPr>
                <a:solidFill>
                  <a:sysClr val="window" lastClr="FFFFFF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Hoja4!$B$5:$B$255</c:f>
              <c:numCache>
                <c:formatCode>dd/mm/yyyy</c:formatCode>
                <c:ptCount val="251"/>
                <c:pt idx="0">
                  <c:v>42020</c:v>
                </c:pt>
                <c:pt idx="1">
                  <c:v>42019</c:v>
                </c:pt>
                <c:pt idx="2">
                  <c:v>42018</c:v>
                </c:pt>
                <c:pt idx="3">
                  <c:v>42017</c:v>
                </c:pt>
                <c:pt idx="4">
                  <c:v>42016</c:v>
                </c:pt>
                <c:pt idx="5">
                  <c:v>42013</c:v>
                </c:pt>
                <c:pt idx="6">
                  <c:v>42012</c:v>
                </c:pt>
                <c:pt idx="7">
                  <c:v>42011</c:v>
                </c:pt>
                <c:pt idx="8">
                  <c:v>42010</c:v>
                </c:pt>
                <c:pt idx="9">
                  <c:v>42009</c:v>
                </c:pt>
                <c:pt idx="10">
                  <c:v>42006</c:v>
                </c:pt>
                <c:pt idx="11">
                  <c:v>42004</c:v>
                </c:pt>
                <c:pt idx="12">
                  <c:v>42003</c:v>
                </c:pt>
                <c:pt idx="13">
                  <c:v>42002</c:v>
                </c:pt>
                <c:pt idx="14">
                  <c:v>41999</c:v>
                </c:pt>
                <c:pt idx="15">
                  <c:v>41997</c:v>
                </c:pt>
                <c:pt idx="16">
                  <c:v>41996</c:v>
                </c:pt>
                <c:pt idx="17">
                  <c:v>41995</c:v>
                </c:pt>
                <c:pt idx="18">
                  <c:v>41992</c:v>
                </c:pt>
                <c:pt idx="19">
                  <c:v>41991</c:v>
                </c:pt>
                <c:pt idx="20">
                  <c:v>41990</c:v>
                </c:pt>
                <c:pt idx="21">
                  <c:v>41989</c:v>
                </c:pt>
                <c:pt idx="22">
                  <c:v>41988</c:v>
                </c:pt>
                <c:pt idx="23">
                  <c:v>41985</c:v>
                </c:pt>
                <c:pt idx="24">
                  <c:v>41984</c:v>
                </c:pt>
                <c:pt idx="25">
                  <c:v>41983</c:v>
                </c:pt>
                <c:pt idx="26">
                  <c:v>41982</c:v>
                </c:pt>
                <c:pt idx="27">
                  <c:v>41981</c:v>
                </c:pt>
                <c:pt idx="28">
                  <c:v>41978</c:v>
                </c:pt>
                <c:pt idx="29">
                  <c:v>41977</c:v>
                </c:pt>
                <c:pt idx="30">
                  <c:v>41976</c:v>
                </c:pt>
                <c:pt idx="31">
                  <c:v>41975</c:v>
                </c:pt>
                <c:pt idx="32">
                  <c:v>41974</c:v>
                </c:pt>
                <c:pt idx="33">
                  <c:v>41971</c:v>
                </c:pt>
                <c:pt idx="34">
                  <c:v>41969</c:v>
                </c:pt>
                <c:pt idx="35">
                  <c:v>41968</c:v>
                </c:pt>
                <c:pt idx="36">
                  <c:v>41967</c:v>
                </c:pt>
                <c:pt idx="37">
                  <c:v>41964</c:v>
                </c:pt>
                <c:pt idx="38">
                  <c:v>41963</c:v>
                </c:pt>
                <c:pt idx="39">
                  <c:v>41962</c:v>
                </c:pt>
                <c:pt idx="40">
                  <c:v>41961</c:v>
                </c:pt>
                <c:pt idx="41">
                  <c:v>41960</c:v>
                </c:pt>
                <c:pt idx="42">
                  <c:v>41957</c:v>
                </c:pt>
                <c:pt idx="43">
                  <c:v>41956</c:v>
                </c:pt>
                <c:pt idx="44">
                  <c:v>41955</c:v>
                </c:pt>
                <c:pt idx="45">
                  <c:v>41953</c:v>
                </c:pt>
                <c:pt idx="46">
                  <c:v>41950</c:v>
                </c:pt>
                <c:pt idx="47">
                  <c:v>41949</c:v>
                </c:pt>
                <c:pt idx="48">
                  <c:v>41948</c:v>
                </c:pt>
                <c:pt idx="49">
                  <c:v>41947</c:v>
                </c:pt>
                <c:pt idx="50">
                  <c:v>41946</c:v>
                </c:pt>
                <c:pt idx="51">
                  <c:v>41943</c:v>
                </c:pt>
                <c:pt idx="52">
                  <c:v>41942</c:v>
                </c:pt>
                <c:pt idx="53">
                  <c:v>41941</c:v>
                </c:pt>
                <c:pt idx="54">
                  <c:v>41940</c:v>
                </c:pt>
                <c:pt idx="55">
                  <c:v>41939</c:v>
                </c:pt>
                <c:pt idx="56">
                  <c:v>41936</c:v>
                </c:pt>
                <c:pt idx="57">
                  <c:v>41935</c:v>
                </c:pt>
                <c:pt idx="58">
                  <c:v>41934</c:v>
                </c:pt>
                <c:pt idx="59">
                  <c:v>41933</c:v>
                </c:pt>
                <c:pt idx="60">
                  <c:v>41932</c:v>
                </c:pt>
                <c:pt idx="61">
                  <c:v>41929</c:v>
                </c:pt>
                <c:pt idx="62">
                  <c:v>41928</c:v>
                </c:pt>
                <c:pt idx="63">
                  <c:v>41927</c:v>
                </c:pt>
                <c:pt idx="64">
                  <c:v>41926</c:v>
                </c:pt>
                <c:pt idx="65">
                  <c:v>41922</c:v>
                </c:pt>
                <c:pt idx="66">
                  <c:v>41921</c:v>
                </c:pt>
                <c:pt idx="67">
                  <c:v>41920</c:v>
                </c:pt>
                <c:pt idx="68">
                  <c:v>41919</c:v>
                </c:pt>
                <c:pt idx="69">
                  <c:v>41918</c:v>
                </c:pt>
                <c:pt idx="70">
                  <c:v>41915</c:v>
                </c:pt>
                <c:pt idx="71">
                  <c:v>41914</c:v>
                </c:pt>
                <c:pt idx="72">
                  <c:v>41913</c:v>
                </c:pt>
                <c:pt idx="73">
                  <c:v>41912</c:v>
                </c:pt>
                <c:pt idx="74">
                  <c:v>41911</c:v>
                </c:pt>
                <c:pt idx="75">
                  <c:v>41908</c:v>
                </c:pt>
                <c:pt idx="76">
                  <c:v>41907</c:v>
                </c:pt>
                <c:pt idx="77">
                  <c:v>41906</c:v>
                </c:pt>
                <c:pt idx="78">
                  <c:v>41905</c:v>
                </c:pt>
                <c:pt idx="79">
                  <c:v>41904</c:v>
                </c:pt>
                <c:pt idx="80">
                  <c:v>41901</c:v>
                </c:pt>
                <c:pt idx="81">
                  <c:v>41900</c:v>
                </c:pt>
                <c:pt idx="82">
                  <c:v>41899</c:v>
                </c:pt>
                <c:pt idx="83">
                  <c:v>41898</c:v>
                </c:pt>
                <c:pt idx="84">
                  <c:v>41897</c:v>
                </c:pt>
                <c:pt idx="85">
                  <c:v>41894</c:v>
                </c:pt>
                <c:pt idx="86">
                  <c:v>41893</c:v>
                </c:pt>
                <c:pt idx="87">
                  <c:v>41892</c:v>
                </c:pt>
                <c:pt idx="88">
                  <c:v>41891</c:v>
                </c:pt>
                <c:pt idx="89">
                  <c:v>41890</c:v>
                </c:pt>
                <c:pt idx="90">
                  <c:v>41887</c:v>
                </c:pt>
                <c:pt idx="91">
                  <c:v>41886</c:v>
                </c:pt>
                <c:pt idx="92">
                  <c:v>41885</c:v>
                </c:pt>
                <c:pt idx="93">
                  <c:v>41884</c:v>
                </c:pt>
                <c:pt idx="94">
                  <c:v>41880</c:v>
                </c:pt>
                <c:pt idx="95">
                  <c:v>41879</c:v>
                </c:pt>
                <c:pt idx="96">
                  <c:v>41878</c:v>
                </c:pt>
                <c:pt idx="97">
                  <c:v>41877</c:v>
                </c:pt>
                <c:pt idx="98">
                  <c:v>41876</c:v>
                </c:pt>
                <c:pt idx="99">
                  <c:v>41873</c:v>
                </c:pt>
                <c:pt idx="100">
                  <c:v>41872</c:v>
                </c:pt>
                <c:pt idx="101">
                  <c:v>41871</c:v>
                </c:pt>
                <c:pt idx="102">
                  <c:v>41870</c:v>
                </c:pt>
                <c:pt idx="103">
                  <c:v>41869</c:v>
                </c:pt>
                <c:pt idx="104">
                  <c:v>41866</c:v>
                </c:pt>
                <c:pt idx="105">
                  <c:v>41865</c:v>
                </c:pt>
                <c:pt idx="106">
                  <c:v>41864</c:v>
                </c:pt>
                <c:pt idx="107">
                  <c:v>41863</c:v>
                </c:pt>
                <c:pt idx="108">
                  <c:v>41862</c:v>
                </c:pt>
                <c:pt idx="109">
                  <c:v>41859</c:v>
                </c:pt>
                <c:pt idx="110">
                  <c:v>41858</c:v>
                </c:pt>
                <c:pt idx="111">
                  <c:v>41857</c:v>
                </c:pt>
                <c:pt idx="112">
                  <c:v>41856</c:v>
                </c:pt>
                <c:pt idx="113">
                  <c:v>41855</c:v>
                </c:pt>
                <c:pt idx="114">
                  <c:v>41852</c:v>
                </c:pt>
                <c:pt idx="115">
                  <c:v>41851</c:v>
                </c:pt>
                <c:pt idx="116">
                  <c:v>41850</c:v>
                </c:pt>
                <c:pt idx="117">
                  <c:v>41849</c:v>
                </c:pt>
                <c:pt idx="118">
                  <c:v>41848</c:v>
                </c:pt>
                <c:pt idx="119">
                  <c:v>41845</c:v>
                </c:pt>
                <c:pt idx="120">
                  <c:v>41844</c:v>
                </c:pt>
                <c:pt idx="121">
                  <c:v>41843</c:v>
                </c:pt>
                <c:pt idx="122">
                  <c:v>41842</c:v>
                </c:pt>
                <c:pt idx="123">
                  <c:v>41841</c:v>
                </c:pt>
                <c:pt idx="124">
                  <c:v>41838</c:v>
                </c:pt>
                <c:pt idx="125">
                  <c:v>41837</c:v>
                </c:pt>
                <c:pt idx="126">
                  <c:v>41836</c:v>
                </c:pt>
                <c:pt idx="127">
                  <c:v>41835</c:v>
                </c:pt>
                <c:pt idx="128">
                  <c:v>41834</c:v>
                </c:pt>
                <c:pt idx="129">
                  <c:v>41831</c:v>
                </c:pt>
                <c:pt idx="130">
                  <c:v>41830</c:v>
                </c:pt>
                <c:pt idx="131">
                  <c:v>41829</c:v>
                </c:pt>
                <c:pt idx="132">
                  <c:v>41828</c:v>
                </c:pt>
                <c:pt idx="133">
                  <c:v>41827</c:v>
                </c:pt>
                <c:pt idx="134">
                  <c:v>41823</c:v>
                </c:pt>
                <c:pt idx="135">
                  <c:v>41822</c:v>
                </c:pt>
                <c:pt idx="136">
                  <c:v>41821</c:v>
                </c:pt>
                <c:pt idx="137">
                  <c:v>41820</c:v>
                </c:pt>
                <c:pt idx="138">
                  <c:v>41817</c:v>
                </c:pt>
                <c:pt idx="139">
                  <c:v>41816</c:v>
                </c:pt>
                <c:pt idx="140">
                  <c:v>41815</c:v>
                </c:pt>
                <c:pt idx="141">
                  <c:v>41814</c:v>
                </c:pt>
                <c:pt idx="142">
                  <c:v>41813</c:v>
                </c:pt>
                <c:pt idx="143">
                  <c:v>41810</c:v>
                </c:pt>
                <c:pt idx="144">
                  <c:v>41809</c:v>
                </c:pt>
                <c:pt idx="145">
                  <c:v>41808</c:v>
                </c:pt>
                <c:pt idx="146">
                  <c:v>41807</c:v>
                </c:pt>
                <c:pt idx="147">
                  <c:v>41806</c:v>
                </c:pt>
                <c:pt idx="148">
                  <c:v>41803</c:v>
                </c:pt>
                <c:pt idx="149">
                  <c:v>41802</c:v>
                </c:pt>
                <c:pt idx="150">
                  <c:v>41801</c:v>
                </c:pt>
                <c:pt idx="151">
                  <c:v>41800</c:v>
                </c:pt>
                <c:pt idx="152">
                  <c:v>41799</c:v>
                </c:pt>
                <c:pt idx="153">
                  <c:v>41796</c:v>
                </c:pt>
                <c:pt idx="154">
                  <c:v>41795</c:v>
                </c:pt>
                <c:pt idx="155">
                  <c:v>41794</c:v>
                </c:pt>
                <c:pt idx="156">
                  <c:v>41793</c:v>
                </c:pt>
                <c:pt idx="157">
                  <c:v>41792</c:v>
                </c:pt>
                <c:pt idx="158">
                  <c:v>41789</c:v>
                </c:pt>
                <c:pt idx="159">
                  <c:v>41788</c:v>
                </c:pt>
                <c:pt idx="160">
                  <c:v>41787</c:v>
                </c:pt>
                <c:pt idx="161">
                  <c:v>41786</c:v>
                </c:pt>
                <c:pt idx="162">
                  <c:v>41782</c:v>
                </c:pt>
                <c:pt idx="163">
                  <c:v>41781</c:v>
                </c:pt>
                <c:pt idx="164">
                  <c:v>41780</c:v>
                </c:pt>
                <c:pt idx="165">
                  <c:v>41779</c:v>
                </c:pt>
                <c:pt idx="166">
                  <c:v>41778</c:v>
                </c:pt>
                <c:pt idx="167">
                  <c:v>41775</c:v>
                </c:pt>
                <c:pt idx="168">
                  <c:v>41774</c:v>
                </c:pt>
                <c:pt idx="169">
                  <c:v>41773</c:v>
                </c:pt>
                <c:pt idx="170">
                  <c:v>41772</c:v>
                </c:pt>
                <c:pt idx="171">
                  <c:v>41771</c:v>
                </c:pt>
                <c:pt idx="172">
                  <c:v>41768</c:v>
                </c:pt>
                <c:pt idx="173">
                  <c:v>41767</c:v>
                </c:pt>
                <c:pt idx="174">
                  <c:v>41766</c:v>
                </c:pt>
                <c:pt idx="175">
                  <c:v>41765</c:v>
                </c:pt>
                <c:pt idx="176">
                  <c:v>41764</c:v>
                </c:pt>
                <c:pt idx="177">
                  <c:v>41761</c:v>
                </c:pt>
                <c:pt idx="178">
                  <c:v>41760</c:v>
                </c:pt>
                <c:pt idx="179">
                  <c:v>41759</c:v>
                </c:pt>
                <c:pt idx="180">
                  <c:v>41758</c:v>
                </c:pt>
                <c:pt idx="181">
                  <c:v>41757</c:v>
                </c:pt>
                <c:pt idx="182">
                  <c:v>41754</c:v>
                </c:pt>
                <c:pt idx="183">
                  <c:v>41753</c:v>
                </c:pt>
                <c:pt idx="184">
                  <c:v>41752</c:v>
                </c:pt>
                <c:pt idx="185">
                  <c:v>41751</c:v>
                </c:pt>
                <c:pt idx="186">
                  <c:v>41750</c:v>
                </c:pt>
                <c:pt idx="187">
                  <c:v>41746</c:v>
                </c:pt>
                <c:pt idx="188">
                  <c:v>41745</c:v>
                </c:pt>
                <c:pt idx="189">
                  <c:v>41744</c:v>
                </c:pt>
                <c:pt idx="190">
                  <c:v>41743</c:v>
                </c:pt>
                <c:pt idx="191">
                  <c:v>41740</c:v>
                </c:pt>
                <c:pt idx="192">
                  <c:v>41739</c:v>
                </c:pt>
                <c:pt idx="193">
                  <c:v>41738</c:v>
                </c:pt>
                <c:pt idx="194">
                  <c:v>41737</c:v>
                </c:pt>
                <c:pt idx="195">
                  <c:v>41736</c:v>
                </c:pt>
                <c:pt idx="196">
                  <c:v>41733</c:v>
                </c:pt>
                <c:pt idx="197">
                  <c:v>41732</c:v>
                </c:pt>
                <c:pt idx="198">
                  <c:v>41731</c:v>
                </c:pt>
                <c:pt idx="199">
                  <c:v>41730</c:v>
                </c:pt>
                <c:pt idx="200">
                  <c:v>41729</c:v>
                </c:pt>
                <c:pt idx="201">
                  <c:v>41726</c:v>
                </c:pt>
                <c:pt idx="202">
                  <c:v>41725</c:v>
                </c:pt>
                <c:pt idx="203">
                  <c:v>41724</c:v>
                </c:pt>
                <c:pt idx="204">
                  <c:v>41723</c:v>
                </c:pt>
                <c:pt idx="205">
                  <c:v>41722</c:v>
                </c:pt>
                <c:pt idx="206">
                  <c:v>41719</c:v>
                </c:pt>
                <c:pt idx="207">
                  <c:v>41718</c:v>
                </c:pt>
                <c:pt idx="208">
                  <c:v>41717</c:v>
                </c:pt>
                <c:pt idx="209">
                  <c:v>41716</c:v>
                </c:pt>
                <c:pt idx="210">
                  <c:v>41715</c:v>
                </c:pt>
                <c:pt idx="211">
                  <c:v>41712</c:v>
                </c:pt>
                <c:pt idx="212">
                  <c:v>41711</c:v>
                </c:pt>
                <c:pt idx="213">
                  <c:v>41710</c:v>
                </c:pt>
                <c:pt idx="214">
                  <c:v>41709</c:v>
                </c:pt>
                <c:pt idx="215">
                  <c:v>41708</c:v>
                </c:pt>
                <c:pt idx="216">
                  <c:v>41705</c:v>
                </c:pt>
                <c:pt idx="217">
                  <c:v>41704</c:v>
                </c:pt>
                <c:pt idx="218">
                  <c:v>41703</c:v>
                </c:pt>
                <c:pt idx="219">
                  <c:v>41702</c:v>
                </c:pt>
                <c:pt idx="220">
                  <c:v>41701</c:v>
                </c:pt>
                <c:pt idx="221">
                  <c:v>41698</c:v>
                </c:pt>
                <c:pt idx="222">
                  <c:v>41697</c:v>
                </c:pt>
                <c:pt idx="223">
                  <c:v>41696</c:v>
                </c:pt>
                <c:pt idx="224">
                  <c:v>41695</c:v>
                </c:pt>
                <c:pt idx="225">
                  <c:v>41694</c:v>
                </c:pt>
                <c:pt idx="226">
                  <c:v>41691</c:v>
                </c:pt>
                <c:pt idx="227">
                  <c:v>41690</c:v>
                </c:pt>
                <c:pt idx="228">
                  <c:v>41689</c:v>
                </c:pt>
                <c:pt idx="229">
                  <c:v>41688</c:v>
                </c:pt>
                <c:pt idx="230">
                  <c:v>41684</c:v>
                </c:pt>
                <c:pt idx="231">
                  <c:v>41683</c:v>
                </c:pt>
                <c:pt idx="232">
                  <c:v>41682</c:v>
                </c:pt>
                <c:pt idx="233">
                  <c:v>41681</c:v>
                </c:pt>
                <c:pt idx="234">
                  <c:v>41680</c:v>
                </c:pt>
                <c:pt idx="235">
                  <c:v>41677</c:v>
                </c:pt>
                <c:pt idx="236">
                  <c:v>41676</c:v>
                </c:pt>
                <c:pt idx="237">
                  <c:v>41675</c:v>
                </c:pt>
                <c:pt idx="238">
                  <c:v>41674</c:v>
                </c:pt>
                <c:pt idx="239">
                  <c:v>41673</c:v>
                </c:pt>
                <c:pt idx="240">
                  <c:v>41670</c:v>
                </c:pt>
                <c:pt idx="241">
                  <c:v>41669</c:v>
                </c:pt>
                <c:pt idx="242">
                  <c:v>41668</c:v>
                </c:pt>
                <c:pt idx="243">
                  <c:v>41667</c:v>
                </c:pt>
                <c:pt idx="244">
                  <c:v>41666</c:v>
                </c:pt>
                <c:pt idx="245">
                  <c:v>41663</c:v>
                </c:pt>
                <c:pt idx="246">
                  <c:v>41662</c:v>
                </c:pt>
                <c:pt idx="247">
                  <c:v>41661</c:v>
                </c:pt>
                <c:pt idx="248">
                  <c:v>41660</c:v>
                </c:pt>
                <c:pt idx="249">
                  <c:v>41656</c:v>
                </c:pt>
                <c:pt idx="250">
                  <c:v>41655</c:v>
                </c:pt>
              </c:numCache>
            </c:numRef>
          </c:cat>
          <c:val>
            <c:numRef>
              <c:f>Hoja4!$D$5:$D$255</c:f>
              <c:numCache>
                <c:formatCode>General</c:formatCode>
                <c:ptCount val="251"/>
                <c:pt idx="0">
                  <c:v>5.4459999999999997</c:v>
                </c:pt>
                <c:pt idx="1">
                  <c:v>5.4960000000000004</c:v>
                </c:pt>
                <c:pt idx="2">
                  <c:v>5.5789999999999997</c:v>
                </c:pt>
                <c:pt idx="3">
                  <c:v>5.6440000000000001</c:v>
                </c:pt>
                <c:pt idx="4">
                  <c:v>5.6269999999999998</c:v>
                </c:pt>
                <c:pt idx="5">
                  <c:v>5.6180000000000003</c:v>
                </c:pt>
                <c:pt idx="6">
                  <c:v>5.6159999999999997</c:v>
                </c:pt>
                <c:pt idx="7">
                  <c:v>5.6779999999999999</c:v>
                </c:pt>
                <c:pt idx="8">
                  <c:v>5.7560000000000002</c:v>
                </c:pt>
                <c:pt idx="9">
                  <c:v>5.8259999999999996</c:v>
                </c:pt>
                <c:pt idx="10">
                  <c:v>5.8289999999999997</c:v>
                </c:pt>
                <c:pt idx="11">
                  <c:v>5.8330000000000002</c:v>
                </c:pt>
                <c:pt idx="12">
                  <c:v>5.8769999999999998</c:v>
                </c:pt>
                <c:pt idx="13">
                  <c:v>5.92</c:v>
                </c:pt>
                <c:pt idx="14">
                  <c:v>5.9119999999999999</c:v>
                </c:pt>
                <c:pt idx="15">
                  <c:v>5.9379999999999997</c:v>
                </c:pt>
                <c:pt idx="16">
                  <c:v>5.9080000000000004</c:v>
                </c:pt>
                <c:pt idx="17">
                  <c:v>5.86</c:v>
                </c:pt>
                <c:pt idx="18">
                  <c:v>5.8680000000000003</c:v>
                </c:pt>
                <c:pt idx="19">
                  <c:v>5.9749999999999996</c:v>
                </c:pt>
                <c:pt idx="20">
                  <c:v>6.0640000000000001</c:v>
                </c:pt>
                <c:pt idx="21">
                  <c:v>6.1740000000000004</c:v>
                </c:pt>
                <c:pt idx="22">
                  <c:v>6.1310000000000002</c:v>
                </c:pt>
                <c:pt idx="23">
                  <c:v>6.0910000000000002</c:v>
                </c:pt>
                <c:pt idx="24">
                  <c:v>6.0810000000000004</c:v>
                </c:pt>
                <c:pt idx="25">
                  <c:v>6.0490000000000004</c:v>
                </c:pt>
                <c:pt idx="26">
                  <c:v>6.0679999999999996</c:v>
                </c:pt>
                <c:pt idx="27">
                  <c:v>6.0010000000000003</c:v>
                </c:pt>
                <c:pt idx="28">
                  <c:v>5.8979999999999997</c:v>
                </c:pt>
                <c:pt idx="29">
                  <c:v>5.9279999999999999</c:v>
                </c:pt>
                <c:pt idx="30">
                  <c:v>5.9119999999999999</c:v>
                </c:pt>
                <c:pt idx="31">
                  <c:v>5.7679999999999998</c:v>
                </c:pt>
                <c:pt idx="32">
                  <c:v>5.7610000000000001</c:v>
                </c:pt>
                <c:pt idx="33">
                  <c:v>5.7770000000000001</c:v>
                </c:pt>
                <c:pt idx="34">
                  <c:v>5.758</c:v>
                </c:pt>
                <c:pt idx="35">
                  <c:v>5.7690000000000001</c:v>
                </c:pt>
                <c:pt idx="36">
                  <c:v>5.7990000000000004</c:v>
                </c:pt>
                <c:pt idx="37">
                  <c:v>5.8440000000000003</c:v>
                </c:pt>
                <c:pt idx="38">
                  <c:v>5.9029999999999996</c:v>
                </c:pt>
                <c:pt idx="39">
                  <c:v>5.9050000000000002</c:v>
                </c:pt>
                <c:pt idx="40">
                  <c:v>5.8650000000000002</c:v>
                </c:pt>
                <c:pt idx="41">
                  <c:v>5.9160000000000004</c:v>
                </c:pt>
                <c:pt idx="42">
                  <c:v>5.923</c:v>
                </c:pt>
                <c:pt idx="43">
                  <c:v>5.952</c:v>
                </c:pt>
                <c:pt idx="44">
                  <c:v>5.9749999999999996</c:v>
                </c:pt>
                <c:pt idx="45">
                  <c:v>5.9340000000000002</c:v>
                </c:pt>
                <c:pt idx="46">
                  <c:v>5.8949999999999996</c:v>
                </c:pt>
                <c:pt idx="47">
                  <c:v>5.9210000000000003</c:v>
                </c:pt>
                <c:pt idx="48">
                  <c:v>5.9109999999999996</c:v>
                </c:pt>
                <c:pt idx="49">
                  <c:v>5.8849999999999998</c:v>
                </c:pt>
                <c:pt idx="50">
                  <c:v>5.9039999999999999</c:v>
                </c:pt>
                <c:pt idx="51">
                  <c:v>5.8810000000000002</c:v>
                </c:pt>
                <c:pt idx="52">
                  <c:v>5.8639999999999999</c:v>
                </c:pt>
                <c:pt idx="53">
                  <c:v>5.827</c:v>
                </c:pt>
                <c:pt idx="54">
                  <c:v>5.8090000000000002</c:v>
                </c:pt>
                <c:pt idx="55">
                  <c:v>5.8390000000000004</c:v>
                </c:pt>
                <c:pt idx="56">
                  <c:v>5.8609999999999998</c:v>
                </c:pt>
                <c:pt idx="57">
                  <c:v>5.9059999999999997</c:v>
                </c:pt>
                <c:pt idx="58">
                  <c:v>5.9089999999999998</c:v>
                </c:pt>
                <c:pt idx="59">
                  <c:v>5.8739999999999997</c:v>
                </c:pt>
                <c:pt idx="60">
                  <c:v>5.8390000000000004</c:v>
                </c:pt>
                <c:pt idx="61">
                  <c:v>5.8529999999999998</c:v>
                </c:pt>
                <c:pt idx="62">
                  <c:v>5.8070000000000004</c:v>
                </c:pt>
                <c:pt idx="63">
                  <c:v>5.7510000000000003</c:v>
                </c:pt>
                <c:pt idx="64">
                  <c:v>5.8</c:v>
                </c:pt>
                <c:pt idx="65">
                  <c:v>5.8639999999999999</c:v>
                </c:pt>
                <c:pt idx="66">
                  <c:v>5.9059999999999997</c:v>
                </c:pt>
                <c:pt idx="67">
                  <c:v>5.8979999999999997</c:v>
                </c:pt>
                <c:pt idx="68">
                  <c:v>5.9329999999999998</c:v>
                </c:pt>
                <c:pt idx="69">
                  <c:v>5.9880000000000004</c:v>
                </c:pt>
                <c:pt idx="70">
                  <c:v>5.9950000000000001</c:v>
                </c:pt>
                <c:pt idx="71">
                  <c:v>6.0330000000000004</c:v>
                </c:pt>
                <c:pt idx="72">
                  <c:v>6.0110000000000001</c:v>
                </c:pt>
                <c:pt idx="73">
                  <c:v>6.0629999999999997</c:v>
                </c:pt>
                <c:pt idx="74">
                  <c:v>6.093</c:v>
                </c:pt>
                <c:pt idx="75">
                  <c:v>6.1509999999999998</c:v>
                </c:pt>
                <c:pt idx="76">
                  <c:v>6.08</c:v>
                </c:pt>
                <c:pt idx="77">
                  <c:v>5.99</c:v>
                </c:pt>
                <c:pt idx="78">
                  <c:v>5.9889999999999999</c:v>
                </c:pt>
                <c:pt idx="79">
                  <c:v>5.9420000000000002</c:v>
                </c:pt>
                <c:pt idx="80">
                  <c:v>5.923</c:v>
                </c:pt>
                <c:pt idx="81">
                  <c:v>5.9089999999999998</c:v>
                </c:pt>
                <c:pt idx="82">
                  <c:v>5.9249999999999998</c:v>
                </c:pt>
                <c:pt idx="83">
                  <c:v>5.9050000000000002</c:v>
                </c:pt>
                <c:pt idx="84">
                  <c:v>5.9530000000000003</c:v>
                </c:pt>
                <c:pt idx="85">
                  <c:v>5.9329999999999998</c:v>
                </c:pt>
                <c:pt idx="86">
                  <c:v>5.8689999999999998</c:v>
                </c:pt>
                <c:pt idx="87">
                  <c:v>5.8559999999999999</c:v>
                </c:pt>
                <c:pt idx="88">
                  <c:v>5.8689999999999998</c:v>
                </c:pt>
                <c:pt idx="89">
                  <c:v>5.7930000000000001</c:v>
                </c:pt>
                <c:pt idx="90">
                  <c:v>5.74</c:v>
                </c:pt>
                <c:pt idx="91">
                  <c:v>5.7560000000000002</c:v>
                </c:pt>
                <c:pt idx="92">
                  <c:v>5.742</c:v>
                </c:pt>
                <c:pt idx="93">
                  <c:v>5.742</c:v>
                </c:pt>
                <c:pt idx="94">
                  <c:v>5.702</c:v>
                </c:pt>
                <c:pt idx="95">
                  <c:v>5.7060000000000004</c:v>
                </c:pt>
                <c:pt idx="96">
                  <c:v>5.7069999999999999</c:v>
                </c:pt>
                <c:pt idx="97">
                  <c:v>5.7430000000000003</c:v>
                </c:pt>
                <c:pt idx="98">
                  <c:v>5.7869999999999999</c:v>
                </c:pt>
                <c:pt idx="99">
                  <c:v>5.7969999999999997</c:v>
                </c:pt>
                <c:pt idx="100">
                  <c:v>5.7919999999999998</c:v>
                </c:pt>
                <c:pt idx="101">
                  <c:v>5.7460000000000004</c:v>
                </c:pt>
                <c:pt idx="102">
                  <c:v>5.718</c:v>
                </c:pt>
                <c:pt idx="103">
                  <c:v>5.665</c:v>
                </c:pt>
                <c:pt idx="104">
                  <c:v>5.65</c:v>
                </c:pt>
                <c:pt idx="105">
                  <c:v>5.6459999999999999</c:v>
                </c:pt>
                <c:pt idx="106">
                  <c:v>5.6879999999999997</c:v>
                </c:pt>
                <c:pt idx="107">
                  <c:v>5.7009999999999996</c:v>
                </c:pt>
                <c:pt idx="108">
                  <c:v>5.7009999999999996</c:v>
                </c:pt>
                <c:pt idx="109">
                  <c:v>5.718</c:v>
                </c:pt>
                <c:pt idx="110">
                  <c:v>5.7560000000000002</c:v>
                </c:pt>
                <c:pt idx="111">
                  <c:v>5.77</c:v>
                </c:pt>
                <c:pt idx="112">
                  <c:v>5.8</c:v>
                </c:pt>
                <c:pt idx="113">
                  <c:v>5.8540000000000001</c:v>
                </c:pt>
                <c:pt idx="114">
                  <c:v>5.7949999999999999</c:v>
                </c:pt>
                <c:pt idx="115">
                  <c:v>5.7949999999999999</c:v>
                </c:pt>
                <c:pt idx="116">
                  <c:v>5.8250000000000002</c:v>
                </c:pt>
                <c:pt idx="117">
                  <c:v>5.7370000000000001</c:v>
                </c:pt>
                <c:pt idx="118">
                  <c:v>5.64</c:v>
                </c:pt>
                <c:pt idx="119">
                  <c:v>5.6420000000000003</c:v>
                </c:pt>
                <c:pt idx="120">
                  <c:v>5.6369999999999996</c:v>
                </c:pt>
                <c:pt idx="121">
                  <c:v>5.6310000000000002</c:v>
                </c:pt>
                <c:pt idx="122">
                  <c:v>5.6079999999999997</c:v>
                </c:pt>
                <c:pt idx="123">
                  <c:v>5.6239999999999997</c:v>
                </c:pt>
                <c:pt idx="124">
                  <c:v>5.6379999999999999</c:v>
                </c:pt>
                <c:pt idx="125">
                  <c:v>5.6580000000000004</c:v>
                </c:pt>
                <c:pt idx="126">
                  <c:v>5.6449999999999996</c:v>
                </c:pt>
                <c:pt idx="127">
                  <c:v>5.6980000000000004</c:v>
                </c:pt>
                <c:pt idx="128">
                  <c:v>5.6989999999999998</c:v>
                </c:pt>
                <c:pt idx="129">
                  <c:v>5.72</c:v>
                </c:pt>
                <c:pt idx="130">
                  <c:v>5.6970000000000001</c:v>
                </c:pt>
                <c:pt idx="131">
                  <c:v>5.7039999999999997</c:v>
                </c:pt>
                <c:pt idx="132">
                  <c:v>5.7060000000000004</c:v>
                </c:pt>
                <c:pt idx="133">
                  <c:v>5.7149999999999999</c:v>
                </c:pt>
                <c:pt idx="134">
                  <c:v>5.7549999999999999</c:v>
                </c:pt>
                <c:pt idx="135">
                  <c:v>5.76</c:v>
                </c:pt>
                <c:pt idx="136">
                  <c:v>5.774</c:v>
                </c:pt>
                <c:pt idx="137">
                  <c:v>5.7910000000000004</c:v>
                </c:pt>
                <c:pt idx="138">
                  <c:v>5.7220000000000004</c:v>
                </c:pt>
                <c:pt idx="139">
                  <c:v>5.6849999999999996</c:v>
                </c:pt>
                <c:pt idx="140">
                  <c:v>5.6660000000000004</c:v>
                </c:pt>
                <c:pt idx="141">
                  <c:v>5.67</c:v>
                </c:pt>
                <c:pt idx="142">
                  <c:v>5.6790000000000003</c:v>
                </c:pt>
                <c:pt idx="143">
                  <c:v>5.6879999999999997</c:v>
                </c:pt>
                <c:pt idx="144">
                  <c:v>5.6859999999999999</c:v>
                </c:pt>
                <c:pt idx="145">
                  <c:v>5.7069999999999999</c:v>
                </c:pt>
                <c:pt idx="146">
                  <c:v>5.7309999999999999</c:v>
                </c:pt>
                <c:pt idx="147">
                  <c:v>5.7960000000000003</c:v>
                </c:pt>
                <c:pt idx="148">
                  <c:v>5.819</c:v>
                </c:pt>
                <c:pt idx="149">
                  <c:v>5.7309999999999999</c:v>
                </c:pt>
                <c:pt idx="150">
                  <c:v>5.6989999999999998</c:v>
                </c:pt>
                <c:pt idx="151">
                  <c:v>5.6740000000000004</c:v>
                </c:pt>
                <c:pt idx="152">
                  <c:v>5.6859999999999999</c:v>
                </c:pt>
                <c:pt idx="153">
                  <c:v>5.7110000000000003</c:v>
                </c:pt>
                <c:pt idx="154">
                  <c:v>5.6609999999999996</c:v>
                </c:pt>
                <c:pt idx="155">
                  <c:v>5.6029999999999998</c:v>
                </c:pt>
                <c:pt idx="156">
                  <c:v>5.9539999999999997</c:v>
                </c:pt>
                <c:pt idx="157">
                  <c:v>5.9880000000000004</c:v>
                </c:pt>
                <c:pt idx="158">
                  <c:v>5.968</c:v>
                </c:pt>
                <c:pt idx="159">
                  <c:v>5.8979999999999997</c:v>
                </c:pt>
                <c:pt idx="160">
                  <c:v>5.8410000000000002</c:v>
                </c:pt>
                <c:pt idx="161">
                  <c:v>5.7960000000000003</c:v>
                </c:pt>
                <c:pt idx="162">
                  <c:v>5.827</c:v>
                </c:pt>
                <c:pt idx="163">
                  <c:v>5.8959999999999999</c:v>
                </c:pt>
                <c:pt idx="164">
                  <c:v>5.8929999999999998</c:v>
                </c:pt>
                <c:pt idx="165">
                  <c:v>5.8890000000000002</c:v>
                </c:pt>
                <c:pt idx="166">
                  <c:v>5.8879999999999999</c:v>
                </c:pt>
                <c:pt idx="167">
                  <c:v>5.8970000000000002</c:v>
                </c:pt>
                <c:pt idx="168">
                  <c:v>5.9119999999999999</c:v>
                </c:pt>
                <c:pt idx="169">
                  <c:v>5.8780000000000001</c:v>
                </c:pt>
                <c:pt idx="170">
                  <c:v>5.8789999999999996</c:v>
                </c:pt>
                <c:pt idx="171">
                  <c:v>5.87</c:v>
                </c:pt>
                <c:pt idx="172">
                  <c:v>5.8620000000000001</c:v>
                </c:pt>
                <c:pt idx="173">
                  <c:v>5.9130000000000003</c:v>
                </c:pt>
                <c:pt idx="174">
                  <c:v>5.9850000000000003</c:v>
                </c:pt>
                <c:pt idx="175">
                  <c:v>5.9660000000000002</c:v>
                </c:pt>
                <c:pt idx="176">
                  <c:v>5.9249999999999998</c:v>
                </c:pt>
                <c:pt idx="177">
                  <c:v>6.0510000000000002</c:v>
                </c:pt>
                <c:pt idx="178">
                  <c:v>6.0910000000000002</c:v>
                </c:pt>
                <c:pt idx="179">
                  <c:v>6.1369999999999996</c:v>
                </c:pt>
                <c:pt idx="180">
                  <c:v>6.17</c:v>
                </c:pt>
                <c:pt idx="181">
                  <c:v>6.22</c:v>
                </c:pt>
                <c:pt idx="182">
                  <c:v>6.2450000000000001</c:v>
                </c:pt>
                <c:pt idx="183">
                  <c:v>6.2569999999999997</c:v>
                </c:pt>
                <c:pt idx="184">
                  <c:v>6.23</c:v>
                </c:pt>
                <c:pt idx="185">
                  <c:v>6.2190000000000003</c:v>
                </c:pt>
                <c:pt idx="186">
                  <c:v>6.2089999999999996</c:v>
                </c:pt>
                <c:pt idx="187">
                  <c:v>6.2439999999999998</c:v>
                </c:pt>
                <c:pt idx="188">
                  <c:v>6.2290000000000001</c:v>
                </c:pt>
                <c:pt idx="189">
                  <c:v>6.1909999999999998</c:v>
                </c:pt>
                <c:pt idx="190">
                  <c:v>6.181</c:v>
                </c:pt>
                <c:pt idx="191">
                  <c:v>6.1630000000000003</c:v>
                </c:pt>
                <c:pt idx="192">
                  <c:v>6.1150000000000002</c:v>
                </c:pt>
                <c:pt idx="193">
                  <c:v>6.13</c:v>
                </c:pt>
                <c:pt idx="194">
                  <c:v>6.173</c:v>
                </c:pt>
                <c:pt idx="195">
                  <c:v>6.1529999999999996</c:v>
                </c:pt>
                <c:pt idx="196">
                  <c:v>6.1680000000000001</c:v>
                </c:pt>
                <c:pt idx="197">
                  <c:v>6.2140000000000004</c:v>
                </c:pt>
                <c:pt idx="198">
                  <c:v>6.2759999999999998</c:v>
                </c:pt>
                <c:pt idx="199">
                  <c:v>6.2640000000000002</c:v>
                </c:pt>
                <c:pt idx="200">
                  <c:v>6.2039999999999997</c:v>
                </c:pt>
                <c:pt idx="201">
                  <c:v>6.1890000000000001</c:v>
                </c:pt>
                <c:pt idx="202">
                  <c:v>6.1760000000000002</c:v>
                </c:pt>
                <c:pt idx="203">
                  <c:v>6.14</c:v>
                </c:pt>
                <c:pt idx="204">
                  <c:v>6.1890000000000001</c:v>
                </c:pt>
                <c:pt idx="205">
                  <c:v>6.2409999999999997</c:v>
                </c:pt>
                <c:pt idx="206">
                  <c:v>6.2690000000000001</c:v>
                </c:pt>
                <c:pt idx="207">
                  <c:v>6.2880000000000003</c:v>
                </c:pt>
                <c:pt idx="208">
                  <c:v>6.3250000000000002</c:v>
                </c:pt>
                <c:pt idx="209">
                  <c:v>6.2389999999999999</c:v>
                </c:pt>
                <c:pt idx="210">
                  <c:v>6.1609999999999996</c:v>
                </c:pt>
                <c:pt idx="211">
                  <c:v>6.2169999999999996</c:v>
                </c:pt>
                <c:pt idx="212">
                  <c:v>6.2530000000000001</c:v>
                </c:pt>
                <c:pt idx="213">
                  <c:v>6.2560000000000002</c:v>
                </c:pt>
                <c:pt idx="214">
                  <c:v>6.2670000000000003</c:v>
                </c:pt>
                <c:pt idx="215">
                  <c:v>6.2960000000000003</c:v>
                </c:pt>
                <c:pt idx="216">
                  <c:v>6.306</c:v>
                </c:pt>
                <c:pt idx="217">
                  <c:v>6.2720000000000002</c:v>
                </c:pt>
                <c:pt idx="218">
                  <c:v>6.2969999999999997</c:v>
                </c:pt>
                <c:pt idx="219">
                  <c:v>6.3360000000000003</c:v>
                </c:pt>
                <c:pt idx="220">
                  <c:v>6.3520000000000003</c:v>
                </c:pt>
                <c:pt idx="221">
                  <c:v>6.343</c:v>
                </c:pt>
                <c:pt idx="222">
                  <c:v>6.3380000000000001</c:v>
                </c:pt>
                <c:pt idx="223">
                  <c:v>6.351</c:v>
                </c:pt>
                <c:pt idx="224">
                  <c:v>6.3390000000000004</c:v>
                </c:pt>
                <c:pt idx="225">
                  <c:v>6.3479999999999999</c:v>
                </c:pt>
                <c:pt idx="226">
                  <c:v>6.359</c:v>
                </c:pt>
                <c:pt idx="227">
                  <c:v>6.4109999999999996</c:v>
                </c:pt>
                <c:pt idx="228">
                  <c:v>6.4359999999999999</c:v>
                </c:pt>
                <c:pt idx="229">
                  <c:v>6.3490000000000002</c:v>
                </c:pt>
                <c:pt idx="230">
                  <c:v>6.3490000000000002</c:v>
                </c:pt>
                <c:pt idx="231">
                  <c:v>6.3609999999999998</c:v>
                </c:pt>
                <c:pt idx="232">
                  <c:v>6.359</c:v>
                </c:pt>
                <c:pt idx="233">
                  <c:v>6.4130000000000003</c:v>
                </c:pt>
                <c:pt idx="234">
                  <c:v>6.3860000000000001</c:v>
                </c:pt>
                <c:pt idx="235">
                  <c:v>6.3959999999999999</c:v>
                </c:pt>
                <c:pt idx="236">
                  <c:v>6.4089999999999998</c:v>
                </c:pt>
                <c:pt idx="237">
                  <c:v>6.5049999999999999</c:v>
                </c:pt>
                <c:pt idx="238">
                  <c:v>6.5679999999999996</c:v>
                </c:pt>
                <c:pt idx="239">
                  <c:v>6.6710000000000003</c:v>
                </c:pt>
                <c:pt idx="240">
                  <c:v>6.633</c:v>
                </c:pt>
                <c:pt idx="241">
                  <c:v>6.6390000000000002</c:v>
                </c:pt>
                <c:pt idx="242">
                  <c:v>6.5659999999999998</c:v>
                </c:pt>
                <c:pt idx="243">
                  <c:v>6.49</c:v>
                </c:pt>
                <c:pt idx="244">
                  <c:v>6.5430000000000001</c:v>
                </c:pt>
                <c:pt idx="245">
                  <c:v>6.5650000000000004</c:v>
                </c:pt>
                <c:pt idx="246">
                  <c:v>6.4720000000000004</c:v>
                </c:pt>
                <c:pt idx="247">
                  <c:v>6.4880000000000004</c:v>
                </c:pt>
                <c:pt idx="248">
                  <c:v>6.4560000000000004</c:v>
                </c:pt>
                <c:pt idx="249">
                  <c:v>6.41</c:v>
                </c:pt>
                <c:pt idx="250">
                  <c:v>6.3780000000000001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443200"/>
        <c:axId val="93412736"/>
      </c:lineChart>
      <c:dateAx>
        <c:axId val="93403008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800"/>
            </a:pPr>
            <a:endParaRPr lang="es-MX"/>
          </a:p>
        </c:txPr>
        <c:crossAx val="93404544"/>
        <c:crosses val="autoZero"/>
        <c:auto val="1"/>
        <c:lblOffset val="100"/>
        <c:baseTimeUnit val="days"/>
      </c:dateAx>
      <c:valAx>
        <c:axId val="93404544"/>
        <c:scaling>
          <c:orientation val="minMax"/>
          <c:max val="3"/>
          <c:min val="1.5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s-MX"/>
          </a:p>
        </c:txPr>
        <c:crossAx val="93403008"/>
        <c:crosses val="autoZero"/>
        <c:crossBetween val="between"/>
      </c:valAx>
      <c:valAx>
        <c:axId val="93412736"/>
        <c:scaling>
          <c:orientation val="minMax"/>
          <c:max val="6.8"/>
          <c:min val="5.4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s-MX"/>
          </a:p>
        </c:txPr>
        <c:crossAx val="93443200"/>
        <c:crosses val="max"/>
        <c:crossBetween val="between"/>
      </c:valAx>
      <c:dateAx>
        <c:axId val="93443200"/>
        <c:scaling>
          <c:orientation val="minMax"/>
        </c:scaling>
        <c:delete val="1"/>
        <c:axPos val="b"/>
        <c:numFmt formatCode="dd/mm/yyyy" sourceLinked="1"/>
        <c:majorTickMark val="out"/>
        <c:minorTickMark val="none"/>
        <c:tickLblPos val="nextTo"/>
        <c:crossAx val="93412736"/>
        <c:crosses val="autoZero"/>
        <c:auto val="1"/>
        <c:lblOffset val="100"/>
        <c:baseTimeUnit val="days"/>
      </c:dateAx>
    </c:plotArea>
    <c:legend>
      <c:legendPos val="t"/>
      <c:layout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185046812437669E-2"/>
          <c:y val="0.12317187413897614"/>
          <c:w val="0.87545956566393279"/>
          <c:h val="0.66873290351022208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numRef>
              <c:f>Hoja3!$B$4:$B$254</c:f>
              <c:numCache>
                <c:formatCode>m/d/yyyy</c:formatCode>
                <c:ptCount val="251"/>
                <c:pt idx="0">
                  <c:v>41641</c:v>
                </c:pt>
                <c:pt idx="1">
                  <c:v>41642</c:v>
                </c:pt>
                <c:pt idx="2">
                  <c:v>41645</c:v>
                </c:pt>
                <c:pt idx="3">
                  <c:v>41646</c:v>
                </c:pt>
                <c:pt idx="4">
                  <c:v>41647</c:v>
                </c:pt>
                <c:pt idx="5">
                  <c:v>41648</c:v>
                </c:pt>
                <c:pt idx="6">
                  <c:v>41649</c:v>
                </c:pt>
                <c:pt idx="7">
                  <c:v>41652</c:v>
                </c:pt>
                <c:pt idx="8">
                  <c:v>41653</c:v>
                </c:pt>
                <c:pt idx="9">
                  <c:v>41654</c:v>
                </c:pt>
                <c:pt idx="10">
                  <c:v>41655</c:v>
                </c:pt>
                <c:pt idx="11">
                  <c:v>41656</c:v>
                </c:pt>
                <c:pt idx="12">
                  <c:v>41660</c:v>
                </c:pt>
                <c:pt idx="13">
                  <c:v>41661</c:v>
                </c:pt>
                <c:pt idx="14">
                  <c:v>41662</c:v>
                </c:pt>
                <c:pt idx="15">
                  <c:v>41663</c:v>
                </c:pt>
                <c:pt idx="16">
                  <c:v>41666</c:v>
                </c:pt>
                <c:pt idx="17">
                  <c:v>41667</c:v>
                </c:pt>
                <c:pt idx="18">
                  <c:v>41668</c:v>
                </c:pt>
                <c:pt idx="19">
                  <c:v>41669</c:v>
                </c:pt>
                <c:pt idx="20">
                  <c:v>41673</c:v>
                </c:pt>
                <c:pt idx="21">
                  <c:v>41674</c:v>
                </c:pt>
                <c:pt idx="22">
                  <c:v>41675</c:v>
                </c:pt>
                <c:pt idx="23">
                  <c:v>41676</c:v>
                </c:pt>
                <c:pt idx="24">
                  <c:v>41677</c:v>
                </c:pt>
                <c:pt idx="25">
                  <c:v>41680</c:v>
                </c:pt>
                <c:pt idx="26">
                  <c:v>41681</c:v>
                </c:pt>
                <c:pt idx="27">
                  <c:v>41682</c:v>
                </c:pt>
                <c:pt idx="28">
                  <c:v>41683</c:v>
                </c:pt>
                <c:pt idx="29">
                  <c:v>41684</c:v>
                </c:pt>
                <c:pt idx="30">
                  <c:v>41688</c:v>
                </c:pt>
                <c:pt idx="31">
                  <c:v>41689</c:v>
                </c:pt>
                <c:pt idx="32">
                  <c:v>41690</c:v>
                </c:pt>
                <c:pt idx="33">
                  <c:v>41691</c:v>
                </c:pt>
                <c:pt idx="34">
                  <c:v>41694</c:v>
                </c:pt>
                <c:pt idx="35">
                  <c:v>41695</c:v>
                </c:pt>
                <c:pt idx="36">
                  <c:v>41696</c:v>
                </c:pt>
                <c:pt idx="37">
                  <c:v>41697</c:v>
                </c:pt>
                <c:pt idx="38">
                  <c:v>41698</c:v>
                </c:pt>
                <c:pt idx="39">
                  <c:v>41701</c:v>
                </c:pt>
                <c:pt idx="40">
                  <c:v>41702</c:v>
                </c:pt>
                <c:pt idx="41">
                  <c:v>41703</c:v>
                </c:pt>
                <c:pt idx="42">
                  <c:v>41704</c:v>
                </c:pt>
                <c:pt idx="43">
                  <c:v>41705</c:v>
                </c:pt>
                <c:pt idx="44">
                  <c:v>41708</c:v>
                </c:pt>
                <c:pt idx="45">
                  <c:v>41709</c:v>
                </c:pt>
                <c:pt idx="46">
                  <c:v>41710</c:v>
                </c:pt>
                <c:pt idx="47">
                  <c:v>41711</c:v>
                </c:pt>
                <c:pt idx="48">
                  <c:v>41712</c:v>
                </c:pt>
                <c:pt idx="49">
                  <c:v>41716</c:v>
                </c:pt>
                <c:pt idx="50">
                  <c:v>41717</c:v>
                </c:pt>
                <c:pt idx="51">
                  <c:v>41718</c:v>
                </c:pt>
                <c:pt idx="52">
                  <c:v>41719</c:v>
                </c:pt>
                <c:pt idx="53">
                  <c:v>41722</c:v>
                </c:pt>
                <c:pt idx="54">
                  <c:v>41723</c:v>
                </c:pt>
                <c:pt idx="55">
                  <c:v>41724</c:v>
                </c:pt>
                <c:pt idx="56">
                  <c:v>41725</c:v>
                </c:pt>
                <c:pt idx="57">
                  <c:v>41726</c:v>
                </c:pt>
                <c:pt idx="58">
                  <c:v>41729</c:v>
                </c:pt>
                <c:pt idx="59">
                  <c:v>41730</c:v>
                </c:pt>
                <c:pt idx="60">
                  <c:v>41731</c:v>
                </c:pt>
                <c:pt idx="61">
                  <c:v>41732</c:v>
                </c:pt>
                <c:pt idx="62">
                  <c:v>41733</c:v>
                </c:pt>
                <c:pt idx="63">
                  <c:v>41736</c:v>
                </c:pt>
                <c:pt idx="64">
                  <c:v>41737</c:v>
                </c:pt>
                <c:pt idx="65">
                  <c:v>41738</c:v>
                </c:pt>
                <c:pt idx="66">
                  <c:v>41739</c:v>
                </c:pt>
                <c:pt idx="67">
                  <c:v>41740</c:v>
                </c:pt>
                <c:pt idx="68">
                  <c:v>41743</c:v>
                </c:pt>
                <c:pt idx="69">
                  <c:v>41744</c:v>
                </c:pt>
                <c:pt idx="70">
                  <c:v>41745</c:v>
                </c:pt>
                <c:pt idx="71">
                  <c:v>41746</c:v>
                </c:pt>
                <c:pt idx="72">
                  <c:v>41751</c:v>
                </c:pt>
                <c:pt idx="73">
                  <c:v>41752</c:v>
                </c:pt>
                <c:pt idx="74">
                  <c:v>41753</c:v>
                </c:pt>
                <c:pt idx="75">
                  <c:v>41754</c:v>
                </c:pt>
                <c:pt idx="76">
                  <c:v>41757</c:v>
                </c:pt>
                <c:pt idx="77">
                  <c:v>41758</c:v>
                </c:pt>
                <c:pt idx="78">
                  <c:v>41759</c:v>
                </c:pt>
                <c:pt idx="79">
                  <c:v>41761</c:v>
                </c:pt>
                <c:pt idx="80">
                  <c:v>41765</c:v>
                </c:pt>
                <c:pt idx="81">
                  <c:v>41766</c:v>
                </c:pt>
                <c:pt idx="82">
                  <c:v>41767</c:v>
                </c:pt>
                <c:pt idx="83">
                  <c:v>41768</c:v>
                </c:pt>
                <c:pt idx="84">
                  <c:v>41771</c:v>
                </c:pt>
                <c:pt idx="85">
                  <c:v>41773</c:v>
                </c:pt>
                <c:pt idx="86">
                  <c:v>41774</c:v>
                </c:pt>
                <c:pt idx="87">
                  <c:v>41775</c:v>
                </c:pt>
                <c:pt idx="88">
                  <c:v>41778</c:v>
                </c:pt>
                <c:pt idx="89">
                  <c:v>41779</c:v>
                </c:pt>
                <c:pt idx="90">
                  <c:v>41780</c:v>
                </c:pt>
                <c:pt idx="91">
                  <c:v>41781</c:v>
                </c:pt>
                <c:pt idx="92">
                  <c:v>41782</c:v>
                </c:pt>
                <c:pt idx="93">
                  <c:v>41786</c:v>
                </c:pt>
                <c:pt idx="94">
                  <c:v>41787</c:v>
                </c:pt>
                <c:pt idx="95">
                  <c:v>41788</c:v>
                </c:pt>
                <c:pt idx="96">
                  <c:v>41789</c:v>
                </c:pt>
                <c:pt idx="97">
                  <c:v>41792</c:v>
                </c:pt>
                <c:pt idx="98">
                  <c:v>41793</c:v>
                </c:pt>
                <c:pt idx="99">
                  <c:v>41794</c:v>
                </c:pt>
                <c:pt idx="100">
                  <c:v>41795</c:v>
                </c:pt>
                <c:pt idx="101">
                  <c:v>41796</c:v>
                </c:pt>
                <c:pt idx="102">
                  <c:v>41799</c:v>
                </c:pt>
                <c:pt idx="103">
                  <c:v>41800</c:v>
                </c:pt>
                <c:pt idx="104">
                  <c:v>41801</c:v>
                </c:pt>
                <c:pt idx="105">
                  <c:v>41802</c:v>
                </c:pt>
                <c:pt idx="106">
                  <c:v>41803</c:v>
                </c:pt>
                <c:pt idx="107">
                  <c:v>41806</c:v>
                </c:pt>
                <c:pt idx="108">
                  <c:v>41807</c:v>
                </c:pt>
                <c:pt idx="109">
                  <c:v>41808</c:v>
                </c:pt>
                <c:pt idx="110">
                  <c:v>41809</c:v>
                </c:pt>
                <c:pt idx="111">
                  <c:v>41810</c:v>
                </c:pt>
                <c:pt idx="112">
                  <c:v>41813</c:v>
                </c:pt>
                <c:pt idx="113">
                  <c:v>41814</c:v>
                </c:pt>
                <c:pt idx="114">
                  <c:v>41815</c:v>
                </c:pt>
                <c:pt idx="115">
                  <c:v>41816</c:v>
                </c:pt>
                <c:pt idx="116">
                  <c:v>41817</c:v>
                </c:pt>
                <c:pt idx="117">
                  <c:v>41820</c:v>
                </c:pt>
                <c:pt idx="118">
                  <c:v>41821</c:v>
                </c:pt>
                <c:pt idx="119">
                  <c:v>41822</c:v>
                </c:pt>
                <c:pt idx="120">
                  <c:v>41823</c:v>
                </c:pt>
                <c:pt idx="121">
                  <c:v>41827</c:v>
                </c:pt>
                <c:pt idx="122">
                  <c:v>41828</c:v>
                </c:pt>
                <c:pt idx="123">
                  <c:v>41829</c:v>
                </c:pt>
                <c:pt idx="124">
                  <c:v>41830</c:v>
                </c:pt>
                <c:pt idx="125">
                  <c:v>41831</c:v>
                </c:pt>
                <c:pt idx="126">
                  <c:v>41834</c:v>
                </c:pt>
                <c:pt idx="127">
                  <c:v>41835</c:v>
                </c:pt>
                <c:pt idx="128">
                  <c:v>41836</c:v>
                </c:pt>
                <c:pt idx="129">
                  <c:v>41837</c:v>
                </c:pt>
                <c:pt idx="130">
                  <c:v>41838</c:v>
                </c:pt>
                <c:pt idx="131">
                  <c:v>41841</c:v>
                </c:pt>
                <c:pt idx="132">
                  <c:v>41842</c:v>
                </c:pt>
                <c:pt idx="133">
                  <c:v>41843</c:v>
                </c:pt>
                <c:pt idx="134">
                  <c:v>41844</c:v>
                </c:pt>
                <c:pt idx="135">
                  <c:v>41845</c:v>
                </c:pt>
                <c:pt idx="136">
                  <c:v>41849</c:v>
                </c:pt>
                <c:pt idx="137">
                  <c:v>41850</c:v>
                </c:pt>
                <c:pt idx="138">
                  <c:v>41851</c:v>
                </c:pt>
                <c:pt idx="139">
                  <c:v>41852</c:v>
                </c:pt>
                <c:pt idx="140">
                  <c:v>41855</c:v>
                </c:pt>
                <c:pt idx="141">
                  <c:v>41856</c:v>
                </c:pt>
                <c:pt idx="142">
                  <c:v>41857</c:v>
                </c:pt>
                <c:pt idx="143">
                  <c:v>41858</c:v>
                </c:pt>
                <c:pt idx="144">
                  <c:v>41859</c:v>
                </c:pt>
                <c:pt idx="145">
                  <c:v>41862</c:v>
                </c:pt>
                <c:pt idx="146">
                  <c:v>41863</c:v>
                </c:pt>
                <c:pt idx="147">
                  <c:v>41864</c:v>
                </c:pt>
                <c:pt idx="148">
                  <c:v>41865</c:v>
                </c:pt>
                <c:pt idx="149">
                  <c:v>41866</c:v>
                </c:pt>
                <c:pt idx="150">
                  <c:v>41869</c:v>
                </c:pt>
                <c:pt idx="151">
                  <c:v>41870</c:v>
                </c:pt>
                <c:pt idx="152">
                  <c:v>41871</c:v>
                </c:pt>
                <c:pt idx="153">
                  <c:v>41872</c:v>
                </c:pt>
                <c:pt idx="154">
                  <c:v>41873</c:v>
                </c:pt>
                <c:pt idx="155">
                  <c:v>41877</c:v>
                </c:pt>
                <c:pt idx="156">
                  <c:v>41878</c:v>
                </c:pt>
                <c:pt idx="157">
                  <c:v>41879</c:v>
                </c:pt>
                <c:pt idx="158">
                  <c:v>41880</c:v>
                </c:pt>
                <c:pt idx="159">
                  <c:v>41884</c:v>
                </c:pt>
                <c:pt idx="160">
                  <c:v>41885</c:v>
                </c:pt>
                <c:pt idx="161">
                  <c:v>41886</c:v>
                </c:pt>
                <c:pt idx="162">
                  <c:v>41887</c:v>
                </c:pt>
                <c:pt idx="163">
                  <c:v>41890</c:v>
                </c:pt>
                <c:pt idx="164">
                  <c:v>41891</c:v>
                </c:pt>
                <c:pt idx="165">
                  <c:v>41892</c:v>
                </c:pt>
                <c:pt idx="166">
                  <c:v>41893</c:v>
                </c:pt>
                <c:pt idx="167">
                  <c:v>41894</c:v>
                </c:pt>
                <c:pt idx="168">
                  <c:v>41897</c:v>
                </c:pt>
                <c:pt idx="169">
                  <c:v>41898</c:v>
                </c:pt>
                <c:pt idx="170">
                  <c:v>41899</c:v>
                </c:pt>
                <c:pt idx="171">
                  <c:v>41900</c:v>
                </c:pt>
                <c:pt idx="172">
                  <c:v>41901</c:v>
                </c:pt>
                <c:pt idx="173">
                  <c:v>41904</c:v>
                </c:pt>
                <c:pt idx="174">
                  <c:v>41905</c:v>
                </c:pt>
                <c:pt idx="175">
                  <c:v>41906</c:v>
                </c:pt>
                <c:pt idx="176">
                  <c:v>41907</c:v>
                </c:pt>
                <c:pt idx="177">
                  <c:v>41908</c:v>
                </c:pt>
                <c:pt idx="178">
                  <c:v>41911</c:v>
                </c:pt>
                <c:pt idx="179">
                  <c:v>41912</c:v>
                </c:pt>
                <c:pt idx="180">
                  <c:v>41913</c:v>
                </c:pt>
                <c:pt idx="181">
                  <c:v>41914</c:v>
                </c:pt>
                <c:pt idx="182">
                  <c:v>41915</c:v>
                </c:pt>
                <c:pt idx="183">
                  <c:v>41919</c:v>
                </c:pt>
                <c:pt idx="184">
                  <c:v>41920</c:v>
                </c:pt>
                <c:pt idx="185">
                  <c:v>41921</c:v>
                </c:pt>
                <c:pt idx="186">
                  <c:v>41922</c:v>
                </c:pt>
                <c:pt idx="187">
                  <c:v>41925</c:v>
                </c:pt>
                <c:pt idx="188">
                  <c:v>41926</c:v>
                </c:pt>
                <c:pt idx="189">
                  <c:v>41927</c:v>
                </c:pt>
                <c:pt idx="190">
                  <c:v>41928</c:v>
                </c:pt>
                <c:pt idx="191">
                  <c:v>41929</c:v>
                </c:pt>
                <c:pt idx="192">
                  <c:v>41932</c:v>
                </c:pt>
                <c:pt idx="193">
                  <c:v>41933</c:v>
                </c:pt>
                <c:pt idx="194">
                  <c:v>41935</c:v>
                </c:pt>
                <c:pt idx="195">
                  <c:v>41936</c:v>
                </c:pt>
                <c:pt idx="196">
                  <c:v>41939</c:v>
                </c:pt>
                <c:pt idx="197">
                  <c:v>41940</c:v>
                </c:pt>
                <c:pt idx="198">
                  <c:v>41941</c:v>
                </c:pt>
                <c:pt idx="199">
                  <c:v>41942</c:v>
                </c:pt>
                <c:pt idx="200">
                  <c:v>41943</c:v>
                </c:pt>
                <c:pt idx="201">
                  <c:v>41946</c:v>
                </c:pt>
                <c:pt idx="202">
                  <c:v>41947</c:v>
                </c:pt>
                <c:pt idx="203">
                  <c:v>41948</c:v>
                </c:pt>
                <c:pt idx="204">
                  <c:v>41949</c:v>
                </c:pt>
                <c:pt idx="205">
                  <c:v>41950</c:v>
                </c:pt>
                <c:pt idx="206">
                  <c:v>41953</c:v>
                </c:pt>
                <c:pt idx="207">
                  <c:v>41954</c:v>
                </c:pt>
                <c:pt idx="208">
                  <c:v>41955</c:v>
                </c:pt>
                <c:pt idx="209">
                  <c:v>41956</c:v>
                </c:pt>
                <c:pt idx="210">
                  <c:v>41957</c:v>
                </c:pt>
                <c:pt idx="211">
                  <c:v>41960</c:v>
                </c:pt>
                <c:pt idx="212">
                  <c:v>41961</c:v>
                </c:pt>
                <c:pt idx="213">
                  <c:v>41962</c:v>
                </c:pt>
                <c:pt idx="214">
                  <c:v>41963</c:v>
                </c:pt>
                <c:pt idx="215">
                  <c:v>41964</c:v>
                </c:pt>
                <c:pt idx="216">
                  <c:v>41967</c:v>
                </c:pt>
                <c:pt idx="217">
                  <c:v>41968</c:v>
                </c:pt>
                <c:pt idx="218">
                  <c:v>41969</c:v>
                </c:pt>
                <c:pt idx="219">
                  <c:v>41974</c:v>
                </c:pt>
                <c:pt idx="220">
                  <c:v>41975</c:v>
                </c:pt>
                <c:pt idx="221">
                  <c:v>41976</c:v>
                </c:pt>
                <c:pt idx="222">
                  <c:v>41977</c:v>
                </c:pt>
                <c:pt idx="223">
                  <c:v>41978</c:v>
                </c:pt>
                <c:pt idx="224">
                  <c:v>41981</c:v>
                </c:pt>
                <c:pt idx="225">
                  <c:v>41982</c:v>
                </c:pt>
                <c:pt idx="226">
                  <c:v>41983</c:v>
                </c:pt>
                <c:pt idx="227">
                  <c:v>41984</c:v>
                </c:pt>
                <c:pt idx="228">
                  <c:v>41985</c:v>
                </c:pt>
                <c:pt idx="229">
                  <c:v>41988</c:v>
                </c:pt>
                <c:pt idx="230">
                  <c:v>41989</c:v>
                </c:pt>
                <c:pt idx="231">
                  <c:v>41990</c:v>
                </c:pt>
                <c:pt idx="232">
                  <c:v>41991</c:v>
                </c:pt>
                <c:pt idx="233">
                  <c:v>41992</c:v>
                </c:pt>
                <c:pt idx="234">
                  <c:v>41995</c:v>
                </c:pt>
                <c:pt idx="235">
                  <c:v>41996</c:v>
                </c:pt>
                <c:pt idx="236">
                  <c:v>41997</c:v>
                </c:pt>
                <c:pt idx="237">
                  <c:v>42002</c:v>
                </c:pt>
                <c:pt idx="238">
                  <c:v>42003</c:v>
                </c:pt>
                <c:pt idx="239">
                  <c:v>42004</c:v>
                </c:pt>
                <c:pt idx="240">
                  <c:v>42006</c:v>
                </c:pt>
                <c:pt idx="241">
                  <c:v>42009</c:v>
                </c:pt>
                <c:pt idx="242">
                  <c:v>42010</c:v>
                </c:pt>
                <c:pt idx="243">
                  <c:v>42011</c:v>
                </c:pt>
                <c:pt idx="244">
                  <c:v>42012</c:v>
                </c:pt>
                <c:pt idx="245">
                  <c:v>42013</c:v>
                </c:pt>
                <c:pt idx="246">
                  <c:v>42016</c:v>
                </c:pt>
                <c:pt idx="247">
                  <c:v>42017</c:v>
                </c:pt>
                <c:pt idx="248">
                  <c:v>42018</c:v>
                </c:pt>
                <c:pt idx="249">
                  <c:v>42019</c:v>
                </c:pt>
                <c:pt idx="250">
                  <c:v>42020</c:v>
                </c:pt>
              </c:numCache>
            </c:numRef>
          </c:cat>
          <c:val>
            <c:numRef>
              <c:f>Hoja3!$C$4:$C$254</c:f>
              <c:numCache>
                <c:formatCode>General</c:formatCode>
                <c:ptCount val="251"/>
                <c:pt idx="0">
                  <c:v>90.49</c:v>
                </c:pt>
                <c:pt idx="1">
                  <c:v>89.4</c:v>
                </c:pt>
                <c:pt idx="2">
                  <c:v>89.21</c:v>
                </c:pt>
                <c:pt idx="3">
                  <c:v>89.37</c:v>
                </c:pt>
                <c:pt idx="4">
                  <c:v>88.66</c:v>
                </c:pt>
                <c:pt idx="5">
                  <c:v>88.45</c:v>
                </c:pt>
                <c:pt idx="6">
                  <c:v>88.54</c:v>
                </c:pt>
                <c:pt idx="7">
                  <c:v>88.52</c:v>
                </c:pt>
                <c:pt idx="8">
                  <c:v>89.07</c:v>
                </c:pt>
                <c:pt idx="9">
                  <c:v>91.03</c:v>
                </c:pt>
                <c:pt idx="10">
                  <c:v>90.52</c:v>
                </c:pt>
                <c:pt idx="11">
                  <c:v>90.2</c:v>
                </c:pt>
                <c:pt idx="12">
                  <c:v>90.99</c:v>
                </c:pt>
                <c:pt idx="13">
                  <c:v>92.19</c:v>
                </c:pt>
                <c:pt idx="14">
                  <c:v>91.9</c:v>
                </c:pt>
                <c:pt idx="15">
                  <c:v>91.38</c:v>
                </c:pt>
                <c:pt idx="16">
                  <c:v>89.7</c:v>
                </c:pt>
                <c:pt idx="17">
                  <c:v>90.93</c:v>
                </c:pt>
                <c:pt idx="18">
                  <c:v>91.01</c:v>
                </c:pt>
                <c:pt idx="19">
                  <c:v>91.53</c:v>
                </c:pt>
                <c:pt idx="20">
                  <c:v>91.34</c:v>
                </c:pt>
                <c:pt idx="21">
                  <c:v>91.94</c:v>
                </c:pt>
                <c:pt idx="22">
                  <c:v>92.13</c:v>
                </c:pt>
                <c:pt idx="23">
                  <c:v>93.23</c:v>
                </c:pt>
                <c:pt idx="24">
                  <c:v>94.72</c:v>
                </c:pt>
                <c:pt idx="25">
                  <c:v>94.52</c:v>
                </c:pt>
                <c:pt idx="26">
                  <c:v>94.17</c:v>
                </c:pt>
                <c:pt idx="27">
                  <c:v>94.15</c:v>
                </c:pt>
                <c:pt idx="28">
                  <c:v>94.3</c:v>
                </c:pt>
                <c:pt idx="29">
                  <c:v>94.28</c:v>
                </c:pt>
                <c:pt idx="30">
                  <c:v>95.47</c:v>
                </c:pt>
                <c:pt idx="31">
                  <c:v>95.6</c:v>
                </c:pt>
                <c:pt idx="32">
                  <c:v>95</c:v>
                </c:pt>
                <c:pt idx="33">
                  <c:v>94.37</c:v>
                </c:pt>
                <c:pt idx="34">
                  <c:v>94.77</c:v>
                </c:pt>
                <c:pt idx="35">
                  <c:v>94.15</c:v>
                </c:pt>
                <c:pt idx="36">
                  <c:v>95.2</c:v>
                </c:pt>
                <c:pt idx="37">
                  <c:v>94.89</c:v>
                </c:pt>
                <c:pt idx="38">
                  <c:v>95.18</c:v>
                </c:pt>
                <c:pt idx="39">
                  <c:v>97.84</c:v>
                </c:pt>
                <c:pt idx="40">
                  <c:v>96.27</c:v>
                </c:pt>
                <c:pt idx="41">
                  <c:v>94.7</c:v>
                </c:pt>
                <c:pt idx="42">
                  <c:v>94.48</c:v>
                </c:pt>
                <c:pt idx="43">
                  <c:v>95.12</c:v>
                </c:pt>
                <c:pt idx="44">
                  <c:v>94.16</c:v>
                </c:pt>
                <c:pt idx="45">
                  <c:v>93.56</c:v>
                </c:pt>
                <c:pt idx="46">
                  <c:v>92.77</c:v>
                </c:pt>
                <c:pt idx="47">
                  <c:v>92.4</c:v>
                </c:pt>
                <c:pt idx="48">
                  <c:v>92.4</c:v>
                </c:pt>
                <c:pt idx="49">
                  <c:v>90.19</c:v>
                </c:pt>
                <c:pt idx="50">
                  <c:v>91.46</c:v>
                </c:pt>
                <c:pt idx="51">
                  <c:v>90.59</c:v>
                </c:pt>
                <c:pt idx="52">
                  <c:v>91.76</c:v>
                </c:pt>
                <c:pt idx="53">
                  <c:v>92.39</c:v>
                </c:pt>
                <c:pt idx="54">
                  <c:v>92.93</c:v>
                </c:pt>
                <c:pt idx="55">
                  <c:v>92.5</c:v>
                </c:pt>
                <c:pt idx="56">
                  <c:v>93.48</c:v>
                </c:pt>
                <c:pt idx="57">
                  <c:v>93.34</c:v>
                </c:pt>
                <c:pt idx="58">
                  <c:v>92.6</c:v>
                </c:pt>
                <c:pt idx="59">
                  <c:v>92.72</c:v>
                </c:pt>
                <c:pt idx="60">
                  <c:v>92.14</c:v>
                </c:pt>
                <c:pt idx="61">
                  <c:v>93.25</c:v>
                </c:pt>
                <c:pt idx="62">
                  <c:v>94.37</c:v>
                </c:pt>
                <c:pt idx="63">
                  <c:v>93.55</c:v>
                </c:pt>
                <c:pt idx="64">
                  <c:v>95.21</c:v>
                </c:pt>
                <c:pt idx="65">
                  <c:v>96.31</c:v>
                </c:pt>
                <c:pt idx="66">
                  <c:v>95.97</c:v>
                </c:pt>
                <c:pt idx="67">
                  <c:v>95.7</c:v>
                </c:pt>
                <c:pt idx="68">
                  <c:v>96.18</c:v>
                </c:pt>
                <c:pt idx="69">
                  <c:v>96.52</c:v>
                </c:pt>
                <c:pt idx="70">
                  <c:v>97.03</c:v>
                </c:pt>
                <c:pt idx="71">
                  <c:v>96.97</c:v>
                </c:pt>
                <c:pt idx="72">
                  <c:v>95.86</c:v>
                </c:pt>
                <c:pt idx="73">
                  <c:v>95.77</c:v>
                </c:pt>
                <c:pt idx="74">
                  <c:v>96.37</c:v>
                </c:pt>
                <c:pt idx="75">
                  <c:v>95.53</c:v>
                </c:pt>
                <c:pt idx="76">
                  <c:v>95.89</c:v>
                </c:pt>
                <c:pt idx="77">
                  <c:v>96.66</c:v>
                </c:pt>
                <c:pt idx="78">
                  <c:v>94.84</c:v>
                </c:pt>
                <c:pt idx="79">
                  <c:v>96.16</c:v>
                </c:pt>
                <c:pt idx="80">
                  <c:v>95.71</c:v>
                </c:pt>
                <c:pt idx="81">
                  <c:v>96.45</c:v>
                </c:pt>
                <c:pt idx="82">
                  <c:v>96.38</c:v>
                </c:pt>
                <c:pt idx="83">
                  <c:v>96.31</c:v>
                </c:pt>
                <c:pt idx="84">
                  <c:v>96.47</c:v>
                </c:pt>
                <c:pt idx="85">
                  <c:v>97.64</c:v>
                </c:pt>
                <c:pt idx="86">
                  <c:v>97.48</c:v>
                </c:pt>
                <c:pt idx="87">
                  <c:v>98</c:v>
                </c:pt>
                <c:pt idx="88">
                  <c:v>98.16</c:v>
                </c:pt>
                <c:pt idx="89">
                  <c:v>98.22</c:v>
                </c:pt>
                <c:pt idx="90">
                  <c:v>99.02</c:v>
                </c:pt>
                <c:pt idx="91">
                  <c:v>98.85</c:v>
                </c:pt>
                <c:pt idx="92">
                  <c:v>99.03</c:v>
                </c:pt>
                <c:pt idx="93">
                  <c:v>98.87</c:v>
                </c:pt>
                <c:pt idx="94">
                  <c:v>98.15</c:v>
                </c:pt>
                <c:pt idx="95">
                  <c:v>98.57</c:v>
                </c:pt>
                <c:pt idx="96">
                  <c:v>97.88</c:v>
                </c:pt>
                <c:pt idx="97">
                  <c:v>97.54</c:v>
                </c:pt>
                <c:pt idx="98">
                  <c:v>97.71</c:v>
                </c:pt>
                <c:pt idx="99">
                  <c:v>97.82</c:v>
                </c:pt>
                <c:pt idx="100">
                  <c:v>97.72</c:v>
                </c:pt>
                <c:pt idx="101">
                  <c:v>97.91</c:v>
                </c:pt>
                <c:pt idx="102">
                  <c:v>99.07</c:v>
                </c:pt>
                <c:pt idx="103">
                  <c:v>99.06</c:v>
                </c:pt>
                <c:pt idx="104">
                  <c:v>99.38</c:v>
                </c:pt>
                <c:pt idx="105">
                  <c:v>101.13</c:v>
                </c:pt>
                <c:pt idx="106">
                  <c:v>101.6</c:v>
                </c:pt>
                <c:pt idx="107">
                  <c:v>101.69</c:v>
                </c:pt>
                <c:pt idx="108">
                  <c:v>101.23</c:v>
                </c:pt>
                <c:pt idx="109">
                  <c:v>101.44</c:v>
                </c:pt>
                <c:pt idx="110">
                  <c:v>102.12</c:v>
                </c:pt>
                <c:pt idx="111">
                  <c:v>102.41</c:v>
                </c:pt>
                <c:pt idx="112">
                  <c:v>101.66</c:v>
                </c:pt>
                <c:pt idx="113">
                  <c:v>101.75</c:v>
                </c:pt>
                <c:pt idx="114">
                  <c:v>101.38</c:v>
                </c:pt>
                <c:pt idx="115">
                  <c:v>100.97</c:v>
                </c:pt>
                <c:pt idx="116">
                  <c:v>100.8</c:v>
                </c:pt>
                <c:pt idx="117">
                  <c:v>99.62</c:v>
                </c:pt>
                <c:pt idx="118">
                  <c:v>98.5</c:v>
                </c:pt>
                <c:pt idx="119">
                  <c:v>97.44</c:v>
                </c:pt>
                <c:pt idx="120">
                  <c:v>96.65</c:v>
                </c:pt>
                <c:pt idx="121">
                  <c:v>96.04</c:v>
                </c:pt>
                <c:pt idx="122">
                  <c:v>95.59</c:v>
                </c:pt>
                <c:pt idx="123">
                  <c:v>94.99</c:v>
                </c:pt>
                <c:pt idx="124">
                  <c:v>94.95</c:v>
                </c:pt>
                <c:pt idx="125">
                  <c:v>93.77</c:v>
                </c:pt>
                <c:pt idx="126">
                  <c:v>93.14</c:v>
                </c:pt>
                <c:pt idx="127">
                  <c:v>93.16</c:v>
                </c:pt>
                <c:pt idx="128">
                  <c:v>94.53</c:v>
                </c:pt>
                <c:pt idx="129">
                  <c:v>96.24</c:v>
                </c:pt>
                <c:pt idx="130">
                  <c:v>96.14</c:v>
                </c:pt>
                <c:pt idx="131">
                  <c:v>96.76</c:v>
                </c:pt>
                <c:pt idx="132">
                  <c:v>95.98</c:v>
                </c:pt>
                <c:pt idx="133">
                  <c:v>96.99</c:v>
                </c:pt>
                <c:pt idx="134">
                  <c:v>95.61</c:v>
                </c:pt>
                <c:pt idx="135">
                  <c:v>95.75</c:v>
                </c:pt>
                <c:pt idx="136">
                  <c:v>95.74</c:v>
                </c:pt>
                <c:pt idx="137">
                  <c:v>94.98</c:v>
                </c:pt>
                <c:pt idx="138">
                  <c:v>93.61</c:v>
                </c:pt>
                <c:pt idx="139">
                  <c:v>93.27</c:v>
                </c:pt>
                <c:pt idx="140">
                  <c:v>94.15</c:v>
                </c:pt>
                <c:pt idx="141">
                  <c:v>93.36</c:v>
                </c:pt>
                <c:pt idx="142">
                  <c:v>93.47</c:v>
                </c:pt>
                <c:pt idx="143">
                  <c:v>93.55</c:v>
                </c:pt>
                <c:pt idx="144">
                  <c:v>93.4</c:v>
                </c:pt>
                <c:pt idx="145">
                  <c:v>93.58</c:v>
                </c:pt>
                <c:pt idx="146">
                  <c:v>92.47</c:v>
                </c:pt>
                <c:pt idx="147">
                  <c:v>92.66</c:v>
                </c:pt>
                <c:pt idx="148">
                  <c:v>91.56</c:v>
                </c:pt>
                <c:pt idx="149">
                  <c:v>91.85</c:v>
                </c:pt>
                <c:pt idx="150">
                  <c:v>90.62</c:v>
                </c:pt>
                <c:pt idx="151">
                  <c:v>90.06</c:v>
                </c:pt>
                <c:pt idx="152">
                  <c:v>91.22</c:v>
                </c:pt>
                <c:pt idx="153">
                  <c:v>91.47</c:v>
                </c:pt>
                <c:pt idx="154">
                  <c:v>90.92</c:v>
                </c:pt>
                <c:pt idx="155">
                  <c:v>91.22</c:v>
                </c:pt>
                <c:pt idx="156">
                  <c:v>92.19</c:v>
                </c:pt>
                <c:pt idx="157">
                  <c:v>92.52</c:v>
                </c:pt>
                <c:pt idx="158">
                  <c:v>92.75</c:v>
                </c:pt>
                <c:pt idx="159">
                  <c:v>90.82</c:v>
                </c:pt>
                <c:pt idx="160">
                  <c:v>92.59</c:v>
                </c:pt>
                <c:pt idx="161">
                  <c:v>92.5</c:v>
                </c:pt>
                <c:pt idx="162">
                  <c:v>91.29</c:v>
                </c:pt>
                <c:pt idx="163">
                  <c:v>90.53</c:v>
                </c:pt>
                <c:pt idx="164">
                  <c:v>90.05</c:v>
                </c:pt>
                <c:pt idx="165">
                  <c:v>88.67</c:v>
                </c:pt>
                <c:pt idx="166">
                  <c:v>89.14</c:v>
                </c:pt>
                <c:pt idx="167">
                  <c:v>88.37</c:v>
                </c:pt>
                <c:pt idx="168">
                  <c:v>88.23</c:v>
                </c:pt>
                <c:pt idx="169">
                  <c:v>89.59</c:v>
                </c:pt>
                <c:pt idx="170">
                  <c:v>89.49</c:v>
                </c:pt>
                <c:pt idx="171">
                  <c:v>88.5</c:v>
                </c:pt>
                <c:pt idx="172">
                  <c:v>88.4</c:v>
                </c:pt>
                <c:pt idx="173">
                  <c:v>87.49</c:v>
                </c:pt>
                <c:pt idx="174">
                  <c:v>88.3</c:v>
                </c:pt>
                <c:pt idx="175">
                  <c:v>88.77</c:v>
                </c:pt>
                <c:pt idx="176">
                  <c:v>88.89</c:v>
                </c:pt>
                <c:pt idx="177">
                  <c:v>89.08</c:v>
                </c:pt>
                <c:pt idx="178">
                  <c:v>89.75</c:v>
                </c:pt>
                <c:pt idx="179">
                  <c:v>87.51</c:v>
                </c:pt>
                <c:pt idx="180">
                  <c:v>86.31</c:v>
                </c:pt>
                <c:pt idx="181">
                  <c:v>85.35</c:v>
                </c:pt>
                <c:pt idx="182">
                  <c:v>84.15</c:v>
                </c:pt>
                <c:pt idx="183">
                  <c:v>83.41</c:v>
                </c:pt>
                <c:pt idx="184">
                  <c:v>82.53</c:v>
                </c:pt>
                <c:pt idx="185">
                  <c:v>81.12</c:v>
                </c:pt>
                <c:pt idx="186">
                  <c:v>80.88</c:v>
                </c:pt>
                <c:pt idx="187">
                  <c:v>80.180000000000007</c:v>
                </c:pt>
                <c:pt idx="188">
                  <c:v>77.09</c:v>
                </c:pt>
                <c:pt idx="189">
                  <c:v>75.69</c:v>
                </c:pt>
                <c:pt idx="190">
                  <c:v>76.7</c:v>
                </c:pt>
                <c:pt idx="191">
                  <c:v>77.680000000000007</c:v>
                </c:pt>
                <c:pt idx="192">
                  <c:v>77</c:v>
                </c:pt>
                <c:pt idx="193">
                  <c:v>77.63</c:v>
                </c:pt>
                <c:pt idx="194">
                  <c:v>77.8</c:v>
                </c:pt>
                <c:pt idx="195">
                  <c:v>78.150000000000006</c:v>
                </c:pt>
                <c:pt idx="196">
                  <c:v>76.349999999999994</c:v>
                </c:pt>
                <c:pt idx="197">
                  <c:v>77.19</c:v>
                </c:pt>
                <c:pt idx="198">
                  <c:v>78.31</c:v>
                </c:pt>
                <c:pt idx="199">
                  <c:v>77.3</c:v>
                </c:pt>
                <c:pt idx="200">
                  <c:v>76.98</c:v>
                </c:pt>
                <c:pt idx="201">
                  <c:v>75.650000000000006</c:v>
                </c:pt>
                <c:pt idx="202">
                  <c:v>74.09</c:v>
                </c:pt>
                <c:pt idx="203">
                  <c:v>75.11</c:v>
                </c:pt>
                <c:pt idx="204">
                  <c:v>74.42</c:v>
                </c:pt>
                <c:pt idx="205">
                  <c:v>75.19</c:v>
                </c:pt>
                <c:pt idx="206">
                  <c:v>74.2</c:v>
                </c:pt>
                <c:pt idx="207">
                  <c:v>73.739999999999995</c:v>
                </c:pt>
                <c:pt idx="208">
                  <c:v>73.12</c:v>
                </c:pt>
                <c:pt idx="209">
                  <c:v>70.599999999999994</c:v>
                </c:pt>
                <c:pt idx="210">
                  <c:v>71.16</c:v>
                </c:pt>
                <c:pt idx="211">
                  <c:v>70.64</c:v>
                </c:pt>
                <c:pt idx="212">
                  <c:v>70.3</c:v>
                </c:pt>
                <c:pt idx="213">
                  <c:v>70.2</c:v>
                </c:pt>
                <c:pt idx="214">
                  <c:v>70.92</c:v>
                </c:pt>
                <c:pt idx="215">
                  <c:v>71.97</c:v>
                </c:pt>
                <c:pt idx="216">
                  <c:v>71.680000000000007</c:v>
                </c:pt>
                <c:pt idx="217">
                  <c:v>69.94</c:v>
                </c:pt>
                <c:pt idx="218">
                  <c:v>69.77</c:v>
                </c:pt>
                <c:pt idx="219">
                  <c:v>62.26</c:v>
                </c:pt>
                <c:pt idx="220">
                  <c:v>61.07</c:v>
                </c:pt>
                <c:pt idx="221">
                  <c:v>60.67</c:v>
                </c:pt>
                <c:pt idx="222">
                  <c:v>59.73</c:v>
                </c:pt>
                <c:pt idx="223">
                  <c:v>58.98</c:v>
                </c:pt>
                <c:pt idx="224">
                  <c:v>56.7</c:v>
                </c:pt>
                <c:pt idx="225">
                  <c:v>57.14</c:v>
                </c:pt>
                <c:pt idx="226">
                  <c:v>54.4</c:v>
                </c:pt>
                <c:pt idx="227">
                  <c:v>53.72</c:v>
                </c:pt>
                <c:pt idx="228">
                  <c:v>51.62</c:v>
                </c:pt>
                <c:pt idx="229">
                  <c:v>50.26</c:v>
                </c:pt>
                <c:pt idx="230">
                  <c:v>49.46</c:v>
                </c:pt>
                <c:pt idx="231">
                  <c:v>49.22</c:v>
                </c:pt>
                <c:pt idx="232">
                  <c:v>48.43</c:v>
                </c:pt>
                <c:pt idx="233">
                  <c:v>49.85</c:v>
                </c:pt>
                <c:pt idx="234">
                  <c:v>48.2</c:v>
                </c:pt>
                <c:pt idx="235">
                  <c:v>49.48</c:v>
                </c:pt>
                <c:pt idx="236">
                  <c:v>48.4</c:v>
                </c:pt>
                <c:pt idx="237">
                  <c:v>47.04</c:v>
                </c:pt>
                <c:pt idx="238">
                  <c:v>46.27</c:v>
                </c:pt>
                <c:pt idx="239">
                  <c:v>45.45</c:v>
                </c:pt>
                <c:pt idx="240">
                  <c:v>44.81</c:v>
                </c:pt>
                <c:pt idx="241">
                  <c:v>41.52</c:v>
                </c:pt>
                <c:pt idx="242">
                  <c:v>39.94</c:v>
                </c:pt>
                <c:pt idx="243">
                  <c:v>40.07</c:v>
                </c:pt>
                <c:pt idx="244">
                  <c:v>40.47</c:v>
                </c:pt>
                <c:pt idx="245">
                  <c:v>39.700000000000003</c:v>
                </c:pt>
                <c:pt idx="246">
                  <c:v>38.11</c:v>
                </c:pt>
                <c:pt idx="247">
                  <c:v>37.36</c:v>
                </c:pt>
                <c:pt idx="248">
                  <c:v>38.479999999999997</c:v>
                </c:pt>
                <c:pt idx="249">
                  <c:v>38.520000000000003</c:v>
                </c:pt>
                <c:pt idx="250">
                  <c:v>39.119999999999997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701504"/>
        <c:axId val="106901888"/>
      </c:lineChart>
      <c:dateAx>
        <c:axId val="101701504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900"/>
            </a:pPr>
            <a:endParaRPr lang="es-MX"/>
          </a:p>
        </c:txPr>
        <c:crossAx val="106901888"/>
        <c:crosses val="autoZero"/>
        <c:auto val="1"/>
        <c:lblOffset val="100"/>
        <c:baseTimeUnit val="days"/>
      </c:dateAx>
      <c:valAx>
        <c:axId val="106901888"/>
        <c:scaling>
          <c:orientation val="minMax"/>
          <c:min val="3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s-MX"/>
          </a:p>
        </c:txPr>
        <c:crossAx val="1017015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numRef>
              <c:f>Hoja1!$B$5:$B$267</c:f>
              <c:numCache>
                <c:formatCode>m/d/yyyy</c:formatCode>
                <c:ptCount val="263"/>
                <c:pt idx="0">
                  <c:v>41641</c:v>
                </c:pt>
                <c:pt idx="1">
                  <c:v>41642</c:v>
                </c:pt>
                <c:pt idx="2">
                  <c:v>41645</c:v>
                </c:pt>
                <c:pt idx="3">
                  <c:v>41646</c:v>
                </c:pt>
                <c:pt idx="4">
                  <c:v>41647</c:v>
                </c:pt>
                <c:pt idx="5">
                  <c:v>41648</c:v>
                </c:pt>
                <c:pt idx="6">
                  <c:v>41649</c:v>
                </c:pt>
                <c:pt idx="7">
                  <c:v>41652</c:v>
                </c:pt>
                <c:pt idx="8">
                  <c:v>41653</c:v>
                </c:pt>
                <c:pt idx="9">
                  <c:v>41654</c:v>
                </c:pt>
                <c:pt idx="10">
                  <c:v>41655</c:v>
                </c:pt>
                <c:pt idx="11">
                  <c:v>41656</c:v>
                </c:pt>
                <c:pt idx="12">
                  <c:v>41660</c:v>
                </c:pt>
                <c:pt idx="13">
                  <c:v>41661</c:v>
                </c:pt>
                <c:pt idx="14">
                  <c:v>41662</c:v>
                </c:pt>
                <c:pt idx="15">
                  <c:v>41663</c:v>
                </c:pt>
                <c:pt idx="16">
                  <c:v>41666</c:v>
                </c:pt>
                <c:pt idx="17">
                  <c:v>41667</c:v>
                </c:pt>
                <c:pt idx="18">
                  <c:v>41668</c:v>
                </c:pt>
                <c:pt idx="19">
                  <c:v>41669</c:v>
                </c:pt>
                <c:pt idx="20">
                  <c:v>41670</c:v>
                </c:pt>
                <c:pt idx="21">
                  <c:v>41673</c:v>
                </c:pt>
                <c:pt idx="22">
                  <c:v>41674</c:v>
                </c:pt>
                <c:pt idx="23">
                  <c:v>41675</c:v>
                </c:pt>
                <c:pt idx="24">
                  <c:v>41676</c:v>
                </c:pt>
                <c:pt idx="25">
                  <c:v>41677</c:v>
                </c:pt>
                <c:pt idx="26">
                  <c:v>41680</c:v>
                </c:pt>
                <c:pt idx="27">
                  <c:v>41681</c:v>
                </c:pt>
                <c:pt idx="28">
                  <c:v>41682</c:v>
                </c:pt>
                <c:pt idx="29">
                  <c:v>41683</c:v>
                </c:pt>
                <c:pt idx="30">
                  <c:v>41684</c:v>
                </c:pt>
                <c:pt idx="31">
                  <c:v>41688</c:v>
                </c:pt>
                <c:pt idx="32">
                  <c:v>41689</c:v>
                </c:pt>
                <c:pt idx="33">
                  <c:v>41690</c:v>
                </c:pt>
                <c:pt idx="34">
                  <c:v>41691</c:v>
                </c:pt>
                <c:pt idx="35">
                  <c:v>41694</c:v>
                </c:pt>
                <c:pt idx="36">
                  <c:v>41695</c:v>
                </c:pt>
                <c:pt idx="37">
                  <c:v>41696</c:v>
                </c:pt>
                <c:pt idx="38">
                  <c:v>41697</c:v>
                </c:pt>
                <c:pt idx="39">
                  <c:v>41698</c:v>
                </c:pt>
                <c:pt idx="40">
                  <c:v>41701</c:v>
                </c:pt>
                <c:pt idx="41">
                  <c:v>41702</c:v>
                </c:pt>
                <c:pt idx="42">
                  <c:v>41703</c:v>
                </c:pt>
                <c:pt idx="43">
                  <c:v>41704</c:v>
                </c:pt>
                <c:pt idx="44">
                  <c:v>41705</c:v>
                </c:pt>
                <c:pt idx="45">
                  <c:v>41708</c:v>
                </c:pt>
                <c:pt idx="46">
                  <c:v>41709</c:v>
                </c:pt>
                <c:pt idx="47">
                  <c:v>41710</c:v>
                </c:pt>
                <c:pt idx="48">
                  <c:v>41711</c:v>
                </c:pt>
                <c:pt idx="49">
                  <c:v>41712</c:v>
                </c:pt>
                <c:pt idx="50">
                  <c:v>41715</c:v>
                </c:pt>
                <c:pt idx="51">
                  <c:v>41716</c:v>
                </c:pt>
                <c:pt idx="52">
                  <c:v>41717</c:v>
                </c:pt>
                <c:pt idx="53">
                  <c:v>41718</c:v>
                </c:pt>
                <c:pt idx="54">
                  <c:v>41719</c:v>
                </c:pt>
                <c:pt idx="55">
                  <c:v>41722</c:v>
                </c:pt>
                <c:pt idx="56">
                  <c:v>41723</c:v>
                </c:pt>
                <c:pt idx="57">
                  <c:v>41724</c:v>
                </c:pt>
                <c:pt idx="58">
                  <c:v>41725</c:v>
                </c:pt>
                <c:pt idx="59">
                  <c:v>41726</c:v>
                </c:pt>
                <c:pt idx="60">
                  <c:v>41729</c:v>
                </c:pt>
                <c:pt idx="61">
                  <c:v>41730</c:v>
                </c:pt>
                <c:pt idx="62">
                  <c:v>41731</c:v>
                </c:pt>
                <c:pt idx="63">
                  <c:v>41732</c:v>
                </c:pt>
                <c:pt idx="64">
                  <c:v>41733</c:v>
                </c:pt>
                <c:pt idx="65">
                  <c:v>41736</c:v>
                </c:pt>
                <c:pt idx="66">
                  <c:v>41737</c:v>
                </c:pt>
                <c:pt idx="67">
                  <c:v>41738</c:v>
                </c:pt>
                <c:pt idx="68">
                  <c:v>41739</c:v>
                </c:pt>
                <c:pt idx="69">
                  <c:v>41740</c:v>
                </c:pt>
                <c:pt idx="70">
                  <c:v>41743</c:v>
                </c:pt>
                <c:pt idx="71">
                  <c:v>41744</c:v>
                </c:pt>
                <c:pt idx="72">
                  <c:v>41745</c:v>
                </c:pt>
                <c:pt idx="73">
                  <c:v>41746</c:v>
                </c:pt>
                <c:pt idx="74">
                  <c:v>41750</c:v>
                </c:pt>
                <c:pt idx="75">
                  <c:v>41751</c:v>
                </c:pt>
                <c:pt idx="76">
                  <c:v>41752</c:v>
                </c:pt>
                <c:pt idx="77">
                  <c:v>41753</c:v>
                </c:pt>
                <c:pt idx="78">
                  <c:v>41754</c:v>
                </c:pt>
                <c:pt idx="79">
                  <c:v>41757</c:v>
                </c:pt>
                <c:pt idx="80">
                  <c:v>41758</c:v>
                </c:pt>
                <c:pt idx="81">
                  <c:v>41759</c:v>
                </c:pt>
                <c:pt idx="82">
                  <c:v>41760</c:v>
                </c:pt>
                <c:pt idx="83">
                  <c:v>41761</c:v>
                </c:pt>
                <c:pt idx="84">
                  <c:v>41764</c:v>
                </c:pt>
                <c:pt idx="85">
                  <c:v>41765</c:v>
                </c:pt>
                <c:pt idx="86">
                  <c:v>41766</c:v>
                </c:pt>
                <c:pt idx="87">
                  <c:v>41767</c:v>
                </c:pt>
                <c:pt idx="88">
                  <c:v>41768</c:v>
                </c:pt>
                <c:pt idx="89">
                  <c:v>41771</c:v>
                </c:pt>
                <c:pt idx="90">
                  <c:v>41772</c:v>
                </c:pt>
                <c:pt idx="91">
                  <c:v>41773</c:v>
                </c:pt>
                <c:pt idx="92">
                  <c:v>41774</c:v>
                </c:pt>
                <c:pt idx="93">
                  <c:v>41775</c:v>
                </c:pt>
                <c:pt idx="94">
                  <c:v>41778</c:v>
                </c:pt>
                <c:pt idx="95">
                  <c:v>41779</c:v>
                </c:pt>
                <c:pt idx="96">
                  <c:v>41780</c:v>
                </c:pt>
                <c:pt idx="97">
                  <c:v>41781</c:v>
                </c:pt>
                <c:pt idx="98">
                  <c:v>41782</c:v>
                </c:pt>
                <c:pt idx="99">
                  <c:v>41786</c:v>
                </c:pt>
                <c:pt idx="100">
                  <c:v>41787</c:v>
                </c:pt>
                <c:pt idx="101">
                  <c:v>41788</c:v>
                </c:pt>
                <c:pt idx="102">
                  <c:v>41789</c:v>
                </c:pt>
                <c:pt idx="103">
                  <c:v>41792</c:v>
                </c:pt>
                <c:pt idx="104">
                  <c:v>41793</c:v>
                </c:pt>
                <c:pt idx="105">
                  <c:v>41794</c:v>
                </c:pt>
                <c:pt idx="106">
                  <c:v>41795</c:v>
                </c:pt>
                <c:pt idx="107">
                  <c:v>41796</c:v>
                </c:pt>
                <c:pt idx="108">
                  <c:v>41799</c:v>
                </c:pt>
                <c:pt idx="109">
                  <c:v>41800</c:v>
                </c:pt>
                <c:pt idx="110">
                  <c:v>41801</c:v>
                </c:pt>
                <c:pt idx="111">
                  <c:v>41802</c:v>
                </c:pt>
                <c:pt idx="112">
                  <c:v>41803</c:v>
                </c:pt>
                <c:pt idx="113">
                  <c:v>41806</c:v>
                </c:pt>
                <c:pt idx="114">
                  <c:v>41807</c:v>
                </c:pt>
                <c:pt idx="115">
                  <c:v>41808</c:v>
                </c:pt>
                <c:pt idx="116">
                  <c:v>41809</c:v>
                </c:pt>
                <c:pt idx="117">
                  <c:v>41810</c:v>
                </c:pt>
                <c:pt idx="118">
                  <c:v>41813</c:v>
                </c:pt>
                <c:pt idx="119">
                  <c:v>41814</c:v>
                </c:pt>
                <c:pt idx="120">
                  <c:v>41815</c:v>
                </c:pt>
                <c:pt idx="121">
                  <c:v>41816</c:v>
                </c:pt>
                <c:pt idx="122">
                  <c:v>41817</c:v>
                </c:pt>
                <c:pt idx="123">
                  <c:v>41820</c:v>
                </c:pt>
                <c:pt idx="124">
                  <c:v>41821</c:v>
                </c:pt>
                <c:pt idx="125">
                  <c:v>41822</c:v>
                </c:pt>
                <c:pt idx="126">
                  <c:v>41823</c:v>
                </c:pt>
                <c:pt idx="127">
                  <c:v>41827</c:v>
                </c:pt>
                <c:pt idx="128">
                  <c:v>41828</c:v>
                </c:pt>
                <c:pt idx="129">
                  <c:v>41829</c:v>
                </c:pt>
                <c:pt idx="130">
                  <c:v>41830</c:v>
                </c:pt>
                <c:pt idx="131">
                  <c:v>41831</c:v>
                </c:pt>
                <c:pt idx="132">
                  <c:v>41834</c:v>
                </c:pt>
                <c:pt idx="133">
                  <c:v>41835</c:v>
                </c:pt>
                <c:pt idx="134">
                  <c:v>41836</c:v>
                </c:pt>
                <c:pt idx="135">
                  <c:v>41837</c:v>
                </c:pt>
                <c:pt idx="136">
                  <c:v>41838</c:v>
                </c:pt>
                <c:pt idx="137">
                  <c:v>41841</c:v>
                </c:pt>
                <c:pt idx="138">
                  <c:v>41842</c:v>
                </c:pt>
                <c:pt idx="139">
                  <c:v>41843</c:v>
                </c:pt>
                <c:pt idx="140">
                  <c:v>41844</c:v>
                </c:pt>
                <c:pt idx="141">
                  <c:v>41845</c:v>
                </c:pt>
                <c:pt idx="142">
                  <c:v>41848</c:v>
                </c:pt>
                <c:pt idx="143">
                  <c:v>41849</c:v>
                </c:pt>
                <c:pt idx="144">
                  <c:v>41850</c:v>
                </c:pt>
                <c:pt idx="145">
                  <c:v>41851</c:v>
                </c:pt>
                <c:pt idx="146">
                  <c:v>41852</c:v>
                </c:pt>
                <c:pt idx="147">
                  <c:v>41855</c:v>
                </c:pt>
                <c:pt idx="148">
                  <c:v>41856</c:v>
                </c:pt>
                <c:pt idx="149">
                  <c:v>41857</c:v>
                </c:pt>
                <c:pt idx="150">
                  <c:v>41858</c:v>
                </c:pt>
                <c:pt idx="151">
                  <c:v>41859</c:v>
                </c:pt>
                <c:pt idx="152">
                  <c:v>41862</c:v>
                </c:pt>
                <c:pt idx="153">
                  <c:v>41863</c:v>
                </c:pt>
                <c:pt idx="154">
                  <c:v>41864</c:v>
                </c:pt>
                <c:pt idx="155">
                  <c:v>41865</c:v>
                </c:pt>
                <c:pt idx="156">
                  <c:v>41866</c:v>
                </c:pt>
                <c:pt idx="157">
                  <c:v>41869</c:v>
                </c:pt>
                <c:pt idx="158">
                  <c:v>41870</c:v>
                </c:pt>
                <c:pt idx="159">
                  <c:v>41871</c:v>
                </c:pt>
                <c:pt idx="160">
                  <c:v>41872</c:v>
                </c:pt>
                <c:pt idx="161">
                  <c:v>41873</c:v>
                </c:pt>
                <c:pt idx="162">
                  <c:v>41876</c:v>
                </c:pt>
                <c:pt idx="163">
                  <c:v>41877</c:v>
                </c:pt>
                <c:pt idx="164">
                  <c:v>41878</c:v>
                </c:pt>
                <c:pt idx="165">
                  <c:v>41879</c:v>
                </c:pt>
                <c:pt idx="166">
                  <c:v>41880</c:v>
                </c:pt>
                <c:pt idx="167">
                  <c:v>41884</c:v>
                </c:pt>
                <c:pt idx="168">
                  <c:v>41885</c:v>
                </c:pt>
                <c:pt idx="169">
                  <c:v>41886</c:v>
                </c:pt>
                <c:pt idx="170">
                  <c:v>41887</c:v>
                </c:pt>
                <c:pt idx="171">
                  <c:v>41890</c:v>
                </c:pt>
                <c:pt idx="172">
                  <c:v>41891</c:v>
                </c:pt>
                <c:pt idx="173">
                  <c:v>41892</c:v>
                </c:pt>
                <c:pt idx="174">
                  <c:v>41893</c:v>
                </c:pt>
                <c:pt idx="175">
                  <c:v>41894</c:v>
                </c:pt>
                <c:pt idx="176">
                  <c:v>41897</c:v>
                </c:pt>
                <c:pt idx="177">
                  <c:v>41898</c:v>
                </c:pt>
                <c:pt idx="178">
                  <c:v>41899</c:v>
                </c:pt>
                <c:pt idx="179">
                  <c:v>41900</c:v>
                </c:pt>
                <c:pt idx="180">
                  <c:v>41901</c:v>
                </c:pt>
                <c:pt idx="181">
                  <c:v>41904</c:v>
                </c:pt>
                <c:pt idx="182">
                  <c:v>41905</c:v>
                </c:pt>
                <c:pt idx="183">
                  <c:v>41906</c:v>
                </c:pt>
                <c:pt idx="184">
                  <c:v>41907</c:v>
                </c:pt>
                <c:pt idx="185">
                  <c:v>41908</c:v>
                </c:pt>
                <c:pt idx="186">
                  <c:v>41911</c:v>
                </c:pt>
                <c:pt idx="187">
                  <c:v>41912</c:v>
                </c:pt>
                <c:pt idx="188">
                  <c:v>41913</c:v>
                </c:pt>
                <c:pt idx="189">
                  <c:v>41914</c:v>
                </c:pt>
                <c:pt idx="190">
                  <c:v>41915</c:v>
                </c:pt>
                <c:pt idx="191">
                  <c:v>41918</c:v>
                </c:pt>
                <c:pt idx="192">
                  <c:v>41919</c:v>
                </c:pt>
                <c:pt idx="193">
                  <c:v>41920</c:v>
                </c:pt>
                <c:pt idx="194">
                  <c:v>41921</c:v>
                </c:pt>
                <c:pt idx="195">
                  <c:v>41922</c:v>
                </c:pt>
                <c:pt idx="196">
                  <c:v>41925</c:v>
                </c:pt>
                <c:pt idx="197">
                  <c:v>41926</c:v>
                </c:pt>
                <c:pt idx="198">
                  <c:v>41927</c:v>
                </c:pt>
                <c:pt idx="199">
                  <c:v>41928</c:v>
                </c:pt>
                <c:pt idx="200">
                  <c:v>41929</c:v>
                </c:pt>
                <c:pt idx="201">
                  <c:v>41932</c:v>
                </c:pt>
                <c:pt idx="202">
                  <c:v>41933</c:v>
                </c:pt>
                <c:pt idx="203">
                  <c:v>41934</c:v>
                </c:pt>
                <c:pt idx="204">
                  <c:v>41935</c:v>
                </c:pt>
                <c:pt idx="205">
                  <c:v>41936</c:v>
                </c:pt>
                <c:pt idx="206">
                  <c:v>41939</c:v>
                </c:pt>
                <c:pt idx="207">
                  <c:v>41940</c:v>
                </c:pt>
                <c:pt idx="208">
                  <c:v>41941</c:v>
                </c:pt>
                <c:pt idx="209">
                  <c:v>41942</c:v>
                </c:pt>
                <c:pt idx="210">
                  <c:v>41943</c:v>
                </c:pt>
                <c:pt idx="211">
                  <c:v>41946</c:v>
                </c:pt>
                <c:pt idx="212">
                  <c:v>41947</c:v>
                </c:pt>
                <c:pt idx="213">
                  <c:v>41948</c:v>
                </c:pt>
                <c:pt idx="214">
                  <c:v>41949</c:v>
                </c:pt>
                <c:pt idx="215">
                  <c:v>41950</c:v>
                </c:pt>
                <c:pt idx="216">
                  <c:v>41953</c:v>
                </c:pt>
                <c:pt idx="217">
                  <c:v>41954</c:v>
                </c:pt>
                <c:pt idx="218">
                  <c:v>41955</c:v>
                </c:pt>
                <c:pt idx="219">
                  <c:v>41956</c:v>
                </c:pt>
                <c:pt idx="220">
                  <c:v>41957</c:v>
                </c:pt>
                <c:pt idx="221">
                  <c:v>41960</c:v>
                </c:pt>
                <c:pt idx="222">
                  <c:v>41961</c:v>
                </c:pt>
                <c:pt idx="223">
                  <c:v>41962</c:v>
                </c:pt>
                <c:pt idx="224">
                  <c:v>41963</c:v>
                </c:pt>
                <c:pt idx="225">
                  <c:v>41964</c:v>
                </c:pt>
                <c:pt idx="226">
                  <c:v>41967</c:v>
                </c:pt>
                <c:pt idx="227">
                  <c:v>41968</c:v>
                </c:pt>
                <c:pt idx="228">
                  <c:v>41969</c:v>
                </c:pt>
                <c:pt idx="229">
                  <c:v>41971</c:v>
                </c:pt>
                <c:pt idx="230">
                  <c:v>41974</c:v>
                </c:pt>
                <c:pt idx="231">
                  <c:v>41975</c:v>
                </c:pt>
                <c:pt idx="232">
                  <c:v>41976</c:v>
                </c:pt>
                <c:pt idx="233">
                  <c:v>41977</c:v>
                </c:pt>
                <c:pt idx="234">
                  <c:v>41978</c:v>
                </c:pt>
                <c:pt idx="235">
                  <c:v>41981</c:v>
                </c:pt>
                <c:pt idx="236">
                  <c:v>41982</c:v>
                </c:pt>
                <c:pt idx="237">
                  <c:v>41983</c:v>
                </c:pt>
                <c:pt idx="238">
                  <c:v>41984</c:v>
                </c:pt>
                <c:pt idx="239">
                  <c:v>41985</c:v>
                </c:pt>
                <c:pt idx="240">
                  <c:v>41988</c:v>
                </c:pt>
                <c:pt idx="241">
                  <c:v>41989</c:v>
                </c:pt>
                <c:pt idx="242">
                  <c:v>41990</c:v>
                </c:pt>
                <c:pt idx="243">
                  <c:v>41991</c:v>
                </c:pt>
                <c:pt idx="244">
                  <c:v>41992</c:v>
                </c:pt>
                <c:pt idx="245">
                  <c:v>41995</c:v>
                </c:pt>
                <c:pt idx="246">
                  <c:v>41996</c:v>
                </c:pt>
                <c:pt idx="247">
                  <c:v>41997</c:v>
                </c:pt>
                <c:pt idx="248">
                  <c:v>41999</c:v>
                </c:pt>
                <c:pt idx="249">
                  <c:v>42002</c:v>
                </c:pt>
                <c:pt idx="250">
                  <c:v>42003</c:v>
                </c:pt>
                <c:pt idx="251">
                  <c:v>42004</c:v>
                </c:pt>
                <c:pt idx="252">
                  <c:v>42006</c:v>
                </c:pt>
                <c:pt idx="253">
                  <c:v>42009</c:v>
                </c:pt>
                <c:pt idx="254">
                  <c:v>42010</c:v>
                </c:pt>
                <c:pt idx="255">
                  <c:v>42011</c:v>
                </c:pt>
                <c:pt idx="256">
                  <c:v>42012</c:v>
                </c:pt>
                <c:pt idx="257">
                  <c:v>42013</c:v>
                </c:pt>
                <c:pt idx="258">
                  <c:v>42016</c:v>
                </c:pt>
                <c:pt idx="259">
                  <c:v>42017</c:v>
                </c:pt>
                <c:pt idx="260">
                  <c:v>42018</c:v>
                </c:pt>
                <c:pt idx="261">
                  <c:v>42019</c:v>
                </c:pt>
                <c:pt idx="262">
                  <c:v>42020</c:v>
                </c:pt>
              </c:numCache>
            </c:numRef>
          </c:cat>
          <c:val>
            <c:numRef>
              <c:f>Hoja1!$C$5:$C$267</c:f>
              <c:numCache>
                <c:formatCode>General</c:formatCode>
                <c:ptCount val="263"/>
                <c:pt idx="0">
                  <c:v>1831.98</c:v>
                </c:pt>
                <c:pt idx="1">
                  <c:v>1831.37</c:v>
                </c:pt>
                <c:pt idx="2">
                  <c:v>1826.77</c:v>
                </c:pt>
                <c:pt idx="3">
                  <c:v>1837.88</c:v>
                </c:pt>
                <c:pt idx="4">
                  <c:v>1837.49</c:v>
                </c:pt>
                <c:pt idx="5">
                  <c:v>1838.13</c:v>
                </c:pt>
                <c:pt idx="6">
                  <c:v>1842.37</c:v>
                </c:pt>
                <c:pt idx="7">
                  <c:v>1819.2</c:v>
                </c:pt>
                <c:pt idx="8">
                  <c:v>1838.88</c:v>
                </c:pt>
                <c:pt idx="9">
                  <c:v>1848.38</c:v>
                </c:pt>
                <c:pt idx="10">
                  <c:v>1845.89</c:v>
                </c:pt>
                <c:pt idx="11">
                  <c:v>1838.7</c:v>
                </c:pt>
                <c:pt idx="12">
                  <c:v>1843.8</c:v>
                </c:pt>
                <c:pt idx="13">
                  <c:v>1844.86</c:v>
                </c:pt>
                <c:pt idx="14">
                  <c:v>1828.46</c:v>
                </c:pt>
                <c:pt idx="15">
                  <c:v>1790.29</c:v>
                </c:pt>
                <c:pt idx="16">
                  <c:v>1781.56</c:v>
                </c:pt>
                <c:pt idx="17">
                  <c:v>1792.5</c:v>
                </c:pt>
                <c:pt idx="18">
                  <c:v>1774.2</c:v>
                </c:pt>
                <c:pt idx="19">
                  <c:v>1794.19</c:v>
                </c:pt>
                <c:pt idx="20">
                  <c:v>1782.59</c:v>
                </c:pt>
                <c:pt idx="21">
                  <c:v>1741.89</c:v>
                </c:pt>
                <c:pt idx="22">
                  <c:v>1755.2</c:v>
                </c:pt>
                <c:pt idx="23">
                  <c:v>1751.64</c:v>
                </c:pt>
                <c:pt idx="24">
                  <c:v>1773.43</c:v>
                </c:pt>
                <c:pt idx="25">
                  <c:v>1797.02</c:v>
                </c:pt>
                <c:pt idx="26">
                  <c:v>1799.84</c:v>
                </c:pt>
                <c:pt idx="27">
                  <c:v>1819.75</c:v>
                </c:pt>
                <c:pt idx="28">
                  <c:v>1819.26</c:v>
                </c:pt>
                <c:pt idx="29">
                  <c:v>1829.83</c:v>
                </c:pt>
                <c:pt idx="30">
                  <c:v>1838.63</c:v>
                </c:pt>
                <c:pt idx="31">
                  <c:v>1840.76</c:v>
                </c:pt>
                <c:pt idx="32">
                  <c:v>1828.75</c:v>
                </c:pt>
                <c:pt idx="33">
                  <c:v>1839.78</c:v>
                </c:pt>
                <c:pt idx="34">
                  <c:v>1836.25</c:v>
                </c:pt>
                <c:pt idx="35">
                  <c:v>1847.61</c:v>
                </c:pt>
                <c:pt idx="36">
                  <c:v>1845.12</c:v>
                </c:pt>
                <c:pt idx="37">
                  <c:v>1845.16</c:v>
                </c:pt>
                <c:pt idx="38">
                  <c:v>1854.29</c:v>
                </c:pt>
                <c:pt idx="39">
                  <c:v>1859.45</c:v>
                </c:pt>
                <c:pt idx="40">
                  <c:v>1845.73</c:v>
                </c:pt>
                <c:pt idx="41">
                  <c:v>1873.91</c:v>
                </c:pt>
                <c:pt idx="42">
                  <c:v>1873.81</c:v>
                </c:pt>
                <c:pt idx="43">
                  <c:v>1877.03</c:v>
                </c:pt>
                <c:pt idx="44">
                  <c:v>1878.04</c:v>
                </c:pt>
                <c:pt idx="45">
                  <c:v>1877.17</c:v>
                </c:pt>
                <c:pt idx="46">
                  <c:v>1867.63</c:v>
                </c:pt>
                <c:pt idx="47">
                  <c:v>1868.2</c:v>
                </c:pt>
                <c:pt idx="48">
                  <c:v>1846.34</c:v>
                </c:pt>
                <c:pt idx="49">
                  <c:v>1841.13</c:v>
                </c:pt>
                <c:pt idx="50">
                  <c:v>1858.83</c:v>
                </c:pt>
                <c:pt idx="51">
                  <c:v>1872.25</c:v>
                </c:pt>
                <c:pt idx="52">
                  <c:v>1860.77</c:v>
                </c:pt>
                <c:pt idx="53">
                  <c:v>1872.01</c:v>
                </c:pt>
                <c:pt idx="54">
                  <c:v>1866.52</c:v>
                </c:pt>
                <c:pt idx="55">
                  <c:v>1857.44</c:v>
                </c:pt>
                <c:pt idx="56">
                  <c:v>1865.62</c:v>
                </c:pt>
                <c:pt idx="57">
                  <c:v>1852.56</c:v>
                </c:pt>
                <c:pt idx="58">
                  <c:v>1849.04</c:v>
                </c:pt>
                <c:pt idx="59">
                  <c:v>1857.62</c:v>
                </c:pt>
                <c:pt idx="60">
                  <c:v>1872.34</c:v>
                </c:pt>
                <c:pt idx="61">
                  <c:v>1885.52</c:v>
                </c:pt>
                <c:pt idx="62">
                  <c:v>1890.9</c:v>
                </c:pt>
                <c:pt idx="63">
                  <c:v>1888.77</c:v>
                </c:pt>
                <c:pt idx="64">
                  <c:v>1865.09</c:v>
                </c:pt>
                <c:pt idx="65">
                  <c:v>1845.04</c:v>
                </c:pt>
                <c:pt idx="66">
                  <c:v>1851.96</c:v>
                </c:pt>
                <c:pt idx="67">
                  <c:v>1872.18</c:v>
                </c:pt>
                <c:pt idx="68">
                  <c:v>1833.08</c:v>
                </c:pt>
                <c:pt idx="69">
                  <c:v>1815.69</c:v>
                </c:pt>
                <c:pt idx="70">
                  <c:v>1830.61</c:v>
                </c:pt>
                <c:pt idx="71">
                  <c:v>1842.98</c:v>
                </c:pt>
                <c:pt idx="72">
                  <c:v>1862.31</c:v>
                </c:pt>
                <c:pt idx="73">
                  <c:v>1864.85</c:v>
                </c:pt>
                <c:pt idx="74">
                  <c:v>1871.89</c:v>
                </c:pt>
                <c:pt idx="75">
                  <c:v>1879.55</c:v>
                </c:pt>
                <c:pt idx="76">
                  <c:v>1875.39</c:v>
                </c:pt>
                <c:pt idx="77">
                  <c:v>1878.61</c:v>
                </c:pt>
                <c:pt idx="78">
                  <c:v>1863.4</c:v>
                </c:pt>
                <c:pt idx="79">
                  <c:v>1869.43</c:v>
                </c:pt>
                <c:pt idx="80">
                  <c:v>1878.33</c:v>
                </c:pt>
                <c:pt idx="81">
                  <c:v>1883.95</c:v>
                </c:pt>
                <c:pt idx="82">
                  <c:v>1883.68</c:v>
                </c:pt>
                <c:pt idx="83">
                  <c:v>1881.14</c:v>
                </c:pt>
                <c:pt idx="84">
                  <c:v>1884.66</c:v>
                </c:pt>
                <c:pt idx="85">
                  <c:v>1867.72</c:v>
                </c:pt>
                <c:pt idx="86">
                  <c:v>1878.21</c:v>
                </c:pt>
                <c:pt idx="87">
                  <c:v>1875.63</c:v>
                </c:pt>
                <c:pt idx="88">
                  <c:v>1878.48</c:v>
                </c:pt>
                <c:pt idx="89">
                  <c:v>1896.65</c:v>
                </c:pt>
                <c:pt idx="90">
                  <c:v>1897.45</c:v>
                </c:pt>
                <c:pt idx="91">
                  <c:v>1888.53</c:v>
                </c:pt>
                <c:pt idx="92">
                  <c:v>1870.85</c:v>
                </c:pt>
                <c:pt idx="93">
                  <c:v>1877.86</c:v>
                </c:pt>
                <c:pt idx="94">
                  <c:v>1885.08</c:v>
                </c:pt>
                <c:pt idx="95">
                  <c:v>1872.83</c:v>
                </c:pt>
                <c:pt idx="96">
                  <c:v>1888.03</c:v>
                </c:pt>
                <c:pt idx="97">
                  <c:v>1892.49</c:v>
                </c:pt>
                <c:pt idx="98">
                  <c:v>1900.53</c:v>
                </c:pt>
                <c:pt idx="99">
                  <c:v>1911.91</c:v>
                </c:pt>
                <c:pt idx="100">
                  <c:v>1909.78</c:v>
                </c:pt>
                <c:pt idx="101">
                  <c:v>1920.03</c:v>
                </c:pt>
                <c:pt idx="102">
                  <c:v>1923.57</c:v>
                </c:pt>
                <c:pt idx="103">
                  <c:v>1924.97</c:v>
                </c:pt>
                <c:pt idx="104">
                  <c:v>1924.24</c:v>
                </c:pt>
                <c:pt idx="105">
                  <c:v>1927.88</c:v>
                </c:pt>
                <c:pt idx="106">
                  <c:v>1940.46</c:v>
                </c:pt>
                <c:pt idx="107">
                  <c:v>1949.44</c:v>
                </c:pt>
                <c:pt idx="108">
                  <c:v>1951.27</c:v>
                </c:pt>
                <c:pt idx="109">
                  <c:v>1950.79</c:v>
                </c:pt>
                <c:pt idx="110">
                  <c:v>1943.89</c:v>
                </c:pt>
                <c:pt idx="111">
                  <c:v>1930.11</c:v>
                </c:pt>
                <c:pt idx="112">
                  <c:v>1936.16</c:v>
                </c:pt>
                <c:pt idx="113">
                  <c:v>1937.78</c:v>
                </c:pt>
                <c:pt idx="114">
                  <c:v>1941.99</c:v>
                </c:pt>
                <c:pt idx="115">
                  <c:v>1956.98</c:v>
                </c:pt>
                <c:pt idx="116">
                  <c:v>1959.48</c:v>
                </c:pt>
                <c:pt idx="117">
                  <c:v>1962.87</c:v>
                </c:pt>
                <c:pt idx="118">
                  <c:v>1962.61</c:v>
                </c:pt>
                <c:pt idx="119">
                  <c:v>1949.98</c:v>
                </c:pt>
                <c:pt idx="120">
                  <c:v>1959.53</c:v>
                </c:pt>
                <c:pt idx="121">
                  <c:v>1957.22</c:v>
                </c:pt>
                <c:pt idx="122">
                  <c:v>1960.96</c:v>
                </c:pt>
                <c:pt idx="123">
                  <c:v>1960.23</c:v>
                </c:pt>
                <c:pt idx="124">
                  <c:v>1973.32</c:v>
                </c:pt>
                <c:pt idx="125">
                  <c:v>1974.62</c:v>
                </c:pt>
                <c:pt idx="126">
                  <c:v>1985.44</c:v>
                </c:pt>
                <c:pt idx="127">
                  <c:v>1977.65</c:v>
                </c:pt>
                <c:pt idx="128">
                  <c:v>1963.71</c:v>
                </c:pt>
                <c:pt idx="129">
                  <c:v>1972.83</c:v>
                </c:pt>
                <c:pt idx="130">
                  <c:v>1964.68</c:v>
                </c:pt>
                <c:pt idx="131">
                  <c:v>1967.57</c:v>
                </c:pt>
                <c:pt idx="132">
                  <c:v>1977.1</c:v>
                </c:pt>
                <c:pt idx="133">
                  <c:v>1973.28</c:v>
                </c:pt>
                <c:pt idx="134">
                  <c:v>1981.57</c:v>
                </c:pt>
                <c:pt idx="135">
                  <c:v>1958.12</c:v>
                </c:pt>
                <c:pt idx="136">
                  <c:v>1978.22</c:v>
                </c:pt>
                <c:pt idx="137">
                  <c:v>1973.63</c:v>
                </c:pt>
                <c:pt idx="138">
                  <c:v>1983.53</c:v>
                </c:pt>
                <c:pt idx="139">
                  <c:v>1987.01</c:v>
                </c:pt>
                <c:pt idx="140">
                  <c:v>1987.98</c:v>
                </c:pt>
                <c:pt idx="141">
                  <c:v>1978.34</c:v>
                </c:pt>
                <c:pt idx="142">
                  <c:v>1978.91</c:v>
                </c:pt>
                <c:pt idx="143">
                  <c:v>1969.95</c:v>
                </c:pt>
                <c:pt idx="144">
                  <c:v>1970.07</c:v>
                </c:pt>
                <c:pt idx="145">
                  <c:v>1930.67</c:v>
                </c:pt>
                <c:pt idx="146">
                  <c:v>1925.15</c:v>
                </c:pt>
                <c:pt idx="147">
                  <c:v>1938.99</c:v>
                </c:pt>
                <c:pt idx="148">
                  <c:v>1920.21</c:v>
                </c:pt>
                <c:pt idx="149">
                  <c:v>1920.24</c:v>
                </c:pt>
                <c:pt idx="150">
                  <c:v>1909.57</c:v>
                </c:pt>
                <c:pt idx="151">
                  <c:v>1931.59</c:v>
                </c:pt>
                <c:pt idx="152">
                  <c:v>1936.92</c:v>
                </c:pt>
                <c:pt idx="153">
                  <c:v>1933.75</c:v>
                </c:pt>
                <c:pt idx="154">
                  <c:v>1946.72</c:v>
                </c:pt>
                <c:pt idx="155">
                  <c:v>1955.18</c:v>
                </c:pt>
                <c:pt idx="156">
                  <c:v>1955.06</c:v>
                </c:pt>
                <c:pt idx="157">
                  <c:v>1971.74</c:v>
                </c:pt>
                <c:pt idx="158">
                  <c:v>1981.6</c:v>
                </c:pt>
                <c:pt idx="159">
                  <c:v>1986.51</c:v>
                </c:pt>
                <c:pt idx="160">
                  <c:v>1992.37</c:v>
                </c:pt>
                <c:pt idx="161">
                  <c:v>1988.4</c:v>
                </c:pt>
                <c:pt idx="162">
                  <c:v>1997.92</c:v>
                </c:pt>
                <c:pt idx="163">
                  <c:v>2000.02</c:v>
                </c:pt>
                <c:pt idx="164">
                  <c:v>2000.12</c:v>
                </c:pt>
                <c:pt idx="165">
                  <c:v>1996.74</c:v>
                </c:pt>
                <c:pt idx="166">
                  <c:v>2003.37</c:v>
                </c:pt>
                <c:pt idx="167">
                  <c:v>2002.28</c:v>
                </c:pt>
                <c:pt idx="168">
                  <c:v>2000.72</c:v>
                </c:pt>
                <c:pt idx="169">
                  <c:v>1997.65</c:v>
                </c:pt>
                <c:pt idx="170">
                  <c:v>2007.71</c:v>
                </c:pt>
                <c:pt idx="171">
                  <c:v>2001.54</c:v>
                </c:pt>
                <c:pt idx="172">
                  <c:v>1988.44</c:v>
                </c:pt>
                <c:pt idx="173">
                  <c:v>1995.69</c:v>
                </c:pt>
                <c:pt idx="174">
                  <c:v>1997.45</c:v>
                </c:pt>
                <c:pt idx="175">
                  <c:v>1985.54</c:v>
                </c:pt>
                <c:pt idx="176">
                  <c:v>1984.13</c:v>
                </c:pt>
                <c:pt idx="177">
                  <c:v>1998.98</c:v>
                </c:pt>
                <c:pt idx="178">
                  <c:v>2001.57</c:v>
                </c:pt>
                <c:pt idx="179">
                  <c:v>2011.36</c:v>
                </c:pt>
                <c:pt idx="180">
                  <c:v>2010.4</c:v>
                </c:pt>
                <c:pt idx="181">
                  <c:v>1994.29</c:v>
                </c:pt>
                <c:pt idx="182">
                  <c:v>1982.77</c:v>
                </c:pt>
                <c:pt idx="183">
                  <c:v>1998.3</c:v>
                </c:pt>
                <c:pt idx="184">
                  <c:v>1965.99</c:v>
                </c:pt>
                <c:pt idx="185">
                  <c:v>1982.85</c:v>
                </c:pt>
                <c:pt idx="186">
                  <c:v>1977.8</c:v>
                </c:pt>
                <c:pt idx="187">
                  <c:v>1972.29</c:v>
                </c:pt>
                <c:pt idx="188">
                  <c:v>1946.16</c:v>
                </c:pt>
                <c:pt idx="189">
                  <c:v>1946.17</c:v>
                </c:pt>
                <c:pt idx="190">
                  <c:v>1967.9</c:v>
                </c:pt>
                <c:pt idx="191">
                  <c:v>1964.82</c:v>
                </c:pt>
                <c:pt idx="192">
                  <c:v>1935.1</c:v>
                </c:pt>
                <c:pt idx="193">
                  <c:v>1968.89</c:v>
                </c:pt>
                <c:pt idx="194">
                  <c:v>1928.21</c:v>
                </c:pt>
                <c:pt idx="195">
                  <c:v>1906.13</c:v>
                </c:pt>
                <c:pt idx="196">
                  <c:v>1874.74</c:v>
                </c:pt>
                <c:pt idx="197">
                  <c:v>1877.7</c:v>
                </c:pt>
                <c:pt idx="198">
                  <c:v>1862.49</c:v>
                </c:pt>
                <c:pt idx="199">
                  <c:v>1862.76</c:v>
                </c:pt>
                <c:pt idx="200">
                  <c:v>1886.76</c:v>
                </c:pt>
                <c:pt idx="201">
                  <c:v>1904.01</c:v>
                </c:pt>
                <c:pt idx="202">
                  <c:v>1941.28</c:v>
                </c:pt>
                <c:pt idx="203">
                  <c:v>1927.11</c:v>
                </c:pt>
                <c:pt idx="204">
                  <c:v>1950.82</c:v>
                </c:pt>
                <c:pt idx="205">
                  <c:v>1964.58</c:v>
                </c:pt>
                <c:pt idx="206">
                  <c:v>1961.63</c:v>
                </c:pt>
                <c:pt idx="207">
                  <c:v>1985.05</c:v>
                </c:pt>
                <c:pt idx="208">
                  <c:v>1982.3</c:v>
                </c:pt>
                <c:pt idx="209">
                  <c:v>1994.65</c:v>
                </c:pt>
                <c:pt idx="210">
                  <c:v>2018.05</c:v>
                </c:pt>
                <c:pt idx="211">
                  <c:v>2017.81</c:v>
                </c:pt>
                <c:pt idx="212">
                  <c:v>2012.1</c:v>
                </c:pt>
                <c:pt idx="213">
                  <c:v>2023.57</c:v>
                </c:pt>
                <c:pt idx="214">
                  <c:v>2031.21</c:v>
                </c:pt>
                <c:pt idx="215">
                  <c:v>2031.92</c:v>
                </c:pt>
                <c:pt idx="216">
                  <c:v>2038.26</c:v>
                </c:pt>
                <c:pt idx="217">
                  <c:v>2039.68</c:v>
                </c:pt>
                <c:pt idx="218">
                  <c:v>2038.25</c:v>
                </c:pt>
                <c:pt idx="219">
                  <c:v>2039.33</c:v>
                </c:pt>
                <c:pt idx="220">
                  <c:v>2039.82</c:v>
                </c:pt>
                <c:pt idx="221">
                  <c:v>2041.32</c:v>
                </c:pt>
                <c:pt idx="222">
                  <c:v>2051.8000000000002</c:v>
                </c:pt>
                <c:pt idx="223">
                  <c:v>2048.7199999999998</c:v>
                </c:pt>
                <c:pt idx="224">
                  <c:v>2052.75</c:v>
                </c:pt>
                <c:pt idx="225">
                  <c:v>2063.5</c:v>
                </c:pt>
                <c:pt idx="226">
                  <c:v>2069.41</c:v>
                </c:pt>
                <c:pt idx="227">
                  <c:v>2067.0300000000002</c:v>
                </c:pt>
                <c:pt idx="228">
                  <c:v>2072.83</c:v>
                </c:pt>
                <c:pt idx="229">
                  <c:v>2067.56</c:v>
                </c:pt>
                <c:pt idx="230">
                  <c:v>2053.44</c:v>
                </c:pt>
                <c:pt idx="231">
                  <c:v>2066.5500000000002</c:v>
                </c:pt>
                <c:pt idx="232">
                  <c:v>2074.33</c:v>
                </c:pt>
                <c:pt idx="233">
                  <c:v>2071.92</c:v>
                </c:pt>
                <c:pt idx="234">
                  <c:v>2075.37</c:v>
                </c:pt>
                <c:pt idx="235">
                  <c:v>2060.31</c:v>
                </c:pt>
                <c:pt idx="236">
                  <c:v>2059.8200000000002</c:v>
                </c:pt>
                <c:pt idx="237">
                  <c:v>2026.14</c:v>
                </c:pt>
                <c:pt idx="238">
                  <c:v>2035.33</c:v>
                </c:pt>
                <c:pt idx="239">
                  <c:v>2002.33</c:v>
                </c:pt>
                <c:pt idx="240">
                  <c:v>1989.63</c:v>
                </c:pt>
                <c:pt idx="241">
                  <c:v>1972.74</c:v>
                </c:pt>
                <c:pt idx="242">
                  <c:v>2012.89</c:v>
                </c:pt>
                <c:pt idx="243">
                  <c:v>2061.23</c:v>
                </c:pt>
                <c:pt idx="244">
                  <c:v>2070.65</c:v>
                </c:pt>
                <c:pt idx="245">
                  <c:v>2078.54</c:v>
                </c:pt>
                <c:pt idx="246">
                  <c:v>2082.17</c:v>
                </c:pt>
                <c:pt idx="247">
                  <c:v>2081.88</c:v>
                </c:pt>
                <c:pt idx="248">
                  <c:v>2088.77</c:v>
                </c:pt>
                <c:pt idx="249">
                  <c:v>2090.5700000000002</c:v>
                </c:pt>
                <c:pt idx="250">
                  <c:v>2080.35</c:v>
                </c:pt>
                <c:pt idx="251">
                  <c:v>2058.9</c:v>
                </c:pt>
                <c:pt idx="252">
                  <c:v>2058.1999999999998</c:v>
                </c:pt>
                <c:pt idx="253">
                  <c:v>2020.58</c:v>
                </c:pt>
                <c:pt idx="254">
                  <c:v>2002.61</c:v>
                </c:pt>
                <c:pt idx="255">
                  <c:v>2025.9</c:v>
                </c:pt>
                <c:pt idx="256">
                  <c:v>2062.14</c:v>
                </c:pt>
                <c:pt idx="257">
                  <c:v>2044.81</c:v>
                </c:pt>
                <c:pt idx="258">
                  <c:v>2028.26</c:v>
                </c:pt>
                <c:pt idx="259">
                  <c:v>2023.03</c:v>
                </c:pt>
                <c:pt idx="260">
                  <c:v>2011.27</c:v>
                </c:pt>
                <c:pt idx="261">
                  <c:v>1992.67</c:v>
                </c:pt>
                <c:pt idx="262">
                  <c:v>2019.42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204672"/>
        <c:axId val="116359168"/>
      </c:lineChart>
      <c:dateAx>
        <c:axId val="114204672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900"/>
            </a:pPr>
            <a:endParaRPr lang="es-MX"/>
          </a:p>
        </c:txPr>
        <c:crossAx val="116359168"/>
        <c:crosses val="autoZero"/>
        <c:auto val="1"/>
        <c:lblOffset val="100"/>
        <c:baseTimeUnit val="days"/>
      </c:dateAx>
      <c:valAx>
        <c:axId val="116359168"/>
        <c:scaling>
          <c:orientation val="minMax"/>
          <c:max val="2150"/>
          <c:min val="1700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s-MX"/>
          </a:p>
        </c:txPr>
        <c:crossAx val="11420467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MX" dirty="0"/>
              <a:t>Composición </a:t>
            </a:r>
            <a:r>
              <a:rPr lang="es-MX" dirty="0" smtClean="0"/>
              <a:t>FANVIT</a:t>
            </a:r>
            <a:r>
              <a:rPr lang="es-MX" dirty="0"/>
              <a:t>:</a:t>
            </a:r>
            <a:r>
              <a:rPr lang="es-MX" baseline="0" dirty="0"/>
              <a:t> </a:t>
            </a:r>
            <a:r>
              <a:rPr lang="es-MX" dirty="0"/>
              <a:t>Clase</a:t>
            </a:r>
            <a:r>
              <a:rPr lang="es-MX" baseline="0" dirty="0"/>
              <a:t> de activo          </a:t>
            </a:r>
          </a:p>
          <a:p>
            <a:pPr>
              <a:defRPr/>
            </a:pPr>
            <a:r>
              <a:rPr lang="es-MX" sz="1400" b="0" baseline="0" dirty="0"/>
              <a:t> (porcentaje)</a:t>
            </a:r>
            <a:endParaRPr lang="es-MX" sz="1400" b="0" dirty="0"/>
          </a:p>
        </c:rich>
      </c:tx>
      <c:layout>
        <c:manualLayout>
          <c:xMode val="edge"/>
          <c:yMode val="edge"/>
          <c:x val="0.15968044619422572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6377073603053519"/>
          <c:w val="0.74407655293088371"/>
          <c:h val="0.83495343058629068"/>
        </c:manualLayout>
      </c:layout>
      <c:pie3D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5"/>
            <c:bubble3D val="0"/>
            <c:spPr>
              <a:solidFill>
                <a:srgbClr val="C0000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b="1"/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Hoja2!$B$14:$B$19</c:f>
              <c:strCache>
                <c:ptCount val="6"/>
                <c:pt idx="0">
                  <c:v>Nominal Gubernamental</c:v>
                </c:pt>
                <c:pt idx="1">
                  <c:v>Corporativos</c:v>
                </c:pt>
                <c:pt idx="2">
                  <c:v>Renta Variable Internacional</c:v>
                </c:pt>
                <c:pt idx="3">
                  <c:v>Renta Variable Nacional</c:v>
                </c:pt>
                <c:pt idx="4">
                  <c:v>Liquidez</c:v>
                </c:pt>
                <c:pt idx="5">
                  <c:v>Real Gubernamental</c:v>
                </c:pt>
              </c:strCache>
            </c:strRef>
          </c:cat>
          <c:val>
            <c:numRef>
              <c:f>Hoja2!$C$14:$C$19</c:f>
              <c:numCache>
                <c:formatCode>0.00%</c:formatCode>
                <c:ptCount val="6"/>
                <c:pt idx="0">
                  <c:v>4.5600000000000002E-2</c:v>
                </c:pt>
                <c:pt idx="1">
                  <c:v>3.4200000000000001E-2</c:v>
                </c:pt>
                <c:pt idx="2">
                  <c:v>2.1600000000000001E-2</c:v>
                </c:pt>
                <c:pt idx="3">
                  <c:v>1.2E-2</c:v>
                </c:pt>
                <c:pt idx="4">
                  <c:v>0.14710000000000001</c:v>
                </c:pt>
                <c:pt idx="5">
                  <c:v>0.73950000000000005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3727777777777781"/>
          <c:y val="0.26674978127734028"/>
          <c:w val="0.25161111111111112"/>
          <c:h val="0.69828302712160983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invertIfNegative val="0"/>
          <c:dPt>
            <c:idx val="13"/>
            <c:invertIfNegative val="0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-3.2852360797523709E-3"/>
                  <c:y val="4.3960840866938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0"/>
                  <c:y val="-1.26570546136957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'diapositiva 1'!$B$22:$B$35</c:f>
              <c:strCache>
                <c:ptCount val="14"/>
                <c:pt idx="0">
                  <c:v>Límite</c:v>
                </c:pt>
                <c:pt idx="1">
                  <c:v>PensionISSSTE</c:v>
                </c:pt>
                <c:pt idx="2">
                  <c:v>SURA</c:v>
                </c:pt>
                <c:pt idx="3">
                  <c:v>Metlife</c:v>
                </c:pt>
                <c:pt idx="4">
                  <c:v>Invercap</c:v>
                </c:pt>
                <c:pt idx="5">
                  <c:v>Profuturo GNP</c:v>
                </c:pt>
                <c:pt idx="6">
                  <c:v>Azteca</c:v>
                </c:pt>
                <c:pt idx="7">
                  <c:v>Banamex</c:v>
                </c:pt>
                <c:pt idx="8">
                  <c:v>Sistema*</c:v>
                </c:pt>
                <c:pt idx="9">
                  <c:v>Principal</c:v>
                </c:pt>
                <c:pt idx="10">
                  <c:v>XXI Banorte</c:v>
                </c:pt>
                <c:pt idx="11">
                  <c:v>Coppel</c:v>
                </c:pt>
                <c:pt idx="12">
                  <c:v>Inbursa</c:v>
                </c:pt>
                <c:pt idx="13">
                  <c:v>FANVIT**</c:v>
                </c:pt>
              </c:strCache>
            </c:strRef>
          </c:cat>
          <c:val>
            <c:numRef>
              <c:f>'diapositiva 1'!$C$22:$C$35</c:f>
              <c:numCache>
                <c:formatCode>#,##0.00</c:formatCode>
                <c:ptCount val="14"/>
                <c:pt idx="0">
                  <c:v>0.7</c:v>
                </c:pt>
                <c:pt idx="1">
                  <c:v>0.660771</c:v>
                </c:pt>
                <c:pt idx="2">
                  <c:v>0.62381600000000004</c:v>
                </c:pt>
                <c:pt idx="3">
                  <c:v>0.61393299999999995</c:v>
                </c:pt>
                <c:pt idx="4">
                  <c:v>0.60940499999999997</c:v>
                </c:pt>
                <c:pt idx="5">
                  <c:v>0.57969700000000002</c:v>
                </c:pt>
                <c:pt idx="6">
                  <c:v>0.55180099999999999</c:v>
                </c:pt>
                <c:pt idx="7">
                  <c:v>0.52981400000000001</c:v>
                </c:pt>
                <c:pt idx="8">
                  <c:v>0.52742909090909085</c:v>
                </c:pt>
                <c:pt idx="9">
                  <c:v>0.51835600000000004</c:v>
                </c:pt>
                <c:pt idx="10">
                  <c:v>0.48743500000000001</c:v>
                </c:pt>
                <c:pt idx="11">
                  <c:v>0.46002900000000002</c:v>
                </c:pt>
                <c:pt idx="12">
                  <c:v>0.16666300000000001</c:v>
                </c:pt>
                <c:pt idx="13">
                  <c:v>0.17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843584"/>
        <c:axId val="151845120"/>
      </c:barChart>
      <c:catAx>
        <c:axId val="1518435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151845120"/>
        <c:crosses val="autoZero"/>
        <c:auto val="1"/>
        <c:lblAlgn val="ctr"/>
        <c:lblOffset val="100"/>
        <c:noMultiLvlLbl val="0"/>
      </c:catAx>
      <c:valAx>
        <c:axId val="151845120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151843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s-MX" sz="1200"/>
              <a:t>Valuación diaria FANVIT vs. Tesorería incluyendo costo por asesoría financiera </a:t>
            </a:r>
          </a:p>
          <a:p>
            <a:pPr>
              <a:defRPr sz="1200"/>
            </a:pPr>
            <a:r>
              <a:rPr lang="es-MX" sz="1200" b="0"/>
              <a:t>(periodo de julio a enero 2015)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869711850534812"/>
          <c:y val="0.14112341415564322"/>
          <c:w val="0.80817362404588233"/>
          <c:h val="0.67968679343372584"/>
        </c:manualLayout>
      </c:layout>
      <c:lineChart>
        <c:grouping val="standard"/>
        <c:varyColors val="0"/>
        <c:ser>
          <c:idx val="0"/>
          <c:order val="0"/>
          <c:tx>
            <c:strRef>
              <c:f>'Hoja2 (2)'!$C$2</c:f>
              <c:strCache>
                <c:ptCount val="1"/>
                <c:pt idx="0">
                  <c:v>FANVIT</c:v>
                </c:pt>
              </c:strCache>
            </c:strRef>
          </c:tx>
          <c:marker>
            <c:symbol val="none"/>
          </c:marker>
          <c:dLbls>
            <c:dLbl>
              <c:idx val="56"/>
              <c:layout>
                <c:manualLayout>
                  <c:x val="-9.8316633440289451E-3"/>
                  <c:y val="1.468427507627362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9"/>
              <c:layout>
                <c:manualLayout>
                  <c:x val="-1.5802656995406523E-2"/>
                  <c:y val="-6.701651941523091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8"/>
              <c:layout>
                <c:manualLayout>
                  <c:x val="-2.759151807694523E-2"/>
                  <c:y val="-4.819283045630927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17"/>
              <c:delete val="1"/>
            </c:dLbl>
            <c:dLbl>
              <c:idx val="119"/>
              <c:layout>
                <c:manualLayout>
                  <c:x val="-5.3090982057756302E-2"/>
                  <c:y val="-6.258399560670206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29"/>
              <c:layout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'Hoja2 (2)'!$B$3:$B$132</c:f>
              <c:numCache>
                <c:formatCode>d\-mmm</c:formatCode>
                <c:ptCount val="130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</c:numCache>
            </c:numRef>
          </c:cat>
          <c:val>
            <c:numRef>
              <c:f>'Hoja2 (2)'!$C$3:$C$132</c:f>
              <c:numCache>
                <c:formatCode>#,##0.00</c:formatCode>
                <c:ptCount val="130"/>
                <c:pt idx="0">
                  <c:v>49271.76999999769</c:v>
                </c:pt>
                <c:pt idx="1">
                  <c:v>3279.6899999994785</c:v>
                </c:pt>
                <c:pt idx="2">
                  <c:v>-4110.2799999937415</c:v>
                </c:pt>
                <c:pt idx="3">
                  <c:v>-4685.320000000298</c:v>
                </c:pt>
                <c:pt idx="4">
                  <c:v>16295.030000001192</c:v>
                </c:pt>
                <c:pt idx="5">
                  <c:v>30236.30000000447</c:v>
                </c:pt>
                <c:pt idx="6">
                  <c:v>51027.55000000447</c:v>
                </c:pt>
                <c:pt idx="7">
                  <c:v>80415.060000002384</c:v>
                </c:pt>
                <c:pt idx="8">
                  <c:v>35441.610000006855</c:v>
                </c:pt>
                <c:pt idx="9">
                  <c:v>-127737.48999977112</c:v>
                </c:pt>
                <c:pt idx="10">
                  <c:v>1414584.7500002384</c:v>
                </c:pt>
                <c:pt idx="11">
                  <c:v>593735.94000005722</c:v>
                </c:pt>
                <c:pt idx="12">
                  <c:v>524835.90000009537</c:v>
                </c:pt>
                <c:pt idx="13">
                  <c:v>-1745838.0399999619</c:v>
                </c:pt>
                <c:pt idx="14">
                  <c:v>-4680939.9600000381</c:v>
                </c:pt>
                <c:pt idx="15">
                  <c:v>-2155552.3599991798</c:v>
                </c:pt>
                <c:pt idx="16">
                  <c:v>-2329024.0399999619</c:v>
                </c:pt>
                <c:pt idx="17">
                  <c:v>-6929003.0500001907</c:v>
                </c:pt>
                <c:pt idx="18">
                  <c:v>-3617354.0200004578</c:v>
                </c:pt>
                <c:pt idx="19">
                  <c:v>822853.67000007629</c:v>
                </c:pt>
                <c:pt idx="20">
                  <c:v>5179870.2800006866</c:v>
                </c:pt>
                <c:pt idx="21">
                  <c:v>9949074.1399993896</c:v>
                </c:pt>
                <c:pt idx="22">
                  <c:v>11510013.550000191</c:v>
                </c:pt>
                <c:pt idx="23">
                  <c:v>8786817.1300001144</c:v>
                </c:pt>
                <c:pt idx="24">
                  <c:v>10595644.789999962</c:v>
                </c:pt>
                <c:pt idx="25">
                  <c:v>18157990.899999619</c:v>
                </c:pt>
                <c:pt idx="26">
                  <c:v>19839332.299999237</c:v>
                </c:pt>
                <c:pt idx="27">
                  <c:v>21246608.219999313</c:v>
                </c:pt>
                <c:pt idx="28">
                  <c:v>18543533.359999657</c:v>
                </c:pt>
                <c:pt idx="29">
                  <c:v>20289311.370000839</c:v>
                </c:pt>
                <c:pt idx="30">
                  <c:v>27399074.34000206</c:v>
                </c:pt>
                <c:pt idx="31">
                  <c:v>25191910.030000687</c:v>
                </c:pt>
                <c:pt idx="32">
                  <c:v>18101149.520000458</c:v>
                </c:pt>
                <c:pt idx="33">
                  <c:v>23012628.370000839</c:v>
                </c:pt>
                <c:pt idx="34">
                  <c:v>25165597.070001602</c:v>
                </c:pt>
                <c:pt idx="35">
                  <c:v>27439879.380001068</c:v>
                </c:pt>
                <c:pt idx="36">
                  <c:v>31345110.700000763</c:v>
                </c:pt>
                <c:pt idx="37">
                  <c:v>30289259.029998779</c:v>
                </c:pt>
                <c:pt idx="38">
                  <c:v>51493015.729999542</c:v>
                </c:pt>
                <c:pt idx="39">
                  <c:v>60385623.740001678</c:v>
                </c:pt>
                <c:pt idx="40">
                  <c:v>73762217.319999695</c:v>
                </c:pt>
                <c:pt idx="41">
                  <c:v>74121916.029998779</c:v>
                </c:pt>
                <c:pt idx="42">
                  <c:v>77259911.700000763</c:v>
                </c:pt>
                <c:pt idx="43">
                  <c:v>80769901.009998322</c:v>
                </c:pt>
                <c:pt idx="44">
                  <c:v>88388627.670000076</c:v>
                </c:pt>
                <c:pt idx="45">
                  <c:v>75753573.530000687</c:v>
                </c:pt>
                <c:pt idx="46">
                  <c:v>41742277.420000076</c:v>
                </c:pt>
                <c:pt idx="47">
                  <c:v>53639183.689998627</c:v>
                </c:pt>
                <c:pt idx="48">
                  <c:v>46663413.049995422</c:v>
                </c:pt>
                <c:pt idx="49">
                  <c:v>58092410.339996338</c:v>
                </c:pt>
                <c:pt idx="50">
                  <c:v>32327590.309997559</c:v>
                </c:pt>
                <c:pt idx="51">
                  <c:v>37040935.720001221</c:v>
                </c:pt>
                <c:pt idx="52">
                  <c:v>37829381.830001831</c:v>
                </c:pt>
                <c:pt idx="53">
                  <c:v>20888103.840000153</c:v>
                </c:pt>
                <c:pt idx="54">
                  <c:v>-32121330.25</c:v>
                </c:pt>
                <c:pt idx="55">
                  <c:v>-90413736.100002006</c:v>
                </c:pt>
                <c:pt idx="56">
                  <c:v>-52994224.630001068</c:v>
                </c:pt>
                <c:pt idx="57">
                  <c:v>-18977960.910003662</c:v>
                </c:pt>
                <c:pt idx="58">
                  <c:v>25686887.349998474</c:v>
                </c:pt>
                <c:pt idx="59">
                  <c:v>15973435.979999542</c:v>
                </c:pt>
                <c:pt idx="60">
                  <c:v>46040162.979999542</c:v>
                </c:pt>
                <c:pt idx="61">
                  <c:v>47547965.040000916</c:v>
                </c:pt>
                <c:pt idx="62">
                  <c:v>90324584.689998627</c:v>
                </c:pt>
                <c:pt idx="63">
                  <c:v>60497870.759998322</c:v>
                </c:pt>
                <c:pt idx="64">
                  <c:v>40415693.189998627</c:v>
                </c:pt>
                <c:pt idx="65">
                  <c:v>57434220.009998322</c:v>
                </c:pt>
                <c:pt idx="66">
                  <c:v>62580349.620002747</c:v>
                </c:pt>
                <c:pt idx="67">
                  <c:v>52362341.520000458</c:v>
                </c:pt>
                <c:pt idx="68">
                  <c:v>1565669.0700035095</c:v>
                </c:pt>
                <c:pt idx="69">
                  <c:v>22913942.129997253</c:v>
                </c:pt>
                <c:pt idx="70">
                  <c:v>71324910.720001221</c:v>
                </c:pt>
                <c:pt idx="71">
                  <c:v>88423046.529998779</c:v>
                </c:pt>
                <c:pt idx="72">
                  <c:v>107493623.11999893</c:v>
                </c:pt>
                <c:pt idx="73">
                  <c:v>117148859.07999802</c:v>
                </c:pt>
                <c:pt idx="74">
                  <c:v>182473198.81999588</c:v>
                </c:pt>
                <c:pt idx="75">
                  <c:v>214811533.98999786</c:v>
                </c:pt>
                <c:pt idx="76">
                  <c:v>221006114.42000198</c:v>
                </c:pt>
                <c:pt idx="77">
                  <c:v>219671724.29999924</c:v>
                </c:pt>
                <c:pt idx="78">
                  <c:v>152475373.06000137</c:v>
                </c:pt>
                <c:pt idx="79">
                  <c:v>152873931.61999512</c:v>
                </c:pt>
                <c:pt idx="80">
                  <c:v>106378012.65000153</c:v>
                </c:pt>
                <c:pt idx="81">
                  <c:v>127295912.80000305</c:v>
                </c:pt>
                <c:pt idx="82">
                  <c:v>123586929.86000061</c:v>
                </c:pt>
                <c:pt idx="83">
                  <c:v>104171618.70999908</c:v>
                </c:pt>
                <c:pt idx="84">
                  <c:v>155752836.13000107</c:v>
                </c:pt>
                <c:pt idx="85">
                  <c:v>134575734.5</c:v>
                </c:pt>
                <c:pt idx="86">
                  <c:v>141076623.00999832</c:v>
                </c:pt>
                <c:pt idx="87">
                  <c:v>153717452.59000015</c:v>
                </c:pt>
                <c:pt idx="88">
                  <c:v>158976110.88000107</c:v>
                </c:pt>
                <c:pt idx="89">
                  <c:v>195150768.06000137</c:v>
                </c:pt>
                <c:pt idx="90">
                  <c:v>224232255.98999786</c:v>
                </c:pt>
                <c:pt idx="91">
                  <c:v>204885662.56000137</c:v>
                </c:pt>
                <c:pt idx="92">
                  <c:v>201640913.65999603</c:v>
                </c:pt>
                <c:pt idx="93">
                  <c:v>260285524.55999756</c:v>
                </c:pt>
                <c:pt idx="94">
                  <c:v>310859315.55000305</c:v>
                </c:pt>
                <c:pt idx="95">
                  <c:v>341101458.77999878</c:v>
                </c:pt>
                <c:pt idx="96">
                  <c:v>357344046.09000015</c:v>
                </c:pt>
                <c:pt idx="97">
                  <c:v>337074944.54000092</c:v>
                </c:pt>
                <c:pt idx="98">
                  <c:v>346297062.40999985</c:v>
                </c:pt>
                <c:pt idx="99">
                  <c:v>328156416.62000275</c:v>
                </c:pt>
                <c:pt idx="100">
                  <c:v>235889403.88999939</c:v>
                </c:pt>
                <c:pt idx="101">
                  <c:v>241163325.15000153</c:v>
                </c:pt>
                <c:pt idx="102">
                  <c:v>232455799.33999634</c:v>
                </c:pt>
                <c:pt idx="103">
                  <c:v>204184479.52000046</c:v>
                </c:pt>
                <c:pt idx="104">
                  <c:v>195230136.51999664</c:v>
                </c:pt>
                <c:pt idx="105">
                  <c:v>219068814.28000259</c:v>
                </c:pt>
                <c:pt idx="106">
                  <c:v>191220057.9600029</c:v>
                </c:pt>
                <c:pt idx="107">
                  <c:v>206724812.29000092</c:v>
                </c:pt>
                <c:pt idx="108">
                  <c:v>167571289.99000168</c:v>
                </c:pt>
                <c:pt idx="109">
                  <c:v>100886145.56000519</c:v>
                </c:pt>
                <c:pt idx="110">
                  <c:v>201700677.40000153</c:v>
                </c:pt>
                <c:pt idx="111">
                  <c:v>291550630.47000122</c:v>
                </c:pt>
                <c:pt idx="112">
                  <c:v>391528613.97000122</c:v>
                </c:pt>
                <c:pt idx="113">
                  <c:v>406970033.02999878</c:v>
                </c:pt>
                <c:pt idx="114">
                  <c:v>426829841.58000183</c:v>
                </c:pt>
                <c:pt idx="115">
                  <c:v>415375789.94000244</c:v>
                </c:pt>
                <c:pt idx="116">
                  <c:v>475167555.88999939</c:v>
                </c:pt>
                <c:pt idx="117">
                  <c:v>445276438.15000153</c:v>
                </c:pt>
                <c:pt idx="118">
                  <c:v>443110967.68000793</c:v>
                </c:pt>
                <c:pt idx="119">
                  <c:v>461809559.38000488</c:v>
                </c:pt>
                <c:pt idx="120">
                  <c:v>490961710.62999725</c:v>
                </c:pt>
                <c:pt idx="121">
                  <c:v>443417153.27999878</c:v>
                </c:pt>
                <c:pt idx="122">
                  <c:v>393737525.82000732</c:v>
                </c:pt>
                <c:pt idx="123">
                  <c:v>430938648.64000702</c:v>
                </c:pt>
                <c:pt idx="124">
                  <c:v>486248656.49000549</c:v>
                </c:pt>
                <c:pt idx="125">
                  <c:v>480406587.12000275</c:v>
                </c:pt>
                <c:pt idx="126">
                  <c:v>490329806.81999969</c:v>
                </c:pt>
                <c:pt idx="127">
                  <c:v>495649021.55999756</c:v>
                </c:pt>
                <c:pt idx="128">
                  <c:v>550043298.98000336</c:v>
                </c:pt>
                <c:pt idx="129">
                  <c:v>591830691.47000122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'Hoja2 (2)'!$D$2</c:f>
              <c:strCache>
                <c:ptCount val="1"/>
                <c:pt idx="0">
                  <c:v>Tesorería</c:v>
                </c:pt>
              </c:strCache>
            </c:strRef>
          </c:tx>
          <c:marker>
            <c:symbol val="none"/>
          </c:marker>
          <c:dLbls>
            <c:dLbl>
              <c:idx val="56"/>
              <c:layout>
                <c:manualLayout>
                  <c:x val="-4.3259318713727353E-2"/>
                  <c:y val="-4.255711701255740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9"/>
              <c:layout>
                <c:manualLayout>
                  <c:x val="-1.5802656995406523E-2"/>
                  <c:y val="4.39552533301584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7"/>
              <c:delete val="1"/>
            </c:dLbl>
            <c:dLbl>
              <c:idx val="98"/>
              <c:layout>
                <c:manualLayout>
                  <c:x val="-1.5730661350446311E-2"/>
                  <c:y val="4.005375718828932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19"/>
              <c:layout>
                <c:manualLayout>
                  <c:x val="-2.9544999910198981E-2"/>
                  <c:y val="4.17938879385758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29"/>
              <c:layout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'Hoja2 (2)'!$B$3:$B$132</c:f>
              <c:numCache>
                <c:formatCode>d\-mmm</c:formatCode>
                <c:ptCount val="130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</c:numCache>
            </c:numRef>
          </c:cat>
          <c:val>
            <c:numRef>
              <c:f>'Hoja2 (2)'!$D$3:$D$132</c:f>
              <c:numCache>
                <c:formatCode>#,##0.00</c:formatCode>
                <c:ptCount val="130"/>
                <c:pt idx="0">
                  <c:v>848.60517168888873</c:v>
                </c:pt>
                <c:pt idx="1">
                  <c:v>1693.3265677333331</c:v>
                </c:pt>
                <c:pt idx="2">
                  <c:v>6759.6461440888888</c:v>
                </c:pt>
                <c:pt idx="3">
                  <c:v>11825.917161511112</c:v>
                </c:pt>
                <c:pt idx="4">
                  <c:v>16893.959852933334</c:v>
                </c:pt>
                <c:pt idx="5">
                  <c:v>21963.179807155557</c:v>
                </c:pt>
                <c:pt idx="6">
                  <c:v>27017.474625947223</c:v>
                </c:pt>
                <c:pt idx="7">
                  <c:v>32057.553889313891</c:v>
                </c:pt>
                <c:pt idx="8">
                  <c:v>37093.860379930557</c:v>
                </c:pt>
                <c:pt idx="9">
                  <c:v>187859.34668493614</c:v>
                </c:pt>
                <c:pt idx="10">
                  <c:v>339244.10524306115</c:v>
                </c:pt>
                <c:pt idx="11">
                  <c:v>490559.77569301112</c:v>
                </c:pt>
                <c:pt idx="12">
                  <c:v>641869.64705626108</c:v>
                </c:pt>
                <c:pt idx="13">
                  <c:v>792988.40336289443</c:v>
                </c:pt>
                <c:pt idx="14">
                  <c:v>1112193.4552579278</c:v>
                </c:pt>
                <c:pt idx="15">
                  <c:v>1431611.0606092946</c:v>
                </c:pt>
                <c:pt idx="16">
                  <c:v>1751014.0654275946</c:v>
                </c:pt>
                <c:pt idx="17">
                  <c:v>2070029.9053458862</c:v>
                </c:pt>
                <c:pt idx="18">
                  <c:v>2389324.475724203</c:v>
                </c:pt>
                <c:pt idx="19">
                  <c:v>2877326.0969164278</c:v>
                </c:pt>
                <c:pt idx="20">
                  <c:v>3367859.5581113305</c:v>
                </c:pt>
                <c:pt idx="21">
                  <c:v>3858797.076855483</c:v>
                </c:pt>
                <c:pt idx="22">
                  <c:v>4348256.7770519275</c:v>
                </c:pt>
                <c:pt idx="23">
                  <c:v>4839095.8267994002</c:v>
                </c:pt>
                <c:pt idx="24">
                  <c:v>5497367.202522778</c:v>
                </c:pt>
                <c:pt idx="25">
                  <c:v>6156277.1763621112</c:v>
                </c:pt>
                <c:pt idx="26">
                  <c:v>6815327.9899062887</c:v>
                </c:pt>
                <c:pt idx="27">
                  <c:v>7476665.9613013994</c:v>
                </c:pt>
                <c:pt idx="28">
                  <c:v>8137774.9221875379</c:v>
                </c:pt>
                <c:pt idx="29">
                  <c:v>8968476.2337106355</c:v>
                </c:pt>
                <c:pt idx="30">
                  <c:v>9799779.9001520239</c:v>
                </c:pt>
                <c:pt idx="31">
                  <c:v>10630896.570728259</c:v>
                </c:pt>
                <c:pt idx="32">
                  <c:v>11461412.496316843</c:v>
                </c:pt>
                <c:pt idx="33">
                  <c:v>12292344.533307996</c:v>
                </c:pt>
                <c:pt idx="34">
                  <c:v>13292903.419036232</c:v>
                </c:pt>
                <c:pt idx="35">
                  <c:v>14293654.987015732</c:v>
                </c:pt>
                <c:pt idx="36">
                  <c:v>15294737.414870953</c:v>
                </c:pt>
                <c:pt idx="37">
                  <c:v>16295730.388626356</c:v>
                </c:pt>
                <c:pt idx="38">
                  <c:v>17298519.791768841</c:v>
                </c:pt>
                <c:pt idx="39">
                  <c:v>18471503.60114551</c:v>
                </c:pt>
                <c:pt idx="40">
                  <c:v>19645620.705256037</c:v>
                </c:pt>
                <c:pt idx="41">
                  <c:v>20819768.283840608</c:v>
                </c:pt>
                <c:pt idx="42">
                  <c:v>21994181.720391665</c:v>
                </c:pt>
                <c:pt idx="43">
                  <c:v>23168892.53103704</c:v>
                </c:pt>
                <c:pt idx="44">
                  <c:v>24427928.197819013</c:v>
                </c:pt>
                <c:pt idx="45">
                  <c:v>25685893.394736346</c:v>
                </c:pt>
                <c:pt idx="46">
                  <c:v>26940968.981116638</c:v>
                </c:pt>
                <c:pt idx="47">
                  <c:v>28471600.859881617</c:v>
                </c:pt>
                <c:pt idx="48">
                  <c:v>29991577.602427639</c:v>
                </c:pt>
                <c:pt idx="49">
                  <c:v>31517549.321150247</c:v>
                </c:pt>
                <c:pt idx="50">
                  <c:v>33299709.962146115</c:v>
                </c:pt>
                <c:pt idx="51">
                  <c:v>35070541.259392194</c:v>
                </c:pt>
                <c:pt idx="52">
                  <c:v>36841438.698506393</c:v>
                </c:pt>
                <c:pt idx="53">
                  <c:v>38610914.952633649</c:v>
                </c:pt>
                <c:pt idx="54">
                  <c:v>40375944.304234467</c:v>
                </c:pt>
                <c:pt idx="55">
                  <c:v>42393570.179727897</c:v>
                </c:pt>
                <c:pt idx="56">
                  <c:v>44428531.204154275</c:v>
                </c:pt>
                <c:pt idx="57">
                  <c:v>46459692.709713787</c:v>
                </c:pt>
                <c:pt idx="58">
                  <c:v>48501319.772794023</c:v>
                </c:pt>
                <c:pt idx="59">
                  <c:v>50535432.729646467</c:v>
                </c:pt>
                <c:pt idx="60">
                  <c:v>52826924.557138868</c:v>
                </c:pt>
                <c:pt idx="61">
                  <c:v>55118543.79390534</c:v>
                </c:pt>
                <c:pt idx="62">
                  <c:v>57412268.625537738</c:v>
                </c:pt>
                <c:pt idx="63">
                  <c:v>59707996.874247216</c:v>
                </c:pt>
                <c:pt idx="64">
                  <c:v>61997507.177264057</c:v>
                </c:pt>
                <c:pt idx="65">
                  <c:v>64540720.94876948</c:v>
                </c:pt>
                <c:pt idx="66">
                  <c:v>67084369.282330856</c:v>
                </c:pt>
                <c:pt idx="67">
                  <c:v>69627139.391388327</c:v>
                </c:pt>
                <c:pt idx="68">
                  <c:v>72165620.003661126</c:v>
                </c:pt>
                <c:pt idx="69">
                  <c:v>74714259.554240122</c:v>
                </c:pt>
                <c:pt idx="70">
                  <c:v>77267000.589657992</c:v>
                </c:pt>
                <c:pt idx="71">
                  <c:v>79812815.824916303</c:v>
                </c:pt>
                <c:pt idx="72">
                  <c:v>82360241.464419991</c:v>
                </c:pt>
                <c:pt idx="73">
                  <c:v>84908482.434960306</c:v>
                </c:pt>
                <c:pt idx="74">
                  <c:v>87462239.683078662</c:v>
                </c:pt>
                <c:pt idx="75">
                  <c:v>90027137.224079132</c:v>
                </c:pt>
                <c:pt idx="76">
                  <c:v>92592559.583699375</c:v>
                </c:pt>
                <c:pt idx="77">
                  <c:v>95149458.040636048</c:v>
                </c:pt>
                <c:pt idx="78">
                  <c:v>97717466.508091897</c:v>
                </c:pt>
                <c:pt idx="79">
                  <c:v>100302293.44351511</c:v>
                </c:pt>
                <c:pt idx="80">
                  <c:v>102883142.39475977</c:v>
                </c:pt>
                <c:pt idx="81">
                  <c:v>105465780.98857284</c:v>
                </c:pt>
                <c:pt idx="82">
                  <c:v>108022949.77839006</c:v>
                </c:pt>
                <c:pt idx="83">
                  <c:v>110578473.65990153</c:v>
                </c:pt>
                <c:pt idx="84">
                  <c:v>113138367.61677775</c:v>
                </c:pt>
                <c:pt idx="85">
                  <c:v>115704854.61495599</c:v>
                </c:pt>
                <c:pt idx="86">
                  <c:v>118270817.08712129</c:v>
                </c:pt>
                <c:pt idx="87">
                  <c:v>120854632.04903409</c:v>
                </c:pt>
                <c:pt idx="88">
                  <c:v>123430506.44802335</c:v>
                </c:pt>
                <c:pt idx="89">
                  <c:v>126009465.7413888</c:v>
                </c:pt>
                <c:pt idx="90">
                  <c:v>128590888.64090267</c:v>
                </c:pt>
                <c:pt idx="91">
                  <c:v>131179064.87551415</c:v>
                </c:pt>
                <c:pt idx="92">
                  <c:v>133758561.23555711</c:v>
                </c:pt>
                <c:pt idx="93">
                  <c:v>136334640.1192528</c:v>
                </c:pt>
                <c:pt idx="94">
                  <c:v>138915017.77518266</c:v>
                </c:pt>
                <c:pt idx="95">
                  <c:v>141481083.99865893</c:v>
                </c:pt>
                <c:pt idx="96">
                  <c:v>144056967.33754081</c:v>
                </c:pt>
                <c:pt idx="97">
                  <c:v>146639573.32193482</c:v>
                </c:pt>
                <c:pt idx="98">
                  <c:v>149231405.63688508</c:v>
                </c:pt>
                <c:pt idx="99">
                  <c:v>151796378.72346783</c:v>
                </c:pt>
                <c:pt idx="100">
                  <c:v>154361972.50608867</c:v>
                </c:pt>
                <c:pt idx="101">
                  <c:v>156919599.85916653</c:v>
                </c:pt>
                <c:pt idx="102">
                  <c:v>159476491.91006488</c:v>
                </c:pt>
                <c:pt idx="103">
                  <c:v>162030996.60506731</c:v>
                </c:pt>
                <c:pt idx="104">
                  <c:v>164584745.15554976</c:v>
                </c:pt>
                <c:pt idx="105">
                  <c:v>167147774.4642038</c:v>
                </c:pt>
                <c:pt idx="106">
                  <c:v>169700048.72531945</c:v>
                </c:pt>
                <c:pt idx="107">
                  <c:v>172270432.16858679</c:v>
                </c:pt>
                <c:pt idx="108">
                  <c:v>174845859.663726</c:v>
                </c:pt>
                <c:pt idx="109">
                  <c:v>177841989.28682631</c:v>
                </c:pt>
                <c:pt idx="110">
                  <c:v>180866290.9170025</c:v>
                </c:pt>
                <c:pt idx="111">
                  <c:v>183898304.66815051</c:v>
                </c:pt>
                <c:pt idx="112">
                  <c:v>186948739.9767811</c:v>
                </c:pt>
                <c:pt idx="113">
                  <c:v>190431060.51871961</c:v>
                </c:pt>
                <c:pt idx="114">
                  <c:v>193903852.40215456</c:v>
                </c:pt>
                <c:pt idx="115">
                  <c:v>197398132.40016359</c:v>
                </c:pt>
                <c:pt idx="116">
                  <c:v>200908829.97822484</c:v>
                </c:pt>
                <c:pt idx="117">
                  <c:v>204428180.92548749</c:v>
                </c:pt>
                <c:pt idx="118">
                  <c:v>207902370.27224603</c:v>
                </c:pt>
                <c:pt idx="119">
                  <c:v>211378164.58145884</c:v>
                </c:pt>
                <c:pt idx="120">
                  <c:v>214867717.74007958</c:v>
                </c:pt>
                <c:pt idx="121">
                  <c:v>218375663.61658132</c:v>
                </c:pt>
                <c:pt idx="122">
                  <c:v>221823155.84349823</c:v>
                </c:pt>
                <c:pt idx="123">
                  <c:v>225228860.69942188</c:v>
                </c:pt>
                <c:pt idx="124">
                  <c:v>228627965.50042894</c:v>
                </c:pt>
                <c:pt idx="125">
                  <c:v>232037833.90784132</c:v>
                </c:pt>
                <c:pt idx="126">
                  <c:v>235437281.07201496</c:v>
                </c:pt>
                <c:pt idx="127">
                  <c:v>238836023.69026405</c:v>
                </c:pt>
                <c:pt idx="128">
                  <c:v>242239329.38400781</c:v>
                </c:pt>
                <c:pt idx="129">
                  <c:v>245657402.36259398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'Hoja2 (2)'!$E$2</c:f>
              <c:strCache>
                <c:ptCount val="1"/>
                <c:pt idx="0">
                  <c:v>FANVIT (prom. móvil 7 días)</c:v>
                </c:pt>
              </c:strCache>
            </c:strRef>
          </c:tx>
          <c:marker>
            <c:symbol val="none"/>
          </c:marker>
          <c:cat>
            <c:numRef>
              <c:f>'Hoja2 (2)'!$B$3:$B$132</c:f>
              <c:numCache>
                <c:formatCode>d\-mmm</c:formatCode>
                <c:ptCount val="130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</c:numCache>
            </c:numRef>
          </c:cat>
          <c:val>
            <c:numRef>
              <c:f>'Hoja2 (2)'!$E$3:$E$132</c:f>
              <c:numCache>
                <c:formatCode>#,##0.00</c:formatCode>
                <c:ptCount val="130"/>
                <c:pt idx="0">
                  <c:v>848.60517168888873</c:v>
                </c:pt>
                <c:pt idx="1">
                  <c:v>1693.3265677333331</c:v>
                </c:pt>
                <c:pt idx="2">
                  <c:v>6759.6461440888888</c:v>
                </c:pt>
                <c:pt idx="3">
                  <c:v>11825.917161511112</c:v>
                </c:pt>
                <c:pt idx="4">
                  <c:v>16893.959852933334</c:v>
                </c:pt>
                <c:pt idx="5">
                  <c:v>21963.179807155557</c:v>
                </c:pt>
                <c:pt idx="6">
                  <c:v>20187.820000001895</c:v>
                </c:pt>
                <c:pt idx="7">
                  <c:v>24636.861428573993</c:v>
                </c:pt>
                <c:pt idx="8">
                  <c:v>29231.421428575046</c:v>
                </c:pt>
                <c:pt idx="9">
                  <c:v>11570.39142860685</c:v>
                </c:pt>
                <c:pt idx="10">
                  <c:v>214323.2585714981</c:v>
                </c:pt>
                <c:pt idx="11">
                  <c:v>296814.81714293465</c:v>
                </c:pt>
                <c:pt idx="12">
                  <c:v>367471.90285723336</c:v>
                </c:pt>
                <c:pt idx="13">
                  <c:v>110776.81857152389</c:v>
                </c:pt>
                <c:pt idx="14">
                  <c:v>-569416.75571419613</c:v>
                </c:pt>
                <c:pt idx="15">
                  <c:v>-882415.89428550855</c:v>
                </c:pt>
                <c:pt idx="16">
                  <c:v>-1196885.4014283929</c:v>
                </c:pt>
                <c:pt idx="17">
                  <c:v>-2388826.5157141685</c:v>
                </c:pt>
                <c:pt idx="18">
                  <c:v>-2990410.7957142419</c:v>
                </c:pt>
                <c:pt idx="19">
                  <c:v>-2947836.8285713876</c:v>
                </c:pt>
                <c:pt idx="20">
                  <c:v>-1958449.9257141522</c:v>
                </c:pt>
                <c:pt idx="21">
                  <c:v>131552.08857148033</c:v>
                </c:pt>
                <c:pt idx="22">
                  <c:v>2083775.7899999619</c:v>
                </c:pt>
                <c:pt idx="23">
                  <c:v>3671753.0999999726</c:v>
                </c:pt>
                <c:pt idx="24">
                  <c:v>6175274.2199999942</c:v>
                </c:pt>
                <c:pt idx="25">
                  <c:v>9286037.7800000049</c:v>
                </c:pt>
                <c:pt idx="26">
                  <c:v>12002677.5842856</c:v>
                </c:pt>
                <c:pt idx="27">
                  <c:v>14297925.861428261</c:v>
                </c:pt>
                <c:pt idx="28">
                  <c:v>15525705.749999728</c:v>
                </c:pt>
                <c:pt idx="29">
                  <c:v>16779891.152856965</c:v>
                </c:pt>
                <c:pt idx="30">
                  <c:v>19438785.0400001</c:v>
                </c:pt>
                <c:pt idx="31">
                  <c:v>21523965.78857163</c:v>
                </c:pt>
                <c:pt idx="32">
                  <c:v>21515845.591428895</c:v>
                </c:pt>
                <c:pt idx="33">
                  <c:v>21969173.601429123</c:v>
                </c:pt>
                <c:pt idx="34">
                  <c:v>22529029.151429448</c:v>
                </c:pt>
                <c:pt idx="35">
                  <c:v>23799935.725715365</c:v>
                </c:pt>
                <c:pt idx="36">
                  <c:v>25379335.630001068</c:v>
                </c:pt>
                <c:pt idx="37">
                  <c:v>25792219.157143455</c:v>
                </c:pt>
                <c:pt idx="38">
                  <c:v>29549519.971429009</c:v>
                </c:pt>
                <c:pt idx="39">
                  <c:v>35590159.145714894</c:v>
                </c:pt>
                <c:pt idx="40">
                  <c:v>42840100.424286164</c:v>
                </c:pt>
                <c:pt idx="41">
                  <c:v>49833860.27571433</c:v>
                </c:pt>
                <c:pt idx="42">
                  <c:v>56951007.75</c:v>
                </c:pt>
                <c:pt idx="43">
                  <c:v>64011692.079999648</c:v>
                </c:pt>
                <c:pt idx="44">
                  <c:v>72311601.885714129</c:v>
                </c:pt>
                <c:pt idx="45">
                  <c:v>75777395.857142851</c:v>
                </c:pt>
                <c:pt idx="46">
                  <c:v>73114060.668571204</c:v>
                </c:pt>
                <c:pt idx="47">
                  <c:v>70239341.578571051</c:v>
                </c:pt>
                <c:pt idx="48">
                  <c:v>66316698.295713425</c:v>
                </c:pt>
                <c:pt idx="49">
                  <c:v>63578483.815712795</c:v>
                </c:pt>
                <c:pt idx="50">
                  <c:v>56658153.715712681</c:v>
                </c:pt>
                <c:pt idx="51">
                  <c:v>49322769.151427135</c:v>
                </c:pt>
                <c:pt idx="52">
                  <c:v>43905027.479998723</c:v>
                </c:pt>
                <c:pt idx="53">
                  <c:v>40925859.825713024</c:v>
                </c:pt>
                <c:pt idx="54">
                  <c:v>28674357.834284645</c:v>
                </c:pt>
                <c:pt idx="55">
                  <c:v>9091907.955713585</c:v>
                </c:pt>
                <c:pt idx="56">
                  <c:v>-6777611.3257146161</c:v>
                </c:pt>
                <c:pt idx="57">
                  <c:v>-14106975.78571479</c:v>
                </c:pt>
                <c:pt idx="58">
                  <c:v>-15728982.69571518</c:v>
                </c:pt>
                <c:pt idx="59">
                  <c:v>-18851260.674286935</c:v>
                </c:pt>
                <c:pt idx="60">
                  <c:v>-15258109.368572738</c:v>
                </c:pt>
                <c:pt idx="61">
                  <c:v>-3876781.4700011783</c:v>
                </c:pt>
                <c:pt idx="62">
                  <c:v>21942978.642856054</c:v>
                </c:pt>
                <c:pt idx="63">
                  <c:v>38156135.127141677</c:v>
                </c:pt>
                <c:pt idx="64">
                  <c:v>46640942.855713435</c:v>
                </c:pt>
                <c:pt idx="65">
                  <c:v>51176276.092856273</c:v>
                </c:pt>
                <c:pt idx="66">
                  <c:v>57834406.612856731</c:v>
                </c:pt>
                <c:pt idx="67">
                  <c:v>58737574.975714006</c:v>
                </c:pt>
                <c:pt idx="68">
                  <c:v>52168675.551428661</c:v>
                </c:pt>
                <c:pt idx="69">
                  <c:v>42538583.757142745</c:v>
                </c:pt>
                <c:pt idx="70">
                  <c:v>44085303.75142888</c:v>
                </c:pt>
                <c:pt idx="71">
                  <c:v>50943497.085714616</c:v>
                </c:pt>
                <c:pt idx="72">
                  <c:v>58094840.387143269</c:v>
                </c:pt>
                <c:pt idx="73">
                  <c:v>65890341.738571167</c:v>
                </c:pt>
                <c:pt idx="74">
                  <c:v>84477607.067141935</c:v>
                </c:pt>
                <c:pt idx="75">
                  <c:v>114941302.05571257</c:v>
                </c:pt>
                <c:pt idx="76">
                  <c:v>143240183.81142753</c:v>
                </c:pt>
                <c:pt idx="77">
                  <c:v>164432585.75142723</c:v>
                </c:pt>
                <c:pt idx="78">
                  <c:v>173582918.11285618</c:v>
                </c:pt>
                <c:pt idx="79">
                  <c:v>180065819.32714134</c:v>
                </c:pt>
                <c:pt idx="80">
                  <c:v>178527126.97999901</c:v>
                </c:pt>
                <c:pt idx="81">
                  <c:v>170644657.54857144</c:v>
                </c:pt>
                <c:pt idx="82">
                  <c:v>157612571.24428612</c:v>
                </c:pt>
                <c:pt idx="83">
                  <c:v>140921929</c:v>
                </c:pt>
                <c:pt idx="84">
                  <c:v>131790659.26142883</c:v>
                </c:pt>
                <c:pt idx="85">
                  <c:v>129233568.03857149</c:v>
                </c:pt>
                <c:pt idx="86">
                  <c:v>127548238.23714338</c:v>
                </c:pt>
                <c:pt idx="87">
                  <c:v>134311015.37142891</c:v>
                </c:pt>
                <c:pt idx="88">
                  <c:v>138836757.95428577</c:v>
                </c:pt>
                <c:pt idx="89">
                  <c:v>149060163.41142872</c:v>
                </c:pt>
                <c:pt idx="90">
                  <c:v>166211683.02285713</c:v>
                </c:pt>
                <c:pt idx="91">
                  <c:v>173230658.22714287</c:v>
                </c:pt>
                <c:pt idx="92">
                  <c:v>182811398.1071423</c:v>
                </c:pt>
                <c:pt idx="93">
                  <c:v>199841241.18571362</c:v>
                </c:pt>
                <c:pt idx="94">
                  <c:v>222290078.75142834</c:v>
                </c:pt>
                <c:pt idx="95">
                  <c:v>248307985.59428516</c:v>
                </c:pt>
                <c:pt idx="96">
                  <c:v>271478453.88428497</c:v>
                </c:pt>
                <c:pt idx="97">
                  <c:v>287598837.96285683</c:v>
                </c:pt>
                <c:pt idx="98">
                  <c:v>307800466.5128566</c:v>
                </c:pt>
                <c:pt idx="99">
                  <c:v>325874109.79285759</c:v>
                </c:pt>
                <c:pt idx="100">
                  <c:v>322388949.69714355</c:v>
                </c:pt>
                <c:pt idx="101">
                  <c:v>312432379.64000046</c:v>
                </c:pt>
                <c:pt idx="102">
                  <c:v>296911571.14857155</c:v>
                </c:pt>
                <c:pt idx="103">
                  <c:v>275031633.06714302</c:v>
                </c:pt>
                <c:pt idx="104">
                  <c:v>254768089.06428528</c:v>
                </c:pt>
                <c:pt idx="105">
                  <c:v>236592625.04571423</c:v>
                </c:pt>
                <c:pt idx="106">
                  <c:v>217030288.0942857</c:v>
                </c:pt>
                <c:pt idx="107">
                  <c:v>212863917.86571449</c:v>
                </c:pt>
                <c:pt idx="108">
                  <c:v>202350769.9857145</c:v>
                </c:pt>
                <c:pt idx="109">
                  <c:v>183555105.16000149</c:v>
                </c:pt>
                <c:pt idx="110">
                  <c:v>183200276.28571591</c:v>
                </c:pt>
                <c:pt idx="111">
                  <c:v>196960346.85000229</c:v>
                </c:pt>
                <c:pt idx="112">
                  <c:v>221597461.09143066</c:v>
                </c:pt>
                <c:pt idx="113">
                  <c:v>252418886.10143009</c:v>
                </c:pt>
                <c:pt idx="114">
                  <c:v>283862461.71428734</c:v>
                </c:pt>
                <c:pt idx="115">
                  <c:v>319263104.56428748</c:v>
                </c:pt>
                <c:pt idx="116">
                  <c:v>372731877.46857232</c:v>
                </c:pt>
                <c:pt idx="117">
                  <c:v>407528414.71857232</c:v>
                </c:pt>
                <c:pt idx="118">
                  <c:v>429179891.46285903</c:v>
                </c:pt>
                <c:pt idx="119">
                  <c:v>439220026.52143097</c:v>
                </c:pt>
                <c:pt idx="120">
                  <c:v>451218837.60714501</c:v>
                </c:pt>
                <c:pt idx="121">
                  <c:v>453588453.56428748</c:v>
                </c:pt>
                <c:pt idx="122">
                  <c:v>450497272.97571671</c:v>
                </c:pt>
                <c:pt idx="123">
                  <c:v>444178857.65428925</c:v>
                </c:pt>
                <c:pt idx="124">
                  <c:v>450032031.70286125</c:v>
                </c:pt>
                <c:pt idx="125">
                  <c:v>455359977.33714622</c:v>
                </c:pt>
                <c:pt idx="126">
                  <c:v>459434298.4000026</c:v>
                </c:pt>
                <c:pt idx="127">
                  <c:v>460103914.24714553</c:v>
                </c:pt>
                <c:pt idx="128">
                  <c:v>475336220.77571762</c:v>
                </c:pt>
                <c:pt idx="129">
                  <c:v>503635244.44000244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749824"/>
        <c:axId val="30751360"/>
      </c:lineChart>
      <c:dateAx>
        <c:axId val="30749824"/>
        <c:scaling>
          <c:orientation val="minMax"/>
          <c:max val="42019"/>
          <c:min val="41832"/>
        </c:scaling>
        <c:delete val="0"/>
        <c:axPos val="b"/>
        <c:numFmt formatCode="d\-mmm" sourceLinked="1"/>
        <c:majorTickMark val="none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s-MX"/>
          </a:p>
        </c:txPr>
        <c:crossAx val="30751360"/>
        <c:crosses val="autoZero"/>
        <c:auto val="1"/>
        <c:lblOffset val="100"/>
        <c:baseTimeUnit val="days"/>
        <c:majorUnit val="11"/>
        <c:majorTimeUnit val="days"/>
      </c:dateAx>
      <c:valAx>
        <c:axId val="30751360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crossAx val="30749824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7.4780208029551851E-3"/>
                <c:y val="0.4657038709392462"/>
              </c:manualLayout>
            </c:layout>
          </c:dispUnitsLbl>
        </c:dispUnits>
      </c:valAx>
    </c:plotArea>
    <c:legend>
      <c:legendPos val="r"/>
      <c:layout>
        <c:manualLayout>
          <c:xMode val="edge"/>
          <c:yMode val="edge"/>
          <c:x val="4.0792400949881305E-2"/>
          <c:y val="0.91806331169694599"/>
          <c:w val="0.9380435778860976"/>
          <c:h val="6.5341365675450486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MX"/>
              <a:t>Tasa de rendimiento a vencimiento FANVIT v.s Tesorería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3247794845316461E-2"/>
          <c:y val="0.19365841174615078"/>
          <c:w val="0.9040896859501395"/>
          <c:h val="0.63675207265758449"/>
        </c:manualLayout>
      </c:layout>
      <c:lineChart>
        <c:grouping val="standard"/>
        <c:varyColors val="0"/>
        <c:ser>
          <c:idx val="0"/>
          <c:order val="0"/>
          <c:tx>
            <c:strRef>
              <c:f>'[Gráfico en Microsoft PowerPoint]RENDIMIENTO'!$D$2</c:f>
              <c:strCache>
                <c:ptCount val="1"/>
                <c:pt idx="0">
                  <c:v>FANVIT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dLbls>
            <c:dLbl>
              <c:idx val="129"/>
              <c:layout>
                <c:manualLayout>
                  <c:x val="0"/>
                  <c:y val="6.3492063492063489E-2"/>
                </c:manualLayout>
              </c:layout>
              <c:numFmt formatCode="#,##0.00" sourceLinked="0"/>
              <c:spPr/>
              <c:txPr>
                <a:bodyPr/>
                <a:lstStyle/>
                <a:p>
                  <a:pPr>
                    <a:defRPr/>
                  </a:pPr>
                  <a:endParaRPr lang="es-MX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'[Gráfico en Microsoft PowerPoint]RENDIMIENTO'!$B$3:$B$132</c:f>
              <c:numCache>
                <c:formatCode>d\-mmm</c:formatCode>
                <c:ptCount val="130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</c:numCache>
            </c:numRef>
          </c:cat>
          <c:val>
            <c:numRef>
              <c:f>'[Gráfico en Microsoft PowerPoint]RENDIMIENTO'!$D$3:$D$132</c:f>
              <c:numCache>
                <c:formatCode>0.00</c:formatCode>
                <c:ptCount val="130"/>
                <c:pt idx="0">
                  <c:v>3.0306080428684665</c:v>
                </c:pt>
                <c:pt idx="1">
                  <c:v>3.0208263157564268</c:v>
                </c:pt>
                <c:pt idx="2">
                  <c:v>3.2886536351356597</c:v>
                </c:pt>
                <c:pt idx="3">
                  <c:v>3.2886295857355714</c:v>
                </c:pt>
                <c:pt idx="4">
                  <c:v>3.2694880318755914</c:v>
                </c:pt>
                <c:pt idx="5">
                  <c:v>3.2600781719065632</c:v>
                </c:pt>
                <c:pt idx="6">
                  <c:v>3.241616341917422</c:v>
                </c:pt>
                <c:pt idx="7">
                  <c:v>3.2154386361676504</c:v>
                </c:pt>
                <c:pt idx="8">
                  <c:v>3.2590463448285978</c:v>
                </c:pt>
                <c:pt idx="9">
                  <c:v>3.6847198464017459</c:v>
                </c:pt>
                <c:pt idx="10">
                  <c:v>3.7383075425030992</c:v>
                </c:pt>
                <c:pt idx="11">
                  <c:v>4.0760096501162062</c:v>
                </c:pt>
                <c:pt idx="12">
                  <c:v>4.0494756097869233</c:v>
                </c:pt>
                <c:pt idx="13">
                  <c:v>4.2127513875349756</c:v>
                </c:pt>
                <c:pt idx="14">
                  <c:v>3.9488499037956069</c:v>
                </c:pt>
                <c:pt idx="15">
                  <c:v>4.0002477022249776</c:v>
                </c:pt>
                <c:pt idx="16">
                  <c:v>4.1783552451374799</c:v>
                </c:pt>
                <c:pt idx="17">
                  <c:v>4.430780783259741</c:v>
                </c:pt>
                <c:pt idx="18">
                  <c:v>4.4123189899448541</c:v>
                </c:pt>
                <c:pt idx="19">
                  <c:v>4.1156337719891098</c:v>
                </c:pt>
                <c:pt idx="20">
                  <c:v>4.109097770130437</c:v>
                </c:pt>
                <c:pt idx="21">
                  <c:v>4.1572223428180521</c:v>
                </c:pt>
                <c:pt idx="22">
                  <c:v>4.3111049174252409</c:v>
                </c:pt>
                <c:pt idx="23">
                  <c:v>4.398247775572047</c:v>
                </c:pt>
                <c:pt idx="24">
                  <c:v>4.1585322443970663</c:v>
                </c:pt>
                <c:pt idx="25">
                  <c:v>4.1626000000000003</c:v>
                </c:pt>
                <c:pt idx="26">
                  <c:v>4.1512000000000002</c:v>
                </c:pt>
                <c:pt idx="27">
                  <c:v>4.2786999999999997</c:v>
                </c:pt>
                <c:pt idx="28">
                  <c:v>4.2475893045289901</c:v>
                </c:pt>
                <c:pt idx="29">
                  <c:v>4.0672855715267415</c:v>
                </c:pt>
                <c:pt idx="30">
                  <c:v>4.2577260090127025</c:v>
                </c:pt>
                <c:pt idx="31">
                  <c:v>4.2456134977299804</c:v>
                </c:pt>
                <c:pt idx="32">
                  <c:v>4.2052586853070428</c:v>
                </c:pt>
                <c:pt idx="33">
                  <c:v>4.1239243204509632</c:v>
                </c:pt>
                <c:pt idx="34">
                  <c:v>4.2194634407940796</c:v>
                </c:pt>
                <c:pt idx="35">
                  <c:v>4.1927355003480029</c:v>
                </c:pt>
                <c:pt idx="36">
                  <c:v>4.2217000000000002</c:v>
                </c:pt>
                <c:pt idx="37">
                  <c:v>4.2294351323040349</c:v>
                </c:pt>
                <c:pt idx="38">
                  <c:v>4.2017837867071623</c:v>
                </c:pt>
                <c:pt idx="39">
                  <c:v>4.1621739696171609</c:v>
                </c:pt>
                <c:pt idx="40">
                  <c:v>4.2572401972379863</c:v>
                </c:pt>
                <c:pt idx="41">
                  <c:v>4.2514000000000003</c:v>
                </c:pt>
                <c:pt idx="42">
                  <c:v>4.3715769202918837</c:v>
                </c:pt>
                <c:pt idx="43">
                  <c:v>4.3409642414953771</c:v>
                </c:pt>
                <c:pt idx="44">
                  <c:v>4.3935628912081945</c:v>
                </c:pt>
                <c:pt idx="45">
                  <c:v>4.5799195983635785</c:v>
                </c:pt>
                <c:pt idx="46">
                  <c:v>4.5679695480048634</c:v>
                </c:pt>
                <c:pt idx="47">
                  <c:v>4.4417939213260338</c:v>
                </c:pt>
                <c:pt idx="48">
                  <c:v>4.6130153450596936</c:v>
                </c:pt>
                <c:pt idx="49">
                  <c:v>4.6753257909450294</c:v>
                </c:pt>
                <c:pt idx="50">
                  <c:v>4.4820279514536887</c:v>
                </c:pt>
                <c:pt idx="51">
                  <c:v>4.6233849743321169</c:v>
                </c:pt>
                <c:pt idx="52">
                  <c:v>4.7919377081803818</c:v>
                </c:pt>
                <c:pt idx="53">
                  <c:v>4.670942276663185</c:v>
                </c:pt>
                <c:pt idx="54">
                  <c:v>4.824975252009625</c:v>
                </c:pt>
                <c:pt idx="55">
                  <c:v>4.6058932219889597</c:v>
                </c:pt>
                <c:pt idx="56">
                  <c:v>4.6076208080027099</c:v>
                </c:pt>
                <c:pt idx="57">
                  <c:v>4.5203965453335346</c:v>
                </c:pt>
                <c:pt idx="58">
                  <c:v>4.4681614617173846</c:v>
                </c:pt>
                <c:pt idx="59">
                  <c:v>4.5196892148599659</c:v>
                </c:pt>
                <c:pt idx="60">
                  <c:v>4.3969665484497611</c:v>
                </c:pt>
                <c:pt idx="61">
                  <c:v>4.3959276679117574</c:v>
                </c:pt>
                <c:pt idx="62">
                  <c:v>4.2952732350061895</c:v>
                </c:pt>
                <c:pt idx="63">
                  <c:v>4.1980333459464836</c:v>
                </c:pt>
                <c:pt idx="64">
                  <c:v>4.2719645920533615</c:v>
                </c:pt>
                <c:pt idx="65">
                  <c:v>4.0624499433349932</c:v>
                </c:pt>
                <c:pt idx="66">
                  <c:v>4.0402976098076202</c:v>
                </c:pt>
                <c:pt idx="67">
                  <c:v>3.9909259181224779</c:v>
                </c:pt>
                <c:pt idx="68">
                  <c:v>4.1555219534452803</c:v>
                </c:pt>
                <c:pt idx="69">
                  <c:v>4.2342769250441963</c:v>
                </c:pt>
                <c:pt idx="70">
                  <c:v>4.1611566597544858</c:v>
                </c:pt>
                <c:pt idx="71">
                  <c:v>4.1856758782176291</c:v>
                </c:pt>
                <c:pt idx="72">
                  <c:v>4.2079116293097343</c:v>
                </c:pt>
                <c:pt idx="73">
                  <c:v>4.174909957667337</c:v>
                </c:pt>
                <c:pt idx="74">
                  <c:v>4.1426506649988424</c:v>
                </c:pt>
                <c:pt idx="75">
                  <c:v>4.1263928823694114</c:v>
                </c:pt>
                <c:pt idx="76">
                  <c:v>4.0689343710590116</c:v>
                </c:pt>
                <c:pt idx="77">
                  <c:v>4.0952444893752231</c:v>
                </c:pt>
                <c:pt idx="78">
                  <c:v>4.1479328420002926</c:v>
                </c:pt>
                <c:pt idx="79">
                  <c:v>4.1762733245057007</c:v>
                </c:pt>
                <c:pt idx="80">
                  <c:v>4.2060772630213963</c:v>
                </c:pt>
                <c:pt idx="81">
                  <c:v>4.1631640910609606</c:v>
                </c:pt>
                <c:pt idx="82">
                  <c:v>4.1852029182230295</c:v>
                </c:pt>
                <c:pt idx="83">
                  <c:v>4.1756224365980135</c:v>
                </c:pt>
                <c:pt idx="84">
                  <c:v>4.1279442713411427</c:v>
                </c:pt>
                <c:pt idx="85">
                  <c:v>4.1381528572780679</c:v>
                </c:pt>
                <c:pt idx="86">
                  <c:v>4.1499714994903938</c:v>
                </c:pt>
                <c:pt idx="87">
                  <c:v>4.1573079337168357</c:v>
                </c:pt>
                <c:pt idx="88">
                  <c:v>4.1441861708828096</c:v>
                </c:pt>
                <c:pt idx="89">
                  <c:v>4.1481124263893694</c:v>
                </c:pt>
                <c:pt idx="90">
                  <c:v>4.123290709071826</c:v>
                </c:pt>
                <c:pt idx="91">
                  <c:v>4.1132</c:v>
                </c:pt>
                <c:pt idx="92">
                  <c:v>4.1025</c:v>
                </c:pt>
                <c:pt idx="93">
                  <c:v>4.0682999999999998</c:v>
                </c:pt>
                <c:pt idx="94">
                  <c:v>4.0506000000000002</c:v>
                </c:pt>
                <c:pt idx="95">
                  <c:v>4.0521000000000003</c:v>
                </c:pt>
                <c:pt idx="96">
                  <c:v>4.0548999999999999</c:v>
                </c:pt>
                <c:pt idx="97">
                  <c:v>4.0647000000000002</c:v>
                </c:pt>
                <c:pt idx="98">
                  <c:v>4.0590999999999999</c:v>
                </c:pt>
                <c:pt idx="99">
                  <c:v>4.0561999999999996</c:v>
                </c:pt>
                <c:pt idx="100" formatCode="General">
                  <c:v>4.0873999999999997</c:v>
                </c:pt>
                <c:pt idx="101" formatCode="General">
                  <c:v>4.0785999999999998</c:v>
                </c:pt>
                <c:pt idx="102" formatCode="General">
                  <c:v>4.0671999999999997</c:v>
                </c:pt>
                <c:pt idx="103" formatCode="General">
                  <c:v>4.2131999999999996</c:v>
                </c:pt>
                <c:pt idx="104" formatCode="General">
                  <c:v>4.2587000000000002</c:v>
                </c:pt>
                <c:pt idx="105" formatCode="General">
                  <c:v>4.2476000000000003</c:v>
                </c:pt>
                <c:pt idx="106" formatCode="General">
                  <c:v>4.2594000000000003</c:v>
                </c:pt>
                <c:pt idx="107" formatCode="General">
                  <c:v>4.2602000000000002</c:v>
                </c:pt>
                <c:pt idx="108" formatCode="General">
                  <c:v>4.2870999999999997</c:v>
                </c:pt>
                <c:pt idx="109" formatCode="General">
                  <c:v>4.1665000000000001</c:v>
                </c:pt>
                <c:pt idx="110" formatCode="General">
                  <c:v>4.0711000000000004</c:v>
                </c:pt>
                <c:pt idx="111" formatCode="General">
                  <c:v>4.0807000000000002</c:v>
                </c:pt>
                <c:pt idx="112" formatCode="General">
                  <c:v>4.0656999999999996</c:v>
                </c:pt>
                <c:pt idx="113" formatCode="General">
                  <c:v>3.9506999999999999</c:v>
                </c:pt>
                <c:pt idx="114" formatCode="General">
                  <c:v>3.9977999999999998</c:v>
                </c:pt>
                <c:pt idx="115" formatCode="General">
                  <c:v>4.0319000000000003</c:v>
                </c:pt>
                <c:pt idx="116" formatCode="General">
                  <c:v>3.9983</c:v>
                </c:pt>
                <c:pt idx="117" formatCode="General">
                  <c:v>4.0320999999999998</c:v>
                </c:pt>
                <c:pt idx="118" formatCode="General">
                  <c:v>4.0374999999999996</c:v>
                </c:pt>
                <c:pt idx="119" formatCode="General">
                  <c:v>4.0148999999999999</c:v>
                </c:pt>
                <c:pt idx="120" formatCode="General">
                  <c:v>3.9870999999999999</c:v>
                </c:pt>
                <c:pt idx="121" formatCode="General">
                  <c:v>3.9973000000000001</c:v>
                </c:pt>
                <c:pt idx="122" formatCode="General">
                  <c:v>4.0827</c:v>
                </c:pt>
                <c:pt idx="123" formatCode="General">
                  <c:v>3.8761999999999999</c:v>
                </c:pt>
                <c:pt idx="124" formatCode="General">
                  <c:v>3.8466</c:v>
                </c:pt>
                <c:pt idx="125" formatCode="General">
                  <c:v>3.8641000000000001</c:v>
                </c:pt>
                <c:pt idx="126" formatCode="General">
                  <c:v>3.9045000000000001</c:v>
                </c:pt>
                <c:pt idx="127" formatCode="General">
                  <c:v>3.9622999999999999</c:v>
                </c:pt>
                <c:pt idx="128" formatCode="General">
                  <c:v>3.9142000000000001</c:v>
                </c:pt>
                <c:pt idx="129" formatCode="General">
                  <c:v>3.8929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'[Gráfico en Microsoft PowerPoint]RENDIMIENTO'!$E$2</c:f>
              <c:strCache>
                <c:ptCount val="1"/>
                <c:pt idx="0">
                  <c:v>Tesorería</c:v>
                </c:pt>
              </c:strCache>
            </c:strRef>
          </c:tx>
          <c:marker>
            <c:symbol val="none"/>
          </c:marker>
          <c:dLbls>
            <c:dLbl>
              <c:idx val="129"/>
              <c:layout>
                <c:manualLayout>
                  <c:x val="-4.0899795501022499E-3"/>
                  <c:y val="-4.535147392290249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'[Gráfico en Microsoft PowerPoint]RENDIMIENTO'!$B$3:$B$132</c:f>
              <c:numCache>
                <c:formatCode>d\-mmm</c:formatCode>
                <c:ptCount val="130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</c:numCache>
            </c:numRef>
          </c:cat>
          <c:val>
            <c:numRef>
              <c:f>'[Gráfico en Microsoft PowerPoint]RENDIMIENTO'!$E$3:$E$132</c:f>
              <c:numCache>
                <c:formatCode>0.00</c:formatCode>
                <c:ptCount val="130"/>
                <c:pt idx="0">
                  <c:v>3.04</c:v>
                </c:pt>
                <c:pt idx="1">
                  <c:v>3.04</c:v>
                </c:pt>
                <c:pt idx="2">
                  <c:v>3.04</c:v>
                </c:pt>
                <c:pt idx="3">
                  <c:v>3.04</c:v>
                </c:pt>
                <c:pt idx="4">
                  <c:v>3.04</c:v>
                </c:pt>
                <c:pt idx="5">
                  <c:v>3.04</c:v>
                </c:pt>
                <c:pt idx="6">
                  <c:v>3.03</c:v>
                </c:pt>
                <c:pt idx="7">
                  <c:v>3.02</c:v>
                </c:pt>
                <c:pt idx="8">
                  <c:v>3.02</c:v>
                </c:pt>
                <c:pt idx="9">
                  <c:v>3.02</c:v>
                </c:pt>
                <c:pt idx="10">
                  <c:v>3.03</c:v>
                </c:pt>
                <c:pt idx="11">
                  <c:v>3.03</c:v>
                </c:pt>
                <c:pt idx="12">
                  <c:v>3.03</c:v>
                </c:pt>
                <c:pt idx="13">
                  <c:v>3.03</c:v>
                </c:pt>
                <c:pt idx="14">
                  <c:v>3.03</c:v>
                </c:pt>
                <c:pt idx="15">
                  <c:v>3.03</c:v>
                </c:pt>
                <c:pt idx="16">
                  <c:v>3.03</c:v>
                </c:pt>
                <c:pt idx="17">
                  <c:v>3.03</c:v>
                </c:pt>
                <c:pt idx="18">
                  <c:v>3.03</c:v>
                </c:pt>
                <c:pt idx="19">
                  <c:v>3.03</c:v>
                </c:pt>
                <c:pt idx="20">
                  <c:v>3.05</c:v>
                </c:pt>
                <c:pt idx="21">
                  <c:v>3.05</c:v>
                </c:pt>
                <c:pt idx="22">
                  <c:v>3.04</c:v>
                </c:pt>
                <c:pt idx="23">
                  <c:v>3.05</c:v>
                </c:pt>
                <c:pt idx="24">
                  <c:v>3.04</c:v>
                </c:pt>
                <c:pt idx="25">
                  <c:v>3.04</c:v>
                </c:pt>
                <c:pt idx="26">
                  <c:v>3.04</c:v>
                </c:pt>
                <c:pt idx="27">
                  <c:v>3.05</c:v>
                </c:pt>
                <c:pt idx="28">
                  <c:v>3.05</c:v>
                </c:pt>
                <c:pt idx="29">
                  <c:v>3.05</c:v>
                </c:pt>
                <c:pt idx="30">
                  <c:v>3.05</c:v>
                </c:pt>
                <c:pt idx="31">
                  <c:v>3.05</c:v>
                </c:pt>
                <c:pt idx="32">
                  <c:v>3.05</c:v>
                </c:pt>
                <c:pt idx="33">
                  <c:v>3.05</c:v>
                </c:pt>
                <c:pt idx="34">
                  <c:v>3.05</c:v>
                </c:pt>
                <c:pt idx="35">
                  <c:v>3.05</c:v>
                </c:pt>
                <c:pt idx="36">
                  <c:v>3.05</c:v>
                </c:pt>
                <c:pt idx="37">
                  <c:v>3.05</c:v>
                </c:pt>
                <c:pt idx="38">
                  <c:v>3.05</c:v>
                </c:pt>
                <c:pt idx="39">
                  <c:v>3.05</c:v>
                </c:pt>
                <c:pt idx="40">
                  <c:v>3.05</c:v>
                </c:pt>
                <c:pt idx="41">
                  <c:v>3.05</c:v>
                </c:pt>
                <c:pt idx="42">
                  <c:v>3.05</c:v>
                </c:pt>
                <c:pt idx="43">
                  <c:v>3.05</c:v>
                </c:pt>
                <c:pt idx="44">
                  <c:v>3.05</c:v>
                </c:pt>
                <c:pt idx="45">
                  <c:v>3.05</c:v>
                </c:pt>
                <c:pt idx="46">
                  <c:v>3.05</c:v>
                </c:pt>
                <c:pt idx="47">
                  <c:v>3.04</c:v>
                </c:pt>
                <c:pt idx="48">
                  <c:v>3.02</c:v>
                </c:pt>
                <c:pt idx="49">
                  <c:v>3.03</c:v>
                </c:pt>
                <c:pt idx="50">
                  <c:v>3.04</c:v>
                </c:pt>
                <c:pt idx="51">
                  <c:v>3.02</c:v>
                </c:pt>
                <c:pt idx="52">
                  <c:v>3.02</c:v>
                </c:pt>
                <c:pt idx="53">
                  <c:v>3.02</c:v>
                </c:pt>
                <c:pt idx="54">
                  <c:v>3.02</c:v>
                </c:pt>
                <c:pt idx="55">
                  <c:v>3.03</c:v>
                </c:pt>
                <c:pt idx="56">
                  <c:v>3.05</c:v>
                </c:pt>
                <c:pt idx="57">
                  <c:v>3.04</c:v>
                </c:pt>
                <c:pt idx="58">
                  <c:v>3.05</c:v>
                </c:pt>
                <c:pt idx="59">
                  <c:v>3.04</c:v>
                </c:pt>
                <c:pt idx="60">
                  <c:v>3.0419999999999998</c:v>
                </c:pt>
                <c:pt idx="61">
                  <c:v>3.0419999999999998</c:v>
                </c:pt>
                <c:pt idx="62">
                  <c:v>3.04</c:v>
                </c:pt>
                <c:pt idx="63">
                  <c:v>3.0459999999999998</c:v>
                </c:pt>
                <c:pt idx="64">
                  <c:v>3.04</c:v>
                </c:pt>
                <c:pt idx="65">
                  <c:v>3.04</c:v>
                </c:pt>
                <c:pt idx="66">
                  <c:v>3.04</c:v>
                </c:pt>
                <c:pt idx="67">
                  <c:v>3.04</c:v>
                </c:pt>
                <c:pt idx="68">
                  <c:v>3.04</c:v>
                </c:pt>
                <c:pt idx="69">
                  <c:v>3.05</c:v>
                </c:pt>
                <c:pt idx="70">
                  <c:v>3.05</c:v>
                </c:pt>
                <c:pt idx="71">
                  <c:v>3.04</c:v>
                </c:pt>
                <c:pt idx="72">
                  <c:v>3.04</c:v>
                </c:pt>
                <c:pt idx="73">
                  <c:v>3.04</c:v>
                </c:pt>
                <c:pt idx="74">
                  <c:v>3.04</c:v>
                </c:pt>
                <c:pt idx="75">
                  <c:v>3.05</c:v>
                </c:pt>
                <c:pt idx="76">
                  <c:v>3.05</c:v>
                </c:pt>
                <c:pt idx="77">
                  <c:v>3.04</c:v>
                </c:pt>
                <c:pt idx="78">
                  <c:v>3.06</c:v>
                </c:pt>
                <c:pt idx="79">
                  <c:v>3.08</c:v>
                </c:pt>
                <c:pt idx="80">
                  <c:v>3.08</c:v>
                </c:pt>
                <c:pt idx="81">
                  <c:v>3.08</c:v>
                </c:pt>
                <c:pt idx="82">
                  <c:v>3.05</c:v>
                </c:pt>
                <c:pt idx="83">
                  <c:v>3.05</c:v>
                </c:pt>
                <c:pt idx="84">
                  <c:v>3.05</c:v>
                </c:pt>
                <c:pt idx="85">
                  <c:v>3.06</c:v>
                </c:pt>
                <c:pt idx="86">
                  <c:v>3.06</c:v>
                </c:pt>
                <c:pt idx="87">
                  <c:v>3.08</c:v>
                </c:pt>
                <c:pt idx="88">
                  <c:v>3.07</c:v>
                </c:pt>
                <c:pt idx="89">
                  <c:v>3.07</c:v>
                </c:pt>
                <c:pt idx="90">
                  <c:v>3.07</c:v>
                </c:pt>
                <c:pt idx="91">
                  <c:v>3.08</c:v>
                </c:pt>
                <c:pt idx="92">
                  <c:v>3.07</c:v>
                </c:pt>
                <c:pt idx="93">
                  <c:v>3.06</c:v>
                </c:pt>
                <c:pt idx="94">
                  <c:v>3.06</c:v>
                </c:pt>
                <c:pt idx="95">
                  <c:v>3.04</c:v>
                </c:pt>
                <c:pt idx="96">
                  <c:v>3.05</c:v>
                </c:pt>
                <c:pt idx="97">
                  <c:v>3.06</c:v>
                </c:pt>
                <c:pt idx="98">
                  <c:v>3.07</c:v>
                </c:pt>
                <c:pt idx="99">
                  <c:v>3.04</c:v>
                </c:pt>
                <c:pt idx="100" formatCode="#,##0.00">
                  <c:v>3.05</c:v>
                </c:pt>
                <c:pt idx="101" formatCode="#,##0.00">
                  <c:v>3.04</c:v>
                </c:pt>
                <c:pt idx="102" formatCode="#,##0.00">
                  <c:v>3.04</c:v>
                </c:pt>
                <c:pt idx="103" formatCode="#,##0.00">
                  <c:v>3.04</c:v>
                </c:pt>
                <c:pt idx="104" formatCode="#,##0.00">
                  <c:v>3.04</c:v>
                </c:pt>
                <c:pt idx="105" formatCode="#,##0.00">
                  <c:v>3.05</c:v>
                </c:pt>
                <c:pt idx="106" formatCode="#,##0.00">
                  <c:v>3.04</c:v>
                </c:pt>
                <c:pt idx="107" formatCode="#,##0.00">
                  <c:v>3.06</c:v>
                </c:pt>
                <c:pt idx="108" formatCode="#,##0.00">
                  <c:v>3.07</c:v>
                </c:pt>
                <c:pt idx="109" formatCode="#,##0.00">
                  <c:v>3.07</c:v>
                </c:pt>
                <c:pt idx="110" formatCode="#,##0.00">
                  <c:v>3.09</c:v>
                </c:pt>
                <c:pt idx="111" formatCode="#,##0.00">
                  <c:v>3.09</c:v>
                </c:pt>
                <c:pt idx="112" formatCode="#,##0.00">
                  <c:v>3.1</c:v>
                </c:pt>
                <c:pt idx="113" formatCode="#,##0.00">
                  <c:v>3.1</c:v>
                </c:pt>
                <c:pt idx="114" formatCode="#,##0.00">
                  <c:v>3.09</c:v>
                </c:pt>
                <c:pt idx="115" formatCode="#,##0.00">
                  <c:v>3.11</c:v>
                </c:pt>
                <c:pt idx="116" formatCode="#,##0.00">
                  <c:v>3.12</c:v>
                </c:pt>
                <c:pt idx="117" formatCode="#,##0.00">
                  <c:v>3.13</c:v>
                </c:pt>
                <c:pt idx="118" formatCode="#,##0.00">
                  <c:v>3.09</c:v>
                </c:pt>
                <c:pt idx="119" formatCode="#,##0.00">
                  <c:v>3.09</c:v>
                </c:pt>
                <c:pt idx="120" formatCode="#,##0.00">
                  <c:v>3.1</c:v>
                </c:pt>
                <c:pt idx="121" formatCode="#,##0.00">
                  <c:v>3.12</c:v>
                </c:pt>
                <c:pt idx="122" formatCode="#,##0.00">
                  <c:v>3.07</c:v>
                </c:pt>
                <c:pt idx="123" formatCode="#,##0.00">
                  <c:v>3.03</c:v>
                </c:pt>
                <c:pt idx="124" formatCode="#,##0.00">
                  <c:v>3.02</c:v>
                </c:pt>
                <c:pt idx="125" formatCode="#,##0.00">
                  <c:v>3.03</c:v>
                </c:pt>
                <c:pt idx="126" formatCode="#,##0.00">
                  <c:v>3.02</c:v>
                </c:pt>
                <c:pt idx="127" formatCode="#,##0.00">
                  <c:v>3.02</c:v>
                </c:pt>
                <c:pt idx="128" formatCode="#,##0.00">
                  <c:v>3.02</c:v>
                </c:pt>
                <c:pt idx="129" formatCode="#,##0.00">
                  <c:v>3.03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'[Gráfico en Microsoft PowerPoint]RENDIMIENTO'!$C$2</c:f>
              <c:strCache>
                <c:ptCount val="1"/>
                <c:pt idx="0">
                  <c:v>FANVIT SIN FONDEO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dLbls>
            <c:dLbl>
              <c:idx val="129"/>
              <c:layout>
                <c:manualLayout>
                  <c:x val="0"/>
                  <c:y val="-5.744520030234315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'[Gráfico en Microsoft PowerPoint]RENDIMIENTO'!$B$3:$B$132</c:f>
              <c:numCache>
                <c:formatCode>d\-mmm</c:formatCode>
                <c:ptCount val="130"/>
                <c:pt idx="0">
                  <c:v>41831</c:v>
                </c:pt>
                <c:pt idx="1">
                  <c:v>41834</c:v>
                </c:pt>
                <c:pt idx="2">
                  <c:v>41835</c:v>
                </c:pt>
                <c:pt idx="3">
                  <c:v>41836</c:v>
                </c:pt>
                <c:pt idx="4">
                  <c:v>41837</c:v>
                </c:pt>
                <c:pt idx="5">
                  <c:v>41838</c:v>
                </c:pt>
                <c:pt idx="6">
                  <c:v>41841</c:v>
                </c:pt>
                <c:pt idx="7">
                  <c:v>41842</c:v>
                </c:pt>
                <c:pt idx="8">
                  <c:v>41843</c:v>
                </c:pt>
                <c:pt idx="9">
                  <c:v>41844</c:v>
                </c:pt>
                <c:pt idx="10">
                  <c:v>41845</c:v>
                </c:pt>
                <c:pt idx="11">
                  <c:v>41848</c:v>
                </c:pt>
                <c:pt idx="12">
                  <c:v>41849</c:v>
                </c:pt>
                <c:pt idx="13">
                  <c:v>41850</c:v>
                </c:pt>
                <c:pt idx="14">
                  <c:v>41851</c:v>
                </c:pt>
                <c:pt idx="15">
                  <c:v>41852</c:v>
                </c:pt>
                <c:pt idx="16">
                  <c:v>41855</c:v>
                </c:pt>
                <c:pt idx="17">
                  <c:v>41856</c:v>
                </c:pt>
                <c:pt idx="18">
                  <c:v>41857</c:v>
                </c:pt>
                <c:pt idx="19">
                  <c:v>41858</c:v>
                </c:pt>
                <c:pt idx="20">
                  <c:v>41859</c:v>
                </c:pt>
                <c:pt idx="21">
                  <c:v>41862</c:v>
                </c:pt>
                <c:pt idx="22">
                  <c:v>41863</c:v>
                </c:pt>
                <c:pt idx="23">
                  <c:v>41864</c:v>
                </c:pt>
                <c:pt idx="24">
                  <c:v>41865</c:v>
                </c:pt>
                <c:pt idx="25">
                  <c:v>41866</c:v>
                </c:pt>
                <c:pt idx="26">
                  <c:v>41869</c:v>
                </c:pt>
                <c:pt idx="27">
                  <c:v>41870</c:v>
                </c:pt>
                <c:pt idx="28">
                  <c:v>41871</c:v>
                </c:pt>
                <c:pt idx="29">
                  <c:v>41872</c:v>
                </c:pt>
                <c:pt idx="30">
                  <c:v>41873</c:v>
                </c:pt>
                <c:pt idx="31">
                  <c:v>41876</c:v>
                </c:pt>
                <c:pt idx="32">
                  <c:v>41877</c:v>
                </c:pt>
                <c:pt idx="33">
                  <c:v>41878</c:v>
                </c:pt>
                <c:pt idx="34">
                  <c:v>41879</c:v>
                </c:pt>
                <c:pt idx="35">
                  <c:v>41880</c:v>
                </c:pt>
                <c:pt idx="36">
                  <c:v>41883</c:v>
                </c:pt>
                <c:pt idx="37">
                  <c:v>41884</c:v>
                </c:pt>
                <c:pt idx="38">
                  <c:v>41885</c:v>
                </c:pt>
                <c:pt idx="39">
                  <c:v>41886</c:v>
                </c:pt>
                <c:pt idx="40">
                  <c:v>41887</c:v>
                </c:pt>
                <c:pt idx="41">
                  <c:v>41890</c:v>
                </c:pt>
                <c:pt idx="42">
                  <c:v>41891</c:v>
                </c:pt>
                <c:pt idx="43">
                  <c:v>41892</c:v>
                </c:pt>
                <c:pt idx="44">
                  <c:v>41893</c:v>
                </c:pt>
                <c:pt idx="45">
                  <c:v>41894</c:v>
                </c:pt>
                <c:pt idx="46">
                  <c:v>41897</c:v>
                </c:pt>
                <c:pt idx="47">
                  <c:v>41899</c:v>
                </c:pt>
                <c:pt idx="48">
                  <c:v>41900</c:v>
                </c:pt>
                <c:pt idx="49">
                  <c:v>41901</c:v>
                </c:pt>
                <c:pt idx="50">
                  <c:v>41904</c:v>
                </c:pt>
                <c:pt idx="51">
                  <c:v>41905</c:v>
                </c:pt>
                <c:pt idx="52">
                  <c:v>41906</c:v>
                </c:pt>
                <c:pt idx="53">
                  <c:v>41907</c:v>
                </c:pt>
                <c:pt idx="54">
                  <c:v>41908</c:v>
                </c:pt>
                <c:pt idx="55">
                  <c:v>41911</c:v>
                </c:pt>
                <c:pt idx="56">
                  <c:v>41912</c:v>
                </c:pt>
                <c:pt idx="57">
                  <c:v>41913</c:v>
                </c:pt>
                <c:pt idx="58">
                  <c:v>41914</c:v>
                </c:pt>
                <c:pt idx="59">
                  <c:v>41915</c:v>
                </c:pt>
                <c:pt idx="60">
                  <c:v>41918</c:v>
                </c:pt>
                <c:pt idx="61">
                  <c:v>41919</c:v>
                </c:pt>
                <c:pt idx="62">
                  <c:v>41920</c:v>
                </c:pt>
                <c:pt idx="63">
                  <c:v>41921</c:v>
                </c:pt>
                <c:pt idx="64">
                  <c:v>41922</c:v>
                </c:pt>
                <c:pt idx="65">
                  <c:v>41925</c:v>
                </c:pt>
                <c:pt idx="66">
                  <c:v>41926</c:v>
                </c:pt>
                <c:pt idx="67">
                  <c:v>41927</c:v>
                </c:pt>
                <c:pt idx="68">
                  <c:v>41928</c:v>
                </c:pt>
                <c:pt idx="69">
                  <c:v>41929</c:v>
                </c:pt>
                <c:pt idx="70">
                  <c:v>41932</c:v>
                </c:pt>
                <c:pt idx="71">
                  <c:v>41933</c:v>
                </c:pt>
                <c:pt idx="72">
                  <c:v>41934</c:v>
                </c:pt>
                <c:pt idx="73">
                  <c:v>41935</c:v>
                </c:pt>
                <c:pt idx="74">
                  <c:v>41936</c:v>
                </c:pt>
                <c:pt idx="75">
                  <c:v>41939</c:v>
                </c:pt>
                <c:pt idx="76">
                  <c:v>41940</c:v>
                </c:pt>
                <c:pt idx="77">
                  <c:v>41941</c:v>
                </c:pt>
                <c:pt idx="78">
                  <c:v>41942</c:v>
                </c:pt>
                <c:pt idx="79">
                  <c:v>41943</c:v>
                </c:pt>
                <c:pt idx="80">
                  <c:v>41946</c:v>
                </c:pt>
                <c:pt idx="81">
                  <c:v>41947</c:v>
                </c:pt>
                <c:pt idx="82">
                  <c:v>41948</c:v>
                </c:pt>
                <c:pt idx="83">
                  <c:v>41949</c:v>
                </c:pt>
                <c:pt idx="84">
                  <c:v>41950</c:v>
                </c:pt>
                <c:pt idx="85">
                  <c:v>41953</c:v>
                </c:pt>
                <c:pt idx="86">
                  <c:v>41954</c:v>
                </c:pt>
                <c:pt idx="87">
                  <c:v>41955</c:v>
                </c:pt>
                <c:pt idx="88">
                  <c:v>41956</c:v>
                </c:pt>
                <c:pt idx="89">
                  <c:v>41957</c:v>
                </c:pt>
                <c:pt idx="90">
                  <c:v>41961</c:v>
                </c:pt>
                <c:pt idx="91">
                  <c:v>41962</c:v>
                </c:pt>
                <c:pt idx="92">
                  <c:v>41963</c:v>
                </c:pt>
                <c:pt idx="93">
                  <c:v>41964</c:v>
                </c:pt>
                <c:pt idx="94">
                  <c:v>41967</c:v>
                </c:pt>
                <c:pt idx="95">
                  <c:v>41968</c:v>
                </c:pt>
                <c:pt idx="96">
                  <c:v>41969</c:v>
                </c:pt>
                <c:pt idx="97">
                  <c:v>41970</c:v>
                </c:pt>
                <c:pt idx="98">
                  <c:v>41971</c:v>
                </c:pt>
                <c:pt idx="99">
                  <c:v>41974</c:v>
                </c:pt>
                <c:pt idx="100">
                  <c:v>41975</c:v>
                </c:pt>
                <c:pt idx="101">
                  <c:v>41976</c:v>
                </c:pt>
                <c:pt idx="102">
                  <c:v>41977</c:v>
                </c:pt>
                <c:pt idx="103">
                  <c:v>41978</c:v>
                </c:pt>
                <c:pt idx="104">
                  <c:v>41981</c:v>
                </c:pt>
                <c:pt idx="105">
                  <c:v>41982</c:v>
                </c:pt>
                <c:pt idx="106">
                  <c:v>41983</c:v>
                </c:pt>
                <c:pt idx="107">
                  <c:v>41984</c:v>
                </c:pt>
                <c:pt idx="108">
                  <c:v>41988</c:v>
                </c:pt>
                <c:pt idx="109">
                  <c:v>41989</c:v>
                </c:pt>
                <c:pt idx="110">
                  <c:v>41990</c:v>
                </c:pt>
                <c:pt idx="111">
                  <c:v>41991</c:v>
                </c:pt>
                <c:pt idx="112">
                  <c:v>41992</c:v>
                </c:pt>
                <c:pt idx="113">
                  <c:v>41995</c:v>
                </c:pt>
                <c:pt idx="114">
                  <c:v>41996</c:v>
                </c:pt>
                <c:pt idx="115">
                  <c:v>41997</c:v>
                </c:pt>
                <c:pt idx="116">
                  <c:v>41999</c:v>
                </c:pt>
                <c:pt idx="117">
                  <c:v>42002</c:v>
                </c:pt>
                <c:pt idx="118">
                  <c:v>42003</c:v>
                </c:pt>
                <c:pt idx="119">
                  <c:v>42004</c:v>
                </c:pt>
                <c:pt idx="120">
                  <c:v>42006</c:v>
                </c:pt>
                <c:pt idx="121">
                  <c:v>42009</c:v>
                </c:pt>
                <c:pt idx="122">
                  <c:v>42010</c:v>
                </c:pt>
                <c:pt idx="123">
                  <c:v>42011</c:v>
                </c:pt>
                <c:pt idx="124">
                  <c:v>42012</c:v>
                </c:pt>
                <c:pt idx="125">
                  <c:v>42013</c:v>
                </c:pt>
                <c:pt idx="126">
                  <c:v>42016</c:v>
                </c:pt>
                <c:pt idx="127">
                  <c:v>42017</c:v>
                </c:pt>
                <c:pt idx="128">
                  <c:v>42018</c:v>
                </c:pt>
                <c:pt idx="129">
                  <c:v>42019</c:v>
                </c:pt>
              </c:numCache>
            </c:numRef>
          </c:cat>
          <c:val>
            <c:numRef>
              <c:f>'[Gráfico en Microsoft PowerPoint]RENDIMIENTO'!$C$3:$C$132</c:f>
              <c:numCache>
                <c:formatCode>General</c:formatCode>
                <c:ptCount val="130"/>
                <c:pt idx="109" formatCode="0.00">
                  <c:v>4.2765000000000004</c:v>
                </c:pt>
                <c:pt idx="110" formatCode="0.00">
                  <c:v>4.1811000000000007</c:v>
                </c:pt>
                <c:pt idx="111" formatCode="0.00">
                  <c:v>4.1907000000000005</c:v>
                </c:pt>
                <c:pt idx="112" formatCode="0.00">
                  <c:v>4.1757</c:v>
                </c:pt>
                <c:pt idx="113" formatCode="0.00">
                  <c:v>4.0606999999999998</c:v>
                </c:pt>
                <c:pt idx="114" formatCode="0.00">
                  <c:v>4.1078000000000001</c:v>
                </c:pt>
                <c:pt idx="115" formatCode="0.00">
                  <c:v>4.1419000000000006</c:v>
                </c:pt>
                <c:pt idx="116" formatCode="0.00">
                  <c:v>4.1082999999999998</c:v>
                </c:pt>
                <c:pt idx="117" formatCode="0.00">
                  <c:v>4.1421000000000001</c:v>
                </c:pt>
                <c:pt idx="118" formatCode="0.00">
                  <c:v>4.1475</c:v>
                </c:pt>
                <c:pt idx="119" formatCode="0.00">
                  <c:v>4.1249000000000002</c:v>
                </c:pt>
                <c:pt idx="120" formatCode="0.00">
                  <c:v>4.0971000000000002</c:v>
                </c:pt>
                <c:pt idx="121" formatCode="0.00">
                  <c:v>4.1073000000000004</c:v>
                </c:pt>
                <c:pt idx="122" formatCode="0.00">
                  <c:v>4.1927000000000003</c:v>
                </c:pt>
                <c:pt idx="123" formatCode="0.00">
                  <c:v>3.9861999999999997</c:v>
                </c:pt>
                <c:pt idx="124" formatCode="0.00">
                  <c:v>3.9565999999999999</c:v>
                </c:pt>
                <c:pt idx="125" formatCode="0.00">
                  <c:v>3.9741</c:v>
                </c:pt>
                <c:pt idx="126" formatCode="0.00">
                  <c:v>4.0145</c:v>
                </c:pt>
                <c:pt idx="127" formatCode="0.00">
                  <c:v>4.0723000000000003</c:v>
                </c:pt>
                <c:pt idx="128" formatCode="0.00">
                  <c:v>4.0242000000000004</c:v>
                </c:pt>
                <c:pt idx="129" formatCode="0.00">
                  <c:v>4.0029000000000003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861568"/>
        <c:axId val="32178176"/>
      </c:lineChart>
      <c:dateAx>
        <c:axId val="30861568"/>
        <c:scaling>
          <c:orientation val="minMax"/>
        </c:scaling>
        <c:delete val="0"/>
        <c:axPos val="b"/>
        <c:numFmt formatCode="d\-mmm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s-MX"/>
          </a:p>
        </c:txPr>
        <c:crossAx val="32178176"/>
        <c:crosses val="autoZero"/>
        <c:auto val="1"/>
        <c:lblOffset val="100"/>
        <c:baseTimeUnit val="days"/>
        <c:majorUnit val="11"/>
        <c:majorTimeUnit val="days"/>
      </c:dateAx>
      <c:valAx>
        <c:axId val="32178176"/>
        <c:scaling>
          <c:orientation val="minMax"/>
          <c:max val="5"/>
          <c:min val="2.8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crossAx val="308615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3409233681855281E-2"/>
          <c:y val="0.94562989150165766"/>
          <c:w val="0.85750591758852235"/>
          <c:h val="5.4370108498342472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v>Nominal</c:v>
          </c:tx>
          <c:spPr>
            <a:solidFill>
              <a:sysClr val="window" lastClr="FFFFFF">
                <a:lumMod val="50000"/>
              </a:sysClr>
            </a:solidFill>
          </c:spPr>
          <c:invertIfNegative val="0"/>
          <c:cat>
            <c:strRef>
              <c:f>'[actualización tablas20150114.xlsx]diapositiva 4 '!$H$25:$H$32</c:f>
              <c:strCache>
                <c:ptCount val="8"/>
                <c:pt idx="0">
                  <c:v>0-1y</c:v>
                </c:pt>
                <c:pt idx="1">
                  <c:v>1-3y</c:v>
                </c:pt>
                <c:pt idx="2">
                  <c:v>3-5y</c:v>
                </c:pt>
                <c:pt idx="3">
                  <c:v>5-7y</c:v>
                </c:pt>
                <c:pt idx="4">
                  <c:v>7-10y</c:v>
                </c:pt>
                <c:pt idx="5">
                  <c:v>10-15y</c:v>
                </c:pt>
                <c:pt idx="6">
                  <c:v>15-20y</c:v>
                </c:pt>
                <c:pt idx="7">
                  <c:v>+20y</c:v>
                </c:pt>
              </c:strCache>
            </c:strRef>
          </c:cat>
          <c:val>
            <c:numRef>
              <c:f>'[actualización tablas20150114.xlsx]diapositiva 4 '!$I$25:$I$32</c:f>
              <c:numCache>
                <c:formatCode>_-* #,##0_-;\-* #,##0_-;_-* "-"??_-;_-@_-</c:formatCode>
                <c:ptCount val="8"/>
                <c:pt idx="0">
                  <c:v>0</c:v>
                </c:pt>
                <c:pt idx="1">
                  <c:v>20424</c:v>
                </c:pt>
                <c:pt idx="2">
                  <c:v>0</c:v>
                </c:pt>
                <c:pt idx="3">
                  <c:v>959620</c:v>
                </c:pt>
                <c:pt idx="4">
                  <c:v>980728</c:v>
                </c:pt>
                <c:pt idx="5">
                  <c:v>424525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v>Real</c:v>
          </c:tx>
          <c:invertIfNegative val="0"/>
          <c:cat>
            <c:strRef>
              <c:f>'[actualización tablas20150114.xlsx]diapositiva 4 '!$H$25:$H$32</c:f>
              <c:strCache>
                <c:ptCount val="8"/>
                <c:pt idx="0">
                  <c:v>0-1y</c:v>
                </c:pt>
                <c:pt idx="1">
                  <c:v>1-3y</c:v>
                </c:pt>
                <c:pt idx="2">
                  <c:v>3-5y</c:v>
                </c:pt>
                <c:pt idx="3">
                  <c:v>5-7y</c:v>
                </c:pt>
                <c:pt idx="4">
                  <c:v>7-10y</c:v>
                </c:pt>
                <c:pt idx="5">
                  <c:v>10-15y</c:v>
                </c:pt>
                <c:pt idx="6">
                  <c:v>15-20y</c:v>
                </c:pt>
                <c:pt idx="7">
                  <c:v>+20y</c:v>
                </c:pt>
              </c:strCache>
            </c:strRef>
          </c:cat>
          <c:val>
            <c:numRef>
              <c:f>'[actualización tablas20150114.xlsx]diapositiva 4 '!$J$25:$J$32</c:f>
              <c:numCache>
                <c:formatCode>_-* #,##0_-;\-* #,##0_-;_-* "-"??_-;_-@_-</c:formatCode>
                <c:ptCount val="8"/>
                <c:pt idx="0">
                  <c:v>1299034</c:v>
                </c:pt>
                <c:pt idx="1">
                  <c:v>4084106</c:v>
                </c:pt>
                <c:pt idx="2">
                  <c:v>852092</c:v>
                </c:pt>
                <c:pt idx="3">
                  <c:v>698969</c:v>
                </c:pt>
                <c:pt idx="4">
                  <c:v>20129</c:v>
                </c:pt>
                <c:pt idx="5">
                  <c:v>261462</c:v>
                </c:pt>
                <c:pt idx="6">
                  <c:v>87671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32203136"/>
        <c:axId val="32204672"/>
      </c:barChart>
      <c:catAx>
        <c:axId val="32203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2204672"/>
        <c:crosses val="autoZero"/>
        <c:auto val="1"/>
        <c:lblAlgn val="ctr"/>
        <c:lblOffset val="100"/>
        <c:noMultiLvlLbl val="0"/>
      </c:catAx>
      <c:valAx>
        <c:axId val="32204672"/>
        <c:scaling>
          <c:orientation val="minMax"/>
        </c:scaling>
        <c:delete val="0"/>
        <c:axPos val="l"/>
        <c:majorGridlines/>
        <c:title>
          <c:layout/>
          <c:overlay val="0"/>
        </c:title>
        <c:numFmt formatCode="_-* #,##0_-;\-* #,##0_-;_-* &quot;-&quot;??_-;_-@_-" sourceLinked="1"/>
        <c:majorTickMark val="none"/>
        <c:minorTickMark val="none"/>
        <c:tickLblPos val="nextTo"/>
        <c:crossAx val="3220313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FA75A6CE-42F9-4E01-AD14-17456ACECB09}" type="datetimeFigureOut">
              <a:rPr lang="en-US" smtClean="0"/>
              <a:pPr/>
              <a:t>1/21/2015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0B1C575A-FA3C-4170-BDE2-E20A3839939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74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21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02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584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24" algn="l" defTabSz="9138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EC3AE-6F3D-439A-9957-B4E946E9F966}" type="slidenum">
              <a:rPr lang="en-US" smtClean="0"/>
              <a:pPr/>
              <a:t>0</a:t>
            </a:fld>
            <a:endParaRPr 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16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E1393-385F-43B5-AADC-46BF4D09C954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78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13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16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86F39-7D83-49D8-AFFF-40784D9CB99A}" type="slidenum">
              <a:rPr lang="es-MX" smtClean="0">
                <a:solidFill>
                  <a:prstClr val="black"/>
                </a:solidFill>
              </a:rPr>
              <a:pPr/>
              <a:t>18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827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E5FE6-6824-4E6E-9B57-44BDB55FE459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0302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E5FE6-6824-4E6E-9B57-44BDB55FE459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0302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EC3AE-6F3D-439A-9957-B4E946E9F96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269FB4-0E9D-2A4D-AD78-B250C3D9B52A}" type="datetimeFigureOut">
              <a:rPr lang="es-ES" smtClean="0"/>
              <a:t>21/01/2015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4D2B2F-BC50-EF4E-8B6C-BAC6A0A8BB6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09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A.Major Head Text Style"/>
          <p:cNvSpPr>
            <a:spLocks noGrp="1"/>
          </p:cNvSpPr>
          <p:nvPr>
            <p:ph type="title"/>
          </p:nvPr>
        </p:nvSpPr>
        <p:spPr>
          <a:xfrm>
            <a:off x="457200" y="715646"/>
            <a:ext cx="7772400" cy="492443"/>
          </a:xfrm>
          <a:prstGeom prst="rect">
            <a:avLst/>
          </a:prstGeom>
        </p:spPr>
        <p:txBody>
          <a:bodyPr bIns="182859" anchor="b" anchorCtr="0"/>
          <a:lstStyle>
            <a:lvl1pPr marL="457146" indent="-457146">
              <a:tabLst>
                <a:tab pos="342860" algn="r"/>
              </a:tabLst>
              <a:defRPr sz="15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95350" y="1219200"/>
            <a:ext cx="7334250" cy="2012859"/>
          </a:xfrm>
          <a:prstGeom prst="rect">
            <a:avLst/>
          </a:prstGeom>
        </p:spPr>
        <p:txBody>
          <a:bodyPr>
            <a:spAutoFit/>
          </a:bodyPr>
          <a:lstStyle>
            <a:lvl6pPr marL="1600013" indent="0" algn="r" rtl="0" eaLnBrk="1" fontAlgn="base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3000"/>
              <a:buFont typeface="Symbol" pitchFamily="18" charset="2"/>
              <a:buNone/>
              <a:defRPr lang="en-US" sz="1000" i="1" dirty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1" y="6356351"/>
            <a:ext cx="2133600" cy="365126"/>
          </a:xfrm>
        </p:spPr>
        <p:txBody>
          <a:bodyPr/>
          <a:lstStyle/>
          <a:p>
            <a:fld id="{C0DD11E7-DE26-3544-ADD9-B909B5A09C33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74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5856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7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201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0682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2430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10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05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41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59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0467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87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938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63690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1019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58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7478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526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9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vmlDrawing" Target="../drawings/vmlDrawing2.vml"/><Relationship Id="rId5" Type="http://schemas.openxmlformats.org/officeDocument/2006/relationships/theme" Target="../theme/theme2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0.xml"/><Relationship Id="rId9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13.xml"/><Relationship Id="rId7" Type="http://schemas.openxmlformats.org/officeDocument/2006/relationships/vmlDrawing" Target="../drawings/vmlDrawing3.v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5.xml"/><Relationship Id="rId10" Type="http://schemas.openxmlformats.org/officeDocument/2006/relationships/oleObject" Target="../embeddings/oleObject3.bin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tags" Target="../tags/tag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vmlDrawing" Target="../drawings/vmlDrawing4.vml"/><Relationship Id="rId5" Type="http://schemas.openxmlformats.org/officeDocument/2006/relationships/theme" Target="../theme/theme4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9.xml"/><Relationship Id="rId9" Type="http://schemas.openxmlformats.org/officeDocument/2006/relationships/oleObject" Target="../embeddings/oleObject4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2.xml"/><Relationship Id="rId7" Type="http://schemas.openxmlformats.org/officeDocument/2006/relationships/tags" Target="../tags/tag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vmlDrawing" Target="../drawings/vmlDrawing5.vml"/><Relationship Id="rId5" Type="http://schemas.openxmlformats.org/officeDocument/2006/relationships/theme" Target="../theme/theme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23.xml"/><Relationship Id="rId9" Type="http://schemas.openxmlformats.org/officeDocument/2006/relationships/oleObject" Target="../embeddings/oleObject5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0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9" name="think-cell Slide" r:id="rId11" imgW="360" imgH="360" progId="TCLayout.ActiveDocument.1">
                  <p:embed/>
                </p:oleObj>
              </mc:Choice>
              <mc:Fallback>
                <p:oleObj name="think-cell Slide" r:id="rId11" imgW="360" imgH="36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  <p:sldLayoutId id="2147483661" r:id="rId3"/>
    <p:sldLayoutId id="2147483663" r:id="rId4"/>
    <p:sldLayoutId id="2147483664" r:id="rId5"/>
    <p:sldLayoutId id="2147483742" r:id="rId6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85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57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9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102" name="think-cell Slide" r:id="rId10" imgW="360" imgH="360" progId="TCLayout.ActiveDocument.1">
                  <p:embed/>
                </p:oleObj>
              </mc:Choice>
              <mc:Fallback>
                <p:oleObj name="think-cell Slide" r:id="rId10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1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5" r:id="rId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175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66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240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322264" y="254760"/>
            <a:ext cx="717804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19095" y="1379538"/>
            <a:ext cx="8499467" cy="4792662"/>
          </a:xfrm>
          <a:prstGeom prst="rect">
            <a:avLst/>
          </a:prstGeom>
        </p:spPr>
        <p:txBody>
          <a:bodyPr vert="horz" lIns="4572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463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C3092B"/>
          </a:solidFill>
          <a:latin typeface="Calibri" pitchFamily="34" charset="0"/>
          <a:ea typeface="MS PGothic" pitchFamily="34" charset="-128"/>
        </a:defRPr>
      </a:lvl9pPr>
    </p:titleStyle>
    <p:bodyStyle>
      <a:lvl1pPr marL="0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lang="en-US" sz="1600" b="1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572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76363" indent="-230188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828800" indent="-228600" algn="l" defTabSz="457200" rtl="0" eaLnBrk="1" fontAlgn="base" hangingPunct="1">
        <a:spcBef>
          <a:spcPts val="0"/>
        </a:spcBef>
        <a:spcAft>
          <a:spcPct val="0"/>
        </a:spcAft>
        <a:buClr>
          <a:srgbClr val="BB2D2C"/>
        </a:buClr>
        <a:buFont typeface="Calibri" pitchFamily="34" charset="0"/>
        <a:buChar char="–"/>
        <a:defRPr lang="en-US" sz="1600" kern="1200" dirty="0" smtClean="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9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1327912"/>
          </a:xfrm>
        </p:spPr>
        <p:txBody>
          <a:bodyPr/>
          <a:lstStyle/>
          <a:p>
            <a:r>
              <a:rPr lang="es-MX" b="1" dirty="0" smtClean="0">
                <a:solidFill>
                  <a:schemeClr val="tx2"/>
                </a:solidFill>
              </a:rPr>
              <a:t>Comité de Inversiones </a:t>
            </a:r>
            <a:r>
              <a:rPr lang="es-MX" b="1" dirty="0">
                <a:solidFill>
                  <a:schemeClr val="tx2"/>
                </a:solidFill>
              </a:rPr>
              <a:t>Sesión número </a:t>
            </a:r>
            <a:r>
              <a:rPr lang="es-MX" b="1" dirty="0" smtClean="0">
                <a:solidFill>
                  <a:schemeClr val="tx2"/>
                </a:solidFill>
              </a:rPr>
              <a:t>008</a:t>
            </a:r>
            <a:endParaRPr lang="es-MX" b="1" dirty="0">
              <a:solidFill>
                <a:schemeClr val="tx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10896" y="4657231"/>
            <a:ext cx="5861304" cy="457200"/>
          </a:xfrm>
        </p:spPr>
        <p:txBody>
          <a:bodyPr/>
          <a:lstStyle/>
          <a:p>
            <a:pPr algn="r"/>
            <a:r>
              <a:rPr lang="es-MX" dirty="0" smtClean="0"/>
              <a:t>Enero 2015</a:t>
            </a:r>
            <a:endParaRPr lang="es-MX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977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200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070312"/>
            <a:ext cx="8009223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chemeClr val="tx2"/>
                </a:solidFill>
              </a:rPr>
              <a:t>Informe </a:t>
            </a:r>
            <a:r>
              <a:rPr lang="es-MX" b="1" dirty="0">
                <a:solidFill>
                  <a:schemeClr val="tx2"/>
                </a:solidFill>
              </a:rPr>
              <a:t>sobre resultados y estrategia de inversión del Fondo de Apoyo a las Necesidades de Vivienda de los Trabajadores (FANVIT).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Informe </a:t>
            </a:r>
            <a:r>
              <a:rPr lang="es-MX" b="1" dirty="0">
                <a:solidFill>
                  <a:srgbClr val="B2B2B2"/>
                </a:solidFill>
              </a:rPr>
              <a:t>sobre los avances en la implementación del Régimen de Inversión.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Informe </a:t>
            </a:r>
            <a:r>
              <a:rPr lang="es-MX" b="1" dirty="0">
                <a:solidFill>
                  <a:srgbClr val="B2B2B2"/>
                </a:solidFill>
              </a:rPr>
              <a:t>sobre los avances en la implementación del FINVIT.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Propuesta </a:t>
            </a:r>
            <a:r>
              <a:rPr lang="es-MX" b="1" dirty="0">
                <a:solidFill>
                  <a:srgbClr val="B2B2B2"/>
                </a:solidFill>
              </a:rPr>
              <a:t>del Marco de Gestión del Fondo de Ahorro y del Marco de Gestión del Fondo de Jubilaciones y Pensiones (Plan de Contribución Definida) , con fundamento en las Base Primera, inciso E), de las Bases de Funcionamiento del Comité de Inversiones</a:t>
            </a:r>
            <a:r>
              <a:rPr lang="es-MX" b="1" dirty="0" smtClean="0">
                <a:solidFill>
                  <a:srgbClr val="B2B2B2"/>
                </a:solidFill>
              </a:rPr>
              <a:t>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rgbClr val="B2B2B2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97798" y="1176735"/>
            <a:ext cx="8323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Comité de Inversión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Sesión número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008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27 de enero 2015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87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pPr algn="l"/>
            <a:r>
              <a:rPr lang="es-MX" dirty="0" smtClean="0"/>
              <a:t>Entorno económico</a:t>
            </a:r>
            <a:endParaRPr lang="en-US" dirty="0"/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0" y="1123320"/>
            <a:ext cx="4211960" cy="5622562"/>
          </a:xfrm>
          <a:noFill/>
        </p:spPr>
        <p:txBody>
          <a:bodyPr tIns="72000">
            <a:noAutofit/>
          </a:bodyPr>
          <a:lstStyle/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En México, la inflación cerró en 4.08% en el 2014, por arriba del objetivo de Banxico y por arriba de las expectativas de los especialistas económicos.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Se espera que el crecimiento haya cerrado en niveles de 2.20%, después de los recortes de expectativas tanto de la SHCP y Banxico, debido a un entorno internacional de bajo crecimiento.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sz="1300" b="0" dirty="0">
                <a:ea typeface="Myriad Pro"/>
                <a:cs typeface="Times New Roman" pitchFamily="18" charset="0"/>
              </a:rPr>
              <a:t>México deberá aprovechar el crecimiento de su </a:t>
            </a:r>
            <a:r>
              <a:rPr lang="es-MX" sz="1300" b="0" dirty="0" smtClean="0">
                <a:ea typeface="Myriad Pro"/>
                <a:cs typeface="Times New Roman" pitchFamily="18" charset="0"/>
              </a:rPr>
              <a:t>principal </a:t>
            </a:r>
            <a:r>
              <a:rPr lang="es-MX" sz="1300" b="0" dirty="0">
                <a:ea typeface="Myriad Pro"/>
                <a:cs typeface="Times New Roman" pitchFamily="18" charset="0"/>
              </a:rPr>
              <a:t>socio </a:t>
            </a:r>
            <a:r>
              <a:rPr lang="es-MX" sz="1300" b="0" dirty="0" smtClean="0">
                <a:ea typeface="Myriad Pro"/>
                <a:cs typeface="Times New Roman" pitchFamily="18" charset="0"/>
              </a:rPr>
              <a:t>comercial (Estados Unidos de América) y la depreciación del peso, para aumentar sus exportaciones que, eventualmente </a:t>
            </a:r>
            <a:r>
              <a:rPr lang="es-MX" sz="1300" b="0" dirty="0">
                <a:ea typeface="Myriad Pro"/>
                <a:cs typeface="Times New Roman" pitchFamily="18" charset="0"/>
              </a:rPr>
              <a:t>se transformarán en </a:t>
            </a:r>
            <a:r>
              <a:rPr lang="es-MX" sz="1300" b="0" dirty="0" smtClean="0">
                <a:ea typeface="Myriad Pro"/>
                <a:cs typeface="Times New Roman" pitchFamily="18" charset="0"/>
              </a:rPr>
              <a:t>incremento de la demanda interna.</a:t>
            </a:r>
            <a:endParaRPr lang="es-MX" sz="1300" b="0" dirty="0">
              <a:ea typeface="Myriad Pro"/>
              <a:cs typeface="Times New Roman" pitchFamily="18" charset="0"/>
            </a:endParaRP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Los precios del petróleo WTI se encuentran en su nivel más bajo desde diciembre de 2008 situándose en 47.70 dólares por barril, lo que ocasionará revisiones a la baja en los presupuestos de los países dependientes del hidrocarburo.</a:t>
            </a:r>
            <a:endParaRPr lang="es-MX" altLang="en-US" sz="1300" b="0" dirty="0">
              <a:ea typeface="Myriad Pro"/>
              <a:cs typeface="Times New Roman" pitchFamily="18" charset="0"/>
            </a:endParaRP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sz="1300" b="0" dirty="0" smtClean="0">
                <a:ea typeface="Myriad Pro"/>
                <a:cs typeface="Times New Roman" pitchFamily="18" charset="0"/>
              </a:rPr>
              <a:t>Se contempla que los </a:t>
            </a:r>
            <a:r>
              <a:rPr lang="es-MX" sz="1300" b="0" dirty="0">
                <a:ea typeface="Myriad Pro"/>
                <a:cs typeface="Times New Roman" pitchFamily="18" charset="0"/>
              </a:rPr>
              <a:t>escenarios de alta volatilidad </a:t>
            </a:r>
            <a:r>
              <a:rPr lang="es-MX" sz="1300" b="0" dirty="0" smtClean="0">
                <a:ea typeface="Myriad Pro"/>
                <a:cs typeface="Times New Roman" pitchFamily="18" charset="0"/>
              </a:rPr>
              <a:t>en </a:t>
            </a:r>
            <a:r>
              <a:rPr lang="es-MX" sz="1300" b="0" dirty="0">
                <a:ea typeface="Myriad Pro"/>
                <a:cs typeface="Times New Roman" pitchFamily="18" charset="0"/>
              </a:rPr>
              <a:t>los mercados internacionales </a:t>
            </a:r>
            <a:r>
              <a:rPr lang="es-MX" sz="1300" b="0" dirty="0" smtClean="0">
                <a:ea typeface="Myriad Pro"/>
                <a:cs typeface="Times New Roman" pitchFamily="18" charset="0"/>
              </a:rPr>
              <a:t>se mantengan durante </a:t>
            </a:r>
            <a:r>
              <a:rPr lang="es-MX" sz="1300" b="0" dirty="0">
                <a:ea typeface="Myriad Pro"/>
                <a:cs typeface="Times New Roman" pitchFamily="18" charset="0"/>
              </a:rPr>
              <a:t>el </a:t>
            </a:r>
            <a:r>
              <a:rPr lang="es-MX" sz="1300" b="0" dirty="0" smtClean="0">
                <a:ea typeface="Myriad Pro"/>
                <a:cs typeface="Times New Roman" pitchFamily="18" charset="0"/>
              </a:rPr>
              <a:t>2015, debido </a:t>
            </a:r>
            <a:r>
              <a:rPr lang="es-MX" sz="1300" b="0" dirty="0">
                <a:ea typeface="Myriad Pro"/>
                <a:cs typeface="Times New Roman" pitchFamily="18" charset="0"/>
              </a:rPr>
              <a:t>a los bajos precios de las mercancías, las políticas monetarias divergentes de EUA contra la Eurozona, Japón y </a:t>
            </a:r>
            <a:r>
              <a:rPr lang="es-MX" sz="1300" b="0" dirty="0" smtClean="0">
                <a:ea typeface="Myriad Pro"/>
                <a:cs typeface="Times New Roman" pitchFamily="18" charset="0"/>
              </a:rPr>
              <a:t>China, </a:t>
            </a:r>
            <a:r>
              <a:rPr lang="es-MX" sz="1300" b="0" dirty="0">
                <a:ea typeface="Myriad Pro"/>
                <a:cs typeface="Times New Roman" pitchFamily="18" charset="0"/>
              </a:rPr>
              <a:t>así como los riesgos de deflación que </a:t>
            </a:r>
            <a:r>
              <a:rPr lang="es-MX" sz="1300" b="0" dirty="0" smtClean="0">
                <a:ea typeface="Myriad Pro"/>
                <a:cs typeface="Times New Roman" pitchFamily="18" charset="0"/>
              </a:rPr>
              <a:t>azotan a </a:t>
            </a:r>
            <a:r>
              <a:rPr lang="es-MX" sz="1300" b="0" dirty="0">
                <a:ea typeface="Myriad Pro"/>
                <a:cs typeface="Times New Roman" pitchFamily="18" charset="0"/>
              </a:rPr>
              <a:t>varios países. 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Aunado a las preocupaciones inflacionarias y a las políticas económicas de varios países, el dólar se sigue fortaleciendo respecto a las principales divisas y así mismo respecto a la mayoría  economías emergentes. 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5004048" y="6638160"/>
            <a:ext cx="9861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881"/>
            <a:r>
              <a:rPr lang="es-MX" sz="800" dirty="0">
                <a:solidFill>
                  <a:prstClr val="black"/>
                </a:solidFill>
              </a:rPr>
              <a:t>Fuente: </a:t>
            </a:r>
            <a:r>
              <a:rPr lang="es-MX" sz="800" dirty="0" err="1">
                <a:solidFill>
                  <a:prstClr val="black"/>
                </a:solidFill>
              </a:rPr>
              <a:t>Bloomberg</a:t>
            </a:r>
            <a:endParaRPr lang="es-MX" sz="800" dirty="0">
              <a:solidFill>
                <a:prstClr val="black"/>
              </a:solidFill>
            </a:endParaRPr>
          </a:p>
        </p:txBody>
      </p:sp>
      <p:sp>
        <p:nvSpPr>
          <p:cNvPr id="26" name="FlowTriangle"/>
          <p:cNvSpPr>
            <a:spLocks noChangeArrowheads="1"/>
          </p:cNvSpPr>
          <p:nvPr/>
        </p:nvSpPr>
        <p:spPr bwMode="gray">
          <a:xfrm rot="5400000">
            <a:off x="2684831" y="3660399"/>
            <a:ext cx="3653330" cy="266700"/>
          </a:xfrm>
          <a:prstGeom prst="triangle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 defTabSz="913881"/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27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004048" y="3423684"/>
            <a:ext cx="9861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881"/>
            <a:r>
              <a:rPr lang="es-MX" sz="800" dirty="0">
                <a:solidFill>
                  <a:prstClr val="black"/>
                </a:solidFill>
              </a:rPr>
              <a:t>Fuente: </a:t>
            </a:r>
            <a:r>
              <a:rPr lang="es-MX" sz="800" dirty="0" err="1" smtClean="0">
                <a:solidFill>
                  <a:prstClr val="black"/>
                </a:solidFill>
              </a:rPr>
              <a:t>Bloomberg</a:t>
            </a:r>
            <a:endParaRPr lang="es-MX" sz="800" dirty="0">
              <a:solidFill>
                <a:prstClr val="black"/>
              </a:solidFill>
            </a:endParaRPr>
          </a:p>
        </p:txBody>
      </p:sp>
      <p:graphicFrame>
        <p:nvGraphicFramePr>
          <p:cNvPr id="1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8942268"/>
              </p:ext>
            </p:extLst>
          </p:nvPr>
        </p:nvGraphicFramePr>
        <p:xfrm>
          <a:off x="4860032" y="1162409"/>
          <a:ext cx="4104456" cy="226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861402"/>
              </p:ext>
            </p:extLst>
          </p:nvPr>
        </p:nvGraphicFramePr>
        <p:xfrm>
          <a:off x="4860032" y="3894960"/>
          <a:ext cx="415145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726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pPr algn="l"/>
            <a:r>
              <a:rPr lang="es-MX" dirty="0" smtClean="0"/>
              <a:t>Estrategia de Inversión</a:t>
            </a:r>
            <a:endParaRPr lang="en-US" dirty="0"/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87464" y="1123320"/>
            <a:ext cx="4124496" cy="5622562"/>
          </a:xfrm>
          <a:noFill/>
        </p:spPr>
        <p:txBody>
          <a:bodyPr tIns="72000">
            <a:noAutofit/>
          </a:bodyPr>
          <a:lstStyle/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Los M-Bonos (tasa nominal) se encuentran en niveles mínimos desde 2013, la estrategia consistirá en buscar operaciones de valor relativo a lo largo de la curva que se vayan presentando.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La </a:t>
            </a:r>
            <a:r>
              <a:rPr lang="es-MX" altLang="en-US" sz="1300" b="0" dirty="0" err="1" smtClean="0">
                <a:ea typeface="Myriad Pro"/>
                <a:cs typeface="Times New Roman" pitchFamily="18" charset="0"/>
              </a:rPr>
              <a:t>ciclicidad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 usual de los </a:t>
            </a:r>
            <a:r>
              <a:rPr lang="es-MX" altLang="en-US" sz="1300" b="0" dirty="0" err="1" smtClean="0">
                <a:ea typeface="Myriad Pro"/>
                <a:cs typeface="Times New Roman" pitchFamily="18" charset="0"/>
              </a:rPr>
              <a:t>Udibonos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 muestra un periodo deflacionario empezando típicamente a finales de febrero. Previo a esto, usualmente se presentan oportunidades atractivas para comprar </a:t>
            </a:r>
            <a:r>
              <a:rPr lang="es-MX" altLang="en-US" sz="1300" b="0" dirty="0" err="1" smtClean="0">
                <a:ea typeface="Myriad Pro"/>
                <a:cs typeface="Times New Roman" pitchFamily="18" charset="0"/>
              </a:rPr>
              <a:t>UdiBonos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. El escenario base de inflación con el que se está trabajando es de 3.60%, y la curva de corto plazo está mostrando inflaciones implícitas de 2.72%. Los </a:t>
            </a:r>
            <a:r>
              <a:rPr lang="es-MX" altLang="en-US" sz="1300" b="0" dirty="0" err="1" smtClean="0">
                <a:ea typeface="Myriad Pro"/>
                <a:cs typeface="Times New Roman" pitchFamily="18" charset="0"/>
              </a:rPr>
              <a:t>UdiBonos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 de corto plazo siguen siendo de las opciones más atractivas considerando la baja volatilidad de los mismos.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En el Mercado de Renta Variable, la estrategia es otorgar más peso a EUA sobre México especialmente en los índices S&amp;P500 y Russell 2000 (pequeñas empresas). En caso de que el IPC se acerque a niveles de 40,500 unidades se analizará la compra. El objetivo será llenar el 5% disponible del portafolio.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De la misma forma se buscará llegar al 5% disponible en</a:t>
            </a:r>
            <a:r>
              <a:rPr lang="es-MX" altLang="en-US" sz="1300" b="0" dirty="0">
                <a:ea typeface="Myriad Pro"/>
                <a:cs typeface="Times New Roman" pitchFamily="18" charset="0"/>
              </a:rPr>
              <a:t> Estructurados 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(FIBRAS, entre otros). </a:t>
            </a:r>
            <a:r>
              <a:rPr lang="es-MX" altLang="en-US" sz="1300" b="0" dirty="0" err="1" smtClean="0">
                <a:ea typeface="Myriad Pro"/>
                <a:cs typeface="Times New Roman" pitchFamily="18" charset="0"/>
              </a:rPr>
              <a:t>Macquaire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, </a:t>
            </a:r>
            <a:r>
              <a:rPr lang="es-MX" altLang="en-US" sz="1300" b="0" dirty="0" err="1" smtClean="0">
                <a:ea typeface="Myriad Pro"/>
                <a:cs typeface="Times New Roman" pitchFamily="18" charset="0"/>
              </a:rPr>
              <a:t>Prologis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 y </a:t>
            </a:r>
            <a:r>
              <a:rPr lang="es-MX" altLang="en-US" sz="1300" b="0" dirty="0" err="1" smtClean="0">
                <a:ea typeface="Myriad Pro"/>
                <a:cs typeface="Times New Roman" pitchFamily="18" charset="0"/>
              </a:rPr>
              <a:t>Terrafina</a:t>
            </a:r>
            <a:r>
              <a:rPr lang="es-MX" altLang="en-US" sz="1300" b="0" dirty="0" smtClean="0">
                <a:ea typeface="Myriad Pro"/>
                <a:cs typeface="Times New Roman" pitchFamily="18" charset="0"/>
              </a:rPr>
              <a:t> serán las opciones consideradas.</a:t>
            </a:r>
          </a:p>
          <a:p>
            <a:pPr marL="85725" indent="-85725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es-MX" altLang="en-US" sz="1300" b="0" dirty="0" smtClean="0">
                <a:ea typeface="Myriad Pro"/>
                <a:cs typeface="Times New Roman" pitchFamily="18" charset="0"/>
              </a:rPr>
              <a:t>Se continuará buscando oportunidades en Deuda Corporativa en el mercado primario.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5107415" y="6137228"/>
            <a:ext cx="9861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881"/>
            <a:r>
              <a:rPr lang="es-MX" sz="800" dirty="0">
                <a:solidFill>
                  <a:prstClr val="black"/>
                </a:solidFill>
              </a:rPr>
              <a:t>Fuente: </a:t>
            </a:r>
            <a:r>
              <a:rPr lang="es-MX" sz="800" dirty="0" err="1">
                <a:solidFill>
                  <a:prstClr val="black"/>
                </a:solidFill>
              </a:rPr>
              <a:t>Bloomberg</a:t>
            </a:r>
            <a:endParaRPr lang="es-MX" sz="800" dirty="0">
              <a:solidFill>
                <a:prstClr val="black"/>
              </a:solidFill>
            </a:endParaRPr>
          </a:p>
        </p:txBody>
      </p:sp>
      <p:sp>
        <p:nvSpPr>
          <p:cNvPr id="26" name="FlowTriangle"/>
          <p:cNvSpPr>
            <a:spLocks noChangeArrowheads="1"/>
          </p:cNvSpPr>
          <p:nvPr/>
        </p:nvSpPr>
        <p:spPr bwMode="gray">
          <a:xfrm rot="5400000">
            <a:off x="2724586" y="3660399"/>
            <a:ext cx="3653330" cy="266700"/>
          </a:xfrm>
          <a:prstGeom prst="triangle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 defTabSz="913881"/>
            <a:endParaRPr lang="en-US" sz="1400" b="1">
              <a:solidFill>
                <a:srgbClr val="000000"/>
              </a:solidFill>
            </a:endParaRPr>
          </a:p>
        </p:txBody>
      </p:sp>
      <p:sp>
        <p:nvSpPr>
          <p:cNvPr id="27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3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004048" y="3347499"/>
            <a:ext cx="9861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881"/>
            <a:r>
              <a:rPr lang="es-MX" sz="800" dirty="0">
                <a:solidFill>
                  <a:prstClr val="black"/>
                </a:solidFill>
              </a:rPr>
              <a:t>Fuente: </a:t>
            </a:r>
            <a:r>
              <a:rPr lang="es-MX" sz="800" dirty="0" err="1">
                <a:solidFill>
                  <a:prstClr val="black"/>
                </a:solidFill>
              </a:rPr>
              <a:t>Bloomberg</a:t>
            </a:r>
            <a:endParaRPr lang="es-MX" sz="800" dirty="0">
              <a:solidFill>
                <a:prstClr val="black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796502" y="1081311"/>
            <a:ext cx="2727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81"/>
            <a:r>
              <a:rPr lang="es-MX" sz="1200" b="1" dirty="0">
                <a:solidFill>
                  <a:prstClr val="black"/>
                </a:solidFill>
              </a:rPr>
              <a:t>Mezcla Mexicana de Petróleo</a:t>
            </a:r>
          </a:p>
        </p:txBody>
      </p: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856026"/>
              </p:ext>
            </p:extLst>
          </p:nvPr>
        </p:nvGraphicFramePr>
        <p:xfrm>
          <a:off x="4919166" y="1079124"/>
          <a:ext cx="4030980" cy="226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6555851" y="3793748"/>
            <a:ext cx="10336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81"/>
            <a:r>
              <a:rPr lang="es-MX" sz="1200" b="1" dirty="0">
                <a:solidFill>
                  <a:prstClr val="black"/>
                </a:solidFill>
              </a:rPr>
              <a:t>S&amp;P 500</a:t>
            </a:r>
          </a:p>
        </p:txBody>
      </p:sp>
      <p:graphicFrame>
        <p:nvGraphicFramePr>
          <p:cNvPr id="1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9348625"/>
              </p:ext>
            </p:extLst>
          </p:nvPr>
        </p:nvGraphicFramePr>
        <p:xfrm>
          <a:off x="5004048" y="3793749"/>
          <a:ext cx="3946098" cy="2451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9494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1192" y="254760"/>
            <a:ext cx="7178040" cy="742950"/>
          </a:xfrm>
        </p:spPr>
        <p:txBody>
          <a:bodyPr/>
          <a:lstStyle/>
          <a:p>
            <a:r>
              <a:rPr lang="es-MX" dirty="0" smtClean="0"/>
              <a:t>Composición de Cartera del FANVIT</a:t>
            </a:r>
            <a:endParaRPr lang="es-MX" dirty="0"/>
          </a:p>
        </p:txBody>
      </p:sp>
      <p:sp>
        <p:nvSpPr>
          <p:cNvPr id="5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4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8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7185" y="1272210"/>
            <a:ext cx="8996746" cy="5300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217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7544" y="254760"/>
            <a:ext cx="7178040" cy="742950"/>
          </a:xfrm>
        </p:spPr>
        <p:txBody>
          <a:bodyPr/>
          <a:lstStyle/>
          <a:p>
            <a:r>
              <a:rPr lang="es-MX" dirty="0" smtClean="0"/>
              <a:t>Composición de Cartera del FANVIT</a:t>
            </a:r>
            <a:endParaRPr lang="es-MX" dirty="0"/>
          </a:p>
        </p:txBody>
      </p:sp>
      <p:sp>
        <p:nvSpPr>
          <p:cNvPr id="6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5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7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3797" y="1348193"/>
            <a:ext cx="8809888" cy="498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242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52936" y="1198206"/>
            <a:ext cx="8368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  <a:tabLst>
                <a:tab pos="177800" algn="l"/>
              </a:tabLst>
            </a:pPr>
            <a:r>
              <a:rPr lang="es-MX" sz="1600" dirty="0" smtClean="0"/>
              <a:t>Durante el periodo del 15 de diciembre del 2014 al 15 de enero de 2015 se tuvieron dos aportaciones por un total de 10,000 millones de pesos (16 y 22 de diciembre).</a:t>
            </a:r>
          </a:p>
        </p:txBody>
      </p:sp>
      <p:graphicFrame>
        <p:nvGraphicFramePr>
          <p:cNvPr id="8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6710197"/>
              </p:ext>
            </p:extLst>
          </p:nvPr>
        </p:nvGraphicFramePr>
        <p:xfrm>
          <a:off x="4506361" y="2223655"/>
          <a:ext cx="4572000" cy="3678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305935"/>
              </p:ext>
            </p:extLst>
          </p:nvPr>
        </p:nvGraphicFramePr>
        <p:xfrm>
          <a:off x="152936" y="2331347"/>
          <a:ext cx="4152900" cy="3570688"/>
        </p:xfrm>
        <a:graphic>
          <a:graphicData uri="http://schemas.openxmlformats.org/drawingml/2006/table">
            <a:tbl>
              <a:tblPr/>
              <a:tblGrid>
                <a:gridCol w="1562100"/>
                <a:gridCol w="1562100"/>
                <a:gridCol w="1028700"/>
              </a:tblGrid>
              <a:tr h="32574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Clase de activo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Valor de Mercado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Porcentaje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32574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Derivados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276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Divisas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4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Liquidez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5,987,009,051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4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Renta Fija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33,336,707,072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4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Renta Variable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1,366,533,113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9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Cartera de Valores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40,690,249,235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9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Cuentas por pagar/cobrar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190,233,781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4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40,880,483,016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1 Título"/>
          <p:cNvSpPr>
            <a:spLocks noGrp="1"/>
          </p:cNvSpPr>
          <p:nvPr>
            <p:ph type="title"/>
          </p:nvPr>
        </p:nvSpPr>
        <p:spPr>
          <a:xfrm>
            <a:off x="117544" y="254760"/>
            <a:ext cx="7178040" cy="742950"/>
          </a:xfrm>
        </p:spPr>
        <p:txBody>
          <a:bodyPr/>
          <a:lstStyle/>
          <a:p>
            <a:r>
              <a:rPr lang="es-MX" dirty="0" smtClean="0"/>
              <a:t>Composición de Cartera del FANVIT</a:t>
            </a:r>
            <a:endParaRPr lang="es-MX" dirty="0"/>
          </a:p>
        </p:txBody>
      </p:sp>
      <p:sp>
        <p:nvSpPr>
          <p:cNvPr id="11" name="10 Rectángulo"/>
          <p:cNvSpPr/>
          <p:nvPr/>
        </p:nvSpPr>
        <p:spPr>
          <a:xfrm>
            <a:off x="120203" y="1962015"/>
            <a:ext cx="4215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Composición </a:t>
            </a:r>
            <a:r>
              <a:rPr lang="es-MX" dirty="0" smtClean="0"/>
              <a:t>FANVIT</a:t>
            </a:r>
            <a:r>
              <a:rPr lang="es-MX" dirty="0"/>
              <a:t>: Clase de activo          </a:t>
            </a:r>
          </a:p>
        </p:txBody>
      </p:sp>
      <p:sp>
        <p:nvSpPr>
          <p:cNvPr id="14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6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940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pPr algn="l"/>
            <a:r>
              <a:rPr lang="es-MX" dirty="0" smtClean="0"/>
              <a:t>Riesgo del FANVIT</a:t>
            </a:r>
            <a:endParaRPr lang="en-US" dirty="0"/>
          </a:p>
        </p:txBody>
      </p:sp>
      <p:sp>
        <p:nvSpPr>
          <p:cNvPr id="4" name="3 Rectángulo"/>
          <p:cNvSpPr/>
          <p:nvPr/>
        </p:nvSpPr>
        <p:spPr>
          <a:xfrm>
            <a:off x="1252849" y="1387061"/>
            <a:ext cx="4025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dirty="0" smtClean="0"/>
              <a:t>Comparativo de riesgo  (</a:t>
            </a:r>
            <a:r>
              <a:rPr lang="es-MX" sz="1200" b="1" dirty="0" err="1" smtClean="0"/>
              <a:t>VaR</a:t>
            </a:r>
            <a:r>
              <a:rPr lang="es-MX" sz="1200" b="1" dirty="0" smtClean="0"/>
              <a:t>) de las SB1 y el FANVIT</a:t>
            </a:r>
          </a:p>
          <a:p>
            <a:pPr algn="ctr"/>
            <a:r>
              <a:rPr lang="es-MX" sz="1200" dirty="0" smtClean="0"/>
              <a:t>(Porcentaje al cierre de diciembre de 2014)</a:t>
            </a:r>
            <a:endParaRPr lang="es-MX" sz="1200" dirty="0"/>
          </a:p>
        </p:txBody>
      </p:sp>
      <p:sp>
        <p:nvSpPr>
          <p:cNvPr id="20" name="19 Rectángulo"/>
          <p:cNvSpPr/>
          <p:nvPr/>
        </p:nvSpPr>
        <p:spPr>
          <a:xfrm>
            <a:off x="286880" y="6123941"/>
            <a:ext cx="19319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800" dirty="0"/>
              <a:t>Fuente: CONSAR, PRO Asset </a:t>
            </a:r>
            <a:r>
              <a:rPr lang="it-IT" sz="800" dirty="0" smtClean="0"/>
              <a:t>Management</a:t>
            </a:r>
          </a:p>
          <a:p>
            <a:r>
              <a:rPr lang="it-IT" sz="800" dirty="0" smtClean="0"/>
              <a:t>* Promedio de Siefores Básicas 1</a:t>
            </a:r>
          </a:p>
          <a:p>
            <a:r>
              <a:rPr lang="it-IT" sz="800" dirty="0" smtClean="0"/>
              <a:t>**. </a:t>
            </a:r>
            <a:r>
              <a:rPr lang="es-MX" sz="800" dirty="0"/>
              <a:t>*</a:t>
            </a:r>
            <a:r>
              <a:rPr lang="es-MX" sz="800" dirty="0" err="1"/>
              <a:t>VaR</a:t>
            </a:r>
            <a:r>
              <a:rPr lang="es-MX" sz="800" dirty="0"/>
              <a:t> al 15 de enero </a:t>
            </a:r>
            <a:r>
              <a:rPr lang="es-MX" sz="800" dirty="0" smtClean="0"/>
              <a:t>2015</a:t>
            </a:r>
            <a:endParaRPr lang="it-IT" sz="800" dirty="0"/>
          </a:p>
          <a:p>
            <a:endParaRPr lang="es-MX" sz="800" dirty="0"/>
          </a:p>
        </p:txBody>
      </p:sp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7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6722850" y="1950394"/>
            <a:ext cx="2373013" cy="3819510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Aft>
                <a:spcPts val="1200"/>
              </a:spcAft>
              <a:buFont typeface="Arial" pitchFamily="34" charset="0"/>
              <a:buChar char="•"/>
            </a:pPr>
            <a:r>
              <a:rPr lang="es-MX" sz="1800" b="0" dirty="0" smtClean="0">
                <a:latin typeface="Calibri" pitchFamily="34" charset="0"/>
              </a:rPr>
              <a:t>El límite de riesgo (</a:t>
            </a:r>
            <a:r>
              <a:rPr lang="es-MX" sz="1800" b="0" dirty="0" err="1" smtClean="0">
                <a:latin typeface="Calibri" pitchFamily="34" charset="0"/>
              </a:rPr>
              <a:t>VaR</a:t>
            </a:r>
            <a:r>
              <a:rPr lang="es-MX" sz="1800" b="0" dirty="0" smtClean="0">
                <a:latin typeface="Calibri" pitchFamily="34" charset="0"/>
              </a:rPr>
              <a:t>) </a:t>
            </a:r>
            <a:r>
              <a:rPr lang="es-MX" sz="1800" b="0" dirty="0">
                <a:latin typeface="Calibri" pitchFamily="34" charset="0"/>
              </a:rPr>
              <a:t>para </a:t>
            </a:r>
            <a:r>
              <a:rPr lang="es-MX" sz="1800" b="0" dirty="0" smtClean="0">
                <a:latin typeface="Calibri" pitchFamily="34" charset="0"/>
              </a:rPr>
              <a:t>las SB1 establecido por la Consar es de .70.</a:t>
            </a:r>
          </a:p>
          <a:p>
            <a:pPr marL="177800" indent="-177800">
              <a:spcAft>
                <a:spcPts val="1200"/>
              </a:spcAft>
              <a:buFont typeface="Arial" pitchFamily="34" charset="0"/>
              <a:buChar char="•"/>
            </a:pPr>
            <a:r>
              <a:rPr lang="es-MX" sz="1800" b="0" dirty="0" smtClean="0">
                <a:latin typeface="Calibri" pitchFamily="34" charset="0"/>
              </a:rPr>
              <a:t>Durante el periodo de diciembre-enero, el FANVIT presentó un </a:t>
            </a:r>
            <a:r>
              <a:rPr lang="es-MX" sz="1800" b="0" dirty="0" err="1" smtClean="0">
                <a:latin typeface="Calibri" pitchFamily="34" charset="0"/>
              </a:rPr>
              <a:t>VaR</a:t>
            </a:r>
            <a:r>
              <a:rPr lang="es-MX" sz="1800" b="0" dirty="0" smtClean="0">
                <a:latin typeface="Calibri" pitchFamily="34" charset="0"/>
              </a:rPr>
              <a:t> de .17</a:t>
            </a:r>
            <a:r>
              <a:rPr lang="es-MX" sz="1800" b="0" baseline="30000" dirty="0" smtClean="0">
                <a:latin typeface="Calibri" pitchFamily="34" charset="0"/>
              </a:rPr>
              <a:t>1</a:t>
            </a:r>
            <a:r>
              <a:rPr lang="es-MX" sz="1800" b="0" dirty="0" smtClean="0">
                <a:latin typeface="Calibri" pitchFamily="34" charset="0"/>
              </a:rPr>
              <a:t>, entre los menores en comparación al resto de las Siefores.</a:t>
            </a:r>
            <a:endParaRPr lang="es-MX" sz="1800" b="0" dirty="0">
              <a:latin typeface="Calibri" pitchFamily="34" charset="0"/>
            </a:endParaRPr>
          </a:p>
        </p:txBody>
      </p:sp>
      <p:sp>
        <p:nvSpPr>
          <p:cNvPr id="14" name="FlowTriangle"/>
          <p:cNvSpPr>
            <a:spLocks noChangeArrowheads="1"/>
          </p:cNvSpPr>
          <p:nvPr/>
        </p:nvSpPr>
        <p:spPr bwMode="gray">
          <a:xfrm rot="5400000">
            <a:off x="4537108" y="3604307"/>
            <a:ext cx="3956769" cy="266278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s-MX" sz="1400" b="1">
              <a:solidFill>
                <a:srgbClr val="000000"/>
              </a:solidFill>
            </a:endParaRPr>
          </a:p>
        </p:txBody>
      </p:sp>
      <p:graphicFrame>
        <p:nvGraphicFramePr>
          <p:cNvPr id="11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5322661"/>
              </p:ext>
            </p:extLst>
          </p:nvPr>
        </p:nvGraphicFramePr>
        <p:xfrm>
          <a:off x="286879" y="1850563"/>
          <a:ext cx="5915861" cy="4273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0462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s-MX" sz="2200" dirty="0" smtClean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Rendimiento del FANVIT</a:t>
            </a:r>
            <a:endParaRPr lang="es-MX" sz="2200" dirty="0">
              <a:solidFill>
                <a:prstClr val="white"/>
              </a:solidFill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1345863" y="1824846"/>
            <a:ext cx="6851177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 defTabSz="457200" fontAlgn="base">
              <a:spcBef>
                <a:spcPct val="0"/>
              </a:spcBef>
            </a:pPr>
            <a:r>
              <a:rPr lang="es-ES" sz="1400" b="1" dirty="0" smtClean="0">
                <a:solidFill>
                  <a:prstClr val="black"/>
                </a:solidFill>
                <a:ea typeface="Batang"/>
              </a:rPr>
              <a:t>Rendimiento del FANVIT  vs. Valores de referencia 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014428"/>
              </p:ext>
            </p:extLst>
          </p:nvPr>
        </p:nvGraphicFramePr>
        <p:xfrm>
          <a:off x="871278" y="2132623"/>
          <a:ext cx="7185257" cy="2864927"/>
        </p:xfrm>
        <a:graphic>
          <a:graphicData uri="http://schemas.openxmlformats.org/drawingml/2006/table">
            <a:tbl>
              <a:tblPr/>
              <a:tblGrid>
                <a:gridCol w="1695579"/>
                <a:gridCol w="1135637"/>
                <a:gridCol w="1451347"/>
                <a:gridCol w="1451347"/>
                <a:gridCol w="1451347"/>
              </a:tblGrid>
              <a:tr h="56583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Referencias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Rend</a:t>
                      </a: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nov-dic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Cierre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de diciembre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Rend</a:t>
                      </a: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Dic-Ene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Rend</a:t>
                      </a: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Dic-Ene</a:t>
                      </a:r>
                      <a:endParaRPr lang="es-MX" sz="1600" b="1" i="0" u="none" strike="noStrike" baseline="30000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(Supuesto sin fondeo en portafolio)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2D2C"/>
                    </a:solidFill>
                  </a:tcPr>
                </a:tc>
              </a:tr>
              <a:tr h="38766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FANVIT 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YTM (tasa</a:t>
                      </a:r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 vencimiento)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4.28%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4.01%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3.89%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4.00%</a:t>
                      </a:r>
                      <a:endParaRPr lang="es-MX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881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 de referencia aprobado para </a:t>
                      </a:r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el </a:t>
                      </a:r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2do trimestre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3.20%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3.20%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3.17%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3.17%</a:t>
                      </a:r>
                      <a:endParaRPr lang="es-MX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1447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Tesorería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3.07%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3.09%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3.03%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3.03%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307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s-MX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Inflación (anual)</a:t>
                      </a:r>
                      <a:endParaRPr lang="es-MX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4.17%</a:t>
                      </a:r>
                      <a:endParaRPr lang="es-MX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4.08%</a:t>
                      </a:r>
                      <a:endParaRPr lang="es-MX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4.08%</a:t>
                      </a:r>
                      <a:endParaRPr lang="es-MX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alt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4.08%</a:t>
                      </a:r>
                      <a:endParaRPr lang="es-MX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8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15783" y="5173222"/>
            <a:ext cx="8496247" cy="1569660"/>
          </a:xfrm>
          <a:prstGeom prst="rect">
            <a:avLst/>
          </a:prstGeom>
          <a:noFill/>
          <a:ln w="19050" cap="rnd">
            <a:solidFill>
              <a:srgbClr val="9E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prstClr val="black"/>
                </a:solidFill>
              </a:rPr>
              <a:t>El rendimiento del FANVIT </a:t>
            </a:r>
            <a:r>
              <a:rPr lang="es-MX" sz="1600" dirty="0"/>
              <a:t>actualmente es </a:t>
            </a:r>
            <a:r>
              <a:rPr lang="es-MX" sz="1600" dirty="0">
                <a:solidFill>
                  <a:srgbClr val="C00000"/>
                </a:solidFill>
              </a:rPr>
              <a:t>72p</a:t>
            </a:r>
            <a:r>
              <a:rPr lang="es-MX" sz="1600" dirty="0" smtClean="0">
                <a:solidFill>
                  <a:srgbClr val="C00000"/>
                </a:solidFill>
              </a:rPr>
              <a:t>b (0.72%) </a:t>
            </a:r>
            <a:r>
              <a:rPr lang="es-MX" sz="1600" dirty="0">
                <a:solidFill>
                  <a:srgbClr val="C00000"/>
                </a:solidFill>
              </a:rPr>
              <a:t>mayor </a:t>
            </a:r>
            <a:r>
              <a:rPr lang="es-MX" sz="1600" dirty="0">
                <a:solidFill>
                  <a:prstClr val="black"/>
                </a:solidFill>
              </a:rPr>
              <a:t>al Valor de Referencia aprobado anteriormente por este Comité, para el </a:t>
            </a:r>
            <a:r>
              <a:rPr lang="es-MX" sz="1600" dirty="0" smtClean="0">
                <a:solidFill>
                  <a:prstClr val="black"/>
                </a:solidFill>
              </a:rPr>
              <a:t>segundo trimestre.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prstClr val="black"/>
                </a:solidFill>
              </a:rPr>
              <a:t>A partir del 20 de diciembre el portafolio cuenta con </a:t>
            </a:r>
            <a:r>
              <a:rPr lang="es-MX" sz="1600" dirty="0" smtClean="0">
                <a:solidFill>
                  <a:prstClr val="black"/>
                </a:solidFill>
              </a:rPr>
              <a:t>aproximadamente 40,000 millones, de los cuales 5,000 </a:t>
            </a:r>
            <a:r>
              <a:rPr lang="es-MX" sz="1600" dirty="0">
                <a:solidFill>
                  <a:prstClr val="black"/>
                </a:solidFill>
              </a:rPr>
              <a:t>millones </a:t>
            </a:r>
            <a:r>
              <a:rPr lang="es-MX" sz="1600" dirty="0" smtClean="0">
                <a:solidFill>
                  <a:prstClr val="black"/>
                </a:solidFill>
              </a:rPr>
              <a:t>son </a:t>
            </a:r>
            <a:r>
              <a:rPr lang="es-MX" sz="1600" dirty="0">
                <a:solidFill>
                  <a:prstClr val="black"/>
                </a:solidFill>
              </a:rPr>
              <a:t>invertidos en </a:t>
            </a:r>
            <a:r>
              <a:rPr lang="es-MX" sz="1600" dirty="0" smtClean="0">
                <a:solidFill>
                  <a:prstClr val="black"/>
                </a:solidFill>
              </a:rPr>
              <a:t>reportos (fondeo), </a:t>
            </a:r>
            <a:r>
              <a:rPr lang="es-MX" sz="1600" dirty="0">
                <a:solidFill>
                  <a:prstClr val="black"/>
                </a:solidFill>
              </a:rPr>
              <a:t>obteniendo un rendimiento de 3.03%, esperando una oportunidad de mercado. Lo </a:t>
            </a:r>
            <a:r>
              <a:rPr lang="es-MX" sz="1600" dirty="0" smtClean="0">
                <a:solidFill>
                  <a:prstClr val="black"/>
                </a:solidFill>
              </a:rPr>
              <a:t>anterior, </a:t>
            </a:r>
            <a:r>
              <a:rPr lang="es-MX" sz="1600" dirty="0">
                <a:solidFill>
                  <a:prstClr val="black"/>
                </a:solidFill>
              </a:rPr>
              <a:t>ha ocasionado que la tasa de rendimiento a </a:t>
            </a:r>
            <a:r>
              <a:rPr lang="es-MX" sz="1600" dirty="0" smtClean="0">
                <a:solidFill>
                  <a:prstClr val="black"/>
                </a:solidFill>
              </a:rPr>
              <a:t>vencimiento del portafolio </a:t>
            </a:r>
            <a:r>
              <a:rPr lang="es-MX" sz="1600" dirty="0">
                <a:solidFill>
                  <a:prstClr val="black"/>
                </a:solidFill>
              </a:rPr>
              <a:t>haya disminuido 11pb durante el perdido de referencia</a:t>
            </a:r>
            <a:r>
              <a:rPr lang="es-MX" sz="1600" dirty="0" smtClean="0">
                <a:solidFill>
                  <a:prstClr val="black"/>
                </a:solidFill>
              </a:rPr>
              <a:t>.</a:t>
            </a:r>
            <a:endParaRPr lang="es-MX" sz="1400" dirty="0">
              <a:solidFill>
                <a:prstClr val="black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20249" y="1393088"/>
            <a:ext cx="82873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defTabSz="913881">
              <a:buFont typeface="Arial" pitchFamily="34" charset="0"/>
              <a:buChar char="•"/>
            </a:pPr>
            <a:r>
              <a:rPr lang="es-MX" sz="1600" dirty="0" smtClean="0">
                <a:solidFill>
                  <a:prstClr val="black"/>
                </a:solidFill>
              </a:rPr>
              <a:t>En cuanto a rendimiento, al cierre de noviembre, el FANVIT registró los siguientes resultados:</a:t>
            </a:r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91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r>
              <a:rPr lang="es-MX" sz="2200" dirty="0" smtClean="0"/>
              <a:t>Resultados económicos del FANVIT</a:t>
            </a:r>
            <a:endParaRPr lang="en-US" sz="2200" dirty="0"/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1866582" y="2465555"/>
            <a:ext cx="7154588" cy="1187706"/>
          </a:xfrm>
        </p:spPr>
        <p:txBody>
          <a:bodyPr>
            <a:noAutofit/>
          </a:bodyPr>
          <a:lstStyle/>
          <a:p>
            <a:pPr marL="171450" indent="-17145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altLang="en-US" sz="1400" b="0" dirty="0" smtClean="0">
                <a:ea typeface="Myriad Pro"/>
                <a:cs typeface="Times New Roman" pitchFamily="18" charset="0"/>
              </a:rPr>
              <a:t>Al 15 de enero de 2015 se tienen los siguientes resultados, bajo el supuesto anterior: </a:t>
            </a:r>
            <a:endParaRPr lang="es-MX" altLang="en-US" sz="1400" b="0" dirty="0">
              <a:ea typeface="Myriad Pro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altLang="en-US" sz="1400" b="0" dirty="0">
                <a:ea typeface="Myriad Pro"/>
                <a:cs typeface="Times New Roman" pitchFamily="18" charset="0"/>
              </a:rPr>
              <a:t>El </a:t>
            </a:r>
            <a:r>
              <a:rPr lang="es-MX" altLang="en-US" sz="1400" b="0" dirty="0" smtClean="0">
                <a:ea typeface="Myriad Pro"/>
                <a:cs typeface="Times New Roman" pitchFamily="18" charset="0"/>
              </a:rPr>
              <a:t>rendimiento generado </a:t>
            </a:r>
            <a:r>
              <a:rPr lang="es-MX" altLang="en-US" sz="1400" b="0" dirty="0">
                <a:ea typeface="Myriad Pro"/>
                <a:cs typeface="Times New Roman" pitchFamily="18" charset="0"/>
              </a:rPr>
              <a:t>por el </a:t>
            </a:r>
            <a:r>
              <a:rPr lang="es-MX" altLang="en-US" sz="1400" b="0" dirty="0" smtClean="0">
                <a:ea typeface="Myriad Pro"/>
                <a:cs typeface="Times New Roman" pitchFamily="18" charset="0"/>
              </a:rPr>
              <a:t>FANVIT, </a:t>
            </a:r>
            <a:r>
              <a:rPr lang="es-MX" altLang="en-US" sz="1400" b="0" dirty="0">
                <a:ea typeface="Myriad Pro"/>
                <a:cs typeface="Times New Roman" pitchFamily="18" charset="0"/>
              </a:rPr>
              <a:t>durante el periodo del </a:t>
            </a:r>
            <a:r>
              <a:rPr lang="es-MX" altLang="en-US" sz="1400" b="0" dirty="0" smtClean="0">
                <a:ea typeface="Myriad Pro"/>
                <a:cs typeface="Times New Roman" pitchFamily="18" charset="0"/>
              </a:rPr>
              <a:t>15 de diciembre al 15 de enero de 2015, </a:t>
            </a:r>
            <a:r>
              <a:rPr lang="es-MX" altLang="en-US" sz="1400" b="0" dirty="0">
                <a:ea typeface="Myriad Pro"/>
                <a:cs typeface="Times New Roman" pitchFamily="18" charset="0"/>
              </a:rPr>
              <a:t>es de </a:t>
            </a:r>
            <a:r>
              <a:rPr lang="es-MX" altLang="en-US" sz="1400" b="0" dirty="0" smtClean="0">
                <a:ea typeface="Myriad Pro"/>
                <a:cs typeface="Times New Roman" pitchFamily="18" charset="0"/>
              </a:rPr>
              <a:t>$126,413,212.</a:t>
            </a:r>
            <a:endParaRPr lang="es-MX" altLang="en-US" sz="1400" b="0" dirty="0">
              <a:ea typeface="Myriad Pro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altLang="en-US" sz="1400" b="0" dirty="0" smtClean="0">
                <a:ea typeface="Myriad Pro"/>
                <a:cs typeface="Times New Roman" pitchFamily="18" charset="0"/>
              </a:rPr>
              <a:t> La ganancia generada por el FANVIT durante </a:t>
            </a:r>
            <a:r>
              <a:rPr lang="es-MX" altLang="en-US" sz="1400" b="0" dirty="0">
                <a:ea typeface="Myriad Pro"/>
                <a:cs typeface="Times New Roman" pitchFamily="18" charset="0"/>
              </a:rPr>
              <a:t>dicho periodo es </a:t>
            </a:r>
            <a:r>
              <a:rPr lang="es-MX" altLang="en-US" sz="1400" b="0" dirty="0" smtClean="0">
                <a:ea typeface="Myriad Pro"/>
                <a:cs typeface="Times New Roman" pitchFamily="18" charset="0"/>
              </a:rPr>
              <a:t>aproximadamente 28.47% superior a </a:t>
            </a:r>
            <a:r>
              <a:rPr lang="es-MX" altLang="en-US" sz="1400" b="0" dirty="0">
                <a:ea typeface="Myriad Pro"/>
                <a:cs typeface="Times New Roman" pitchFamily="18" charset="0"/>
              </a:rPr>
              <a:t>lo generado </a:t>
            </a:r>
            <a:r>
              <a:rPr lang="es-MX" altLang="en-US" sz="1400" b="0" dirty="0" smtClean="0">
                <a:ea typeface="Myriad Pro"/>
                <a:cs typeface="Times New Roman" pitchFamily="18" charset="0"/>
              </a:rPr>
              <a:t>por una estrategia como la de la Tesorería en reportos.</a:t>
            </a:r>
            <a:endParaRPr lang="es-MX" dirty="0"/>
          </a:p>
        </p:txBody>
      </p:sp>
      <p:sp>
        <p:nvSpPr>
          <p:cNvPr id="15" name="Rectangle 9"/>
          <p:cNvSpPr/>
          <p:nvPr/>
        </p:nvSpPr>
        <p:spPr>
          <a:xfrm>
            <a:off x="207350" y="1193107"/>
            <a:ext cx="1503679" cy="111600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4400"/>
            <a:r>
              <a:rPr lang="es-MX" sz="1200" b="1" dirty="0" smtClean="0">
                <a:solidFill>
                  <a:schemeClr val="bg1"/>
                </a:solidFill>
              </a:rPr>
              <a:t>Objetivo del análisis y supuestos</a:t>
            </a:r>
          </a:p>
        </p:txBody>
      </p:sp>
      <p:sp>
        <p:nvSpPr>
          <p:cNvPr id="17" name="Rectangle 9"/>
          <p:cNvSpPr/>
          <p:nvPr/>
        </p:nvSpPr>
        <p:spPr>
          <a:xfrm>
            <a:off x="207350" y="2382736"/>
            <a:ext cx="1503679" cy="3862801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4400"/>
            <a:r>
              <a:rPr lang="es-MX" sz="1200" b="1" dirty="0" smtClean="0">
                <a:solidFill>
                  <a:schemeClr val="bg1"/>
                </a:solidFill>
              </a:rPr>
              <a:t>Resultados</a:t>
            </a:r>
          </a:p>
          <a:p>
            <a:pPr algn="ctr" defTabSz="914400"/>
            <a:r>
              <a:rPr lang="es-MX" sz="1200" b="1" dirty="0" smtClean="0">
                <a:solidFill>
                  <a:schemeClr val="bg1"/>
                </a:solidFill>
              </a:rPr>
              <a:t>aproximados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50498"/>
              </p:ext>
            </p:extLst>
          </p:nvPr>
        </p:nvGraphicFramePr>
        <p:xfrm>
          <a:off x="2303252" y="3774046"/>
          <a:ext cx="5714496" cy="2597958"/>
        </p:xfrm>
        <a:graphic>
          <a:graphicData uri="http://schemas.openxmlformats.org/drawingml/2006/table">
            <a:tbl>
              <a:tblPr/>
              <a:tblGrid>
                <a:gridCol w="4451471"/>
                <a:gridCol w="1263025"/>
              </a:tblGrid>
              <a:tr h="257465">
                <a:tc>
                  <a:txBody>
                    <a:bodyPr/>
                    <a:lstStyle/>
                    <a:p>
                      <a:pPr marL="0" indent="0" algn="ctr" fontAlgn="b">
                        <a:buClr>
                          <a:schemeClr val="tx2"/>
                        </a:buClr>
                        <a:buFont typeface="Arial" pitchFamily="34" charset="0"/>
                        <a:buNone/>
                      </a:pPr>
                      <a:r>
                        <a:rPr lang="es-MX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Resultados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b">
                        <a:buFont typeface="Arial" pitchFamily="34" charset="0"/>
                        <a:buNone/>
                      </a:pPr>
                      <a:r>
                        <a:rPr lang="es-MX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  <a:p>
                      <a:pPr marL="0" indent="0" algn="ctr" fontAlgn="b">
                        <a:buFont typeface="Arial" pitchFamily="34" charset="0"/>
                        <a:buNone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(%,</a:t>
                      </a:r>
                      <a:r>
                        <a:rPr lang="es-MX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pesos)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973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Rendimiento Tesorería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3.03%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4803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Valor de referencia aprobado para el  2T</a:t>
                      </a: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3.17%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039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FANVIT YTM</a:t>
                      </a: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3.89%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9909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Ganancia FANVIT </a:t>
                      </a:r>
                      <a:r>
                        <a:rPr lang="es-MX" sz="12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s-MX" sz="12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</a:t>
                      </a:r>
                      <a:r>
                        <a:rPr lang="es-MX" altLang="en-US" sz="1200" b="0" dirty="0" smtClean="0">
                          <a:ea typeface="Myriad Pro"/>
                          <a:cs typeface="Times New Roman" pitchFamily="18" charset="0"/>
                        </a:rPr>
                        <a:t>126,413,21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039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Ganancia si sólo se hubiera invertido en reporto </a:t>
                      </a: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$98,465,818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0039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Diferencia (costo de oportunidad) 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$27,947,394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4792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sobre Fondeo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gubernamental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28.47%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0823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chemeClr val="tx2"/>
                        </a:buClr>
                        <a:buFont typeface="Arial" pitchFamily="34" charset="0"/>
                        <a:buChar char="•"/>
                      </a:pPr>
                      <a:r>
                        <a:rPr lang="es-MX" sz="1200" b="1" dirty="0" smtClean="0">
                          <a:solidFill>
                            <a:schemeClr val="tx2"/>
                          </a:solidFill>
                          <a:latin typeface="Calibri" pitchFamily="34" charset="0"/>
                        </a:rPr>
                        <a:t>Ganancia generada</a:t>
                      </a:r>
                      <a:r>
                        <a:rPr lang="es-MX" sz="1200" b="1" baseline="0" dirty="0" smtClean="0">
                          <a:solidFill>
                            <a:schemeClr val="tx2"/>
                          </a:solidFill>
                          <a:latin typeface="Calibri" pitchFamily="34" charset="0"/>
                        </a:rPr>
                        <a:t> con </a:t>
                      </a:r>
                      <a:r>
                        <a:rPr lang="es-MX" sz="1200" b="1" dirty="0" smtClean="0">
                          <a:solidFill>
                            <a:schemeClr val="tx2"/>
                          </a:solidFill>
                          <a:latin typeface="Calibri" pitchFamily="34" charset="0"/>
                        </a:rPr>
                        <a:t>estrategia del FANVIT (15 ene)</a:t>
                      </a:r>
                      <a:endParaRPr lang="es-MX" sz="12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$591,830,691 </a:t>
                      </a:r>
                      <a:endParaRPr lang="es-MX" sz="12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784">
                <a:tc>
                  <a:txBody>
                    <a:bodyPr/>
                    <a:lstStyle/>
                    <a:p>
                      <a:pPr marL="171450" marR="0" indent="-17145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Ganancia </a:t>
                      </a:r>
                      <a:r>
                        <a:rPr lang="es-MX" sz="1200" b="0" dirty="0" smtClean="0">
                          <a:latin typeface="Calibri" pitchFamily="34" charset="0"/>
                        </a:rPr>
                        <a:t>adicional que ha generado la estrategia el FANVIT vs.  Estrategia de reporto (Tesorería) (15 ene)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$346,173,289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9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151951" y="6406508"/>
            <a:ext cx="8463566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defTabSz="457200" fontAlgn="base">
              <a:spcBef>
                <a:spcPct val="0"/>
              </a:spcBef>
            </a:pPr>
            <a:r>
              <a:rPr lang="es-ES" sz="1200" dirty="0" smtClean="0">
                <a:solidFill>
                  <a:prstClr val="black"/>
                </a:solidFill>
                <a:ea typeface="Batang"/>
              </a:rPr>
              <a:t>1. Se utilizó el promedio de los activos durante el periodo del 15 de diciembre al 15 de enero de 2015 para el cálculo de las ganancias y el costo de oportunidad: 38,996 millones.</a:t>
            </a:r>
            <a:endParaRPr lang="es-MX" sz="1200" dirty="0">
              <a:solidFill>
                <a:prstClr val="black"/>
              </a:solidFill>
              <a:ea typeface="Batang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53184" y="2344954"/>
            <a:ext cx="8604000" cy="0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2 Marcador de contenido"/>
          <p:cNvSpPr txBox="1">
            <a:spLocks/>
          </p:cNvSpPr>
          <p:nvPr/>
        </p:nvSpPr>
        <p:spPr>
          <a:xfrm>
            <a:off x="1866582" y="1195030"/>
            <a:ext cx="7154588" cy="1187706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400" b="0" dirty="0" smtClean="0">
                <a:cs typeface="Times New Roman" pitchFamily="18" charset="0"/>
              </a:rPr>
              <a:t>El objetivo de esta análisis  es mostrar cuál sería el costo de oportunidad de la inversión del FANVIT, con una estrategia de mediano/largo plazo, comparado con una inversión con una estrategia de muy corto plazo, como la de la Tesorería.</a:t>
            </a:r>
          </a:p>
          <a:p>
            <a:pPr marL="171450" indent="-17145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400" b="0" dirty="0" smtClean="0">
                <a:cs typeface="Times New Roman" pitchFamily="18" charset="0"/>
              </a:rPr>
              <a:t>Para poder hacer este análisis  tenemos que suponer que todos los instrumentos, los cuales tienen distintos plazos, hubieran vencido el 15 de enero de 2015.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3764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r>
              <a:rPr lang="es-MX" sz="2200" dirty="0" smtClean="0"/>
              <a:t>Resultados económicos del FANVIT (valuación)</a:t>
            </a:r>
            <a:endParaRPr lang="en-US" sz="2200" dirty="0"/>
          </a:p>
        </p:txBody>
      </p:sp>
      <p:sp>
        <p:nvSpPr>
          <p:cNvPr id="1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10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6838951" y="1568853"/>
            <a:ext cx="2154926" cy="4374747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Aft>
                <a:spcPts val="1200"/>
              </a:spcAft>
              <a:buFont typeface="Arial" pitchFamily="34" charset="0"/>
              <a:buChar char="•"/>
            </a:pPr>
            <a:r>
              <a:rPr lang="es-MX" sz="1400" b="0" dirty="0" smtClean="0">
                <a:latin typeface="Calibri" pitchFamily="34" charset="0"/>
              </a:rPr>
              <a:t>Durante el periodo de julio a al 15 de enero de 2015, el FANVIT presentó un </a:t>
            </a:r>
            <a:r>
              <a:rPr lang="es-MX" sz="1400" b="0" dirty="0" err="1" smtClean="0">
                <a:latin typeface="Calibri" pitchFamily="34" charset="0"/>
              </a:rPr>
              <a:t>VaR</a:t>
            </a:r>
            <a:r>
              <a:rPr lang="es-MX" sz="1400" b="0" dirty="0" smtClean="0">
                <a:latin typeface="Calibri" pitchFamily="34" charset="0"/>
              </a:rPr>
              <a:t> de entre .15-.22.</a:t>
            </a:r>
          </a:p>
          <a:p>
            <a:pPr marL="177800" indent="-177800">
              <a:spcAft>
                <a:spcPts val="1200"/>
              </a:spcAft>
              <a:buFont typeface="Arial" pitchFamily="34" charset="0"/>
              <a:buChar char="•"/>
            </a:pPr>
            <a:r>
              <a:rPr lang="es-MX" sz="1400" b="0" dirty="0" smtClean="0">
                <a:latin typeface="Calibri" pitchFamily="34" charset="0"/>
              </a:rPr>
              <a:t>A la fecha, la ganancia adicional que ha generado la estrategia el FANVIT vs. </a:t>
            </a:r>
            <a:r>
              <a:rPr lang="es-MX" sz="1400" b="0" dirty="0">
                <a:latin typeface="Calibri" pitchFamily="34" charset="0"/>
              </a:rPr>
              <a:t> l</a:t>
            </a:r>
            <a:r>
              <a:rPr lang="es-MX" sz="1400" b="0" dirty="0" smtClean="0">
                <a:latin typeface="Calibri" pitchFamily="34" charset="0"/>
              </a:rPr>
              <a:t>a de la tesorería es de ~346 millones de pesos.</a:t>
            </a:r>
          </a:p>
          <a:p>
            <a:pPr marL="177800" indent="-177800">
              <a:spcAft>
                <a:spcPts val="1200"/>
              </a:spcAft>
              <a:buFont typeface="Arial" pitchFamily="34" charset="0"/>
              <a:buChar char="•"/>
            </a:pPr>
            <a:r>
              <a:rPr lang="es-MX" sz="1400" b="0" dirty="0" smtClean="0">
                <a:latin typeface="Calibri" pitchFamily="34" charset="0"/>
              </a:rPr>
              <a:t>La gráfica muestra las minusvalías y plusvalías registradas durante el periodo derivado de movimientos del mercado,  por lo que representan sólo valuaciones diarias y no constituyen pérdidas o ganancias realizadas.</a:t>
            </a:r>
          </a:p>
          <a:p>
            <a:pPr marL="177800" indent="-177800">
              <a:spcAft>
                <a:spcPts val="1200"/>
              </a:spcAft>
              <a:buFont typeface="Arial" pitchFamily="34" charset="0"/>
              <a:buChar char="•"/>
            </a:pPr>
            <a:endParaRPr lang="es-MX" sz="1400" b="0" dirty="0">
              <a:latin typeface="Calibri" pitchFamily="34" charset="0"/>
            </a:endParaRPr>
          </a:p>
        </p:txBody>
      </p:sp>
      <p:sp>
        <p:nvSpPr>
          <p:cNvPr id="10" name="FlowTriangle"/>
          <p:cNvSpPr>
            <a:spLocks noChangeArrowheads="1"/>
          </p:cNvSpPr>
          <p:nvPr/>
        </p:nvSpPr>
        <p:spPr bwMode="gray">
          <a:xfrm rot="5400000">
            <a:off x="4860566" y="3832077"/>
            <a:ext cx="3956769" cy="266278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s-MX" sz="1400" b="1">
              <a:solidFill>
                <a:srgbClr val="0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828335" y="1993920"/>
            <a:ext cx="21636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dirty="0" smtClean="0"/>
              <a:t>(valuación al corte)</a:t>
            </a:r>
            <a:endParaRPr lang="es-MX" sz="1400" dirty="0"/>
          </a:p>
        </p:txBody>
      </p:sp>
      <p:graphicFrame>
        <p:nvGraphicFramePr>
          <p:cNvPr id="1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5865595"/>
              </p:ext>
            </p:extLst>
          </p:nvPr>
        </p:nvGraphicFramePr>
        <p:xfrm>
          <a:off x="144000" y="1327618"/>
          <a:ext cx="6458724" cy="5073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344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r>
              <a:rPr lang="es-MX" sz="2200" dirty="0" smtClean="0"/>
              <a:t>Resultados económicos del FANVIT (tasa a vencimiento)</a:t>
            </a:r>
            <a:endParaRPr lang="en-US" sz="2200" dirty="0"/>
          </a:p>
        </p:txBody>
      </p:sp>
      <p:sp>
        <p:nvSpPr>
          <p:cNvPr id="1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11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6643798" y="1458468"/>
            <a:ext cx="2373013" cy="4464660"/>
          </a:xfrm>
          <a:prstGeom prst="rect">
            <a:avLst/>
          </a:prstGeom>
        </p:spPr>
        <p:txBody>
          <a:bodyPr vert="horz" lIns="45720" tIns="0" rIns="0" bIns="0" rtlCol="0"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en-US" sz="1600" b="1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•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6363" indent="-230188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-22860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BB2D2C"/>
              </a:buClr>
              <a:buFont typeface="Calibri" pitchFamily="34" charset="0"/>
              <a:buChar char="–"/>
              <a:defRPr lang="en-US" sz="16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Aft>
                <a:spcPts val="1200"/>
              </a:spcAft>
              <a:buFont typeface="Arial" pitchFamily="34" charset="0"/>
              <a:buChar char="•"/>
            </a:pPr>
            <a:r>
              <a:rPr lang="es-MX" sz="1800" b="0" dirty="0" smtClean="0">
                <a:latin typeface="Calibri" pitchFamily="34" charset="0"/>
              </a:rPr>
              <a:t>Durante el periodo del 11 de julio al 15 de enero de 2015, el FANVIT presentó un rendimiento mayor al de la Tesorería </a:t>
            </a:r>
            <a:r>
              <a:rPr lang="es-MX" sz="1800" dirty="0" smtClean="0">
                <a:latin typeface="Calibri" pitchFamily="34" charset="0"/>
              </a:rPr>
              <a:t>en promedio</a:t>
            </a:r>
            <a:r>
              <a:rPr lang="es-MX" sz="1800" b="0" dirty="0" smtClean="0">
                <a:latin typeface="Calibri" pitchFamily="34" charset="0"/>
              </a:rPr>
              <a:t> de 107</a:t>
            </a:r>
            <a:r>
              <a:rPr lang="es-MX" sz="1800" b="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s-MX" sz="1800" b="0" dirty="0" smtClean="0">
                <a:latin typeface="Calibri" pitchFamily="34" charset="0"/>
              </a:rPr>
              <a:t>puntos base.</a:t>
            </a:r>
          </a:p>
          <a:p>
            <a:pPr marL="171450" indent="-17145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MX" sz="1800" b="0" dirty="0" smtClean="0">
                <a:cs typeface="Times New Roman" pitchFamily="18" charset="0"/>
              </a:rPr>
              <a:t>Este </a:t>
            </a:r>
            <a:r>
              <a:rPr lang="es-MX" sz="1800" b="0" dirty="0">
                <a:cs typeface="Times New Roman" pitchFamily="18" charset="0"/>
              </a:rPr>
              <a:t>análisis </a:t>
            </a:r>
            <a:r>
              <a:rPr lang="es-MX" sz="1800" b="0" dirty="0" smtClean="0">
                <a:cs typeface="Times New Roman" pitchFamily="18" charset="0"/>
              </a:rPr>
              <a:t>supone que todos </a:t>
            </a:r>
            <a:r>
              <a:rPr lang="es-MX" sz="1800" b="0" dirty="0">
                <a:cs typeface="Times New Roman" pitchFamily="18" charset="0"/>
              </a:rPr>
              <a:t>los </a:t>
            </a:r>
            <a:r>
              <a:rPr lang="es-MX" sz="1800" b="0" dirty="0" smtClean="0">
                <a:cs typeface="Times New Roman" pitchFamily="18" charset="0"/>
              </a:rPr>
              <a:t>instrumentos del portafolio, </a:t>
            </a:r>
            <a:r>
              <a:rPr lang="es-MX" sz="1800" b="0" dirty="0">
                <a:cs typeface="Times New Roman" pitchFamily="18" charset="0"/>
              </a:rPr>
              <a:t>los cuales tienen distintos plazos, hubieran vencido el </a:t>
            </a:r>
            <a:r>
              <a:rPr lang="es-MX" sz="1800" b="0" dirty="0" smtClean="0">
                <a:cs typeface="Times New Roman" pitchFamily="18" charset="0"/>
              </a:rPr>
              <a:t>15 </a:t>
            </a:r>
            <a:r>
              <a:rPr lang="es-MX" sz="1800" b="0" dirty="0">
                <a:cs typeface="Times New Roman" pitchFamily="18" charset="0"/>
              </a:rPr>
              <a:t>de </a:t>
            </a:r>
            <a:r>
              <a:rPr lang="es-MX" sz="1800" b="0" dirty="0" smtClean="0">
                <a:cs typeface="Times New Roman" pitchFamily="18" charset="0"/>
              </a:rPr>
              <a:t>enero de 2015.</a:t>
            </a:r>
            <a:endParaRPr lang="es-MX" sz="1800" dirty="0"/>
          </a:p>
        </p:txBody>
      </p:sp>
      <p:sp>
        <p:nvSpPr>
          <p:cNvPr id="14" name="FlowTriangle"/>
          <p:cNvSpPr>
            <a:spLocks noChangeArrowheads="1"/>
          </p:cNvSpPr>
          <p:nvPr/>
        </p:nvSpPr>
        <p:spPr bwMode="gray">
          <a:xfrm rot="5400000">
            <a:off x="4531305" y="3604307"/>
            <a:ext cx="3956769" cy="266278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s-MX" sz="1400" b="1">
              <a:solidFill>
                <a:srgbClr val="000000"/>
              </a:solidFill>
            </a:endParaRPr>
          </a:p>
        </p:txBody>
      </p:sp>
      <p:graphicFrame>
        <p:nvGraphicFramePr>
          <p:cNvPr id="15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5896369"/>
              </p:ext>
            </p:extLst>
          </p:nvPr>
        </p:nvGraphicFramePr>
        <p:xfrm>
          <a:off x="75372" y="1547980"/>
          <a:ext cx="6210300" cy="42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348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200" dirty="0" smtClean="0">
                <a:solidFill>
                  <a:prstClr val="white"/>
                </a:solidFill>
                <a:latin typeface="+mn-lt"/>
                <a:cs typeface="Arial" pitchFamily="34" charset="0"/>
              </a:rPr>
              <a:t>Duración de Instrumentos y cupones del </a:t>
            </a:r>
            <a:r>
              <a:rPr lang="es-MX" sz="2200" dirty="0">
                <a:solidFill>
                  <a:prstClr val="white"/>
                </a:solidFill>
                <a:latin typeface="+mn-lt"/>
                <a:cs typeface="Arial" pitchFamily="34" charset="0"/>
              </a:rPr>
              <a:t>FANVIT</a:t>
            </a:r>
            <a:endParaRPr lang="en-US" sz="2200" dirty="0">
              <a:solidFill>
                <a:prstClr val="white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347154" y="1183948"/>
            <a:ext cx="7583487" cy="203350"/>
          </a:xfrm>
        </p:spPr>
        <p:txBody>
          <a:bodyPr>
            <a:normAutofit/>
          </a:bodyPr>
          <a:lstStyle/>
          <a:p>
            <a:pPr marL="171450" indent="-171450"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s-MX" altLang="en-US" sz="1200" b="0" dirty="0" smtClean="0">
                <a:ea typeface="Myriad Pro"/>
                <a:cs typeface="Times New Roman" pitchFamily="18" charset="0"/>
              </a:rPr>
              <a:t>Al  15 de enero de 2014 se tienen los siguientes analíticos </a:t>
            </a:r>
            <a:r>
              <a:rPr lang="es-MX" altLang="en-US" sz="1200" dirty="0" smtClean="0">
                <a:ea typeface="Myriad Pro"/>
                <a:cs typeface="Times New Roman" pitchFamily="18" charset="0"/>
              </a:rPr>
              <a:t>:</a:t>
            </a:r>
            <a:endParaRPr lang="es-MX" altLang="en-US" sz="1200" dirty="0">
              <a:ea typeface="Myriad Pro"/>
              <a:cs typeface="Times New Roman" pitchFamily="18" charset="0"/>
            </a:endParaRPr>
          </a:p>
        </p:txBody>
      </p:sp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418809" y="3452334"/>
            <a:ext cx="477967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defTabSz="457200" fontAlgn="base">
              <a:spcBef>
                <a:spcPct val="0"/>
              </a:spcBef>
            </a:pPr>
            <a:r>
              <a:rPr lang="es-ES" sz="1200" b="1" dirty="0" smtClean="0">
                <a:solidFill>
                  <a:prstClr val="black"/>
                </a:solidFill>
                <a:ea typeface="Batang"/>
              </a:rPr>
              <a:t>Sensibilidad por Duración</a:t>
            </a:r>
          </a:p>
        </p:txBody>
      </p:sp>
      <p:sp>
        <p:nvSpPr>
          <p:cNvPr id="1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12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550502"/>
              </p:ext>
            </p:extLst>
          </p:nvPr>
        </p:nvGraphicFramePr>
        <p:xfrm>
          <a:off x="2372264" y="1545488"/>
          <a:ext cx="3980827" cy="16747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48662"/>
                <a:gridCol w="1032165"/>
              </a:tblGrid>
              <a:tr h="31913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Principales </a:t>
                      </a:r>
                      <a:r>
                        <a:rPr lang="es-MX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analíticos (porcentaje)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1913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 </a:t>
                      </a:r>
                      <a:r>
                        <a:rPr lang="es-MX" sz="1400" b="1" u="none" strike="noStrike" dirty="0" smtClean="0">
                          <a:effectLst/>
                        </a:rPr>
                        <a:t>Concepto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Tasa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459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u="none" strike="noStrike" dirty="0">
                          <a:effectLst/>
                        </a:rPr>
                        <a:t>Tasa de </a:t>
                      </a:r>
                      <a:r>
                        <a:rPr lang="es-MX" sz="1400" b="0" u="none" strike="noStrike" dirty="0" smtClean="0">
                          <a:effectLst/>
                        </a:rPr>
                        <a:t>rendimiento (a</a:t>
                      </a:r>
                      <a:r>
                        <a:rPr lang="es-MX" sz="1400" b="0" u="none" strike="noStrike" baseline="0" dirty="0" smtClean="0">
                          <a:effectLst/>
                        </a:rPr>
                        <a:t> vencimiento)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095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Real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095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</a:rPr>
                        <a:t>Nominal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971282"/>
              </p:ext>
            </p:extLst>
          </p:nvPr>
        </p:nvGraphicFramePr>
        <p:xfrm>
          <a:off x="418809" y="3729333"/>
          <a:ext cx="7945963" cy="2953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820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13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200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070312"/>
            <a:ext cx="800922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resultados y estrategia de inversión del Fondo de Apoyo a las Necesidades de Vivienda de los Trabajadores (FANVIT).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chemeClr val="tx2"/>
                </a:solidFill>
              </a:rPr>
              <a:t>Informe sobre los avances en la implementación del Régimen de Inversión.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Informe </a:t>
            </a:r>
            <a:r>
              <a:rPr lang="es-MX" b="1" dirty="0">
                <a:solidFill>
                  <a:srgbClr val="B2B2B2"/>
                </a:solidFill>
              </a:rPr>
              <a:t>sobre los avances en la implementación del FINVIT.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Propuesta </a:t>
            </a:r>
            <a:r>
              <a:rPr lang="es-MX" b="1" dirty="0">
                <a:solidFill>
                  <a:srgbClr val="B2B2B2"/>
                </a:solidFill>
              </a:rPr>
              <a:t>del Marco de Gestión del Fondo de Ahorro y del Marco de Gestión del Fondo de Jubilaciones y Pensiones (Plan de Contribución Definida) , con fundamento en las Base Primera, inciso E), de las Bases de Funcionamiento del Comité de Inversiones</a:t>
            </a:r>
            <a:r>
              <a:rPr lang="es-MX" b="1" dirty="0" smtClean="0">
                <a:solidFill>
                  <a:srgbClr val="B2B2B2"/>
                </a:solidFill>
              </a:rPr>
              <a:t>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rgbClr val="B2B2B2"/>
              </a:solidFill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rgbClr val="B2B2B2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97798" y="1176735"/>
            <a:ext cx="8323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Comité de Inversión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Sesión número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008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27 de enero 2015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6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r>
              <a:rPr lang="es-MX" sz="2200" dirty="0" smtClean="0"/>
              <a:t>Estatus: Etapa Inicial  - Dónde </a:t>
            </a:r>
            <a:r>
              <a:rPr lang="es-MX" sz="2200" dirty="0"/>
              <a:t>e</a:t>
            </a:r>
            <a:r>
              <a:rPr lang="es-MX" sz="2200" dirty="0" smtClean="0"/>
              <a:t>stamos</a:t>
            </a:r>
            <a:endParaRPr lang="es-MX" sz="2200" dirty="0"/>
          </a:p>
        </p:txBody>
      </p:sp>
      <p:sp>
        <p:nvSpPr>
          <p:cNvPr id="3" name="ColumnHeader"/>
          <p:cNvSpPr>
            <a:spLocks noChangeArrowheads="1"/>
          </p:cNvSpPr>
          <p:nvPr/>
        </p:nvSpPr>
        <p:spPr bwMode="gray">
          <a:xfrm>
            <a:off x="325438" y="1626539"/>
            <a:ext cx="1500505" cy="31335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Dimensión</a:t>
            </a:r>
          </a:p>
        </p:txBody>
      </p:sp>
      <p:sp>
        <p:nvSpPr>
          <p:cNvPr id="7" name="ColumnHeader"/>
          <p:cNvSpPr>
            <a:spLocks noChangeArrowheads="1"/>
          </p:cNvSpPr>
          <p:nvPr/>
        </p:nvSpPr>
        <p:spPr bwMode="gray">
          <a:xfrm>
            <a:off x="2167731" y="1626538"/>
            <a:ext cx="6120956" cy="31334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Estatus (</a:t>
            </a:r>
            <a:r>
              <a:rPr lang="es-MX" sz="1200" b="1" dirty="0" smtClean="0">
                <a:solidFill>
                  <a:prstClr val="black"/>
                </a:solidFill>
              </a:rPr>
              <a:t>19 </a:t>
            </a:r>
            <a:r>
              <a:rPr lang="es-MX" sz="1200" b="1" dirty="0">
                <a:solidFill>
                  <a:prstClr val="black"/>
                </a:solidFill>
              </a:rPr>
              <a:t>de </a:t>
            </a:r>
            <a:r>
              <a:rPr lang="es-MX" sz="1200" b="1" dirty="0" smtClean="0">
                <a:solidFill>
                  <a:prstClr val="black"/>
                </a:solidFill>
              </a:rPr>
              <a:t>enero)</a:t>
            </a:r>
            <a:endParaRPr lang="es-MX" sz="1200" b="1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2264" y="1948865"/>
            <a:ext cx="1503679" cy="64800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Gobierno Institucional y Órganos de gestión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613" y="2789304"/>
            <a:ext cx="1503679" cy="187016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Desarrollo de capacidades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13638" y="2669165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051720" y="4907568"/>
            <a:ext cx="68400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/>
              <a:t>Implementación de interface con custodio y empresa valuadora.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/>
              <a:t>Periodo de pruebas de interfaces con el área contable del Instituto y el fiduciario para entrar a </a:t>
            </a:r>
            <a:r>
              <a:rPr lang="es-MX" sz="1200" dirty="0" smtClean="0"/>
              <a:t>producción en febrero de 2015. </a:t>
            </a:r>
            <a:endParaRPr lang="es-MX" sz="1200" dirty="0"/>
          </a:p>
        </p:txBody>
      </p:sp>
      <p:sp>
        <p:nvSpPr>
          <p:cNvPr id="79" name="TextColumnContent"/>
          <p:cNvSpPr>
            <a:spLocks noChangeArrowheads="1"/>
          </p:cNvSpPr>
          <p:nvPr/>
        </p:nvSpPr>
        <p:spPr bwMode="gray">
          <a:xfrm>
            <a:off x="2072730" y="2025727"/>
            <a:ext cx="6822145" cy="539177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</a:rPr>
              <a:t>Elaboración de la propuestas de Marco de Gestión del Plan de Jubilación por Contribución Definida y del Marco de Gestión del Fondo de Ahorro para </a:t>
            </a:r>
            <a:r>
              <a:rPr lang="es-MX" sz="1200" dirty="0" smtClean="0">
                <a:solidFill>
                  <a:prstClr val="black"/>
                </a:solidFill>
              </a:rPr>
              <a:t>su </a:t>
            </a:r>
            <a:r>
              <a:rPr lang="es-MX" sz="1200" dirty="0">
                <a:solidFill>
                  <a:prstClr val="black"/>
                </a:solidFill>
              </a:rPr>
              <a:t>aprobación al HCA.</a:t>
            </a:r>
          </a:p>
        </p:txBody>
      </p:sp>
      <p:sp>
        <p:nvSpPr>
          <p:cNvPr id="89" name="Rectangle 62"/>
          <p:cNvSpPr/>
          <p:nvPr/>
        </p:nvSpPr>
        <p:spPr>
          <a:xfrm>
            <a:off x="332017" y="4879663"/>
            <a:ext cx="1503679" cy="675977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Plataforma tecnológica</a:t>
            </a:r>
          </a:p>
        </p:txBody>
      </p:sp>
      <p:grpSp>
        <p:nvGrpSpPr>
          <p:cNvPr id="29" name="28 Grupo"/>
          <p:cNvGrpSpPr/>
          <p:nvPr/>
        </p:nvGrpSpPr>
        <p:grpSpPr>
          <a:xfrm>
            <a:off x="7373148" y="1094109"/>
            <a:ext cx="1719617" cy="523863"/>
            <a:chOff x="298839" y="1865908"/>
            <a:chExt cx="7766139" cy="1050881"/>
          </a:xfrm>
        </p:grpSpPr>
        <p:sp>
          <p:nvSpPr>
            <p:cNvPr id="30" name="AutoShape 4"/>
            <p:cNvSpPr>
              <a:spLocks noChangeArrowheads="1"/>
            </p:cNvSpPr>
            <p:nvPr/>
          </p:nvSpPr>
          <p:spPr bwMode="auto">
            <a:xfrm>
              <a:off x="298839" y="1865908"/>
              <a:ext cx="2844000" cy="1050881"/>
            </a:xfrm>
            <a:prstGeom prst="homePlate">
              <a:avLst>
                <a:gd name="adj" fmla="val 24436"/>
              </a:avLst>
            </a:prstGeom>
            <a:solidFill>
              <a:schemeClr val="tx2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Inicial : </a:t>
              </a:r>
            </a:p>
            <a:p>
              <a:pPr algn="ctr" defTabSz="913881" eaLnBrk="0" hangingPunct="0"/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impulso y construcción de capacidades</a:t>
              </a:r>
            </a:p>
          </p:txBody>
        </p:sp>
        <p:sp>
          <p:nvSpPr>
            <p:cNvPr id="31" name="AutoShape 5"/>
            <p:cNvSpPr>
              <a:spLocks noChangeArrowheads="1"/>
            </p:cNvSpPr>
            <p:nvPr/>
          </p:nvSpPr>
          <p:spPr bwMode="auto">
            <a:xfrm>
              <a:off x="4932978" y="1865908"/>
              <a:ext cx="3132000" cy="1044000"/>
            </a:xfrm>
            <a:prstGeom prst="chevron">
              <a:avLst>
                <a:gd name="adj" fmla="val 24455"/>
              </a:avLst>
            </a:prstGeom>
            <a:solidFill>
              <a:schemeClr val="bg1">
                <a:lumMod val="75000"/>
              </a:schemeClr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interna : consolidación</a:t>
              </a:r>
            </a:p>
            <a:p>
              <a:pPr algn="ctr" defTabSz="913881" eaLnBrk="0" hangingPunct="0"/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(esquema con soporte de la SdI)</a:t>
              </a:r>
            </a:p>
          </p:txBody>
        </p:sp>
        <p:sp>
          <p:nvSpPr>
            <p:cNvPr id="32" name="AutoShape 5"/>
            <p:cNvSpPr>
              <a:spLocks noChangeArrowheads="1"/>
            </p:cNvSpPr>
            <p:nvPr/>
          </p:nvSpPr>
          <p:spPr bwMode="auto">
            <a:xfrm>
              <a:off x="2704467" y="1865908"/>
              <a:ext cx="2736002" cy="1050881"/>
            </a:xfrm>
            <a:prstGeom prst="chevron">
              <a:avLst>
                <a:gd name="adj" fmla="val 24455"/>
              </a:avLst>
            </a:prstGeom>
            <a:solidFill>
              <a:schemeClr val="bg1">
                <a:lumMod val="75000"/>
              </a:schemeClr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Híbrida/ transición :</a:t>
              </a:r>
            </a:p>
            <a:p>
              <a:pPr algn="ctr" defTabSz="913881" eaLnBrk="0" hangingPunct="0"/>
              <a:r>
                <a:rPr lang="es-MX" sz="300" b="1" dirty="0">
                  <a:solidFill>
                    <a:prstClr val="white"/>
                  </a:solidFill>
                  <a:cs typeface="Arial" pitchFamily="34" charset="0"/>
                </a:rPr>
                <a:t> </a:t>
              </a:r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inicio de operación Infonavit</a:t>
              </a:r>
            </a:p>
          </p:txBody>
        </p:sp>
      </p:grpSp>
      <p:cxnSp>
        <p:nvCxnSpPr>
          <p:cNvPr id="12" name="11 Conector recto"/>
          <p:cNvCxnSpPr/>
          <p:nvPr/>
        </p:nvCxnSpPr>
        <p:spPr>
          <a:xfrm>
            <a:off x="545926" y="1906044"/>
            <a:ext cx="1090392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>
            <a:off x="2213254" y="1908316"/>
            <a:ext cx="648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1 Marcador de número de diapositiva"/>
          <p:cNvSpPr txBox="1">
            <a:spLocks/>
          </p:cNvSpPr>
          <p:nvPr/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14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10"/>
          <p:cNvSpPr/>
          <p:nvPr/>
        </p:nvSpPr>
        <p:spPr>
          <a:xfrm>
            <a:off x="344102" y="5771523"/>
            <a:ext cx="1503679" cy="888539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Legal / Contable</a:t>
            </a:r>
          </a:p>
        </p:txBody>
      </p:sp>
      <p:sp>
        <p:nvSpPr>
          <p:cNvPr id="27" name="TextColumnContent"/>
          <p:cNvSpPr>
            <a:spLocks noChangeArrowheads="1"/>
          </p:cNvSpPr>
          <p:nvPr/>
        </p:nvSpPr>
        <p:spPr bwMode="gray">
          <a:xfrm>
            <a:off x="2054874" y="5777382"/>
            <a:ext cx="6840001" cy="738664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/>
              <a:t>Reorganización del área de operaciones para efectos de mejores prácticas internacionales. 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Actualización </a:t>
            </a:r>
            <a:r>
              <a:rPr lang="es-MX" sz="1200" dirty="0">
                <a:solidFill>
                  <a:prstClr val="black"/>
                </a:solidFill>
              </a:rPr>
              <a:t>de </a:t>
            </a:r>
            <a:r>
              <a:rPr lang="es-MX" sz="1200" dirty="0" smtClean="0">
                <a:solidFill>
                  <a:prstClr val="black"/>
                </a:solidFill>
              </a:rPr>
              <a:t>reglas </a:t>
            </a:r>
            <a:r>
              <a:rPr lang="es-MX" sz="1200" dirty="0">
                <a:solidFill>
                  <a:prstClr val="black"/>
                </a:solidFill>
              </a:rPr>
              <a:t>de cumplimiento en el sistema de gestión de fondos.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Firma </a:t>
            </a:r>
            <a:r>
              <a:rPr lang="es-MX" sz="1200" dirty="0">
                <a:solidFill>
                  <a:prstClr val="black"/>
                </a:solidFill>
              </a:rPr>
              <a:t>de contratos adicionales con contrapartes. 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Conciliación exitosa de estados financieros del fiduciario/contabilidad del instituto/empresa valuadora. </a:t>
            </a:r>
          </a:p>
        </p:txBody>
      </p:sp>
      <p:cxnSp>
        <p:nvCxnSpPr>
          <p:cNvPr id="28" name="Straight Connector 69"/>
          <p:cNvCxnSpPr/>
          <p:nvPr/>
        </p:nvCxnSpPr>
        <p:spPr>
          <a:xfrm>
            <a:off x="302977" y="5651950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61"/>
          <p:cNvCxnSpPr/>
          <p:nvPr/>
        </p:nvCxnSpPr>
        <p:spPr>
          <a:xfrm>
            <a:off x="315736" y="4795356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ColumnContent"/>
          <p:cNvSpPr>
            <a:spLocks noChangeArrowheads="1"/>
          </p:cNvSpPr>
          <p:nvPr/>
        </p:nvSpPr>
        <p:spPr bwMode="gray">
          <a:xfrm>
            <a:off x="2072730" y="2711511"/>
            <a:ext cx="7020035" cy="2031325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</a:rPr>
              <a:t>Proveedor del </a:t>
            </a:r>
            <a:r>
              <a:rPr lang="es-MX" sz="1200" dirty="0" smtClean="0">
                <a:solidFill>
                  <a:prstClr val="black"/>
                </a:solidFill>
              </a:rPr>
              <a:t>Sistema:</a:t>
            </a:r>
            <a:endParaRPr lang="es-MX" sz="1200" dirty="0">
              <a:solidFill>
                <a:prstClr val="black"/>
              </a:solidFill>
            </a:endParaRP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>
                <a:solidFill>
                  <a:prstClr val="black"/>
                </a:solidFill>
              </a:rPr>
              <a:t>A partir del 15 de enero personal del Proveedor del Sistema, se encuentra operando desde las instalaciones del Infonavit con motivo de proporcionar capacitación directa al personal del área de MFGI.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>
                <a:solidFill>
                  <a:prstClr val="black"/>
                </a:solidFill>
              </a:rPr>
              <a:t>Los integrantes del área de MFGI están cursando actualmente el módulo 2 (Mercado de dinero) de la capacitación en materia de inversiones para </a:t>
            </a:r>
            <a:r>
              <a:rPr lang="es-MX" sz="1200" dirty="0">
                <a:solidFill>
                  <a:prstClr val="black"/>
                </a:solidFill>
              </a:rPr>
              <a:t>la obtención de certificación de la AMIB.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>
                <a:solidFill>
                  <a:prstClr val="black"/>
                </a:solidFill>
              </a:rPr>
              <a:t>El área de MFGI recibió capacitación por parte del Proveedor del Sistema acerca de las herramientas a utilizar en el proceso de inversiones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>
                <a:solidFill>
                  <a:prstClr val="black"/>
                </a:solidFill>
              </a:rPr>
              <a:t>Revisión </a:t>
            </a:r>
            <a:r>
              <a:rPr lang="es-MX" sz="1200" dirty="0">
                <a:solidFill>
                  <a:prstClr val="black"/>
                </a:solidFill>
              </a:rPr>
              <a:t>de modelos para la toma de decisiones de inversión, optimización, gestión de portafolios y </a:t>
            </a:r>
            <a:r>
              <a:rPr lang="es-MX" sz="1200" dirty="0" smtClean="0">
                <a:solidFill>
                  <a:prstClr val="black"/>
                </a:solidFill>
              </a:rPr>
              <a:t>riesgos.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</a:rPr>
              <a:t>Reforzamiento del control de las operaciones a través de la formalización del área de contraloría normativa dentro de MFGI.</a:t>
            </a:r>
          </a:p>
          <a:p>
            <a:pPr marL="180975" lvl="1" indent="-174625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</a:rPr>
              <a:t>Fortalecimiento del área de </a:t>
            </a:r>
            <a:r>
              <a:rPr lang="es-MX" sz="1200" dirty="0" smtClean="0">
                <a:solidFill>
                  <a:prstClr val="black"/>
                </a:solidFill>
              </a:rPr>
              <a:t>operaciones </a:t>
            </a:r>
            <a:r>
              <a:rPr lang="es-MX" sz="1200" dirty="0">
                <a:solidFill>
                  <a:prstClr val="black"/>
                </a:solidFill>
              </a:rPr>
              <a:t>con la contratación de un nuevo elemento. </a:t>
            </a:r>
          </a:p>
        </p:txBody>
      </p:sp>
    </p:spTree>
    <p:extLst>
      <p:ext uri="{BB962C8B-B14F-4D97-AF65-F5344CB8AC3E}">
        <p14:creationId xmlns:p14="http://schemas.microsoft.com/office/powerpoint/2010/main" val="292973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29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322264" y="2996952"/>
            <a:ext cx="1503679" cy="1169531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Desarrollo de capacidades</a:t>
            </a:r>
          </a:p>
        </p:txBody>
      </p:sp>
      <p:sp>
        <p:nvSpPr>
          <p:cNvPr id="23" name="TextColumnContent"/>
          <p:cNvSpPr>
            <a:spLocks noChangeArrowheads="1"/>
          </p:cNvSpPr>
          <p:nvPr/>
        </p:nvSpPr>
        <p:spPr bwMode="gray">
          <a:xfrm>
            <a:off x="2099491" y="2996952"/>
            <a:ext cx="6480000" cy="1107996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</a:rPr>
              <a:t>Proveedor del Sistema: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>
                <a:solidFill>
                  <a:prstClr val="black"/>
                </a:solidFill>
              </a:rPr>
              <a:t>Capacitación al personal del MFGI para la utilización del sistema Charles River (9 de febrero).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/>
              <a:t>Custodio/Fiduciario:</a:t>
            </a:r>
            <a:endParaRPr lang="es-MX" sz="1200" dirty="0"/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/>
              <a:t>Selección de institución fiduciaria especialista en fondos de previsión social para la </a:t>
            </a:r>
            <a:r>
              <a:rPr lang="es-MX" sz="1200" dirty="0"/>
              <a:t>gestión </a:t>
            </a:r>
            <a:r>
              <a:rPr lang="es-MX" sz="1200" dirty="0" smtClean="0"/>
              <a:t>y administración de los fondos del Instituto relacionados con dicho rubro.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/>
              <a:t>Contratación de Custodio para la operación de otros fondos</a:t>
            </a:r>
            <a:endParaRPr lang="es-MX" sz="1200" dirty="0"/>
          </a:p>
        </p:txBody>
      </p:sp>
      <p:sp>
        <p:nvSpPr>
          <p:cNvPr id="79" name="TextColumnContent"/>
          <p:cNvSpPr>
            <a:spLocks noChangeArrowheads="1"/>
          </p:cNvSpPr>
          <p:nvPr/>
        </p:nvSpPr>
        <p:spPr bwMode="gray">
          <a:xfrm>
            <a:off x="2167731" y="1521603"/>
            <a:ext cx="6480000" cy="72000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endParaRPr lang="es-MX" sz="1100" dirty="0">
              <a:solidFill>
                <a:prstClr val="black"/>
              </a:solidFill>
            </a:endParaRPr>
          </a:p>
        </p:txBody>
      </p:sp>
      <p:grpSp>
        <p:nvGrpSpPr>
          <p:cNvPr id="29" name="28 Grupo"/>
          <p:cNvGrpSpPr/>
          <p:nvPr/>
        </p:nvGrpSpPr>
        <p:grpSpPr>
          <a:xfrm>
            <a:off x="7424383" y="1094109"/>
            <a:ext cx="1719617" cy="523863"/>
            <a:chOff x="298839" y="1865908"/>
            <a:chExt cx="7766139" cy="1050881"/>
          </a:xfrm>
        </p:grpSpPr>
        <p:sp>
          <p:nvSpPr>
            <p:cNvPr id="30" name="AutoShape 4"/>
            <p:cNvSpPr>
              <a:spLocks noChangeArrowheads="1"/>
            </p:cNvSpPr>
            <p:nvPr/>
          </p:nvSpPr>
          <p:spPr bwMode="auto">
            <a:xfrm>
              <a:off x="298839" y="1865908"/>
              <a:ext cx="2844000" cy="1050881"/>
            </a:xfrm>
            <a:prstGeom prst="homePlate">
              <a:avLst>
                <a:gd name="adj" fmla="val 24436"/>
              </a:avLst>
            </a:prstGeom>
            <a:solidFill>
              <a:schemeClr val="tx2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Inicial : </a:t>
              </a:r>
            </a:p>
            <a:p>
              <a:pPr algn="ctr" defTabSz="913881" eaLnBrk="0" hangingPunct="0"/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impulso y construcción de capacidades</a:t>
              </a:r>
            </a:p>
          </p:txBody>
        </p:sp>
        <p:sp>
          <p:nvSpPr>
            <p:cNvPr id="31" name="AutoShape 5"/>
            <p:cNvSpPr>
              <a:spLocks noChangeArrowheads="1"/>
            </p:cNvSpPr>
            <p:nvPr/>
          </p:nvSpPr>
          <p:spPr bwMode="auto">
            <a:xfrm>
              <a:off x="4932978" y="1865908"/>
              <a:ext cx="3132000" cy="1044000"/>
            </a:xfrm>
            <a:prstGeom prst="chevron">
              <a:avLst>
                <a:gd name="adj" fmla="val 24455"/>
              </a:avLst>
            </a:prstGeom>
            <a:solidFill>
              <a:schemeClr val="bg1">
                <a:lumMod val="75000"/>
              </a:schemeClr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interna : consolidación</a:t>
              </a:r>
            </a:p>
            <a:p>
              <a:pPr algn="ctr" defTabSz="913881" eaLnBrk="0" hangingPunct="0"/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(esquema con soporte de la SdI)</a:t>
              </a:r>
            </a:p>
          </p:txBody>
        </p:sp>
        <p:sp>
          <p:nvSpPr>
            <p:cNvPr id="32" name="AutoShape 5"/>
            <p:cNvSpPr>
              <a:spLocks noChangeArrowheads="1"/>
            </p:cNvSpPr>
            <p:nvPr/>
          </p:nvSpPr>
          <p:spPr bwMode="auto">
            <a:xfrm>
              <a:off x="2704467" y="1865908"/>
              <a:ext cx="2736002" cy="1050881"/>
            </a:xfrm>
            <a:prstGeom prst="chevron">
              <a:avLst>
                <a:gd name="adj" fmla="val 24455"/>
              </a:avLst>
            </a:prstGeom>
            <a:gradFill flip="none" rotWithShape="1">
              <a:gsLst>
                <a:gs pos="40000">
                  <a:schemeClr val="tx2">
                    <a:lumMod val="96000"/>
                  </a:schemeClr>
                </a:gs>
                <a:gs pos="63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881" eaLnBrk="0" hangingPunct="0"/>
              <a:r>
                <a:rPr lang="es-MX" sz="400" b="1" dirty="0">
                  <a:solidFill>
                    <a:prstClr val="white"/>
                  </a:solidFill>
                  <a:cs typeface="Arial" pitchFamily="34" charset="0"/>
                </a:rPr>
                <a:t>Etapa Híbrida/ transición :</a:t>
              </a:r>
            </a:p>
            <a:p>
              <a:pPr algn="ctr" defTabSz="913881" eaLnBrk="0" hangingPunct="0"/>
              <a:r>
                <a:rPr lang="es-MX" sz="300" b="1" dirty="0">
                  <a:solidFill>
                    <a:prstClr val="white"/>
                  </a:solidFill>
                  <a:cs typeface="Arial" pitchFamily="34" charset="0"/>
                </a:rPr>
                <a:t> </a:t>
              </a:r>
              <a:r>
                <a:rPr lang="es-MX" sz="300" dirty="0">
                  <a:solidFill>
                    <a:prstClr val="white"/>
                  </a:solidFill>
                  <a:cs typeface="Arial" pitchFamily="34" charset="0"/>
                </a:rPr>
                <a:t>inicio de operación Infonavit</a:t>
              </a:r>
            </a:p>
          </p:txBody>
        </p:sp>
      </p:grpSp>
      <p:sp>
        <p:nvSpPr>
          <p:cNvPr id="24" name="ColumnHeader"/>
          <p:cNvSpPr>
            <a:spLocks noChangeArrowheads="1"/>
          </p:cNvSpPr>
          <p:nvPr/>
        </p:nvSpPr>
        <p:spPr bwMode="gray">
          <a:xfrm>
            <a:off x="325438" y="1771841"/>
            <a:ext cx="1500505" cy="31335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Dimensión</a:t>
            </a:r>
          </a:p>
        </p:txBody>
      </p:sp>
      <p:sp>
        <p:nvSpPr>
          <p:cNvPr id="25" name="ColumnHeader"/>
          <p:cNvSpPr>
            <a:spLocks noChangeArrowheads="1"/>
          </p:cNvSpPr>
          <p:nvPr/>
        </p:nvSpPr>
        <p:spPr bwMode="gray">
          <a:xfrm>
            <a:off x="2167731" y="1771840"/>
            <a:ext cx="6120956" cy="31334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Siguientes pasos</a:t>
            </a:r>
          </a:p>
        </p:txBody>
      </p:sp>
      <p:cxnSp>
        <p:nvCxnSpPr>
          <p:cNvPr id="26" name="25 Conector recto"/>
          <p:cNvCxnSpPr/>
          <p:nvPr/>
        </p:nvCxnSpPr>
        <p:spPr>
          <a:xfrm>
            <a:off x="545926" y="2051346"/>
            <a:ext cx="1090392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2213254" y="2053618"/>
            <a:ext cx="648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1 Marcador de número de diapositiva"/>
          <p:cNvSpPr txBox="1">
            <a:spLocks/>
          </p:cNvSpPr>
          <p:nvPr/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15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9"/>
          <p:cNvSpPr/>
          <p:nvPr/>
        </p:nvSpPr>
        <p:spPr>
          <a:xfrm>
            <a:off x="322264" y="2169089"/>
            <a:ext cx="1503679" cy="61184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Gobierno Institucional y Órganos de gestión</a:t>
            </a:r>
          </a:p>
        </p:txBody>
      </p:sp>
      <p:cxnSp>
        <p:nvCxnSpPr>
          <p:cNvPr id="35" name="Straight Connector 14"/>
          <p:cNvCxnSpPr/>
          <p:nvPr/>
        </p:nvCxnSpPr>
        <p:spPr>
          <a:xfrm>
            <a:off x="309282" y="2924944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ColumnContent"/>
          <p:cNvSpPr>
            <a:spLocks noChangeArrowheads="1"/>
          </p:cNvSpPr>
          <p:nvPr/>
        </p:nvSpPr>
        <p:spPr bwMode="gray">
          <a:xfrm>
            <a:off x="2072731" y="2179788"/>
            <a:ext cx="6607764" cy="529132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Aprobación del </a:t>
            </a:r>
            <a:r>
              <a:rPr lang="es-MX" sz="1200" dirty="0">
                <a:solidFill>
                  <a:prstClr val="black"/>
                </a:solidFill>
              </a:rPr>
              <a:t>Marco de Gestión del Fondo de Ahorro, y del Fondo de Jubilaciones y Pensiones (Plan de Contribución Definida</a:t>
            </a:r>
            <a:r>
              <a:rPr lang="es-MX" sz="1200" dirty="0" smtClean="0">
                <a:solidFill>
                  <a:prstClr val="black"/>
                </a:solidFill>
              </a:rPr>
              <a:t>) en sesión 008 del Comité de Inversiones.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endParaRPr lang="es-MX" sz="1200" dirty="0">
              <a:solidFill>
                <a:prstClr val="black"/>
              </a:solidFill>
            </a:endParaRPr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r>
              <a:rPr lang="es-MX" sz="2200" dirty="0"/>
              <a:t>Estatus: Hacia </a:t>
            </a:r>
            <a:r>
              <a:rPr lang="es-MX" sz="2200" dirty="0" smtClean="0"/>
              <a:t>Dónde </a:t>
            </a:r>
            <a:r>
              <a:rPr lang="es-MX" sz="2200" dirty="0"/>
              <a:t>Vamos – Etapa Híbrida </a:t>
            </a:r>
          </a:p>
        </p:txBody>
      </p:sp>
      <p:sp>
        <p:nvSpPr>
          <p:cNvPr id="22" name="Rectangle 62"/>
          <p:cNvSpPr/>
          <p:nvPr/>
        </p:nvSpPr>
        <p:spPr>
          <a:xfrm>
            <a:off x="361373" y="4895258"/>
            <a:ext cx="1503679" cy="1224136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Legal / Contable</a:t>
            </a:r>
          </a:p>
        </p:txBody>
      </p:sp>
      <p:sp>
        <p:nvSpPr>
          <p:cNvPr id="38" name="TextColumnContent"/>
          <p:cNvSpPr>
            <a:spLocks noChangeArrowheads="1"/>
          </p:cNvSpPr>
          <p:nvPr/>
        </p:nvSpPr>
        <p:spPr bwMode="gray">
          <a:xfrm>
            <a:off x="2082868" y="4895258"/>
            <a:ext cx="6480000" cy="1224136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/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Automatización de envío de pólizas contables a sistemas SAP-FICO del Infonavit y Fiduciario.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Formalización </a:t>
            </a:r>
            <a:r>
              <a:rPr lang="es-MX" sz="1200" dirty="0">
                <a:solidFill>
                  <a:prstClr val="black"/>
                </a:solidFill>
              </a:rPr>
              <a:t>de contratos </a:t>
            </a:r>
            <a:r>
              <a:rPr lang="es-MX" sz="1200" dirty="0" smtClean="0">
                <a:solidFill>
                  <a:prstClr val="black"/>
                </a:solidFill>
              </a:rPr>
              <a:t>de asesoría financiera con los prestadores de servicio seleccionados. 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Instrucción al fiduciario para operar instrumentos derivados.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Elaboración de contratos de fideicomiso del Fondo de Ahorro y CONDE.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Gestión de la obtención por parte de la SHCP de la autorización para actuar como cliente institucional. </a:t>
            </a:r>
            <a:endParaRPr lang="es-MX" sz="1200" dirty="0">
              <a:solidFill>
                <a:prstClr val="black"/>
              </a:solidFill>
            </a:endParaRP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endParaRPr lang="es-MX" sz="1200" dirty="0" smtClean="0">
              <a:solidFill>
                <a:prstClr val="black"/>
              </a:solidFill>
            </a:endParaRPr>
          </a:p>
        </p:txBody>
      </p:sp>
      <p:cxnSp>
        <p:nvCxnSpPr>
          <p:cNvPr id="39" name="Straight Connector 61"/>
          <p:cNvCxnSpPr/>
          <p:nvPr/>
        </p:nvCxnSpPr>
        <p:spPr>
          <a:xfrm>
            <a:off x="288085" y="4823250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50"/>
          <p:cNvSpPr/>
          <p:nvPr/>
        </p:nvSpPr>
        <p:spPr>
          <a:xfrm>
            <a:off x="2054875" y="4319194"/>
            <a:ext cx="68400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</a:rPr>
              <a:t>Una </a:t>
            </a:r>
            <a:r>
              <a:rPr lang="es-MX" sz="1200" dirty="0" smtClean="0">
                <a:solidFill>
                  <a:prstClr val="black"/>
                </a:solidFill>
              </a:rPr>
              <a:t>vez finalizada la instalación y pruebas de la </a:t>
            </a:r>
            <a:r>
              <a:rPr lang="es-MX" sz="1200" dirty="0">
                <a:solidFill>
                  <a:prstClr val="black"/>
                </a:solidFill>
              </a:rPr>
              <a:t>plataforma tecnológica y Charles River, iniciará la etapa híbrida en la cual el Infonavit gestionará una parte de los recursos del FANVIT. </a:t>
            </a:r>
            <a:endParaRPr lang="es-MX" sz="1200" dirty="0" smtClean="0">
              <a:solidFill>
                <a:prstClr val="black"/>
              </a:solidFill>
            </a:endParaRPr>
          </a:p>
          <a:p>
            <a:pPr marL="6350" lvl="1" defTabSz="913881">
              <a:buClr>
                <a:srgbClr val="BB2D2C"/>
              </a:buClr>
            </a:pPr>
            <a:endParaRPr lang="es-MX" sz="1200" dirty="0">
              <a:solidFill>
                <a:prstClr val="black"/>
              </a:solidFill>
            </a:endParaRPr>
          </a:p>
        </p:txBody>
      </p:sp>
      <p:cxnSp>
        <p:nvCxnSpPr>
          <p:cNvPr id="42" name="Straight Connector 61"/>
          <p:cNvCxnSpPr/>
          <p:nvPr/>
        </p:nvCxnSpPr>
        <p:spPr>
          <a:xfrm>
            <a:off x="309282" y="4247186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62"/>
          <p:cNvSpPr/>
          <p:nvPr/>
        </p:nvSpPr>
        <p:spPr>
          <a:xfrm>
            <a:off x="344102" y="4319194"/>
            <a:ext cx="1503679" cy="457055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Plataforma tecnológica</a:t>
            </a:r>
          </a:p>
        </p:txBody>
      </p:sp>
    </p:spTree>
    <p:extLst>
      <p:ext uri="{BB962C8B-B14F-4D97-AF65-F5344CB8AC3E}">
        <p14:creationId xmlns:p14="http://schemas.microsoft.com/office/powerpoint/2010/main" val="374054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16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200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070312"/>
            <a:ext cx="800922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resultados y estrategia de inversión del Fondo de Apoyo a las Necesidades de Vivienda de los Trabajadores (FANVIT).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los avances en la implementación del Régimen de Inversión.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chemeClr val="tx2"/>
                </a:solidFill>
              </a:rPr>
              <a:t>Informe sobre los avances en la implementación del FINVIT.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rgbClr val="B2B2B2"/>
                </a:solidFill>
              </a:rPr>
              <a:t>Propuesta </a:t>
            </a:r>
            <a:r>
              <a:rPr lang="es-MX" b="1" dirty="0">
                <a:solidFill>
                  <a:srgbClr val="B2B2B2"/>
                </a:solidFill>
              </a:rPr>
              <a:t>del Marco de Gestión del Fondo de Ahorro y del Marco de Gestión del Fondo de Jubilaciones y Pensiones (Plan de Contribución Definida) , con fundamento en las Base Primera, inciso E), de las Bases de Funcionamiento del Comité de Inversiones</a:t>
            </a:r>
            <a:r>
              <a:rPr lang="es-MX" b="1" dirty="0" smtClean="0">
                <a:solidFill>
                  <a:srgbClr val="B2B2B2"/>
                </a:solidFill>
              </a:rPr>
              <a:t>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rgbClr val="B2B2B2"/>
              </a:solidFill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rgbClr val="B2B2B2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97798" y="1176735"/>
            <a:ext cx="8323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Comité de Inversión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Sesión número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008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27 de enero 2015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0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4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" y="288000"/>
            <a:ext cx="7178040" cy="742950"/>
          </a:xfrm>
        </p:spPr>
        <p:txBody>
          <a:bodyPr/>
          <a:lstStyle/>
          <a:p>
            <a:r>
              <a:rPr lang="es-MX" sz="2200" dirty="0" smtClean="0"/>
              <a:t>Estatus</a:t>
            </a:r>
            <a:endParaRPr lang="es-MX" sz="2200" dirty="0"/>
          </a:p>
        </p:txBody>
      </p:sp>
      <p:sp>
        <p:nvSpPr>
          <p:cNvPr id="3" name="ColumnHeader"/>
          <p:cNvSpPr>
            <a:spLocks noChangeArrowheads="1"/>
          </p:cNvSpPr>
          <p:nvPr/>
        </p:nvSpPr>
        <p:spPr bwMode="gray">
          <a:xfrm>
            <a:off x="325438" y="1217957"/>
            <a:ext cx="1500505" cy="313350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Dimensión</a:t>
            </a:r>
          </a:p>
        </p:txBody>
      </p:sp>
      <p:sp>
        <p:nvSpPr>
          <p:cNvPr id="7" name="ColumnHeader"/>
          <p:cNvSpPr>
            <a:spLocks noChangeArrowheads="1"/>
          </p:cNvSpPr>
          <p:nvPr/>
        </p:nvSpPr>
        <p:spPr bwMode="gray">
          <a:xfrm>
            <a:off x="2167731" y="1217956"/>
            <a:ext cx="6120956" cy="31334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200" b="1" dirty="0">
                <a:solidFill>
                  <a:prstClr val="black"/>
                </a:solidFill>
              </a:rPr>
              <a:t>Estatus (</a:t>
            </a:r>
            <a:r>
              <a:rPr lang="es-MX" sz="1200" b="1" dirty="0" smtClean="0">
                <a:solidFill>
                  <a:prstClr val="black"/>
                </a:solidFill>
              </a:rPr>
              <a:t>19 </a:t>
            </a:r>
            <a:r>
              <a:rPr lang="es-MX" sz="1200" b="1" dirty="0">
                <a:solidFill>
                  <a:prstClr val="black"/>
                </a:solidFill>
              </a:rPr>
              <a:t>de </a:t>
            </a:r>
            <a:r>
              <a:rPr lang="es-MX" sz="1200" b="1" dirty="0" smtClean="0">
                <a:solidFill>
                  <a:prstClr val="black"/>
                </a:solidFill>
              </a:rPr>
              <a:t>enero)</a:t>
            </a:r>
            <a:endParaRPr lang="es-MX" sz="1200" b="1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2264" y="1587908"/>
            <a:ext cx="1503679" cy="544948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Gobierno </a:t>
            </a:r>
            <a:r>
              <a:rPr lang="es-MX" sz="1200" b="1" dirty="0" smtClean="0">
                <a:solidFill>
                  <a:prstClr val="white"/>
                </a:solidFill>
              </a:rPr>
              <a:t>Institucional</a:t>
            </a:r>
            <a:endParaRPr lang="es-MX" sz="1200" b="1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2263" y="2203815"/>
            <a:ext cx="1503679" cy="738664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Desarrollo de capacidades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44102" y="2171562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ColumnContent"/>
          <p:cNvSpPr>
            <a:spLocks noChangeArrowheads="1"/>
          </p:cNvSpPr>
          <p:nvPr/>
        </p:nvSpPr>
        <p:spPr bwMode="gray">
          <a:xfrm>
            <a:off x="2052480" y="3016788"/>
            <a:ext cx="6840000" cy="1661993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</a:rPr>
              <a:t>Coordinación con la SGAP, la SGT y el área de Comunicación y Apoyo para la implementación de  FINVIT:</a:t>
            </a:r>
          </a:p>
          <a:p>
            <a:pPr marL="269875" lvl="2" indent="-182563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>
                <a:solidFill>
                  <a:prstClr val="black"/>
                </a:solidFill>
              </a:rPr>
              <a:t>Diseño e impresión del material de difusión y promoción del FINVIT. </a:t>
            </a:r>
          </a:p>
          <a:p>
            <a:pPr marL="269875" lvl="2" indent="-182563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>
                <a:solidFill>
                  <a:prstClr val="black"/>
                </a:solidFill>
              </a:rPr>
              <a:t>Coordinación con Comunicación y Apoyo para la planeación de la logística del evento de anuncio.</a:t>
            </a:r>
          </a:p>
          <a:p>
            <a:pPr marL="269875" lvl="2" indent="-182563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>
                <a:solidFill>
                  <a:prstClr val="black"/>
                </a:solidFill>
              </a:rPr>
              <a:t>Definición de la Guía de usuario en el portal de Intranet. </a:t>
            </a:r>
            <a:endParaRPr lang="es-MX" sz="1200" dirty="0">
              <a:solidFill>
                <a:prstClr val="black"/>
              </a:solidFill>
            </a:endParaRPr>
          </a:p>
          <a:p>
            <a:pPr marL="269875" lvl="2" indent="-182563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>
                <a:solidFill>
                  <a:prstClr val="black"/>
                </a:solidFill>
              </a:rPr>
              <a:t>Revisión del Reglamento y Reglas de Operación, Preguntas Frecuentes y Manual de Procesos.</a:t>
            </a:r>
            <a:endParaRPr lang="es-MX" sz="1200" dirty="0">
              <a:solidFill>
                <a:prstClr val="black"/>
              </a:solidFill>
            </a:endParaRPr>
          </a:p>
          <a:p>
            <a:pPr marL="269875" lvl="2" indent="-182563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>
                <a:solidFill>
                  <a:prstClr val="black"/>
                </a:solidFill>
              </a:rPr>
              <a:t>Planeación y elaboración de material para las sesiones de capacitación a los administradores en las Delegaciones, así como las sesiones informativas para todos los trabajadores. </a:t>
            </a:r>
          </a:p>
          <a:p>
            <a:pPr marL="182563" lvl="1" indent="-182563">
              <a:buClr>
                <a:srgbClr val="BB2D2C"/>
              </a:buClr>
              <a:buFont typeface="Arial" pitchFamily="34" charset="0"/>
              <a:buChar char="•"/>
            </a:pPr>
            <a:r>
              <a:rPr lang="es-MX" sz="1200" dirty="0">
                <a:solidFill>
                  <a:prstClr val="black"/>
                </a:solidFill>
              </a:rPr>
              <a:t>Los proceso para la inscripción, aportaciones y </a:t>
            </a:r>
            <a:r>
              <a:rPr lang="es-MX" sz="1200" dirty="0" smtClean="0">
                <a:solidFill>
                  <a:prstClr val="black"/>
                </a:solidFill>
              </a:rPr>
              <a:t>modificación </a:t>
            </a:r>
            <a:r>
              <a:rPr lang="es-MX" sz="1200" dirty="0">
                <a:solidFill>
                  <a:prstClr val="black"/>
                </a:solidFill>
              </a:rPr>
              <a:t>de beneficiarios ya se encuentra en el ciclo de revisión que lo conforman el área de la control interno, riesgo, jurídico y finanzas del Instituto</a:t>
            </a:r>
            <a:r>
              <a:rPr lang="es-MX" sz="1200" dirty="0" smtClean="0">
                <a:solidFill>
                  <a:prstClr val="black"/>
                </a:solidFill>
              </a:rPr>
              <a:t>.</a:t>
            </a:r>
            <a:endParaRPr lang="es-MX" sz="1200" dirty="0">
              <a:solidFill>
                <a:prstClr val="black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025025" y="4753374"/>
            <a:ext cx="684000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La plataforma tecnológica estará instalada al 100% en el mes de febrero, con lo cual se aprovechará para la administración del portafolio. 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/>
              <a:t>Se </a:t>
            </a:r>
            <a:r>
              <a:rPr lang="es-MX" sz="1200" dirty="0"/>
              <a:t>encuentra listo en SAP FICO en el ambiente de Calidad la configuración y desarrollos del portal del autoservicio para el FINVIT</a:t>
            </a:r>
            <a:r>
              <a:rPr lang="es-MX" sz="1200" dirty="0" smtClean="0"/>
              <a:t>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</a:rPr>
              <a:t>Se desarrolló conjuntamente con Actinver una conectividad directa segura para transferencia de datos vía VPN eliminando así riesgos operativos. </a:t>
            </a:r>
            <a:endParaRPr lang="es-MX" sz="1200" dirty="0"/>
          </a:p>
        </p:txBody>
      </p:sp>
      <p:cxnSp>
        <p:nvCxnSpPr>
          <p:cNvPr id="62" name="Straight Connector 61"/>
          <p:cNvCxnSpPr/>
          <p:nvPr/>
        </p:nvCxnSpPr>
        <p:spPr>
          <a:xfrm>
            <a:off x="302977" y="4748997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ColumnContent"/>
          <p:cNvSpPr>
            <a:spLocks noChangeArrowheads="1"/>
          </p:cNvSpPr>
          <p:nvPr/>
        </p:nvSpPr>
        <p:spPr bwMode="gray">
          <a:xfrm>
            <a:off x="2072731" y="1640673"/>
            <a:ext cx="6607764" cy="492183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Aprobación por el HCA, en su sesión ordinaria número 763, del Marco </a:t>
            </a:r>
            <a:r>
              <a:rPr lang="es-MX" sz="1200" dirty="0">
                <a:solidFill>
                  <a:prstClr val="black"/>
                </a:solidFill>
              </a:rPr>
              <a:t>de Gestión </a:t>
            </a:r>
            <a:r>
              <a:rPr lang="es-MX" sz="1200" dirty="0" smtClean="0">
                <a:solidFill>
                  <a:prstClr val="black"/>
                </a:solidFill>
              </a:rPr>
              <a:t>del FINVIT.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</a:rPr>
              <a:t>Con fecha de 1 de diciembre de 2014, se </a:t>
            </a:r>
            <a:r>
              <a:rPr lang="es-MX" sz="1200" dirty="0" smtClean="0">
                <a:solidFill>
                  <a:prstClr val="black"/>
                </a:solidFill>
              </a:rPr>
              <a:t>creó el Fideicomiso F/1820 para el FINVIT. </a:t>
            </a: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endParaRPr lang="es-MX" sz="1200" dirty="0">
              <a:solidFill>
                <a:prstClr val="black"/>
              </a:solidFill>
            </a:endParaRPr>
          </a:p>
        </p:txBody>
      </p:sp>
      <p:sp>
        <p:nvSpPr>
          <p:cNvPr id="89" name="Rectangle 62"/>
          <p:cNvSpPr/>
          <p:nvPr/>
        </p:nvSpPr>
        <p:spPr>
          <a:xfrm>
            <a:off x="344102" y="4765348"/>
            <a:ext cx="1503679" cy="1080120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Plataforma tecnológica</a:t>
            </a:r>
          </a:p>
        </p:txBody>
      </p:sp>
      <p:cxnSp>
        <p:nvCxnSpPr>
          <p:cNvPr id="12" name="11 Conector recto"/>
          <p:cNvCxnSpPr/>
          <p:nvPr/>
        </p:nvCxnSpPr>
        <p:spPr>
          <a:xfrm>
            <a:off x="545926" y="1497462"/>
            <a:ext cx="1090392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>
            <a:off x="2041804" y="1499734"/>
            <a:ext cx="6480000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1 Marcador de número de diapositiva"/>
          <p:cNvSpPr txBox="1">
            <a:spLocks/>
          </p:cNvSpPr>
          <p:nvPr/>
        </p:nvSpPr>
        <p:spPr>
          <a:xfrm>
            <a:off x="8607566" y="6572376"/>
            <a:ext cx="572946" cy="313009"/>
          </a:xfrm>
          <a:prstGeom prst="rect">
            <a:avLst/>
          </a:prstGeom>
        </p:spPr>
        <p:txBody>
          <a:bodyPr lIns="81949" tIns="40973" rIns="81949" bIns="40973"/>
          <a:lstStyle>
            <a:defPPr>
              <a:defRPr lang="en-US"/>
            </a:defPPr>
            <a:lvl1pPr marL="0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94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88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821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76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702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643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58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524" algn="l" defTabSz="91388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17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10"/>
          <p:cNvSpPr/>
          <p:nvPr/>
        </p:nvSpPr>
        <p:spPr>
          <a:xfrm>
            <a:off x="323528" y="5931145"/>
            <a:ext cx="1503679" cy="736717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Legal / Contable</a:t>
            </a:r>
          </a:p>
        </p:txBody>
      </p:sp>
      <p:sp>
        <p:nvSpPr>
          <p:cNvPr id="27" name="TextColumnContent"/>
          <p:cNvSpPr>
            <a:spLocks noChangeArrowheads="1"/>
          </p:cNvSpPr>
          <p:nvPr/>
        </p:nvSpPr>
        <p:spPr bwMode="gray">
          <a:xfrm>
            <a:off x="2021080" y="5931145"/>
            <a:ext cx="6480000" cy="738664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Se firmó contrato de </a:t>
            </a:r>
            <a:r>
              <a:rPr lang="es-MX" sz="1200" dirty="0">
                <a:solidFill>
                  <a:prstClr val="black"/>
                </a:solidFill>
              </a:rPr>
              <a:t>Fideicomiso </a:t>
            </a:r>
            <a:endParaRPr lang="es-MX" sz="1200" dirty="0" smtClean="0">
              <a:solidFill>
                <a:prstClr val="black"/>
              </a:solidFill>
            </a:endParaRP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El </a:t>
            </a:r>
            <a:r>
              <a:rPr lang="es-MX" sz="1200" dirty="0">
                <a:solidFill>
                  <a:prstClr val="black"/>
                </a:solidFill>
              </a:rPr>
              <a:t>contrato con </a:t>
            </a:r>
            <a:r>
              <a:rPr lang="es-MX" sz="1200" dirty="0" smtClean="0">
                <a:solidFill>
                  <a:prstClr val="black"/>
                </a:solidFill>
              </a:rPr>
              <a:t>Custodio de encuentra en proceso de firma</a:t>
            </a:r>
            <a:endParaRPr lang="es-MX" sz="1200" dirty="0">
              <a:solidFill>
                <a:prstClr val="black"/>
              </a:solidFill>
            </a:endParaRPr>
          </a:p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 smtClean="0">
                <a:solidFill>
                  <a:prstClr val="black"/>
                </a:solidFill>
              </a:rPr>
              <a:t>Aprobación de las propuestas de cartas </a:t>
            </a:r>
            <a:r>
              <a:rPr lang="es-MX" sz="1200" dirty="0">
                <a:solidFill>
                  <a:prstClr val="black"/>
                </a:solidFill>
              </a:rPr>
              <a:t>de adhesión al FINVIT, autorización de descuento vía nómina </a:t>
            </a:r>
            <a:r>
              <a:rPr lang="es-MX" sz="1200" dirty="0" smtClean="0">
                <a:solidFill>
                  <a:prstClr val="black"/>
                </a:solidFill>
              </a:rPr>
              <a:t>suspensión de descuento vía nómina y </a:t>
            </a:r>
            <a:r>
              <a:rPr lang="es-MX" sz="1200" dirty="0">
                <a:solidFill>
                  <a:prstClr val="black"/>
                </a:solidFill>
              </a:rPr>
              <a:t>baja del </a:t>
            </a:r>
            <a:r>
              <a:rPr lang="es-MX" sz="1200" dirty="0" smtClean="0">
                <a:solidFill>
                  <a:prstClr val="black"/>
                </a:solidFill>
              </a:rPr>
              <a:t>FINVIT, así como del Reglamento.</a:t>
            </a:r>
          </a:p>
        </p:txBody>
      </p:sp>
      <p:sp>
        <p:nvSpPr>
          <p:cNvPr id="33" name="Rectangle 62"/>
          <p:cNvSpPr/>
          <p:nvPr/>
        </p:nvSpPr>
        <p:spPr>
          <a:xfrm>
            <a:off x="344102" y="3053956"/>
            <a:ext cx="1462554" cy="1624825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accent2"/>
            </a:solidFill>
            <a:miter lim="800000"/>
            <a:headEnd type="none" w="lg" len="lg"/>
            <a:tailEnd type="none" w="lg" len="lg"/>
          </a:ln>
        </p:spPr>
        <p:txBody>
          <a:bodyPr wrap="square" tIns="91440" bIns="91440" rtlCol="0" anchor="ctr" anchorCtr="1"/>
          <a:lstStyle/>
          <a:p>
            <a:pPr algn="ctr" defTabSz="913881"/>
            <a:r>
              <a:rPr lang="es-MX" sz="1200" b="1" dirty="0">
                <a:solidFill>
                  <a:prstClr val="white"/>
                </a:solidFill>
              </a:rPr>
              <a:t>Organizacional</a:t>
            </a:r>
          </a:p>
        </p:txBody>
      </p:sp>
      <p:cxnSp>
        <p:nvCxnSpPr>
          <p:cNvPr id="34" name="Straight Connector 61"/>
          <p:cNvCxnSpPr/>
          <p:nvPr/>
        </p:nvCxnSpPr>
        <p:spPr>
          <a:xfrm>
            <a:off x="315736" y="2981948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ColumnContent"/>
          <p:cNvSpPr>
            <a:spLocks noChangeArrowheads="1"/>
          </p:cNvSpPr>
          <p:nvPr/>
        </p:nvSpPr>
        <p:spPr bwMode="gray">
          <a:xfrm>
            <a:off x="2072731" y="2203815"/>
            <a:ext cx="6921144" cy="738664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 lIns="0" tIns="0" rIns="0" bIns="0">
            <a:spAutoFit/>
          </a:bodyPr>
          <a:lstStyle/>
          <a:p>
            <a:pPr marL="180975" lvl="1" indent="-174625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</a:rPr>
              <a:t>Fiduciario / Custodio: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>
                <a:solidFill>
                  <a:prstClr val="black"/>
                </a:solidFill>
              </a:rPr>
              <a:t>Contratación como </a:t>
            </a:r>
            <a:r>
              <a:rPr lang="es-MX" sz="1200" dirty="0">
                <a:solidFill>
                  <a:prstClr val="black"/>
                </a:solidFill>
              </a:rPr>
              <a:t>Fiduciario </a:t>
            </a:r>
            <a:r>
              <a:rPr lang="es-MX" sz="1200" dirty="0" smtClean="0">
                <a:solidFill>
                  <a:prstClr val="black"/>
                </a:solidFill>
              </a:rPr>
              <a:t>al </a:t>
            </a:r>
            <a:r>
              <a:rPr lang="es-MX" sz="1200" dirty="0">
                <a:solidFill>
                  <a:prstClr val="black"/>
                </a:solidFill>
              </a:rPr>
              <a:t>Banco Actinver S.A</a:t>
            </a:r>
            <a:r>
              <a:rPr lang="es-MX" sz="1200" dirty="0" smtClean="0">
                <a:solidFill>
                  <a:prstClr val="black"/>
                </a:solidFill>
              </a:rPr>
              <a:t>.</a:t>
            </a:r>
          </a:p>
          <a:p>
            <a:pPr marL="355600" lvl="2" indent="-177800" defTabSz="913881">
              <a:buClr>
                <a:srgbClr val="BB2D2C"/>
              </a:buClr>
              <a:buFont typeface="Calibri" pitchFamily="34" charset="0"/>
              <a:buChar char="–"/>
            </a:pPr>
            <a:r>
              <a:rPr lang="es-MX" sz="1200" dirty="0" smtClean="0">
                <a:solidFill>
                  <a:prstClr val="black"/>
                </a:solidFill>
              </a:rPr>
              <a:t>Se determinó que Bancomer será el encargado de toda la custodia de valores que se adquieran en el FINVIT, aprovechando la experiencia con la que cuenta en el ramo. </a:t>
            </a:r>
            <a:endParaRPr lang="es-MX" sz="1200" dirty="0">
              <a:solidFill>
                <a:prstClr val="black"/>
              </a:solidFill>
            </a:endParaRPr>
          </a:p>
        </p:txBody>
      </p:sp>
      <p:cxnSp>
        <p:nvCxnSpPr>
          <p:cNvPr id="37" name="Straight Connector 61"/>
          <p:cNvCxnSpPr/>
          <p:nvPr/>
        </p:nvCxnSpPr>
        <p:spPr>
          <a:xfrm>
            <a:off x="323528" y="5877721"/>
            <a:ext cx="8377518" cy="0"/>
          </a:xfrm>
          <a:prstGeom prst="line">
            <a:avLst/>
          </a:prstGeom>
          <a:ln w="19050">
            <a:solidFill>
              <a:srgbClr val="80808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40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18</a:t>
            </a:fld>
            <a:endParaRPr lang="es-E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144000" y="288000"/>
            <a:ext cx="637083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Orden del Día</a:t>
            </a:r>
            <a:endParaRPr lang="es-MX" sz="2200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73797" y="2070312"/>
            <a:ext cx="800922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resultados y estrategia de inversión del Fondo de Apoyo a las Necesidades de Vivienda de los Trabajadores (FANVIT).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los avances en la implementación del Régimen de Inversión.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rgbClr val="B2B2B2"/>
                </a:solidFill>
              </a:rPr>
              <a:t>Informe sobre los avances en la implementación del FINVIT.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r>
              <a:rPr lang="es-MX" b="1" dirty="0">
                <a:solidFill>
                  <a:schemeClr val="tx2"/>
                </a:solidFill>
              </a:rPr>
              <a:t>Propuesta del Marco de Gestión del Fondo de Ahorro y del Marco de Gestión del Fondo de Jubilaciones y Pensiones (Plan de Contribución Definida) , con fundamento en las Base Primera, inciso E), de las Bases de Funcionamiento del Comité de Inversiones</a:t>
            </a:r>
            <a:r>
              <a:rPr lang="es-MX" b="1" dirty="0" smtClean="0">
                <a:solidFill>
                  <a:schemeClr val="tx2"/>
                </a:solidFill>
              </a:rPr>
              <a:t>.</a:t>
            </a: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chemeClr val="tx2"/>
              </a:solidFill>
            </a:endParaRPr>
          </a:p>
          <a:p>
            <a:pPr marL="355600" indent="-355600" algn="just" defTabSz="457200">
              <a:spcAft>
                <a:spcPts val="1800"/>
              </a:spcAft>
              <a:buFont typeface="+mj-lt"/>
              <a:buAutoNum type="arabicPeriod"/>
            </a:pPr>
            <a:endParaRPr lang="es-MX" b="1" dirty="0">
              <a:solidFill>
                <a:srgbClr val="B2B2B2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97798" y="1176735"/>
            <a:ext cx="8323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Comité de Inversión </a:t>
            </a:r>
            <a:r>
              <a:rPr lang="es-MX" b="1" dirty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Sesión número </a:t>
            </a:r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008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  <a:p>
            <a:pPr algn="ctr" defTabSz="457200"/>
            <a:r>
              <a:rPr lang="es-MX" b="1" dirty="0" smtClean="0">
                <a:solidFill>
                  <a:prstClr val="black"/>
                </a:solidFill>
                <a:ea typeface="MS PGothic" pitchFamily="34" charset="-128"/>
                <a:cs typeface="Arial" pitchFamily="34" charset="0"/>
              </a:rPr>
              <a:t>27 de enero 2015</a:t>
            </a:r>
            <a:endParaRPr lang="es-MX" b="1" dirty="0">
              <a:solidFill>
                <a:prstClr val="black"/>
              </a:solidFill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67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1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19</a:t>
            </a:fld>
            <a:endParaRPr lang="es-ES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43999" y="288000"/>
            <a:ext cx="8849875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Marco de Gestión del Fondo de Ahorro</a:t>
            </a:r>
            <a:r>
              <a:rPr lang="es-MX" sz="2200" b="1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  </a:t>
            </a:r>
            <a:endParaRPr lang="es-MX" sz="2200" b="1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5" name="ColumnHeader"/>
          <p:cNvSpPr>
            <a:spLocks noChangeArrowheads="1"/>
          </p:cNvSpPr>
          <p:nvPr/>
        </p:nvSpPr>
        <p:spPr bwMode="gray">
          <a:xfrm>
            <a:off x="339507" y="1742775"/>
            <a:ext cx="1500505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400" b="1" dirty="0">
                <a:solidFill>
                  <a:prstClr val="black"/>
                </a:solidFill>
              </a:rPr>
              <a:t>Dimensión</a:t>
            </a:r>
          </a:p>
        </p:txBody>
      </p:sp>
      <p:sp>
        <p:nvSpPr>
          <p:cNvPr id="26" name="ColumnHeader"/>
          <p:cNvSpPr>
            <a:spLocks noChangeArrowheads="1"/>
          </p:cNvSpPr>
          <p:nvPr/>
        </p:nvSpPr>
        <p:spPr bwMode="gray">
          <a:xfrm>
            <a:off x="2793612" y="1742775"/>
            <a:ext cx="4269246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400" b="1" dirty="0">
                <a:solidFill>
                  <a:prstClr val="black"/>
                </a:solidFill>
              </a:rPr>
              <a:t>Descripción</a:t>
            </a:r>
          </a:p>
        </p:txBody>
      </p:sp>
      <p:cxnSp>
        <p:nvCxnSpPr>
          <p:cNvPr id="27" name="26 Conector recto"/>
          <p:cNvCxnSpPr/>
          <p:nvPr/>
        </p:nvCxnSpPr>
        <p:spPr>
          <a:xfrm>
            <a:off x="559995" y="2068126"/>
            <a:ext cx="1090392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1968010" y="2068126"/>
            <a:ext cx="6840000" cy="1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15"/>
          <p:cNvSpPr/>
          <p:nvPr/>
        </p:nvSpPr>
        <p:spPr>
          <a:xfrm rot="5400000">
            <a:off x="784469" y="2308107"/>
            <a:ext cx="534692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913881">
              <a:defRPr/>
            </a:pPr>
            <a:r>
              <a:rPr lang="es-MX" sz="1400" b="1" kern="0" dirty="0">
                <a:solidFill>
                  <a:prstClr val="white"/>
                </a:solidFill>
              </a:rPr>
              <a:t>Restricción de liquidez</a:t>
            </a:r>
          </a:p>
        </p:txBody>
      </p:sp>
      <p:sp>
        <p:nvSpPr>
          <p:cNvPr id="30" name="Rectangle 15"/>
          <p:cNvSpPr/>
          <p:nvPr/>
        </p:nvSpPr>
        <p:spPr>
          <a:xfrm rot="5400000">
            <a:off x="647978" y="3074261"/>
            <a:ext cx="807673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Esquema de inversión</a:t>
            </a:r>
          </a:p>
        </p:txBody>
      </p:sp>
      <p:sp>
        <p:nvSpPr>
          <p:cNvPr id="31" name="Rectangle 15"/>
          <p:cNvSpPr/>
          <p:nvPr/>
        </p:nvSpPr>
        <p:spPr>
          <a:xfrm rot="5400000">
            <a:off x="608919" y="4004878"/>
            <a:ext cx="885792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457200">
              <a:defRPr/>
            </a:pPr>
            <a:r>
              <a:rPr lang="es-MX" sz="1400" b="1" dirty="0">
                <a:solidFill>
                  <a:prstClr val="white"/>
                </a:solidFill>
              </a:rPr>
              <a:t>Valor de referencia</a:t>
            </a:r>
          </a:p>
        </p:txBody>
      </p:sp>
      <p:sp>
        <p:nvSpPr>
          <p:cNvPr id="32" name="Rectangle 15"/>
          <p:cNvSpPr/>
          <p:nvPr/>
        </p:nvSpPr>
        <p:spPr>
          <a:xfrm rot="5400000">
            <a:off x="637814" y="5619140"/>
            <a:ext cx="828000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Gobierno Institucional</a:t>
            </a:r>
          </a:p>
        </p:txBody>
      </p:sp>
      <p:sp>
        <p:nvSpPr>
          <p:cNvPr id="33" name="Rectangle 15"/>
          <p:cNvSpPr/>
          <p:nvPr/>
        </p:nvSpPr>
        <p:spPr>
          <a:xfrm rot="5400000">
            <a:off x="799814" y="1694075"/>
            <a:ext cx="504000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913881">
              <a:defRPr/>
            </a:pPr>
            <a:r>
              <a:rPr lang="es-MX" sz="1400" b="1" kern="0" dirty="0">
                <a:solidFill>
                  <a:prstClr val="white"/>
                </a:solidFill>
              </a:rPr>
              <a:t>Objetivo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837044" y="2728352"/>
            <a:ext cx="70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defTabSz="913881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El Fondo de Ahorro mantendrá al menos un 20% de su activo total en valores de fácil </a:t>
            </a:r>
            <a:r>
              <a:rPr lang="es-MX" sz="1400" dirty="0" smtClean="0">
                <a:solidFill>
                  <a:prstClr val="black"/>
                </a:solidFill>
              </a:rPr>
              <a:t>realización </a:t>
            </a:r>
            <a:r>
              <a:rPr lang="es-MX" sz="1400" dirty="0" smtClean="0"/>
              <a:t>y/o valores con plazo de vencimiento menor a 3 años. </a:t>
            </a:r>
            <a:endParaRPr lang="es-MX" sz="1400" dirty="0"/>
          </a:p>
        </p:txBody>
      </p:sp>
      <p:sp>
        <p:nvSpPr>
          <p:cNvPr id="9" name="8 Rectángulo"/>
          <p:cNvSpPr/>
          <p:nvPr/>
        </p:nvSpPr>
        <p:spPr>
          <a:xfrm>
            <a:off x="1837044" y="3410416"/>
            <a:ext cx="70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just" defTabSz="913881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El perfil de inversión será conservador y con un horizonte de inversión de corto plazo.</a:t>
            </a:r>
          </a:p>
          <a:p>
            <a:pPr marL="180975" indent="-180975" algn="just" defTabSz="913881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El régimen de inversión permitirá inversión en valores de deuda gubernamentales, corporativos y bancarios </a:t>
            </a:r>
            <a:r>
              <a:rPr lang="es-MX" sz="1400" dirty="0" smtClean="0">
                <a:solidFill>
                  <a:prstClr val="black"/>
                </a:solidFill>
              </a:rPr>
              <a:t>en pesos y/o UDIS.</a:t>
            </a:r>
            <a:endParaRPr lang="es-MX" sz="1400" dirty="0">
              <a:solidFill>
                <a:prstClr val="black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817993" y="4274512"/>
            <a:ext cx="73069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74625" defTabSz="913881">
              <a:buSzPct val="90000"/>
              <a:buFontTx/>
              <a:buChar char="•"/>
            </a:pPr>
            <a:r>
              <a:rPr lang="es-MX" sz="1400" dirty="0">
                <a:solidFill>
                  <a:prstClr val="black"/>
                </a:solidFill>
                <a:ea typeface="Calibri"/>
                <a:cs typeface="Arial" pitchFamily="34" charset="0"/>
              </a:rPr>
              <a:t>La </a:t>
            </a:r>
            <a:r>
              <a:rPr lang="es-MX" sz="1400" dirty="0">
                <a:solidFill>
                  <a:prstClr val="black"/>
                </a:solidFill>
                <a:cs typeface="Arial" pitchFamily="34" charset="0"/>
              </a:rPr>
              <a:t>suma</a:t>
            </a:r>
            <a:r>
              <a:rPr lang="es-MX" sz="1400" dirty="0">
                <a:solidFill>
                  <a:prstClr val="black"/>
                </a:solidFill>
                <a:ea typeface="Calibri"/>
                <a:cs typeface="Arial" pitchFamily="34" charset="0"/>
              </a:rPr>
              <a:t> de </a:t>
            </a:r>
            <a:r>
              <a:rPr lang="es-MX" sz="1400" dirty="0" smtClean="0">
                <a:solidFill>
                  <a:prstClr val="black"/>
                </a:solidFill>
                <a:ea typeface="Calibri"/>
                <a:cs typeface="Arial" pitchFamily="34" charset="0"/>
              </a:rPr>
              <a:t>70</a:t>
            </a:r>
            <a:r>
              <a:rPr lang="es-MX" sz="1400" dirty="0">
                <a:solidFill>
                  <a:prstClr val="black"/>
                </a:solidFill>
                <a:ea typeface="Calibri"/>
                <a:cs typeface="Arial" pitchFamily="34" charset="0"/>
              </a:rPr>
              <a:t>% Fondeo Gubernamental , 10% el vector de Bonos Corporativos AAA de 12 meses  y 20% el vector de Bonos Gubernamentales de Tasa Variable de 12 meses.</a:t>
            </a:r>
          </a:p>
          <a:p>
            <a:pPr marL="180975" lvl="1" indent="-174625" defTabSz="913881">
              <a:buSzPct val="90000"/>
              <a:buFontTx/>
              <a:buChar char="•"/>
            </a:pPr>
            <a:r>
              <a:rPr lang="es-MX" sz="1400" dirty="0">
                <a:solidFill>
                  <a:prstClr val="black"/>
                </a:solidFill>
                <a:ea typeface="Calibri"/>
                <a:cs typeface="Arial" pitchFamily="34" charset="0"/>
              </a:rPr>
              <a:t>Rendimiento objetivo: TIIE28.</a:t>
            </a:r>
          </a:p>
        </p:txBody>
      </p:sp>
      <p:sp>
        <p:nvSpPr>
          <p:cNvPr id="35" name="34 Rectángulo"/>
          <p:cNvSpPr/>
          <p:nvPr/>
        </p:nvSpPr>
        <p:spPr>
          <a:xfrm>
            <a:off x="1837044" y="5840025"/>
            <a:ext cx="702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457200">
              <a:buFont typeface="Arial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cs typeface="Arial" pitchFamily="34" charset="0"/>
              </a:rPr>
              <a:t>Se apegará a los manuales, código de ética y plan de contingencia referidos en el Marco de Gestión del FANVIT.</a:t>
            </a:r>
          </a:p>
          <a:p>
            <a:pPr marL="173038" indent="-173038" defTabSz="457200">
              <a:buFont typeface="Arial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cs typeface="Arial" pitchFamily="34" charset="0"/>
              </a:rPr>
              <a:t>Se propone que el Comité Técnico </a:t>
            </a:r>
            <a:r>
              <a:rPr lang="es-MX" sz="1400" dirty="0">
                <a:solidFill>
                  <a:prstClr val="black"/>
                </a:solidFill>
              </a:rPr>
              <a:t>esté integrado por personas de la Administración, quienes girarán las instrucciones al Fideicomiso para el cumplimiento de su objetivo.</a:t>
            </a:r>
          </a:p>
        </p:txBody>
      </p:sp>
      <p:sp>
        <p:nvSpPr>
          <p:cNvPr id="39" name="38 Rectángulo"/>
          <p:cNvSpPr/>
          <p:nvPr/>
        </p:nvSpPr>
        <p:spPr>
          <a:xfrm>
            <a:off x="1837043" y="2136527"/>
            <a:ext cx="70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defTabSz="913881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Otorgar un mejor rendimiento de los recursos de los empleados y funcionarios del INFONAVIT,  aportados catorcenalmente tanto por empleados como por el Instituto.</a:t>
            </a:r>
          </a:p>
        </p:txBody>
      </p:sp>
      <p:cxnSp>
        <p:nvCxnSpPr>
          <p:cNvPr id="19" name="Straight Connector 9"/>
          <p:cNvCxnSpPr/>
          <p:nvPr/>
        </p:nvCxnSpPr>
        <p:spPr>
          <a:xfrm flipV="1">
            <a:off x="380354" y="2657673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9"/>
          <p:cNvCxnSpPr/>
          <p:nvPr/>
        </p:nvCxnSpPr>
        <p:spPr>
          <a:xfrm flipV="1">
            <a:off x="394525" y="3288013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"/>
          <p:cNvCxnSpPr/>
          <p:nvPr/>
        </p:nvCxnSpPr>
        <p:spPr>
          <a:xfrm flipV="1">
            <a:off x="383892" y="4197323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9"/>
          <p:cNvCxnSpPr/>
          <p:nvPr/>
        </p:nvCxnSpPr>
        <p:spPr>
          <a:xfrm flipV="1">
            <a:off x="376985" y="5149774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 Box 40"/>
          <p:cNvSpPr txBox="1">
            <a:spLocks noChangeArrowheads="1"/>
          </p:cNvSpPr>
          <p:nvPr/>
        </p:nvSpPr>
        <p:spPr bwMode="auto">
          <a:xfrm>
            <a:off x="1837044" y="5150376"/>
            <a:ext cx="6840000" cy="5086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6989" tIns="38494" rIns="76989" bIns="38494">
            <a:spAutoFit/>
          </a:bodyPr>
          <a:lstStyle/>
          <a:p>
            <a:pPr marL="173038" indent="-173038" defTabSz="913881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cs typeface="Arial" pitchFamily="34" charset="0"/>
              </a:rPr>
              <a:t>Sólo se operará con emisores que tengan una calificación mínima de </a:t>
            </a:r>
            <a:r>
              <a:rPr lang="es-MX" sz="1400" dirty="0" smtClean="0">
                <a:solidFill>
                  <a:prstClr val="black"/>
                </a:solidFill>
                <a:cs typeface="Arial" pitchFamily="34" charset="0"/>
              </a:rPr>
              <a:t>AA- </a:t>
            </a:r>
            <a:r>
              <a:rPr lang="es-MX" sz="1400" dirty="0">
                <a:solidFill>
                  <a:prstClr val="black"/>
                </a:solidFill>
                <a:cs typeface="Arial" pitchFamily="34" charset="0"/>
              </a:rPr>
              <a:t>o equivalente y con un mínimo de dos calificaciones emitidas por calificadoras autorizadas por la CNBV.</a:t>
            </a:r>
          </a:p>
        </p:txBody>
      </p:sp>
      <p:sp>
        <p:nvSpPr>
          <p:cNvPr id="38" name="Rectangle 15"/>
          <p:cNvSpPr/>
          <p:nvPr/>
        </p:nvSpPr>
        <p:spPr>
          <a:xfrm rot="5400000">
            <a:off x="746690" y="4823831"/>
            <a:ext cx="610246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457200">
              <a:defRPr/>
            </a:pPr>
            <a:r>
              <a:rPr lang="es-MX" sz="1400" b="1" dirty="0">
                <a:solidFill>
                  <a:prstClr val="white"/>
                </a:solidFill>
              </a:rPr>
              <a:t>Restricción de crédito</a:t>
            </a:r>
          </a:p>
        </p:txBody>
      </p:sp>
      <p:cxnSp>
        <p:nvCxnSpPr>
          <p:cNvPr id="40" name="Straight Connector 9"/>
          <p:cNvCxnSpPr/>
          <p:nvPr/>
        </p:nvCxnSpPr>
        <p:spPr>
          <a:xfrm flipV="1">
            <a:off x="339385" y="5835542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41 Rectángulo"/>
          <p:cNvSpPr/>
          <p:nvPr/>
        </p:nvSpPr>
        <p:spPr>
          <a:xfrm>
            <a:off x="115424" y="988000"/>
            <a:ext cx="8841416" cy="738664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marL="177800" lvl="1" indent="-171450" algn="just" defTabSz="913881">
              <a:buClr>
                <a:srgbClr val="BB2D2C"/>
              </a:buClr>
              <a:buFont typeface="Arial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</a:rPr>
              <a:t>En atención a los acuerdos tomados por el Consejo de Administración en su sesión ordinaria número 759 del 30 de julio de 2014 en relación a la </a:t>
            </a:r>
            <a:r>
              <a:rPr lang="es-MX" sz="1400" dirty="0">
                <a:solidFill>
                  <a:srgbClr val="000000"/>
                </a:solidFill>
                <a:ea typeface="Times New Roman"/>
                <a:cs typeface="Times New Roman"/>
              </a:rPr>
              <a:t>política de manejo de los recursos del Fondo de Ahorro,</a:t>
            </a:r>
            <a:r>
              <a:rPr lang="es-MX" sz="1400" dirty="0">
                <a:solidFill>
                  <a:prstClr val="black"/>
                </a:solidFill>
              </a:rPr>
              <a:t> se informa sobre la propuesta preliminar de Marco de Gestión de dicho fondo : </a:t>
            </a:r>
          </a:p>
        </p:txBody>
      </p:sp>
    </p:spTree>
    <p:extLst>
      <p:ext uri="{BB962C8B-B14F-4D97-AF65-F5344CB8AC3E}">
        <p14:creationId xmlns:p14="http://schemas.microsoft.com/office/powerpoint/2010/main" val="162365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7566" y="6572376"/>
            <a:ext cx="572946" cy="313009"/>
          </a:xfrm>
        </p:spPr>
        <p:txBody>
          <a:bodyPr lIns="81949" tIns="40973" rIns="81949" bIns="40973"/>
          <a:lstStyle/>
          <a:p>
            <a:pPr algn="ctr"/>
            <a:fld id="{C0DD11E7-DE26-3544-ADD9-B909B5A09C33}" type="slidenum">
              <a:rPr lang="es-ES" sz="11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ctr"/>
              <a:t>20</a:t>
            </a:fld>
            <a:endParaRPr lang="es-ES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82047" y="325137"/>
            <a:ext cx="8849875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ctr" anchorCtr="0"/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</a:pPr>
            <a:r>
              <a:rPr lang="es-MX" sz="2200" dirty="0">
                <a:solidFill>
                  <a:prstClr val="white"/>
                </a:solidFill>
                <a:ea typeface="MS PGothic" pitchFamily="34" charset="-128"/>
                <a:cs typeface="Arial" pitchFamily="34" charset="0"/>
              </a:rPr>
              <a:t>Marco de Gestión del Plan de Contribución Definida</a:t>
            </a:r>
            <a:endParaRPr lang="es-MX" sz="2200" b="1" dirty="0">
              <a:solidFill>
                <a:prstClr val="white"/>
              </a:solidFill>
              <a:ea typeface="MS PGothic" pitchFamily="34" charset="-128"/>
              <a:cs typeface="Arial"/>
            </a:endParaRPr>
          </a:p>
        </p:txBody>
      </p:sp>
      <p:sp>
        <p:nvSpPr>
          <p:cNvPr id="25" name="ColumnHeader"/>
          <p:cNvSpPr>
            <a:spLocks noChangeArrowheads="1"/>
          </p:cNvSpPr>
          <p:nvPr/>
        </p:nvSpPr>
        <p:spPr bwMode="gray">
          <a:xfrm>
            <a:off x="339507" y="1742775"/>
            <a:ext cx="1500505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400" b="1" dirty="0">
                <a:solidFill>
                  <a:prstClr val="black"/>
                </a:solidFill>
              </a:rPr>
              <a:t>Dimensión</a:t>
            </a:r>
          </a:p>
        </p:txBody>
      </p:sp>
      <p:sp>
        <p:nvSpPr>
          <p:cNvPr id="26" name="ColumnHeader"/>
          <p:cNvSpPr>
            <a:spLocks noChangeArrowheads="1"/>
          </p:cNvSpPr>
          <p:nvPr/>
        </p:nvSpPr>
        <p:spPr bwMode="gray">
          <a:xfrm>
            <a:off x="2793612" y="1742775"/>
            <a:ext cx="4269246" cy="344128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7030A0"/>
            </a:outerShdw>
          </a:effectLst>
        </p:spPr>
        <p:txBody>
          <a:bodyPr wrap="square" tIns="91440" bIns="36000" anchor="b">
            <a:spAutoFit/>
          </a:bodyPr>
          <a:lstStyle/>
          <a:p>
            <a:pPr algn="ctr" defTabSz="913881"/>
            <a:r>
              <a:rPr lang="es-MX" sz="1400" b="1" dirty="0">
                <a:solidFill>
                  <a:prstClr val="black"/>
                </a:solidFill>
              </a:rPr>
              <a:t>Descripción</a:t>
            </a:r>
          </a:p>
        </p:txBody>
      </p:sp>
      <p:cxnSp>
        <p:nvCxnSpPr>
          <p:cNvPr id="27" name="26 Conector recto"/>
          <p:cNvCxnSpPr/>
          <p:nvPr/>
        </p:nvCxnSpPr>
        <p:spPr>
          <a:xfrm>
            <a:off x="559995" y="2068126"/>
            <a:ext cx="1090392" cy="0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1968010" y="2068126"/>
            <a:ext cx="6840000" cy="1"/>
          </a:xfrm>
          <a:prstGeom prst="line">
            <a:avLst/>
          </a:prstGeom>
          <a:ln w="2222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15"/>
          <p:cNvSpPr/>
          <p:nvPr/>
        </p:nvSpPr>
        <p:spPr>
          <a:xfrm rot="5400000">
            <a:off x="784469" y="2308107"/>
            <a:ext cx="534692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913881">
              <a:defRPr/>
            </a:pPr>
            <a:r>
              <a:rPr lang="es-MX" sz="1400" b="1" kern="0" dirty="0">
                <a:solidFill>
                  <a:prstClr val="white"/>
                </a:solidFill>
              </a:rPr>
              <a:t>Restricción de liquidez</a:t>
            </a:r>
          </a:p>
        </p:txBody>
      </p:sp>
      <p:sp>
        <p:nvSpPr>
          <p:cNvPr id="30" name="Rectangle 15"/>
          <p:cNvSpPr/>
          <p:nvPr/>
        </p:nvSpPr>
        <p:spPr>
          <a:xfrm rot="5400000">
            <a:off x="647978" y="3074261"/>
            <a:ext cx="807673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Esquema de inversión</a:t>
            </a:r>
          </a:p>
        </p:txBody>
      </p:sp>
      <p:sp>
        <p:nvSpPr>
          <p:cNvPr id="31" name="Rectangle 15"/>
          <p:cNvSpPr/>
          <p:nvPr/>
        </p:nvSpPr>
        <p:spPr>
          <a:xfrm rot="5400000">
            <a:off x="737489" y="3876308"/>
            <a:ext cx="628652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457200">
              <a:defRPr/>
            </a:pPr>
            <a:r>
              <a:rPr lang="es-MX" sz="1400" b="1" dirty="0">
                <a:solidFill>
                  <a:prstClr val="white"/>
                </a:solidFill>
              </a:rPr>
              <a:t>Valor de referencia</a:t>
            </a:r>
          </a:p>
        </p:txBody>
      </p:sp>
      <p:sp>
        <p:nvSpPr>
          <p:cNvPr id="32" name="Rectangle 15"/>
          <p:cNvSpPr/>
          <p:nvPr/>
        </p:nvSpPr>
        <p:spPr>
          <a:xfrm rot="5400000">
            <a:off x="608318" y="5458636"/>
            <a:ext cx="886992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913881"/>
            <a:r>
              <a:rPr lang="es-MX" sz="1400" b="1" dirty="0">
                <a:solidFill>
                  <a:prstClr val="white"/>
                </a:solidFill>
              </a:rPr>
              <a:t>Gobierno Institucional</a:t>
            </a:r>
          </a:p>
        </p:txBody>
      </p:sp>
      <p:sp>
        <p:nvSpPr>
          <p:cNvPr id="33" name="Rectangle 15"/>
          <p:cNvSpPr/>
          <p:nvPr/>
        </p:nvSpPr>
        <p:spPr>
          <a:xfrm rot="5400000">
            <a:off x="799814" y="1694075"/>
            <a:ext cx="504000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913881">
              <a:defRPr/>
            </a:pPr>
            <a:r>
              <a:rPr lang="es-MX" sz="1400" b="1" kern="0" dirty="0">
                <a:solidFill>
                  <a:prstClr val="white"/>
                </a:solidFill>
              </a:rPr>
              <a:t>Objetivo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837044" y="2833191"/>
            <a:ext cx="702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defTabSz="913881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El CONDE mantendrá al menos un 20% de su activo total en valores de fácil </a:t>
            </a:r>
            <a:r>
              <a:rPr lang="es-MX" sz="1400" dirty="0" smtClean="0">
                <a:solidFill>
                  <a:prstClr val="black"/>
                </a:solidFill>
              </a:rPr>
              <a:t>realización.</a:t>
            </a:r>
            <a:endParaRPr lang="es-MX" sz="1400" dirty="0">
              <a:solidFill>
                <a:prstClr val="black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837044" y="3319974"/>
            <a:ext cx="70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just" defTabSz="913881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El perfil de inversión será  moderado y con un horizonte de inversión de </a:t>
            </a:r>
            <a:r>
              <a:rPr lang="es-MX" sz="1400" dirty="0" smtClean="0">
                <a:solidFill>
                  <a:prstClr val="black"/>
                </a:solidFill>
              </a:rPr>
              <a:t>largo </a:t>
            </a:r>
            <a:r>
              <a:rPr lang="es-MX" sz="1400" dirty="0">
                <a:solidFill>
                  <a:prstClr val="black"/>
                </a:solidFill>
              </a:rPr>
              <a:t>plazo.</a:t>
            </a:r>
          </a:p>
          <a:p>
            <a:pPr marL="180975" indent="-180975" algn="just" defTabSz="913881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El régimen de inversión se apegará a lo establecido para las Siefores Básicas 1 por la CONSAR.</a:t>
            </a:r>
          </a:p>
        </p:txBody>
      </p:sp>
      <p:sp>
        <p:nvSpPr>
          <p:cNvPr id="35" name="34 Rectángulo"/>
          <p:cNvSpPr/>
          <p:nvPr/>
        </p:nvSpPr>
        <p:spPr>
          <a:xfrm>
            <a:off x="1837044" y="5650025"/>
            <a:ext cx="702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457200">
              <a:buFont typeface="Arial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cs typeface="Arial" pitchFamily="34" charset="0"/>
              </a:rPr>
              <a:t>Se apegará a los manuales, código de ética y plan de contingencia referidos en el Marco de Gestión del FANVIT.</a:t>
            </a:r>
          </a:p>
          <a:p>
            <a:pPr marL="173038" indent="-173038" defTabSz="457200">
              <a:buFont typeface="Arial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cs typeface="Arial" pitchFamily="34" charset="0"/>
              </a:rPr>
              <a:t>Se propone que el Comité Técnico </a:t>
            </a:r>
            <a:r>
              <a:rPr lang="es-MX" sz="1400" dirty="0">
                <a:solidFill>
                  <a:prstClr val="black"/>
                </a:solidFill>
              </a:rPr>
              <a:t>esté integrado por personas de la Administración, quienes girarán las instrucciones al Fideicomiso para el cumplimiento de su objetivo.</a:t>
            </a:r>
          </a:p>
        </p:txBody>
      </p:sp>
      <p:sp>
        <p:nvSpPr>
          <p:cNvPr id="39" name="38 Rectángulo"/>
          <p:cNvSpPr/>
          <p:nvPr/>
        </p:nvSpPr>
        <p:spPr>
          <a:xfrm>
            <a:off x="1837043" y="2136527"/>
            <a:ext cx="70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defTabSz="913881">
              <a:buFont typeface="Arial" panose="020B0604020202020204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Apoyar con mayores recursos para una jubilación digna de los empleados y funcionarios del INFONAVIT.</a:t>
            </a:r>
          </a:p>
        </p:txBody>
      </p:sp>
      <p:cxnSp>
        <p:nvCxnSpPr>
          <p:cNvPr id="19" name="Straight Connector 9"/>
          <p:cNvCxnSpPr/>
          <p:nvPr/>
        </p:nvCxnSpPr>
        <p:spPr>
          <a:xfrm flipV="1">
            <a:off x="380354" y="2657673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9"/>
          <p:cNvCxnSpPr/>
          <p:nvPr/>
        </p:nvCxnSpPr>
        <p:spPr>
          <a:xfrm flipV="1">
            <a:off x="394525" y="3288013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"/>
          <p:cNvCxnSpPr/>
          <p:nvPr/>
        </p:nvCxnSpPr>
        <p:spPr>
          <a:xfrm flipV="1">
            <a:off x="383892" y="4197323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9"/>
          <p:cNvCxnSpPr/>
          <p:nvPr/>
        </p:nvCxnSpPr>
        <p:spPr>
          <a:xfrm flipV="1">
            <a:off x="376985" y="4959774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 Box 40"/>
          <p:cNvSpPr txBox="1">
            <a:spLocks noChangeArrowheads="1"/>
          </p:cNvSpPr>
          <p:nvPr/>
        </p:nvSpPr>
        <p:spPr bwMode="auto">
          <a:xfrm>
            <a:off x="1837044" y="5080613"/>
            <a:ext cx="6840000" cy="5086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6989" tIns="38494" rIns="76989" bIns="38494">
            <a:spAutoFit/>
          </a:bodyPr>
          <a:lstStyle/>
          <a:p>
            <a:pPr marL="173038" indent="-173038" defTabSz="913881"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</a:rPr>
              <a:t>Se apegará a lo establecido para las Siefores Básicas 1 por la </a:t>
            </a:r>
            <a:r>
              <a:rPr lang="es-MX" sz="1400" dirty="0" smtClean="0">
                <a:solidFill>
                  <a:prstClr val="black"/>
                </a:solidFill>
              </a:rPr>
              <a:t>CONSAR, que consiste en máximo 5% riesgo emisor nacional de </a:t>
            </a:r>
            <a:r>
              <a:rPr lang="es-MX" sz="1400" dirty="0" err="1" smtClean="0">
                <a:solidFill>
                  <a:prstClr val="black"/>
                </a:solidFill>
              </a:rPr>
              <a:t>mxBBB</a:t>
            </a:r>
            <a:r>
              <a:rPr lang="es-MX" sz="1400" dirty="0" smtClean="0">
                <a:solidFill>
                  <a:prstClr val="black"/>
                </a:solidFill>
              </a:rPr>
              <a:t> a mx AAA.</a:t>
            </a:r>
            <a:endParaRPr lang="es-MX" sz="1400" dirty="0">
              <a:solidFill>
                <a:prstClr val="black"/>
              </a:solidFill>
            </a:endParaRPr>
          </a:p>
        </p:txBody>
      </p:sp>
      <p:sp>
        <p:nvSpPr>
          <p:cNvPr id="38" name="Rectangle 15"/>
          <p:cNvSpPr/>
          <p:nvPr/>
        </p:nvSpPr>
        <p:spPr>
          <a:xfrm rot="5400000">
            <a:off x="746690" y="4633831"/>
            <a:ext cx="610246" cy="1404000"/>
          </a:xfrm>
          <a:prstGeom prst="rect">
            <a:avLst/>
          </a:prstGeom>
          <a:solidFill>
            <a:srgbClr val="BB2D2C"/>
          </a:solidFill>
          <a:ln w="9525" algn="ctr">
            <a:solidFill>
              <a:srgbClr val="BB2D2C"/>
            </a:solidFill>
            <a:miter lim="800000"/>
            <a:headEnd type="none" w="lg" len="lg"/>
            <a:tailEnd type="none" w="lg" len="lg"/>
          </a:ln>
        </p:spPr>
        <p:txBody>
          <a:bodyPr vert="vert270" wrap="square" tIns="91440" bIns="91440" rtlCol="0" anchor="ctr" anchorCtr="1"/>
          <a:lstStyle/>
          <a:p>
            <a:pPr algn="ctr" defTabSz="457200">
              <a:defRPr/>
            </a:pPr>
            <a:r>
              <a:rPr lang="es-MX" sz="1400" b="1" dirty="0">
                <a:solidFill>
                  <a:prstClr val="white"/>
                </a:solidFill>
              </a:rPr>
              <a:t>Restricción de crédito</a:t>
            </a:r>
          </a:p>
        </p:txBody>
      </p:sp>
      <p:cxnSp>
        <p:nvCxnSpPr>
          <p:cNvPr id="40" name="Straight Connector 9"/>
          <p:cNvCxnSpPr/>
          <p:nvPr/>
        </p:nvCxnSpPr>
        <p:spPr>
          <a:xfrm flipV="1">
            <a:off x="339385" y="5645542"/>
            <a:ext cx="8460000" cy="28337"/>
          </a:xfrm>
          <a:prstGeom prst="line">
            <a:avLst/>
          </a:prstGeom>
          <a:ln w="9525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3 Rectángulo"/>
          <p:cNvSpPr/>
          <p:nvPr/>
        </p:nvSpPr>
        <p:spPr>
          <a:xfrm>
            <a:off x="1840012" y="4237572"/>
            <a:ext cx="715386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defTabSz="457200">
              <a:buFont typeface="Arial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cs typeface="Arial" pitchFamily="34" charset="0"/>
              </a:rPr>
              <a:t>La r</a:t>
            </a:r>
            <a:r>
              <a:rPr lang="es-MX" sz="1400" dirty="0">
                <a:solidFill>
                  <a:prstClr val="black"/>
                </a:solidFill>
              </a:rPr>
              <a:t>eferencia de inversión será el promedio simple de los rendimientos de las Siefore Básica </a:t>
            </a:r>
            <a:r>
              <a:rPr lang="es-MX" sz="1400" dirty="0" smtClean="0">
                <a:solidFill>
                  <a:prstClr val="black"/>
                </a:solidFill>
              </a:rPr>
              <a:t>1.</a:t>
            </a:r>
            <a:endParaRPr lang="es-MX" sz="1400" dirty="0">
              <a:solidFill>
                <a:prstClr val="black"/>
              </a:solidFill>
            </a:endParaRPr>
          </a:p>
          <a:p>
            <a:pPr marL="173038" indent="-173038" defTabSz="457200">
              <a:buFont typeface="Arial" pitchFamily="34" charset="0"/>
              <a:buChar char="•"/>
              <a:defRPr/>
            </a:pPr>
            <a:r>
              <a:rPr lang="es-MX" sz="1400" dirty="0">
                <a:solidFill>
                  <a:prstClr val="black"/>
                </a:solidFill>
                <a:ea typeface="Calibri"/>
                <a:cs typeface="Arial" pitchFamily="34" charset="0"/>
              </a:rPr>
              <a:t>Se basa en lo establecido por la CONSAR a fin de poder auditar y comparar el desempeño a lo largo del tiempo, de manera consistente bajo parámetros de mercado.</a:t>
            </a:r>
          </a:p>
        </p:txBody>
      </p:sp>
      <p:sp>
        <p:nvSpPr>
          <p:cNvPr id="42" name="41 Rectángulo"/>
          <p:cNvSpPr/>
          <p:nvPr/>
        </p:nvSpPr>
        <p:spPr>
          <a:xfrm>
            <a:off x="115424" y="1026100"/>
            <a:ext cx="8841416" cy="738664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marL="177800" lvl="1" indent="-171450" algn="just" defTabSz="913881">
              <a:buClr>
                <a:srgbClr val="BB2D2C"/>
              </a:buClr>
              <a:buFont typeface="Arial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</a:rPr>
              <a:t>En atención a los acuerdos tomados por el Consejo de Administración en su sesión ordinaria número 759 del 30 de julio de 2014 en relación a la </a:t>
            </a:r>
            <a:r>
              <a:rPr lang="es-MX" sz="1400" dirty="0">
                <a:solidFill>
                  <a:srgbClr val="000000"/>
                </a:solidFill>
                <a:ea typeface="Times New Roman"/>
                <a:cs typeface="Times New Roman"/>
              </a:rPr>
              <a:t>política de manejo de los recursos del Fondo de Jubilaciones y Pensiones (Plan de Contribución Definida, CONDE),</a:t>
            </a:r>
            <a:r>
              <a:rPr lang="es-MX" sz="1400" dirty="0">
                <a:solidFill>
                  <a:prstClr val="black"/>
                </a:solidFill>
              </a:rPr>
              <a:t> se informa sobre la propuesta preliminar de Marco de Gestión de dicho fondo : </a:t>
            </a:r>
          </a:p>
        </p:txBody>
      </p:sp>
    </p:spTree>
    <p:extLst>
      <p:ext uri="{BB962C8B-B14F-4D97-AF65-F5344CB8AC3E}">
        <p14:creationId xmlns:p14="http://schemas.microsoft.com/office/powerpoint/2010/main" val="2786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10896" y="4657231"/>
            <a:ext cx="5861304" cy="457200"/>
          </a:xfrm>
        </p:spPr>
        <p:txBody>
          <a:bodyPr/>
          <a:lstStyle/>
          <a:p>
            <a:pPr algn="r"/>
            <a:r>
              <a:rPr lang="es-MX" dirty="0" smtClean="0"/>
              <a:t>Enero 2015</a:t>
            </a:r>
            <a:endParaRPr lang="es-MX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1327912"/>
          </a:xfrm>
        </p:spPr>
        <p:txBody>
          <a:bodyPr/>
          <a:lstStyle/>
          <a:p>
            <a:r>
              <a:rPr lang="es-MX" b="1" dirty="0" smtClean="0">
                <a:solidFill>
                  <a:schemeClr val="tx2"/>
                </a:solidFill>
              </a:rPr>
              <a:t>Comité de Inversiones </a:t>
            </a:r>
            <a:r>
              <a:rPr lang="es-MX" b="1" dirty="0">
                <a:solidFill>
                  <a:schemeClr val="tx2"/>
                </a:solidFill>
              </a:rPr>
              <a:t>Sesión número </a:t>
            </a:r>
            <a:r>
              <a:rPr lang="es-MX" b="1" dirty="0" smtClean="0">
                <a:solidFill>
                  <a:schemeClr val="tx2"/>
                </a:solidFill>
              </a:rPr>
              <a:t>008</a:t>
            </a:r>
            <a:endParaRPr lang="es-MX" b="1" dirty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3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051&quot;/&gt;&lt;CPresentation id=&quot;1&quot;&gt;&lt;m_precDefaultNumber&gt;&lt;m_bNumberIsYear val=&quot;0&quot;/&gt;&lt;/m_precDefaultNumber&gt;&lt;m_precDefaultPercent&gt;&lt;m_bNumberIsYear val=&quot;0&quot;/&gt;&lt;/m_precDefaultPercent&gt;&lt;m_precDefaultDate&gt;&lt;m_bNumberIsYear val=&quot;0&quot;/&gt;&lt;m_strFormatTime&gt;%d/%m/%Y&lt;/m_strFormatTime&gt;&lt;/m_precDefaultDate&gt;&lt;m_precDefaultYear&gt;&lt;m_bNumberIsYear val=&quot;0&quot;/&gt;&lt;m_strFormatTime&gt;%Y&lt;/m_strFormatTime&gt;&lt;/m_precDefaultYear&gt;&lt;m_precDefaultQuarter&gt;&lt;m_bNumberIsYear val=&quot;0&quot;/&gt;&lt;m_strFormatTime&gt;Q%5&lt;/m_strFormatTime&gt;&lt;/m_precDefaultQuarter&gt;&lt;m_precDefaultMonth&gt;&lt;m_bNumberIsYear val=&quot;0&quot;/&gt;&lt;m_strFormatTime&gt;%1&lt;/m_strFormatTime&gt;&lt;/m_precDefaultMonth&gt;&lt;m_precDefaultWeek&gt;&lt;m_bNumberIsYear val=&quot;0&quot;/&gt;&lt;m_strFormatTime&gt;%d.&lt;/m_strFormatTime&gt;&lt;/m_precDefaultWeek&gt;&lt;m_precDefaultDay&gt;&lt;m_bNumberIsYear val=&quot;0&quot;/&gt;&lt;m_strFormatTime&gt;%#d&lt;/m_strFormatTime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STYLE" val="CoverPag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STYLE" val="CoverPage"/>
</p:tagLst>
</file>

<file path=ppt/theme/theme1.xml><?xml version="1.0" encoding="utf-8"?>
<a:theme xmlns:a="http://schemas.openxmlformats.org/drawingml/2006/main" name="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3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4_blank">
  <a:themeElements>
    <a:clrScheme name="INFONAVIT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2E2"/>
        </a:solidFill>
        <a:ln w="9525" algn="ctr">
          <a:solidFill>
            <a:srgbClr val="E2E2E2"/>
          </a:solidFill>
          <a:miter lim="800000"/>
          <a:headEnd type="none" w="lg" len="lg"/>
          <a:tailEnd type="none" w="lg" len="lg"/>
        </a:ln>
      </a:spPr>
      <a:bodyPr wrap="square" tIns="91440" bIns="91440" rtlCol="0" anchor="ctr" anchorCtr="1"/>
      <a:lstStyle>
        <a:defPPr algn="ctr" defTabSz="914400">
          <a:defRPr sz="1400" dirty="0" err="1" smtClean="0">
            <a:solidFill>
              <a:srgbClr val="000000"/>
            </a:solidFill>
          </a:defRPr>
        </a:defPPr>
      </a:lstStyle>
    </a:spDef>
    <a:lnDef>
      <a:spPr>
        <a:ln w="9525">
          <a:solidFill>
            <a:srgbClr val="80808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41115</TotalTime>
  <Words>3246</Words>
  <Application>Microsoft Office PowerPoint</Application>
  <PresentationFormat>Carta (216 x 279 mm)</PresentationFormat>
  <Paragraphs>352</Paragraphs>
  <Slides>22</Slides>
  <Notes>17</Notes>
  <HiddenSlides>0</HiddenSlides>
  <MMClips>0</MMClips>
  <ScaleCrop>false</ScaleCrop>
  <HeadingPairs>
    <vt:vector size="6" baseType="variant">
      <vt:variant>
        <vt:lpstr>Tema</vt:lpstr>
      </vt:variant>
      <vt:variant>
        <vt:i4>5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blank</vt:lpstr>
      <vt:lpstr>1_blank</vt:lpstr>
      <vt:lpstr>2_blank</vt:lpstr>
      <vt:lpstr>3_blank</vt:lpstr>
      <vt:lpstr>4_blank</vt:lpstr>
      <vt:lpstr>think-cell Slide</vt:lpstr>
      <vt:lpstr>Comité de Inversiones Sesión número 008</vt:lpstr>
      <vt:lpstr>Presentación de PowerPoint</vt:lpstr>
      <vt:lpstr>Entorno económico</vt:lpstr>
      <vt:lpstr>Estrategia de Inversión</vt:lpstr>
      <vt:lpstr>Composición de Cartera del FANVIT</vt:lpstr>
      <vt:lpstr>Composición de Cartera del FANVIT</vt:lpstr>
      <vt:lpstr>Composición de Cartera del FANVIT</vt:lpstr>
      <vt:lpstr>Riesgo del FANVIT</vt:lpstr>
      <vt:lpstr>Presentación de PowerPoint</vt:lpstr>
      <vt:lpstr>Resultados económicos del FANVIT</vt:lpstr>
      <vt:lpstr>Resultados económicos del FANVIT (valuación)</vt:lpstr>
      <vt:lpstr>Resultados económicos del FANVIT (tasa a vencimiento)</vt:lpstr>
      <vt:lpstr>Duración de Instrumentos y cupones del FANVIT</vt:lpstr>
      <vt:lpstr>Presentación de PowerPoint</vt:lpstr>
      <vt:lpstr>Estatus: Etapa Inicial  - Dónde estamos</vt:lpstr>
      <vt:lpstr>Estatus: Hacia Dónde Vamos – Etapa Híbrida </vt:lpstr>
      <vt:lpstr>Presentación de PowerPoint</vt:lpstr>
      <vt:lpstr>Estatus</vt:lpstr>
      <vt:lpstr>Presentación de PowerPoint</vt:lpstr>
      <vt:lpstr>Presentación de PowerPoint</vt:lpstr>
      <vt:lpstr>Presentación de PowerPoint</vt:lpstr>
      <vt:lpstr>Comité de Inversiones Sesión número 008</vt:lpstr>
    </vt:vector>
  </TitlesOfParts>
  <Company>Infonavit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trabajo</dc:title>
  <dc:creator>msantiesteban@infonavit.org.mx</dc:creator>
  <cp:lastModifiedBy>Santiesteban Calderon Maria Fernanda</cp:lastModifiedBy>
  <cp:revision>839</cp:revision>
  <cp:lastPrinted>2014-10-10T17:14:48Z</cp:lastPrinted>
  <dcterms:created xsi:type="dcterms:W3CDTF">2014-04-09T15:13:30Z</dcterms:created>
  <dcterms:modified xsi:type="dcterms:W3CDTF">2015-01-21T20:01:28Z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20100310</vt:lpwstr>
  </property>
  <property fmtid="{D5CDD505-2E9C-101B-9397-08002B2CF9AE}" pid="3" name="Format Name">
    <vt:lpwstr>Infonavit</vt:lpwstr>
  </property>
  <property fmtid="{D5CDD505-2E9C-101B-9397-08002B2CF9AE}" pid="4" name="Template Name">
    <vt:lpwstr>Letter</vt:lpwstr>
  </property>
</Properties>
</file>