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8"/>
  </p:notesMasterIdLst>
  <p:sldIdLst>
    <p:sldId id="256" r:id="rId2"/>
    <p:sldId id="404" r:id="rId3"/>
    <p:sldId id="410" r:id="rId4"/>
    <p:sldId id="413" r:id="rId5"/>
    <p:sldId id="414" r:id="rId6"/>
    <p:sldId id="415" r:id="rId7"/>
    <p:sldId id="416" r:id="rId8"/>
    <p:sldId id="417" r:id="rId9"/>
    <p:sldId id="418" r:id="rId10"/>
    <p:sldId id="419" r:id="rId11"/>
    <p:sldId id="420" r:id="rId12"/>
    <p:sldId id="421" r:id="rId13"/>
    <p:sldId id="422" r:id="rId14"/>
    <p:sldId id="423" r:id="rId15"/>
    <p:sldId id="424" r:id="rId16"/>
    <p:sldId id="425" r:id="rId17"/>
    <p:sldId id="426" r:id="rId18"/>
    <p:sldId id="427" r:id="rId19"/>
    <p:sldId id="428" r:id="rId20"/>
    <p:sldId id="429" r:id="rId21"/>
    <p:sldId id="430" r:id="rId22"/>
    <p:sldId id="431" r:id="rId23"/>
    <p:sldId id="432" r:id="rId24"/>
    <p:sldId id="433" r:id="rId25"/>
    <p:sldId id="434" r:id="rId26"/>
    <p:sldId id="435" r:id="rId27"/>
    <p:sldId id="436" r:id="rId28"/>
    <p:sldId id="437" r:id="rId29"/>
    <p:sldId id="438" r:id="rId30"/>
    <p:sldId id="439" r:id="rId31"/>
    <p:sldId id="440" r:id="rId32"/>
    <p:sldId id="441" r:id="rId33"/>
    <p:sldId id="442" r:id="rId34"/>
    <p:sldId id="443" r:id="rId35"/>
    <p:sldId id="444" r:id="rId36"/>
    <p:sldId id="445" r:id="rId37"/>
    <p:sldId id="446" r:id="rId38"/>
    <p:sldId id="447" r:id="rId39"/>
    <p:sldId id="448" r:id="rId40"/>
    <p:sldId id="449" r:id="rId41"/>
    <p:sldId id="450" r:id="rId42"/>
    <p:sldId id="451" r:id="rId43"/>
    <p:sldId id="452" r:id="rId44"/>
    <p:sldId id="453" r:id="rId45"/>
    <p:sldId id="454" r:id="rId46"/>
    <p:sldId id="455" r:id="rId47"/>
    <p:sldId id="456" r:id="rId48"/>
    <p:sldId id="457" r:id="rId49"/>
    <p:sldId id="458" r:id="rId50"/>
    <p:sldId id="459" r:id="rId51"/>
    <p:sldId id="460" r:id="rId52"/>
    <p:sldId id="461" r:id="rId53"/>
    <p:sldId id="462" r:id="rId54"/>
    <p:sldId id="463" r:id="rId55"/>
    <p:sldId id="464" r:id="rId56"/>
    <p:sldId id="465" r:id="rId57"/>
    <p:sldId id="466" r:id="rId58"/>
    <p:sldId id="467" r:id="rId59"/>
    <p:sldId id="468" r:id="rId60"/>
    <p:sldId id="469" r:id="rId61"/>
    <p:sldId id="470" r:id="rId62"/>
    <p:sldId id="471" r:id="rId63"/>
    <p:sldId id="472" r:id="rId64"/>
    <p:sldId id="473" r:id="rId65"/>
    <p:sldId id="474" r:id="rId66"/>
    <p:sldId id="397" r:id="rId67"/>
  </p:sldIdLst>
  <p:sldSz cx="9144000" cy="6858000" type="letter"/>
  <p:notesSz cx="6881813"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3819F"/>
    <a:srgbClr val="CC99FF"/>
    <a:srgbClr val="FF00FF"/>
    <a:srgbClr val="D48112"/>
    <a:srgbClr val="EE9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51" autoAdjust="0"/>
  </p:normalViewPr>
  <p:slideViewPr>
    <p:cSldViewPr snapToGrid="0" snapToObjects="1">
      <p:cViewPr varScale="1">
        <p:scale>
          <a:sx n="64" d="100"/>
          <a:sy n="64" d="100"/>
        </p:scale>
        <p:origin x="-15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oleObject" Target="file:///C:\Users\HDG2HEPC\Documents\Fondo%20Capital%20Infraestructura\Administrativo\Carried%20Interest\Ejemplo%20Teorico.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EF67-4268-A0A5-EB070C2553DD}"/>
              </c:ext>
            </c:extLst>
          </c:dPt>
          <c:dPt>
            <c:idx val="1"/>
            <c:bubble3D val="0"/>
            <c:spPr>
              <a:solidFill>
                <a:schemeClr val="tx1">
                  <a:lumMod val="50000"/>
                  <a:lumOff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EF67-4268-A0A5-EB070C2553DD}"/>
              </c:ext>
            </c:extLst>
          </c:dPt>
          <c:dPt>
            <c:idx val="2"/>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F67-4268-A0A5-EB070C2553D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Hoja1!$A$2:$A$3</c:f>
              <c:strCache>
                <c:ptCount val="2"/>
                <c:pt idx="0">
                  <c:v>Greenfield</c:v>
                </c:pt>
                <c:pt idx="1">
                  <c:v>Brownfield</c:v>
                </c:pt>
              </c:strCache>
            </c:strRef>
          </c:cat>
          <c:val>
            <c:numRef>
              <c:f>Hoja1!$B$2:$B$3</c:f>
              <c:numCache>
                <c:formatCode>General</c:formatCode>
                <c:ptCount val="2"/>
                <c:pt idx="0">
                  <c:v>11</c:v>
                </c:pt>
                <c:pt idx="1">
                  <c:v>2</c:v>
                </c:pt>
              </c:numCache>
            </c:numRef>
          </c:val>
          <c:extLst xmlns:c16r2="http://schemas.microsoft.com/office/drawing/2015/06/chart">
            <c:ext xmlns:c16="http://schemas.microsoft.com/office/drawing/2014/chart" uri="{C3380CC4-5D6E-409C-BE32-E72D297353CC}">
              <c16:uniqueId val="{00000000-EF67-4268-A0A5-EB070C2553DD}"/>
            </c:ext>
          </c:extLst>
        </c:ser>
        <c:dLbls>
          <c:showLegendKey val="0"/>
          <c:showVal val="0"/>
          <c:showCatName val="0"/>
          <c:showSerName val="0"/>
          <c:showPercent val="0"/>
          <c:showBubbleSize val="0"/>
          <c:showLeaderLines val="1"/>
        </c:dLbls>
        <c:firstSliceAng val="0"/>
        <c:holeSize val="60"/>
      </c:doughnutChart>
      <c:spPr>
        <a:noFill/>
        <a:ln>
          <a:noFill/>
        </a:ln>
        <a:effectLst/>
      </c:spPr>
    </c:plotArea>
    <c:legend>
      <c:legendPos val="b"/>
      <c:layout>
        <c:manualLayout>
          <c:xMode val="edge"/>
          <c:yMode val="edge"/>
          <c:x val="0.35649415120049599"/>
          <c:y val="0.37631978701746199"/>
          <c:w val="0.283491156040176"/>
          <c:h val="0.27375758973642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CFBE-4797-8BBC-A190368FC284}"/>
              </c:ext>
            </c:extLst>
          </c:dPt>
          <c:dPt>
            <c:idx val="1"/>
            <c:bubble3D val="0"/>
            <c:spPr>
              <a:solidFill>
                <a:schemeClr val="tx1">
                  <a:lumMod val="50000"/>
                  <a:lumOff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FBE-4797-8BBC-A190368FC284}"/>
              </c:ext>
            </c:extLst>
          </c:dPt>
          <c:dPt>
            <c:idx val="2"/>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FBE-4797-8BBC-A190368FC284}"/>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Hoja1!$A$2:$A$4</c:f>
              <c:strCache>
                <c:ptCount val="3"/>
                <c:pt idx="0">
                  <c:v>Inf. Social</c:v>
                </c:pt>
                <c:pt idx="1">
                  <c:v>Energía</c:v>
                </c:pt>
                <c:pt idx="2">
                  <c:v>Agua</c:v>
                </c:pt>
              </c:strCache>
            </c:strRef>
          </c:cat>
          <c:val>
            <c:numRef>
              <c:f>Hoja1!$B$2:$B$4</c:f>
              <c:numCache>
                <c:formatCode>General</c:formatCode>
                <c:ptCount val="3"/>
                <c:pt idx="0">
                  <c:v>9</c:v>
                </c:pt>
                <c:pt idx="1">
                  <c:v>3</c:v>
                </c:pt>
                <c:pt idx="2">
                  <c:v>1</c:v>
                </c:pt>
              </c:numCache>
            </c:numRef>
          </c:val>
          <c:extLst xmlns:c16r2="http://schemas.microsoft.com/office/drawing/2015/06/chart">
            <c:ext xmlns:c16="http://schemas.microsoft.com/office/drawing/2014/chart" uri="{C3380CC4-5D6E-409C-BE32-E72D297353CC}">
              <c16:uniqueId val="{00000006-CFBE-4797-8BBC-A190368FC284}"/>
            </c:ext>
          </c:extLst>
        </c:ser>
        <c:dLbls>
          <c:showLegendKey val="0"/>
          <c:showVal val="0"/>
          <c:showCatName val="0"/>
          <c:showSerName val="0"/>
          <c:showPercent val="0"/>
          <c:showBubbleSize val="0"/>
          <c:showLeaderLines val="1"/>
        </c:dLbls>
        <c:firstSliceAng val="0"/>
        <c:holeSize val="60"/>
      </c:doughnutChart>
      <c:spPr>
        <a:noFill/>
        <a:ln>
          <a:noFill/>
        </a:ln>
        <a:effectLst/>
      </c:spPr>
    </c:plotArea>
    <c:legend>
      <c:legendPos val="b"/>
      <c:layout>
        <c:manualLayout>
          <c:xMode val="edge"/>
          <c:yMode val="edge"/>
          <c:x val="0.36002514512523998"/>
          <c:y val="0.36158527931005302"/>
          <c:w val="0.283491156040176"/>
          <c:h val="0.27375758973642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spPr>
            <a:solidFill>
              <a:schemeClr val="accent1"/>
            </a:solidFill>
            <a:ln>
              <a:noFill/>
            </a:ln>
            <a:effectLst/>
          </c:spPr>
          <c:invertIfNegative val="0"/>
          <c:dPt>
            <c:idx val="1"/>
            <c:invertIfNegative val="0"/>
            <c:bubble3D val="0"/>
            <c:spPr>
              <a:solidFill>
                <a:schemeClr val="tx1">
                  <a:lumMod val="65000"/>
                  <a:lumOff val="35000"/>
                </a:schemeClr>
              </a:solidFill>
              <a:ln>
                <a:noFill/>
              </a:ln>
              <a:effectLst/>
            </c:spPr>
            <c:extLst xmlns:c16r2="http://schemas.microsoft.com/office/drawing/2015/06/chart">
              <c:ext xmlns:c16="http://schemas.microsoft.com/office/drawing/2014/chart" uri="{C3380CC4-5D6E-409C-BE32-E72D297353CC}">
                <c16:uniqueId val="{00000001-8FB2-480F-8161-50CCB39329F9}"/>
              </c:ext>
            </c:extLst>
          </c:dPt>
          <c:dPt>
            <c:idx val="3"/>
            <c:invertIfNegative val="0"/>
            <c:bubble3D val="0"/>
            <c:spPr>
              <a:noFill/>
              <a:ln>
                <a:noFill/>
              </a:ln>
              <a:effectLst/>
            </c:spPr>
            <c:extLst xmlns:c16r2="http://schemas.microsoft.com/office/drawing/2015/06/chart">
              <c:ext xmlns:c16="http://schemas.microsoft.com/office/drawing/2014/chart" uri="{C3380CC4-5D6E-409C-BE32-E72D297353CC}">
                <c16:uniqueId val="{00000003-8FB2-480F-8161-50CCB39329F9}"/>
              </c:ext>
            </c:extLst>
          </c:dPt>
          <c:dPt>
            <c:idx val="4"/>
            <c:invertIfNegative val="0"/>
            <c:bubble3D val="0"/>
            <c:spPr>
              <a:noFill/>
              <a:ln>
                <a:noFill/>
              </a:ln>
              <a:effectLst/>
            </c:spPr>
            <c:extLst xmlns:c16r2="http://schemas.microsoft.com/office/drawing/2015/06/chart">
              <c:ext xmlns:c16="http://schemas.microsoft.com/office/drawing/2014/chart" uri="{C3380CC4-5D6E-409C-BE32-E72D297353CC}">
                <c16:uniqueId val="{00000005-8FB2-480F-8161-50CCB39329F9}"/>
              </c:ext>
            </c:extLst>
          </c:dPt>
          <c:dPt>
            <c:idx val="5"/>
            <c:invertIfNegative val="0"/>
            <c:bubble3D val="0"/>
            <c:spPr>
              <a:noFill/>
              <a:ln>
                <a:noFill/>
              </a:ln>
              <a:effectLst/>
            </c:spPr>
            <c:extLst xmlns:c16r2="http://schemas.microsoft.com/office/drawing/2015/06/chart">
              <c:ext xmlns:c16="http://schemas.microsoft.com/office/drawing/2014/chart" uri="{C3380CC4-5D6E-409C-BE32-E72D297353CC}">
                <c16:uniqueId val="{00000007-8FB2-480F-8161-50CCB39329F9}"/>
              </c:ext>
            </c:extLst>
          </c:dPt>
          <c:cat>
            <c:strRef>
              <c:f>Hoja1!$C$3:$C$8</c:f>
              <c:strCache>
                <c:ptCount val="6"/>
                <c:pt idx="0">
                  <c:v>Fondo</c:v>
                </c:pt>
                <c:pt idx="1">
                  <c:v>Desinversiones</c:v>
                </c:pt>
                <c:pt idx="2">
                  <c:v>Pago de Capital</c:v>
                </c:pt>
                <c:pt idx="3">
                  <c:v>Retorno Preferente</c:v>
                </c:pt>
                <c:pt idx="4">
                  <c:v>Catch-Up Administrador</c:v>
                </c:pt>
                <c:pt idx="5">
                  <c:v>Carried Interest</c:v>
                </c:pt>
              </c:strCache>
            </c:strRef>
          </c:cat>
          <c:val>
            <c:numRef>
              <c:f>Hoja1!$D$3:$D$8</c:f>
              <c:numCache>
                <c:formatCode>_-"$"* #,##0_-;\-"$"* #,##0_-;_-"$"* "-"??_-;_-@_-</c:formatCode>
                <c:ptCount val="6"/>
                <c:pt idx="0">
                  <c:v>5000</c:v>
                </c:pt>
                <c:pt idx="1">
                  <c:v>15000</c:v>
                </c:pt>
                <c:pt idx="2">
                  <c:v>5000</c:v>
                </c:pt>
                <c:pt idx="3">
                  <c:v>5000</c:v>
                </c:pt>
                <c:pt idx="4">
                  <c:v>9995.0231355221658</c:v>
                </c:pt>
                <c:pt idx="5">
                  <c:v>11243.778919402699</c:v>
                </c:pt>
              </c:numCache>
            </c:numRef>
          </c:val>
          <c:extLst xmlns:c16r2="http://schemas.microsoft.com/office/drawing/2015/06/chart">
            <c:ext xmlns:c16="http://schemas.microsoft.com/office/drawing/2014/chart" uri="{C3380CC4-5D6E-409C-BE32-E72D297353CC}">
              <c16:uniqueId val="{00000008-8FB2-480F-8161-50CCB39329F9}"/>
            </c:ext>
          </c:extLst>
        </c:ser>
        <c:ser>
          <c:idx val="1"/>
          <c:order val="1"/>
          <c:spPr>
            <a:solidFill>
              <a:schemeClr val="accent2"/>
            </a:solidFill>
            <a:ln>
              <a:noFill/>
            </a:ln>
            <a:effectLst/>
          </c:spPr>
          <c:invertIfNegative val="0"/>
          <c:dPt>
            <c:idx val="2"/>
            <c:invertIfNegative val="0"/>
            <c:bubble3D val="0"/>
            <c:spPr>
              <a:noFill/>
              <a:ln>
                <a:noFill/>
              </a:ln>
              <a:effectLst/>
            </c:spPr>
            <c:extLst xmlns:c16r2="http://schemas.microsoft.com/office/drawing/2015/06/chart">
              <c:ext xmlns:c16="http://schemas.microsoft.com/office/drawing/2014/chart" uri="{C3380CC4-5D6E-409C-BE32-E72D297353CC}">
                <c16:uniqueId val="{0000000A-8FB2-480F-8161-50CCB39329F9}"/>
              </c:ext>
            </c:extLst>
          </c:dPt>
          <c:dPt>
            <c:idx val="3"/>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C-8FB2-480F-8161-50CCB39329F9}"/>
              </c:ext>
            </c:extLst>
          </c:dPt>
          <c:dPt>
            <c:idx val="5"/>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E-8FB2-480F-8161-50CCB39329F9}"/>
              </c:ext>
            </c:extLst>
          </c:dPt>
          <c:cat>
            <c:strRef>
              <c:f>Hoja1!$C$3:$C$8</c:f>
              <c:strCache>
                <c:ptCount val="6"/>
                <c:pt idx="0">
                  <c:v>Fondo</c:v>
                </c:pt>
                <c:pt idx="1">
                  <c:v>Desinversiones</c:v>
                </c:pt>
                <c:pt idx="2">
                  <c:v>Pago de Capital</c:v>
                </c:pt>
                <c:pt idx="3">
                  <c:v>Retorno Preferente</c:v>
                </c:pt>
                <c:pt idx="4">
                  <c:v>Catch-Up Administrador</c:v>
                </c:pt>
                <c:pt idx="5">
                  <c:v>Carried Interest</c:v>
                </c:pt>
              </c:strCache>
            </c:strRef>
          </c:cat>
          <c:val>
            <c:numRef>
              <c:f>Hoja1!$E$3:$E$8</c:f>
              <c:numCache>
                <c:formatCode>General</c:formatCode>
                <c:ptCount val="6"/>
                <c:pt idx="2" formatCode="_-&quot;$&quot;* #,##0_-;\-&quot;$&quot;* #,##0_-;_-&quot;$&quot;* &quot;-&quot;??_-;_-@_-">
                  <c:v>10000</c:v>
                </c:pt>
                <c:pt idx="3" formatCode="_-&quot;$&quot;* #,##0_-;\-&quot;$&quot;* #,##0_-;_-&quot;$&quot;* &quot;-&quot;??_-;_-@_-">
                  <c:v>4995.0231355221658</c:v>
                </c:pt>
                <c:pt idx="4" formatCode="_-&quot;$&quot;* #,##0_-;\-&quot;$&quot;* #,##0_-;_-&quot;$&quot;* &quot;-&quot;??_-;_-@_-">
                  <c:v>1248.7557838805419</c:v>
                </c:pt>
                <c:pt idx="5" formatCode="_-&quot;$&quot;* #,##0_-;\-&quot;$&quot;* #,##0_-;_-&quot;$&quot;* &quot;-&quot;??_-;_-@_-">
                  <c:v>3004.9768644778351</c:v>
                </c:pt>
              </c:numCache>
            </c:numRef>
          </c:val>
          <c:extLst xmlns:c16r2="http://schemas.microsoft.com/office/drawing/2015/06/chart">
            <c:ext xmlns:c16="http://schemas.microsoft.com/office/drawing/2014/chart" uri="{C3380CC4-5D6E-409C-BE32-E72D297353CC}">
              <c16:uniqueId val="{0000000F-8FB2-480F-8161-50CCB39329F9}"/>
            </c:ext>
          </c:extLst>
        </c:ser>
        <c:ser>
          <c:idx val="2"/>
          <c:order val="2"/>
          <c:spPr>
            <a:solidFill>
              <a:schemeClr val="accent3"/>
            </a:solidFill>
            <a:ln>
              <a:noFill/>
            </a:ln>
            <a:effectLst/>
          </c:spPr>
          <c:invertIfNegative val="0"/>
          <c:dPt>
            <c:idx val="5"/>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11-8FB2-480F-8161-50CCB39329F9}"/>
              </c:ext>
            </c:extLst>
          </c:dPt>
          <c:cat>
            <c:strRef>
              <c:f>Hoja1!$C$3:$C$8</c:f>
              <c:strCache>
                <c:ptCount val="6"/>
                <c:pt idx="0">
                  <c:v>Fondo</c:v>
                </c:pt>
                <c:pt idx="1">
                  <c:v>Desinversiones</c:v>
                </c:pt>
                <c:pt idx="2">
                  <c:v>Pago de Capital</c:v>
                </c:pt>
                <c:pt idx="3">
                  <c:v>Retorno Preferente</c:v>
                </c:pt>
                <c:pt idx="4">
                  <c:v>Catch-Up Administrador</c:v>
                </c:pt>
                <c:pt idx="5">
                  <c:v>Carried Interest</c:v>
                </c:pt>
              </c:strCache>
            </c:strRef>
          </c:cat>
          <c:val>
            <c:numRef>
              <c:f>Hoja1!$F$3:$F$8</c:f>
              <c:numCache>
                <c:formatCode>General</c:formatCode>
                <c:ptCount val="6"/>
                <c:pt idx="5" formatCode="_-&quot;$&quot;* #,##0_-;\-&quot;$&quot;* #,##0_-;_-&quot;$&quot;* &quot;-&quot;??_-;_-@_-">
                  <c:v>751.24421611945786</c:v>
                </c:pt>
              </c:numCache>
            </c:numRef>
          </c:val>
          <c:extLst xmlns:c16r2="http://schemas.microsoft.com/office/drawing/2015/06/chart">
            <c:ext xmlns:c16="http://schemas.microsoft.com/office/drawing/2014/chart" uri="{C3380CC4-5D6E-409C-BE32-E72D297353CC}">
              <c16:uniqueId val="{00000012-8FB2-480F-8161-50CCB39329F9}"/>
            </c:ext>
          </c:extLst>
        </c:ser>
        <c:dLbls>
          <c:showLegendKey val="0"/>
          <c:showVal val="0"/>
          <c:showCatName val="0"/>
          <c:showSerName val="0"/>
          <c:showPercent val="0"/>
          <c:showBubbleSize val="0"/>
        </c:dLbls>
        <c:gapWidth val="150"/>
        <c:overlap val="100"/>
        <c:axId val="66526208"/>
        <c:axId val="66528000"/>
      </c:barChart>
      <c:catAx>
        <c:axId val="6652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66528000"/>
        <c:crosses val="autoZero"/>
        <c:auto val="1"/>
        <c:lblAlgn val="ctr"/>
        <c:lblOffset val="100"/>
        <c:noMultiLvlLbl val="0"/>
      </c:catAx>
      <c:valAx>
        <c:axId val="66528000"/>
        <c:scaling>
          <c:orientation val="minMax"/>
          <c:max val="17000"/>
        </c:scaling>
        <c:delete val="1"/>
        <c:axPos val="l"/>
        <c:numFmt formatCode="_-&quot;$&quot;* #,##0_-;\-&quot;$&quot;* #,##0_-;_-&quot;$&quot;* &quot;-&quot;??_-;_-@_-" sourceLinked="1"/>
        <c:majorTickMark val="out"/>
        <c:minorTickMark val="none"/>
        <c:tickLblPos val="nextTo"/>
        <c:crossAx val="66526208"/>
        <c:crosses val="autoZero"/>
        <c:crossBetween val="between"/>
      </c:valAx>
      <c:spPr>
        <a:noFill/>
        <a:ln w="25400">
          <a:noFill/>
        </a:ln>
        <a:effectLst>
          <a:softEdge rad="0"/>
        </a:effectLst>
      </c:spPr>
    </c:plotArea>
    <c:plotVisOnly val="1"/>
    <c:dispBlanksAs val="gap"/>
    <c:showDLblsOverMax val="0"/>
  </c:chart>
  <c:spPr>
    <a:noFill/>
    <a:ln w="9525" cap="flat" cmpd="sng" algn="ctr">
      <a:noFill/>
      <a:round/>
    </a:ln>
    <a:effectLst/>
  </c:spPr>
  <c:txPr>
    <a:bodyPr/>
    <a:lstStyle/>
    <a:p>
      <a:pPr>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65457985123920304"/>
        </c:manualLayout>
      </c:layout>
      <c:barChart>
        <c:barDir val="col"/>
        <c:grouping val="clustered"/>
        <c:varyColors val="0"/>
        <c:ser>
          <c:idx val="0"/>
          <c:order val="0"/>
          <c:tx>
            <c:strRef>
              <c:f>Sheet1!$B$1</c:f>
              <c:strCache>
                <c:ptCount val="1"/>
                <c:pt idx="0">
                  <c:v> </c:v>
                </c:pt>
              </c:strCache>
            </c:strRef>
          </c:tx>
          <c:spPr>
            <a:solidFill>
              <a:schemeClr val="accent1"/>
            </a:solidFill>
            <a:ln w="12700">
              <a:noFill/>
              <a:prstDash val="solid"/>
            </a:ln>
          </c:spPr>
          <c:invertIfNegative val="0"/>
          <c:dPt>
            <c:idx val="2"/>
            <c:invertIfNegative val="0"/>
            <c:bubble3D val="0"/>
            <c:spPr>
              <a:solidFill>
                <a:schemeClr val="tx2"/>
              </a:solidFill>
              <a:ln w="12700">
                <a:noFill/>
                <a:prstDash val="solid"/>
              </a:ln>
            </c:spPr>
            <c:extLst xmlns:c16r2="http://schemas.microsoft.com/office/drawing/2015/06/chart">
              <c:ext xmlns:c16="http://schemas.microsoft.com/office/drawing/2014/chart" uri="{C3380CC4-5D6E-409C-BE32-E72D297353CC}">
                <c16:uniqueId val="{00000001-5A2F-4995-A2B0-4F8EDC32391E}"/>
              </c:ext>
            </c:extLst>
          </c:dPt>
          <c:dLbls>
            <c:dLbl>
              <c:idx val="0"/>
              <c:layout>
                <c:manualLayout>
                  <c:x val="2.8961592367639801E-3"/>
                  <c:y val="-9.65367201599316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A2F-4995-A2B0-4F8EDC32391E}"/>
                </c:ext>
                <c:ext xmlns:c15="http://schemas.microsoft.com/office/drawing/2012/chart" uri="{CE6537A1-D6FC-4f65-9D91-7224C49458BB}"/>
              </c:extLst>
            </c:dLbl>
            <c:dLbl>
              <c:idx val="1"/>
              <c:layout>
                <c:manualLayout>
                  <c:x val="8.6884777102919399E-3"/>
                  <c:y val="-9.145584015151429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A2F-4995-A2B0-4F8EDC32391E}"/>
                </c:ext>
                <c:ext xmlns:c15="http://schemas.microsoft.com/office/drawing/2012/chart" uri="{CE6537A1-D6FC-4f65-9D91-7224C49458BB}"/>
              </c:extLst>
            </c:dLbl>
            <c:dLbl>
              <c:idx val="2"/>
              <c:layout>
                <c:manualLayout>
                  <c:x val="1.15846369470559E-2"/>
                  <c:y val="-0.121941120202019"/>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A2F-4995-A2B0-4F8EDC32391E}"/>
                </c:ext>
                <c:ext xmlns:c15="http://schemas.microsoft.com/office/drawing/2012/chart" uri="{CE6537A1-D6FC-4f65-9D91-7224C49458BB}"/>
              </c:extLst>
            </c:dLbl>
            <c:dLbl>
              <c:idx val="3"/>
              <c:layout>
                <c:manualLayout>
                  <c:x val="0"/>
                  <c:y val="-8.12940801346793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5A2F-4995-A2B0-4F8EDC32391E}"/>
                </c:ext>
                <c:ext xmlns:c15="http://schemas.microsoft.com/office/drawing/2012/chart" uri="{CE6537A1-D6FC-4f65-9D91-7224C49458BB}"/>
              </c:extLst>
            </c:dLbl>
            <c:dLbl>
              <c:idx val="4"/>
              <c:layout>
                <c:manualLayout>
                  <c:x val="5.3095639308650498E-17"/>
                  <c:y val="-8.637496014309689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5A2F-4995-A2B0-4F8EDC32391E}"/>
                </c:ext>
                <c:ext xmlns:c15="http://schemas.microsoft.com/office/drawing/2012/chart" uri="{CE6537A1-D6FC-4f65-9D91-7224C49458BB}"/>
              </c:extLst>
            </c:dLbl>
            <c:dLbl>
              <c:idx val="5"/>
              <c:layout>
                <c:manualLayout>
                  <c:x val="5.7923184735279697E-3"/>
                  <c:y val="-6.605144010942699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A2F-4995-A2B0-4F8EDC32391E}"/>
                </c:ext>
                <c:ext xmlns:c15="http://schemas.microsoft.com/office/drawing/2012/chart" uri="{CE6537A1-D6FC-4f65-9D91-7224C49458BB}"/>
              </c:extLst>
            </c:dLbl>
            <c:dLbl>
              <c:idx val="6"/>
              <c:layout>
                <c:manualLayout>
                  <c:x val="8.6884777102919399E-3"/>
                  <c:y val="-5.08088000841745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5A2F-4995-A2B0-4F8EDC32391E}"/>
                </c:ext>
                <c:ext xmlns:c15="http://schemas.microsoft.com/office/drawing/2012/chart" uri="{CE6537A1-D6FC-4f65-9D91-7224C49458BB}"/>
              </c:extLst>
            </c:dLbl>
            <c:dLbl>
              <c:idx val="7"/>
              <c:layout>
                <c:manualLayout>
                  <c:x val="-5.7923184735279697E-3"/>
                  <c:y val="-6.09705601010094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5A2F-4995-A2B0-4F8EDC32391E}"/>
                </c:ext>
                <c:ext xmlns:c15="http://schemas.microsoft.com/office/drawing/2012/chart" uri="{CE6537A1-D6FC-4f65-9D91-7224C49458BB}"/>
              </c:extLst>
            </c:dLbl>
            <c:dLbl>
              <c:idx val="8"/>
              <c:layout>
                <c:manualLayout>
                  <c:x val="1.06191278617301E-16"/>
                  <c:y val="-7.62132001262618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5A2F-4995-A2B0-4F8EDC32391E}"/>
                </c:ext>
                <c:ext xmlns:c15="http://schemas.microsoft.com/office/drawing/2012/chart" uri="{CE6537A1-D6FC-4f65-9D91-7224C49458BB}"/>
              </c:extLst>
            </c:dLbl>
            <c:dLbl>
              <c:idx val="9"/>
              <c:layout>
                <c:manualLayout>
                  <c:x val="-2.8961592367640898E-3"/>
                  <c:y val="-6.09705601010094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5A2F-4995-A2B0-4F8EDC32391E}"/>
                </c:ext>
                <c:ext xmlns:c15="http://schemas.microsoft.com/office/drawing/2012/chart" uri="{CE6537A1-D6FC-4f65-9D91-7224C49458BB}"/>
              </c:extLst>
            </c:dLbl>
            <c:numFmt formatCode="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Sheet1!$A$2:$A$11</c:f>
              <c:strCache>
                <c:ptCount val="10"/>
                <c:pt idx="0">
                  <c:v>Banorte/Ixe</c:v>
                </c:pt>
                <c:pt idx="1">
                  <c:v>Bancomer</c:v>
                </c:pt>
                <c:pt idx="2">
                  <c:v>Interacciones</c:v>
                </c:pt>
                <c:pt idx="3">
                  <c:v>Multiva</c:v>
                </c:pt>
                <c:pt idx="4">
                  <c:v>Banamex</c:v>
                </c:pt>
                <c:pt idx="5">
                  <c:v>Inbursa</c:v>
                </c:pt>
                <c:pt idx="6">
                  <c:v>Santander</c:v>
                </c:pt>
                <c:pt idx="7">
                  <c:v>HSBC</c:v>
                </c:pt>
                <c:pt idx="8">
                  <c:v>Bajio</c:v>
                </c:pt>
                <c:pt idx="9">
                  <c:v>Bansi</c:v>
                </c:pt>
              </c:strCache>
            </c:strRef>
          </c:cat>
          <c:val>
            <c:numRef>
              <c:f>Sheet1!$B$2:$B$11</c:f>
              <c:numCache>
                <c:formatCode>#,##0.0%_);\(#,##0.0%\)</c:formatCode>
                <c:ptCount val="10"/>
                <c:pt idx="0">
                  <c:v>0.25800000000000001</c:v>
                </c:pt>
                <c:pt idx="1">
                  <c:v>0.23699999999999999</c:v>
                </c:pt>
                <c:pt idx="2">
                  <c:v>0.17</c:v>
                </c:pt>
                <c:pt idx="3">
                  <c:v>8.1000000000000003E-2</c:v>
                </c:pt>
                <c:pt idx="4">
                  <c:v>5.8999999999999997E-2</c:v>
                </c:pt>
                <c:pt idx="5">
                  <c:v>5.2999999999999999E-2</c:v>
                </c:pt>
                <c:pt idx="6">
                  <c:v>4.3999999999999997E-2</c:v>
                </c:pt>
                <c:pt idx="7">
                  <c:v>3.6999999999999998E-2</c:v>
                </c:pt>
                <c:pt idx="8">
                  <c:v>2.8000000000000001E-2</c:v>
                </c:pt>
                <c:pt idx="9">
                  <c:v>1.7999999999999999E-2</c:v>
                </c:pt>
              </c:numCache>
            </c:numRef>
          </c:val>
          <c:extLst xmlns:c16r2="http://schemas.microsoft.com/office/drawing/2015/06/chart">
            <c:ext xmlns:c16="http://schemas.microsoft.com/office/drawing/2014/chart" uri="{C3380CC4-5D6E-409C-BE32-E72D297353CC}">
              <c16:uniqueId val="{0000000B-5A2F-4995-A2B0-4F8EDC32391E}"/>
            </c:ext>
          </c:extLst>
        </c:ser>
        <c:dLbls>
          <c:showLegendKey val="0"/>
          <c:showVal val="0"/>
          <c:showCatName val="0"/>
          <c:showSerName val="0"/>
          <c:showPercent val="0"/>
          <c:showBubbleSize val="0"/>
        </c:dLbls>
        <c:gapWidth val="100"/>
        <c:axId val="85078784"/>
        <c:axId val="85080320"/>
      </c:barChart>
      <c:catAx>
        <c:axId val="85078784"/>
        <c:scaling>
          <c:orientation val="minMax"/>
        </c:scaling>
        <c:delete val="0"/>
        <c:axPos val="b"/>
        <c:numFmt formatCode="@" sourceLinked="0"/>
        <c:majorTickMark val="none"/>
        <c:minorTickMark val="none"/>
        <c:tickLblPos val="low"/>
        <c:spPr>
          <a:ln w="9519">
            <a:solidFill>
              <a:srgbClr val="000000"/>
            </a:solidFill>
          </a:ln>
        </c:spPr>
        <c:txPr>
          <a:bodyPr rot="-5400000" vert="horz"/>
          <a:lstStyle/>
          <a:p>
            <a:pPr>
              <a:defRPr sz="700"/>
            </a:pPr>
            <a:endParaRPr lang="es-MX"/>
          </a:p>
        </c:txPr>
        <c:crossAx val="85080320"/>
        <c:crosses val="autoZero"/>
        <c:auto val="0"/>
        <c:lblAlgn val="ctr"/>
        <c:lblOffset val="100"/>
        <c:tickLblSkip val="1"/>
        <c:tickMarkSkip val="1"/>
        <c:noMultiLvlLbl val="0"/>
      </c:catAx>
      <c:valAx>
        <c:axId val="85080320"/>
        <c:scaling>
          <c:orientation val="minMax"/>
          <c:max val="0.4"/>
          <c:min val="0"/>
        </c:scaling>
        <c:delete val="1"/>
        <c:axPos val="l"/>
        <c:numFmt formatCode="0.00%" sourceLinked="0"/>
        <c:majorTickMark val="out"/>
        <c:minorTickMark val="none"/>
        <c:tickLblPos val="none"/>
        <c:crossAx val="85078784"/>
        <c:crosses val="autoZero"/>
        <c:crossBetween val="between"/>
        <c:majorUnit val="0.01"/>
      </c:valAx>
      <c:spPr>
        <a:noFill/>
        <a:ln w="25383">
          <a:noFill/>
        </a:ln>
      </c:spPr>
    </c:plotArea>
    <c:plotVisOnly val="1"/>
    <c:dispBlanksAs val="gap"/>
    <c:showDLblsOverMax val="0"/>
  </c:chart>
  <c:spPr>
    <a:noFill/>
    <a:ln>
      <a:noFill/>
    </a:ln>
  </c:spPr>
  <c:txPr>
    <a:bodyPr/>
    <a:lstStyle/>
    <a:p>
      <a:pPr>
        <a:defRPr sz="800" b="0" i="0" u="none" strike="noStrike" baseline="0">
          <a:solidFill>
            <a:srgbClr val="000000"/>
          </a:solidFill>
          <a:latin typeface="Arial"/>
          <a:ea typeface="Arial"/>
          <a:cs typeface="Arial"/>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43694885361996E-2"/>
          <c:y val="0.15168742874072799"/>
          <c:w val="0.89032297178129405"/>
          <c:h val="0.52761488852137695"/>
        </c:manualLayout>
      </c:layout>
      <c:barChart>
        <c:barDir val="col"/>
        <c:grouping val="clustered"/>
        <c:varyColors val="0"/>
        <c:ser>
          <c:idx val="0"/>
          <c:order val="0"/>
          <c:tx>
            <c:strRef>
              <c:f>'Market Share'!$N$20</c:f>
              <c:strCache>
                <c:ptCount val="1"/>
                <c:pt idx="0">
                  <c:v>Sector</c:v>
                </c:pt>
              </c:strCache>
            </c:strRef>
          </c:tx>
          <c:spPr>
            <a:solidFill>
              <a:schemeClr val="accent1"/>
            </a:solidFill>
            <a:ln>
              <a:noFill/>
            </a:ln>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'Market Share'!$M$21:$M$24</c:f>
              <c:strCache>
                <c:ptCount val="4"/>
                <c:pt idx="0">
                  <c:v>3T14</c:v>
                </c:pt>
                <c:pt idx="1">
                  <c:v>4T14</c:v>
                </c:pt>
                <c:pt idx="2">
                  <c:v>1T15</c:v>
                </c:pt>
                <c:pt idx="3">
                  <c:v>2T15</c:v>
                </c:pt>
              </c:strCache>
            </c:strRef>
          </c:cat>
          <c:val>
            <c:numRef>
              <c:f>'Market Share'!$N$21:$N$24</c:f>
              <c:numCache>
                <c:formatCode>0.0%</c:formatCode>
                <c:ptCount val="4"/>
                <c:pt idx="0">
                  <c:v>8.6999999999999994E-2</c:v>
                </c:pt>
                <c:pt idx="1">
                  <c:v>0.109</c:v>
                </c:pt>
                <c:pt idx="2">
                  <c:v>0.127</c:v>
                </c:pt>
                <c:pt idx="3">
                  <c:v>0.13700000000000001</c:v>
                </c:pt>
              </c:numCache>
            </c:numRef>
          </c:val>
          <c:extLst xmlns:c16r2="http://schemas.microsoft.com/office/drawing/2015/06/chart">
            <c:ext xmlns:c16="http://schemas.microsoft.com/office/drawing/2014/chart" uri="{C3380CC4-5D6E-409C-BE32-E72D297353CC}">
              <c16:uniqueId val="{00000000-3295-43EC-999E-9568640500DA}"/>
            </c:ext>
          </c:extLst>
        </c:ser>
        <c:ser>
          <c:idx val="1"/>
          <c:order val="1"/>
          <c:tx>
            <c:strRef>
              <c:f>'Market Share'!$O$20</c:f>
              <c:strCache>
                <c:ptCount val="1"/>
                <c:pt idx="0">
                  <c:v>Interacciones</c:v>
                </c:pt>
              </c:strCache>
            </c:strRef>
          </c:tx>
          <c:spPr>
            <a:solidFill>
              <a:schemeClr val="tx2"/>
            </a:solidFill>
            <a:ln>
              <a:noFill/>
            </a:ln>
            <a:effectLst/>
          </c:spPr>
          <c:invertIfNegative val="0"/>
          <c:dLbls>
            <c:dLbl>
              <c:idx val="2"/>
              <c:layout>
                <c:manualLayout>
                  <c:x val="1.11992945326279E-2"/>
                  <c:y val="1.74737137558028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295-43EC-999E-9568640500DA}"/>
                </c:ext>
                <c:ext xmlns:c15="http://schemas.microsoft.com/office/drawing/2012/chart" uri="{CE6537A1-D6FC-4f65-9D91-7224C49458BB}"/>
              </c:extLst>
            </c:dLbl>
            <c:numFmt formatCode="#,##0.0%_);\(#,##0.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'Market Share'!$M$21:$M$24</c:f>
              <c:strCache>
                <c:ptCount val="4"/>
                <c:pt idx="0">
                  <c:v>3T14</c:v>
                </c:pt>
                <c:pt idx="1">
                  <c:v>4T14</c:v>
                </c:pt>
                <c:pt idx="2">
                  <c:v>1T15</c:v>
                </c:pt>
                <c:pt idx="3">
                  <c:v>2T15</c:v>
                </c:pt>
              </c:strCache>
            </c:strRef>
          </c:cat>
          <c:val>
            <c:numRef>
              <c:f>'Market Share'!$O$21:$O$24</c:f>
              <c:numCache>
                <c:formatCode>0.0%</c:formatCode>
                <c:ptCount val="4"/>
                <c:pt idx="0">
                  <c:v>0.14899999999999999</c:v>
                </c:pt>
                <c:pt idx="1">
                  <c:v>0.29899999999999999</c:v>
                </c:pt>
                <c:pt idx="2">
                  <c:v>0.27300000000000002</c:v>
                </c:pt>
                <c:pt idx="3">
                  <c:v>0.20799999999999999</c:v>
                </c:pt>
              </c:numCache>
            </c:numRef>
          </c:val>
          <c:extLst xmlns:c16r2="http://schemas.microsoft.com/office/drawing/2015/06/chart">
            <c:ext xmlns:c16="http://schemas.microsoft.com/office/drawing/2014/chart" uri="{C3380CC4-5D6E-409C-BE32-E72D297353CC}">
              <c16:uniqueId val="{00000002-3295-43EC-999E-9568640500DA}"/>
            </c:ext>
          </c:extLst>
        </c:ser>
        <c:dLbls>
          <c:showLegendKey val="0"/>
          <c:showVal val="1"/>
          <c:showCatName val="0"/>
          <c:showSerName val="0"/>
          <c:showPercent val="0"/>
          <c:showBubbleSize val="0"/>
        </c:dLbls>
        <c:gapWidth val="219"/>
        <c:overlap val="-27"/>
        <c:axId val="88469888"/>
        <c:axId val="88471424"/>
      </c:barChart>
      <c:catAx>
        <c:axId val="884698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vert="horz"/>
          <a:lstStyle/>
          <a:p>
            <a:pPr>
              <a:defRPr/>
            </a:pPr>
            <a:endParaRPr lang="es-MX"/>
          </a:p>
        </c:txPr>
        <c:crossAx val="88471424"/>
        <c:crosses val="autoZero"/>
        <c:auto val="1"/>
        <c:lblAlgn val="ctr"/>
        <c:lblOffset val="100"/>
        <c:noMultiLvlLbl val="0"/>
      </c:catAx>
      <c:valAx>
        <c:axId val="88471424"/>
        <c:scaling>
          <c:orientation val="minMax"/>
          <c:min val="-0.05"/>
        </c:scaling>
        <c:delete val="1"/>
        <c:axPos val="l"/>
        <c:numFmt formatCode="#,##0.0%_);\(#,##0.0%\)" sourceLinked="0"/>
        <c:majorTickMark val="none"/>
        <c:minorTickMark val="none"/>
        <c:tickLblPos val="none"/>
        <c:crossAx val="88469888"/>
        <c:crosses val="autoZero"/>
        <c:crossBetween val="between"/>
      </c:valAx>
      <c:spPr>
        <a:noFill/>
        <a:ln>
          <a:noFill/>
        </a:ln>
        <a:effectLst/>
      </c:spPr>
    </c:plotArea>
    <c:plotVisOnly val="1"/>
    <c:dispBlanksAs val="gap"/>
    <c:showDLblsOverMax val="0"/>
  </c:chart>
  <c:spPr>
    <a:noFill/>
    <a:ln>
      <a:noFill/>
    </a:ln>
    <a:effectLst/>
  </c:spPr>
  <c:txPr>
    <a:bodyPr/>
    <a:lstStyle/>
    <a:p>
      <a:pPr>
        <a:defRPr sz="900">
          <a:latin typeface="Arial" pitchFamily="34" charset="0"/>
          <a:cs typeface="Arial" pitchFamily="34" charset="0"/>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82119" cy="46482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98102" y="0"/>
            <a:ext cx="2982119" cy="464820"/>
          </a:xfrm>
          <a:prstGeom prst="rect">
            <a:avLst/>
          </a:prstGeom>
        </p:spPr>
        <p:txBody>
          <a:bodyPr vert="horz" lIns="91440" tIns="45720" rIns="91440" bIns="45720" rtlCol="0"/>
          <a:lstStyle>
            <a:lvl1pPr algn="r">
              <a:defRPr sz="1200"/>
            </a:lvl1pPr>
          </a:lstStyle>
          <a:p>
            <a:fld id="{3BEBD073-40EC-4AC4-9A2A-D75A2D0CF7A8}" type="datetimeFigureOut">
              <a:rPr lang="es-MX" smtClean="0"/>
              <a:t>13/07/2016</a:t>
            </a:fld>
            <a:endParaRPr lang="es-MX"/>
          </a:p>
        </p:txBody>
      </p:sp>
      <p:sp>
        <p:nvSpPr>
          <p:cNvPr id="4" name="3 Marcador de imagen de diapositiva"/>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8182" y="4415790"/>
            <a:ext cx="5505450" cy="418338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829967"/>
            <a:ext cx="2982119" cy="46482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98102" y="8829967"/>
            <a:ext cx="2982119" cy="464820"/>
          </a:xfrm>
          <a:prstGeom prst="rect">
            <a:avLst/>
          </a:prstGeom>
        </p:spPr>
        <p:txBody>
          <a:bodyPr vert="horz" lIns="91440" tIns="45720" rIns="91440" bIns="45720" rtlCol="0" anchor="b"/>
          <a:lstStyle>
            <a:lvl1pPr algn="r">
              <a:defRPr sz="1200"/>
            </a:lvl1pPr>
          </a:lstStyle>
          <a:p>
            <a:fld id="{2A800D66-B5D4-4504-A2B2-CDF88B324EC5}" type="slidenum">
              <a:rPr lang="es-MX" smtClean="0"/>
              <a:t>‹Nº›</a:t>
            </a:fld>
            <a:endParaRPr lang="es-MX"/>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6</a:t>
            </a:fld>
            <a:endParaRPr lang="es-MX"/>
          </a:p>
        </p:txBody>
      </p:sp>
    </p:spTree>
    <p:extLst>
      <p:ext uri="{BB962C8B-B14F-4D97-AF65-F5344CB8AC3E}">
        <p14:creationId xmlns:p14="http://schemas.microsoft.com/office/powerpoint/2010/main" val="20502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7</a:t>
            </a:fld>
            <a:endParaRPr lang="es-MX"/>
          </a:p>
        </p:txBody>
      </p:sp>
    </p:spTree>
    <p:extLst>
      <p:ext uri="{BB962C8B-B14F-4D97-AF65-F5344CB8AC3E}">
        <p14:creationId xmlns:p14="http://schemas.microsoft.com/office/powerpoint/2010/main" val="397489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8</a:t>
            </a:fld>
            <a:endParaRPr lang="es-MX"/>
          </a:p>
        </p:txBody>
      </p:sp>
    </p:spTree>
    <p:extLst>
      <p:ext uri="{BB962C8B-B14F-4D97-AF65-F5344CB8AC3E}">
        <p14:creationId xmlns:p14="http://schemas.microsoft.com/office/powerpoint/2010/main" val="1924012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a:p>
        </p:txBody>
      </p:sp>
    </p:spTree>
    <p:extLst>
      <p:ext uri="{BB962C8B-B14F-4D97-AF65-F5344CB8AC3E}">
        <p14:creationId xmlns:p14="http://schemas.microsoft.com/office/powerpoint/2010/main" val="159379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12</a:t>
            </a:fld>
            <a:endParaRPr lang="es-MX"/>
          </a:p>
        </p:txBody>
      </p:sp>
    </p:spTree>
    <p:extLst>
      <p:ext uri="{BB962C8B-B14F-4D97-AF65-F5344CB8AC3E}">
        <p14:creationId xmlns:p14="http://schemas.microsoft.com/office/powerpoint/2010/main" val="3253354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20</a:t>
            </a:fld>
            <a:endParaRPr lang="es-MX"/>
          </a:p>
        </p:txBody>
      </p:sp>
    </p:spTree>
    <p:extLst>
      <p:ext uri="{BB962C8B-B14F-4D97-AF65-F5344CB8AC3E}">
        <p14:creationId xmlns:p14="http://schemas.microsoft.com/office/powerpoint/2010/main" val="3536909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smtClean="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fld id="{1E6DB755-5341-4FFE-9BE7-D539385448AA}" type="datetime1">
              <a:rPr lang="es-ES" smtClean="0"/>
              <a:t>13/07/2016</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4EC90AEA-73F3-4A9E-B09B-AAA129AA810B}" type="datetime1">
              <a:rPr lang="es-ES" smtClean="0"/>
              <a:t>13/07/2016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1D521520-AAF4-4E63-A78F-D1EF922D8BEF}" type="datetime1">
              <a:rPr lang="es-ES" smtClean="0"/>
              <a:t>13/07/2016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E6EE8DA2-E638-4634-9508-D04C93F7279E}" type="datetime1">
              <a:rPr lang="es-ES" smtClean="0"/>
              <a:t>13/07/2016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9EBDF61-4E0A-4C5B-84E9-91EC2299693B}" type="datetime1">
              <a:rPr lang="es-ES" smtClean="0"/>
              <a:t>13/07/2016</a:t>
            </a:fld>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6A2B1C07-F205-41E3-A984-38714703442F}" type="datetime1">
              <a:rPr lang="es-ES" smtClean="0"/>
              <a:t>13/07/2016</a:t>
            </a:fld>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72429D5B-3AAB-4F93-9327-C8D58B76F308}" type="datetime1">
              <a:rPr lang="es-ES" smtClean="0"/>
              <a:t>13/07/2016</a:t>
            </a:fld>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A50CD74-374E-4E5B-AFD8-5AA3880FC46B}" type="datetime1">
              <a:rPr lang="es-ES" smtClean="0"/>
              <a:t>13/07/2016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5CD9ABE3-F760-4100-8313-4B10EB3CD9A3}" type="datetime1">
              <a:rPr lang="es-ES" smtClean="0"/>
              <a:t>13/07/2016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1_Tab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733800" y="3573016"/>
            <a:ext cx="4572000" cy="328687"/>
          </a:xfrm>
          <a:noFill/>
          <a:ln w="9525" algn="ctr">
            <a:noFill/>
            <a:miter lim="800000"/>
            <a:headEnd/>
            <a:tailEnd/>
          </a:ln>
          <a:effectLst/>
        </p:spPr>
        <p:txBody>
          <a:bodyPr lIns="0" tIns="0" rIns="0" bIns="0" anchor="ctr">
            <a:noAutofit/>
          </a:bodyPr>
          <a:lstStyle>
            <a:lvl1pPr algn="r" defTabSz="899320" rtl="0" fontAlgn="base">
              <a:lnSpc>
                <a:spcPct val="80000"/>
              </a:lnSpc>
              <a:spcBef>
                <a:spcPct val="0"/>
              </a:spcBef>
              <a:spcAft>
                <a:spcPts val="0"/>
              </a:spcAft>
              <a:defRPr lang="en-US" sz="1765" b="1" kern="1200" dirty="0" smtClean="0">
                <a:solidFill>
                  <a:schemeClr val="bg2"/>
                </a:solidFill>
                <a:latin typeface="Arial" pitchFamily="34" charset="0"/>
                <a:ea typeface="+mn-ea"/>
                <a:cs typeface="Times New Roman" pitchFamily="18" charset="0"/>
              </a:defRPr>
            </a:lvl1pPr>
          </a:lstStyle>
          <a:p>
            <a:r>
              <a:rPr lang="es-ES_tradnl" noProof="0"/>
              <a:t>Clic para editar título</a:t>
            </a:r>
          </a:p>
        </p:txBody>
      </p:sp>
      <p:cxnSp>
        <p:nvCxnSpPr>
          <p:cNvPr id="4" name="Conector recto 3"/>
          <p:cNvCxnSpPr/>
          <p:nvPr userDrawn="1"/>
        </p:nvCxnSpPr>
        <p:spPr bwMode="auto">
          <a:xfrm flipV="1">
            <a:off x="762000" y="3409952"/>
            <a:ext cx="7543800" cy="17460"/>
          </a:xfrm>
          <a:prstGeom prst="line">
            <a:avLst/>
          </a:prstGeom>
          <a:ln w="19050" cap="flat" cmpd="sng" algn="ctr">
            <a:solidFill>
              <a:schemeClr val="accent2">
                <a:shade val="95000"/>
                <a:satMod val="105000"/>
              </a:schemeClr>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pic>
        <p:nvPicPr>
          <p:cNvPr id="7" name="Imagen 6"/>
          <p:cNvPicPr>
            <a:picLocks noChangeAspect="1"/>
          </p:cNvPicPr>
          <p:nvPr userDrawn="1"/>
        </p:nvPicPr>
        <p:blipFill rotWithShape="1">
          <a:blip r:embed="rId2"/>
          <a:srcRect l="14158" t="10983" r="76605" b="76160"/>
          <a:stretch/>
        </p:blipFill>
        <p:spPr>
          <a:xfrm>
            <a:off x="640080" y="2486887"/>
            <a:ext cx="1201784" cy="940525"/>
          </a:xfrm>
          <a:prstGeom prst="rect">
            <a:avLst/>
          </a:prstGeom>
        </p:spPr>
      </p:pic>
    </p:spTree>
    <p:extLst>
      <p:ext uri="{BB962C8B-B14F-4D97-AF65-F5344CB8AC3E}">
        <p14:creationId xmlns:p14="http://schemas.microsoft.com/office/powerpoint/2010/main" val="356892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smtClean="0"/>
              <a:t>Clic para editar título</a:t>
            </a:r>
            <a:endParaRPr lang="es-ES" altLang="es-MX" smtClean="0"/>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smtClean="0"/>
              <a:t>Haga clic para modificar el estilo de texto del patrón</a:t>
            </a:r>
          </a:p>
          <a:p>
            <a:pPr lvl="1"/>
            <a:r>
              <a:rPr lang="es-ES_tradnl" altLang="es-MX" smtClean="0"/>
              <a:t>Segundo nivel</a:t>
            </a:r>
          </a:p>
          <a:p>
            <a:pPr lvl="2"/>
            <a:r>
              <a:rPr lang="es-ES_tradnl" altLang="es-MX" smtClean="0"/>
              <a:t>Tercer nivel</a:t>
            </a:r>
          </a:p>
          <a:p>
            <a:pPr lvl="3"/>
            <a:r>
              <a:rPr lang="es-ES_tradnl" altLang="es-MX" smtClean="0"/>
              <a:t>Cuarto nivel</a:t>
            </a:r>
          </a:p>
          <a:p>
            <a:pPr lvl="4"/>
            <a:r>
              <a:rPr lang="es-ES_tradnl" altLang="es-MX" smtClean="0"/>
              <a:t>Quinto nivel</a:t>
            </a:r>
            <a:endParaRPr lang="es-ES" altLang="es-MX"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fld id="{42599F3C-FE90-4E61-B416-54DFE2B5A4B8}" type="datetime1">
              <a:rPr lang="es-ES" smtClean="0"/>
              <a:t>13/07/2016</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8"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8.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oleObject" Target="../embeddings/oleObject1.bin"/><Relationship Id="rId7" Type="http://schemas.openxmlformats.org/officeDocument/2006/relationships/image" Target="../media/image14.gi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2881223"/>
            <a:ext cx="5726112" cy="983411"/>
          </a:xfrm>
        </p:spPr>
        <p:txBody>
          <a:bodyPr/>
          <a:lstStyle/>
          <a:p>
            <a:r>
              <a:rPr lang="es-MX" altLang="es-MX" sz="2800" dirty="0" smtClean="0">
                <a:latin typeface="Century Gothic" pitchFamily="34" charset="0"/>
              </a:rPr>
              <a:t>Comité de Inversiones</a:t>
            </a:r>
            <a:br>
              <a:rPr lang="es-MX" altLang="es-MX" sz="2800" dirty="0" smtClean="0">
                <a:latin typeface="Century Gothic" pitchFamily="34" charset="0"/>
              </a:rPr>
            </a:br>
            <a:r>
              <a:rPr lang="es-MX" altLang="es-MX" sz="2800" dirty="0" smtClean="0">
                <a:latin typeface="Century Gothic" pitchFamily="34" charset="0"/>
              </a:rPr>
              <a:t>Sesión ordinaria </a:t>
            </a:r>
            <a:r>
              <a:rPr lang="es-MX" altLang="es-MX" sz="2800">
                <a:latin typeface="Century Gothic" pitchFamily="34" charset="0"/>
              </a:rPr>
              <a:t>n</a:t>
            </a:r>
            <a:r>
              <a:rPr lang="es-MX" altLang="es-MX" sz="2800" smtClean="0">
                <a:latin typeface="Century Gothic" pitchFamily="34" charset="0"/>
              </a:rPr>
              <a:t>úmero </a:t>
            </a:r>
            <a:r>
              <a:rPr lang="es-MX" altLang="es-MX" sz="2800" smtClean="0">
                <a:latin typeface="Century Gothic" pitchFamily="34" charset="0"/>
              </a:rPr>
              <a:t>024</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Julio </a:t>
            </a:r>
            <a:r>
              <a:rPr lang="es-ES" dirty="0">
                <a:latin typeface="Century Gothic" pitchFamily="34" charset="0"/>
              </a:rPr>
              <a:t>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67860" y="2832791"/>
            <a:ext cx="8250103" cy="540000"/>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4099" name="Marcador de contenido 2"/>
          <p:cNvSpPr>
            <a:spLocks noGrp="1"/>
          </p:cNvSpPr>
          <p:nvPr>
            <p:ph idx="1"/>
          </p:nvPr>
        </p:nvSpPr>
        <p:spPr>
          <a:xfrm>
            <a:off x="433084" y="2910502"/>
            <a:ext cx="8229600" cy="1056307"/>
          </a:xfrm>
        </p:spPr>
        <p:txBody>
          <a:bodyPr/>
          <a:lstStyle/>
          <a:p>
            <a:pPr marL="0" indent="0">
              <a:spcBef>
                <a:spcPts val="600"/>
              </a:spcBef>
              <a:spcAft>
                <a:spcPts val="1800"/>
              </a:spcAft>
              <a:buNone/>
            </a:pPr>
            <a:r>
              <a:rPr lang="es-MX" altLang="es-MX" sz="1700" dirty="0" smtClean="0">
                <a:solidFill>
                  <a:schemeClr val="bg1"/>
                </a:solidFill>
                <a:latin typeface="Century Gothic" panose="020B0502020202020204" pitchFamily="34" charset="0"/>
              </a:rPr>
              <a:t>Único. Propuesta de inversión: CKD Interacciones</a:t>
            </a:r>
            <a:endParaRPr lang="es-MX" altLang="es-MX" sz="1700" dirty="0">
              <a:solidFill>
                <a:schemeClr val="bg1"/>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7 Rectángulo"/>
          <p:cNvSpPr/>
          <p:nvPr/>
        </p:nvSpPr>
        <p:spPr>
          <a:xfrm>
            <a:off x="409333" y="1062076"/>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Comité de Inversiones</a:t>
            </a:r>
            <a:endParaRPr lang="es-MX" b="1" dirty="0">
              <a:latin typeface="Century Gothic" panose="020B0502020202020204" pitchFamily="34" charset="0"/>
              <a:ea typeface="Myriad Pro"/>
              <a:cs typeface="Myriad Pro"/>
            </a:endParaRPr>
          </a:p>
          <a:p>
            <a:pPr algn="ctr"/>
            <a:r>
              <a:rPr lang="es-MX" b="1" dirty="0">
                <a:latin typeface="Century Gothic" panose="020B0502020202020204" pitchFamily="34" charset="0"/>
                <a:ea typeface="Myriad Pro"/>
                <a:cs typeface="Myriad Pro"/>
              </a:rPr>
              <a:t>Sesión ordinaria número 025</a:t>
            </a:r>
          </a:p>
          <a:p>
            <a:pPr algn="ctr" defTabSz="457200"/>
            <a:r>
              <a:rPr lang="es-MX" b="1" dirty="0" smtClean="0">
                <a:latin typeface="Century Gothic" panose="020B0502020202020204" pitchFamily="34" charset="0"/>
                <a:ea typeface="Myriad Pro"/>
                <a:cs typeface="Myriad Pro"/>
              </a:rPr>
              <a:t>14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julio </a:t>
            </a:r>
            <a:r>
              <a:rPr lang="es-MX" b="1" dirty="0">
                <a:latin typeface="Century Gothic" panose="020B0502020202020204" pitchFamily="34" charset="0"/>
                <a:ea typeface="Myriad Pro"/>
                <a:cs typeface="Myriad Pro"/>
              </a:rPr>
              <a:t>de 2016</a:t>
            </a:r>
          </a:p>
        </p:txBody>
      </p:sp>
      <p:sp>
        <p:nvSpPr>
          <p:cNvPr id="9" name="Rectángulo 7"/>
          <p:cNvSpPr/>
          <p:nvPr/>
        </p:nvSpPr>
        <p:spPr>
          <a:xfrm>
            <a:off x="296097" y="5605749"/>
            <a:ext cx="8580901" cy="892552"/>
          </a:xfrm>
          <a:prstGeom prst="rect">
            <a:avLst/>
          </a:prstGeom>
        </p:spPr>
        <p:txBody>
          <a:bodyPr wrap="square">
            <a:spAutoFit/>
          </a:bodyPr>
          <a:lstStyle/>
          <a:p>
            <a:pPr algn="just"/>
            <a:endParaRPr lang="es-ES" sz="1300" dirty="0">
              <a:solidFill>
                <a:prstClr val="black"/>
              </a:solidFill>
              <a:latin typeface="Century Gothic" panose="020B0502020202020204" pitchFamily="34" charset="0"/>
              <a:cs typeface="Arial" panose="020B0604020202020204" pitchFamily="34" charset="0"/>
            </a:endParaRPr>
          </a:p>
          <a:p>
            <a:pPr algn="just"/>
            <a:r>
              <a:rPr lang="es-MX" sz="1300" b="1" dirty="0" smtClean="0">
                <a:latin typeface="Century Gothic" panose="020B0502020202020204" pitchFamily="34" charset="0"/>
                <a:cs typeface="Arial" panose="020B0604020202020204" pitchFamily="34" charset="0"/>
              </a:rPr>
              <a:t>NOTA: Los temas que componen habitualmente la orden del día se incluirán en la próxima sesión del Comité de Inversiones a fin de este mes.  </a:t>
            </a:r>
          </a:p>
          <a:p>
            <a:pPr algn="just"/>
            <a:endParaRPr lang="es-ES" sz="13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679535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395925"/>
            <a:ext cx="7407462" cy="631524"/>
          </a:xfrm>
        </p:spPr>
        <p:txBody>
          <a:bodyPr>
            <a:normAutofit/>
          </a:bodyPr>
          <a:lstStyle/>
          <a:p>
            <a:r>
              <a:rPr lang="es-MX" sz="2000" b="1" dirty="0" smtClean="0">
                <a:latin typeface="Century Gothic" panose="020B0502020202020204" pitchFamily="34" charset="0"/>
              </a:rPr>
              <a:t>Solicitud sobre inversión en CKD</a:t>
            </a:r>
            <a:endParaRPr lang="es-MX" sz="2000" b="1" dirty="0">
              <a:latin typeface="Century Gothic" panose="020B0502020202020204" pitchFamily="34" charset="0"/>
            </a:endParaRPr>
          </a:p>
        </p:txBody>
      </p:sp>
      <p:sp>
        <p:nvSpPr>
          <p:cNvPr id="4" name="2 Marcador de número de diapositiva"/>
          <p:cNvSpPr>
            <a:spLocks noGrp="1"/>
          </p:cNvSpPr>
          <p:nvPr>
            <p:ph type="sldNum" sz="quarter" idx="12"/>
          </p:nvPr>
        </p:nvSpPr>
        <p:spPr>
          <a:xfrm>
            <a:off x="6829658" y="6482838"/>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3</a:t>
            </a:fld>
            <a:endParaRPr lang="es-ES" altLang="es-MX" dirty="0">
              <a:solidFill>
                <a:schemeClr val="tx1"/>
              </a:solidFill>
              <a:latin typeface="Century Gothic" panose="020B0502020202020204" pitchFamily="34" charset="0"/>
            </a:endParaRPr>
          </a:p>
        </p:txBody>
      </p:sp>
      <p:sp>
        <p:nvSpPr>
          <p:cNvPr id="7" name="Rectángulo 6"/>
          <p:cNvSpPr/>
          <p:nvPr/>
        </p:nvSpPr>
        <p:spPr>
          <a:xfrm>
            <a:off x="143999" y="729436"/>
            <a:ext cx="8580901" cy="2092881"/>
          </a:xfrm>
          <a:prstGeom prst="rect">
            <a:avLst/>
          </a:prstGeom>
        </p:spPr>
        <p:txBody>
          <a:bodyPr wrap="square">
            <a:spAutoFit/>
          </a:bodyPr>
          <a:lstStyle/>
          <a:p>
            <a:pPr algn="just"/>
            <a:endParaRPr lang="es-ES" sz="1300" dirty="0">
              <a:solidFill>
                <a:prstClr val="black"/>
              </a:solidFill>
              <a:latin typeface="Century Gothic" panose="020B0502020202020204" pitchFamily="34" charset="0"/>
              <a:cs typeface="Arial" panose="020B0604020202020204" pitchFamily="34" charset="0"/>
            </a:endParaRPr>
          </a:p>
          <a:p>
            <a:pPr algn="just"/>
            <a:endParaRPr lang="es-ES" sz="1300" dirty="0">
              <a:solidFill>
                <a:prstClr val="black"/>
              </a:solidFill>
              <a:latin typeface="Century Gothic" panose="020B0502020202020204" pitchFamily="34" charset="0"/>
              <a:cs typeface="Arial" panose="020B0604020202020204" pitchFamily="34" charset="0"/>
            </a:endParaRPr>
          </a:p>
          <a:p>
            <a:pPr algn="just"/>
            <a:endParaRPr lang="es-ES" sz="1300" dirty="0" smtClean="0">
              <a:solidFill>
                <a:prstClr val="black"/>
              </a:solidFill>
              <a:latin typeface="Century Gothic" panose="020B0502020202020204" pitchFamily="34" charset="0"/>
              <a:cs typeface="Arial" panose="020B0604020202020204" pitchFamily="34" charset="0"/>
            </a:endParaRPr>
          </a:p>
          <a:p>
            <a:pPr algn="just"/>
            <a:endParaRPr lang="es-MX" sz="1300" dirty="0" smtClean="0">
              <a:latin typeface="Century Gothic" panose="020B0502020202020204" pitchFamily="34" charset="0"/>
              <a:cs typeface="Arial" panose="020B0604020202020204" pitchFamily="34" charset="0"/>
            </a:endParaRPr>
          </a:p>
          <a:p>
            <a:pPr algn="just"/>
            <a:endParaRPr lang="es-MX" sz="1300" dirty="0">
              <a:latin typeface="Century Gothic" panose="020B0502020202020204" pitchFamily="34" charset="0"/>
              <a:cs typeface="Arial" panose="020B0604020202020204" pitchFamily="34" charset="0"/>
            </a:endParaRPr>
          </a:p>
          <a:p>
            <a:pPr algn="just"/>
            <a:r>
              <a:rPr lang="es-MX" sz="1300" dirty="0">
                <a:latin typeface="Century Gothic" panose="020B0502020202020204" pitchFamily="34" charset="0"/>
                <a:cs typeface="Arial" panose="020B0604020202020204" pitchFamily="34" charset="0"/>
              </a:rPr>
              <a:t>Se </a:t>
            </a:r>
            <a:r>
              <a:rPr lang="es-MX" sz="1300" dirty="0" smtClean="0">
                <a:latin typeface="Century Gothic" panose="020B0502020202020204" pitchFamily="34" charset="0"/>
                <a:cs typeface="Arial" panose="020B0604020202020204" pitchFamily="34" charset="0"/>
              </a:rPr>
              <a:t>solicita resolver </a:t>
            </a:r>
            <a:r>
              <a:rPr lang="es-MX" sz="1300" dirty="0">
                <a:latin typeface="Century Gothic" panose="020B0502020202020204" pitchFamily="34" charset="0"/>
                <a:cs typeface="Arial" panose="020B0604020202020204" pitchFamily="34" charset="0"/>
              </a:rPr>
              <a:t>sobre la pertinencia de que la Administración invierta recursos del Fondo de Apoyo a las Necesidades de Vivienda de los Trabajadores (FANVIT) en  </a:t>
            </a:r>
            <a:r>
              <a:rPr lang="es-MX" sz="1300" dirty="0" smtClean="0">
                <a:latin typeface="Century Gothic" panose="020B0502020202020204" pitchFamily="34" charset="0"/>
                <a:cs typeface="Arial" panose="020B0604020202020204" pitchFamily="34" charset="0"/>
              </a:rPr>
              <a:t>el Certificado de Capital de Desarrollo (CKD) Fondo Capital Infraestructura, en términos de lo establecido en el régimen de inversión del FANVIT en vigor.  </a:t>
            </a:r>
            <a:endParaRPr lang="es-MX" sz="1300" dirty="0">
              <a:latin typeface="Century Gothic" panose="020B0502020202020204" pitchFamily="34" charset="0"/>
              <a:cs typeface="Arial" panose="020B0604020202020204" pitchFamily="34" charset="0"/>
            </a:endParaRPr>
          </a:p>
          <a:p>
            <a:pPr algn="just"/>
            <a:endParaRPr lang="es-MX" sz="13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97766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z="2000" b="1" dirty="0">
                <a:latin typeface="Century Gothic" panose="020B0502020202020204" pitchFamily="34" charset="0"/>
              </a:rPr>
              <a:t>Contenido</a:t>
            </a:r>
          </a:p>
        </p:txBody>
      </p:sp>
      <p:sp>
        <p:nvSpPr>
          <p:cNvPr id="3" name="Marcador de contenido 2"/>
          <p:cNvSpPr>
            <a:spLocks noGrp="1"/>
          </p:cNvSpPr>
          <p:nvPr>
            <p:ph idx="1"/>
          </p:nvPr>
        </p:nvSpPr>
        <p:spPr/>
        <p:txBody>
          <a:bodyPr/>
          <a:lstStyle/>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Acerca de Fondo Capital Infraestructura</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Pipeline</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Rentabilidad</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La Emisión</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Compromisos a la Fecha</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Consideraciones de Inversión</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403587" lvl="2" indent="-400050" defTabSz="811876" eaLnBrk="0" hangingPunct="0">
              <a:spcBef>
                <a:spcPts val="240"/>
              </a:spcBef>
              <a:buClr>
                <a:srgbClr val="CD0000"/>
              </a:buClr>
              <a:buSzPct val="100000"/>
              <a:buFont typeface="+mj-lt"/>
              <a:buAutoNum type="romanUcPeriod"/>
              <a:defRPr/>
            </a:pPr>
            <a:r>
              <a:rPr lang="es-ES_tradnl" sz="1400" b="1" kern="0" dirty="0">
                <a:latin typeface="Century Gothic" panose="020B0502020202020204" pitchFamily="34" charset="0"/>
              </a:rPr>
              <a:t>Conclusiones</a:t>
            </a:r>
          </a:p>
          <a:p>
            <a:pPr marL="403587" lvl="2" indent="-400050" defTabSz="811876" eaLnBrk="0" hangingPunct="0">
              <a:spcBef>
                <a:spcPts val="240"/>
              </a:spcBef>
              <a:buClr>
                <a:srgbClr val="CD0000"/>
              </a:buClr>
              <a:buSzPct val="100000"/>
              <a:buFont typeface="+mj-lt"/>
              <a:buAutoNum type="romanUcPeriod"/>
              <a:defRPr/>
            </a:pPr>
            <a:endParaRPr lang="es-ES_tradnl" sz="1400" b="1" kern="0" dirty="0">
              <a:latin typeface="Century Gothic" panose="020B0502020202020204" pitchFamily="34" charset="0"/>
            </a:endParaRPr>
          </a:p>
          <a:p>
            <a:pPr marL="3537" lvl="2" indent="0" defTabSz="811876" eaLnBrk="0" hangingPunct="0">
              <a:buClr>
                <a:srgbClr val="CD0000"/>
              </a:buClr>
              <a:buSzPct val="100000"/>
              <a:buNone/>
              <a:defRPr/>
            </a:pPr>
            <a:r>
              <a:rPr lang="es-ES_tradnl" sz="1400" b="1" kern="0" dirty="0">
                <a:latin typeface="Century Gothic" panose="020B0502020202020204" pitchFamily="34" charset="0"/>
              </a:rPr>
              <a:t>Anexos</a:t>
            </a:r>
          </a:p>
          <a:p>
            <a:pPr marL="571500" indent="-571500">
              <a:buSzPct val="100000"/>
              <a:buFont typeface="+mj-lt"/>
              <a:buAutoNum type="romanUcPeriod"/>
            </a:pPr>
            <a:endParaRPr lang="es-ES_tradnl" dirty="0"/>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4</a:t>
            </a:fld>
            <a:endParaRPr lang="es-ES" altLang="es-MX" dirty="0"/>
          </a:p>
        </p:txBody>
      </p:sp>
    </p:spTree>
    <p:extLst>
      <p:ext uri="{BB962C8B-B14F-4D97-AF65-F5344CB8AC3E}">
        <p14:creationId xmlns:p14="http://schemas.microsoft.com/office/powerpoint/2010/main" val="3510461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03848" y="3573016"/>
            <a:ext cx="5101952" cy="328687"/>
          </a:xfrm>
        </p:spPr>
        <p:txBody>
          <a:bodyPr/>
          <a:lstStyle/>
          <a:p>
            <a:r>
              <a:rPr lang="es-ES_tradnl" dirty="0">
                <a:solidFill>
                  <a:srgbClr val="CD0000"/>
                </a:solidFill>
                <a:latin typeface="Century Gothic" panose="020B0502020202020204" pitchFamily="34" charset="0"/>
              </a:rPr>
              <a:t>I. Acerca de Fondo Capital Infraestructura</a:t>
            </a:r>
          </a:p>
        </p:txBody>
      </p:sp>
    </p:spTree>
    <p:extLst>
      <p:ext uri="{BB962C8B-B14F-4D97-AF65-F5344CB8AC3E}">
        <p14:creationId xmlns:p14="http://schemas.microsoft.com/office/powerpoint/2010/main" val="2256785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281691" y="274638"/>
            <a:ext cx="5562600" cy="631825"/>
          </a:xfrm>
        </p:spPr>
        <p:txBody>
          <a:bodyPr>
            <a:normAutofit/>
          </a:bodyPr>
          <a:lstStyle/>
          <a:p>
            <a:r>
              <a:rPr lang="es-ES_tradnl" sz="2000" b="1" dirty="0">
                <a:latin typeface="Century Gothic" panose="020B0502020202020204" pitchFamily="34" charset="0"/>
              </a:rPr>
              <a:t>Fondo Capital Infraestructura</a:t>
            </a:r>
          </a:p>
        </p:txBody>
      </p:sp>
      <p:sp>
        <p:nvSpPr>
          <p:cNvPr id="39" name="2 Marcador de número de diapositiva"/>
          <p:cNvSpPr txBox="1">
            <a:spLocks/>
          </p:cNvSpPr>
          <p:nvPr/>
        </p:nvSpPr>
        <p:spPr>
          <a:xfrm>
            <a:off x="6713545" y="6313659"/>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_tradnl" altLang="es-MX" smtClean="0">
                <a:latin typeface="Century Gothic" charset="0"/>
                <a:ea typeface="Century Gothic" charset="0"/>
                <a:cs typeface="Century Gothic" charset="0"/>
              </a:rPr>
              <a:pPr/>
              <a:t>6</a:t>
            </a:fld>
            <a:endParaRPr lang="es-ES_tradnl" altLang="es-MX" dirty="0">
              <a:latin typeface="Century Gothic" charset="0"/>
              <a:ea typeface="Century Gothic" charset="0"/>
              <a:cs typeface="Century Gothic" charset="0"/>
            </a:endParaRPr>
          </a:p>
        </p:txBody>
      </p:sp>
      <p:sp>
        <p:nvSpPr>
          <p:cNvPr id="8" name="Rectangle 8" descr="&lt;tags&gt;&lt;tag n=&quot;BulletInfo&quot; v=&quot;Standard&quot; /&gt;&lt;/tags&gt;"/>
          <p:cNvSpPr/>
          <p:nvPr/>
        </p:nvSpPr>
        <p:spPr bwMode="auto">
          <a:xfrm>
            <a:off x="521145" y="1629818"/>
            <a:ext cx="8184039" cy="1377069"/>
          </a:xfrm>
          <a:prstGeom prst="rect">
            <a:avLst/>
          </a:prstGeom>
          <a:noFill/>
          <a:ln w="12700" cap="flat" cmpd="sng" algn="ctr">
            <a:noFill/>
            <a:prstDash val="solid"/>
            <a:headEnd type="none" w="med" len="med"/>
            <a:tailEnd type="none" w="med" len="med"/>
          </a:ln>
          <a:effectLst/>
          <a:extLst/>
        </p:spPr>
        <p:txBody>
          <a:bodyPr vert="horz" wrap="square" lIns="51480" tIns="71280" rIns="51480" bIns="71280" numCol="1" rtlCol="0" anchor="ctr" anchorCtr="0" compatLnSpc="1">
            <a:prstTxWarp prst="textNoShape">
              <a:avLst/>
            </a:prstTxWarp>
          </a:bodyPr>
          <a:lstStyle/>
          <a:p>
            <a:pPr marL="206058" lvl="2" indent="-202565" algn="just" defTabSz="801529" fontAlgn="base">
              <a:spcBef>
                <a:spcPts val="600"/>
              </a:spcBef>
              <a:spcAft>
                <a:spcPts val="500"/>
              </a:spcAft>
              <a:buClr>
                <a:srgbClr val="CD0000"/>
              </a:buClr>
              <a:buSzPct val="80000"/>
              <a:buFont typeface="Wingdings" charset="2"/>
              <a:buChar char="n"/>
              <a:tabLst>
                <a:tab pos="4714875" algn="l"/>
              </a:tabLst>
            </a:pPr>
            <a:r>
              <a:rPr lang="es-ES_tradnl" sz="1400" b="1" kern="0" dirty="0">
                <a:solidFill>
                  <a:srgbClr val="7F7F7F"/>
                </a:solidFill>
                <a:latin typeface="Century Gothic" panose="020B0502020202020204" pitchFamily="34" charset="0"/>
                <a:cs typeface="Arial" pitchFamily="34" charset="0"/>
              </a:rPr>
              <a:t>Grupo Financiero Interacciones (“GFI”) conjuntamente con FCI Administradora S.C. (“Administrador”) han decidido establecer un Fondo de Capital de Infraestructura (“Fondo”) para participar en oportunidades de inversión con capital y/o deuda estructurada.</a:t>
            </a:r>
          </a:p>
          <a:p>
            <a:pPr marL="206058" lvl="2" indent="-202565" algn="just" defTabSz="801529" fontAlgn="base">
              <a:spcBef>
                <a:spcPts val="600"/>
              </a:spcBef>
              <a:spcAft>
                <a:spcPts val="500"/>
              </a:spcAft>
              <a:buClr>
                <a:srgbClr val="CD0000"/>
              </a:buClr>
              <a:buSzPct val="80000"/>
              <a:buFont typeface="Wingdings"/>
              <a:buChar char="n"/>
              <a:tabLst>
                <a:tab pos="4714875" algn="l"/>
              </a:tabLst>
            </a:pPr>
            <a:r>
              <a:rPr lang="es-ES_tradnl" sz="1400" b="1" kern="0" dirty="0">
                <a:solidFill>
                  <a:srgbClr val="7F7F7F"/>
                </a:solidFill>
                <a:latin typeface="Century Gothic" panose="020B0502020202020204" pitchFamily="34" charset="0"/>
                <a:cs typeface="Arial" pitchFamily="34" charset="0"/>
              </a:rPr>
              <a:t>El Fondo cuenta con una estrategia que se fundamenta en:</a:t>
            </a:r>
          </a:p>
        </p:txBody>
      </p:sp>
      <p:sp>
        <p:nvSpPr>
          <p:cNvPr id="10"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7807" y="3316264"/>
            <a:ext cx="3959352" cy="595494"/>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400" b="1" dirty="0">
                <a:solidFill>
                  <a:schemeClr val="bg1"/>
                </a:solidFill>
                <a:latin typeface="Century Gothic" panose="020B0502020202020204" pitchFamily="34" charset="0"/>
                <a:ea typeface="MS PGothic" pitchFamily="34" charset="-128"/>
                <a:cs typeface="Arial"/>
              </a:rPr>
              <a:t>Relación estratégica del Administrador      con GFI</a:t>
            </a:r>
          </a:p>
        </p:txBody>
      </p:sp>
      <p:sp>
        <p:nvSpPr>
          <p:cNvPr id="11" name="25 CuadroTexto"/>
          <p:cNvSpPr txBox="1"/>
          <p:nvPr/>
        </p:nvSpPr>
        <p:spPr>
          <a:xfrm>
            <a:off x="497809" y="4034506"/>
            <a:ext cx="3959352" cy="576064"/>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300" b="1" dirty="0">
                <a:latin typeface="Century Gothic" panose="020B0502020202020204" pitchFamily="34" charset="0"/>
                <a:cs typeface="Arial"/>
              </a:rPr>
              <a:t> Flujo de proyectos de GFI al Fondo</a:t>
            </a:r>
          </a:p>
        </p:txBody>
      </p:sp>
      <p:sp>
        <p:nvSpPr>
          <p:cNvPr id="12" name="25 CuadroTexto"/>
          <p:cNvSpPr txBox="1"/>
          <p:nvPr/>
        </p:nvSpPr>
        <p:spPr>
          <a:xfrm>
            <a:off x="497808" y="4715803"/>
            <a:ext cx="3959352" cy="576064"/>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300" b="1" dirty="0">
                <a:latin typeface="Century Gothic" panose="020B0502020202020204" pitchFamily="34" charset="0"/>
                <a:cs typeface="Arial"/>
              </a:rPr>
              <a:t> Temprana visibilidad a oportunidades de inversión</a:t>
            </a:r>
          </a:p>
        </p:txBody>
      </p:sp>
      <p:sp>
        <p:nvSpPr>
          <p:cNvPr id="13" name="25 CuadroTexto"/>
          <p:cNvSpPr txBox="1"/>
          <p:nvPr/>
        </p:nvSpPr>
        <p:spPr>
          <a:xfrm>
            <a:off x="4745512" y="4021487"/>
            <a:ext cx="3959352" cy="576064"/>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300" b="1" dirty="0">
                <a:latin typeface="Century Gothic" panose="020B0502020202020204" pitchFamily="34" charset="0"/>
                <a:cs typeface="Arial"/>
              </a:rPr>
              <a:t> Equipo dedicado para administrar el Fondo</a:t>
            </a:r>
          </a:p>
        </p:txBody>
      </p:sp>
      <p:sp>
        <p:nvSpPr>
          <p:cNvPr id="14"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745511" y="3314426"/>
            <a:ext cx="3959352" cy="587989"/>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400" b="1" dirty="0">
                <a:solidFill>
                  <a:schemeClr val="bg1"/>
                </a:solidFill>
                <a:latin typeface="Century Gothic" panose="020B0502020202020204" pitchFamily="34" charset="0"/>
                <a:ea typeface="MS PGothic" pitchFamily="34" charset="-128"/>
                <a:cs typeface="Arial"/>
              </a:rPr>
              <a:t>Equipo altamente experimentado</a:t>
            </a:r>
          </a:p>
        </p:txBody>
      </p:sp>
      <p:sp>
        <p:nvSpPr>
          <p:cNvPr id="15" name="25 CuadroTexto"/>
          <p:cNvSpPr txBox="1"/>
          <p:nvPr/>
        </p:nvSpPr>
        <p:spPr>
          <a:xfrm>
            <a:off x="497809" y="5397100"/>
            <a:ext cx="3959352" cy="576064"/>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300" b="1" dirty="0">
                <a:latin typeface="Century Gothic" panose="020B0502020202020204" pitchFamily="34" charset="0"/>
                <a:cs typeface="Arial"/>
              </a:rPr>
              <a:t> Soporte de la plataforma de GFI</a:t>
            </a:r>
          </a:p>
        </p:txBody>
      </p:sp>
      <p:sp>
        <p:nvSpPr>
          <p:cNvPr id="16" name="25 CuadroTexto"/>
          <p:cNvSpPr txBox="1"/>
          <p:nvPr/>
        </p:nvSpPr>
        <p:spPr>
          <a:xfrm>
            <a:off x="4745512" y="4702784"/>
            <a:ext cx="3959352" cy="576064"/>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300" b="1" dirty="0">
                <a:latin typeface="Century Gothic" panose="020B0502020202020204" pitchFamily="34" charset="0"/>
                <a:cs typeface="Arial"/>
              </a:rPr>
              <a:t> Participación activa y proactiva</a:t>
            </a:r>
          </a:p>
        </p:txBody>
      </p:sp>
    </p:spTree>
    <p:extLst>
      <p:ext uri="{BB962C8B-B14F-4D97-AF65-F5344CB8AC3E}">
        <p14:creationId xmlns:p14="http://schemas.microsoft.com/office/powerpoint/2010/main" val="3455827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281691" y="274638"/>
            <a:ext cx="5562600" cy="631825"/>
          </a:xfrm>
        </p:spPr>
        <p:txBody>
          <a:bodyPr>
            <a:normAutofit/>
          </a:bodyPr>
          <a:lstStyle/>
          <a:p>
            <a:r>
              <a:rPr lang="es-ES_tradnl" sz="2000" b="1" dirty="0">
                <a:latin typeface="Century Gothic" panose="020B0502020202020204" pitchFamily="34" charset="0"/>
              </a:rPr>
              <a:t>Modelo de Negocios Diferenciado</a:t>
            </a:r>
          </a:p>
        </p:txBody>
      </p:sp>
      <p:sp>
        <p:nvSpPr>
          <p:cNvPr id="39" name="2 Marcador de número de diapositiva"/>
          <p:cNvSpPr txBox="1">
            <a:spLocks/>
          </p:cNvSpPr>
          <p:nvPr/>
        </p:nvSpPr>
        <p:spPr>
          <a:xfrm>
            <a:off x="6713545" y="6313659"/>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_tradnl" altLang="es-MX" smtClean="0">
                <a:latin typeface="Century Gothic" charset="0"/>
                <a:ea typeface="Century Gothic" charset="0"/>
                <a:cs typeface="Century Gothic" charset="0"/>
              </a:rPr>
              <a:pPr/>
              <a:t>7</a:t>
            </a:fld>
            <a:endParaRPr lang="es-ES_tradnl" altLang="es-MX" dirty="0">
              <a:latin typeface="Century Gothic" charset="0"/>
              <a:ea typeface="Century Gothic" charset="0"/>
              <a:cs typeface="Century Gothic" charset="0"/>
            </a:endParaRPr>
          </a:p>
        </p:txBody>
      </p:sp>
      <p:sp>
        <p:nvSpPr>
          <p:cNvPr id="8" name="Rectangle 8" descr="&lt;tags&gt;&lt;tag n=&quot;BulletInfo&quot; v=&quot;Standard&quot; /&gt;&lt;/tags&gt;"/>
          <p:cNvSpPr/>
          <p:nvPr/>
        </p:nvSpPr>
        <p:spPr bwMode="auto">
          <a:xfrm>
            <a:off x="521145" y="1629818"/>
            <a:ext cx="7976469" cy="3825051"/>
          </a:xfrm>
          <a:prstGeom prst="rect">
            <a:avLst/>
          </a:prstGeom>
          <a:noFill/>
          <a:ln w="12700" cap="flat" cmpd="sng" algn="ctr">
            <a:noFill/>
            <a:prstDash val="solid"/>
            <a:headEnd type="none" w="med" len="med"/>
            <a:tailEnd type="none" w="med" len="med"/>
          </a:ln>
          <a:effectLst/>
          <a:extLst/>
        </p:spPr>
        <p:txBody>
          <a:bodyPr vert="horz" wrap="square" lIns="51480" tIns="71280" rIns="51480" bIns="71280" numCol="1" rtlCol="0" anchor="ctr" anchorCtr="0" compatLnSpc="1">
            <a:prstTxWarp prst="textNoShape">
              <a:avLst/>
            </a:prstTxWarp>
          </a:bodyPr>
          <a:lstStyle/>
          <a:p>
            <a:pPr marL="346393" lvl="2" indent="-342900" algn="just" defTabSz="801529">
              <a:spcBef>
                <a:spcPts val="600"/>
              </a:spcBef>
              <a:spcAft>
                <a:spcPts val="1100"/>
              </a:spcAft>
              <a:buClr>
                <a:srgbClr val="CD0000"/>
              </a:buClr>
              <a:buSzPct val="80000"/>
              <a:buFont typeface="+mj-lt"/>
              <a:buAutoNum type="arabicPeriod"/>
              <a:tabLst>
                <a:tab pos="4714875" algn="l"/>
              </a:tabLst>
            </a:pPr>
            <a:r>
              <a:rPr lang="es-ES_tradnl" sz="1600" b="1" kern="0" dirty="0" smtClean="0">
                <a:solidFill>
                  <a:srgbClr val="7F7F7F"/>
                </a:solidFill>
                <a:latin typeface="Century Gothic" panose="020B0502020202020204" pitchFamily="34" charset="0"/>
                <a:cs typeface="Arial" pitchFamily="34" charset="0"/>
              </a:rPr>
              <a:t>Participación en </a:t>
            </a:r>
            <a:r>
              <a:rPr lang="es-ES_tradnl" sz="1600" b="1" kern="0" dirty="0">
                <a:solidFill>
                  <a:srgbClr val="7F7F7F"/>
                </a:solidFill>
                <a:latin typeface="Century Gothic" panose="020B0502020202020204" pitchFamily="34" charset="0"/>
                <a:cs typeface="Arial" pitchFamily="34" charset="0"/>
              </a:rPr>
              <a:t>proyectos Federales, Estatales y Municipales (estos dos últimos con garantía secundaria – ejemplo participación Ramo 33, 28, impuestos locales, etc.). Riesgo Federal o cuasi-Federal. </a:t>
            </a:r>
            <a:endParaRPr lang="es-ES_tradnl" sz="1600" b="1" kern="0" dirty="0" smtClean="0">
              <a:solidFill>
                <a:srgbClr val="7F7F7F"/>
              </a:solidFill>
              <a:latin typeface="Century Gothic" panose="020B0502020202020204" pitchFamily="34" charset="0"/>
              <a:cs typeface="Arial" pitchFamily="34" charset="0"/>
            </a:endParaRPr>
          </a:p>
          <a:p>
            <a:pPr marL="346393" lvl="2" indent="-342900" algn="just" defTabSz="801529">
              <a:spcBef>
                <a:spcPts val="600"/>
              </a:spcBef>
              <a:spcAft>
                <a:spcPts val="1100"/>
              </a:spcAft>
              <a:buClr>
                <a:srgbClr val="CD0000"/>
              </a:buClr>
              <a:buSzPct val="80000"/>
              <a:buFont typeface="+mj-lt"/>
              <a:buAutoNum type="arabicPeriod"/>
              <a:tabLst>
                <a:tab pos="4714875" algn="l"/>
              </a:tabLst>
            </a:pPr>
            <a:endParaRPr lang="es-ES_tradnl" sz="1600" b="1" kern="0" dirty="0" smtClean="0">
              <a:solidFill>
                <a:srgbClr val="7F7F7F"/>
              </a:solidFill>
              <a:latin typeface="Century Gothic" panose="020B0502020202020204" pitchFamily="34" charset="0"/>
              <a:cs typeface="Arial" pitchFamily="34" charset="0"/>
            </a:endParaRPr>
          </a:p>
          <a:p>
            <a:pPr marL="346393" lvl="2" indent="-342900" algn="just" defTabSz="801529">
              <a:spcBef>
                <a:spcPts val="600"/>
              </a:spcBef>
              <a:spcAft>
                <a:spcPts val="1100"/>
              </a:spcAft>
              <a:buClr>
                <a:srgbClr val="CD0000"/>
              </a:buClr>
              <a:buSzPct val="80000"/>
              <a:buFont typeface="+mj-lt"/>
              <a:buAutoNum type="arabicPeriod"/>
              <a:tabLst>
                <a:tab pos="4714875" algn="l"/>
              </a:tabLst>
            </a:pPr>
            <a:r>
              <a:rPr lang="es-ES_tradnl" sz="1600" b="1" kern="0" dirty="0" smtClean="0">
                <a:solidFill>
                  <a:srgbClr val="7F7F7F"/>
                </a:solidFill>
                <a:latin typeface="Century Gothic" panose="020B0502020202020204" pitchFamily="34" charset="0"/>
                <a:cs typeface="Arial" pitchFamily="34" charset="0"/>
              </a:rPr>
              <a:t>Enfoque </a:t>
            </a:r>
            <a:r>
              <a:rPr lang="es-ES_tradnl" sz="1600" b="1" kern="0" dirty="0">
                <a:solidFill>
                  <a:srgbClr val="7F7F7F"/>
                </a:solidFill>
                <a:latin typeface="Century Gothic" panose="020B0502020202020204" pitchFamily="34" charset="0"/>
                <a:cs typeface="Arial" pitchFamily="34" charset="0"/>
              </a:rPr>
              <a:t>en proyectos con bajo o nulo riesgo de demanda (ejemplo APP’s</a:t>
            </a:r>
            <a:r>
              <a:rPr lang="es-ES_tradnl" sz="1600" b="1" kern="0" dirty="0" smtClean="0">
                <a:solidFill>
                  <a:srgbClr val="7F7F7F"/>
                </a:solidFill>
                <a:latin typeface="Century Gothic" panose="020B0502020202020204" pitchFamily="34" charset="0"/>
                <a:cs typeface="Arial" pitchFamily="34" charset="0"/>
              </a:rPr>
              <a:t>). </a:t>
            </a:r>
          </a:p>
          <a:p>
            <a:pPr marL="346393" lvl="2" indent="-342900" algn="just" defTabSz="801529">
              <a:spcBef>
                <a:spcPts val="600"/>
              </a:spcBef>
              <a:spcAft>
                <a:spcPts val="1100"/>
              </a:spcAft>
              <a:buClr>
                <a:srgbClr val="CD0000"/>
              </a:buClr>
              <a:buSzPct val="80000"/>
              <a:buFont typeface="+mj-lt"/>
              <a:buAutoNum type="arabicPeriod"/>
              <a:tabLst>
                <a:tab pos="4714875" algn="l"/>
              </a:tabLst>
            </a:pPr>
            <a:endParaRPr lang="es-ES_tradnl" sz="1600" b="1" kern="0" dirty="0" smtClean="0">
              <a:solidFill>
                <a:srgbClr val="7F7F7F"/>
              </a:solidFill>
              <a:latin typeface="Century Gothic" panose="020B0502020202020204" pitchFamily="34" charset="0"/>
              <a:cs typeface="Arial" pitchFamily="34" charset="0"/>
            </a:endParaRPr>
          </a:p>
          <a:p>
            <a:pPr marL="346393" lvl="2" indent="-342900" algn="just" defTabSz="801529">
              <a:spcBef>
                <a:spcPts val="600"/>
              </a:spcBef>
              <a:spcAft>
                <a:spcPts val="1100"/>
              </a:spcAft>
              <a:buClr>
                <a:srgbClr val="CD0000"/>
              </a:buClr>
              <a:buSzPct val="80000"/>
              <a:buFont typeface="+mj-lt"/>
              <a:buAutoNum type="arabicPeriod"/>
              <a:tabLst>
                <a:tab pos="4714875" algn="l"/>
              </a:tabLst>
            </a:pPr>
            <a:r>
              <a:rPr lang="es-ES_tradnl" sz="1600" b="1" kern="0" dirty="0" smtClean="0">
                <a:solidFill>
                  <a:srgbClr val="7F7F7F"/>
                </a:solidFill>
                <a:latin typeface="Century Gothic" panose="020B0502020202020204" pitchFamily="34" charset="0"/>
                <a:cs typeface="Arial" pitchFamily="34" charset="0"/>
              </a:rPr>
              <a:t>Proyectos </a:t>
            </a:r>
            <a:r>
              <a:rPr lang="es-ES_tradnl" sz="1600" b="1" kern="0" dirty="0">
                <a:solidFill>
                  <a:srgbClr val="7F7F7F"/>
                </a:solidFill>
                <a:latin typeface="Century Gothic" panose="020B0502020202020204" pitchFamily="34" charset="0"/>
                <a:cs typeface="Arial" pitchFamily="34" charset="0"/>
              </a:rPr>
              <a:t>de infraestructura medianos (menor competencia, mejores retornos); hasta MXP$900 millones de inversión por proyecto.</a:t>
            </a:r>
          </a:p>
          <a:p>
            <a:pPr marL="206058" lvl="2" indent="-202565" algn="just" defTabSz="801529" fontAlgn="base">
              <a:spcBef>
                <a:spcPts val="600"/>
              </a:spcBef>
              <a:spcAft>
                <a:spcPts val="1100"/>
              </a:spcAft>
              <a:buClr>
                <a:srgbClr val="CD0000"/>
              </a:buClr>
              <a:buSzPct val="80000"/>
              <a:buFont typeface="Wingdings"/>
              <a:buChar char="n"/>
              <a:tabLst>
                <a:tab pos="4714875" algn="l"/>
              </a:tabLst>
            </a:pPr>
            <a:endParaRPr lang="es-ES_tradnl" sz="1600" b="1" kern="0" dirty="0">
              <a:solidFill>
                <a:srgbClr val="7F7F7F"/>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3128059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281691" y="274638"/>
            <a:ext cx="5562600" cy="631825"/>
          </a:xfrm>
        </p:spPr>
        <p:txBody>
          <a:bodyPr>
            <a:normAutofit/>
          </a:bodyPr>
          <a:lstStyle/>
          <a:p>
            <a:r>
              <a:rPr lang="es-ES_tradnl" sz="2000" b="1" dirty="0">
                <a:latin typeface="Century Gothic" panose="020B0502020202020204" pitchFamily="34" charset="0"/>
              </a:rPr>
              <a:t>Lineamientos de Inversión</a:t>
            </a:r>
          </a:p>
        </p:txBody>
      </p:sp>
      <p:sp>
        <p:nvSpPr>
          <p:cNvPr id="39" name="2 Marcador de número de diapositiva"/>
          <p:cNvSpPr txBox="1">
            <a:spLocks/>
          </p:cNvSpPr>
          <p:nvPr/>
        </p:nvSpPr>
        <p:spPr>
          <a:xfrm>
            <a:off x="6713545" y="6313659"/>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_tradnl" altLang="es-MX" smtClean="0">
                <a:latin typeface="Century Gothic" charset="0"/>
                <a:ea typeface="Century Gothic" charset="0"/>
                <a:cs typeface="Century Gothic" charset="0"/>
              </a:rPr>
              <a:pPr/>
              <a:t>8</a:t>
            </a:fld>
            <a:endParaRPr lang="es-ES_tradnl" altLang="es-MX" dirty="0">
              <a:latin typeface="Century Gothic" charset="0"/>
              <a:ea typeface="Century Gothic" charset="0"/>
              <a:cs typeface="Century Gothic" charset="0"/>
            </a:endParaRPr>
          </a:p>
        </p:txBody>
      </p:sp>
      <p:sp>
        <p:nvSpPr>
          <p:cNvPr id="11" name="25 CuadroTexto"/>
          <p:cNvSpPr txBox="1"/>
          <p:nvPr/>
        </p:nvSpPr>
        <p:spPr>
          <a:xfrm>
            <a:off x="4725069" y="3387209"/>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dirty="0">
                <a:latin typeface="Century Gothic" panose="020B0502020202020204" pitchFamily="34" charset="0"/>
                <a:cs typeface="Arial"/>
              </a:rPr>
              <a:t>Proyectos con flujos predecibles y sólidas ventajas competitivas </a:t>
            </a:r>
          </a:p>
        </p:txBody>
      </p:sp>
      <p:sp>
        <p:nvSpPr>
          <p:cNvPr id="12" name="25 CuadroTexto"/>
          <p:cNvSpPr txBox="1"/>
          <p:nvPr/>
        </p:nvSpPr>
        <p:spPr>
          <a:xfrm>
            <a:off x="4725069" y="4246326"/>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dirty="0">
                <a:latin typeface="Century Gothic" panose="020B0502020202020204" pitchFamily="34" charset="0"/>
                <a:cs typeface="Arial"/>
              </a:rPr>
              <a:t>Posiciones de control o minoría con derechos con influencia</a:t>
            </a:r>
          </a:p>
        </p:txBody>
      </p:sp>
      <p:sp>
        <p:nvSpPr>
          <p:cNvPr id="13" name="25 CuadroTexto"/>
          <p:cNvSpPr txBox="1"/>
          <p:nvPr/>
        </p:nvSpPr>
        <p:spPr>
          <a:xfrm>
            <a:off x="480243" y="4246326"/>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dirty="0">
                <a:latin typeface="Century Gothic" panose="020B0502020202020204" pitchFamily="34" charset="0"/>
                <a:cs typeface="Arial"/>
              </a:rPr>
              <a:t>Cinco sectores: infraestructura social, petróleo y gas, energía, hidráulico y transporte</a:t>
            </a:r>
          </a:p>
        </p:txBody>
      </p:sp>
      <p:sp>
        <p:nvSpPr>
          <p:cNvPr id="14" name="25 CuadroTexto"/>
          <p:cNvSpPr txBox="1"/>
          <p:nvPr/>
        </p:nvSpPr>
        <p:spPr>
          <a:xfrm>
            <a:off x="480243" y="3387209"/>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i="1" dirty="0">
                <a:latin typeface="Century Gothic" panose="020B0502020202020204" pitchFamily="34" charset="0"/>
                <a:cs typeface="Arial"/>
              </a:rPr>
              <a:t>Greenfield</a:t>
            </a:r>
            <a:r>
              <a:rPr lang="es-ES_tradnl" sz="1100" b="1" dirty="0">
                <a:latin typeface="Century Gothic" panose="020B0502020202020204" pitchFamily="34" charset="0"/>
                <a:cs typeface="Arial"/>
              </a:rPr>
              <a:t>, </a:t>
            </a:r>
            <a:r>
              <a:rPr lang="es-ES_tradnl" sz="1100" b="1" i="1" dirty="0">
                <a:latin typeface="Century Gothic" panose="020B0502020202020204" pitchFamily="34" charset="0"/>
                <a:cs typeface="Arial"/>
              </a:rPr>
              <a:t>brownfield</a:t>
            </a:r>
            <a:endParaRPr lang="es-ES_tradnl" sz="1100" b="1" dirty="0">
              <a:latin typeface="Century Gothic" panose="020B0502020202020204" pitchFamily="34" charset="0"/>
              <a:cs typeface="Arial"/>
            </a:endParaRPr>
          </a:p>
        </p:txBody>
      </p:sp>
      <p:sp>
        <p:nvSpPr>
          <p:cNvPr id="15" name="25 CuadroTexto"/>
          <p:cNvSpPr txBox="1"/>
          <p:nvPr/>
        </p:nvSpPr>
        <p:spPr>
          <a:xfrm>
            <a:off x="480243" y="5110422"/>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dirty="0">
                <a:latin typeface="Century Gothic" panose="020B0502020202020204" pitchFamily="34" charset="0"/>
                <a:cs typeface="Arial"/>
              </a:rPr>
              <a:t>Inversión por proyecto hasta MXP$900 millones</a:t>
            </a:r>
          </a:p>
        </p:txBody>
      </p:sp>
      <p:sp>
        <p:nvSpPr>
          <p:cNvPr id="16" name="25 CuadroTexto"/>
          <p:cNvSpPr txBox="1"/>
          <p:nvPr/>
        </p:nvSpPr>
        <p:spPr>
          <a:xfrm>
            <a:off x="480243" y="2518214"/>
            <a:ext cx="3947295"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algn="l">
              <a:spcBef>
                <a:spcPts val="590"/>
              </a:spcBef>
              <a:buClr>
                <a:schemeClr val="tx2"/>
              </a:buClr>
              <a:buSzPct val="150000"/>
            </a:pPr>
            <a:r>
              <a:rPr lang="es-ES_tradnl" sz="1100" b="1" dirty="0">
                <a:latin typeface="Century Gothic" panose="020B0502020202020204" pitchFamily="34" charset="0"/>
                <a:cs typeface="Arial"/>
              </a:rPr>
              <a:t>Inversiones en capital y deuda estructurada</a:t>
            </a:r>
          </a:p>
        </p:txBody>
      </p:sp>
      <p:sp>
        <p:nvSpPr>
          <p:cNvPr id="17" name="25 CuadroTexto"/>
          <p:cNvSpPr txBox="1"/>
          <p:nvPr/>
        </p:nvSpPr>
        <p:spPr>
          <a:xfrm>
            <a:off x="4725069" y="2518214"/>
            <a:ext cx="3950208" cy="720000"/>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100" b="1" dirty="0">
                <a:latin typeface="Century Gothic" panose="020B0502020202020204" pitchFamily="34" charset="0"/>
                <a:cs typeface="Arial"/>
              </a:rPr>
              <a:t>Bajo riesgo comercial</a:t>
            </a:r>
            <a:endParaRPr lang="es-US" sz="1100" b="1">
              <a:latin typeface="Century Gothic" panose="020B0502020202020204" pitchFamily="34" charset="0"/>
              <a:cs typeface="Arial"/>
            </a:endParaRPr>
          </a:p>
        </p:txBody>
      </p:sp>
      <p:sp>
        <p:nvSpPr>
          <p:cNvPr id="18" name="25 CuadroTexto"/>
          <p:cNvSpPr txBox="1"/>
          <p:nvPr/>
        </p:nvSpPr>
        <p:spPr>
          <a:xfrm>
            <a:off x="4725069" y="5110422"/>
            <a:ext cx="3950208" cy="701536"/>
          </a:xfrm>
          <a:prstGeom prst="rect">
            <a:avLst/>
          </a:prstGeom>
          <a:solidFill>
            <a:schemeClr val="bg1">
              <a:lumMod val="85000"/>
            </a:schemeClr>
          </a:solidFill>
          <a:ln w="15875">
            <a:noFill/>
          </a:ln>
        </p:spPr>
        <p:txBody>
          <a:bodyPr wrap="square" lIns="89896" tIns="44948" rIns="89896" bIns="44948" rtlCol="0" anchor="ctr">
            <a:noAutofit/>
          </a:bodyPr>
          <a:lstStyle/>
          <a:p>
            <a:pPr marL="268288" lvl="2" indent="1588">
              <a:spcBef>
                <a:spcPts val="590"/>
              </a:spcBef>
              <a:spcAft>
                <a:spcPts val="600"/>
              </a:spcAft>
              <a:buClr>
                <a:schemeClr val="tx2"/>
              </a:buClr>
              <a:buSzPct val="150000"/>
            </a:pPr>
            <a:r>
              <a:rPr lang="es-ES_tradnl" sz="1100" b="1" dirty="0">
                <a:latin typeface="Century Gothic" panose="020B0502020202020204" pitchFamily="34" charset="0"/>
                <a:cs typeface="Arial"/>
              </a:rPr>
              <a:t>Contrapartes: Gobierno Federal, Estatal o Municipal, empresas productivas del Estado y privados con alta calidad crediticia</a:t>
            </a:r>
          </a:p>
        </p:txBody>
      </p:sp>
      <p:sp>
        <p:nvSpPr>
          <p:cNvPr id="19" name="25 CuadroTexto"/>
          <p:cNvSpPr txBox="1">
            <a:spLocks noChangeAspect="1"/>
          </p:cNvSpPr>
          <p:nvPr/>
        </p:nvSpPr>
        <p:spPr>
          <a:xfrm>
            <a:off x="480243" y="2518214"/>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1</a:t>
            </a:r>
          </a:p>
        </p:txBody>
      </p:sp>
      <p:sp>
        <p:nvSpPr>
          <p:cNvPr id="20" name="25 CuadroTexto"/>
          <p:cNvSpPr txBox="1">
            <a:spLocks noChangeAspect="1"/>
          </p:cNvSpPr>
          <p:nvPr/>
        </p:nvSpPr>
        <p:spPr>
          <a:xfrm>
            <a:off x="480243" y="3387209"/>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2</a:t>
            </a:r>
          </a:p>
        </p:txBody>
      </p:sp>
      <p:sp>
        <p:nvSpPr>
          <p:cNvPr id="21" name="25 CuadroTexto"/>
          <p:cNvSpPr txBox="1">
            <a:spLocks noChangeAspect="1"/>
          </p:cNvSpPr>
          <p:nvPr/>
        </p:nvSpPr>
        <p:spPr>
          <a:xfrm>
            <a:off x="480243" y="4246326"/>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3</a:t>
            </a:r>
          </a:p>
        </p:txBody>
      </p:sp>
      <p:sp>
        <p:nvSpPr>
          <p:cNvPr id="22" name="25 CuadroTexto"/>
          <p:cNvSpPr txBox="1">
            <a:spLocks noChangeAspect="1"/>
          </p:cNvSpPr>
          <p:nvPr/>
        </p:nvSpPr>
        <p:spPr>
          <a:xfrm>
            <a:off x="480243" y="5110422"/>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4</a:t>
            </a:r>
          </a:p>
        </p:txBody>
      </p:sp>
      <p:sp>
        <p:nvSpPr>
          <p:cNvPr id="23" name="25 CuadroTexto"/>
          <p:cNvSpPr txBox="1">
            <a:spLocks noChangeAspect="1"/>
          </p:cNvSpPr>
          <p:nvPr/>
        </p:nvSpPr>
        <p:spPr>
          <a:xfrm>
            <a:off x="4725069" y="2518214"/>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5</a:t>
            </a:r>
          </a:p>
        </p:txBody>
      </p:sp>
      <p:sp>
        <p:nvSpPr>
          <p:cNvPr id="24" name="25 CuadroTexto"/>
          <p:cNvSpPr txBox="1">
            <a:spLocks noChangeAspect="1"/>
          </p:cNvSpPr>
          <p:nvPr/>
        </p:nvSpPr>
        <p:spPr>
          <a:xfrm>
            <a:off x="4725069" y="3387209"/>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6</a:t>
            </a:r>
          </a:p>
        </p:txBody>
      </p:sp>
      <p:sp>
        <p:nvSpPr>
          <p:cNvPr id="25" name="25 CuadroTexto"/>
          <p:cNvSpPr txBox="1">
            <a:spLocks noChangeAspect="1"/>
          </p:cNvSpPr>
          <p:nvPr/>
        </p:nvSpPr>
        <p:spPr>
          <a:xfrm>
            <a:off x="4725069" y="4246326"/>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7</a:t>
            </a:r>
          </a:p>
        </p:txBody>
      </p:sp>
      <p:sp>
        <p:nvSpPr>
          <p:cNvPr id="26" name="25 CuadroTexto"/>
          <p:cNvSpPr txBox="1">
            <a:spLocks noChangeAspect="1"/>
          </p:cNvSpPr>
          <p:nvPr/>
        </p:nvSpPr>
        <p:spPr>
          <a:xfrm>
            <a:off x="4725069" y="5110422"/>
            <a:ext cx="228600" cy="228600"/>
          </a:xfrm>
          <a:prstGeom prst="rect">
            <a:avLst/>
          </a:prstGeom>
          <a:solidFill>
            <a:schemeClr val="accent3">
              <a:lumMod val="20000"/>
              <a:lumOff val="80000"/>
            </a:schemeClr>
          </a:solidFill>
          <a:ln w="15875">
            <a:solidFill>
              <a:srgbClr val="CD0000"/>
            </a:solidFill>
          </a:ln>
        </p:spPr>
        <p:txBody>
          <a:bodyPr wrap="square" lIns="73152" tIns="44948" rIns="89896" bIns="44948" rtlCol="0" anchor="ctr">
            <a:noAutofit/>
          </a:bodyPr>
          <a:lstStyle/>
          <a:p>
            <a:pPr marL="3122" lvl="2" algn="ctr">
              <a:spcBef>
                <a:spcPts val="590"/>
              </a:spcBef>
              <a:buClr>
                <a:schemeClr val="tx2"/>
              </a:buClr>
              <a:buSzPct val="150000"/>
            </a:pPr>
            <a:r>
              <a:rPr lang="es-ES_tradnl" sz="1100" b="1" dirty="0">
                <a:solidFill>
                  <a:srgbClr val="CD0000"/>
                </a:solidFill>
                <a:latin typeface="Century Gothic" panose="020B0502020202020204" pitchFamily="34" charset="0"/>
                <a:cs typeface="Arial"/>
              </a:rPr>
              <a:t>8</a:t>
            </a:r>
          </a:p>
        </p:txBody>
      </p:sp>
      <p:sp>
        <p:nvSpPr>
          <p:cNvPr id="27" name="25 CuadroTexto"/>
          <p:cNvSpPr txBox="1"/>
          <p:nvPr/>
        </p:nvSpPr>
        <p:spPr>
          <a:xfrm>
            <a:off x="477866" y="1401009"/>
            <a:ext cx="8197822" cy="609600"/>
          </a:xfrm>
          <a:prstGeom prst="rect">
            <a:avLst/>
          </a:prstGeom>
          <a:noFill/>
          <a:ln>
            <a:noFill/>
          </a:ln>
        </p:spPr>
        <p:txBody>
          <a:bodyPr wrap="square" lIns="50941" tIns="50941" rIns="50941" bIns="50941" rtlCol="0" anchor="ctr">
            <a:noAutofit/>
          </a:bodyPr>
          <a:lstStyle/>
          <a:p>
            <a:pPr marL="208718" lvl="2" indent="-205180" algn="ctr" defTabSz="914400" fontAlgn="base">
              <a:spcAft>
                <a:spcPct val="0"/>
              </a:spcAft>
              <a:buClr>
                <a:srgbClr val="7F7F7F"/>
              </a:buClr>
              <a:buSzPct val="130000"/>
              <a:defRPr/>
            </a:pPr>
            <a:endParaRPr lang="es-US" sz="1100" b="1" kern="0">
              <a:solidFill>
                <a:srgbClr val="7F7F7F"/>
              </a:solidFill>
              <a:latin typeface="Century Gothic" panose="020B0502020202020204" pitchFamily="34" charset="0"/>
              <a:cs typeface="Arial" charset="0"/>
            </a:endParaRPr>
          </a:p>
        </p:txBody>
      </p:sp>
      <p:sp>
        <p:nvSpPr>
          <p:cNvPr id="28" name="Rectangle 8" descr="&lt;tags&gt;&lt;tag n=&quot;BulletInfo&quot; v=&quot;Standard&quot; /&gt;&lt;/tags&gt;"/>
          <p:cNvSpPr/>
          <p:nvPr/>
        </p:nvSpPr>
        <p:spPr bwMode="auto">
          <a:xfrm>
            <a:off x="430387" y="1608062"/>
            <a:ext cx="8184039" cy="546644"/>
          </a:xfrm>
          <a:prstGeom prst="rect">
            <a:avLst/>
          </a:prstGeom>
          <a:noFill/>
          <a:ln w="12700" cap="flat" cmpd="sng" algn="ctr">
            <a:noFill/>
            <a:prstDash val="solid"/>
            <a:headEnd type="none" w="med" len="med"/>
            <a:tailEnd type="none" w="med" len="med"/>
          </a:ln>
          <a:effectLst/>
          <a:extLst/>
        </p:spPr>
        <p:txBody>
          <a:bodyPr vert="horz" wrap="square" lIns="51480" tIns="71280" rIns="51480" bIns="71280" numCol="1" rtlCol="0" anchor="ctr" anchorCtr="0" compatLnSpc="1">
            <a:prstTxWarp prst="textNoShape">
              <a:avLst/>
            </a:prstTxWarp>
          </a:bodyPr>
          <a:lstStyle/>
          <a:p>
            <a:pPr marL="3493" lvl="2" algn="just" defTabSz="801529" fontAlgn="base">
              <a:spcBef>
                <a:spcPts val="500"/>
              </a:spcBef>
              <a:spcAft>
                <a:spcPts val="500"/>
              </a:spcAft>
              <a:buClr>
                <a:srgbClr val="F7923A"/>
              </a:buClr>
              <a:buSzPct val="80000"/>
              <a:tabLst>
                <a:tab pos="4714875" algn="l"/>
              </a:tabLst>
            </a:pPr>
            <a:r>
              <a:rPr lang="es-ES_tradnl" sz="1600" b="1" kern="0" dirty="0">
                <a:solidFill>
                  <a:srgbClr val="CD0000"/>
                </a:solidFill>
                <a:latin typeface="Century Gothic" panose="020B0502020202020204" pitchFamily="34" charset="0"/>
                <a:cs typeface="Arial" pitchFamily="34" charset="0"/>
              </a:rPr>
              <a:t>El </a:t>
            </a:r>
            <a:r>
              <a:rPr lang="es-ES_tradnl" sz="1600" b="1" kern="0" dirty="0">
                <a:solidFill>
                  <a:srgbClr val="CD0000"/>
                </a:solidFill>
                <a:latin typeface="Century Gothic" panose="020B0502020202020204" pitchFamily="34" charset="0"/>
                <a:cs typeface="Arial" charset="0"/>
              </a:rPr>
              <a:t>Fondo busca incrementar el valor de su patrimonio a través de invertir en proyectos de infraestructura de tamaño medio con bajo riesgo.</a:t>
            </a:r>
            <a:endParaRPr lang="es-ES_tradnl" sz="1600" b="1" kern="0" dirty="0">
              <a:solidFill>
                <a:srgbClr val="CD0000"/>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737490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II. Pipeline</a:t>
            </a:r>
          </a:p>
        </p:txBody>
      </p:sp>
    </p:spTree>
    <p:extLst>
      <p:ext uri="{BB962C8B-B14F-4D97-AF65-F5344CB8AC3E}">
        <p14:creationId xmlns:p14="http://schemas.microsoft.com/office/powerpoint/2010/main" val="2372578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281691" y="274638"/>
            <a:ext cx="5562600" cy="631825"/>
          </a:xfrm>
        </p:spPr>
        <p:txBody>
          <a:bodyPr>
            <a:normAutofit/>
          </a:bodyPr>
          <a:lstStyle/>
          <a:p>
            <a:r>
              <a:rPr lang="es-ES_tradnl" sz="2000" b="1" dirty="0">
                <a:latin typeface="Century Gothic" panose="020B0502020202020204" pitchFamily="34" charset="0"/>
              </a:rPr>
              <a:t>Visibilidad de Proyectos </a:t>
            </a:r>
            <a:r>
              <a:rPr lang="es-ES_tradnl" sz="1400" b="1" i="1" dirty="0">
                <a:latin typeface="Century Gothic" panose="020B0502020202020204" pitchFamily="34" charset="0"/>
              </a:rPr>
              <a:t>(Junio 2016)</a:t>
            </a:r>
          </a:p>
        </p:txBody>
      </p:sp>
      <p:sp>
        <p:nvSpPr>
          <p:cNvPr id="39" name="2 Marcador de número de diapositiva"/>
          <p:cNvSpPr txBox="1">
            <a:spLocks/>
          </p:cNvSpPr>
          <p:nvPr/>
        </p:nvSpPr>
        <p:spPr>
          <a:xfrm>
            <a:off x="6751645" y="6351759"/>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_tradnl" altLang="es-MX" smtClean="0">
                <a:latin typeface="Century Gothic" charset="0"/>
                <a:ea typeface="Century Gothic" charset="0"/>
                <a:cs typeface="Century Gothic" charset="0"/>
              </a:rPr>
              <a:pPr/>
              <a:t>10</a:t>
            </a:fld>
            <a:endParaRPr lang="es-ES_tradnl" altLang="es-MX" dirty="0">
              <a:latin typeface="Century Gothic" charset="0"/>
              <a:ea typeface="Century Gothic" charset="0"/>
              <a:cs typeface="Century Gothic" charset="0"/>
            </a:endParaRPr>
          </a:p>
        </p:txBody>
      </p:sp>
      <p:graphicFrame>
        <p:nvGraphicFramePr>
          <p:cNvPr id="21" name="Gráfico 20"/>
          <p:cNvGraphicFramePr/>
          <p:nvPr>
            <p:extLst>
              <p:ext uri="{D42A27DB-BD31-4B8C-83A1-F6EECF244321}">
                <p14:modId xmlns:p14="http://schemas.microsoft.com/office/powerpoint/2010/main" val="423416073"/>
              </p:ext>
            </p:extLst>
          </p:nvPr>
        </p:nvGraphicFramePr>
        <p:xfrm>
          <a:off x="4435542" y="4040182"/>
          <a:ext cx="3596721" cy="2554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Gráfico 25"/>
          <p:cNvGraphicFramePr/>
          <p:nvPr>
            <p:extLst>
              <p:ext uri="{D42A27DB-BD31-4B8C-83A1-F6EECF244321}">
                <p14:modId xmlns:p14="http://schemas.microsoft.com/office/powerpoint/2010/main" val="1744962084"/>
              </p:ext>
            </p:extLst>
          </p:nvPr>
        </p:nvGraphicFramePr>
        <p:xfrm>
          <a:off x="655386" y="4063156"/>
          <a:ext cx="3596721" cy="2508252"/>
        </p:xfrm>
        <a:graphic>
          <a:graphicData uri="http://schemas.openxmlformats.org/drawingml/2006/chart">
            <c:chart xmlns:c="http://schemas.openxmlformats.org/drawingml/2006/chart" xmlns:r="http://schemas.openxmlformats.org/officeDocument/2006/relationships" r:id="rId4"/>
          </a:graphicData>
        </a:graphic>
      </p:graphicFrame>
      <p:sp>
        <p:nvSpPr>
          <p:cNvPr id="19" name="CuadroTexto 18"/>
          <p:cNvSpPr txBox="1"/>
          <p:nvPr/>
        </p:nvSpPr>
        <p:spPr>
          <a:xfrm>
            <a:off x="1548581" y="3775387"/>
            <a:ext cx="5515895" cy="338554"/>
          </a:xfrm>
          <a:prstGeom prst="rect">
            <a:avLst/>
          </a:prstGeom>
          <a:noFill/>
        </p:spPr>
        <p:txBody>
          <a:bodyPr wrap="square" rtlCol="0">
            <a:spAutoFit/>
          </a:bodyPr>
          <a:lstStyle/>
          <a:p>
            <a:pPr algn="ctr"/>
            <a:r>
              <a:rPr lang="es-MX" sz="1600" b="1">
                <a:latin typeface="Century Gothic" panose="020B0502020202020204" pitchFamily="34" charset="0"/>
              </a:rPr>
              <a:t>13 Proyectos </a:t>
            </a:r>
            <a:r>
              <a:rPr lang="es-MX" sz="1600" b="1" smtClean="0">
                <a:latin typeface="Century Gothic" panose="020B0502020202020204" pitchFamily="34" charset="0"/>
              </a:rPr>
              <a:t>de </a:t>
            </a:r>
            <a:r>
              <a:rPr lang="es-MX" sz="1600" b="1">
                <a:latin typeface="Century Gothic" panose="020B0502020202020204" pitchFamily="34" charset="0"/>
              </a:rPr>
              <a:t>Corto y Mediano Plazo </a:t>
            </a:r>
          </a:p>
        </p:txBody>
      </p:sp>
      <p:sp>
        <p:nvSpPr>
          <p:cNvPr id="20" name="2 Marcador de contenido"/>
          <p:cNvSpPr txBox="1">
            <a:spLocks/>
          </p:cNvSpPr>
          <p:nvPr/>
        </p:nvSpPr>
        <p:spPr>
          <a:xfrm>
            <a:off x="731814" y="1781967"/>
            <a:ext cx="7529317" cy="126881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spcBef>
                <a:spcPts val="0"/>
              </a:spcBef>
              <a:spcAft>
                <a:spcPts val="600"/>
              </a:spcAft>
              <a:buClr>
                <a:srgbClr val="CD0000"/>
              </a:buClr>
              <a:buSzPct val="110000"/>
            </a:pPr>
            <a:r>
              <a:rPr lang="es-ES_tradnl" sz="1800" dirty="0">
                <a:latin typeface="Century Gothic" panose="020B0502020202020204" pitchFamily="34" charset="0"/>
              </a:rPr>
              <a:t>Visibilidad actual a 58 proyectos en donde el Fondo podría invertir $12.2 mil millones </a:t>
            </a:r>
            <a:endParaRPr lang="es-ES_tradnl" sz="1800" dirty="0" smtClean="0">
              <a:latin typeface="Century Gothic" panose="020B0502020202020204" pitchFamily="34" charset="0"/>
            </a:endParaRPr>
          </a:p>
          <a:p>
            <a:pPr marL="180975" indent="-180975">
              <a:spcBef>
                <a:spcPts val="0"/>
              </a:spcBef>
              <a:spcAft>
                <a:spcPts val="600"/>
              </a:spcAft>
              <a:buClr>
                <a:srgbClr val="CD0000"/>
              </a:buClr>
              <a:buSzPct val="110000"/>
            </a:pPr>
            <a:endParaRPr lang="es-ES_tradnl" sz="1800" dirty="0">
              <a:latin typeface="Century Gothic" panose="020B0502020202020204" pitchFamily="34" charset="0"/>
            </a:endParaRPr>
          </a:p>
          <a:p>
            <a:pPr marL="180975" indent="-180975">
              <a:spcBef>
                <a:spcPts val="0"/>
              </a:spcBef>
              <a:spcAft>
                <a:spcPts val="600"/>
              </a:spcAft>
              <a:buClr>
                <a:srgbClr val="CD0000"/>
              </a:buClr>
              <a:buSzPct val="110000"/>
            </a:pPr>
            <a:r>
              <a:rPr lang="es-ES_tradnl" sz="1800" dirty="0">
                <a:latin typeface="Century Gothic" panose="020B0502020202020204" pitchFamily="34" charset="0"/>
              </a:rPr>
              <a:t>Cobertura de </a:t>
            </a:r>
            <a:r>
              <a:rPr lang="es-ES_tradnl" sz="1800" dirty="0" smtClean="0">
                <a:latin typeface="Century Gothic" panose="020B0502020202020204" pitchFamily="34" charset="0"/>
              </a:rPr>
              <a:t>3.5x asumiendo </a:t>
            </a:r>
            <a:r>
              <a:rPr lang="es-ES_tradnl" sz="1800" dirty="0">
                <a:latin typeface="Century Gothic" panose="020B0502020202020204" pitchFamily="34" charset="0"/>
              </a:rPr>
              <a:t>Monto Emisión = $</a:t>
            </a:r>
            <a:r>
              <a:rPr lang="es-ES_tradnl" sz="1800" dirty="0" smtClean="0">
                <a:latin typeface="Century Gothic" panose="020B0502020202020204" pitchFamily="34" charset="0"/>
              </a:rPr>
              <a:t>3.5 </a:t>
            </a:r>
            <a:r>
              <a:rPr lang="es-ES_tradnl" sz="1800" dirty="0">
                <a:latin typeface="Century Gothic" panose="020B0502020202020204" pitchFamily="34" charset="0"/>
              </a:rPr>
              <a:t>mil </a:t>
            </a:r>
            <a:r>
              <a:rPr lang="es-ES_tradnl" sz="1800" dirty="0" smtClean="0">
                <a:latin typeface="Century Gothic" panose="020B0502020202020204" pitchFamily="34" charset="0"/>
              </a:rPr>
              <a:t>millones</a:t>
            </a:r>
          </a:p>
          <a:p>
            <a:pPr marL="180975" indent="-180975">
              <a:spcBef>
                <a:spcPts val="0"/>
              </a:spcBef>
              <a:spcAft>
                <a:spcPts val="600"/>
              </a:spcAft>
              <a:buClr>
                <a:srgbClr val="CD0000"/>
              </a:buClr>
              <a:buSzPct val="110000"/>
            </a:pPr>
            <a:endParaRPr lang="es-ES_tradnl" sz="1800" dirty="0">
              <a:latin typeface="Century Gothic" panose="020B0502020202020204" pitchFamily="34" charset="0"/>
            </a:endParaRPr>
          </a:p>
          <a:p>
            <a:pPr marL="180975" indent="-180975">
              <a:spcBef>
                <a:spcPts val="0"/>
              </a:spcBef>
              <a:spcAft>
                <a:spcPts val="600"/>
              </a:spcAft>
              <a:buClr>
                <a:srgbClr val="CD0000"/>
              </a:buClr>
              <a:buSzPct val="110000"/>
            </a:pPr>
            <a:endParaRPr lang="es-ES_tradnl" sz="1800" dirty="0">
              <a:latin typeface="Century Gothic" panose="020B0502020202020204" pitchFamily="34" charset="0"/>
            </a:endParaRPr>
          </a:p>
        </p:txBody>
      </p:sp>
      <p:sp>
        <p:nvSpPr>
          <p:cNvPr id="2" name="Rectángulo 1"/>
          <p:cNvSpPr/>
          <p:nvPr/>
        </p:nvSpPr>
        <p:spPr>
          <a:xfrm>
            <a:off x="840662" y="1799303"/>
            <a:ext cx="7300449" cy="1238865"/>
          </a:xfrm>
          <a:prstGeom prst="rect">
            <a:avLst/>
          </a:prstGeom>
          <a:no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54455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III. Rentabilidad</a:t>
            </a:r>
          </a:p>
        </p:txBody>
      </p:sp>
    </p:spTree>
    <p:extLst>
      <p:ext uri="{BB962C8B-B14F-4D97-AF65-F5344CB8AC3E}">
        <p14:creationId xmlns:p14="http://schemas.microsoft.com/office/powerpoint/2010/main" val="34377672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12</a:t>
            </a:fld>
            <a:endParaRPr lang="es-ES_tradnl" altLang="es-MX" dirty="0">
              <a:solidFill>
                <a:schemeClr val="tx1"/>
              </a:solidFill>
            </a:endParaRPr>
          </a:p>
        </p:txBody>
      </p:sp>
      <p:sp>
        <p:nvSpPr>
          <p:cNvPr id="10" name="1 Título"/>
          <p:cNvSpPr txBox="1">
            <a:spLocks/>
          </p:cNvSpPr>
          <p:nvPr/>
        </p:nvSpPr>
        <p:spPr bwMode="auto">
          <a:xfrm>
            <a:off x="281691"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a:latin typeface="Century Gothic" panose="020B0502020202020204" pitchFamily="34" charset="0"/>
              </a:rPr>
              <a:t>Riesgo - Retorno</a:t>
            </a:r>
          </a:p>
        </p:txBody>
      </p:sp>
      <p:sp>
        <p:nvSpPr>
          <p:cNvPr id="14" name="25 CuadroTexto"/>
          <p:cNvSpPr txBox="1"/>
          <p:nvPr/>
        </p:nvSpPr>
        <p:spPr>
          <a:xfrm>
            <a:off x="992557" y="1544511"/>
            <a:ext cx="7251793" cy="642676"/>
          </a:xfrm>
          <a:prstGeom prst="rect">
            <a:avLst/>
          </a:prstGeom>
          <a:noFill/>
          <a:ln w="15875">
            <a:solidFill>
              <a:srgbClr val="CD0000"/>
            </a:solidFill>
          </a:ln>
        </p:spPr>
        <p:txBody>
          <a:bodyPr wrap="square" lIns="44948" tIns="44948" rIns="44948" bIns="44948" rtlCol="0" anchor="ctr">
            <a:noAutofit/>
          </a:bodyPr>
          <a:lstStyle/>
          <a:p>
            <a:pPr marL="0" lvl="2" algn="ctr" defTabSz="801529" fontAlgn="base">
              <a:spcBef>
                <a:spcPts val="500"/>
              </a:spcBef>
              <a:spcAft>
                <a:spcPts val="500"/>
              </a:spcAft>
              <a:buClr>
                <a:srgbClr val="F7923A"/>
              </a:buClr>
              <a:buSzPct val="80000"/>
              <a:tabLst>
                <a:tab pos="4714875" algn="l"/>
              </a:tabLst>
            </a:pPr>
            <a:r>
              <a:rPr lang="es-ES_tradnl" sz="1400" b="1" kern="0" dirty="0">
                <a:solidFill>
                  <a:srgbClr val="CD0000"/>
                </a:solidFill>
                <a:latin typeface="Century Gothic" panose="020B0502020202020204" pitchFamily="34" charset="0"/>
                <a:cs typeface="Arial" charset="0"/>
              </a:rPr>
              <a:t>El Fondo busca invertir en riesgo Federal y/o cuasi Federal y ofrecer a sus inversionistas retornos de capital</a:t>
            </a:r>
          </a:p>
        </p:txBody>
      </p:sp>
      <p:grpSp>
        <p:nvGrpSpPr>
          <p:cNvPr id="5" name="Grupo 4"/>
          <p:cNvGrpSpPr/>
          <p:nvPr/>
        </p:nvGrpSpPr>
        <p:grpSpPr>
          <a:xfrm>
            <a:off x="992556" y="4990848"/>
            <a:ext cx="7665438" cy="1232090"/>
            <a:chOff x="992556" y="2521968"/>
            <a:chExt cx="7665438" cy="1232090"/>
          </a:xfrm>
        </p:grpSpPr>
        <p:sp>
          <p:nvSpPr>
            <p:cNvPr id="17" name="Rectángulo 16"/>
            <p:cNvSpPr/>
            <p:nvPr/>
          </p:nvSpPr>
          <p:spPr bwMode="auto">
            <a:xfrm>
              <a:off x="2534829" y="3412490"/>
              <a:ext cx="4337922" cy="341568"/>
            </a:xfrm>
            <a:prstGeom prst="rect">
              <a:avLst/>
            </a:prstGeom>
            <a:noFill/>
            <a:ln w="6350" cap="flat" cmpd="sng" algn="ctr">
              <a:solidFill>
                <a:srgbClr val="CD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400" b="0" i="0" u="none" strike="noStrike" cap="none" normalizeH="0" baseline="0" dirty="0">
                <a:ln>
                  <a:noFill/>
                </a:ln>
                <a:solidFill>
                  <a:schemeClr val="tx1"/>
                </a:solidFill>
                <a:effectLst/>
                <a:latin typeface="Century Gothic" panose="020B0502020202020204" pitchFamily="34" charset="0"/>
              </a:endParaRPr>
            </a:p>
          </p:txBody>
        </p:sp>
        <p:grpSp>
          <p:nvGrpSpPr>
            <p:cNvPr id="3" name="Grupo 2"/>
            <p:cNvGrpSpPr/>
            <p:nvPr/>
          </p:nvGrpSpPr>
          <p:grpSpPr>
            <a:xfrm>
              <a:off x="992557" y="2833576"/>
              <a:ext cx="7665437" cy="920481"/>
              <a:chOff x="992557" y="2833576"/>
              <a:chExt cx="7665437" cy="920481"/>
            </a:xfrm>
          </p:grpSpPr>
          <p:sp>
            <p:nvSpPr>
              <p:cNvPr id="15" name="Rectángulo 14"/>
              <p:cNvSpPr/>
              <p:nvPr/>
            </p:nvSpPr>
            <p:spPr>
              <a:xfrm>
                <a:off x="2461179" y="2859544"/>
                <a:ext cx="6196815" cy="307777"/>
              </a:xfrm>
              <a:prstGeom prst="rect">
                <a:avLst/>
              </a:prstGeom>
            </p:spPr>
            <p:txBody>
              <a:bodyPr wrap="square">
                <a:spAutoFit/>
              </a:bodyPr>
              <a:lstStyle/>
              <a:p>
                <a:r>
                  <a:rPr lang="es-ES_tradnl" sz="1400" b="1" u="sng" dirty="0">
                    <a:latin typeface="Century Gothic" panose="020B0502020202020204" pitchFamily="34" charset="0"/>
                  </a:rPr>
                  <a:t>Ejemplo Ilustrativo de Rentabilidad </a:t>
                </a:r>
                <a:r>
                  <a:rPr lang="es-ES_tradnl" sz="1400" b="1" i="1" u="sng" dirty="0">
                    <a:latin typeface="Century Gothic" panose="020B0502020202020204" pitchFamily="34" charset="0"/>
                  </a:rPr>
                  <a:t>(Emisión = $3,500 M a 12 años</a:t>
                </a:r>
                <a:r>
                  <a:rPr lang="es-ES_tradnl" sz="1400" b="1" i="1" u="sng" dirty="0" smtClean="0">
                    <a:latin typeface="Century Gothic" panose="020B0502020202020204" pitchFamily="34" charset="0"/>
                  </a:rPr>
                  <a:t>)*</a:t>
                </a:r>
                <a:endParaRPr lang="es-ES_tradnl" sz="1400" b="1" i="1" u="sng" dirty="0">
                  <a:latin typeface="Century Gothic" panose="020B0502020202020204" pitchFamily="34" charset="0"/>
                </a:endParaRPr>
              </a:p>
            </p:txBody>
          </p:sp>
          <p:sp>
            <p:nvSpPr>
              <p:cNvPr id="16" name="Marcador de texto 2"/>
              <p:cNvSpPr txBox="1">
                <a:spLocks/>
              </p:cNvSpPr>
              <p:nvPr/>
            </p:nvSpPr>
            <p:spPr bwMode="gray">
              <a:xfrm>
                <a:off x="2544353" y="2912156"/>
                <a:ext cx="5166932" cy="623122"/>
              </a:xfrm>
              <a:prstGeom prst="rect">
                <a:avLst/>
              </a:prstGeom>
              <a:noFill/>
              <a:ln>
                <a:noFill/>
              </a:ln>
              <a:effectLst/>
              <a:extLst/>
            </p:spPr>
            <p:txBody>
              <a:bodyPr vert="horz" wrap="square" lIns="0" tIns="0" rIns="0" bIns="0" numCol="1" anchor="t" anchorCtr="0" compatLnSpc="1">
                <a:prstTxWarp prst="textNoShape">
                  <a:avLst/>
                </a:prstTxWarp>
              </a:bodyPr>
              <a:lstStyle>
                <a:lvl1pPr marL="342900" indent="-250825" algn="l" defTabSz="728663" rtl="0" eaLnBrk="1" fontAlgn="base" hangingPunct="1">
                  <a:lnSpc>
                    <a:spcPct val="95000"/>
                  </a:lnSpc>
                  <a:spcBef>
                    <a:spcPct val="95000"/>
                  </a:spcBef>
                  <a:spcAft>
                    <a:spcPct val="0"/>
                  </a:spcAft>
                  <a:buClr>
                    <a:schemeClr val="tx1"/>
                  </a:buClr>
                  <a:buSzPct val="120000"/>
                  <a:buFont typeface="Wingdings" pitchFamily="2" charset="2"/>
                  <a:defRPr lang="en-US" sz="1400" b="1" dirty="0" smtClean="0">
                    <a:solidFill>
                      <a:schemeClr val="tx1"/>
                    </a:solidFill>
                    <a:latin typeface="Arial" panose="020B0604020202020204" pitchFamily="34" charset="0"/>
                    <a:ea typeface="+mn-ea"/>
                    <a:cs typeface="Arial" panose="020B0604020202020204" pitchFamily="34" charset="0"/>
                  </a:defRPr>
                </a:lvl1pPr>
                <a:lvl2pPr marL="93663" indent="-1588" algn="l" defTabSz="728663" rtl="0" eaLnBrk="1" fontAlgn="base" hangingPunct="1">
                  <a:lnSpc>
                    <a:spcPct val="95000"/>
                  </a:lnSpc>
                  <a:spcBef>
                    <a:spcPct val="36000"/>
                  </a:spcBef>
                  <a:spcAft>
                    <a:spcPts val="600"/>
                  </a:spcAft>
                  <a:buClr>
                    <a:schemeClr val="tx1"/>
                  </a:buClr>
                  <a:buSzPct val="120000"/>
                  <a:defRPr lang="en-US" sz="1400" dirty="0" smtClean="0">
                    <a:solidFill>
                      <a:schemeClr val="tx1"/>
                    </a:solidFill>
                    <a:latin typeface="Arial" panose="020B0604020202020204" pitchFamily="34" charset="0"/>
                    <a:cs typeface="Arial" panose="020B0604020202020204" pitchFamily="34" charset="0"/>
                  </a:defRPr>
                </a:lvl2pPr>
                <a:lvl3pPr marL="442913" indent="-225425" algn="l" defTabSz="728663" rtl="0" eaLnBrk="1" fontAlgn="base" hangingPunct="1">
                  <a:lnSpc>
                    <a:spcPct val="95000"/>
                  </a:lnSpc>
                  <a:spcBef>
                    <a:spcPct val="0"/>
                  </a:spcBef>
                  <a:spcAft>
                    <a:spcPct val="0"/>
                  </a:spcAft>
                  <a:buClr>
                    <a:schemeClr val="bg2"/>
                  </a:buClr>
                  <a:buSzPct val="80000"/>
                  <a:buFont typeface="Wingdings" pitchFamily="2" charset="2"/>
                  <a:buChar char="n"/>
                  <a:defRPr lang="en-US" sz="1400" dirty="0" smtClean="0">
                    <a:solidFill>
                      <a:schemeClr val="tx1"/>
                    </a:solidFill>
                    <a:latin typeface="Arial" panose="020B0604020202020204" pitchFamily="34" charset="0"/>
                    <a:cs typeface="Arial" panose="020B0604020202020204" pitchFamily="34" charset="0"/>
                  </a:defRPr>
                </a:lvl3pPr>
                <a:lvl4pPr marL="633413" indent="-236538" algn="l" defTabSz="719138" rtl="0" eaLnBrk="1" fontAlgn="base" hangingPunct="1">
                  <a:lnSpc>
                    <a:spcPct val="95000"/>
                  </a:lnSpc>
                  <a:spcBef>
                    <a:spcPts val="400"/>
                  </a:spcBef>
                  <a:spcAft>
                    <a:spcPct val="0"/>
                  </a:spcAft>
                  <a:buClr>
                    <a:schemeClr val="tx1"/>
                  </a:buClr>
                  <a:buFont typeface="Credit Suisse Type Roman" charset="0"/>
                  <a:buChar char="−"/>
                  <a:defRPr lang="en-US" sz="1400" dirty="0" smtClean="0">
                    <a:solidFill>
                      <a:schemeClr val="tx1"/>
                    </a:solidFill>
                    <a:latin typeface="Arial" panose="020B0604020202020204" pitchFamily="34" charset="0"/>
                    <a:cs typeface="Arial" panose="020B0604020202020204" pitchFamily="34" charset="0"/>
                  </a:defRPr>
                </a:lvl4pPr>
                <a:lvl5pPr marL="811213" indent="-184150" algn="l" defTabSz="719138" rtl="0" eaLnBrk="1" fontAlgn="base" hangingPunct="1">
                  <a:lnSpc>
                    <a:spcPct val="95000"/>
                  </a:lnSpc>
                  <a:spcBef>
                    <a:spcPts val="400"/>
                  </a:spcBef>
                  <a:spcAft>
                    <a:spcPct val="0"/>
                  </a:spcAft>
                  <a:buClr>
                    <a:schemeClr val="tx1"/>
                  </a:buClr>
                  <a:buFont typeface="Credit Suisse Type Roman" charset="0"/>
                  <a:buChar char="−"/>
                  <a:defRPr lang="en-US" sz="1400" dirty="0">
                    <a:solidFill>
                      <a:schemeClr val="tx1"/>
                    </a:solidFill>
                    <a:latin typeface="Arial" panose="020B0604020202020204" pitchFamily="34" charset="0"/>
                    <a:cs typeface="Arial" panose="020B0604020202020204" pitchFamily="34" charset="0"/>
                  </a:defRPr>
                </a:lvl5pPr>
                <a:lvl6pPr marL="1163638" indent="-238125" algn="l" defTabSz="728663" rtl="0" eaLnBrk="1" fontAlgn="base" hangingPunct="1">
                  <a:lnSpc>
                    <a:spcPct val="95000"/>
                  </a:lnSpc>
                  <a:spcBef>
                    <a:spcPct val="0"/>
                  </a:spcBef>
                  <a:spcAft>
                    <a:spcPct val="0"/>
                  </a:spcAft>
                  <a:buClr>
                    <a:schemeClr val="tx1"/>
                  </a:buClr>
                  <a:buFont typeface="Credit Suisse Type Roman" pitchFamily="34" charset="0"/>
                  <a:buChar char="−"/>
                  <a:defRPr sz="1400">
                    <a:solidFill>
                      <a:schemeClr val="tx1"/>
                    </a:solidFill>
                    <a:latin typeface="+mn-lt"/>
                  </a:defRPr>
                </a:lvl6pPr>
                <a:lvl7pPr marL="1620838" indent="-238125" algn="l" defTabSz="728663" rtl="0" eaLnBrk="1" fontAlgn="base" hangingPunct="1">
                  <a:lnSpc>
                    <a:spcPct val="95000"/>
                  </a:lnSpc>
                  <a:spcBef>
                    <a:spcPct val="0"/>
                  </a:spcBef>
                  <a:spcAft>
                    <a:spcPct val="0"/>
                  </a:spcAft>
                  <a:buClr>
                    <a:schemeClr val="tx1"/>
                  </a:buClr>
                  <a:buFont typeface="Credit Suisse Type Roman" pitchFamily="34" charset="0"/>
                  <a:buChar char="−"/>
                  <a:defRPr sz="1400">
                    <a:solidFill>
                      <a:schemeClr val="tx1"/>
                    </a:solidFill>
                    <a:latin typeface="+mn-lt"/>
                  </a:defRPr>
                </a:lvl7pPr>
                <a:lvl8pPr marL="2078038" indent="-238125" algn="l" defTabSz="728663" rtl="0" eaLnBrk="1" fontAlgn="base" hangingPunct="1">
                  <a:lnSpc>
                    <a:spcPct val="95000"/>
                  </a:lnSpc>
                  <a:spcBef>
                    <a:spcPct val="0"/>
                  </a:spcBef>
                  <a:spcAft>
                    <a:spcPct val="0"/>
                  </a:spcAft>
                  <a:buClr>
                    <a:schemeClr val="tx1"/>
                  </a:buClr>
                  <a:buFont typeface="Credit Suisse Type Roman" pitchFamily="34" charset="0"/>
                  <a:buChar char="−"/>
                  <a:defRPr sz="1400">
                    <a:solidFill>
                      <a:schemeClr val="tx1"/>
                    </a:solidFill>
                    <a:latin typeface="+mn-lt"/>
                  </a:defRPr>
                </a:lvl8pPr>
                <a:lvl9pPr marL="2535238" indent="-238125" algn="l" defTabSz="728663" rtl="0" eaLnBrk="1" fontAlgn="base" hangingPunct="1">
                  <a:lnSpc>
                    <a:spcPct val="95000"/>
                  </a:lnSpc>
                  <a:spcBef>
                    <a:spcPct val="0"/>
                  </a:spcBef>
                  <a:spcAft>
                    <a:spcPct val="0"/>
                  </a:spcAft>
                  <a:buClr>
                    <a:schemeClr val="tx1"/>
                  </a:buClr>
                  <a:buFont typeface="Credit Suisse Type Roman" pitchFamily="34" charset="0"/>
                  <a:buChar char="−"/>
                  <a:defRPr sz="1400">
                    <a:solidFill>
                      <a:schemeClr val="tx1"/>
                    </a:solidFill>
                    <a:latin typeface="+mn-lt"/>
                  </a:defRPr>
                </a:lvl9pPr>
              </a:lstStyle>
              <a:p>
                <a:pPr>
                  <a:tabLst>
                    <a:tab pos="4711700" algn="r"/>
                    <a:tab pos="6134100" algn="r"/>
                    <a:tab pos="7556500" algn="r"/>
                  </a:tabLst>
                </a:pPr>
                <a:endParaRPr lang="es-ES_tradnl" kern="0" dirty="0">
                  <a:latin typeface="Century Gothic" panose="020B0502020202020204" pitchFamily="34" charset="0"/>
                </a:endParaRPr>
              </a:p>
              <a:p>
                <a:pPr>
                  <a:spcBef>
                    <a:spcPts val="600"/>
                  </a:spcBef>
                  <a:tabLst>
                    <a:tab pos="4711700" algn="r"/>
                    <a:tab pos="6223000" algn="r"/>
                    <a:tab pos="7502525" algn="r"/>
                  </a:tabLst>
                </a:pPr>
                <a:r>
                  <a:rPr lang="es-ES_tradnl" kern="0" dirty="0">
                    <a:latin typeface="Century Gothic" panose="020B0502020202020204" pitchFamily="34" charset="0"/>
                  </a:rPr>
                  <a:t>Retorno Proyectos            14.5%   16.5%   18.5%	</a:t>
                </a:r>
              </a:p>
              <a:p>
                <a:pPr>
                  <a:spcBef>
                    <a:spcPts val="600"/>
                  </a:spcBef>
                  <a:tabLst>
                    <a:tab pos="4711700" algn="r"/>
                    <a:tab pos="6223000" algn="r"/>
                    <a:tab pos="7502525" algn="r"/>
                  </a:tabLst>
                </a:pPr>
                <a:r>
                  <a:rPr lang="es-ES_tradnl" kern="0" dirty="0">
                    <a:solidFill>
                      <a:srgbClr val="CD0000"/>
                    </a:solidFill>
                    <a:latin typeface="Century Gothic" panose="020B0502020202020204" pitchFamily="34" charset="0"/>
                  </a:rPr>
                  <a:t>TIR estimada Tenedores   10.4%   12.3%   14.3%</a:t>
                </a:r>
              </a:p>
              <a:p>
                <a:pPr>
                  <a:spcBef>
                    <a:spcPts val="600"/>
                  </a:spcBef>
                  <a:tabLst>
                    <a:tab pos="4711700" algn="r"/>
                    <a:tab pos="6223000" algn="r"/>
                    <a:tab pos="7502525" algn="r"/>
                  </a:tabLst>
                </a:pPr>
                <a:endParaRPr lang="es-ES_tradnl" kern="0" dirty="0">
                  <a:latin typeface="Century Gothic" panose="020B0502020202020204" pitchFamily="34" charset="0"/>
                </a:endParaRPr>
              </a:p>
            </p:txBody>
          </p:sp>
          <p:sp>
            <p:nvSpPr>
              <p:cNvPr id="18" name="Rectangle 27"/>
              <p:cNvSpPr>
                <a:spLocks noChangeArrowheads="1"/>
              </p:cNvSpPr>
              <p:nvPr/>
            </p:nvSpPr>
            <p:spPr bwMode="auto">
              <a:xfrm>
                <a:off x="992557" y="2833576"/>
                <a:ext cx="1407475" cy="920481"/>
              </a:xfrm>
              <a:prstGeom prst="rect">
                <a:avLst/>
              </a:prstGeom>
              <a:solidFill>
                <a:schemeClr val="bg1">
                  <a:lumMod val="65000"/>
                </a:schemeClr>
              </a:solidFill>
              <a:ln w="9525" cmpd="sng">
                <a:noFill/>
              </a:ln>
              <a:extLst/>
            </p:spPr>
            <p:txBody>
              <a:bodyPr wrap="square" lIns="91429" tIns="45714" rIns="91429" bIns="45714" anchor="ctr">
                <a:noAutofit/>
              </a:bodyPr>
              <a:lstStyle/>
              <a:p>
                <a:pPr algn="ctr"/>
                <a:r>
                  <a:rPr lang="es-ES_tradnl" sz="1400" dirty="0">
                    <a:solidFill>
                      <a:schemeClr val="bg1"/>
                    </a:solidFill>
                    <a:latin typeface="Century Gothic" panose="020B0502020202020204" pitchFamily="34" charset="0"/>
                    <a:cs typeface="Arial" panose="020B0604020202020204" pitchFamily="34" charset="0"/>
                  </a:rPr>
                  <a:t>Retornos Potenciales del Fondo</a:t>
                </a:r>
              </a:p>
            </p:txBody>
          </p:sp>
        </p:grpSp>
        <p:sp>
          <p:nvSpPr>
            <p:cNvPr id="2" name="Triángulo isósceles 1"/>
            <p:cNvSpPr/>
            <p:nvPr/>
          </p:nvSpPr>
          <p:spPr>
            <a:xfrm rot="10800000">
              <a:off x="992556" y="2521968"/>
              <a:ext cx="7251793" cy="207278"/>
            </a:xfrm>
            <a:prstGeom prs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pSp>
      <p:sp>
        <p:nvSpPr>
          <p:cNvPr id="19" name="Triángulo isósceles 18"/>
          <p:cNvSpPr/>
          <p:nvPr/>
        </p:nvSpPr>
        <p:spPr>
          <a:xfrm rot="10800000">
            <a:off x="992556" y="2287054"/>
            <a:ext cx="7251793" cy="207278"/>
          </a:xfrm>
          <a:prstGeom prs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4" name="2 Marcador de contenido"/>
          <p:cNvSpPr txBox="1">
            <a:spLocks/>
          </p:cNvSpPr>
          <p:nvPr/>
        </p:nvSpPr>
        <p:spPr>
          <a:xfrm>
            <a:off x="962484" y="2567425"/>
            <a:ext cx="7281865" cy="233444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Rendimientos brutos nominales objetivo (a vencimiento) por proyecto: 14-16% anual para </a:t>
            </a:r>
            <a:r>
              <a:rPr lang="es-ES_tradnl" sz="1200" b="1" i="1" kern="0" dirty="0">
                <a:solidFill>
                  <a:srgbClr val="7F7F7F"/>
                </a:solidFill>
                <a:latin typeface="Century Gothic" panose="020B0502020202020204" pitchFamily="34" charset="0"/>
                <a:cs typeface="Arial" pitchFamily="34" charset="0"/>
              </a:rPr>
              <a:t>greenfields</a:t>
            </a:r>
            <a:r>
              <a:rPr lang="es-ES_tradnl" sz="1200" b="1" kern="0" dirty="0">
                <a:solidFill>
                  <a:srgbClr val="7F7F7F"/>
                </a:solidFill>
                <a:latin typeface="Century Gothic" panose="020B0502020202020204" pitchFamily="34" charset="0"/>
                <a:cs typeface="Arial" pitchFamily="34" charset="0"/>
              </a:rPr>
              <a:t> y 12-14% para </a:t>
            </a:r>
            <a:r>
              <a:rPr lang="es-ES_tradnl" sz="1200" b="1" i="1" kern="0" dirty="0">
                <a:solidFill>
                  <a:srgbClr val="7F7F7F"/>
                </a:solidFill>
                <a:latin typeface="Century Gothic" panose="020B0502020202020204" pitchFamily="34" charset="0"/>
                <a:cs typeface="Arial" pitchFamily="34" charset="0"/>
              </a:rPr>
              <a:t>brownfields</a:t>
            </a:r>
            <a:r>
              <a:rPr lang="es-ES_tradnl" sz="1200" b="1" kern="0" dirty="0">
                <a:solidFill>
                  <a:srgbClr val="7F7F7F"/>
                </a:solidFill>
                <a:latin typeface="Century Gothic" panose="020B0502020202020204" pitchFamily="34" charset="0"/>
                <a:cs typeface="Arial" pitchFamily="34" charset="0"/>
              </a:rPr>
              <a:t>.</a:t>
            </a:r>
          </a:p>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Proyectos APP de riesgo y varianza baja.</a:t>
            </a:r>
          </a:p>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Riesgo construcción y operación asumidos por terceros.</a:t>
            </a:r>
          </a:p>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La segunda garantía en los proyectos a través de fideicomisos permite aislar a los mismos de riesgos de voluntad de pago de Gobernadores o Presidentes Municipales.</a:t>
            </a:r>
          </a:p>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Durante la vida del Fondo los inversionistas van recibiendo los dividendos y/o los intereses generados por los proyectos.</a:t>
            </a:r>
          </a:p>
          <a:p>
            <a:pPr marL="206058" lvl="2" indent="-202565" algn="just" defTabSz="801529" eaLnBrk="0" hangingPunct="0">
              <a:spcBef>
                <a:spcPts val="300"/>
              </a:spcBef>
              <a:spcAft>
                <a:spcPts val="300"/>
              </a:spcAft>
              <a:buClr>
                <a:srgbClr val="CD0000"/>
              </a:buClr>
              <a:buSzPct val="80000"/>
              <a:buFont typeface="Wingdings"/>
              <a:buChar char="n"/>
              <a:tabLst>
                <a:tab pos="4714875" algn="l"/>
              </a:tabLst>
            </a:pPr>
            <a:r>
              <a:rPr lang="es-ES_tradnl" sz="1200" b="1" kern="0" dirty="0">
                <a:solidFill>
                  <a:srgbClr val="7F7F7F"/>
                </a:solidFill>
                <a:latin typeface="Century Gothic" panose="020B0502020202020204" pitchFamily="34" charset="0"/>
                <a:cs typeface="Arial" pitchFamily="34" charset="0"/>
              </a:rPr>
              <a:t>GFI y el Administrador reciben distribuciones por desempeño únicamente una vez que los inversionistas han recibido un retorno del 9% anual compuesto.</a:t>
            </a:r>
          </a:p>
        </p:txBody>
      </p:sp>
      <p:sp>
        <p:nvSpPr>
          <p:cNvPr id="20" name="Rectángulo 19"/>
          <p:cNvSpPr/>
          <p:nvPr/>
        </p:nvSpPr>
        <p:spPr>
          <a:xfrm>
            <a:off x="985293" y="6343744"/>
            <a:ext cx="2911374" cy="246221"/>
          </a:xfrm>
          <a:prstGeom prst="rect">
            <a:avLst/>
          </a:prstGeom>
          <a:noFill/>
        </p:spPr>
        <p:txBody>
          <a:bodyPr wrap="none" lIns="91440" tIns="45720" rIns="91440" bIns="45720">
            <a:spAutoFit/>
          </a:bodyPr>
          <a:lstStyle/>
          <a:p>
            <a:r>
              <a:rPr lang="es-ES_tradnl" sz="1000" dirty="0" smtClean="0">
                <a:ln w="12700">
                  <a:noFill/>
                  <a:prstDash val="solid"/>
                </a:ln>
                <a:solidFill>
                  <a:schemeClr val="tx1">
                    <a:lumMod val="50000"/>
                    <a:lumOff val="50000"/>
                  </a:schemeClr>
                </a:solidFill>
                <a:latin typeface="Century Gothic" panose="020B0502020202020204" pitchFamily="34" charset="0"/>
                <a:cs typeface="Arial" panose="020B0604020202020204" pitchFamily="34" charset="0"/>
              </a:rPr>
              <a:t>* Ejemplo para fines ilustrativos únicamente.</a:t>
            </a:r>
            <a:endParaRPr lang="es-ES_tradnl" sz="1000" dirty="0">
              <a:ln w="12700">
                <a:noFill/>
                <a:prstDash val="solid"/>
              </a:ln>
              <a:solidFill>
                <a:schemeClr val="tx1">
                  <a:lumMod val="50000"/>
                  <a:lumOff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194811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13</a:t>
            </a:fld>
            <a:endParaRPr lang="es-ES_tradnl" altLang="es-MX" dirty="0">
              <a:solidFill>
                <a:schemeClr val="tx1"/>
              </a:solidFill>
            </a:endParaRPr>
          </a:p>
        </p:txBody>
      </p:sp>
      <p:sp>
        <p:nvSpPr>
          <p:cNvPr id="10" name="1 Título"/>
          <p:cNvSpPr txBox="1">
            <a:spLocks/>
          </p:cNvSpPr>
          <p:nvPr/>
        </p:nvSpPr>
        <p:spPr bwMode="auto">
          <a:xfrm>
            <a:off x="281691"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a:latin typeface="Century Gothic" panose="020B0502020202020204" pitchFamily="34" charset="0"/>
              </a:rPr>
              <a:t>Cascada de Distribución</a:t>
            </a:r>
          </a:p>
        </p:txBody>
      </p:sp>
      <p:graphicFrame>
        <p:nvGraphicFramePr>
          <p:cNvPr id="14" name="Gráfico 13"/>
          <p:cNvGraphicFramePr>
            <a:graphicFrameLocks/>
          </p:cNvGraphicFramePr>
          <p:nvPr>
            <p:extLst/>
          </p:nvPr>
        </p:nvGraphicFramePr>
        <p:xfrm>
          <a:off x="368300" y="2021836"/>
          <a:ext cx="7516067" cy="3479768"/>
        </p:xfrm>
        <a:graphic>
          <a:graphicData uri="http://schemas.openxmlformats.org/drawingml/2006/chart">
            <c:chart xmlns:c="http://schemas.openxmlformats.org/drawingml/2006/chart" xmlns:r="http://schemas.openxmlformats.org/officeDocument/2006/relationships" r:id="rId2"/>
          </a:graphicData>
        </a:graphic>
      </p:graphicFrame>
      <p:sp>
        <p:nvSpPr>
          <p:cNvPr id="15" name="Rectángulo 14"/>
          <p:cNvSpPr/>
          <p:nvPr/>
        </p:nvSpPr>
        <p:spPr>
          <a:xfrm>
            <a:off x="783324" y="4014117"/>
            <a:ext cx="660758"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$3,500</a:t>
            </a:r>
          </a:p>
        </p:txBody>
      </p:sp>
      <p:sp>
        <p:nvSpPr>
          <p:cNvPr id="16" name="Rectángulo 15"/>
          <p:cNvSpPr/>
          <p:nvPr/>
        </p:nvSpPr>
        <p:spPr>
          <a:xfrm>
            <a:off x="1956637" y="2216532"/>
            <a:ext cx="747320"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$10,465</a:t>
            </a:r>
          </a:p>
        </p:txBody>
      </p:sp>
      <p:sp>
        <p:nvSpPr>
          <p:cNvPr id="17" name="Rectángulo 16"/>
          <p:cNvSpPr/>
          <p:nvPr/>
        </p:nvSpPr>
        <p:spPr>
          <a:xfrm>
            <a:off x="3185529" y="4014117"/>
            <a:ext cx="660758"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$3,500</a:t>
            </a:r>
          </a:p>
        </p:txBody>
      </p:sp>
      <p:sp>
        <p:nvSpPr>
          <p:cNvPr id="18" name="Rectángulo 17"/>
          <p:cNvSpPr/>
          <p:nvPr/>
        </p:nvSpPr>
        <p:spPr>
          <a:xfrm>
            <a:off x="4392249" y="3122725"/>
            <a:ext cx="660758"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$4,676</a:t>
            </a:r>
          </a:p>
        </p:txBody>
      </p:sp>
      <p:sp>
        <p:nvSpPr>
          <p:cNvPr id="19" name="Rectángulo 18"/>
          <p:cNvSpPr/>
          <p:nvPr/>
        </p:nvSpPr>
        <p:spPr>
          <a:xfrm>
            <a:off x="5621056" y="2893053"/>
            <a:ext cx="660758"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$1,169</a:t>
            </a:r>
          </a:p>
        </p:txBody>
      </p:sp>
      <p:sp>
        <p:nvSpPr>
          <p:cNvPr id="20" name="Rectángulo 19"/>
          <p:cNvSpPr/>
          <p:nvPr/>
        </p:nvSpPr>
        <p:spPr>
          <a:xfrm>
            <a:off x="6808016" y="2213917"/>
            <a:ext cx="660758" cy="276999"/>
          </a:xfrm>
          <a:prstGeom prst="rect">
            <a:avLst/>
          </a:prstGeom>
        </p:spPr>
        <p:txBody>
          <a:bodyPr wrap="none">
            <a:spAutoFit/>
          </a:bodyPr>
          <a:lstStyle/>
          <a:p>
            <a:pPr algn="l"/>
            <a:r>
              <a:rPr lang="es-ES_tradnl" sz="1200" b="1" dirty="0">
                <a:latin typeface="Century Gothic" panose="020B0502020202020204" pitchFamily="34" charset="0"/>
                <a:cs typeface="Arial" panose="020B0604020202020204" pitchFamily="34" charset="0"/>
              </a:rPr>
              <a:t>$1,120</a:t>
            </a:r>
          </a:p>
        </p:txBody>
      </p:sp>
      <p:sp>
        <p:nvSpPr>
          <p:cNvPr id="21" name="Rectángulo 20"/>
          <p:cNvSpPr/>
          <p:nvPr/>
        </p:nvSpPr>
        <p:spPr>
          <a:xfrm>
            <a:off x="6917388" y="2799853"/>
            <a:ext cx="466795" cy="369332"/>
          </a:xfrm>
          <a:prstGeom prst="rect">
            <a:avLst/>
          </a:prstGeom>
        </p:spPr>
        <p:txBody>
          <a:bodyPr wrap="none">
            <a:spAutoFit/>
          </a:bodyPr>
          <a:lstStyle/>
          <a:p>
            <a:pPr algn="ctr"/>
            <a:r>
              <a:rPr lang="es-ES_tradnl" sz="1000" dirty="0">
                <a:solidFill>
                  <a:schemeClr val="bg1"/>
                </a:solidFill>
                <a:latin typeface="Century Gothic" panose="020B0502020202020204" pitchFamily="34" charset="0"/>
                <a:cs typeface="Arial" panose="020B0604020202020204" pitchFamily="34" charset="0"/>
              </a:rPr>
              <a:t>$896</a:t>
            </a:r>
          </a:p>
          <a:p>
            <a:pPr algn="ctr"/>
            <a:r>
              <a:rPr lang="es-ES_tradnl" sz="800" i="1" dirty="0">
                <a:solidFill>
                  <a:schemeClr val="bg1"/>
                </a:solidFill>
                <a:latin typeface="Century Gothic" panose="020B0502020202020204" pitchFamily="34" charset="0"/>
                <a:cs typeface="Arial" panose="020B0604020202020204" pitchFamily="34" charset="0"/>
              </a:rPr>
              <a:t>(80%)</a:t>
            </a:r>
          </a:p>
        </p:txBody>
      </p:sp>
      <p:sp>
        <p:nvSpPr>
          <p:cNvPr id="22" name="Rectángulo 21"/>
          <p:cNvSpPr/>
          <p:nvPr/>
        </p:nvSpPr>
        <p:spPr>
          <a:xfrm>
            <a:off x="6927165" y="2453210"/>
            <a:ext cx="466795" cy="369332"/>
          </a:xfrm>
          <a:prstGeom prst="rect">
            <a:avLst/>
          </a:prstGeom>
        </p:spPr>
        <p:txBody>
          <a:bodyPr wrap="none">
            <a:spAutoFit/>
          </a:bodyPr>
          <a:lstStyle/>
          <a:p>
            <a:pPr algn="ctr"/>
            <a:r>
              <a:rPr lang="es-ES_tradnl" sz="1000" dirty="0">
                <a:solidFill>
                  <a:schemeClr val="bg1"/>
                </a:solidFill>
                <a:latin typeface="Century Gothic" panose="020B0502020202020204" pitchFamily="34" charset="0"/>
                <a:cs typeface="Arial" panose="020B0604020202020204" pitchFamily="34" charset="0"/>
              </a:rPr>
              <a:t>$224</a:t>
            </a:r>
          </a:p>
          <a:p>
            <a:pPr algn="ctr"/>
            <a:r>
              <a:rPr lang="es-ES_tradnl" sz="800" i="1" dirty="0">
                <a:solidFill>
                  <a:schemeClr val="bg1"/>
                </a:solidFill>
                <a:latin typeface="Century Gothic" panose="020B0502020202020204" pitchFamily="34" charset="0"/>
                <a:cs typeface="Arial" panose="020B0604020202020204" pitchFamily="34" charset="0"/>
              </a:rPr>
              <a:t>(20%)</a:t>
            </a:r>
          </a:p>
        </p:txBody>
      </p:sp>
      <p:sp>
        <p:nvSpPr>
          <p:cNvPr id="23" name="Rectángulo 22"/>
          <p:cNvSpPr/>
          <p:nvPr/>
        </p:nvSpPr>
        <p:spPr>
          <a:xfrm>
            <a:off x="1096052" y="5568967"/>
            <a:ext cx="2204450" cy="461665"/>
          </a:xfrm>
          <a:prstGeom prst="rect">
            <a:avLst/>
          </a:prstGeom>
        </p:spPr>
        <p:txBody>
          <a:bodyPr wrap="none">
            <a:spAutoFit/>
          </a:bodyPr>
          <a:lstStyle/>
          <a:p>
            <a:pPr algn="l"/>
            <a:r>
              <a:rPr lang="es-ES_tradnl" sz="1200" dirty="0">
                <a:latin typeface="Century Gothic" panose="020B0502020202020204" pitchFamily="34" charset="0"/>
                <a:cs typeface="Arial" panose="020B0604020202020204" pitchFamily="34" charset="0"/>
              </a:rPr>
              <a:t>Flujos a los Inversionistas </a:t>
            </a:r>
          </a:p>
          <a:p>
            <a:pPr algn="l"/>
            <a:r>
              <a:rPr lang="es-ES_tradnl" sz="1200" dirty="0">
                <a:latin typeface="Century Gothic" panose="020B0502020202020204" pitchFamily="34" charset="0"/>
                <a:cs typeface="Arial" panose="020B0604020202020204" pitchFamily="34" charset="0"/>
              </a:rPr>
              <a:t>Flujos a GFI / Administrador</a:t>
            </a:r>
          </a:p>
        </p:txBody>
      </p:sp>
      <p:sp>
        <p:nvSpPr>
          <p:cNvPr id="24" name="Rectángulo 23"/>
          <p:cNvSpPr/>
          <p:nvPr/>
        </p:nvSpPr>
        <p:spPr bwMode="auto">
          <a:xfrm>
            <a:off x="952032" y="5628487"/>
            <a:ext cx="144016" cy="144016"/>
          </a:xfrm>
          <a:prstGeom prst="rect">
            <a:avLst/>
          </a:prstGeom>
          <a:solidFill>
            <a:srgbClr val="8AA5CC"/>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dirty="0">
              <a:ln>
                <a:noFill/>
              </a:ln>
              <a:solidFill>
                <a:schemeClr val="tx1"/>
              </a:solidFill>
              <a:effectLst/>
              <a:latin typeface="Century Gothic" panose="020B0502020202020204" pitchFamily="34" charset="0"/>
            </a:endParaRPr>
          </a:p>
        </p:txBody>
      </p:sp>
      <p:sp>
        <p:nvSpPr>
          <p:cNvPr id="28" name="Rectángulo 27"/>
          <p:cNvSpPr/>
          <p:nvPr/>
        </p:nvSpPr>
        <p:spPr bwMode="auto">
          <a:xfrm>
            <a:off x="952032" y="5819178"/>
            <a:ext cx="144016" cy="144016"/>
          </a:xfrm>
          <a:prstGeom prst="rect">
            <a:avLst/>
          </a:prstGeom>
          <a:solidFill>
            <a:schemeClr val="accent6"/>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n-US" sz="1200" b="0" i="0" u="none" strike="noStrike" cap="none" normalizeH="0" baseline="0" dirty="0">
              <a:ln>
                <a:noFill/>
              </a:ln>
              <a:solidFill>
                <a:schemeClr val="tx1"/>
              </a:solidFill>
              <a:effectLst/>
              <a:latin typeface="Century Gothic" panose="020B0502020202020204" pitchFamily="34" charset="0"/>
            </a:endParaRPr>
          </a:p>
        </p:txBody>
      </p:sp>
      <p:sp>
        <p:nvSpPr>
          <p:cNvPr id="29"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68300" y="1577180"/>
            <a:ext cx="8382000" cy="228632"/>
          </a:xfrm>
          <a:prstGeom prst="rect">
            <a:avLst/>
          </a:prstGeom>
          <a:solidFill>
            <a:srgbClr val="FFFFFF"/>
          </a:solidFill>
          <a:ln>
            <a:noFill/>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8301" anchor="b">
            <a:spAutoFit/>
          </a:bodyPr>
          <a:lstStyle/>
          <a:p>
            <a:pPr algn="l" defTabSz="811876"/>
            <a:r>
              <a:rPr lang="es-MX" altLang="ja-JP" sz="1300" b="1">
                <a:solidFill>
                  <a:srgbClr val="CD0000"/>
                </a:solidFill>
                <a:latin typeface="Century Gothic" panose="020B0502020202020204" pitchFamily="34" charset="0"/>
                <a:ea typeface="MS PGothic" pitchFamily="34" charset="-128"/>
                <a:cs typeface="Arial" pitchFamily="34" charset="0"/>
              </a:rPr>
              <a:t>Escenario teórico, millones de pesos</a:t>
            </a:r>
          </a:p>
        </p:txBody>
      </p:sp>
      <p:cxnSp>
        <p:nvCxnSpPr>
          <p:cNvPr id="30" name="Conector angular 29"/>
          <p:cNvCxnSpPr>
            <a:stCxn id="15" idx="0"/>
          </p:cNvCxnSpPr>
          <p:nvPr/>
        </p:nvCxnSpPr>
        <p:spPr bwMode="auto">
          <a:xfrm rot="5400000" flipH="1" flipV="1">
            <a:off x="698886" y="2790166"/>
            <a:ext cx="1638768" cy="809135"/>
          </a:xfrm>
          <a:prstGeom prst="bentConnector3">
            <a:avLst>
              <a:gd name="adj1" fmla="val 50000"/>
            </a:avLst>
          </a:prstGeom>
          <a:solidFill>
            <a:schemeClr val="accent1"/>
          </a:solidFill>
          <a:ln w="63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Elipse 30"/>
          <p:cNvSpPr/>
          <p:nvPr/>
        </p:nvSpPr>
        <p:spPr bwMode="auto">
          <a:xfrm>
            <a:off x="888899" y="2147494"/>
            <a:ext cx="852131" cy="489541"/>
          </a:xfrm>
          <a:prstGeom prst="ellipse">
            <a:avLst/>
          </a:prstGeom>
          <a:solidFill>
            <a:schemeClr val="bg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n-US" sz="1200" b="1" dirty="0">
                <a:latin typeface="Century Gothic" panose="020B0502020202020204" pitchFamily="34" charset="0"/>
                <a:cs typeface="Arial" panose="020B0604020202020204" pitchFamily="34" charset="0"/>
              </a:rPr>
              <a:t>2.99</a:t>
            </a:r>
            <a:r>
              <a:rPr kumimoji="0" lang="en-US" sz="1200" b="1" i="0" u="none" strike="noStrike" cap="none" normalizeH="0" baseline="0" dirty="0">
                <a:ln>
                  <a:noFill/>
                </a:ln>
                <a:solidFill>
                  <a:schemeClr val="tx1"/>
                </a:solidFill>
                <a:effectLst/>
                <a:latin typeface="Century Gothic" panose="020B0502020202020204" pitchFamily="34" charset="0"/>
                <a:cs typeface="Arial" panose="020B0604020202020204" pitchFamily="34" charset="0"/>
              </a:rPr>
              <a:t>x CoC</a:t>
            </a:r>
          </a:p>
        </p:txBody>
      </p:sp>
      <p:sp>
        <p:nvSpPr>
          <p:cNvPr id="32" name="Rectángulo 31"/>
          <p:cNvSpPr/>
          <p:nvPr/>
        </p:nvSpPr>
        <p:spPr>
          <a:xfrm>
            <a:off x="6587171" y="3557388"/>
            <a:ext cx="1127232" cy="246221"/>
          </a:xfrm>
          <a:prstGeom prst="rect">
            <a:avLst/>
          </a:prstGeom>
        </p:spPr>
        <p:txBody>
          <a:bodyPr wrap="none">
            <a:spAutoFit/>
          </a:bodyPr>
          <a:lstStyle/>
          <a:p>
            <a:r>
              <a:rPr lang="es-ES_tradnl" sz="1000" dirty="0">
                <a:solidFill>
                  <a:schemeClr val="tx1">
                    <a:lumMod val="50000"/>
                    <a:lumOff val="50000"/>
                  </a:schemeClr>
                </a:solidFill>
                <a:latin typeface="Century Gothic" panose="020B0502020202020204" pitchFamily="34" charset="0"/>
                <a:cs typeface="Arial" panose="020B0604020202020204" pitchFamily="34" charset="0"/>
              </a:rPr>
              <a:t>GFI: $935 (80%)</a:t>
            </a:r>
          </a:p>
        </p:txBody>
      </p:sp>
      <p:sp>
        <p:nvSpPr>
          <p:cNvPr id="33" name="Rectángulo 32"/>
          <p:cNvSpPr/>
          <p:nvPr/>
        </p:nvSpPr>
        <p:spPr>
          <a:xfrm>
            <a:off x="6562325" y="3784330"/>
            <a:ext cx="1212191" cy="246221"/>
          </a:xfrm>
          <a:prstGeom prst="rect">
            <a:avLst/>
          </a:prstGeom>
        </p:spPr>
        <p:txBody>
          <a:bodyPr wrap="none">
            <a:spAutoFit/>
          </a:bodyPr>
          <a:lstStyle/>
          <a:p>
            <a:r>
              <a:rPr lang="es-ES_tradnl" sz="1000" dirty="0">
                <a:solidFill>
                  <a:schemeClr val="tx1">
                    <a:lumMod val="50000"/>
                    <a:lumOff val="50000"/>
                  </a:schemeClr>
                </a:solidFill>
                <a:latin typeface="Century Gothic" panose="020B0502020202020204" pitchFamily="34" charset="0"/>
                <a:cs typeface="Arial" panose="020B0604020202020204" pitchFamily="34" charset="0"/>
              </a:rPr>
              <a:t>Adm: $234 (20%)</a:t>
            </a:r>
          </a:p>
        </p:txBody>
      </p:sp>
      <p:sp>
        <p:nvSpPr>
          <p:cNvPr id="34" name="Rectángulo 33"/>
          <p:cNvSpPr/>
          <p:nvPr/>
        </p:nvSpPr>
        <p:spPr>
          <a:xfrm>
            <a:off x="7596336" y="2341158"/>
            <a:ext cx="1127232" cy="246221"/>
          </a:xfrm>
          <a:prstGeom prst="rect">
            <a:avLst/>
          </a:prstGeom>
        </p:spPr>
        <p:txBody>
          <a:bodyPr wrap="none">
            <a:spAutoFit/>
          </a:bodyPr>
          <a:lstStyle/>
          <a:p>
            <a:r>
              <a:rPr lang="es-ES_tradnl" sz="1000" dirty="0">
                <a:solidFill>
                  <a:schemeClr val="tx1">
                    <a:lumMod val="50000"/>
                    <a:lumOff val="50000"/>
                  </a:schemeClr>
                </a:solidFill>
                <a:latin typeface="Century Gothic" panose="020B0502020202020204" pitchFamily="34" charset="0"/>
                <a:cs typeface="Arial" panose="020B0604020202020204" pitchFamily="34" charset="0"/>
              </a:rPr>
              <a:t>GFI: $134 (60%)</a:t>
            </a:r>
          </a:p>
        </p:txBody>
      </p:sp>
      <p:sp>
        <p:nvSpPr>
          <p:cNvPr id="35" name="Rectángulo 34"/>
          <p:cNvSpPr/>
          <p:nvPr/>
        </p:nvSpPr>
        <p:spPr>
          <a:xfrm>
            <a:off x="7596336" y="2578541"/>
            <a:ext cx="1141659" cy="246221"/>
          </a:xfrm>
          <a:prstGeom prst="rect">
            <a:avLst/>
          </a:prstGeom>
        </p:spPr>
        <p:txBody>
          <a:bodyPr wrap="none">
            <a:spAutoFit/>
          </a:bodyPr>
          <a:lstStyle/>
          <a:p>
            <a:r>
              <a:rPr lang="es-ES_tradnl" sz="1000" dirty="0">
                <a:solidFill>
                  <a:schemeClr val="tx1">
                    <a:lumMod val="50000"/>
                    <a:lumOff val="50000"/>
                  </a:schemeClr>
                </a:solidFill>
                <a:latin typeface="Century Gothic" panose="020B0502020202020204" pitchFamily="34" charset="0"/>
                <a:cs typeface="Arial" panose="020B0604020202020204" pitchFamily="34" charset="0"/>
              </a:rPr>
              <a:t>Adm: $90 (40%)</a:t>
            </a:r>
          </a:p>
        </p:txBody>
      </p:sp>
      <p:cxnSp>
        <p:nvCxnSpPr>
          <p:cNvPr id="36" name="Conector angular 35"/>
          <p:cNvCxnSpPr/>
          <p:nvPr/>
        </p:nvCxnSpPr>
        <p:spPr bwMode="auto">
          <a:xfrm flipV="1">
            <a:off x="7393960" y="2466859"/>
            <a:ext cx="274384" cy="131913"/>
          </a:xfrm>
          <a:prstGeom prst="bentConnector3">
            <a:avLst/>
          </a:prstGeom>
          <a:solidFill>
            <a:schemeClr val="accent1"/>
          </a:solidFill>
          <a:ln w="6350" cap="flat" cmpd="sng" algn="ctr">
            <a:solidFill>
              <a:schemeClr val="bg1">
                <a:lumMod val="75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Conector angular 36"/>
          <p:cNvCxnSpPr/>
          <p:nvPr/>
        </p:nvCxnSpPr>
        <p:spPr bwMode="auto">
          <a:xfrm>
            <a:off x="7393960" y="2598773"/>
            <a:ext cx="269175" cy="120520"/>
          </a:xfrm>
          <a:prstGeom prst="bentConnector3">
            <a:avLst>
              <a:gd name="adj1" fmla="val 51769"/>
            </a:avLst>
          </a:prstGeom>
          <a:solidFill>
            <a:schemeClr val="accent1"/>
          </a:solidFill>
          <a:ln w="6350" cap="flat" cmpd="sng" algn="ctr">
            <a:solidFill>
              <a:schemeClr val="bg1">
                <a:lumMod val="75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ector angular 37"/>
          <p:cNvCxnSpPr>
            <a:endCxn id="32" idx="1"/>
          </p:cNvCxnSpPr>
          <p:nvPr/>
        </p:nvCxnSpPr>
        <p:spPr bwMode="auto">
          <a:xfrm>
            <a:off x="5947429" y="3416334"/>
            <a:ext cx="639742" cy="264165"/>
          </a:xfrm>
          <a:prstGeom prst="bentConnector3">
            <a:avLst>
              <a:gd name="adj1" fmla="val 50000"/>
            </a:avLst>
          </a:prstGeom>
          <a:solidFill>
            <a:schemeClr val="accent1"/>
          </a:solidFill>
          <a:ln w="6350" cap="flat" cmpd="sng" algn="ctr">
            <a:solidFill>
              <a:schemeClr val="bg1">
                <a:lumMod val="75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ector angular 38"/>
          <p:cNvCxnSpPr/>
          <p:nvPr/>
        </p:nvCxnSpPr>
        <p:spPr bwMode="auto">
          <a:xfrm>
            <a:off x="5947429" y="3651327"/>
            <a:ext cx="614896" cy="256113"/>
          </a:xfrm>
          <a:prstGeom prst="bentConnector3">
            <a:avLst>
              <a:gd name="adj1" fmla="val -343"/>
            </a:avLst>
          </a:prstGeom>
          <a:solidFill>
            <a:schemeClr val="accent1"/>
          </a:solidFill>
          <a:ln w="6350" cap="flat" cmpd="sng" algn="ctr">
            <a:solidFill>
              <a:schemeClr val="bg1">
                <a:lumMod val="75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Rectángulo 39"/>
          <p:cNvSpPr/>
          <p:nvPr/>
        </p:nvSpPr>
        <p:spPr bwMode="auto">
          <a:xfrm>
            <a:off x="6391238" y="4205460"/>
            <a:ext cx="2338742" cy="758648"/>
          </a:xfrm>
          <a:prstGeom prst="rect">
            <a:avLst/>
          </a:prstGeom>
          <a:noFill/>
          <a:ln w="63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tabLst>
                <a:tab pos="1790700" algn="r"/>
                <a:tab pos="3582988" algn="l"/>
              </a:tabLst>
            </a:pPr>
            <a:r>
              <a:rPr lang="es-ES_tradnl" sz="1000" b="1" dirty="0">
                <a:solidFill>
                  <a:schemeClr val="tx2"/>
                </a:solidFill>
                <a:latin typeface="Century Gothic" panose="020B0502020202020204" pitchFamily="34" charset="0"/>
                <a:cs typeface="Arial" panose="020B0604020202020204" pitchFamily="34" charset="0"/>
              </a:rPr>
              <a:t>	Alcance y Comisión por Desempeño</a:t>
            </a:r>
          </a:p>
          <a:p>
            <a:pPr>
              <a:tabLst>
                <a:tab pos="1790700" algn="r"/>
                <a:tab pos="3582988" algn="l"/>
              </a:tabLst>
            </a:pPr>
            <a:endParaRPr lang="es-ES_tradnl" sz="1000" b="1" dirty="0">
              <a:solidFill>
                <a:schemeClr val="tx2"/>
              </a:solidFill>
              <a:latin typeface="Century Gothic" panose="020B0502020202020204" pitchFamily="34" charset="0"/>
              <a:cs typeface="Arial" panose="020B0604020202020204" pitchFamily="34" charset="0"/>
            </a:endParaRPr>
          </a:p>
          <a:p>
            <a:pPr>
              <a:tabLst>
                <a:tab pos="1790700" algn="r"/>
                <a:tab pos="3582988" algn="l"/>
              </a:tabLst>
            </a:pPr>
            <a:r>
              <a:rPr lang="es-ES_tradnl" sz="1000" b="1" dirty="0">
                <a:latin typeface="Century Gothic" panose="020B0502020202020204" pitchFamily="34" charset="0"/>
                <a:cs typeface="Arial" panose="020B0604020202020204" pitchFamily="34" charset="0"/>
              </a:rPr>
              <a:t>GFI	$1,070 (77%)</a:t>
            </a:r>
          </a:p>
          <a:p>
            <a:pPr>
              <a:tabLst>
                <a:tab pos="1790700" algn="r"/>
                <a:tab pos="3582988" algn="l"/>
              </a:tabLst>
            </a:pPr>
            <a:r>
              <a:rPr lang="es-ES_tradnl" sz="1000" b="1" dirty="0">
                <a:latin typeface="Century Gothic" panose="020B0502020202020204" pitchFamily="34" charset="0"/>
                <a:cs typeface="Arial" panose="020B0604020202020204" pitchFamily="34" charset="0"/>
              </a:rPr>
              <a:t>Administrador 	$323 (23%)</a:t>
            </a:r>
          </a:p>
        </p:txBody>
      </p:sp>
      <p:cxnSp>
        <p:nvCxnSpPr>
          <p:cNvPr id="41" name="Conector recto 40"/>
          <p:cNvCxnSpPr/>
          <p:nvPr/>
        </p:nvCxnSpPr>
        <p:spPr bwMode="auto">
          <a:xfrm>
            <a:off x="2583072" y="2511377"/>
            <a:ext cx="4308713" cy="0"/>
          </a:xfrm>
          <a:prstGeom prst="line">
            <a:avLst/>
          </a:prstGeom>
          <a:solidFill>
            <a:schemeClr val="accent1"/>
          </a:solidFill>
          <a:ln w="6350" cap="flat" cmpd="sng" algn="ctr">
            <a:solidFill>
              <a:schemeClr val="bg1">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Rectángulo 41"/>
          <p:cNvSpPr/>
          <p:nvPr/>
        </p:nvSpPr>
        <p:spPr>
          <a:xfrm>
            <a:off x="449263" y="6107257"/>
            <a:ext cx="3480440" cy="246221"/>
          </a:xfrm>
          <a:prstGeom prst="rect">
            <a:avLst/>
          </a:prstGeom>
          <a:noFill/>
        </p:spPr>
        <p:txBody>
          <a:bodyPr wrap="none" lIns="91440" tIns="45720" rIns="91440" bIns="45720">
            <a:spAutoFit/>
          </a:bodyPr>
          <a:lstStyle/>
          <a:p>
            <a:r>
              <a:rPr lang="es-ES_tradnl" sz="1000" dirty="0">
                <a:ln w="12700">
                  <a:noFill/>
                  <a:prstDash val="solid"/>
                </a:ln>
                <a:solidFill>
                  <a:schemeClr val="tx1">
                    <a:lumMod val="50000"/>
                    <a:lumOff val="50000"/>
                  </a:schemeClr>
                </a:solidFill>
                <a:latin typeface="Century Gothic" panose="020B0502020202020204" pitchFamily="34" charset="0"/>
                <a:cs typeface="Arial" panose="020B0604020202020204" pitchFamily="34" charset="0"/>
              </a:rPr>
              <a:t>Asume retorno proyectos = 14.23% y salida en año 12</a:t>
            </a:r>
          </a:p>
        </p:txBody>
      </p:sp>
      <p:sp>
        <p:nvSpPr>
          <p:cNvPr id="43" name="Rectángulo 42"/>
          <p:cNvSpPr/>
          <p:nvPr/>
        </p:nvSpPr>
        <p:spPr>
          <a:xfrm>
            <a:off x="5340969" y="5218335"/>
            <a:ext cx="1343641" cy="215444"/>
          </a:xfrm>
          <a:prstGeom prst="rect">
            <a:avLst/>
          </a:prstGeom>
          <a:solidFill>
            <a:schemeClr val="bg1"/>
          </a:solidFill>
        </p:spPr>
        <p:txBody>
          <a:bodyPr wrap="square">
            <a:spAutoFit/>
          </a:bodyPr>
          <a:lstStyle/>
          <a:p>
            <a:pPr algn="ctr">
              <a:tabLst>
                <a:tab pos="1252538" algn="l"/>
                <a:tab pos="2420938" algn="l"/>
                <a:tab pos="3589338" algn="l"/>
              </a:tabLst>
            </a:pPr>
            <a:r>
              <a:rPr lang="es-ES_tradnl" sz="800" dirty="0">
                <a:solidFill>
                  <a:schemeClr val="tx1">
                    <a:lumMod val="65000"/>
                    <a:lumOff val="35000"/>
                  </a:schemeClr>
                </a:solidFill>
                <a:latin typeface="Century Gothic" panose="020B0502020202020204" pitchFamily="34" charset="0"/>
                <a:cs typeface="Arial" panose="020B0604020202020204" pitchFamily="34" charset="0"/>
              </a:rPr>
              <a:t>Alcance</a:t>
            </a:r>
          </a:p>
        </p:txBody>
      </p:sp>
      <p:sp>
        <p:nvSpPr>
          <p:cNvPr id="44" name="Rectángulo 43"/>
          <p:cNvSpPr/>
          <p:nvPr/>
        </p:nvSpPr>
        <p:spPr>
          <a:xfrm>
            <a:off x="3275856" y="5429596"/>
            <a:ext cx="4536503" cy="200055"/>
          </a:xfrm>
          <a:prstGeom prst="rect">
            <a:avLst/>
          </a:prstGeom>
        </p:spPr>
        <p:txBody>
          <a:bodyPr wrap="square">
            <a:spAutoFit/>
          </a:bodyPr>
          <a:lstStyle/>
          <a:p>
            <a:pPr algn="l">
              <a:tabLst>
                <a:tab pos="1252538" algn="l"/>
                <a:tab pos="2420938" algn="l"/>
                <a:tab pos="3589338" algn="l"/>
              </a:tabLst>
            </a:pPr>
            <a:r>
              <a:rPr lang="es-ES_tradnl" sz="700" i="1" dirty="0">
                <a:solidFill>
                  <a:schemeClr val="tx1">
                    <a:lumMod val="65000"/>
                    <a:lumOff val="35000"/>
                  </a:schemeClr>
                </a:solidFill>
                <a:latin typeface="Century Gothic" panose="020B0502020202020204" pitchFamily="34" charset="0"/>
                <a:cs typeface="Arial" panose="020B0604020202020204" pitchFamily="34" charset="0"/>
              </a:rPr>
              <a:t>Cubeta 1	Cubeta 2	Cubeta 3	Cubeta 4</a:t>
            </a:r>
          </a:p>
        </p:txBody>
      </p:sp>
      <p:sp>
        <p:nvSpPr>
          <p:cNvPr id="45" name="Rectángulo 44"/>
          <p:cNvSpPr/>
          <p:nvPr/>
        </p:nvSpPr>
        <p:spPr>
          <a:xfrm>
            <a:off x="6572882" y="5218335"/>
            <a:ext cx="1383494" cy="338554"/>
          </a:xfrm>
          <a:prstGeom prst="rect">
            <a:avLst/>
          </a:prstGeom>
          <a:solidFill>
            <a:schemeClr val="bg1"/>
          </a:solidFill>
        </p:spPr>
        <p:txBody>
          <a:bodyPr wrap="square">
            <a:spAutoFit/>
          </a:bodyPr>
          <a:lstStyle/>
          <a:p>
            <a:pPr algn="l">
              <a:tabLst>
                <a:tab pos="1252538" algn="l"/>
                <a:tab pos="2420938" algn="l"/>
                <a:tab pos="3589338" algn="l"/>
              </a:tabLst>
            </a:pPr>
            <a:r>
              <a:rPr lang="es-ES_tradnl" sz="800" dirty="0">
                <a:solidFill>
                  <a:schemeClr val="tx1">
                    <a:lumMod val="65000"/>
                    <a:lumOff val="35000"/>
                  </a:schemeClr>
                </a:solidFill>
                <a:latin typeface="Century Gothic" panose="020B0502020202020204" pitchFamily="34" charset="0"/>
                <a:cs typeface="Arial" panose="020B0604020202020204" pitchFamily="34" charset="0"/>
              </a:rPr>
              <a:t>Comisión por Desempeño</a:t>
            </a:r>
          </a:p>
        </p:txBody>
      </p:sp>
    </p:spTree>
    <p:extLst>
      <p:ext uri="{BB962C8B-B14F-4D97-AF65-F5344CB8AC3E}">
        <p14:creationId xmlns:p14="http://schemas.microsoft.com/office/powerpoint/2010/main" val="1348069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14</a:t>
            </a:fld>
            <a:endParaRPr lang="es-ES_tradnl" altLang="es-MX" dirty="0">
              <a:solidFill>
                <a:schemeClr val="tx1"/>
              </a:solidFill>
            </a:endParaRPr>
          </a:p>
        </p:txBody>
      </p:sp>
      <p:sp>
        <p:nvSpPr>
          <p:cNvPr id="10" name="1 Título"/>
          <p:cNvSpPr txBox="1">
            <a:spLocks/>
          </p:cNvSpPr>
          <p:nvPr/>
        </p:nvSpPr>
        <p:spPr bwMode="auto">
          <a:xfrm>
            <a:off x="281691"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smtClean="0">
                <a:latin typeface="Century Gothic" panose="020B0502020202020204" pitchFamily="34" charset="0"/>
              </a:rPr>
              <a:t>Comisiones y Retorno </a:t>
            </a:r>
            <a:r>
              <a:rPr lang="es-ES_tradnl" sz="2000" b="1" dirty="0">
                <a:latin typeface="Century Gothic" panose="020B0502020202020204" pitchFamily="34" charset="0"/>
              </a:rPr>
              <a:t>Preferente</a:t>
            </a:r>
          </a:p>
        </p:txBody>
      </p:sp>
      <p:sp>
        <p:nvSpPr>
          <p:cNvPr id="46" name="25 CuadroTexto"/>
          <p:cNvSpPr txBox="1">
            <a:spLocks/>
          </p:cNvSpPr>
          <p:nvPr/>
        </p:nvSpPr>
        <p:spPr bwMode="auto">
          <a:xfrm>
            <a:off x="460375" y="4319291"/>
            <a:ext cx="8232775" cy="167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941" tIns="50941" rIns="50941" bIns="50941" numCol="1" rtlCol="0"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06058" lvl="2" indent="-202565" defTabSz="801529" eaLnBrk="1" hangingPunct="1">
              <a:lnSpc>
                <a:spcPct val="150000"/>
              </a:lnSpc>
              <a:spcBef>
                <a:spcPts val="1129"/>
              </a:spcBef>
              <a:spcAft>
                <a:spcPts val="600"/>
              </a:spcAft>
              <a:buClr>
                <a:srgbClr val="CD0000"/>
              </a:buClr>
              <a:buFont typeface="Wingdings"/>
              <a:buChar char="n"/>
              <a:tabLst>
                <a:tab pos="4714875" algn="l"/>
              </a:tabLst>
            </a:pPr>
            <a:r>
              <a:rPr lang="es-ES_tradnl" sz="1200" b="1" dirty="0">
                <a:solidFill>
                  <a:srgbClr val="7F7F7F"/>
                </a:solidFill>
                <a:latin typeface="Century Gothic" panose="020B0502020202020204" pitchFamily="34" charset="0"/>
                <a:ea typeface="+mn-ea"/>
              </a:rPr>
              <a:t>La base de </a:t>
            </a:r>
            <a:r>
              <a:rPr lang="es-ES_tradnl" sz="1200" b="1" dirty="0" smtClean="0">
                <a:solidFill>
                  <a:srgbClr val="7F7F7F"/>
                </a:solidFill>
                <a:latin typeface="Century Gothic" panose="020B0502020202020204" pitchFamily="34" charset="0"/>
                <a:ea typeface="+mn-ea"/>
              </a:rPr>
              <a:t>cálculo </a:t>
            </a:r>
            <a:r>
              <a:rPr lang="es-ES_tradnl" sz="1200" b="1" dirty="0">
                <a:solidFill>
                  <a:srgbClr val="7F7F7F"/>
                </a:solidFill>
                <a:latin typeface="Century Gothic" panose="020B0502020202020204" pitchFamily="34" charset="0"/>
                <a:ea typeface="+mn-ea"/>
              </a:rPr>
              <a:t>de la Comisión por Administración para 8 de los 9 CKDs de Infraestructura o Energía se estima a partir del Monto Máximo de la Emisión, alineando intereses entre el Administrador y los Inversionistas</a:t>
            </a:r>
            <a:r>
              <a:rPr lang="es-ES_tradnl" sz="1200" b="1" dirty="0" smtClean="0">
                <a:solidFill>
                  <a:srgbClr val="7F7F7F"/>
                </a:solidFill>
                <a:latin typeface="Century Gothic" panose="020B0502020202020204" pitchFamily="34" charset="0"/>
                <a:ea typeface="+mn-ea"/>
              </a:rPr>
              <a:t>.</a:t>
            </a:r>
            <a:endParaRPr lang="es-ES_tradnl" sz="1200" b="1" dirty="0">
              <a:solidFill>
                <a:srgbClr val="7F7F7F"/>
              </a:solidFill>
              <a:latin typeface="Century Gothic" panose="020B0502020202020204" pitchFamily="34" charset="0"/>
              <a:ea typeface="+mn-ea"/>
            </a:endParaRPr>
          </a:p>
        </p:txBody>
      </p:sp>
      <p:sp>
        <p:nvSpPr>
          <p:cNvPr id="47" name="Rectángulo 46"/>
          <p:cNvSpPr/>
          <p:nvPr/>
        </p:nvSpPr>
        <p:spPr>
          <a:xfrm>
            <a:off x="449263" y="6424882"/>
            <a:ext cx="3118161" cy="400110"/>
          </a:xfrm>
          <a:prstGeom prst="rect">
            <a:avLst/>
          </a:prstGeom>
        </p:spPr>
        <p:txBody>
          <a:bodyPr wrap="none">
            <a:spAutoFit/>
          </a:bodyPr>
          <a:lstStyle/>
          <a:p>
            <a:r>
              <a:rPr lang="es-ES_tradnl" sz="1000" baseline="30000" dirty="0">
                <a:latin typeface="Century Gothic" panose="020B0502020202020204" pitchFamily="34" charset="0"/>
                <a:ea typeface="Arial" charset="0"/>
                <a:cs typeface="Arial" charset="0"/>
              </a:rPr>
              <a:t>1</a:t>
            </a:r>
            <a:r>
              <a:rPr lang="es-ES_tradnl" sz="1000" dirty="0">
                <a:latin typeface="Century Gothic" panose="020B0502020202020204" pitchFamily="34" charset="0"/>
                <a:ea typeface="Arial" charset="0"/>
                <a:cs typeface="Arial" charset="0"/>
              </a:rPr>
              <a:t> Fuente: prospectos de colocación en la BMV </a:t>
            </a:r>
          </a:p>
          <a:p>
            <a:endParaRPr lang="es-ES_tradnl" sz="1000" dirty="0">
              <a:latin typeface="Century Gothic" panose="020B0502020202020204" pitchFamily="34" charset="0"/>
              <a:ea typeface="Arial" charset="0"/>
              <a:cs typeface="Arial" charset="0"/>
            </a:endParaRPr>
          </a:p>
        </p:txBody>
      </p:sp>
      <p:graphicFrame>
        <p:nvGraphicFramePr>
          <p:cNvPr id="8" name="Tabla 7"/>
          <p:cNvGraphicFramePr>
            <a:graphicFrameLocks noGrp="1"/>
          </p:cNvGraphicFramePr>
          <p:nvPr>
            <p:extLst>
              <p:ext uri="{D42A27DB-BD31-4B8C-83A1-F6EECF244321}">
                <p14:modId xmlns:p14="http://schemas.microsoft.com/office/powerpoint/2010/main" val="2025448132"/>
              </p:ext>
            </p:extLst>
          </p:nvPr>
        </p:nvGraphicFramePr>
        <p:xfrm>
          <a:off x="1571972" y="2653514"/>
          <a:ext cx="5987845" cy="1188982"/>
        </p:xfrm>
        <a:graphic>
          <a:graphicData uri="http://schemas.openxmlformats.org/drawingml/2006/table">
            <a:tbl>
              <a:tblPr firstRow="1" bandRow="1">
                <a:tableStyleId>{5940675A-B579-460E-94D1-54222C63F5DA}</a:tableStyleId>
              </a:tblPr>
              <a:tblGrid>
                <a:gridCol w="2315497">
                  <a:extLst>
                    <a:ext uri="{9D8B030D-6E8A-4147-A177-3AD203B41FA5}">
                      <a16:colId xmlns="" xmlns:a16="http://schemas.microsoft.com/office/drawing/2014/main" val="2826108224"/>
                    </a:ext>
                  </a:extLst>
                </a:gridCol>
                <a:gridCol w="1784555">
                  <a:extLst>
                    <a:ext uri="{9D8B030D-6E8A-4147-A177-3AD203B41FA5}">
                      <a16:colId xmlns="" xmlns:a16="http://schemas.microsoft.com/office/drawing/2014/main" val="4289583674"/>
                    </a:ext>
                  </a:extLst>
                </a:gridCol>
                <a:gridCol w="1887793">
                  <a:extLst>
                    <a:ext uri="{9D8B030D-6E8A-4147-A177-3AD203B41FA5}">
                      <a16:colId xmlns="" xmlns:a16="http://schemas.microsoft.com/office/drawing/2014/main" val="704891759"/>
                    </a:ext>
                  </a:extLst>
                </a:gridCol>
              </a:tblGrid>
              <a:tr h="365891">
                <a:tc>
                  <a:txBody>
                    <a:bodyPr/>
                    <a:lstStyle/>
                    <a:p>
                      <a:endParaRPr lang="es-MX" sz="1200" b="1" dirty="0">
                        <a:solidFill>
                          <a:schemeClr val="bg1"/>
                        </a:solidFill>
                        <a:latin typeface="Century Gothic" panose="020B0502020202020204" pitchFamily="34" charset="0"/>
                      </a:endParaRPr>
                    </a:p>
                  </a:txBody>
                  <a:tcPr>
                    <a:solidFill>
                      <a:srgbClr val="CD0000"/>
                    </a:solidFill>
                  </a:tcPr>
                </a:tc>
                <a:tc>
                  <a:txBody>
                    <a:bodyPr/>
                    <a:lstStyle/>
                    <a:p>
                      <a:pPr algn="ctr"/>
                      <a:r>
                        <a:rPr lang="es-MX" sz="1200" b="1">
                          <a:solidFill>
                            <a:schemeClr val="bg1"/>
                          </a:solidFill>
                          <a:latin typeface="Century Gothic" panose="020B0502020202020204" pitchFamily="34" charset="0"/>
                        </a:rPr>
                        <a:t>Propuesta Administrador</a:t>
                      </a:r>
                    </a:p>
                  </a:txBody>
                  <a:tcPr>
                    <a:solidFill>
                      <a:srgbClr val="CD0000"/>
                    </a:solidFill>
                  </a:tcPr>
                </a:tc>
                <a:tc>
                  <a:txBody>
                    <a:bodyPr/>
                    <a:lstStyle/>
                    <a:p>
                      <a:pPr algn="ctr"/>
                      <a:r>
                        <a:rPr lang="es-MX" sz="1200" b="1">
                          <a:solidFill>
                            <a:schemeClr val="bg1"/>
                          </a:solidFill>
                          <a:latin typeface="Century Gothic" panose="020B0502020202020204" pitchFamily="34" charset="0"/>
                        </a:rPr>
                        <a:t>Acuerdo</a:t>
                      </a:r>
                      <a:r>
                        <a:rPr lang="es-MX" sz="1200" b="1" baseline="0">
                          <a:solidFill>
                            <a:schemeClr val="bg1"/>
                          </a:solidFill>
                          <a:latin typeface="Century Gothic" panose="020B0502020202020204" pitchFamily="34" charset="0"/>
                        </a:rPr>
                        <a:t> con Inversionistas</a:t>
                      </a:r>
                      <a:endParaRPr lang="es-MX" sz="1200" b="1">
                        <a:solidFill>
                          <a:schemeClr val="bg1"/>
                        </a:solidFill>
                        <a:latin typeface="Century Gothic" panose="020B0502020202020204" pitchFamily="34" charset="0"/>
                      </a:endParaRPr>
                    </a:p>
                  </a:txBody>
                  <a:tcPr>
                    <a:solidFill>
                      <a:srgbClr val="CD0000"/>
                    </a:solidFill>
                  </a:tcPr>
                </a:tc>
                <a:extLst>
                  <a:ext uri="{0D108BD9-81ED-4DB2-BD59-A6C34878D82A}">
                    <a16:rowId xmlns="" xmlns:a16="http://schemas.microsoft.com/office/drawing/2014/main" val="3241938875"/>
                  </a:ext>
                </a:extLst>
              </a:tr>
              <a:tr h="365891">
                <a:tc>
                  <a:txBody>
                    <a:bodyPr/>
                    <a:lstStyle/>
                    <a:p>
                      <a:r>
                        <a:rPr lang="es-MX" sz="1200">
                          <a:latin typeface="Century Gothic" panose="020B0502020202020204" pitchFamily="34" charset="0"/>
                        </a:rPr>
                        <a:t>Comisión por Administración</a:t>
                      </a:r>
                    </a:p>
                  </a:txBody>
                  <a:tcPr anchor="ctr"/>
                </a:tc>
                <a:tc>
                  <a:txBody>
                    <a:bodyPr/>
                    <a:lstStyle/>
                    <a:p>
                      <a:pPr algn="ctr"/>
                      <a:r>
                        <a:rPr lang="es-MX" sz="1200">
                          <a:latin typeface="Century Gothic" panose="020B0502020202020204" pitchFamily="34" charset="0"/>
                        </a:rPr>
                        <a:t>1.75</a:t>
                      </a:r>
                      <a:r>
                        <a:rPr lang="es-MX" sz="1200" baseline="0">
                          <a:latin typeface="Century Gothic" panose="020B0502020202020204" pitchFamily="34" charset="0"/>
                        </a:rPr>
                        <a:t> %</a:t>
                      </a:r>
                      <a:endParaRPr lang="es-MX" sz="1200">
                        <a:latin typeface="Century Gothic" panose="020B0502020202020204" pitchFamily="34" charset="0"/>
                      </a:endParaRPr>
                    </a:p>
                  </a:txBody>
                  <a:tcPr anchor="ctr"/>
                </a:tc>
                <a:tc>
                  <a:txBody>
                    <a:bodyPr/>
                    <a:lstStyle/>
                    <a:p>
                      <a:pPr algn="ctr"/>
                      <a:r>
                        <a:rPr lang="es-MX" sz="1200">
                          <a:latin typeface="Century Gothic" panose="020B0502020202020204" pitchFamily="34" charset="0"/>
                        </a:rPr>
                        <a:t>1.65%</a:t>
                      </a:r>
                    </a:p>
                  </a:txBody>
                  <a:tcPr anchor="ctr"/>
                </a:tc>
                <a:extLst>
                  <a:ext uri="{0D108BD9-81ED-4DB2-BD59-A6C34878D82A}">
                    <a16:rowId xmlns="" xmlns:a16="http://schemas.microsoft.com/office/drawing/2014/main" val="2924599745"/>
                  </a:ext>
                </a:extLst>
              </a:tr>
              <a:tr h="365891">
                <a:tc>
                  <a:txBody>
                    <a:bodyPr/>
                    <a:lstStyle/>
                    <a:p>
                      <a:r>
                        <a:rPr lang="es-MX" sz="1200" dirty="0">
                          <a:latin typeface="Century Gothic" panose="020B0502020202020204" pitchFamily="34" charset="0"/>
                        </a:rPr>
                        <a:t>Retorno Preferente</a:t>
                      </a:r>
                    </a:p>
                  </a:txBody>
                  <a:tcPr anchor="ctr"/>
                </a:tc>
                <a:tc>
                  <a:txBody>
                    <a:bodyPr/>
                    <a:lstStyle/>
                    <a:p>
                      <a:pPr algn="ctr"/>
                      <a:r>
                        <a:rPr lang="es-MX" sz="1200">
                          <a:latin typeface="Century Gothic" panose="020B0502020202020204" pitchFamily="34" charset="0"/>
                        </a:rPr>
                        <a:t>8% anual compuesto</a:t>
                      </a:r>
                    </a:p>
                  </a:txBody>
                  <a:tcPr anchor="ctr"/>
                </a:tc>
                <a:tc>
                  <a:txBody>
                    <a:bodyPr/>
                    <a:lstStyle/>
                    <a:p>
                      <a:pPr algn="ctr"/>
                      <a:r>
                        <a:rPr lang="es-MX" sz="1200" dirty="0">
                          <a:latin typeface="Century Gothic" panose="020B0502020202020204" pitchFamily="34" charset="0"/>
                        </a:rPr>
                        <a:t>9% anual compuesto</a:t>
                      </a:r>
                    </a:p>
                  </a:txBody>
                  <a:tcPr anchor="ctr"/>
                </a:tc>
                <a:extLst>
                  <a:ext uri="{0D108BD9-81ED-4DB2-BD59-A6C34878D82A}">
                    <a16:rowId xmlns="" xmlns:a16="http://schemas.microsoft.com/office/drawing/2014/main" val="3239665850"/>
                  </a:ext>
                </a:extLst>
              </a:tr>
            </a:tbl>
          </a:graphicData>
        </a:graphic>
      </p:graphicFrame>
      <p:sp>
        <p:nvSpPr>
          <p:cNvPr id="3" name="Rectángulo 2"/>
          <p:cNvSpPr/>
          <p:nvPr/>
        </p:nvSpPr>
        <p:spPr>
          <a:xfrm>
            <a:off x="460375" y="1626362"/>
            <a:ext cx="8232775" cy="646331"/>
          </a:xfrm>
          <a:prstGeom prst="rect">
            <a:avLst/>
          </a:prstGeom>
        </p:spPr>
        <p:txBody>
          <a:bodyPr wrap="square">
            <a:spAutoFit/>
          </a:bodyPr>
          <a:lstStyle/>
          <a:p>
            <a:pPr marL="206058" lvl="2" indent="-202565" defTabSz="801529" eaLnBrk="1" hangingPunct="1">
              <a:lnSpc>
                <a:spcPct val="150000"/>
              </a:lnSpc>
              <a:spcBef>
                <a:spcPts val="1129"/>
              </a:spcBef>
              <a:spcAft>
                <a:spcPts val="600"/>
              </a:spcAft>
              <a:buClr>
                <a:srgbClr val="CD0000"/>
              </a:buClr>
              <a:buFont typeface="Wingdings"/>
              <a:buChar char="n"/>
              <a:tabLst>
                <a:tab pos="4714875" algn="l"/>
              </a:tabLst>
            </a:pPr>
            <a:r>
              <a:rPr lang="es-ES_tradnl" sz="1200" b="1" dirty="0">
                <a:solidFill>
                  <a:srgbClr val="7F7F7F"/>
                </a:solidFill>
                <a:latin typeface="Century Gothic" panose="020B0502020202020204" pitchFamily="34" charset="0"/>
              </a:rPr>
              <a:t>El Administrador ha aceptado las modificaciones solicitadas por los inversionistas institucionales, en torno a los términos económicos del Fondo:</a:t>
            </a:r>
          </a:p>
        </p:txBody>
      </p:sp>
    </p:spTree>
    <p:extLst>
      <p:ext uri="{BB962C8B-B14F-4D97-AF65-F5344CB8AC3E}">
        <p14:creationId xmlns:p14="http://schemas.microsoft.com/office/powerpoint/2010/main" val="2889989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562600" cy="631825"/>
          </a:xfrm>
        </p:spPr>
        <p:txBody>
          <a:bodyPr/>
          <a:lstStyle/>
          <a:p>
            <a:r>
              <a:rPr lang="es-ES_tradnl" sz="1900" b="1" dirty="0">
                <a:latin typeface="Century Gothic" panose="020B0502020202020204" pitchFamily="34" charset="0"/>
              </a:rPr>
              <a:t>Comparables de Mercado para Comisiones y</a:t>
            </a:r>
            <a:br>
              <a:rPr lang="es-ES_tradnl" sz="1900" b="1" dirty="0">
                <a:latin typeface="Century Gothic" panose="020B0502020202020204" pitchFamily="34" charset="0"/>
              </a:rPr>
            </a:br>
            <a:r>
              <a:rPr lang="es-ES_tradnl" sz="1900" b="1" dirty="0">
                <a:latin typeface="Century Gothic" panose="020B0502020202020204" pitchFamily="34" charset="0"/>
              </a:rPr>
              <a:t>Retorno Preferente</a:t>
            </a:r>
            <a:endParaRPr lang="es-MX" sz="1900"/>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15</a:t>
            </a:fld>
            <a:endParaRPr lang="es-ES" altLang="es-MX" dirty="0"/>
          </a:p>
        </p:txBody>
      </p:sp>
      <p:sp>
        <p:nvSpPr>
          <p:cNvPr id="6" name="TextBox 8"/>
          <p:cNvSpPr txBox="1"/>
          <p:nvPr/>
        </p:nvSpPr>
        <p:spPr>
          <a:xfrm>
            <a:off x="637504" y="5708603"/>
            <a:ext cx="7867651" cy="1277273"/>
          </a:xfrm>
          <a:prstGeom prst="rect">
            <a:avLst/>
          </a:prstGeom>
          <a:noFill/>
        </p:spPr>
        <p:txBody>
          <a:bodyPr wrap="square" lIns="45720" rIns="45720" rtlCol="0">
            <a:spAutoFit/>
          </a:bodyPr>
          <a:lstStyle/>
          <a:p>
            <a:r>
              <a:rPr lang="es-US" sz="700">
                <a:latin typeface="+mj-lt"/>
              </a:rPr>
              <a:t>Notas: </a:t>
            </a:r>
          </a:p>
          <a:p>
            <a:r>
              <a:rPr lang="es-US" sz="700" baseline="30000">
                <a:latin typeface="+mj-lt"/>
              </a:rPr>
              <a:t>(1)</a:t>
            </a:r>
            <a:r>
              <a:rPr lang="es-US" sz="700">
                <a:latin typeface="+mj-lt"/>
              </a:rPr>
              <a:t> Monto Efectivamente Utilizado o Llamado para Inversiones Estabilizadas / No Estabilizadas es igual a la suma de: </a:t>
            </a:r>
          </a:p>
          <a:p>
            <a:pPr marL="112713"/>
            <a:r>
              <a:rPr lang="es-US" sz="700">
                <a:latin typeface="+mj-lt"/>
              </a:rPr>
              <a:t>(i) el 37.5%/62.5% de los Gastos de Emisión; </a:t>
            </a:r>
          </a:p>
          <a:p>
            <a:pPr marL="112713"/>
            <a:r>
              <a:rPr lang="es-US" sz="700">
                <a:latin typeface="+mj-lt"/>
              </a:rPr>
              <a:t>(ii) el 37.5%/62.5% de los Gastos de Mantenimiento que a dicha fecha de cálculo se hubieren pagado con cargo a la Reserva de Gastos inicialmente fondeada con el Monto Inicial de la Emisión; </a:t>
            </a:r>
          </a:p>
          <a:p>
            <a:pPr marL="112713"/>
            <a:r>
              <a:rPr lang="es-US" sz="700">
                <a:latin typeface="+mj-lt"/>
              </a:rPr>
              <a:t>(iii) la porción del Monto Inicial de la Emisión que a dicha fecha de cálculo hubiere sido utilizada para pagar Inversiones Estabilizadas/No Estabilizadas y Gastos de Inversión relacionados a dichas inversiones;</a:t>
            </a:r>
          </a:p>
          <a:p>
            <a:pPr marL="112713"/>
            <a:r>
              <a:rPr lang="es-US" sz="700">
                <a:latin typeface="+mj-lt"/>
              </a:rPr>
              <a:t>(iv) en caso que dicha fecha de cálculo ocurra después de que tenga lugar la Fecha de Emisión Subsecuente correspondiente a la primera Llamada</a:t>
            </a:r>
          </a:p>
          <a:p>
            <a:pPr marL="112713"/>
            <a:r>
              <a:rPr lang="es-US" sz="700">
                <a:latin typeface="+mj-lt"/>
              </a:rPr>
              <a:t>de Capital, el 37.5%/62.5% del Monto Inicial de la Emisión (excluyendo la Reserva de Asesoría) que no hubiese sido utilizado o comprometido para ser</a:t>
            </a:r>
          </a:p>
          <a:p>
            <a:pPr marL="112713"/>
            <a:r>
              <a:rPr lang="es-US" sz="700">
                <a:latin typeface="+mj-lt"/>
              </a:rPr>
              <a:t>utilizado a dicha fecha; y </a:t>
            </a:r>
          </a:p>
          <a:p>
            <a:pPr marL="112713"/>
            <a:r>
              <a:rPr lang="es-US" sz="700">
                <a:latin typeface="+mj-lt"/>
              </a:rPr>
              <a:t>(v) todos los Montos Adicionales de la Emisión Adjudicados a Inversiones Estabilizadas / No Estabilizados a dicha fecha de cálculo</a:t>
            </a:r>
          </a:p>
          <a:p>
            <a:r>
              <a:rPr lang="es-US" sz="700" baseline="30000">
                <a:latin typeface="+mj-lt"/>
              </a:rPr>
              <a:t>(2)</a:t>
            </a:r>
            <a:r>
              <a:rPr lang="es-US" sz="700">
                <a:latin typeface="+mj-lt"/>
              </a:rPr>
              <a:t> Ajustado por inflación.</a:t>
            </a:r>
            <a:endParaRPr lang="es-MX" sz="700">
              <a:latin typeface="+mj-lt"/>
            </a:endParaRPr>
          </a:p>
        </p:txBody>
      </p:sp>
      <p:grpSp>
        <p:nvGrpSpPr>
          <p:cNvPr id="9" name="Grupo 8"/>
          <p:cNvGrpSpPr/>
          <p:nvPr/>
        </p:nvGrpSpPr>
        <p:grpSpPr>
          <a:xfrm>
            <a:off x="675899" y="1316692"/>
            <a:ext cx="7081267" cy="4433024"/>
            <a:chOff x="1988301" y="973186"/>
            <a:chExt cx="6698499" cy="4023360"/>
          </a:xfrm>
        </p:grpSpPr>
        <p:pic>
          <p:nvPicPr>
            <p:cNvPr id="7" name="Picture 1"/>
            <p:cNvPicPr>
              <a:picLocks noChangeAspect="1"/>
            </p:cNvPicPr>
            <p:nvPr/>
          </p:nvPicPr>
          <p:blipFill rotWithShape="1">
            <a:blip r:embed="rId2"/>
            <a:srcRect r="71862"/>
            <a:stretch/>
          </p:blipFill>
          <p:spPr>
            <a:xfrm>
              <a:off x="1988301" y="973186"/>
              <a:ext cx="2211572" cy="4023360"/>
            </a:xfrm>
            <a:prstGeom prst="rect">
              <a:avLst/>
            </a:prstGeom>
          </p:spPr>
        </p:pic>
        <p:pic>
          <p:nvPicPr>
            <p:cNvPr id="8" name="Picture 1"/>
            <p:cNvPicPr>
              <a:picLocks noChangeAspect="1"/>
            </p:cNvPicPr>
            <p:nvPr/>
          </p:nvPicPr>
          <p:blipFill rotWithShape="1">
            <a:blip r:embed="rId2"/>
            <a:srcRect l="42913"/>
            <a:stretch/>
          </p:blipFill>
          <p:spPr>
            <a:xfrm>
              <a:off x="4199860" y="973186"/>
              <a:ext cx="4486940" cy="4023360"/>
            </a:xfrm>
            <a:prstGeom prst="rect">
              <a:avLst/>
            </a:prstGeom>
          </p:spPr>
        </p:pic>
      </p:grpSp>
      <p:sp>
        <p:nvSpPr>
          <p:cNvPr id="10" name="Rectángulo 9"/>
          <p:cNvSpPr/>
          <p:nvPr/>
        </p:nvSpPr>
        <p:spPr>
          <a:xfrm>
            <a:off x="3013832" y="1316691"/>
            <a:ext cx="2337945" cy="4391911"/>
          </a:xfrm>
          <a:prstGeom prst="rect">
            <a:avLst/>
          </a:prstGeom>
          <a:noFill/>
          <a:ln w="38100">
            <a:solidFill>
              <a:srgbClr val="C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036427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IV. La Emisión</a:t>
            </a:r>
          </a:p>
        </p:txBody>
      </p:sp>
    </p:spTree>
    <p:extLst>
      <p:ext uri="{BB962C8B-B14F-4D97-AF65-F5344CB8AC3E}">
        <p14:creationId xmlns:p14="http://schemas.microsoft.com/office/powerpoint/2010/main" val="99105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17</a:t>
            </a:fld>
            <a:endParaRPr lang="es-ES_tradnl" altLang="es-MX" dirty="0">
              <a:solidFill>
                <a:schemeClr val="tx1"/>
              </a:solidFill>
            </a:endParaRPr>
          </a:p>
        </p:txBody>
      </p:sp>
      <p:sp>
        <p:nvSpPr>
          <p:cNvPr id="10" name="1 Título"/>
          <p:cNvSpPr txBox="1">
            <a:spLocks/>
          </p:cNvSpPr>
          <p:nvPr/>
        </p:nvSpPr>
        <p:spPr bwMode="auto">
          <a:xfrm>
            <a:off x="281691"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a:latin typeface="Century Gothic" panose="020B0502020202020204" pitchFamily="34" charset="0"/>
              </a:rPr>
              <a:t>Términos y Condiciones de la Emisión</a:t>
            </a:r>
          </a:p>
        </p:txBody>
      </p:sp>
      <p:sp>
        <p:nvSpPr>
          <p:cNvPr id="6" name="MASTER_ITEMObjectTitle2"/>
          <p:cNvSpPr>
            <a:spLocks noChangeArrowheads="1"/>
          </p:cNvSpPr>
          <p:nvPr>
            <p:custDataLst>
              <p:tags r:id="rId1"/>
            </p:custDataLst>
          </p:nvPr>
        </p:nvSpPr>
        <p:spPr bwMode="gray">
          <a:xfrm>
            <a:off x="449262" y="1754050"/>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Nombre</a:t>
            </a:r>
          </a:p>
        </p:txBody>
      </p:sp>
      <p:sp>
        <p:nvSpPr>
          <p:cNvPr id="7" name="TextBox 1" descr="&lt;tags&gt;&lt;tag n=&quot;BulletInfo&quot; v=&quot;Standard&quot; /&gt;&lt;/tags&gt;"/>
          <p:cNvSpPr txBox="1">
            <a:spLocks noChangeArrowheads="1"/>
          </p:cNvSpPr>
          <p:nvPr/>
        </p:nvSpPr>
        <p:spPr bwMode="auto">
          <a:xfrm>
            <a:off x="1934757" y="1677850"/>
            <a:ext cx="6858000" cy="3657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Fondo Capital Infraestructura</a:t>
            </a:r>
          </a:p>
        </p:txBody>
      </p:sp>
      <p:grpSp>
        <p:nvGrpSpPr>
          <p:cNvPr id="8" name="Group 80"/>
          <p:cNvGrpSpPr>
            <a:grpSpLocks/>
          </p:cNvGrpSpPr>
          <p:nvPr/>
        </p:nvGrpSpPr>
        <p:grpSpPr bwMode="auto">
          <a:xfrm>
            <a:off x="449263" y="2087711"/>
            <a:ext cx="8234362" cy="0"/>
            <a:chOff x="0" y="812"/>
            <a:chExt cx="5187" cy="0"/>
          </a:xfrm>
        </p:grpSpPr>
        <p:sp>
          <p:nvSpPr>
            <p:cNvPr id="9"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11"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12" name="MASTER_ITEMObjectTitle2"/>
          <p:cNvSpPr>
            <a:spLocks noChangeArrowheads="1"/>
          </p:cNvSpPr>
          <p:nvPr>
            <p:custDataLst>
              <p:tags r:id="rId2"/>
            </p:custDataLst>
          </p:nvPr>
        </p:nvSpPr>
        <p:spPr bwMode="gray">
          <a:xfrm>
            <a:off x="449262" y="2955171"/>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Objetivo</a:t>
            </a:r>
          </a:p>
        </p:txBody>
      </p:sp>
      <p:sp>
        <p:nvSpPr>
          <p:cNvPr id="13" name="TextBox 16" descr="&lt;tags&gt;&lt;tag n=&quot;BulletInfo&quot; v=&quot;Standard&quot; /&gt;&lt;/tags&gt;"/>
          <p:cNvSpPr txBox="1">
            <a:spLocks noChangeArrowheads="1"/>
          </p:cNvSpPr>
          <p:nvPr/>
        </p:nvSpPr>
        <p:spPr bwMode="auto">
          <a:xfrm>
            <a:off x="1934758" y="2913142"/>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Incrementar el valor del Patrimonio del Fideicomiso llevando a cabo inversiones de infraestructura en capital y/o deuda estructurada</a:t>
            </a:r>
            <a:endParaRPr lang="es-US" sz="900">
              <a:solidFill>
                <a:srgbClr val="FF0000"/>
              </a:solidFill>
              <a:latin typeface="Century Gothic" panose="020B0502020202020204" pitchFamily="34" charset="0"/>
              <a:cs typeface="Arial" panose="020B0604020202020204" pitchFamily="34" charset="0"/>
            </a:endParaRPr>
          </a:p>
        </p:txBody>
      </p:sp>
      <p:sp>
        <p:nvSpPr>
          <p:cNvPr id="14" name="TextBox 17" descr="&lt;tags&gt;&lt;tag n=&quot;BulletInfo&quot; v=&quot;Standard&quot; /&gt;&lt;/tags&gt;"/>
          <p:cNvSpPr txBox="1">
            <a:spLocks noChangeArrowheads="1"/>
          </p:cNvSpPr>
          <p:nvPr/>
        </p:nvSpPr>
        <p:spPr bwMode="auto">
          <a:xfrm>
            <a:off x="1934758" y="3288188"/>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latin typeface="Century Gothic" panose="020B0502020202020204" pitchFamily="34" charset="0"/>
                <a:cs typeface="Arial" panose="020B0604020202020204" pitchFamily="34" charset="0"/>
              </a:rPr>
              <a:t>Colocación de Certificados de Capital de Desarrollo (“CKD”) en la Bolsa Mexicana de Valores en México y potencialmente </a:t>
            </a:r>
            <a:r>
              <a:rPr lang="es-US" sz="900">
                <a:solidFill>
                  <a:srgbClr val="000000"/>
                </a:solidFill>
                <a:latin typeface="Century Gothic" panose="020B0502020202020204" pitchFamily="34" charset="0"/>
                <a:cs typeface="Arial" panose="020B0604020202020204" pitchFamily="34" charset="0"/>
              </a:rPr>
              <a:t>levantamiento de un Fondo Paralelo internacional</a:t>
            </a:r>
          </a:p>
        </p:txBody>
      </p:sp>
      <p:grpSp>
        <p:nvGrpSpPr>
          <p:cNvPr id="15" name="Group 80"/>
          <p:cNvGrpSpPr>
            <a:grpSpLocks/>
          </p:cNvGrpSpPr>
          <p:nvPr/>
        </p:nvGrpSpPr>
        <p:grpSpPr bwMode="auto">
          <a:xfrm>
            <a:off x="449263" y="3288013"/>
            <a:ext cx="8234362" cy="0"/>
            <a:chOff x="0" y="812"/>
            <a:chExt cx="5187" cy="0"/>
          </a:xfrm>
        </p:grpSpPr>
        <p:sp>
          <p:nvSpPr>
            <p:cNvPr id="16"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17"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18" name="MASTER_ITEMObjectTitle2"/>
          <p:cNvSpPr>
            <a:spLocks noChangeArrowheads="1"/>
          </p:cNvSpPr>
          <p:nvPr>
            <p:custDataLst>
              <p:tags r:id="rId3"/>
            </p:custDataLst>
          </p:nvPr>
        </p:nvSpPr>
        <p:spPr bwMode="gray">
          <a:xfrm>
            <a:off x="449262" y="3749921"/>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Monto de la Emisión</a:t>
            </a:r>
          </a:p>
        </p:txBody>
      </p:sp>
      <p:sp>
        <p:nvSpPr>
          <p:cNvPr id="19" name="TextBox 18" descr="&lt;tags&gt;&lt;tag n=&quot;BulletInfo&quot; v=&quot;Standard&quot; /&gt;&lt;/tags&gt;"/>
          <p:cNvSpPr txBox="1">
            <a:spLocks noChangeArrowheads="1"/>
          </p:cNvSpPr>
          <p:nvPr/>
        </p:nvSpPr>
        <p:spPr bwMode="auto">
          <a:xfrm>
            <a:off x="1934758" y="3708908"/>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Hasta MXP$5,000 millones de pesos</a:t>
            </a:r>
          </a:p>
        </p:txBody>
      </p:sp>
      <p:grpSp>
        <p:nvGrpSpPr>
          <p:cNvPr id="20" name="Group 80"/>
          <p:cNvGrpSpPr>
            <a:grpSpLocks/>
          </p:cNvGrpSpPr>
          <p:nvPr/>
        </p:nvGrpSpPr>
        <p:grpSpPr bwMode="auto">
          <a:xfrm>
            <a:off x="449263" y="5647990"/>
            <a:ext cx="8234362" cy="0"/>
            <a:chOff x="0" y="812"/>
            <a:chExt cx="5187" cy="0"/>
          </a:xfrm>
        </p:grpSpPr>
        <p:sp>
          <p:nvSpPr>
            <p:cNvPr id="21"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22"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grpSp>
        <p:nvGrpSpPr>
          <p:cNvPr id="23" name="Group 80"/>
          <p:cNvGrpSpPr>
            <a:grpSpLocks/>
          </p:cNvGrpSpPr>
          <p:nvPr/>
        </p:nvGrpSpPr>
        <p:grpSpPr bwMode="auto">
          <a:xfrm>
            <a:off x="449263" y="6044024"/>
            <a:ext cx="8234362" cy="0"/>
            <a:chOff x="0" y="812"/>
            <a:chExt cx="5187" cy="0"/>
          </a:xfrm>
        </p:grpSpPr>
        <p:sp>
          <p:nvSpPr>
            <p:cNvPr id="24"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25"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26" name="MASTER_ITEMObjectTitle2"/>
          <p:cNvSpPr>
            <a:spLocks noChangeArrowheads="1"/>
          </p:cNvSpPr>
          <p:nvPr>
            <p:custDataLst>
              <p:tags r:id="rId4"/>
            </p:custDataLst>
          </p:nvPr>
        </p:nvSpPr>
        <p:spPr bwMode="gray">
          <a:xfrm>
            <a:off x="449262" y="5710290"/>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900">
                <a:latin typeface="Century Gothic" panose="020B0502020202020204" pitchFamily="34" charset="0"/>
                <a:cs typeface="Arial" panose="020B0604020202020204" pitchFamily="34" charset="0"/>
              </a:rPr>
              <a:t>Tasa de Retorno Preferente</a:t>
            </a:r>
          </a:p>
        </p:txBody>
      </p:sp>
      <p:sp>
        <p:nvSpPr>
          <p:cNvPr id="27" name="TextBox 21" descr="&lt;tags&gt;&lt;tag n=&quot;BulletInfo&quot; v=&quot;Standard&quot; /&gt;&lt;/tags&gt;"/>
          <p:cNvSpPr txBox="1">
            <a:spLocks noChangeArrowheads="1"/>
          </p:cNvSpPr>
          <p:nvPr/>
        </p:nvSpPr>
        <p:spPr bwMode="auto">
          <a:xfrm>
            <a:off x="1934758" y="5662045"/>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9.0% anual compuesto</a:t>
            </a:r>
          </a:p>
        </p:txBody>
      </p:sp>
      <p:sp>
        <p:nvSpPr>
          <p:cNvPr id="28" name="MASTER_ITEMObjectTitle2"/>
          <p:cNvSpPr>
            <a:spLocks noChangeArrowheads="1"/>
          </p:cNvSpPr>
          <p:nvPr>
            <p:custDataLst>
              <p:tags r:id="rId5"/>
            </p:custDataLst>
          </p:nvPr>
        </p:nvSpPr>
        <p:spPr bwMode="gray">
          <a:xfrm>
            <a:off x="449262" y="3353069"/>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Fondos Paralelos</a:t>
            </a:r>
          </a:p>
        </p:txBody>
      </p:sp>
      <p:sp>
        <p:nvSpPr>
          <p:cNvPr id="29" name="MASTER_ITEMObjectTitle2"/>
          <p:cNvSpPr>
            <a:spLocks noChangeArrowheads="1"/>
          </p:cNvSpPr>
          <p:nvPr>
            <p:custDataLst>
              <p:tags r:id="rId6"/>
            </p:custDataLst>
          </p:nvPr>
        </p:nvSpPr>
        <p:spPr bwMode="gray">
          <a:xfrm>
            <a:off x="449262" y="4928175"/>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Periodo de Inversión</a:t>
            </a:r>
          </a:p>
        </p:txBody>
      </p:sp>
      <p:sp>
        <p:nvSpPr>
          <p:cNvPr id="30" name="TextBox 50" descr="&lt;tags&gt;&lt;tag n=&quot;BulletInfo&quot; v=&quot;Standard&quot; /&gt;&lt;/tags&gt;"/>
          <p:cNvSpPr txBox="1">
            <a:spLocks noChangeArrowheads="1"/>
          </p:cNvSpPr>
          <p:nvPr/>
        </p:nvSpPr>
        <p:spPr bwMode="auto">
          <a:xfrm>
            <a:off x="1934758" y="4881184"/>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5 años a partir de la fecha de cierre con </a:t>
            </a:r>
            <a:r>
              <a:rPr lang="es-US" sz="900">
                <a:latin typeface="Century Gothic" panose="020B0502020202020204" pitchFamily="34" charset="0"/>
                <a:cs typeface="Arial" panose="020B0604020202020204" pitchFamily="34" charset="0"/>
              </a:rPr>
              <a:t>posibilidad de extenderlo por hasta dos periodos adicionales de 1 año</a:t>
            </a:r>
          </a:p>
        </p:txBody>
      </p:sp>
      <p:grpSp>
        <p:nvGrpSpPr>
          <p:cNvPr id="31" name="Group 80"/>
          <p:cNvGrpSpPr>
            <a:grpSpLocks/>
          </p:cNvGrpSpPr>
          <p:nvPr/>
        </p:nvGrpSpPr>
        <p:grpSpPr bwMode="auto">
          <a:xfrm>
            <a:off x="449263" y="3684047"/>
            <a:ext cx="8234362" cy="0"/>
            <a:chOff x="0" y="812"/>
            <a:chExt cx="5187" cy="0"/>
          </a:xfrm>
        </p:grpSpPr>
        <p:sp>
          <p:nvSpPr>
            <p:cNvPr id="32"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33"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grpSp>
        <p:nvGrpSpPr>
          <p:cNvPr id="34" name="Group 80"/>
          <p:cNvGrpSpPr>
            <a:grpSpLocks/>
          </p:cNvGrpSpPr>
          <p:nvPr/>
        </p:nvGrpSpPr>
        <p:grpSpPr bwMode="auto">
          <a:xfrm>
            <a:off x="449263" y="5251957"/>
            <a:ext cx="8234362" cy="0"/>
            <a:chOff x="0" y="812"/>
            <a:chExt cx="5187" cy="0"/>
          </a:xfrm>
        </p:grpSpPr>
        <p:sp>
          <p:nvSpPr>
            <p:cNvPr id="35"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36"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37" name="MASTER_ITEMObjectTitle2"/>
          <p:cNvSpPr>
            <a:spLocks noChangeArrowheads="1"/>
          </p:cNvSpPr>
          <p:nvPr>
            <p:custDataLst>
              <p:tags r:id="rId7"/>
            </p:custDataLst>
          </p:nvPr>
        </p:nvSpPr>
        <p:spPr bwMode="gray">
          <a:xfrm>
            <a:off x="449262" y="5325025"/>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Periodo de Desinversión</a:t>
            </a:r>
          </a:p>
        </p:txBody>
      </p:sp>
      <p:sp>
        <p:nvSpPr>
          <p:cNvPr id="38" name="TextBox 58" descr="&lt;tags&gt;&lt;tag n=&quot;BulletInfo&quot; v=&quot;Standard&quot; /&gt;&lt;/tags&gt;"/>
          <p:cNvSpPr txBox="1">
            <a:spLocks noChangeArrowheads="1"/>
          </p:cNvSpPr>
          <p:nvPr/>
        </p:nvSpPr>
        <p:spPr bwMode="auto">
          <a:xfrm>
            <a:off x="1934758" y="5268108"/>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latin typeface="Century Gothic" panose="020B0502020202020204" pitchFamily="34" charset="0"/>
                <a:cs typeface="Arial" panose="020B0604020202020204" pitchFamily="34" charset="0"/>
              </a:rPr>
              <a:t>8 años a partir del final del periodo de inversión con posibilidad de extenderlo hasta por dos periodos adicionales de 1 año (siempre y cuando no se haya extendido el Periodo de Inversión)</a:t>
            </a:r>
          </a:p>
        </p:txBody>
      </p:sp>
      <p:grpSp>
        <p:nvGrpSpPr>
          <p:cNvPr id="39" name="Group 80"/>
          <p:cNvGrpSpPr>
            <a:grpSpLocks/>
          </p:cNvGrpSpPr>
          <p:nvPr/>
        </p:nvGrpSpPr>
        <p:grpSpPr bwMode="auto">
          <a:xfrm>
            <a:off x="449263" y="4093776"/>
            <a:ext cx="8234362" cy="0"/>
            <a:chOff x="0" y="812"/>
            <a:chExt cx="5187" cy="0"/>
          </a:xfrm>
        </p:grpSpPr>
        <p:sp>
          <p:nvSpPr>
            <p:cNvPr id="40"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41"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42" name="MASTER_ITEMObjectTitle2"/>
          <p:cNvSpPr>
            <a:spLocks noChangeArrowheads="1"/>
          </p:cNvSpPr>
          <p:nvPr>
            <p:custDataLst>
              <p:tags r:id="rId8"/>
            </p:custDataLst>
          </p:nvPr>
        </p:nvSpPr>
        <p:spPr bwMode="gray">
          <a:xfrm>
            <a:off x="449262" y="2150902"/>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Tipo de Oferta</a:t>
            </a:r>
          </a:p>
        </p:txBody>
      </p:sp>
      <p:sp>
        <p:nvSpPr>
          <p:cNvPr id="43" name="TextBox 16" descr="&lt;tags&gt;&lt;tag n=&quot;BulletInfo&quot; v=&quot;Standard&quot; /&gt;&lt;/tags&gt;"/>
          <p:cNvSpPr txBox="1">
            <a:spLocks noChangeArrowheads="1"/>
          </p:cNvSpPr>
          <p:nvPr/>
        </p:nvSpPr>
        <p:spPr bwMode="auto">
          <a:xfrm>
            <a:off x="1934758" y="2141336"/>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Oferta pública restringida</a:t>
            </a:r>
            <a:endParaRPr lang="es-US" sz="900">
              <a:solidFill>
                <a:srgbClr val="FF0000"/>
              </a:solidFill>
              <a:latin typeface="Century Gothic" panose="020B0502020202020204" pitchFamily="34" charset="0"/>
              <a:cs typeface="Arial" panose="020B0604020202020204" pitchFamily="34" charset="0"/>
            </a:endParaRPr>
          </a:p>
        </p:txBody>
      </p:sp>
      <p:sp>
        <p:nvSpPr>
          <p:cNvPr id="44" name="TextBox 17" descr="&lt;tags&gt;&lt;tag n=&quot;BulletInfo&quot; v=&quot;Standard&quot; /&gt;&lt;/tags&gt;"/>
          <p:cNvSpPr txBox="1">
            <a:spLocks noChangeArrowheads="1"/>
          </p:cNvSpPr>
          <p:nvPr/>
        </p:nvSpPr>
        <p:spPr bwMode="auto">
          <a:xfrm>
            <a:off x="1934758" y="2486814"/>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Certificados bursátiles fiduciarios de desarrollo</a:t>
            </a:r>
          </a:p>
        </p:txBody>
      </p:sp>
      <p:grpSp>
        <p:nvGrpSpPr>
          <p:cNvPr id="45" name="Group 80"/>
          <p:cNvGrpSpPr>
            <a:grpSpLocks/>
          </p:cNvGrpSpPr>
          <p:nvPr/>
        </p:nvGrpSpPr>
        <p:grpSpPr bwMode="auto">
          <a:xfrm>
            <a:off x="449263" y="2483744"/>
            <a:ext cx="8234362" cy="0"/>
            <a:chOff x="0" y="812"/>
            <a:chExt cx="5187" cy="0"/>
          </a:xfrm>
        </p:grpSpPr>
        <p:sp>
          <p:nvSpPr>
            <p:cNvPr id="48"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49"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50" name="MASTER_ITEMObjectTitle2"/>
          <p:cNvSpPr>
            <a:spLocks noChangeArrowheads="1"/>
          </p:cNvSpPr>
          <p:nvPr>
            <p:custDataLst>
              <p:tags r:id="rId9"/>
            </p:custDataLst>
          </p:nvPr>
        </p:nvSpPr>
        <p:spPr bwMode="gray">
          <a:xfrm>
            <a:off x="449262" y="2548800"/>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Tipo de Instrumento</a:t>
            </a:r>
          </a:p>
        </p:txBody>
      </p:sp>
      <p:grpSp>
        <p:nvGrpSpPr>
          <p:cNvPr id="51" name="Group 80"/>
          <p:cNvGrpSpPr>
            <a:grpSpLocks/>
          </p:cNvGrpSpPr>
          <p:nvPr/>
        </p:nvGrpSpPr>
        <p:grpSpPr bwMode="auto">
          <a:xfrm>
            <a:off x="449263" y="2879778"/>
            <a:ext cx="8234362" cy="0"/>
            <a:chOff x="0" y="812"/>
            <a:chExt cx="5187" cy="0"/>
          </a:xfrm>
        </p:grpSpPr>
        <p:sp>
          <p:nvSpPr>
            <p:cNvPr id="52"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53"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54" name="MASTER_ITEMObjectTitle2"/>
          <p:cNvSpPr>
            <a:spLocks noChangeArrowheads="1"/>
          </p:cNvSpPr>
          <p:nvPr>
            <p:custDataLst>
              <p:tags r:id="rId10"/>
            </p:custDataLst>
          </p:nvPr>
        </p:nvSpPr>
        <p:spPr bwMode="gray">
          <a:xfrm>
            <a:off x="449262" y="4153777"/>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Emisión Inicial</a:t>
            </a:r>
          </a:p>
        </p:txBody>
      </p:sp>
      <p:sp>
        <p:nvSpPr>
          <p:cNvPr id="55" name="TextBox 75" descr="&lt;tags&gt;&lt;tag n=&quot;BulletInfo&quot; v=&quot;Standard&quot; /&gt;&lt;/tags&gt;"/>
          <p:cNvSpPr txBox="1">
            <a:spLocks noChangeArrowheads="1"/>
          </p:cNvSpPr>
          <p:nvPr/>
        </p:nvSpPr>
        <p:spPr bwMode="auto">
          <a:xfrm>
            <a:off x="1934758" y="4106786"/>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Hasta MXP$1,000 millones de pesos</a:t>
            </a:r>
          </a:p>
        </p:txBody>
      </p:sp>
      <p:grpSp>
        <p:nvGrpSpPr>
          <p:cNvPr id="56" name="Group 80"/>
          <p:cNvGrpSpPr>
            <a:grpSpLocks/>
          </p:cNvGrpSpPr>
          <p:nvPr/>
        </p:nvGrpSpPr>
        <p:grpSpPr bwMode="auto">
          <a:xfrm>
            <a:off x="449263" y="4477559"/>
            <a:ext cx="8234362" cy="0"/>
            <a:chOff x="0" y="812"/>
            <a:chExt cx="5187" cy="0"/>
          </a:xfrm>
        </p:grpSpPr>
        <p:sp>
          <p:nvSpPr>
            <p:cNvPr id="57"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58"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59" name="MASTER_ITEMObjectTitle2"/>
          <p:cNvSpPr>
            <a:spLocks noChangeArrowheads="1"/>
          </p:cNvSpPr>
          <p:nvPr>
            <p:custDataLst>
              <p:tags r:id="rId11"/>
            </p:custDataLst>
          </p:nvPr>
        </p:nvSpPr>
        <p:spPr bwMode="gray">
          <a:xfrm>
            <a:off x="449262" y="4539296"/>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Mecanismo de Fondeo</a:t>
            </a:r>
          </a:p>
        </p:txBody>
      </p:sp>
      <p:sp>
        <p:nvSpPr>
          <p:cNvPr id="60" name="TextBox 80" descr="&lt;tags&gt;&lt;tag n=&quot;BulletInfo&quot; v=&quot;Standard&quot; /&gt;&lt;/tags&gt;"/>
          <p:cNvSpPr txBox="1">
            <a:spLocks noChangeArrowheads="1"/>
          </p:cNvSpPr>
          <p:nvPr/>
        </p:nvSpPr>
        <p:spPr bwMode="auto">
          <a:xfrm>
            <a:off x="1934758" y="4492305"/>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anose="020B0604020202020204" pitchFamily="34" charset="0"/>
              </a:rPr>
              <a:t>Llamadas de capital</a:t>
            </a:r>
          </a:p>
        </p:txBody>
      </p:sp>
      <p:grpSp>
        <p:nvGrpSpPr>
          <p:cNvPr id="61" name="Group 80"/>
          <p:cNvGrpSpPr>
            <a:grpSpLocks/>
          </p:cNvGrpSpPr>
          <p:nvPr/>
        </p:nvGrpSpPr>
        <p:grpSpPr bwMode="auto">
          <a:xfrm>
            <a:off x="449263" y="4863078"/>
            <a:ext cx="8234362" cy="0"/>
            <a:chOff x="0" y="812"/>
            <a:chExt cx="5187" cy="0"/>
          </a:xfrm>
        </p:grpSpPr>
        <p:sp>
          <p:nvSpPr>
            <p:cNvPr id="62"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63"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4033118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18</a:t>
            </a:fld>
            <a:endParaRPr lang="es-ES_tradnl" altLang="es-MX" dirty="0">
              <a:solidFill>
                <a:schemeClr val="tx1"/>
              </a:solidFill>
            </a:endParaRPr>
          </a:p>
        </p:txBody>
      </p:sp>
      <p:sp>
        <p:nvSpPr>
          <p:cNvPr id="10" name="1 Título"/>
          <p:cNvSpPr txBox="1">
            <a:spLocks/>
          </p:cNvSpPr>
          <p:nvPr/>
        </p:nvSpPr>
        <p:spPr bwMode="auto">
          <a:xfrm>
            <a:off x="281690" y="274638"/>
            <a:ext cx="582414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a:latin typeface="Century Gothic" panose="020B0502020202020204" pitchFamily="34" charset="0"/>
              </a:rPr>
              <a:t>Términos y Condiciones de la Emisión </a:t>
            </a:r>
            <a:r>
              <a:rPr lang="es-ES_tradnl" sz="1500" b="1" i="1" dirty="0">
                <a:latin typeface="Century Gothic" panose="020B0502020202020204" pitchFamily="34" charset="0"/>
              </a:rPr>
              <a:t>(Cont´n)</a:t>
            </a:r>
          </a:p>
        </p:txBody>
      </p:sp>
      <p:grpSp>
        <p:nvGrpSpPr>
          <p:cNvPr id="6" name="Group 80"/>
          <p:cNvGrpSpPr>
            <a:grpSpLocks/>
          </p:cNvGrpSpPr>
          <p:nvPr/>
        </p:nvGrpSpPr>
        <p:grpSpPr bwMode="auto">
          <a:xfrm>
            <a:off x="449263" y="2035539"/>
            <a:ext cx="8234362" cy="0"/>
            <a:chOff x="0" y="812"/>
            <a:chExt cx="5187" cy="0"/>
          </a:xfrm>
        </p:grpSpPr>
        <p:sp>
          <p:nvSpPr>
            <p:cNvPr id="7"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sp>
          <p:nvSpPr>
            <p:cNvPr id="8"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grpSp>
      <p:sp>
        <p:nvSpPr>
          <p:cNvPr id="9" name="MASTER_ITEMObjectTitle2"/>
          <p:cNvSpPr>
            <a:spLocks noChangeArrowheads="1"/>
          </p:cNvSpPr>
          <p:nvPr>
            <p:custDataLst>
              <p:tags r:id="rId1"/>
            </p:custDataLst>
          </p:nvPr>
        </p:nvSpPr>
        <p:spPr bwMode="gray">
          <a:xfrm>
            <a:off x="449262" y="1702624"/>
            <a:ext cx="1496291" cy="27432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ES_tradnl" sz="1000" dirty="0">
                <a:latin typeface="Century Gothic" panose="020B0502020202020204" pitchFamily="34" charset="0"/>
                <a:cs typeface="Arial" panose="020B0604020202020204" pitchFamily="34" charset="0"/>
              </a:rPr>
              <a:t>Co-inversión</a:t>
            </a:r>
          </a:p>
        </p:txBody>
      </p:sp>
      <p:sp>
        <p:nvSpPr>
          <p:cNvPr id="11" name="TextBox 21" descr="&lt;tags&gt;&lt;tag n=&quot;BulletInfo&quot; v=&quot;Standard&quot; /&gt;&lt;/tags&gt;"/>
          <p:cNvSpPr txBox="1">
            <a:spLocks noChangeArrowheads="1"/>
          </p:cNvSpPr>
          <p:nvPr/>
        </p:nvSpPr>
        <p:spPr bwMode="auto">
          <a:xfrm>
            <a:off x="1934758" y="1656052"/>
            <a:ext cx="6858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ES_tradnl" sz="900" dirty="0">
                <a:solidFill>
                  <a:srgbClr val="000000"/>
                </a:solidFill>
                <a:latin typeface="Century Gothic" panose="020B0502020202020204" pitchFamily="34" charset="0"/>
                <a:cs typeface="Arial" panose="020B0604020202020204" pitchFamily="34" charset="0"/>
              </a:rPr>
              <a:t>Grupo Financiero Interacciones y el Administrador aportarán conjuntamente el 5.0% del monto invertido</a:t>
            </a:r>
          </a:p>
        </p:txBody>
      </p:sp>
      <p:grpSp>
        <p:nvGrpSpPr>
          <p:cNvPr id="12" name="Group 80"/>
          <p:cNvGrpSpPr>
            <a:grpSpLocks/>
          </p:cNvGrpSpPr>
          <p:nvPr/>
        </p:nvGrpSpPr>
        <p:grpSpPr bwMode="auto">
          <a:xfrm>
            <a:off x="449263" y="3238866"/>
            <a:ext cx="8234362" cy="0"/>
            <a:chOff x="0" y="812"/>
            <a:chExt cx="5187" cy="0"/>
          </a:xfrm>
        </p:grpSpPr>
        <p:sp>
          <p:nvSpPr>
            <p:cNvPr id="13"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sp>
          <p:nvSpPr>
            <p:cNvPr id="14"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grpSp>
      <p:sp>
        <p:nvSpPr>
          <p:cNvPr id="15" name="MASTER_ITEMObjectTitle2"/>
          <p:cNvSpPr>
            <a:spLocks noChangeArrowheads="1"/>
          </p:cNvSpPr>
          <p:nvPr>
            <p:custDataLst>
              <p:tags r:id="rId2"/>
            </p:custDataLst>
          </p:nvPr>
        </p:nvSpPr>
        <p:spPr bwMode="gray">
          <a:xfrm>
            <a:off x="449261" y="2114528"/>
            <a:ext cx="1496291" cy="1065741"/>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ES_tradnl" sz="1000" dirty="0">
                <a:latin typeface="Century Gothic" panose="020B0502020202020204" pitchFamily="34" charset="0"/>
                <a:cs typeface="Arial" panose="020B0604020202020204" pitchFamily="34" charset="0"/>
              </a:rPr>
              <a:t>Cascada de</a:t>
            </a:r>
          </a:p>
          <a:p>
            <a:pPr defTabSz="726990"/>
            <a:r>
              <a:rPr lang="es-ES_tradnl" sz="1000" dirty="0">
                <a:latin typeface="Century Gothic" panose="020B0502020202020204" pitchFamily="34" charset="0"/>
                <a:cs typeface="Arial" panose="020B0604020202020204" pitchFamily="34" charset="0"/>
              </a:rPr>
              <a:t>Distribuciones</a:t>
            </a:r>
          </a:p>
        </p:txBody>
      </p:sp>
      <p:sp>
        <p:nvSpPr>
          <p:cNvPr id="16" name="TextBox 21" descr="&lt;tags&gt;&lt;tag n=&quot;BulletInfo&quot; v=&quot;Standard&quot; /&gt;&lt;/tags&gt;"/>
          <p:cNvSpPr txBox="1">
            <a:spLocks noChangeArrowheads="1"/>
          </p:cNvSpPr>
          <p:nvPr/>
        </p:nvSpPr>
        <p:spPr bwMode="auto">
          <a:xfrm>
            <a:off x="1934758" y="2084577"/>
            <a:ext cx="6858000" cy="114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288925" lvl="2" indent="-285750" algn="l" eaLnBrk="1" hangingPunct="1">
              <a:spcBef>
                <a:spcPct val="95000"/>
              </a:spcBef>
              <a:buClr>
                <a:srgbClr val="CD0000"/>
              </a:buClr>
              <a:buSzPct val="80000"/>
              <a:buFont typeface="+mj-lt"/>
              <a:buAutoNum type="romanLcPeriod"/>
            </a:pPr>
            <a:r>
              <a:rPr lang="es-ES_tradnl" sz="900" dirty="0">
                <a:solidFill>
                  <a:srgbClr val="000000"/>
                </a:solidFill>
                <a:latin typeface="Century Gothic" panose="020B0502020202020204" pitchFamily="34" charset="0"/>
                <a:cs typeface="Arial" pitchFamily="34" charset="0"/>
              </a:rPr>
              <a:t>Retorno de capital a los inversionistas</a:t>
            </a:r>
          </a:p>
          <a:p>
            <a:pPr marL="288925" lvl="2" indent="-285750" algn="l" eaLnBrk="1" hangingPunct="1">
              <a:spcBef>
                <a:spcPct val="95000"/>
              </a:spcBef>
              <a:buClr>
                <a:srgbClr val="CD0000"/>
              </a:buClr>
              <a:buSzPct val="80000"/>
              <a:buFont typeface="+mj-lt"/>
              <a:buAutoNum type="romanLcPeriod"/>
            </a:pPr>
            <a:r>
              <a:rPr lang="es-ES_tradnl" sz="900" dirty="0">
                <a:solidFill>
                  <a:srgbClr val="000000"/>
                </a:solidFill>
                <a:latin typeface="Century Gothic" panose="020B0502020202020204" pitchFamily="34" charset="0"/>
                <a:cs typeface="Arial" pitchFamily="34" charset="0"/>
              </a:rPr>
              <a:t>Retorno preferente a los inversionistas</a:t>
            </a:r>
          </a:p>
          <a:p>
            <a:pPr marL="288925" lvl="2" indent="-285750" algn="l" eaLnBrk="1" hangingPunct="1">
              <a:spcBef>
                <a:spcPct val="95000"/>
              </a:spcBef>
              <a:buClr>
                <a:srgbClr val="CD0000"/>
              </a:buClr>
              <a:buSzPct val="80000"/>
              <a:buFont typeface="+mj-lt"/>
              <a:buAutoNum type="romanLcPeriod"/>
            </a:pPr>
            <a:r>
              <a:rPr lang="es-ES_tradnl" sz="900" dirty="0">
                <a:solidFill>
                  <a:srgbClr val="000000"/>
                </a:solidFill>
                <a:latin typeface="Century Gothic" panose="020B0502020202020204" pitchFamily="34" charset="0"/>
                <a:cs typeface="Arial" pitchFamily="34" charset="0"/>
              </a:rPr>
              <a:t>Catch Up</a:t>
            </a:r>
          </a:p>
          <a:p>
            <a:pPr marL="288925" lvl="2" indent="-285750" algn="l" eaLnBrk="1" hangingPunct="1">
              <a:spcBef>
                <a:spcPct val="95000"/>
              </a:spcBef>
              <a:buClr>
                <a:srgbClr val="CD0000"/>
              </a:buClr>
              <a:buSzPct val="80000"/>
              <a:buFont typeface="+mj-lt"/>
              <a:buAutoNum type="romanLcPeriod"/>
            </a:pPr>
            <a:r>
              <a:rPr lang="es-ES_tradnl" sz="900" dirty="0">
                <a:solidFill>
                  <a:srgbClr val="000000"/>
                </a:solidFill>
                <a:latin typeface="Century Gothic" panose="020B0502020202020204" pitchFamily="34" charset="0"/>
                <a:cs typeface="Arial" pitchFamily="34" charset="0"/>
              </a:rPr>
              <a:t>Split 80/20</a:t>
            </a:r>
          </a:p>
        </p:txBody>
      </p:sp>
      <p:sp>
        <p:nvSpPr>
          <p:cNvPr id="17" name="MASTER_ITEMObjectTitle2"/>
          <p:cNvSpPr>
            <a:spLocks noChangeArrowheads="1"/>
          </p:cNvSpPr>
          <p:nvPr>
            <p:custDataLst>
              <p:tags r:id="rId3"/>
            </p:custDataLst>
          </p:nvPr>
        </p:nvSpPr>
        <p:spPr bwMode="gray">
          <a:xfrm>
            <a:off x="459603" y="3307844"/>
            <a:ext cx="1475155" cy="588225"/>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ES_tradnl" sz="1000" dirty="0">
                <a:latin typeface="Century Gothic" panose="020B0502020202020204" pitchFamily="34" charset="0"/>
                <a:cs typeface="Arial" panose="020B0604020202020204" pitchFamily="34" charset="0"/>
              </a:rPr>
              <a:t>Comisión por Administración</a:t>
            </a:r>
          </a:p>
        </p:txBody>
      </p:sp>
      <p:sp>
        <p:nvSpPr>
          <p:cNvPr id="18" name="TextBox 1" descr="&lt;tags&gt;&lt;tag n=&quot;BulletInfo&quot; v=&quot;Standard&quot; /&gt;&lt;/tags&gt;"/>
          <p:cNvSpPr txBox="1">
            <a:spLocks noChangeArrowheads="1"/>
          </p:cNvSpPr>
          <p:nvPr/>
        </p:nvSpPr>
        <p:spPr bwMode="auto">
          <a:xfrm>
            <a:off x="1945553" y="3266025"/>
            <a:ext cx="6839672" cy="6668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lvl="2" algn="l" eaLnBrk="1" hangingPunct="1">
              <a:spcBef>
                <a:spcPct val="95000"/>
              </a:spcBef>
              <a:buClr>
                <a:srgbClr val="CD0000"/>
              </a:buClr>
              <a:buSzPct val="80000"/>
              <a:buFont typeface="Wingdings" pitchFamily="2" charset="2"/>
              <a:buChar char="n"/>
            </a:pPr>
            <a:r>
              <a:rPr lang="es-ES_tradnl" sz="900" dirty="0">
                <a:solidFill>
                  <a:srgbClr val="000000"/>
                </a:solidFill>
                <a:latin typeface="Century Gothic" panose="020B0502020202020204" pitchFamily="34" charset="0"/>
                <a:cs typeface="Arial" pitchFamily="34" charset="0"/>
              </a:rPr>
              <a:t>(i) Durante el periodo de inversión, el 1.65% anual del Monto Máximo de la Emisión; (ii) si el Periodo de Inversión se extiende, durante dicho periodo de extensión, 1.65% anual del Monto Neto Invertido; y (iii) una vez concluido el Periodo de Inversión, el 1.65% anual del Monto Neto Invertido</a:t>
            </a:r>
          </a:p>
        </p:txBody>
      </p:sp>
      <p:grpSp>
        <p:nvGrpSpPr>
          <p:cNvPr id="19" name="Group 80"/>
          <p:cNvGrpSpPr>
            <a:grpSpLocks/>
          </p:cNvGrpSpPr>
          <p:nvPr/>
        </p:nvGrpSpPr>
        <p:grpSpPr bwMode="auto">
          <a:xfrm>
            <a:off x="449263" y="3946523"/>
            <a:ext cx="8234362" cy="0"/>
            <a:chOff x="0" y="812"/>
            <a:chExt cx="5187" cy="0"/>
          </a:xfrm>
        </p:grpSpPr>
        <p:sp>
          <p:nvSpPr>
            <p:cNvPr id="20"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sp>
          <p:nvSpPr>
            <p:cNvPr id="21"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_tradnl" dirty="0">
                <a:latin typeface="Century Gothic" panose="020B0502020202020204" pitchFamily="34" charset="0"/>
                <a:cs typeface="Arial" panose="020B0604020202020204" pitchFamily="34" charset="0"/>
              </a:endParaRPr>
            </a:p>
          </p:txBody>
        </p:sp>
      </p:grpSp>
      <p:sp>
        <p:nvSpPr>
          <p:cNvPr id="22" name="MASTER_ITEMObjectTitle2"/>
          <p:cNvSpPr>
            <a:spLocks noChangeArrowheads="1"/>
          </p:cNvSpPr>
          <p:nvPr>
            <p:custDataLst>
              <p:tags r:id="rId4"/>
            </p:custDataLst>
          </p:nvPr>
        </p:nvSpPr>
        <p:spPr bwMode="gray">
          <a:xfrm>
            <a:off x="459603" y="4008301"/>
            <a:ext cx="1475155" cy="803402"/>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ES_tradnl" sz="1000" dirty="0">
                <a:latin typeface="Century Gothic" panose="020B0502020202020204" pitchFamily="34" charset="0"/>
                <a:cs typeface="Arial" panose="020B0604020202020204" pitchFamily="34" charset="0"/>
              </a:rPr>
              <a:t>Diversificación</a:t>
            </a:r>
          </a:p>
        </p:txBody>
      </p:sp>
      <p:sp>
        <p:nvSpPr>
          <p:cNvPr id="23" name="TextBox 16" descr="&lt;tags&gt;&lt;tag n=&quot;BulletInfo&quot; v=&quot;Standard&quot; /&gt;&lt;/tags&gt;"/>
          <p:cNvSpPr txBox="1">
            <a:spLocks noChangeArrowheads="1"/>
          </p:cNvSpPr>
          <p:nvPr/>
        </p:nvSpPr>
        <p:spPr bwMode="auto">
          <a:xfrm>
            <a:off x="1934758" y="3915467"/>
            <a:ext cx="6758392" cy="10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nchor="ctr">
            <a:spAutoFit/>
          </a:bodyP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179388" lvl="2" indent="-179388" algn="l" eaLnBrk="1" hangingPunct="1">
              <a:spcBef>
                <a:spcPts val="400"/>
              </a:spcBef>
              <a:buClr>
                <a:srgbClr val="CD0000"/>
              </a:buClr>
              <a:buSzPct val="80000"/>
              <a:buFont typeface="Wingdings" pitchFamily="2" charset="2"/>
              <a:buChar char="n"/>
            </a:pPr>
            <a:r>
              <a:rPr lang="es-ES_tradnl" sz="900" dirty="0">
                <a:solidFill>
                  <a:srgbClr val="000000"/>
                </a:solidFill>
                <a:latin typeface="Century Gothic" panose="020B0502020202020204" pitchFamily="34" charset="0"/>
                <a:cs typeface="Arial" pitchFamily="34" charset="0"/>
              </a:rPr>
              <a:t>Ninguna inversión podrá ser por un monto mayor al 20% del Monto Máximo de la Emisión</a:t>
            </a:r>
          </a:p>
          <a:p>
            <a:pPr marL="179388" lvl="2" indent="-179388" algn="l" eaLnBrk="1" hangingPunct="1">
              <a:spcBef>
                <a:spcPts val="400"/>
              </a:spcBef>
              <a:buClr>
                <a:srgbClr val="CD0000"/>
              </a:buClr>
              <a:buSzPct val="80000"/>
              <a:buFont typeface="Wingdings" pitchFamily="2" charset="2"/>
              <a:buChar char="n"/>
            </a:pPr>
            <a:r>
              <a:rPr lang="es-ES_tradnl" sz="900" dirty="0">
                <a:solidFill>
                  <a:srgbClr val="000000"/>
                </a:solidFill>
                <a:latin typeface="Century Gothic" panose="020B0502020202020204" pitchFamily="34" charset="0"/>
                <a:cs typeface="Arial" pitchFamily="34" charset="0"/>
              </a:rPr>
              <a:t>No más del 35% del Monto Máximo de la Emisión podrá estar invertido en proyectos de infraestructura que se ubiquen en la misma entidad federativa de México (sujeto a excepciones en ciertos estados)</a:t>
            </a:r>
          </a:p>
          <a:p>
            <a:pPr marL="179388" lvl="2" indent="-179388" eaLnBrk="1" hangingPunct="1">
              <a:spcBef>
                <a:spcPts val="400"/>
              </a:spcBef>
              <a:buClr>
                <a:srgbClr val="CD0000"/>
              </a:buClr>
              <a:buSzPct val="80000"/>
              <a:buFont typeface="Wingdings" pitchFamily="2" charset="2"/>
              <a:buChar char="n"/>
            </a:pPr>
            <a:r>
              <a:rPr lang="es-ES_tradnl" sz="900" dirty="0">
                <a:solidFill>
                  <a:srgbClr val="000000"/>
                </a:solidFill>
                <a:latin typeface="Century Gothic" panose="020B0502020202020204" pitchFamily="34" charset="0"/>
                <a:cs typeface="Arial" pitchFamily="34" charset="0"/>
              </a:rPr>
              <a:t>No más del 50% del Monto Máximo de la Emisión podrá estar invertido en proyectos de infraestructura del mismo Subsector</a:t>
            </a:r>
          </a:p>
          <a:p>
            <a:pPr marL="179388" lvl="2" indent="-179388" eaLnBrk="1" hangingPunct="1">
              <a:spcBef>
                <a:spcPts val="400"/>
              </a:spcBef>
              <a:buClr>
                <a:srgbClr val="CD0000"/>
              </a:buClr>
              <a:buSzPct val="80000"/>
              <a:buFont typeface="Wingdings" pitchFamily="2" charset="2"/>
              <a:buChar char="n"/>
            </a:pPr>
            <a:r>
              <a:rPr lang="es-ES_tradnl" sz="900" dirty="0">
                <a:latin typeface="Century Gothic" panose="020B0502020202020204" pitchFamily="34" charset="0"/>
                <a:cs typeface="Arial" panose="020B0604020202020204" pitchFamily="34" charset="0"/>
              </a:rPr>
              <a:t>No más del 15% del Monto Máximo de la Emisión podrá estar invertido en Proyectos de Infraestructura Municipales</a:t>
            </a:r>
            <a:r>
              <a:rPr lang="es-ES_tradnl" sz="900" baseline="30000" dirty="0">
                <a:latin typeface="Century Gothic" panose="020B0502020202020204" pitchFamily="34" charset="0"/>
                <a:cs typeface="Arial" panose="020B0604020202020204" pitchFamily="34" charset="0"/>
              </a:rPr>
              <a:t>1</a:t>
            </a:r>
            <a:r>
              <a:rPr lang="es-ES_tradnl" sz="900" dirty="0">
                <a:latin typeface="Century Gothic" panose="020B0502020202020204" pitchFamily="34" charset="0"/>
                <a:cs typeface="Arial" panose="020B0604020202020204" pitchFamily="34" charset="0"/>
              </a:rPr>
              <a:t> </a:t>
            </a:r>
            <a:endParaRPr lang="es-ES_tradnl" sz="900" dirty="0">
              <a:solidFill>
                <a:srgbClr val="000000"/>
              </a:solidFill>
              <a:latin typeface="Century Gothic" panose="020B0502020202020204" pitchFamily="34" charset="0"/>
              <a:cs typeface="Arial" pitchFamily="34" charset="0"/>
            </a:endParaRPr>
          </a:p>
        </p:txBody>
      </p:sp>
      <p:grpSp>
        <p:nvGrpSpPr>
          <p:cNvPr id="24" name="Group 80"/>
          <p:cNvGrpSpPr>
            <a:grpSpLocks/>
          </p:cNvGrpSpPr>
          <p:nvPr/>
        </p:nvGrpSpPr>
        <p:grpSpPr bwMode="auto">
          <a:xfrm>
            <a:off x="449263" y="4989905"/>
            <a:ext cx="8234362" cy="0"/>
            <a:chOff x="0" y="812"/>
            <a:chExt cx="5187" cy="0"/>
          </a:xfrm>
        </p:grpSpPr>
        <p:sp>
          <p:nvSpPr>
            <p:cNvPr id="25"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26"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27" name="TextBox 18" descr="&lt;tags&gt;&lt;tag n=&quot;BulletInfo&quot; v=&quot;Standard&quot; /&gt;&lt;/tags&gt;"/>
          <p:cNvSpPr txBox="1">
            <a:spLocks noChangeArrowheads="1"/>
          </p:cNvSpPr>
          <p:nvPr/>
        </p:nvSpPr>
        <p:spPr bwMode="auto">
          <a:xfrm>
            <a:off x="1945552" y="5065051"/>
            <a:ext cx="6747597"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179388" lvl="2" indent="-179388" eaLnBrk="1" hangingPunct="1">
              <a:spcBef>
                <a:spcPts val="4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itchFamily="34" charset="0"/>
              </a:rPr>
              <a:t>FCI Administradora, S.C</a:t>
            </a:r>
            <a:r>
              <a:rPr lang="es-US" sz="900" b="1">
                <a:latin typeface="Century Gothic" panose="020B0502020202020204" pitchFamily="34" charset="0"/>
                <a:cs typeface="Arial" pitchFamily="34" charset="0"/>
              </a:rPr>
              <a:t>.</a:t>
            </a:r>
          </a:p>
        </p:txBody>
      </p:sp>
      <p:sp>
        <p:nvSpPr>
          <p:cNvPr id="28" name="MASTER_ITEMObjectTitle2"/>
          <p:cNvSpPr>
            <a:spLocks noChangeArrowheads="1"/>
          </p:cNvSpPr>
          <p:nvPr>
            <p:custDataLst>
              <p:tags r:id="rId5"/>
            </p:custDataLst>
          </p:nvPr>
        </p:nvSpPr>
        <p:spPr bwMode="gray">
          <a:xfrm>
            <a:off x="459603" y="5034452"/>
            <a:ext cx="1475155" cy="36576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Administrador</a:t>
            </a:r>
          </a:p>
        </p:txBody>
      </p:sp>
      <p:grpSp>
        <p:nvGrpSpPr>
          <p:cNvPr id="29" name="Group 80"/>
          <p:cNvGrpSpPr>
            <a:grpSpLocks/>
          </p:cNvGrpSpPr>
          <p:nvPr/>
        </p:nvGrpSpPr>
        <p:grpSpPr bwMode="auto">
          <a:xfrm>
            <a:off x="449263" y="5490646"/>
            <a:ext cx="8234362" cy="0"/>
            <a:chOff x="0" y="812"/>
            <a:chExt cx="5187" cy="0"/>
          </a:xfrm>
        </p:grpSpPr>
        <p:sp>
          <p:nvSpPr>
            <p:cNvPr id="30" name="Line 81"/>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sp>
          <p:nvSpPr>
            <p:cNvPr id="31" name="Line 82"/>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US">
                <a:latin typeface="Century Gothic" panose="020B0502020202020204" pitchFamily="34" charset="0"/>
                <a:cs typeface="Arial" panose="020B0604020202020204" pitchFamily="34" charset="0"/>
              </a:endParaRPr>
            </a:p>
          </p:txBody>
        </p:sp>
      </p:grpSp>
      <p:sp>
        <p:nvSpPr>
          <p:cNvPr id="32" name="TextBox 18" descr="&lt;tags&gt;&lt;tag n=&quot;BulletInfo&quot; v=&quot;Standard&quot; /&gt;&lt;/tags&gt;"/>
          <p:cNvSpPr txBox="1">
            <a:spLocks noChangeArrowheads="1"/>
          </p:cNvSpPr>
          <p:nvPr/>
        </p:nvSpPr>
        <p:spPr bwMode="auto">
          <a:xfrm>
            <a:off x="1945552" y="5565792"/>
            <a:ext cx="6747597"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ctr"/>
          <a:lstStyle>
            <a:lvl1pPr marL="342900" indent="-342900" eaLnBrk="0" hangingPunct="0">
              <a:defRPr sz="1200">
                <a:solidFill>
                  <a:schemeClr val="tx1"/>
                </a:solidFill>
                <a:latin typeface="Credit Suisse Type Roman" pitchFamily="34" charset="0"/>
              </a:defRPr>
            </a:lvl1pPr>
            <a:lvl2pPr marL="742950" indent="-285750" eaLnBrk="0" hangingPunct="0">
              <a:defRPr sz="1200">
                <a:solidFill>
                  <a:schemeClr val="tx1"/>
                </a:solidFill>
                <a:latin typeface="Credit Suisse Type Roman" pitchFamily="34" charset="0"/>
              </a:defRPr>
            </a:lvl2pPr>
            <a:lvl3pPr marL="228600" indent="-225425"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179388" lvl="2" indent="-179388" eaLnBrk="1" hangingPunct="1">
              <a:spcBef>
                <a:spcPts val="400"/>
              </a:spcBef>
              <a:buClr>
                <a:srgbClr val="CD0000"/>
              </a:buClr>
              <a:buSzPct val="80000"/>
              <a:buFont typeface="Wingdings" pitchFamily="2" charset="2"/>
              <a:buChar char="n"/>
            </a:pPr>
            <a:r>
              <a:rPr lang="es-US" sz="900">
                <a:solidFill>
                  <a:srgbClr val="000000"/>
                </a:solidFill>
                <a:latin typeface="Century Gothic" panose="020B0502020202020204" pitchFamily="34" charset="0"/>
                <a:cs typeface="Arial" pitchFamily="34" charset="0"/>
              </a:rPr>
              <a:t>Estrategia en Finanzas e Infraestructura, S.A</a:t>
            </a:r>
            <a:r>
              <a:rPr lang="es-US" sz="900">
                <a:latin typeface="Century Gothic" panose="020B0502020202020204" pitchFamily="34" charset="0"/>
                <a:cs typeface="Arial" pitchFamily="34" charset="0"/>
              </a:rPr>
              <a:t>. de C.V. (subsidiaria de Banco Interacciones) </a:t>
            </a:r>
          </a:p>
        </p:txBody>
      </p:sp>
      <p:sp>
        <p:nvSpPr>
          <p:cNvPr id="33" name="MASTER_ITEMObjectTitle2"/>
          <p:cNvSpPr>
            <a:spLocks noChangeArrowheads="1"/>
          </p:cNvSpPr>
          <p:nvPr>
            <p:custDataLst>
              <p:tags r:id="rId6"/>
            </p:custDataLst>
          </p:nvPr>
        </p:nvSpPr>
        <p:spPr bwMode="gray">
          <a:xfrm>
            <a:off x="459603" y="5535193"/>
            <a:ext cx="1475155" cy="365760"/>
          </a:xfrm>
          <a:prstGeom prst="rect">
            <a:avLst/>
          </a:prstGeom>
          <a:solidFill>
            <a:srgbClr val="E3DFDB"/>
          </a:solidFill>
          <a:ln>
            <a:noFill/>
          </a:ln>
          <a:effectLst/>
          <a:extLst>
            <a:ext uri="{91240B29-F687-4F45-9708-019B960494DF}">
              <a14:hiddenLine xmlns:a14="http://schemas.microsoft.com/office/drawing/2010/main" w="6350" algn="ctr">
                <a:solidFill>
                  <a:srgbClr val="E3DFD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996" tIns="46683" rIns="35996" bIns="46683" anchor="ctr"/>
          <a:lstStyle/>
          <a:p>
            <a:pPr defTabSz="726990"/>
            <a:r>
              <a:rPr lang="es-US" sz="1000">
                <a:latin typeface="Century Gothic" panose="020B0502020202020204" pitchFamily="34" charset="0"/>
                <a:cs typeface="Arial" panose="020B0604020202020204" pitchFamily="34" charset="0"/>
              </a:rPr>
              <a:t>Asesor</a:t>
            </a:r>
          </a:p>
        </p:txBody>
      </p:sp>
      <p:sp>
        <p:nvSpPr>
          <p:cNvPr id="34" name="Rectángulo 33"/>
          <p:cNvSpPr/>
          <p:nvPr/>
        </p:nvSpPr>
        <p:spPr>
          <a:xfrm>
            <a:off x="273721" y="5984372"/>
            <a:ext cx="8409904" cy="928459"/>
          </a:xfrm>
          <a:prstGeom prst="rect">
            <a:avLst/>
          </a:prstGeom>
        </p:spPr>
        <p:txBody>
          <a:bodyPr wrap="square">
            <a:spAutoFit/>
          </a:bodyPr>
          <a:lstStyle/>
          <a:p>
            <a:pPr marL="108000" algn="just">
              <a:spcBef>
                <a:spcPts val="2196"/>
              </a:spcBef>
            </a:pPr>
            <a:r>
              <a:rPr lang="es-ES_tradnl" sz="900" dirty="0">
                <a:latin typeface="Century Gothic" panose="020B0502020202020204" pitchFamily="34" charset="0"/>
                <a:ea typeface="Arial" charset="0"/>
                <a:cs typeface="Arial" charset="0"/>
              </a:rPr>
              <a:t>Los CKD son instrumentos estructurados con riesgo; las distribuciones dependen de la disponibilidad de rendimiento generada por las inversiones y no existe obligación de pago de principal ni de intereses (consultar Prospecto de Colocación, Contrato de Fideicomiso y otros documentos públicos del CKD).</a:t>
            </a:r>
          </a:p>
          <a:p>
            <a:pPr marL="108000" algn="just">
              <a:spcBef>
                <a:spcPts val="2196"/>
              </a:spcBef>
            </a:pPr>
            <a:endParaRPr lang="es-ES_tradnl" sz="900" dirty="0">
              <a:latin typeface="Century Gothic" panose="020B0502020202020204" pitchFamily="34" charset="0"/>
              <a:ea typeface="Arial" charset="0"/>
              <a:cs typeface="Arial" charset="0"/>
            </a:endParaRPr>
          </a:p>
        </p:txBody>
      </p:sp>
    </p:spTree>
    <p:extLst>
      <p:ext uri="{BB962C8B-B14F-4D97-AF65-F5344CB8AC3E}">
        <p14:creationId xmlns:p14="http://schemas.microsoft.com/office/powerpoint/2010/main" val="3675124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V. Compromisos a la Fecha</a:t>
            </a:r>
          </a:p>
        </p:txBody>
      </p:sp>
    </p:spTree>
    <p:extLst>
      <p:ext uri="{BB962C8B-B14F-4D97-AF65-F5344CB8AC3E}">
        <p14:creationId xmlns:p14="http://schemas.microsoft.com/office/powerpoint/2010/main" val="5888968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318778" y="6317696"/>
            <a:ext cx="504651" cy="365125"/>
          </a:xfrm>
        </p:spPr>
        <p:txBody>
          <a:bodyPr/>
          <a:lstStyle/>
          <a:p>
            <a:fld id="{05E83AA4-A00D-4AA0-8FE8-B93C9F3EC141}" type="slidenum">
              <a:rPr lang="es-ES_tradnl" altLang="es-MX" smtClean="0">
                <a:solidFill>
                  <a:schemeClr val="tx1"/>
                </a:solidFill>
              </a:rPr>
              <a:pPr/>
              <a:t>20</a:t>
            </a:fld>
            <a:endParaRPr lang="es-ES_tradnl" altLang="es-MX" dirty="0">
              <a:solidFill>
                <a:schemeClr val="tx1"/>
              </a:solidFill>
            </a:endParaRPr>
          </a:p>
        </p:txBody>
      </p:sp>
      <p:sp>
        <p:nvSpPr>
          <p:cNvPr id="10" name="1 Título"/>
          <p:cNvSpPr txBox="1">
            <a:spLocks/>
          </p:cNvSpPr>
          <p:nvPr/>
        </p:nvSpPr>
        <p:spPr bwMode="auto">
          <a:xfrm>
            <a:off x="281690" y="274638"/>
            <a:ext cx="582414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ES_tradnl" sz="2000" b="1" dirty="0">
                <a:latin typeface="Century Gothic" panose="020B0502020202020204" pitchFamily="34" charset="0"/>
              </a:rPr>
              <a:t>Compromisos a la Fecha</a:t>
            </a:r>
            <a:endParaRPr lang="es-ES_tradnl" sz="1500" b="1" i="1" dirty="0">
              <a:latin typeface="Century Gothic" panose="020B050202020202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1320449684"/>
              </p:ext>
            </p:extLst>
          </p:nvPr>
        </p:nvGraphicFramePr>
        <p:xfrm>
          <a:off x="752168" y="2308347"/>
          <a:ext cx="7639666" cy="2225040"/>
        </p:xfrm>
        <a:graphic>
          <a:graphicData uri="http://schemas.openxmlformats.org/drawingml/2006/table">
            <a:tbl>
              <a:tblPr firstRow="1" bandRow="1">
                <a:tableStyleId>{5940675A-B579-460E-94D1-54222C63F5DA}</a:tableStyleId>
              </a:tblPr>
              <a:tblGrid>
                <a:gridCol w="2610466">
                  <a:extLst>
                    <a:ext uri="{9D8B030D-6E8A-4147-A177-3AD203B41FA5}">
                      <a16:colId xmlns="" xmlns:a16="http://schemas.microsoft.com/office/drawing/2014/main" val="2826108224"/>
                    </a:ext>
                  </a:extLst>
                </a:gridCol>
                <a:gridCol w="5029200">
                  <a:extLst>
                    <a:ext uri="{9D8B030D-6E8A-4147-A177-3AD203B41FA5}">
                      <a16:colId xmlns="" xmlns:a16="http://schemas.microsoft.com/office/drawing/2014/main" val="4289583674"/>
                    </a:ext>
                  </a:extLst>
                </a:gridCol>
              </a:tblGrid>
              <a:tr h="370840">
                <a:tc>
                  <a:txBody>
                    <a:bodyPr/>
                    <a:lstStyle/>
                    <a:p>
                      <a:r>
                        <a:rPr lang="es-MX" sz="1600" b="1">
                          <a:solidFill>
                            <a:schemeClr val="bg1"/>
                          </a:solidFill>
                          <a:latin typeface="Century Gothic" panose="020B0502020202020204" pitchFamily="34" charset="0"/>
                        </a:rPr>
                        <a:t>Inversionista</a:t>
                      </a:r>
                    </a:p>
                  </a:txBody>
                  <a:tcPr>
                    <a:solidFill>
                      <a:srgbClr val="CD0000"/>
                    </a:solidFill>
                  </a:tcPr>
                </a:tc>
                <a:tc>
                  <a:txBody>
                    <a:bodyPr/>
                    <a:lstStyle/>
                    <a:p>
                      <a:r>
                        <a:rPr lang="es-MX" sz="1600" b="1">
                          <a:solidFill>
                            <a:schemeClr val="bg1"/>
                          </a:solidFill>
                          <a:latin typeface="Century Gothic" panose="020B0502020202020204" pitchFamily="34" charset="0"/>
                        </a:rPr>
                        <a:t>Tamaño</a:t>
                      </a:r>
                      <a:r>
                        <a:rPr lang="es-MX" sz="1600" b="1" baseline="0">
                          <a:solidFill>
                            <a:schemeClr val="bg1"/>
                          </a:solidFill>
                          <a:latin typeface="Century Gothic" panose="020B0502020202020204" pitchFamily="34" charset="0"/>
                        </a:rPr>
                        <a:t> de Orden (pesos)</a:t>
                      </a:r>
                      <a:endParaRPr lang="es-MX" sz="1600" b="1">
                        <a:solidFill>
                          <a:schemeClr val="bg1"/>
                        </a:solidFill>
                        <a:latin typeface="Century Gothic" panose="020B0502020202020204" pitchFamily="34" charset="0"/>
                      </a:endParaRPr>
                    </a:p>
                  </a:txBody>
                  <a:tcPr>
                    <a:solidFill>
                      <a:srgbClr val="CD0000"/>
                    </a:solidFill>
                  </a:tcPr>
                </a:tc>
                <a:extLst>
                  <a:ext uri="{0D108BD9-81ED-4DB2-BD59-A6C34878D82A}">
                    <a16:rowId xmlns="" xmlns:a16="http://schemas.microsoft.com/office/drawing/2014/main" val="3241938875"/>
                  </a:ext>
                </a:extLst>
              </a:tr>
              <a:tr h="370840">
                <a:tc>
                  <a:txBody>
                    <a:bodyPr/>
                    <a:lstStyle/>
                    <a:p>
                      <a:r>
                        <a:rPr lang="es-MX" sz="1600">
                          <a:latin typeface="Century Gothic" panose="020B0502020202020204" pitchFamily="34" charset="0"/>
                        </a:rPr>
                        <a:t>Afore XXI Banorte</a:t>
                      </a:r>
                    </a:p>
                  </a:txBody>
                  <a:tcPr/>
                </a:tc>
                <a:tc>
                  <a:txBody>
                    <a:bodyPr/>
                    <a:lstStyle/>
                    <a:p>
                      <a:r>
                        <a:rPr lang="es-MX" sz="1600">
                          <a:latin typeface="Century Gothic" panose="020B0502020202020204" pitchFamily="34" charset="0"/>
                        </a:rPr>
                        <a:t>$1,250 millones, o 40% del monto de la emisión</a:t>
                      </a:r>
                    </a:p>
                  </a:txBody>
                  <a:tcPr/>
                </a:tc>
                <a:extLst>
                  <a:ext uri="{0D108BD9-81ED-4DB2-BD59-A6C34878D82A}">
                    <a16:rowId xmlns="" xmlns:a16="http://schemas.microsoft.com/office/drawing/2014/main" val="2924599745"/>
                  </a:ext>
                </a:extLst>
              </a:tr>
              <a:tr h="370840">
                <a:tc>
                  <a:txBody>
                    <a:bodyPr/>
                    <a:lstStyle/>
                    <a:p>
                      <a:r>
                        <a:rPr lang="es-MX" sz="1600">
                          <a:latin typeface="Century Gothic" panose="020B0502020202020204" pitchFamily="34" charset="0"/>
                        </a:rPr>
                        <a:t>FONADIN</a:t>
                      </a:r>
                    </a:p>
                  </a:txBody>
                  <a:tcPr/>
                </a:tc>
                <a:tc>
                  <a:txBody>
                    <a:bodyPr/>
                    <a:lstStyle/>
                    <a:p>
                      <a:r>
                        <a:rPr lang="es-MX" sz="1600">
                          <a:latin typeface="Century Gothic" panose="020B0502020202020204" pitchFamily="34" charset="0"/>
                        </a:rPr>
                        <a:t>$500 millones, o 10% del monto de la emisión</a:t>
                      </a:r>
                    </a:p>
                  </a:txBody>
                  <a:tcPr/>
                </a:tc>
                <a:extLst>
                  <a:ext uri="{0D108BD9-81ED-4DB2-BD59-A6C34878D82A}">
                    <a16:rowId xmlns="" xmlns:a16="http://schemas.microsoft.com/office/drawing/2014/main" val="3239665850"/>
                  </a:ext>
                </a:extLst>
              </a:tr>
              <a:tr h="370840">
                <a:tc>
                  <a:txBody>
                    <a:bodyPr/>
                    <a:lstStyle/>
                    <a:p>
                      <a:r>
                        <a:rPr lang="es-MX" sz="1600">
                          <a:latin typeface="Century Gothic" panose="020B0502020202020204" pitchFamily="34" charset="0"/>
                        </a:rPr>
                        <a:t>Afore PensionISSSTE</a:t>
                      </a:r>
                    </a:p>
                  </a:txBody>
                  <a:tcPr/>
                </a:tc>
                <a:tc>
                  <a:txBody>
                    <a:bodyPr/>
                    <a:lstStyle/>
                    <a:p>
                      <a:r>
                        <a:rPr lang="es-MX" sz="1600">
                          <a:latin typeface="Century Gothic" panose="020B0502020202020204" pitchFamily="34" charset="0"/>
                        </a:rPr>
                        <a:t>$750 millones, o 25% del monto de la emisión</a:t>
                      </a:r>
                    </a:p>
                  </a:txBody>
                  <a:tcPr/>
                </a:tc>
                <a:extLst>
                  <a:ext uri="{0D108BD9-81ED-4DB2-BD59-A6C34878D82A}">
                    <a16:rowId xmlns="" xmlns:a16="http://schemas.microsoft.com/office/drawing/2014/main" val="3642037244"/>
                  </a:ext>
                </a:extLst>
              </a:tr>
              <a:tr h="370840">
                <a:tc>
                  <a:txBody>
                    <a:bodyPr/>
                    <a:lstStyle/>
                    <a:p>
                      <a:r>
                        <a:rPr lang="es-MX" sz="1600">
                          <a:latin typeface="Century Gothic" panose="020B0502020202020204" pitchFamily="34" charset="0"/>
                        </a:rPr>
                        <a:t>Afore Principal</a:t>
                      </a:r>
                    </a:p>
                  </a:txBody>
                  <a:tcPr/>
                </a:tc>
                <a:tc>
                  <a:txBody>
                    <a:bodyPr/>
                    <a:lstStyle/>
                    <a:p>
                      <a:r>
                        <a:rPr lang="es-MX" sz="1600">
                          <a:latin typeface="Century Gothic" panose="020B0502020202020204" pitchFamily="34" charset="0"/>
                        </a:rPr>
                        <a:t>Hasta $750 millones</a:t>
                      </a:r>
                    </a:p>
                  </a:txBody>
                  <a:tcPr/>
                </a:tc>
                <a:extLst>
                  <a:ext uri="{0D108BD9-81ED-4DB2-BD59-A6C34878D82A}">
                    <a16:rowId xmlns="" xmlns:a16="http://schemas.microsoft.com/office/drawing/2014/main" val="1206473902"/>
                  </a:ext>
                </a:extLst>
              </a:tr>
              <a:tr h="370840">
                <a:tc>
                  <a:txBody>
                    <a:bodyPr/>
                    <a:lstStyle/>
                    <a:p>
                      <a:r>
                        <a:rPr lang="es-MX" sz="1600" b="1">
                          <a:latin typeface="Century Gothic" panose="020B0502020202020204" pitchFamily="34" charset="0"/>
                        </a:rPr>
                        <a:t>Total a la Fecha</a:t>
                      </a:r>
                    </a:p>
                  </a:txBody>
                  <a:tcPr/>
                </a:tc>
                <a:tc>
                  <a:txBody>
                    <a:bodyPr/>
                    <a:lstStyle/>
                    <a:p>
                      <a:r>
                        <a:rPr lang="es-MX" sz="1600" b="1">
                          <a:latin typeface="Century Gothic" panose="020B0502020202020204" pitchFamily="34" charset="0"/>
                        </a:rPr>
                        <a:t>$3,250 millones (sujeto a límites</a:t>
                      </a:r>
                      <a:r>
                        <a:rPr lang="es-MX" sz="1600" b="1" baseline="0">
                          <a:latin typeface="Century Gothic" panose="020B0502020202020204" pitchFamily="34" charset="0"/>
                        </a:rPr>
                        <a:t> antes descritos)</a:t>
                      </a:r>
                      <a:endParaRPr lang="es-MX" sz="1600" b="1">
                        <a:latin typeface="Century Gothic" panose="020B0502020202020204" pitchFamily="34" charset="0"/>
                      </a:endParaRPr>
                    </a:p>
                  </a:txBody>
                  <a:tcPr/>
                </a:tc>
                <a:extLst>
                  <a:ext uri="{0D108BD9-81ED-4DB2-BD59-A6C34878D82A}">
                    <a16:rowId xmlns="" xmlns:a16="http://schemas.microsoft.com/office/drawing/2014/main" val="1699923038"/>
                  </a:ext>
                </a:extLst>
              </a:tr>
            </a:tbl>
          </a:graphicData>
        </a:graphic>
      </p:graphicFrame>
    </p:spTree>
    <p:extLst>
      <p:ext uri="{BB962C8B-B14F-4D97-AF65-F5344CB8AC3E}">
        <p14:creationId xmlns:p14="http://schemas.microsoft.com/office/powerpoint/2010/main" val="39274464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rPr>
              <a:t>VI. </a:t>
            </a:r>
            <a:r>
              <a:rPr lang="es-ES_tradnl" dirty="0">
                <a:solidFill>
                  <a:srgbClr val="CD0000"/>
                </a:solidFill>
                <a:latin typeface="Century Gothic" panose="020B0502020202020204" pitchFamily="34" charset="0"/>
              </a:rPr>
              <a:t>Consideraciones</a:t>
            </a:r>
            <a:r>
              <a:rPr lang="es-ES_tradnl" dirty="0">
                <a:solidFill>
                  <a:srgbClr val="CD0000"/>
                </a:solidFill>
              </a:rPr>
              <a:t> de la Inversión</a:t>
            </a:r>
          </a:p>
        </p:txBody>
      </p:sp>
    </p:spTree>
    <p:extLst>
      <p:ext uri="{BB962C8B-B14F-4D97-AF65-F5344CB8AC3E}">
        <p14:creationId xmlns:p14="http://schemas.microsoft.com/office/powerpoint/2010/main" val="6411077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graphicFrame>
        <p:nvGraphicFramePr>
          <p:cNvPr id="5" name="Tabla 4"/>
          <p:cNvGraphicFramePr>
            <a:graphicFrameLocks noGrp="1"/>
          </p:cNvGraphicFramePr>
          <p:nvPr>
            <p:extLst>
              <p:ext uri="{D42A27DB-BD31-4B8C-83A1-F6EECF244321}">
                <p14:modId xmlns:p14="http://schemas.microsoft.com/office/powerpoint/2010/main" val="1361824236"/>
              </p:ext>
            </p:extLst>
          </p:nvPr>
        </p:nvGraphicFramePr>
        <p:xfrm>
          <a:off x="1378633" y="1132146"/>
          <a:ext cx="7441809" cy="5205444"/>
        </p:xfrm>
        <a:graphic>
          <a:graphicData uri="http://schemas.openxmlformats.org/drawingml/2006/table">
            <a:tbl>
              <a:tblPr firstRow="1" bandRow="1">
                <a:tableStyleId>{5C22544A-7EE6-4342-B048-85BDC9FD1C3A}</a:tableStyleId>
              </a:tblPr>
              <a:tblGrid>
                <a:gridCol w="2427175">
                  <a:extLst>
                    <a:ext uri="{9D8B030D-6E8A-4147-A177-3AD203B41FA5}">
                      <a16:colId xmlns="" xmlns:a16="http://schemas.microsoft.com/office/drawing/2014/main" val="20000"/>
                    </a:ext>
                  </a:extLst>
                </a:gridCol>
                <a:gridCol w="5014634">
                  <a:extLst>
                    <a:ext uri="{9D8B030D-6E8A-4147-A177-3AD203B41FA5}">
                      <a16:colId xmlns="" xmlns:a16="http://schemas.microsoft.com/office/drawing/2014/main" val="20001"/>
                    </a:ext>
                  </a:extLst>
                </a:gridCol>
              </a:tblGrid>
              <a:tr h="38203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dirty="0">
                          <a:solidFill>
                            <a:schemeClr val="tx1"/>
                          </a:solidFill>
                          <a:latin typeface="Century Gothic" charset="0"/>
                          <a:ea typeface="Century Gothic" charset="0"/>
                          <a:cs typeface="Century Gothic" charset="0"/>
                        </a:rPr>
                        <a:t>Comentarios / Preocupaciones Iniciales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dirty="0">
                          <a:solidFill>
                            <a:schemeClr val="tx1"/>
                          </a:solidFill>
                          <a:latin typeface="Century Gothic" charset="0"/>
                          <a:ea typeface="Century Gothic" charset="0"/>
                          <a:cs typeface="Century Gothic" charset="0"/>
                        </a:rPr>
                        <a:t>Mitigantes / Aclaraciones Administrador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457571">
                <a:tc>
                  <a:txBody>
                    <a:bodyPr/>
                    <a:lstStyle/>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900" b="0" dirty="0">
                          <a:solidFill>
                            <a:schemeClr val="tx1"/>
                          </a:solidFill>
                          <a:latin typeface="Century Gothic" charset="0"/>
                          <a:ea typeface="Century Gothic" charset="0"/>
                          <a:cs typeface="Century Gothic" charset="0"/>
                        </a:rPr>
                        <a:t>Buena alternativa para diversificar el riesgo en portafolios.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900" b="0" dirty="0">
                          <a:solidFill>
                            <a:schemeClr val="tx1"/>
                          </a:solidFill>
                          <a:latin typeface="Century Gothic" charset="0"/>
                          <a:ea typeface="Century Gothic" charset="0"/>
                          <a:cs typeface="Century Gothic" charset="0"/>
                        </a:rPr>
                        <a:t>Portafolio diversificado de activos de bajo riesgo; permite la diversificación del portafolio del Instituto con un nuevo instrumento de largo plazo.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1140678">
                <a:tc>
                  <a:txBody>
                    <a:bodyPr/>
                    <a:lstStyle/>
                    <a:p>
                      <a:pPr marL="180975" indent="-180975" algn="just" eaLnBrk="1" hangingPunct="1">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Son instrumentos ilíquidos y no garantizan el pago de capital ni intereses.</a:t>
                      </a:r>
                    </a:p>
                    <a:p>
                      <a:pPr marL="180975" indent="-180975" algn="just" eaLnBrk="1" hangingPunct="1">
                        <a:spcBef>
                          <a:spcPts val="0"/>
                        </a:spcBef>
                        <a:spcAft>
                          <a:spcPts val="600"/>
                        </a:spcAft>
                        <a:buClr>
                          <a:srgbClr val="CD0000"/>
                        </a:buClr>
                        <a:buSzPct val="110000"/>
                        <a:buFont typeface="Arial" charset="0"/>
                        <a:buChar char="•"/>
                      </a:pPr>
                      <a:endParaRPr lang="es-ES_tradnl" sz="900" b="0" dirty="0">
                        <a:solidFill>
                          <a:schemeClr val="tx1"/>
                        </a:solidFill>
                        <a:latin typeface="Century Gothic" charset="0"/>
                        <a:ea typeface="Century Gothic" charset="0"/>
                        <a:cs typeface="Century Gothic" charset="0"/>
                      </a:endParaRPr>
                    </a:p>
                    <a:p>
                      <a:pPr marL="171450" indent="-171450">
                        <a:buFont typeface="Arial" charset="0"/>
                        <a:buChar char="•"/>
                      </a:pPr>
                      <a:endParaRPr lang="es-ES_tradnl" sz="900" b="0" dirty="0">
                        <a:solidFill>
                          <a:schemeClr val="tx1"/>
                        </a:solidFill>
                        <a:latin typeface="Century Gothic" charset="0"/>
                        <a:ea typeface="Century Gothic" charset="0"/>
                        <a:cs typeface="Century Gothic"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b="0" dirty="0">
                          <a:solidFill>
                            <a:schemeClr val="tx1"/>
                          </a:solidFill>
                          <a:latin typeface="Century Gothic" charset="0"/>
                          <a:ea typeface="Century Gothic" charset="0"/>
                          <a:cs typeface="Century Gothic" charset="0"/>
                        </a:rPr>
                        <a:t>Los CKDs por su naturaleza son instrumentos de baja liquidez (tenencia a vencimiento). Se trata de una clase de activos para complementar un portafolio de largo plazo.</a:t>
                      </a:r>
                    </a:p>
                    <a:p>
                      <a:pPr marL="180975" indent="-180975" algn="just">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A pesar de que los CKDs no garantizan principal e intereses, buena parte de los proyectos APP en que planea invertir este CKD contemplan clausulas de terminación anticipada en donde la Contraparte (Gobierno Federal, Estatal o Municipal) están obligados a regresar el principal mas un retorno (protegiendo así el capital del inversionista).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1333081">
                <a:tc>
                  <a:txBody>
                    <a:bodyPr/>
                    <a:lstStyle/>
                    <a:p>
                      <a:pPr marL="180975" indent="-180975" algn="just" eaLnBrk="1" hangingPunct="1">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La tasa de retorno preferente del 9%, comparable a tasa de rendimientos de bonos corporativos mxAA, está por debajo del 10% ofrecido por los últimos CKD’s colocados.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975" indent="-180975" algn="just">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La tasa</a:t>
                      </a:r>
                      <a:r>
                        <a:rPr lang="es-ES_tradnl" sz="900" b="0" baseline="0" dirty="0">
                          <a:solidFill>
                            <a:schemeClr val="tx1"/>
                          </a:solidFill>
                          <a:latin typeface="Century Gothic" charset="0"/>
                          <a:ea typeface="Century Gothic" charset="0"/>
                          <a:cs typeface="Century Gothic" charset="0"/>
                        </a:rPr>
                        <a:t> de Retorno Preferente es un concepto distinto a la tasa de retorno de los proyectos o, a la tasa de retorno a los tenedores; l</a:t>
                      </a:r>
                      <a:r>
                        <a:rPr lang="es-ES_tradnl" sz="900" b="0" dirty="0">
                          <a:solidFill>
                            <a:schemeClr val="tx1"/>
                          </a:solidFill>
                          <a:latin typeface="Century Gothic" charset="0"/>
                          <a:ea typeface="Century Gothic" charset="0"/>
                          <a:cs typeface="Century Gothic" charset="0"/>
                        </a:rPr>
                        <a:t>a tasa de Retorno Preferente es</a:t>
                      </a:r>
                      <a:r>
                        <a:rPr lang="es-ES_tradnl" sz="900" b="0" baseline="0" dirty="0">
                          <a:solidFill>
                            <a:schemeClr val="tx1"/>
                          </a:solidFill>
                          <a:latin typeface="Century Gothic" charset="0"/>
                          <a:ea typeface="Century Gothic" charset="0"/>
                          <a:cs typeface="Century Gothic" charset="0"/>
                        </a:rPr>
                        <a:t> el punto a partir del cual el Administrador empieza a recibir Distribuciones en la cascada de distribución. </a:t>
                      </a:r>
                    </a:p>
                    <a:p>
                      <a:pPr marL="180975" indent="-180975" algn="just">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La tasa de Retorno Preferente es consistente con la relación Riesgo-Retorno de los proyectos de este CKD. El rendimiento neto anual para los inversionistas se estima entre 10.4% y 12.3%.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1625683">
                <a:tc>
                  <a:txBody>
                    <a:bodyPr/>
                    <a:lstStyle/>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s-ES_tradnl" sz="900" b="0" dirty="0">
                          <a:solidFill>
                            <a:schemeClr val="tx1"/>
                          </a:solidFill>
                          <a:latin typeface="Century Gothic" charset="0"/>
                          <a:ea typeface="Century Gothic" charset="0"/>
                          <a:cs typeface="Century Gothic" charset="0"/>
                        </a:rPr>
                        <a:t>Se podría recibir el primer flujo de efectivo, en un caso extremo, dentro de 17 años.</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charset="0"/>
                        <a:ea typeface="Century Gothic" charset="0"/>
                        <a:cs typeface="Century Gothic" charset="0"/>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charset="0"/>
                        <a:ea typeface="Century Gothic" charset="0"/>
                        <a:cs typeface="Century Gothic" charset="0"/>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charset="0"/>
                        <a:ea typeface="Century Gothic" charset="0"/>
                        <a:cs typeface="Century Gothic" charset="0"/>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charset="0"/>
                        <a:ea typeface="Century Gothic" charset="0"/>
                        <a:cs typeface="Century Gothic" charset="0"/>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charset="0"/>
                        <a:ea typeface="Century Gothic" charset="0"/>
                        <a:cs typeface="Century Gothic"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975" indent="-180975" algn="just">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Los intereses y dividendos de los proyectos, salvo que sean reinvertidos por el Administrador, van siendo repartidos a los inversionistas a lo largo de la vida del CKD. De la misma forma, durante el periodo de desinversión, conforme se</a:t>
                      </a:r>
                      <a:r>
                        <a:rPr lang="es-ES_tradnl" sz="900" b="0" baseline="0" dirty="0">
                          <a:solidFill>
                            <a:schemeClr val="tx1"/>
                          </a:solidFill>
                          <a:latin typeface="Century Gothic" charset="0"/>
                          <a:ea typeface="Century Gothic" charset="0"/>
                          <a:cs typeface="Century Gothic" charset="0"/>
                        </a:rPr>
                        <a:t> van haciendo desinversiones el flujo producto de estas se va distribuyendo entre otros a los </a:t>
                      </a:r>
                      <a:r>
                        <a:rPr lang="es-ES_tradnl" sz="900" b="0" dirty="0">
                          <a:solidFill>
                            <a:schemeClr val="tx1"/>
                          </a:solidFill>
                          <a:latin typeface="Century Gothic" charset="0"/>
                          <a:ea typeface="Century Gothic" charset="0"/>
                          <a:cs typeface="Century Gothic" charset="0"/>
                        </a:rPr>
                        <a:t>Tenedores.</a:t>
                      </a:r>
                    </a:p>
                    <a:p>
                      <a:pPr marL="180975" indent="-180975" algn="just">
                        <a:spcBef>
                          <a:spcPts val="0"/>
                        </a:spcBef>
                        <a:spcAft>
                          <a:spcPts val="600"/>
                        </a:spcAft>
                        <a:buClr>
                          <a:srgbClr val="CD0000"/>
                        </a:buClr>
                        <a:buSzPct val="110000"/>
                        <a:buFont typeface="Arial" charset="0"/>
                        <a:buChar char="•"/>
                      </a:pPr>
                      <a:r>
                        <a:rPr lang="es-ES_tradnl" sz="900" b="0" dirty="0">
                          <a:solidFill>
                            <a:schemeClr val="tx1"/>
                          </a:solidFill>
                          <a:latin typeface="Century Gothic" charset="0"/>
                          <a:ea typeface="Century Gothic" charset="0"/>
                          <a:cs typeface="Century Gothic" charset="0"/>
                        </a:rPr>
                        <a:t>El CKD tiene una</a:t>
                      </a:r>
                      <a:r>
                        <a:rPr lang="es-ES_tradnl" sz="900" b="0" baseline="0" dirty="0">
                          <a:solidFill>
                            <a:schemeClr val="tx1"/>
                          </a:solidFill>
                          <a:latin typeface="Century Gothic" charset="0"/>
                          <a:ea typeface="Century Gothic" charset="0"/>
                          <a:cs typeface="Century Gothic" charset="0"/>
                        </a:rPr>
                        <a:t> vida esperada de 13 años, 5 (+1 +1) en el periodo de inversión y 8 (+1 +1)</a:t>
                      </a:r>
                      <a:r>
                        <a:rPr lang="es-ES_tradnl" sz="900" b="0" baseline="30000" dirty="0">
                          <a:solidFill>
                            <a:schemeClr val="tx1"/>
                          </a:solidFill>
                          <a:latin typeface="Century Gothic" charset="0"/>
                          <a:ea typeface="Century Gothic" charset="0"/>
                          <a:cs typeface="Century Gothic" charset="0"/>
                        </a:rPr>
                        <a:t> 1</a:t>
                      </a:r>
                      <a:r>
                        <a:rPr lang="es-ES_tradnl" sz="900" b="0" baseline="0" dirty="0">
                          <a:solidFill>
                            <a:schemeClr val="tx1"/>
                          </a:solidFill>
                          <a:latin typeface="Century Gothic" charset="0"/>
                          <a:ea typeface="Century Gothic" charset="0"/>
                          <a:cs typeface="Century Gothic" charset="0"/>
                        </a:rPr>
                        <a:t> en el periodo de desinversión. </a:t>
                      </a:r>
                    </a:p>
                    <a:p>
                      <a:pPr marL="180975" indent="-180975" algn="just">
                        <a:spcBef>
                          <a:spcPts val="0"/>
                        </a:spcBef>
                        <a:spcAft>
                          <a:spcPts val="600"/>
                        </a:spcAft>
                        <a:buClr>
                          <a:srgbClr val="CD0000"/>
                        </a:buClr>
                        <a:buSzPct val="110000"/>
                        <a:buFont typeface="Arial" charset="0"/>
                        <a:buChar char="•"/>
                      </a:pPr>
                      <a:endParaRPr lang="es-ES_tradnl" sz="900" b="0" baseline="0" dirty="0">
                        <a:solidFill>
                          <a:schemeClr val="tx1"/>
                        </a:solidFill>
                        <a:latin typeface="Century Gothic" charset="0"/>
                        <a:ea typeface="Century Gothic" charset="0"/>
                        <a:cs typeface="Century Gothic" charset="0"/>
                      </a:endParaRPr>
                    </a:p>
                    <a:p>
                      <a:pPr marL="180975" indent="-180975" algn="just">
                        <a:spcBef>
                          <a:spcPts val="0"/>
                        </a:spcBef>
                        <a:spcAft>
                          <a:spcPts val="600"/>
                        </a:spcAft>
                        <a:buClr>
                          <a:srgbClr val="CD0000"/>
                        </a:buClr>
                        <a:buSzPct val="110000"/>
                        <a:buFont typeface="Arial" charset="0"/>
                        <a:buChar char="•"/>
                      </a:pPr>
                      <a:endParaRPr lang="es-ES_tradnl" sz="900" b="0" baseline="0" dirty="0">
                        <a:solidFill>
                          <a:schemeClr val="tx1"/>
                        </a:solidFill>
                        <a:latin typeface="Century Gothic" charset="0"/>
                        <a:ea typeface="Century Gothic" charset="0"/>
                        <a:cs typeface="Century Gothic" charset="0"/>
                      </a:endParaRPr>
                    </a:p>
                    <a:p>
                      <a:pPr marL="180975" indent="-180975" algn="just">
                        <a:spcBef>
                          <a:spcPts val="0"/>
                        </a:spcBef>
                        <a:spcAft>
                          <a:spcPts val="600"/>
                        </a:spcAft>
                        <a:buClr>
                          <a:srgbClr val="CD0000"/>
                        </a:buClr>
                        <a:buSzPct val="110000"/>
                        <a:buFont typeface="Arial" charset="0"/>
                        <a:buChar char="•"/>
                      </a:pPr>
                      <a:endParaRPr lang="es-ES_tradnl" sz="900" b="0" dirty="0">
                        <a:solidFill>
                          <a:schemeClr val="tx1"/>
                        </a:solidFill>
                        <a:latin typeface="Century Gothic" charset="0"/>
                        <a:ea typeface="Century Gothic" charset="0"/>
                        <a:cs typeface="Century Gothic"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bl>
          </a:graphicData>
        </a:graphic>
      </p:graphicFrame>
      <p:sp>
        <p:nvSpPr>
          <p:cNvPr id="6" name="Rectangle 27"/>
          <p:cNvSpPr>
            <a:spLocks noChangeArrowheads="1"/>
          </p:cNvSpPr>
          <p:nvPr/>
        </p:nvSpPr>
        <p:spPr bwMode="auto">
          <a:xfrm>
            <a:off x="425406" y="1132146"/>
            <a:ext cx="933390" cy="5224204"/>
          </a:xfrm>
          <a:prstGeom prst="rect">
            <a:avLst/>
          </a:prstGeom>
          <a:solidFill>
            <a:srgbClr val="BE3100"/>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De la Emisión</a:t>
            </a:r>
          </a:p>
        </p:txBody>
      </p:sp>
      <p:sp>
        <p:nvSpPr>
          <p:cNvPr id="8" name="1 Título"/>
          <p:cNvSpPr>
            <a:spLocks noGrp="1"/>
          </p:cNvSpPr>
          <p:nvPr>
            <p:ph type="title"/>
          </p:nvPr>
        </p:nvSpPr>
        <p:spPr>
          <a:xfrm>
            <a:off x="391827" y="288000"/>
            <a:ext cx="7407462" cy="631524"/>
          </a:xfrm>
        </p:spPr>
        <p:txBody>
          <a:bodyPr>
            <a:normAutofit/>
          </a:bodyPr>
          <a:lstStyle/>
          <a:p>
            <a:r>
              <a:rPr lang="es-ES" sz="2000" b="1" dirty="0">
                <a:latin typeface="Century Gothic" panose="020B0502020202020204" pitchFamily="34" charset="0"/>
              </a:rPr>
              <a:t>Aspectos a Considerar Previos a la Inversión</a:t>
            </a:r>
            <a:endParaRPr lang="es-MX" sz="2000" b="1" baseline="30000">
              <a:latin typeface="Century Gothic" panose="020B0502020202020204" pitchFamily="34" charset="0"/>
            </a:endParaRPr>
          </a:p>
        </p:txBody>
      </p:sp>
      <p:sp>
        <p:nvSpPr>
          <p:cNvPr id="2" name="Rectángulo 1"/>
          <p:cNvSpPr/>
          <p:nvPr/>
        </p:nvSpPr>
        <p:spPr>
          <a:xfrm>
            <a:off x="3994243" y="6101223"/>
            <a:ext cx="4572000" cy="230832"/>
          </a:xfrm>
          <a:prstGeom prst="rect">
            <a:avLst/>
          </a:prstGeom>
        </p:spPr>
        <p:txBody>
          <a:bodyPr>
            <a:spAutoFit/>
          </a:bodyPr>
          <a:lstStyle/>
          <a:p>
            <a:pPr eaLnBrk="1" fontAlgn="auto" hangingPunct="1">
              <a:spcBef>
                <a:spcPts val="0"/>
              </a:spcBef>
              <a:spcAft>
                <a:spcPts val="0"/>
              </a:spcAft>
              <a:defRPr/>
            </a:pPr>
            <a:r>
              <a:rPr lang="es-ES_tradnl" sz="900" baseline="30000" dirty="0">
                <a:latin typeface="Century Gothic" charset="0"/>
                <a:ea typeface="Century Gothic" charset="0"/>
                <a:cs typeface="Century Gothic" charset="0"/>
              </a:rPr>
              <a:t>1  </a:t>
            </a:r>
            <a:r>
              <a:rPr lang="es-ES_tradnl" sz="900" dirty="0">
                <a:latin typeface="Century Gothic" charset="0"/>
                <a:ea typeface="Century Gothic" charset="0"/>
                <a:cs typeface="Century Gothic" charset="0"/>
              </a:rPr>
              <a:t>Solo en caso de no haber sido requeridos en el periodo de inversión.</a:t>
            </a:r>
          </a:p>
        </p:txBody>
      </p:sp>
    </p:spTree>
    <p:extLst>
      <p:ext uri="{BB962C8B-B14F-4D97-AF65-F5344CB8AC3E}">
        <p14:creationId xmlns:p14="http://schemas.microsoft.com/office/powerpoint/2010/main" val="795157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graphicFrame>
        <p:nvGraphicFramePr>
          <p:cNvPr id="5" name="Tabla 4"/>
          <p:cNvGraphicFramePr>
            <a:graphicFrameLocks noGrp="1"/>
          </p:cNvGraphicFramePr>
          <p:nvPr>
            <p:extLst>
              <p:ext uri="{D42A27DB-BD31-4B8C-83A1-F6EECF244321}">
                <p14:modId xmlns:p14="http://schemas.microsoft.com/office/powerpoint/2010/main" val="1339370260"/>
              </p:ext>
            </p:extLst>
          </p:nvPr>
        </p:nvGraphicFramePr>
        <p:xfrm>
          <a:off x="1378633" y="1061175"/>
          <a:ext cx="7441809" cy="5074920"/>
        </p:xfrm>
        <a:graphic>
          <a:graphicData uri="http://schemas.openxmlformats.org/drawingml/2006/table">
            <a:tbl>
              <a:tblPr firstRow="1" bandRow="1">
                <a:tableStyleId>{2D5ABB26-0587-4C30-8999-92F81FD0307C}</a:tableStyleId>
              </a:tblPr>
              <a:tblGrid>
                <a:gridCol w="2427175">
                  <a:extLst>
                    <a:ext uri="{9D8B030D-6E8A-4147-A177-3AD203B41FA5}">
                      <a16:colId xmlns="" xmlns:a16="http://schemas.microsoft.com/office/drawing/2014/main" val="20000"/>
                    </a:ext>
                  </a:extLst>
                </a:gridCol>
                <a:gridCol w="5014634">
                  <a:extLst>
                    <a:ext uri="{9D8B030D-6E8A-4147-A177-3AD203B41FA5}">
                      <a16:colId xmlns="" xmlns:a16="http://schemas.microsoft.com/office/drawing/2014/main" val="20001"/>
                    </a:ext>
                  </a:extLst>
                </a:gridCol>
              </a:tblGrid>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kern="1200" dirty="0">
                          <a:solidFill>
                            <a:schemeClr val="tx1"/>
                          </a:solidFill>
                          <a:latin typeface="Century Gothic" panose="020B0502020202020204" pitchFamily="34" charset="0"/>
                          <a:ea typeface="Century Gothic" charset="0"/>
                          <a:cs typeface="Century Gothic" charset="0"/>
                        </a:rPr>
                        <a:t>Comentarios / Preocupaciones Iniciales</a:t>
                      </a: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kern="1200" dirty="0">
                          <a:solidFill>
                            <a:schemeClr val="tx1"/>
                          </a:solidFill>
                          <a:latin typeface="Century Gothic" panose="020B0502020202020204" pitchFamily="34" charset="0"/>
                          <a:ea typeface="Century Gothic" charset="0"/>
                          <a:cs typeface="Century Gothic" charset="0"/>
                        </a:rPr>
                        <a:t>Mitigantes / Aclaraciones Administrador</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900" b="1" u="sng" kern="1200" dirty="0">
                        <a:solidFill>
                          <a:schemeClr val="tx1"/>
                        </a:solidFill>
                        <a:latin typeface="Century Gothic" panose="020B0502020202020204" pitchFamily="34" charset="0"/>
                        <a:ea typeface="Century Gothic" charset="0"/>
                        <a:cs typeface="Century Gothic"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El precio del proyecto está fijado de inicio en el contrato, por lo que la variabilidad de los flujos está acotada.</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0975" indent="-180975" algn="just">
                        <a:spcBef>
                          <a:spcPts val="0"/>
                        </a:spcBef>
                        <a:spcAft>
                          <a:spcPts val="600"/>
                        </a:spcAft>
                        <a:buClr>
                          <a:srgbClr val="CD0000"/>
                        </a:buClr>
                        <a:buSzPct val="110000"/>
                        <a:buFont typeface="Arial" charset="0"/>
                        <a:buChar char="•"/>
                      </a:pPr>
                      <a:r>
                        <a:rPr lang="es-ES_tradnl" sz="900" dirty="0">
                          <a:latin typeface="Century Gothic" panose="020B0502020202020204" pitchFamily="34" charset="0"/>
                        </a:rPr>
                        <a:t>El Fondo,</a:t>
                      </a:r>
                      <a:r>
                        <a:rPr lang="es-ES_tradnl" sz="900" baseline="0" dirty="0">
                          <a:latin typeface="Century Gothic" panose="020B0502020202020204" pitchFamily="34" charset="0"/>
                        </a:rPr>
                        <a:t> de forma primordial, </a:t>
                      </a:r>
                      <a:r>
                        <a:rPr lang="es-ES_tradnl" sz="900" dirty="0">
                          <a:latin typeface="Century Gothic" panose="020B0502020202020204" pitchFamily="34" charset="0"/>
                        </a:rPr>
                        <a:t>invertirá en proyectos que no tengan riesgo de demanda. Los proyectos sin riesgo demanda típicamente cuentan</a:t>
                      </a:r>
                      <a:r>
                        <a:rPr lang="es-ES_tradnl" sz="900" baseline="0" dirty="0">
                          <a:latin typeface="Century Gothic" panose="020B0502020202020204" pitchFamily="34" charset="0"/>
                        </a:rPr>
                        <a:t> con un contrato de largo plazo en donde se garantizan los ingresos del proyecto a largo plazo (ejemplo de este tipo de contratos son los de Prestación de Servicios).</a:t>
                      </a:r>
                      <a:r>
                        <a:rPr lang="es-ES_tradnl" sz="900" dirty="0">
                          <a:latin typeface="Century Gothic" panose="020B0502020202020204" pitchFamily="34" charset="0"/>
                        </a:rPr>
                        <a:t> </a:t>
                      </a: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Aún no se firma ningún contrato, por lo que los proyectos que se encuentran actualmente en el pipeline pudieran no concretarse.</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Previo a su emisión, los </a:t>
                      </a:r>
                      <a:r>
                        <a:rPr lang="es-ES_tradnl" sz="900" dirty="0" smtClean="0">
                          <a:latin typeface="Century Gothic" panose="020B0502020202020204" pitchFamily="34" charset="0"/>
                        </a:rPr>
                        <a:t>CKDs </a:t>
                      </a:r>
                      <a:r>
                        <a:rPr lang="es-ES_tradnl" sz="900" dirty="0">
                          <a:latin typeface="Century Gothic" panose="020B0502020202020204" pitchFamily="34" charset="0"/>
                        </a:rPr>
                        <a:t>típicamente no tienen</a:t>
                      </a:r>
                      <a:r>
                        <a:rPr lang="es-ES_tradnl" sz="900" baseline="0" dirty="0">
                          <a:latin typeface="Century Gothic" panose="020B0502020202020204" pitchFamily="34" charset="0"/>
                        </a:rPr>
                        <a:t> compromisos en firme para invertir en proyectos dado que los proyectos deben de ser aprobados por los órganos de gobierno correspondientes del CKD. </a:t>
                      </a:r>
                      <a:endParaRPr lang="es-ES_tradnl" sz="900" dirty="0">
                        <a:latin typeface="Century Gothic" panose="020B0502020202020204" pitchFamily="34" charset="0"/>
                      </a:endParaRP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Se</a:t>
                      </a:r>
                      <a:r>
                        <a:rPr lang="es-ES_tradnl" sz="900" baseline="0" dirty="0">
                          <a:latin typeface="Century Gothic" panose="020B0502020202020204" pitchFamily="34" charset="0"/>
                        </a:rPr>
                        <a:t> tiene v</a:t>
                      </a:r>
                      <a:r>
                        <a:rPr lang="es-ES_tradnl" sz="900" dirty="0">
                          <a:latin typeface="Century Gothic" panose="020B0502020202020204" pitchFamily="34" charset="0"/>
                        </a:rPr>
                        <a:t>isibilidad actual a 58 proyectos (vs. otros Fondos sin proyectos para invertir). A la fecha trabajamos en 13 proyectos y</a:t>
                      </a:r>
                      <a:r>
                        <a:rPr lang="es-ES_tradnl" sz="900" baseline="0" dirty="0">
                          <a:latin typeface="Century Gothic" panose="020B0502020202020204" pitchFamily="34" charset="0"/>
                        </a:rPr>
                        <a:t> una vez emitamos el CKD llevaremos al Comité Técnico o a la Asamblea de Tenedores una selección de dichos proyectos para su potencial autorización de inversión.</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En ambos, Asamblea de Tenedores y Comité Técnico, se tiene representación de los inversionistas (en el caso del Comité Técnico de aquellos inversionistas con tenencia mayor o igual al 10% del Monto de la Emisión).</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Las contrapartes serán Gobierno Federal, Estatal, o Municipal, empresas productivas del Estado, y privados con alta calidad crediticia.</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Es</a:t>
                      </a:r>
                      <a:r>
                        <a:rPr lang="es-ES_tradnl" sz="900" baseline="0" dirty="0">
                          <a:latin typeface="Century Gothic" panose="020B0502020202020204" pitchFamily="34" charset="0"/>
                        </a:rPr>
                        <a:t> correcto y por ende se considera que este es un CKD de bajo riesgo pues es </a:t>
                      </a:r>
                      <a:r>
                        <a:rPr lang="es-ES" sz="900" baseline="0" dirty="0">
                          <a:latin typeface="Century Gothic" panose="020B0502020202020204" pitchFamily="34" charset="0"/>
                        </a:rPr>
                        <a:t>poco probable que este tipo de contraparte deje de pagar su obligaciones.</a:t>
                      </a:r>
                      <a:endParaRPr lang="es-ES_tradnl" sz="900" baseline="0" dirty="0">
                        <a:latin typeface="Century Gothic" panose="020B0502020202020204" pitchFamily="34" charset="0"/>
                      </a:endParaRP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Los recortes recientes al gasto del Gobierno Federal dejan fuera proyectos que potencialmente tengan tasas internas de retorno más elevadas.</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Los recientes recortes presupuestales del Gobierno generan una oportunidad para inversionistas con liquidez y acceso a proyectos.</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El segmento de mercado de este CKD (que atiende también proyectos estatales y municipales) es menos competido y de difícil acceso para quienes no cuentan con un Asesor como GFI (quien tiene continuo análisis y profundo conocimiento de estados y municipios).</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Se contará con segundas garantías para algunos de los proyectos.</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Todos los proyectos Estatales o Municipales</a:t>
                      </a:r>
                      <a:r>
                        <a:rPr lang="es-ES_tradnl" sz="900" baseline="0" dirty="0">
                          <a:latin typeface="Century Gothic" panose="020B0502020202020204" pitchFamily="34" charset="0"/>
                        </a:rPr>
                        <a:t> se estructuraran</a:t>
                      </a:r>
                      <a:r>
                        <a:rPr lang="es-ES_tradnl" sz="900" dirty="0">
                          <a:latin typeface="Century Gothic" panose="020B0502020202020204" pitchFamily="34" charset="0"/>
                        </a:rPr>
                        <a:t> con garantías secundarias de la fuente de pago.</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8" name="1 Título"/>
          <p:cNvSpPr>
            <a:spLocks noGrp="1"/>
          </p:cNvSpPr>
          <p:nvPr>
            <p:ph type="title"/>
          </p:nvPr>
        </p:nvSpPr>
        <p:spPr>
          <a:xfrm>
            <a:off x="391827" y="288000"/>
            <a:ext cx="7407462" cy="631524"/>
          </a:xfrm>
        </p:spPr>
        <p:txBody>
          <a:bodyPr>
            <a:normAutofit/>
          </a:bodyPr>
          <a:lstStyle/>
          <a:p>
            <a:r>
              <a:rPr lang="es-ES" sz="2000" b="1" dirty="0">
                <a:latin typeface="Century Gothic" panose="020B0502020202020204" pitchFamily="34" charset="0"/>
              </a:rPr>
              <a:t>Aspectos a Considerar Previos a la Inversión</a:t>
            </a:r>
            <a:endParaRPr lang="es-MX" sz="2000" b="1" baseline="30000">
              <a:latin typeface="Century Gothic" panose="020B0502020202020204" pitchFamily="34" charset="0"/>
            </a:endParaRPr>
          </a:p>
        </p:txBody>
      </p:sp>
      <p:sp>
        <p:nvSpPr>
          <p:cNvPr id="7" name="Rectangle 27"/>
          <p:cNvSpPr>
            <a:spLocks noChangeArrowheads="1"/>
          </p:cNvSpPr>
          <p:nvPr/>
        </p:nvSpPr>
        <p:spPr bwMode="auto">
          <a:xfrm>
            <a:off x="391827" y="1035859"/>
            <a:ext cx="999651" cy="5100236"/>
          </a:xfrm>
          <a:prstGeom prst="rect">
            <a:avLst/>
          </a:prstGeom>
          <a:solidFill>
            <a:schemeClr val="bg1">
              <a:lumMod val="50000"/>
            </a:schemeClr>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De los Proyectos</a:t>
            </a:r>
          </a:p>
        </p:txBody>
      </p:sp>
    </p:spTree>
    <p:extLst>
      <p:ext uri="{BB962C8B-B14F-4D97-AF65-F5344CB8AC3E}">
        <p14:creationId xmlns:p14="http://schemas.microsoft.com/office/powerpoint/2010/main" val="28092022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graphicFrame>
        <p:nvGraphicFramePr>
          <p:cNvPr id="5" name="Tabla 4"/>
          <p:cNvGraphicFramePr>
            <a:graphicFrameLocks noGrp="1"/>
          </p:cNvGraphicFramePr>
          <p:nvPr>
            <p:extLst>
              <p:ext uri="{D42A27DB-BD31-4B8C-83A1-F6EECF244321}">
                <p14:modId xmlns:p14="http://schemas.microsoft.com/office/powerpoint/2010/main" val="2852152109"/>
              </p:ext>
            </p:extLst>
          </p:nvPr>
        </p:nvGraphicFramePr>
        <p:xfrm>
          <a:off x="1378633" y="1256324"/>
          <a:ext cx="7441809" cy="4486953"/>
        </p:xfrm>
        <a:graphic>
          <a:graphicData uri="http://schemas.openxmlformats.org/drawingml/2006/table">
            <a:tbl>
              <a:tblPr firstRow="1" bandRow="1">
                <a:tableStyleId>{2D5ABB26-0587-4C30-8999-92F81FD0307C}</a:tableStyleId>
              </a:tblPr>
              <a:tblGrid>
                <a:gridCol w="2427175">
                  <a:extLst>
                    <a:ext uri="{9D8B030D-6E8A-4147-A177-3AD203B41FA5}">
                      <a16:colId xmlns="" xmlns:a16="http://schemas.microsoft.com/office/drawing/2014/main" val="20000"/>
                    </a:ext>
                  </a:extLst>
                </a:gridCol>
                <a:gridCol w="5014634">
                  <a:extLst>
                    <a:ext uri="{9D8B030D-6E8A-4147-A177-3AD203B41FA5}">
                      <a16:colId xmlns="" xmlns:a16="http://schemas.microsoft.com/office/drawing/2014/main" val="20001"/>
                    </a:ext>
                  </a:extLst>
                </a:gridCol>
              </a:tblGrid>
              <a:tr h="27705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kern="1200" dirty="0">
                          <a:solidFill>
                            <a:schemeClr val="tx1"/>
                          </a:solidFill>
                          <a:latin typeface="Century Gothic" panose="020B0502020202020204" pitchFamily="34" charset="0"/>
                          <a:ea typeface="Century Gothic" charset="0"/>
                          <a:cs typeface="Century Gothic" charset="0"/>
                        </a:rPr>
                        <a:t>Comentarios / Preocupaciones Iniciales</a:t>
                      </a:r>
                    </a:p>
                    <a:p>
                      <a:endParaRPr lang="es-ES_tradnl" sz="900" b="0" dirty="0">
                        <a:solidFill>
                          <a:schemeClr val="tx1"/>
                        </a:solidFill>
                        <a:latin typeface="Century Gothic" panose="020B0502020202020204" pitchFamily="34" charset="0"/>
                        <a:ea typeface="Century Gothic" charset="0"/>
                        <a:cs typeface="Century Gothic"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900" b="1" u="sng" kern="1200" dirty="0">
                          <a:solidFill>
                            <a:schemeClr val="tx1"/>
                          </a:solidFill>
                          <a:latin typeface="Century Gothic" panose="020B0502020202020204" pitchFamily="34" charset="0"/>
                          <a:ea typeface="Century Gothic" charset="0"/>
                          <a:cs typeface="Century Gothic" charset="0"/>
                        </a:rPr>
                        <a:t>Mitigantes / Aclaraciones Administrador</a:t>
                      </a:r>
                    </a:p>
                    <a:p>
                      <a:endParaRPr lang="es-ES_tradnl" sz="900" b="0" dirty="0">
                        <a:solidFill>
                          <a:schemeClr val="tx1"/>
                        </a:solidFill>
                        <a:latin typeface="Century Gothic" panose="020B0502020202020204" pitchFamily="34" charset="0"/>
                        <a:ea typeface="Century Gothic" charset="0"/>
                        <a:cs typeface="Century Gothic"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41608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Es el banco especializado más grande de México enfocado en entidades gubernamentales y proyectos de infraestructura.</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Interacciones es el banco especializado más grande en México enfocado en financiamiento a proyectos y gobiernos. Cartera de infraestructura por </a:t>
                      </a:r>
                      <a:r>
                        <a:rPr lang="es-ES_tradnl" sz="900" dirty="0">
                          <a:solidFill>
                            <a:schemeClr val="tx1"/>
                          </a:solidFill>
                          <a:latin typeface="Century Gothic" panose="020B0502020202020204" pitchFamily="34" charset="0"/>
                        </a:rPr>
                        <a:t>MXP$20.8 mil millones con 0.0% </a:t>
                      </a:r>
                      <a:r>
                        <a:rPr lang="es-ES_tradnl" sz="900" dirty="0">
                          <a:latin typeface="Century Gothic" panose="020B0502020202020204" pitchFamily="34" charset="0"/>
                        </a:rPr>
                        <a:t>de cartera vencida (mismo segmento de negocios que el Fondo); cartera de infraestructura de GFI ha crecido mas del 25% anual compuesto en los últimos 7 años.</a:t>
                      </a:r>
                    </a:p>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438953">
                <a:tc>
                  <a:txBody>
                    <a:bodyPr/>
                    <a:lstStyle/>
                    <a:p>
                      <a:pPr marL="171450" marR="0" indent="-171450" algn="just" defTabSz="457200" rtl="0" eaLnBrk="1" fontAlgn="auto" latinLnBrk="0" hangingPunct="1">
                        <a:lnSpc>
                          <a:spcPct val="100000"/>
                        </a:lnSpc>
                        <a:spcBef>
                          <a:spcPts val="0"/>
                        </a:spcBef>
                        <a:spcAft>
                          <a:spcPts val="0"/>
                        </a:spcAft>
                        <a:buClrTx/>
                        <a:buSzTx/>
                        <a:buFont typeface="Arial" charset="0"/>
                        <a:buChar char="•"/>
                        <a:tabLst/>
                        <a:defRPr/>
                      </a:pPr>
                      <a:r>
                        <a:rPr lang="es-ES_tradnl" sz="900" dirty="0">
                          <a:latin typeface="Century Gothic" panose="020B0502020202020204" pitchFamily="34" charset="0"/>
                        </a:rPr>
                        <a:t>Su promedio de cartera vencida de los </a:t>
                      </a:r>
                      <a:r>
                        <a:rPr lang="es-ES_tradnl" sz="900" dirty="0">
                          <a:solidFill>
                            <a:schemeClr val="tx1"/>
                          </a:solidFill>
                          <a:latin typeface="Century Gothic" panose="020B0502020202020204" pitchFamily="34" charset="0"/>
                        </a:rPr>
                        <a:t>últimos 5 años es del 0.5%</a:t>
                      </a:r>
                    </a:p>
                    <a:p>
                      <a:pPr marL="171450" indent="-171450" algn="just">
                        <a:buFont typeface="Arial" charset="0"/>
                        <a:buChar cha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dirty="0">
                          <a:latin typeface="Century Gothic" panose="020B0502020202020204" pitchFamily="34" charset="0"/>
                        </a:rPr>
                        <a:t>Es la más baja del Sector Bancario Mexicano,</a:t>
                      </a:r>
                      <a:r>
                        <a:rPr lang="es-ES_tradnl" sz="900" baseline="0" dirty="0">
                          <a:latin typeface="Century Gothic" panose="020B0502020202020204" pitchFamily="34" charset="0"/>
                        </a:rPr>
                        <a:t> lo que evidencia la asertividad al momento de estructurar inversiones en el sector de Infraestructura</a:t>
                      </a:r>
                      <a:endParaRPr lang="es-ES_tradnl" sz="900" dirty="0">
                        <a:latin typeface="Century Gothic" panose="020B0502020202020204" pitchFamily="34" charset="0"/>
                      </a:endParaRPr>
                    </a:p>
                    <a:p>
                      <a:pPr marL="180975" indent="-180975" algn="just">
                        <a:spcBef>
                          <a:spcPts val="0"/>
                        </a:spcBef>
                        <a:spcAft>
                          <a:spcPts val="600"/>
                        </a:spcAft>
                        <a:buClr>
                          <a:srgbClr val="CD0000"/>
                        </a:buClr>
                        <a:buSzPct val="110000"/>
                        <a:buFont typeface="Arial" charset="0"/>
                        <a:buChar cha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106886">
                <a:tc>
                  <a:txBody>
                    <a:bodyPr/>
                    <a:lstStyle/>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dirty="0">
                          <a:latin typeface="Century Gothic" panose="020B0502020202020204" pitchFamily="34" charset="0"/>
                        </a:rPr>
                        <a:t>Cuentan con participación mayoritaria en el Comité Técnico, mismo que aprueba los proyectos.</a:t>
                      </a:r>
                    </a:p>
                    <a:p>
                      <a:pPr marL="180975" indent="-180975" algn="just" eaLnBrk="1" hangingPunct="1">
                        <a:spcBef>
                          <a:spcPts val="0"/>
                        </a:spcBef>
                        <a:spcAft>
                          <a:spcPts val="600"/>
                        </a:spcAft>
                        <a:buClr>
                          <a:srgbClr val="CD0000"/>
                        </a:buClr>
                        <a:buSzPct val="110000"/>
                        <a:buFont typeface="Arial" charset="0"/>
                        <a:buChar cha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dirty="0">
                          <a:latin typeface="Century Gothic" panose="020B0502020202020204" pitchFamily="34" charset="0"/>
                        </a:rPr>
                        <a:t>Dos órganos de gobierno corporativo para la mayor parte de las tomas de decisiones (Comité Técnico y Asamblea de Tenedores).</a:t>
                      </a:r>
                    </a:p>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dirty="0">
                          <a:latin typeface="Century Gothic" panose="020B0502020202020204" pitchFamily="34" charset="0"/>
                        </a:rPr>
                        <a:t>GFI y el Administrador aportan 5% del monto de cada inversión a forma de coinversión a fin de alinear intereses.</a:t>
                      </a:r>
                    </a:p>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r>
                        <a:rPr lang="es-ES_tradnl" sz="900" dirty="0">
                          <a:latin typeface="Century Gothic" panose="020B0502020202020204" pitchFamily="34" charset="0"/>
                        </a:rPr>
                        <a:t>Por regulación de CNBV, trimestralmente el Administrador presenta un informe del CKD.</a:t>
                      </a:r>
                    </a:p>
                    <a:p>
                      <a:pPr algn="just"/>
                      <a:endParaRPr lang="es-ES_tradnl" sz="900" dirty="0">
                        <a:latin typeface="Century Gothic" panose="020B0502020202020204" pitchFamily="34" charset="0"/>
                      </a:endParaRPr>
                    </a:p>
                    <a:p>
                      <a:pPr algn="just"/>
                      <a:endParaRPr lang="es-ES_tradnl" sz="900" dirty="0">
                        <a:latin typeface="Century Gothic" panose="020B0502020202020204" pitchFamily="34" charset="0"/>
                      </a:endParaRPr>
                    </a:p>
                    <a:p>
                      <a:pPr marL="180975" marR="0" indent="-180975" algn="just" defTabSz="457200" rtl="0" eaLnBrk="1" fontAlgn="auto" latinLnBrk="0" hangingPunct="1">
                        <a:lnSpc>
                          <a:spcPct val="100000"/>
                        </a:lnSpc>
                        <a:spcBef>
                          <a:spcPts val="0"/>
                        </a:spcBef>
                        <a:spcAft>
                          <a:spcPts val="600"/>
                        </a:spcAft>
                        <a:buClr>
                          <a:srgbClr val="CD0000"/>
                        </a:buClr>
                        <a:buSzPct val="110000"/>
                        <a:buFont typeface="Arial" charset="0"/>
                        <a:buChar char="•"/>
                        <a:tabLst/>
                        <a:defRPr/>
                      </a:pPr>
                      <a:endParaRPr lang="es-ES_tradnl" sz="900" dirty="0">
                        <a:latin typeface="Century Gothic" panose="020B0502020202020204" pitchFamily="34" charset="0"/>
                      </a:endParaRPr>
                    </a:p>
                    <a:p>
                      <a:pPr marL="180975" indent="-180975" algn="just">
                        <a:spcBef>
                          <a:spcPts val="0"/>
                        </a:spcBef>
                        <a:spcAft>
                          <a:spcPts val="600"/>
                        </a:spcAft>
                        <a:buClr>
                          <a:srgbClr val="CD0000"/>
                        </a:buClr>
                        <a:buSzPct val="110000"/>
                        <a:buFont typeface="Arial" charset="0"/>
                        <a:buChar char="•"/>
                      </a:pPr>
                      <a:endParaRPr lang="es-ES_tradnl" sz="900" b="0" dirty="0">
                        <a:solidFill>
                          <a:schemeClr val="tx1"/>
                        </a:solidFill>
                        <a:latin typeface="Century Gothic" panose="020B0502020202020204" pitchFamily="34" charset="0"/>
                        <a:ea typeface="Century Gothic" charset="0"/>
                        <a:cs typeface="Century Gothic"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8" name="1 Título"/>
          <p:cNvSpPr>
            <a:spLocks noGrp="1"/>
          </p:cNvSpPr>
          <p:nvPr>
            <p:ph type="title"/>
          </p:nvPr>
        </p:nvSpPr>
        <p:spPr>
          <a:xfrm>
            <a:off x="391827" y="288000"/>
            <a:ext cx="7407462" cy="631524"/>
          </a:xfrm>
        </p:spPr>
        <p:txBody>
          <a:bodyPr>
            <a:normAutofit/>
          </a:bodyPr>
          <a:lstStyle/>
          <a:p>
            <a:r>
              <a:rPr lang="es-ES" sz="2000" b="1" dirty="0">
                <a:latin typeface="Century Gothic" panose="020B0502020202020204" pitchFamily="34" charset="0"/>
              </a:rPr>
              <a:t>Aspectos a Considerar Previos a la Inversión</a:t>
            </a:r>
            <a:endParaRPr lang="es-MX" sz="2000" b="1" baseline="30000">
              <a:latin typeface="Century Gothic" panose="020B0502020202020204" pitchFamily="34" charset="0"/>
            </a:endParaRPr>
          </a:p>
        </p:txBody>
      </p:sp>
      <p:sp>
        <p:nvSpPr>
          <p:cNvPr id="6" name="Rectangle 27"/>
          <p:cNvSpPr>
            <a:spLocks noChangeArrowheads="1"/>
          </p:cNvSpPr>
          <p:nvPr/>
        </p:nvSpPr>
        <p:spPr bwMode="auto">
          <a:xfrm>
            <a:off x="391827" y="1256324"/>
            <a:ext cx="999651" cy="4486953"/>
          </a:xfrm>
          <a:prstGeom prst="rect">
            <a:avLst/>
          </a:prstGeom>
          <a:solidFill>
            <a:schemeClr val="tx1">
              <a:lumMod val="65000"/>
              <a:lumOff val="35000"/>
            </a:schemeClr>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Del Administrador </a:t>
            </a:r>
          </a:p>
          <a:p>
            <a:pPr algn="ctr"/>
            <a:r>
              <a:rPr lang="es-ES_tradnl" sz="900" dirty="0">
                <a:solidFill>
                  <a:schemeClr val="bg1"/>
                </a:solidFill>
                <a:latin typeface="Arial" panose="020B0604020202020204" pitchFamily="34" charset="0"/>
                <a:cs typeface="Arial" panose="020B0604020202020204" pitchFamily="34" charset="0"/>
              </a:rPr>
              <a:t> y </a:t>
            </a:r>
          </a:p>
          <a:p>
            <a:pPr algn="ctr"/>
            <a:r>
              <a:rPr lang="es-ES_tradnl" sz="900" dirty="0">
                <a:solidFill>
                  <a:schemeClr val="bg1"/>
                </a:solidFill>
                <a:latin typeface="Arial" panose="020B0604020202020204" pitchFamily="34" charset="0"/>
                <a:cs typeface="Arial" panose="020B0604020202020204" pitchFamily="34" charset="0"/>
              </a:rPr>
              <a:t>del Asesor (GFI)</a:t>
            </a:r>
          </a:p>
        </p:txBody>
      </p:sp>
    </p:spTree>
    <p:extLst>
      <p:ext uri="{BB962C8B-B14F-4D97-AF65-F5344CB8AC3E}">
        <p14:creationId xmlns:p14="http://schemas.microsoft.com/office/powerpoint/2010/main" val="258944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VII. Conclusiones</a:t>
            </a:r>
          </a:p>
        </p:txBody>
      </p:sp>
    </p:spTree>
    <p:extLst>
      <p:ext uri="{BB962C8B-B14F-4D97-AF65-F5344CB8AC3E}">
        <p14:creationId xmlns:p14="http://schemas.microsoft.com/office/powerpoint/2010/main" val="1844625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Conclusiones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26</a:t>
            </a:fld>
            <a:endParaRPr lang="es-ES" altLang="es-MX" dirty="0"/>
          </a:p>
        </p:txBody>
      </p:sp>
      <p:sp>
        <p:nvSpPr>
          <p:cNvPr id="8" name="2 Marcador de contenido"/>
          <p:cNvSpPr txBox="1">
            <a:spLocks/>
          </p:cNvSpPr>
          <p:nvPr/>
        </p:nvSpPr>
        <p:spPr bwMode="auto">
          <a:xfrm>
            <a:off x="642465" y="4710705"/>
            <a:ext cx="7996799" cy="125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eaLnBrk="1" hangingPunct="1">
              <a:spcBef>
                <a:spcPts val="0"/>
              </a:spcBef>
              <a:spcAft>
                <a:spcPts val="600"/>
              </a:spcAft>
              <a:buClr>
                <a:srgbClr val="CD0000"/>
              </a:buClr>
              <a:buSzPct val="110000"/>
              <a:buFont typeface="Arial" pitchFamily="34" charset="0"/>
              <a:buNone/>
            </a:pPr>
            <a:r>
              <a:rPr lang="es-MX" sz="1600" b="1">
                <a:latin typeface="Century Gothic" panose="020B0502020202020204" pitchFamily="34" charset="0"/>
              </a:rPr>
              <a:t>En conclusión, de aprobarse la inversión en el CKD, se sugiere </a:t>
            </a:r>
            <a:r>
              <a:rPr lang="es-MX" sz="1600" b="1" smtClean="0">
                <a:latin typeface="Century Gothic" panose="020B0502020202020204" pitchFamily="34" charset="0"/>
              </a:rPr>
              <a:t>que el Instituto partcicipe con un </a:t>
            </a:r>
            <a:r>
              <a:rPr lang="es-MX" sz="1600" b="1">
                <a:latin typeface="Century Gothic" panose="020B0502020202020204" pitchFamily="34" charset="0"/>
              </a:rPr>
              <a:t>monto equivalente al 10% de la emisión.</a:t>
            </a:r>
          </a:p>
          <a:p>
            <a:pPr marL="0" indent="0" algn="just" eaLnBrk="1" hangingPunct="1">
              <a:spcBef>
                <a:spcPts val="0"/>
              </a:spcBef>
              <a:spcAft>
                <a:spcPts val="600"/>
              </a:spcAft>
              <a:buClr>
                <a:srgbClr val="CD0000"/>
              </a:buClr>
              <a:buSzPct val="110000"/>
              <a:buFont typeface="Arial" pitchFamily="34" charset="0"/>
              <a:buNone/>
            </a:pPr>
            <a:r>
              <a:rPr lang="es-MX" sz="1600" b="1">
                <a:latin typeface="Century Gothic" panose="020B0502020202020204" pitchFamily="34" charset="0"/>
              </a:rPr>
              <a:t>Este monto sería de aproximadamente $350 </a:t>
            </a:r>
            <a:r>
              <a:rPr lang="es-MX" sz="1600" b="1" err="1">
                <a:latin typeface="Century Gothic" panose="020B0502020202020204" pitchFamily="34" charset="0"/>
              </a:rPr>
              <a:t>mdp</a:t>
            </a:r>
            <a:r>
              <a:rPr lang="es-MX" sz="1600" b="1">
                <a:latin typeface="Century Gothic" panose="020B0502020202020204" pitchFamily="34" charset="0"/>
              </a:rPr>
              <a:t> en el caso de una emisión de $3,500 </a:t>
            </a:r>
            <a:r>
              <a:rPr lang="es-MX" sz="1600" b="1" err="1">
                <a:latin typeface="Century Gothic" panose="020B0502020202020204" pitchFamily="34" charset="0"/>
              </a:rPr>
              <a:t>mdp</a:t>
            </a:r>
            <a:r>
              <a:rPr lang="es-MX" sz="1600" b="1">
                <a:latin typeface="Century Gothic" panose="020B0502020202020204" pitchFamily="34" charset="0"/>
              </a:rPr>
              <a:t>.</a:t>
            </a:r>
          </a:p>
          <a:p>
            <a:pPr marL="0" indent="0" algn="just" eaLnBrk="1" hangingPunct="1">
              <a:spcBef>
                <a:spcPts val="0"/>
              </a:spcBef>
              <a:spcAft>
                <a:spcPts val="600"/>
              </a:spcAft>
              <a:buClr>
                <a:srgbClr val="CD0000"/>
              </a:buClr>
              <a:buSzPct val="110000"/>
              <a:buFont typeface="Arial" pitchFamily="34" charset="0"/>
              <a:buNone/>
            </a:pPr>
            <a:endParaRPr lang="es-MX" sz="1600" b="1">
              <a:latin typeface="Century Gothic" panose="020B0502020202020204" pitchFamily="34" charset="0"/>
            </a:endParaRPr>
          </a:p>
          <a:p>
            <a:pPr algn="just" eaLnBrk="1" hangingPunct="1">
              <a:spcBef>
                <a:spcPts val="0"/>
              </a:spcBef>
              <a:spcAft>
                <a:spcPts val="600"/>
              </a:spcAft>
              <a:buClr>
                <a:srgbClr val="CD0000"/>
              </a:buClr>
              <a:buSzPct val="110000"/>
            </a:pPr>
            <a:endParaRPr lang="es-MX" sz="1600">
              <a:latin typeface="Century Gothic" panose="020B0502020202020204" pitchFamily="34" charset="0"/>
            </a:endParaRPr>
          </a:p>
        </p:txBody>
      </p:sp>
      <p:sp>
        <p:nvSpPr>
          <p:cNvPr id="9" name="Rectángulo 8"/>
          <p:cNvSpPr/>
          <p:nvPr/>
        </p:nvSpPr>
        <p:spPr>
          <a:xfrm>
            <a:off x="516835" y="4589274"/>
            <a:ext cx="8295861" cy="1378229"/>
          </a:xfrm>
          <a:prstGeom prst="rect">
            <a:avLst/>
          </a:prstGeom>
          <a:noFill/>
          <a:ln w="19050">
            <a:solidFill>
              <a:srgbClr val="CD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25 CuadroTexto"/>
          <p:cNvSpPr txBox="1"/>
          <p:nvPr/>
        </p:nvSpPr>
        <p:spPr>
          <a:xfrm>
            <a:off x="516834" y="1690636"/>
            <a:ext cx="8295861" cy="1696064"/>
          </a:xfrm>
          <a:prstGeom prst="rect">
            <a:avLst/>
          </a:prstGeom>
          <a:solidFill>
            <a:schemeClr val="bg1"/>
          </a:solidFill>
          <a:ln w="15875">
            <a:solidFill>
              <a:srgbClr val="CD0000"/>
            </a:solidFill>
          </a:ln>
        </p:spPr>
        <p:txBody>
          <a:bodyPr wrap="square" lIns="44948" tIns="44948" rIns="44948" bIns="44948" rtlCol="0" anchor="ctr">
            <a:noAutofit/>
          </a:bodyPr>
          <a:lstStyle/>
          <a:p>
            <a:pPr marL="0" lvl="2" algn="ctr" defTabSz="801529" fontAlgn="base">
              <a:spcBef>
                <a:spcPts val="500"/>
              </a:spcBef>
              <a:spcAft>
                <a:spcPts val="500"/>
              </a:spcAft>
              <a:buClr>
                <a:srgbClr val="F7923A"/>
              </a:buClr>
              <a:buSzPct val="80000"/>
              <a:tabLst>
                <a:tab pos="4714875" algn="l"/>
              </a:tabLst>
            </a:pPr>
            <a:r>
              <a:rPr lang="es-ES_tradnl" sz="1600" b="1" kern="0" dirty="0">
                <a:latin typeface="Century Gothic" panose="020B0502020202020204" pitchFamily="34" charset="0"/>
                <a:cs typeface="Arial" charset="0"/>
              </a:rPr>
              <a:t>El Fondo es un nuevo vehículo de inversión que le ofrece al inversionista institucional un portafolio diversificado de proyectos al que típicamente no tiene acceso, al mismo tiempo que se aprovecha la coyuntura económica en México que demanda mayor inversión privada para desarrollar proyectos de infraestructura.</a:t>
            </a:r>
          </a:p>
        </p:txBody>
      </p:sp>
      <p:sp>
        <p:nvSpPr>
          <p:cNvPr id="7" name="25 CuadroTexto"/>
          <p:cNvSpPr txBox="1"/>
          <p:nvPr/>
        </p:nvSpPr>
        <p:spPr>
          <a:xfrm>
            <a:off x="516835" y="3684799"/>
            <a:ext cx="8295860" cy="642676"/>
          </a:xfrm>
          <a:prstGeom prst="rect">
            <a:avLst/>
          </a:prstGeom>
          <a:solidFill>
            <a:schemeClr val="bg1"/>
          </a:solidFill>
          <a:ln w="15875">
            <a:solidFill>
              <a:srgbClr val="CD0000"/>
            </a:solidFill>
          </a:ln>
        </p:spPr>
        <p:txBody>
          <a:bodyPr wrap="square" lIns="44948" tIns="44948" rIns="44948" bIns="44948" rtlCol="0" anchor="ctr">
            <a:noAutofit/>
          </a:bodyPr>
          <a:lstStyle/>
          <a:p>
            <a:pPr marL="0" lvl="2" algn="ctr" defTabSz="801529" fontAlgn="base">
              <a:spcBef>
                <a:spcPts val="500"/>
              </a:spcBef>
              <a:spcAft>
                <a:spcPts val="500"/>
              </a:spcAft>
              <a:buClr>
                <a:srgbClr val="F7923A"/>
              </a:buClr>
              <a:buSzPct val="80000"/>
              <a:tabLst>
                <a:tab pos="4714875" algn="l"/>
              </a:tabLst>
            </a:pPr>
            <a:r>
              <a:rPr lang="es-ES_tradnl" sz="1600" b="1" kern="0" dirty="0">
                <a:latin typeface="Century Gothic" panose="020B0502020202020204" pitchFamily="34" charset="0"/>
                <a:cs typeface="Arial" charset="0"/>
              </a:rPr>
              <a:t>El Fondo busca invertir en riesgo Federal y/o cuasi Federal y ofrecer a sus inversionistas retornos de capital</a:t>
            </a:r>
          </a:p>
        </p:txBody>
      </p:sp>
    </p:spTree>
    <p:extLst>
      <p:ext uri="{BB962C8B-B14F-4D97-AF65-F5344CB8AC3E}">
        <p14:creationId xmlns:p14="http://schemas.microsoft.com/office/powerpoint/2010/main" val="14191812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Consideraciones y Conclusiones                                  en Caso de Aprobarse la Inversión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27</a:t>
            </a:fld>
            <a:endParaRPr lang="es-ES" altLang="es-MX" dirty="0"/>
          </a:p>
        </p:txBody>
      </p:sp>
      <p:sp>
        <p:nvSpPr>
          <p:cNvPr id="10" name="2 Marcador de contenido"/>
          <p:cNvSpPr>
            <a:spLocks noGrp="1"/>
          </p:cNvSpPr>
          <p:nvPr>
            <p:ph idx="1"/>
          </p:nvPr>
        </p:nvSpPr>
        <p:spPr>
          <a:xfrm>
            <a:off x="391827" y="1451406"/>
            <a:ext cx="7996799" cy="745373"/>
          </a:xfrm>
        </p:spPr>
        <p:txBody>
          <a:bodyPr>
            <a:noAutofit/>
          </a:bodyPr>
          <a:lstStyle/>
          <a:p>
            <a:pPr marL="0" indent="0" algn="just">
              <a:spcBef>
                <a:spcPts val="0"/>
              </a:spcBef>
              <a:spcAft>
                <a:spcPts val="600"/>
              </a:spcAft>
              <a:buClr>
                <a:srgbClr val="CD0000"/>
              </a:buClr>
              <a:buSzPct val="110000"/>
              <a:buNone/>
            </a:pPr>
            <a:r>
              <a:rPr lang="es-MX" sz="1600">
                <a:latin typeface="Century Gothic" panose="020B0502020202020204" pitchFamily="34" charset="0"/>
              </a:rPr>
              <a:t>Para definir el monto que podría invertirse en el CKD se deben tomar en consideración los siguientes aspectos:</a:t>
            </a:r>
          </a:p>
          <a:p>
            <a:pPr marL="0" indent="0" algn="just">
              <a:spcBef>
                <a:spcPts val="0"/>
              </a:spcBef>
              <a:spcAft>
                <a:spcPts val="600"/>
              </a:spcAft>
              <a:buClr>
                <a:srgbClr val="CD0000"/>
              </a:buClr>
              <a:buSzPct val="110000"/>
              <a:buNone/>
            </a:pPr>
            <a:endParaRPr lang="es-MX" sz="1600">
              <a:latin typeface="Century Gothic" panose="020B0502020202020204" pitchFamily="34" charset="0"/>
            </a:endParaRPr>
          </a:p>
          <a:p>
            <a:pPr algn="just">
              <a:spcBef>
                <a:spcPts val="0"/>
              </a:spcBef>
              <a:spcAft>
                <a:spcPts val="600"/>
              </a:spcAft>
              <a:buClr>
                <a:srgbClr val="CD0000"/>
              </a:buClr>
              <a:buSzPct val="110000"/>
            </a:pPr>
            <a:endParaRPr lang="es-MX" sz="1600">
              <a:latin typeface="Century Gothic" panose="020B0502020202020204" pitchFamily="34" charset="0"/>
            </a:endParaRPr>
          </a:p>
        </p:txBody>
      </p:sp>
      <p:sp>
        <p:nvSpPr>
          <p:cNvPr id="11" name="8 Rectángulo"/>
          <p:cNvSpPr/>
          <p:nvPr/>
        </p:nvSpPr>
        <p:spPr>
          <a:xfrm>
            <a:off x="962381" y="1990636"/>
            <a:ext cx="6942482" cy="3339376"/>
          </a:xfrm>
          <a:prstGeom prst="rect">
            <a:avLst/>
          </a:prstGeom>
        </p:spPr>
        <p:txBody>
          <a:bodyPr wrap="square">
            <a:spAutoFit/>
          </a:bodyPr>
          <a:lstStyle/>
          <a:p>
            <a:pPr marL="342900" lvl="0" indent="-342900" algn="just" eaLnBrk="1" hangingPunct="1">
              <a:spcBef>
                <a:spcPts val="0"/>
              </a:spcBef>
              <a:spcAft>
                <a:spcPts val="600"/>
              </a:spcAft>
              <a:buClr>
                <a:srgbClr val="CD0000"/>
              </a:buClr>
              <a:buSzPct val="110000"/>
              <a:buFont typeface="Arial" pitchFamily="34" charset="0"/>
              <a:buChar char="•"/>
            </a:pPr>
            <a:endParaRPr lang="es-MX" sz="1600">
              <a:solidFill>
                <a:prstClr val="black"/>
              </a:solidFill>
              <a:latin typeface="Century Gothic" panose="020B0502020202020204" pitchFamily="34" charset="0"/>
            </a:endParaRPr>
          </a:p>
          <a:p>
            <a:pPr marL="342900" lvl="0" indent="-342900" algn="just" eaLnBrk="1" hangingPunct="1">
              <a:spcBef>
                <a:spcPts val="0"/>
              </a:spcBef>
              <a:spcAft>
                <a:spcPts val="600"/>
              </a:spcAft>
              <a:buClr>
                <a:srgbClr val="CD0000"/>
              </a:buClr>
              <a:buSzPct val="110000"/>
              <a:buFont typeface="Arial" pitchFamily="34" charset="0"/>
              <a:buChar char="•"/>
            </a:pPr>
            <a:r>
              <a:rPr lang="es-MX" sz="1600">
                <a:solidFill>
                  <a:prstClr val="black"/>
                </a:solidFill>
                <a:latin typeface="Century Gothic" panose="020B0502020202020204" pitchFamily="34" charset="0"/>
              </a:rPr>
              <a:t>El monto de la emisión posiblemente será de $3,500 </a:t>
            </a:r>
            <a:r>
              <a:rPr lang="es-MX" sz="1600" err="1">
                <a:solidFill>
                  <a:prstClr val="black"/>
                </a:solidFill>
                <a:latin typeface="Century Gothic" panose="020B0502020202020204" pitchFamily="34" charset="0"/>
              </a:rPr>
              <a:t>mdp</a:t>
            </a:r>
            <a:r>
              <a:rPr lang="es-MX" sz="1600">
                <a:solidFill>
                  <a:prstClr val="black"/>
                </a:solidFill>
                <a:latin typeface="Century Gothic" panose="020B0502020202020204" pitchFamily="34" charset="0"/>
              </a:rPr>
              <a:t>.</a:t>
            </a:r>
          </a:p>
          <a:p>
            <a:pPr marL="342900" lvl="0" indent="-342900" algn="just" eaLnBrk="1" hangingPunct="1">
              <a:spcBef>
                <a:spcPts val="0"/>
              </a:spcBef>
              <a:spcAft>
                <a:spcPts val="600"/>
              </a:spcAft>
              <a:buClr>
                <a:srgbClr val="CD0000"/>
              </a:buClr>
              <a:buSzPct val="110000"/>
              <a:buFont typeface="Arial" pitchFamily="34" charset="0"/>
              <a:buChar char="•"/>
            </a:pPr>
            <a:r>
              <a:rPr lang="es-MX" sz="1600">
                <a:solidFill>
                  <a:prstClr val="black"/>
                </a:solidFill>
                <a:latin typeface="Century Gothic" panose="020B0502020202020204" pitchFamily="34" charset="0"/>
              </a:rPr>
              <a:t>El Marco de Gestión permite una inversión hasta por el 35% de la emisión. </a:t>
            </a:r>
          </a:p>
          <a:p>
            <a:pPr marL="342900" lvl="0" indent="-342900" algn="just" eaLnBrk="1" hangingPunct="1">
              <a:spcBef>
                <a:spcPts val="0"/>
              </a:spcBef>
              <a:spcAft>
                <a:spcPts val="600"/>
              </a:spcAft>
              <a:buClr>
                <a:srgbClr val="CD0000"/>
              </a:buClr>
              <a:buSzPct val="110000"/>
              <a:buFont typeface="Arial" pitchFamily="34" charset="0"/>
              <a:buChar char="•"/>
            </a:pPr>
            <a:r>
              <a:rPr lang="es-MX" sz="1600">
                <a:solidFill>
                  <a:prstClr val="black"/>
                </a:solidFill>
                <a:latin typeface="Century Gothic" panose="020B0502020202020204" pitchFamily="34" charset="0"/>
              </a:rPr>
              <a:t>Dado que se busca un perfil más conservador, se sugeriría una inversión menor al 35% permitido.</a:t>
            </a:r>
          </a:p>
          <a:p>
            <a:pPr marL="342900" lvl="0" indent="-342900" algn="just" eaLnBrk="1" hangingPunct="1">
              <a:spcBef>
                <a:spcPts val="0"/>
              </a:spcBef>
              <a:spcAft>
                <a:spcPts val="600"/>
              </a:spcAft>
              <a:buClr>
                <a:srgbClr val="CD0000"/>
              </a:buClr>
              <a:buSzPct val="110000"/>
              <a:buFont typeface="Arial" pitchFamily="34" charset="0"/>
              <a:buChar char="•"/>
            </a:pPr>
            <a:r>
              <a:rPr lang="es-MX" sz="1600">
                <a:solidFill>
                  <a:prstClr val="black"/>
                </a:solidFill>
                <a:latin typeface="Century Gothic" panose="020B0502020202020204" pitchFamily="34" charset="0"/>
              </a:rPr>
              <a:t>Para contar con voto en el Comité Técnico del CKD, se deberá tener al menos un 10% de la emisión.</a:t>
            </a:r>
          </a:p>
          <a:p>
            <a:pPr marL="342900" lvl="0" indent="-342900" algn="just" eaLnBrk="1" hangingPunct="1">
              <a:spcBef>
                <a:spcPts val="0"/>
              </a:spcBef>
              <a:spcAft>
                <a:spcPts val="600"/>
              </a:spcAft>
              <a:buClr>
                <a:srgbClr val="CD0000"/>
              </a:buClr>
              <a:buSzPct val="110000"/>
              <a:buFont typeface="Arial" pitchFamily="34" charset="0"/>
              <a:buChar char="•"/>
            </a:pPr>
            <a:endParaRPr lang="es-MX" sz="1600">
              <a:solidFill>
                <a:prstClr val="black"/>
              </a:solidFill>
              <a:latin typeface="Century Gothic" panose="020B0502020202020204" pitchFamily="34" charset="0"/>
            </a:endParaRPr>
          </a:p>
          <a:p>
            <a:pPr lvl="0" algn="just" eaLnBrk="1" hangingPunct="1">
              <a:spcBef>
                <a:spcPts val="0"/>
              </a:spcBef>
              <a:spcAft>
                <a:spcPts val="600"/>
              </a:spcAft>
              <a:buClr>
                <a:srgbClr val="CD0000"/>
              </a:buClr>
              <a:buSzPct val="110000"/>
            </a:pPr>
            <a:r>
              <a:rPr lang="es-MX" sz="1600">
                <a:solidFill>
                  <a:prstClr val="black"/>
                </a:solidFill>
                <a:latin typeface="Century Gothic" panose="020B0502020202020204" pitchFamily="34" charset="0"/>
              </a:rPr>
              <a:t> </a:t>
            </a:r>
          </a:p>
          <a:p>
            <a:pPr marL="342900" lvl="0" indent="-342900" algn="just" eaLnBrk="1" hangingPunct="1">
              <a:spcBef>
                <a:spcPts val="0"/>
              </a:spcBef>
              <a:spcAft>
                <a:spcPts val="600"/>
              </a:spcAft>
              <a:buClr>
                <a:srgbClr val="CD0000"/>
              </a:buClr>
              <a:buSzPct val="110000"/>
              <a:buFont typeface="Arial" pitchFamily="34" charset="0"/>
              <a:buChar char="•"/>
            </a:pPr>
            <a:endParaRPr lang="es-MX" sz="1600">
              <a:solidFill>
                <a:prstClr val="black"/>
              </a:solidFill>
              <a:latin typeface="Century Gothic" panose="020B0502020202020204" pitchFamily="34" charset="0"/>
            </a:endParaRPr>
          </a:p>
        </p:txBody>
      </p:sp>
    </p:spTree>
    <p:extLst>
      <p:ext uri="{BB962C8B-B14F-4D97-AF65-F5344CB8AC3E}">
        <p14:creationId xmlns:p14="http://schemas.microsoft.com/office/powerpoint/2010/main" val="5458903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Anexos</a:t>
            </a:r>
          </a:p>
        </p:txBody>
      </p:sp>
    </p:spTree>
    <p:extLst>
      <p:ext uri="{BB962C8B-B14F-4D97-AF65-F5344CB8AC3E}">
        <p14:creationId xmlns:p14="http://schemas.microsoft.com/office/powerpoint/2010/main" val="25041915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Anexo I. Cartera de Crédito de GFI</a:t>
            </a:r>
          </a:p>
        </p:txBody>
      </p:sp>
    </p:spTree>
    <p:extLst>
      <p:ext uri="{BB962C8B-B14F-4D97-AF65-F5344CB8AC3E}">
        <p14:creationId xmlns:p14="http://schemas.microsoft.com/office/powerpoint/2010/main" val="21103938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Cartera de Crédito de GFI</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30</a:t>
            </a:fld>
            <a:endParaRPr lang="es-ES" altLang="es-MX" dirty="0"/>
          </a:p>
        </p:txBody>
      </p:sp>
      <p:pic>
        <p:nvPicPr>
          <p:cNvPr id="9" name="Picture 5"/>
          <p:cNvPicPr>
            <a:picLocks noChangeAspect="1"/>
          </p:cNvPicPr>
          <p:nvPr/>
        </p:nvPicPr>
        <p:blipFill>
          <a:blip r:embed="rId2"/>
          <a:stretch>
            <a:fillRect/>
          </a:stretch>
        </p:blipFill>
        <p:spPr>
          <a:xfrm>
            <a:off x="244955" y="3366679"/>
            <a:ext cx="8287485" cy="3059057"/>
          </a:xfrm>
          <a:prstGeom prst="rect">
            <a:avLst/>
          </a:prstGeom>
        </p:spPr>
      </p:pic>
      <p:sp>
        <p:nvSpPr>
          <p:cNvPr id="12" name="25 CuadroTexto"/>
          <p:cNvSpPr txBox="1"/>
          <p:nvPr/>
        </p:nvSpPr>
        <p:spPr>
          <a:xfrm>
            <a:off x="244955" y="1260944"/>
            <a:ext cx="8636000" cy="2092869"/>
          </a:xfrm>
          <a:prstGeom prst="rect">
            <a:avLst/>
          </a:prstGeom>
          <a:noFill/>
          <a:ln>
            <a:noFill/>
          </a:ln>
        </p:spPr>
        <p:txBody>
          <a:bodyPr wrap="square" lIns="91429" tIns="45714" rIns="91429" bIns="45714" rtlCol="0">
            <a:spAutoFit/>
          </a:bodyPr>
          <a:lstStyle/>
          <a:p>
            <a:pPr marL="187304" lvl="2" indent="-184129">
              <a:spcAft>
                <a:spcPts val="179"/>
              </a:spcAft>
              <a:buClr>
                <a:srgbClr val="CD0000"/>
              </a:buClr>
              <a:buSzPct val="80000"/>
              <a:buFont typeface="Wingdings"/>
              <a:buChar char="n"/>
            </a:pPr>
            <a:r>
              <a:rPr lang="es-ES_tradnl" sz="1200" dirty="0">
                <a:latin typeface="Arial"/>
                <a:cs typeface="Arial"/>
              </a:rPr>
              <a:t>La cartera de crédito de Infraestructura de GFI ha tenido un crecimiento del 76.8% en los últimos 12 trimestres y su cartera vencida mantiene a la fecha 0.0% de cartera vencida</a:t>
            </a:r>
          </a:p>
          <a:p>
            <a:pPr marL="644504" lvl="3" indent="-184129">
              <a:spcAft>
                <a:spcPts val="179"/>
              </a:spcAft>
              <a:buClr>
                <a:srgbClr val="CD0000"/>
              </a:buClr>
              <a:buSzPct val="80000"/>
              <a:buFont typeface="Arial" panose="020B0604020202020204" pitchFamily="34" charset="0"/>
              <a:buChar char="•"/>
            </a:pPr>
            <a:r>
              <a:rPr lang="es-ES_tradnl" sz="1200" dirty="0">
                <a:latin typeface="Arial"/>
                <a:cs typeface="Arial"/>
              </a:rPr>
              <a:t>Larga experiencia de GFI en estructuración de financiamiento a proyectos Federales, Estatales y Municipales</a:t>
            </a:r>
          </a:p>
          <a:p>
            <a:pPr marL="644504" lvl="3" indent="-184129">
              <a:spcAft>
                <a:spcPts val="179"/>
              </a:spcAft>
              <a:buClr>
                <a:srgbClr val="CD0000"/>
              </a:buClr>
              <a:buSzPct val="80000"/>
              <a:buFont typeface="Arial" panose="020B0604020202020204" pitchFamily="34" charset="0"/>
              <a:buChar char="•"/>
            </a:pPr>
            <a:r>
              <a:rPr lang="es-ES_tradnl" sz="1200" dirty="0">
                <a:latin typeface="Arial"/>
                <a:cs typeface="Arial"/>
              </a:rPr>
              <a:t>Uso recurrente de garantías con lo que 94.1% de la cartera tiene como fuente pago participaciones primarias y/o secundarias del gobierno federal</a:t>
            </a:r>
          </a:p>
          <a:p>
            <a:pPr marL="644504" lvl="3" indent="-184129">
              <a:spcAft>
                <a:spcPts val="179"/>
              </a:spcAft>
              <a:buClr>
                <a:srgbClr val="CD0000"/>
              </a:buClr>
              <a:buSzPct val="80000"/>
              <a:buFont typeface="Arial" panose="020B0604020202020204" pitchFamily="34" charset="0"/>
              <a:buChar char="•"/>
            </a:pPr>
            <a:r>
              <a:rPr lang="es-ES_tradnl" sz="1200" dirty="0">
                <a:latin typeface="Arial"/>
                <a:cs typeface="Arial"/>
              </a:rPr>
              <a:t>Profundo análisis continuo de la situación financiera de cada una de las entidades del Gobierno Federal, Estados y Municipio (grupos de crédito y riesgo, quienes estarán representados en el Comité Asesor GFI)</a:t>
            </a:r>
          </a:p>
          <a:p>
            <a:pPr marL="187304" lvl="2" indent="-184129">
              <a:spcAft>
                <a:spcPts val="179"/>
              </a:spcAft>
              <a:buClr>
                <a:srgbClr val="CD0000"/>
              </a:buClr>
              <a:buSzPct val="80000"/>
              <a:buFont typeface="Wingdings"/>
              <a:buChar char="n"/>
            </a:pPr>
            <a:r>
              <a:rPr lang="es-ES_tradnl" sz="1200" dirty="0">
                <a:latin typeface="Arial"/>
                <a:cs typeface="Arial"/>
              </a:rPr>
              <a:t>Fondo Capital Infraestructura se beneficia:</a:t>
            </a:r>
          </a:p>
          <a:p>
            <a:pPr marL="644504" lvl="3" indent="-184129">
              <a:spcAft>
                <a:spcPts val="179"/>
              </a:spcAft>
              <a:buClr>
                <a:srgbClr val="CD0000"/>
              </a:buClr>
              <a:buSzPct val="80000"/>
              <a:buFont typeface="Arial" panose="020B0604020202020204" pitchFamily="34" charset="0"/>
              <a:buChar char="•"/>
            </a:pPr>
            <a:r>
              <a:rPr lang="es-ES_tradnl" sz="1200" dirty="0">
                <a:latin typeface="Arial"/>
                <a:cs typeface="Arial"/>
              </a:rPr>
              <a:t>De la experiencia de GFI en el segmento de negocio del Fondo (análisis y manejo de riesgo de las inversiones)</a:t>
            </a:r>
          </a:p>
          <a:p>
            <a:pPr marL="644504" lvl="3" indent="-184129">
              <a:spcAft>
                <a:spcPts val="179"/>
              </a:spcAft>
              <a:buClr>
                <a:srgbClr val="CD0000"/>
              </a:buClr>
              <a:buSzPct val="80000"/>
              <a:buFont typeface="Arial" panose="020B0604020202020204" pitchFamily="34" charset="0"/>
              <a:buChar char="•"/>
            </a:pPr>
            <a:r>
              <a:rPr lang="es-ES_tradnl" sz="1200" dirty="0">
                <a:latin typeface="Arial"/>
                <a:cs typeface="Arial"/>
              </a:rPr>
              <a:t>Del equipo humano del propio Administrador (Antonio Estrada CIO, +20 anos en el grupo de infraestructura de GFI) </a:t>
            </a:r>
          </a:p>
        </p:txBody>
      </p:sp>
      <p:sp>
        <p:nvSpPr>
          <p:cNvPr id="15" name="Left Arrow 9"/>
          <p:cNvSpPr/>
          <p:nvPr/>
        </p:nvSpPr>
        <p:spPr bwMode="auto">
          <a:xfrm>
            <a:off x="8592923" y="4143752"/>
            <a:ext cx="288032" cy="123316"/>
          </a:xfrm>
          <a:prstGeom prst="leftArrow">
            <a:avLst/>
          </a:prstGeom>
          <a:solidFill>
            <a:srgbClr val="FD4100"/>
          </a:solidFill>
          <a:ln w="6350" cap="flat" cmpd="sng" algn="ctr">
            <a:solidFill>
              <a:schemeClr val="tx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16" name="Left Arrow 10"/>
          <p:cNvSpPr/>
          <p:nvPr/>
        </p:nvSpPr>
        <p:spPr bwMode="auto">
          <a:xfrm>
            <a:off x="8592923" y="5419196"/>
            <a:ext cx="288032" cy="123316"/>
          </a:xfrm>
          <a:prstGeom prst="leftArrow">
            <a:avLst/>
          </a:prstGeom>
          <a:solidFill>
            <a:srgbClr val="FD4100"/>
          </a:solidFill>
          <a:ln w="6350" cap="flat" cmpd="sng" algn="ctr">
            <a:solidFill>
              <a:schemeClr val="tx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17" name="Rectangle 11"/>
          <p:cNvSpPr/>
          <p:nvPr/>
        </p:nvSpPr>
        <p:spPr>
          <a:xfrm>
            <a:off x="259987" y="6495200"/>
            <a:ext cx="4572000" cy="230832"/>
          </a:xfrm>
          <a:prstGeom prst="rect">
            <a:avLst/>
          </a:prstGeom>
        </p:spPr>
        <p:txBody>
          <a:bodyPr>
            <a:spAutoFit/>
          </a:bodyPr>
          <a:lstStyle/>
          <a:p>
            <a:r>
              <a:rPr lang="es-ES_tradnl" sz="900" dirty="0">
                <a:latin typeface="Arial"/>
              </a:rPr>
              <a:t>Fuente:  Reportes Trimestrales de GFI</a:t>
            </a:r>
            <a:endParaRPr lang="es-ES_tradnl" sz="900" dirty="0"/>
          </a:p>
        </p:txBody>
      </p:sp>
    </p:spTree>
    <p:extLst>
      <p:ext uri="{BB962C8B-B14F-4D97-AF65-F5344CB8AC3E}">
        <p14:creationId xmlns:p14="http://schemas.microsoft.com/office/powerpoint/2010/main" val="2195696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Anexo II. Estructura del Fondo</a:t>
            </a:r>
          </a:p>
        </p:txBody>
      </p:sp>
    </p:spTree>
    <p:extLst>
      <p:ext uri="{BB962C8B-B14F-4D97-AF65-F5344CB8AC3E}">
        <p14:creationId xmlns:p14="http://schemas.microsoft.com/office/powerpoint/2010/main" val="9441585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Estructura del Fondo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32</a:t>
            </a:fld>
            <a:endParaRPr lang="es-ES" altLang="es-MX" dirty="0"/>
          </a:p>
        </p:txBody>
      </p:sp>
      <p:cxnSp>
        <p:nvCxnSpPr>
          <p:cNvPr id="10" name="Conector recto 9"/>
          <p:cNvCxnSpPr/>
          <p:nvPr/>
        </p:nvCxnSpPr>
        <p:spPr bwMode="auto">
          <a:xfrm flipH="1" flipV="1">
            <a:off x="3629818" y="3450680"/>
            <a:ext cx="1" cy="199197"/>
          </a:xfrm>
          <a:prstGeom prst="line">
            <a:avLst/>
          </a:prstGeom>
          <a:solidFill>
            <a:schemeClr val="accent1"/>
          </a:solidFill>
          <a:ln w="9525"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27"/>
          <p:cNvSpPr>
            <a:spLocks noChangeArrowheads="1"/>
          </p:cNvSpPr>
          <p:nvPr/>
        </p:nvSpPr>
        <p:spPr bwMode="auto">
          <a:xfrm>
            <a:off x="6712194" y="1938512"/>
            <a:ext cx="1296987" cy="559546"/>
          </a:xfrm>
          <a:prstGeom prst="rect">
            <a:avLst/>
          </a:prstGeom>
          <a:solidFill>
            <a:schemeClr val="bg2">
              <a:lumMod val="75000"/>
            </a:schemeClr>
          </a:solidFill>
          <a:ln>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Grupo</a:t>
            </a:r>
          </a:p>
          <a:p>
            <a:pPr algn="ctr"/>
            <a:r>
              <a:rPr lang="es-ES_tradnl" sz="900" dirty="0">
                <a:solidFill>
                  <a:schemeClr val="bg1"/>
                </a:solidFill>
                <a:latin typeface="Arial" panose="020B0604020202020204" pitchFamily="34" charset="0"/>
                <a:cs typeface="Arial" panose="020B0604020202020204" pitchFamily="34" charset="0"/>
              </a:rPr>
              <a:t>Financiero</a:t>
            </a:r>
          </a:p>
          <a:p>
            <a:pPr algn="ctr"/>
            <a:r>
              <a:rPr lang="es-ES_tradnl" sz="900" dirty="0">
                <a:solidFill>
                  <a:schemeClr val="bg1"/>
                </a:solidFill>
                <a:latin typeface="Arial" panose="020B0604020202020204" pitchFamily="34" charset="0"/>
                <a:cs typeface="Arial" panose="020B0604020202020204" pitchFamily="34" charset="0"/>
              </a:rPr>
              <a:t>Interacciones</a:t>
            </a:r>
          </a:p>
        </p:txBody>
      </p:sp>
      <p:sp>
        <p:nvSpPr>
          <p:cNvPr id="13" name="Rectangle 27"/>
          <p:cNvSpPr>
            <a:spLocks noChangeArrowheads="1"/>
          </p:cNvSpPr>
          <p:nvPr/>
        </p:nvSpPr>
        <p:spPr bwMode="auto">
          <a:xfrm>
            <a:off x="6715518" y="2783930"/>
            <a:ext cx="1296987" cy="559546"/>
          </a:xfrm>
          <a:prstGeom prst="rect">
            <a:avLst/>
          </a:prstGeom>
          <a:solidFill>
            <a:schemeClr val="bg2">
              <a:lumMod val="75000"/>
            </a:schemeClr>
          </a:solidFill>
          <a:ln>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Banco</a:t>
            </a:r>
          </a:p>
          <a:p>
            <a:pPr algn="ctr"/>
            <a:r>
              <a:rPr lang="es-ES_tradnl" sz="900" dirty="0">
                <a:solidFill>
                  <a:schemeClr val="bg1"/>
                </a:solidFill>
                <a:latin typeface="Arial" panose="020B0604020202020204" pitchFamily="34" charset="0"/>
                <a:cs typeface="Arial" panose="020B0604020202020204" pitchFamily="34" charset="0"/>
              </a:rPr>
              <a:t>Interacciones</a:t>
            </a:r>
          </a:p>
        </p:txBody>
      </p:sp>
      <p:sp>
        <p:nvSpPr>
          <p:cNvPr id="14" name="Line 48"/>
          <p:cNvSpPr>
            <a:spLocks noChangeShapeType="1"/>
          </p:cNvSpPr>
          <p:nvPr/>
        </p:nvSpPr>
        <p:spPr bwMode="auto">
          <a:xfrm flipV="1">
            <a:off x="7364012" y="2490921"/>
            <a:ext cx="0" cy="293008"/>
          </a:xfrm>
          <a:prstGeom prst="line">
            <a:avLst/>
          </a:prstGeom>
          <a:noFill/>
          <a:ln w="9525" cmpd="sng">
            <a:solidFill>
              <a:schemeClr val="tx1"/>
            </a:solidFill>
            <a:prstDash val="solid"/>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18" name="Rectángulo 17"/>
          <p:cNvSpPr/>
          <p:nvPr/>
        </p:nvSpPr>
        <p:spPr>
          <a:xfrm>
            <a:off x="6146898" y="4386784"/>
            <a:ext cx="1280095" cy="181868"/>
          </a:xfrm>
          <a:prstGeom prst="rect">
            <a:avLst/>
          </a:prstGeom>
          <a:ln w="9525" cmpd="sng">
            <a:noFill/>
          </a:ln>
        </p:spPr>
        <p:txBody>
          <a:bodyPr wrap="square">
            <a:spAutoFit/>
          </a:bodyPr>
          <a:lstStyle/>
          <a:p>
            <a:pPr algn="ctr"/>
            <a:r>
              <a:rPr lang="es-ES_tradnl" sz="700" dirty="0">
                <a:latin typeface="Arial" panose="020B0604020202020204" pitchFamily="34" charset="0"/>
                <a:cs typeface="Arial" panose="020B0604020202020204" pitchFamily="34" charset="0"/>
              </a:rPr>
              <a:t>Co-inversión 5%</a:t>
            </a:r>
          </a:p>
        </p:txBody>
      </p:sp>
      <p:sp>
        <p:nvSpPr>
          <p:cNvPr id="19" name="TextBox 1"/>
          <p:cNvSpPr txBox="1">
            <a:spLocks noChangeArrowheads="1"/>
          </p:cNvSpPr>
          <p:nvPr/>
        </p:nvSpPr>
        <p:spPr bwMode="auto">
          <a:xfrm>
            <a:off x="3942482" y="3574951"/>
            <a:ext cx="774571"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Contrato</a:t>
            </a:r>
          </a:p>
          <a:p>
            <a:pPr algn="ctr" eaLnBrk="1" hangingPunct="1"/>
            <a:r>
              <a:rPr lang="es-ES_tradnl" sz="700" b="0" dirty="0">
                <a:latin typeface="Arial" panose="020B0604020202020204" pitchFamily="34" charset="0"/>
                <a:cs typeface="Arial" panose="020B0604020202020204" pitchFamily="34" charset="0"/>
              </a:rPr>
              <a:t>Administración</a:t>
            </a:r>
          </a:p>
        </p:txBody>
      </p:sp>
      <p:sp>
        <p:nvSpPr>
          <p:cNvPr id="20" name="Rectangle 27"/>
          <p:cNvSpPr>
            <a:spLocks noChangeArrowheads="1"/>
          </p:cNvSpPr>
          <p:nvPr/>
        </p:nvSpPr>
        <p:spPr bwMode="auto">
          <a:xfrm>
            <a:off x="2711505" y="3646514"/>
            <a:ext cx="1296988" cy="553943"/>
          </a:xfrm>
          <a:prstGeom prst="rect">
            <a:avLst/>
          </a:prstGeom>
          <a:solidFill>
            <a:srgbClr val="B8AFA5"/>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Fideicomiso</a:t>
            </a:r>
          </a:p>
        </p:txBody>
      </p:sp>
      <p:sp>
        <p:nvSpPr>
          <p:cNvPr id="21" name="Rectangle 27"/>
          <p:cNvSpPr>
            <a:spLocks noChangeArrowheads="1"/>
          </p:cNvSpPr>
          <p:nvPr/>
        </p:nvSpPr>
        <p:spPr bwMode="auto">
          <a:xfrm>
            <a:off x="2706187" y="2801096"/>
            <a:ext cx="1296987" cy="548059"/>
          </a:xfrm>
          <a:prstGeom prst="rect">
            <a:avLst/>
          </a:prstGeom>
          <a:solidFill>
            <a:srgbClr val="B8AFA5"/>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Comité Técnico</a:t>
            </a:r>
          </a:p>
        </p:txBody>
      </p:sp>
      <p:sp>
        <p:nvSpPr>
          <p:cNvPr id="22" name="Line 48"/>
          <p:cNvSpPr>
            <a:spLocks noChangeShapeType="1"/>
          </p:cNvSpPr>
          <p:nvPr/>
        </p:nvSpPr>
        <p:spPr bwMode="auto">
          <a:xfrm flipH="1" flipV="1">
            <a:off x="3990981" y="3862983"/>
            <a:ext cx="726072" cy="7744"/>
          </a:xfrm>
          <a:prstGeom prst="line">
            <a:avLst/>
          </a:prstGeom>
          <a:noFill/>
          <a:ln w="9525" cmpd="sng">
            <a:solidFill>
              <a:schemeClr val="tx1"/>
            </a:solidFill>
            <a:prstDash val="solid"/>
            <a:round/>
            <a:headEnd type="triangle"/>
            <a:tailEnd type="triangl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23" name="Rectángulo 22"/>
          <p:cNvSpPr/>
          <p:nvPr/>
        </p:nvSpPr>
        <p:spPr>
          <a:xfrm>
            <a:off x="2756393" y="4353208"/>
            <a:ext cx="600946" cy="215444"/>
          </a:xfrm>
          <a:prstGeom prst="rect">
            <a:avLst/>
          </a:prstGeom>
          <a:ln w="9525" cmpd="sng">
            <a:noFill/>
          </a:ln>
        </p:spPr>
        <p:txBody>
          <a:bodyPr wrap="none">
            <a:spAutoFit/>
          </a:bodyPr>
          <a:lstStyle/>
          <a:p>
            <a:pPr algn="ctr"/>
            <a:r>
              <a:rPr lang="es-ES_tradnl" sz="800" dirty="0">
                <a:latin typeface="Arial" panose="020B0604020202020204" pitchFamily="34" charset="0"/>
                <a:cs typeface="Arial" panose="020B0604020202020204" pitchFamily="34" charset="0"/>
              </a:rPr>
              <a:t>Inversión</a:t>
            </a:r>
          </a:p>
        </p:txBody>
      </p:sp>
      <p:sp>
        <p:nvSpPr>
          <p:cNvPr id="24" name="TextBox 1"/>
          <p:cNvSpPr txBox="1">
            <a:spLocks noChangeArrowheads="1"/>
          </p:cNvSpPr>
          <p:nvPr/>
        </p:nvSpPr>
        <p:spPr bwMode="auto">
          <a:xfrm>
            <a:off x="6067007" y="3594696"/>
            <a:ext cx="659155"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Contrato de </a:t>
            </a:r>
          </a:p>
          <a:p>
            <a:pPr algn="ctr" eaLnBrk="1" hangingPunct="1"/>
            <a:r>
              <a:rPr lang="es-ES_tradnl" sz="700" b="0" dirty="0">
                <a:latin typeface="Arial" panose="020B0604020202020204" pitchFamily="34" charset="0"/>
                <a:cs typeface="Arial" panose="020B0604020202020204" pitchFamily="34" charset="0"/>
              </a:rPr>
              <a:t>Asesoría</a:t>
            </a:r>
          </a:p>
        </p:txBody>
      </p:sp>
      <p:sp>
        <p:nvSpPr>
          <p:cNvPr id="25" name="Rectangle 27"/>
          <p:cNvSpPr>
            <a:spLocks noChangeArrowheads="1"/>
          </p:cNvSpPr>
          <p:nvPr/>
        </p:nvSpPr>
        <p:spPr bwMode="auto">
          <a:xfrm>
            <a:off x="2689664" y="1942863"/>
            <a:ext cx="1296987" cy="548059"/>
          </a:xfrm>
          <a:prstGeom prst="rect">
            <a:avLst/>
          </a:prstGeom>
          <a:solidFill>
            <a:srgbClr val="B8AFA5"/>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Asamblea de</a:t>
            </a:r>
          </a:p>
          <a:p>
            <a:pPr algn="ctr"/>
            <a:r>
              <a:rPr lang="es-ES_tradnl" sz="900" dirty="0">
                <a:solidFill>
                  <a:schemeClr val="bg1"/>
                </a:solidFill>
                <a:latin typeface="Arial" panose="020B0604020202020204" pitchFamily="34" charset="0"/>
                <a:cs typeface="Arial" panose="020B0604020202020204" pitchFamily="34" charset="0"/>
              </a:rPr>
              <a:t>Tenedores</a:t>
            </a:r>
          </a:p>
        </p:txBody>
      </p:sp>
      <p:sp>
        <p:nvSpPr>
          <p:cNvPr id="26" name="Line 48"/>
          <p:cNvSpPr>
            <a:spLocks noChangeShapeType="1"/>
          </p:cNvSpPr>
          <p:nvPr/>
        </p:nvSpPr>
        <p:spPr bwMode="auto">
          <a:xfrm flipH="1" flipV="1">
            <a:off x="3357339" y="2490921"/>
            <a:ext cx="2659" cy="310175"/>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27" name="Line 48"/>
          <p:cNvSpPr>
            <a:spLocks noChangeShapeType="1"/>
          </p:cNvSpPr>
          <p:nvPr/>
        </p:nvSpPr>
        <p:spPr bwMode="auto">
          <a:xfrm flipH="1" flipV="1">
            <a:off x="3361369" y="3343476"/>
            <a:ext cx="2659" cy="303038"/>
          </a:xfrm>
          <a:prstGeom prst="line">
            <a:avLst/>
          </a:prstGeom>
          <a:noFill/>
          <a:ln w="28575" cmpd="sng">
            <a:solidFill>
              <a:schemeClr val="tx1"/>
            </a:solidFill>
            <a:round/>
            <a:headEnd/>
            <a:tailEnd/>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28" name="TextBox 1"/>
          <p:cNvSpPr txBox="1">
            <a:spLocks noChangeArrowheads="1"/>
          </p:cNvSpPr>
          <p:nvPr/>
        </p:nvSpPr>
        <p:spPr bwMode="auto">
          <a:xfrm>
            <a:off x="5378170" y="4206281"/>
            <a:ext cx="582211"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1% </a:t>
            </a:r>
            <a:r>
              <a:rPr lang="es-ES_tradnl" sz="500" b="0" dirty="0">
                <a:latin typeface="Arial" panose="020B0604020202020204" pitchFamily="34" charset="0"/>
                <a:cs typeface="Arial" panose="020B0604020202020204" pitchFamily="34" charset="0"/>
              </a:rPr>
              <a:t>(del 5%)</a:t>
            </a:r>
          </a:p>
        </p:txBody>
      </p:sp>
      <p:sp>
        <p:nvSpPr>
          <p:cNvPr id="29" name="TextBox 1"/>
          <p:cNvSpPr txBox="1">
            <a:spLocks noChangeArrowheads="1"/>
          </p:cNvSpPr>
          <p:nvPr/>
        </p:nvSpPr>
        <p:spPr bwMode="auto">
          <a:xfrm>
            <a:off x="7343783" y="4224654"/>
            <a:ext cx="63350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99% </a:t>
            </a:r>
            <a:r>
              <a:rPr lang="es-ES_tradnl" sz="500" b="0" dirty="0">
                <a:latin typeface="Arial" panose="020B0604020202020204" pitchFamily="34" charset="0"/>
                <a:cs typeface="Arial" panose="020B0604020202020204" pitchFamily="34" charset="0"/>
              </a:rPr>
              <a:t>(del 5%)</a:t>
            </a:r>
          </a:p>
        </p:txBody>
      </p:sp>
      <p:cxnSp>
        <p:nvCxnSpPr>
          <p:cNvPr id="30" name="Conector recto 29"/>
          <p:cNvCxnSpPr/>
          <p:nvPr/>
        </p:nvCxnSpPr>
        <p:spPr bwMode="auto">
          <a:xfrm>
            <a:off x="5361049" y="4424709"/>
            <a:ext cx="1994145" cy="0"/>
          </a:xfrm>
          <a:prstGeom prst="line">
            <a:avLst/>
          </a:prstGeom>
          <a:solidFill>
            <a:schemeClr val="accent1"/>
          </a:solidFill>
          <a:ln w="9525"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Line 48"/>
          <p:cNvSpPr>
            <a:spLocks noChangeShapeType="1"/>
          </p:cNvSpPr>
          <p:nvPr/>
        </p:nvSpPr>
        <p:spPr bwMode="auto">
          <a:xfrm flipH="1" flipV="1">
            <a:off x="3999944" y="4015383"/>
            <a:ext cx="726072" cy="7744"/>
          </a:xfrm>
          <a:prstGeom prst="line">
            <a:avLst/>
          </a:prstGeom>
          <a:noFill/>
          <a:ln w="9525" cmpd="sng">
            <a:solidFill>
              <a:srgbClr val="008000"/>
            </a:solidFill>
            <a:prstDash val="solid"/>
            <a:round/>
            <a:headEnd type="triangl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32" name="TextBox 1"/>
          <p:cNvSpPr txBox="1">
            <a:spLocks noChangeArrowheads="1"/>
          </p:cNvSpPr>
          <p:nvPr/>
        </p:nvSpPr>
        <p:spPr bwMode="auto">
          <a:xfrm>
            <a:off x="3702670" y="3971286"/>
            <a:ext cx="1317288" cy="4154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Comisión por</a:t>
            </a:r>
          </a:p>
          <a:p>
            <a:pPr algn="ctr" eaLnBrk="1" hangingPunct="1"/>
            <a:r>
              <a:rPr lang="es-ES_tradnl" sz="700" b="0" dirty="0">
                <a:latin typeface="Arial" panose="020B0604020202020204" pitchFamily="34" charset="0"/>
                <a:cs typeface="Arial" panose="020B0604020202020204" pitchFamily="34" charset="0"/>
              </a:rPr>
              <a:t>Administración y</a:t>
            </a:r>
          </a:p>
          <a:p>
            <a:pPr algn="ctr" eaLnBrk="1" hangingPunct="1"/>
            <a:r>
              <a:rPr lang="es-ES_tradnl" sz="700" b="0" dirty="0">
                <a:latin typeface="Arial" panose="020B0604020202020204" pitchFamily="34" charset="0"/>
                <a:cs typeface="Arial" panose="020B0604020202020204" pitchFamily="34" charset="0"/>
              </a:rPr>
              <a:t>Distribución por Desempeño</a:t>
            </a:r>
          </a:p>
        </p:txBody>
      </p:sp>
      <p:cxnSp>
        <p:nvCxnSpPr>
          <p:cNvPr id="33" name="Conector recto de flecha 32"/>
          <p:cNvCxnSpPr/>
          <p:nvPr/>
        </p:nvCxnSpPr>
        <p:spPr bwMode="auto">
          <a:xfrm flipH="1">
            <a:off x="3996270" y="3018632"/>
            <a:ext cx="2513868" cy="0"/>
          </a:xfrm>
          <a:prstGeom prst="straightConnector1">
            <a:avLst/>
          </a:prstGeom>
          <a:solidFill>
            <a:schemeClr val="accent1"/>
          </a:solidFill>
          <a:ln w="9525" cap="flat" cmpd="sng" algn="ctr">
            <a:solidFill>
              <a:schemeClr val="tx1"/>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TextBox 1"/>
          <p:cNvSpPr txBox="1">
            <a:spLocks noChangeArrowheads="1"/>
          </p:cNvSpPr>
          <p:nvPr/>
        </p:nvSpPr>
        <p:spPr bwMode="auto">
          <a:xfrm>
            <a:off x="4112068" y="3184857"/>
            <a:ext cx="704039"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s-ES_tradnl" sz="700" b="0" dirty="0">
                <a:latin typeface="Arial" panose="020B0604020202020204" pitchFamily="34" charset="0"/>
                <a:cs typeface="Arial" panose="020B0604020202020204" pitchFamily="34" charset="0"/>
              </a:rPr>
              <a:t>10 miembros</a:t>
            </a:r>
          </a:p>
        </p:txBody>
      </p:sp>
      <p:sp>
        <p:nvSpPr>
          <p:cNvPr id="35" name="TextBox 1"/>
          <p:cNvSpPr txBox="1">
            <a:spLocks noChangeArrowheads="1"/>
          </p:cNvSpPr>
          <p:nvPr/>
        </p:nvSpPr>
        <p:spPr bwMode="auto">
          <a:xfrm>
            <a:off x="4112068" y="2826450"/>
            <a:ext cx="961448"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s-ES_tradnl" sz="700" b="0" dirty="0">
                <a:latin typeface="Arial" panose="020B0604020202020204" pitchFamily="34" charset="0"/>
                <a:cs typeface="Arial" panose="020B0604020202020204" pitchFamily="34" charset="0"/>
              </a:rPr>
              <a:t>1 miembro</a:t>
            </a:r>
          </a:p>
        </p:txBody>
      </p:sp>
      <p:sp>
        <p:nvSpPr>
          <p:cNvPr id="36" name="Line 48"/>
          <p:cNvSpPr>
            <a:spLocks noChangeShapeType="1"/>
          </p:cNvSpPr>
          <p:nvPr/>
        </p:nvSpPr>
        <p:spPr bwMode="auto">
          <a:xfrm flipH="1" flipV="1">
            <a:off x="5371077" y="3173444"/>
            <a:ext cx="0" cy="461954"/>
          </a:xfrm>
          <a:prstGeom prst="line">
            <a:avLst/>
          </a:prstGeom>
          <a:noFill/>
          <a:ln w="9525" cmpd="sng">
            <a:solidFill>
              <a:schemeClr val="tx1"/>
            </a:solidFill>
            <a:prstDash val="sysDash"/>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37" name="Line 48"/>
          <p:cNvSpPr>
            <a:spLocks noChangeShapeType="1"/>
          </p:cNvSpPr>
          <p:nvPr/>
        </p:nvSpPr>
        <p:spPr bwMode="auto">
          <a:xfrm flipH="1">
            <a:off x="4003173" y="3173444"/>
            <a:ext cx="1367904" cy="0"/>
          </a:xfrm>
          <a:prstGeom prst="line">
            <a:avLst/>
          </a:prstGeom>
          <a:noFill/>
          <a:ln w="9525" cmpd="sng">
            <a:solidFill>
              <a:schemeClr val="tx1"/>
            </a:solidFill>
            <a:prstDash val="sysDash"/>
            <a:round/>
            <a:headEnd type="none"/>
            <a:tailEnd type="triangl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cxnSp>
        <p:nvCxnSpPr>
          <p:cNvPr id="38" name="Conector recto de flecha 37"/>
          <p:cNvCxnSpPr/>
          <p:nvPr/>
        </p:nvCxnSpPr>
        <p:spPr bwMode="auto">
          <a:xfrm>
            <a:off x="1325984" y="3090640"/>
            <a:ext cx="1380203" cy="275"/>
          </a:xfrm>
          <a:prstGeom prst="straightConnector1">
            <a:avLst/>
          </a:prstGeom>
          <a:solidFill>
            <a:schemeClr val="accent1"/>
          </a:solidFill>
          <a:ln w="9525" cap="flat" cmpd="sng" algn="ctr">
            <a:solidFill>
              <a:schemeClr val="tx1"/>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TextBox 1"/>
          <p:cNvSpPr txBox="1">
            <a:spLocks noChangeArrowheads="1"/>
          </p:cNvSpPr>
          <p:nvPr/>
        </p:nvSpPr>
        <p:spPr bwMode="auto">
          <a:xfrm>
            <a:off x="1839247" y="2890585"/>
            <a:ext cx="710451"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10 miembros</a:t>
            </a:r>
          </a:p>
        </p:txBody>
      </p:sp>
      <p:cxnSp>
        <p:nvCxnSpPr>
          <p:cNvPr id="40" name="Conector recto de flecha 39"/>
          <p:cNvCxnSpPr/>
          <p:nvPr/>
        </p:nvCxnSpPr>
        <p:spPr bwMode="auto">
          <a:xfrm flipV="1">
            <a:off x="6006082" y="4012653"/>
            <a:ext cx="704513" cy="1"/>
          </a:xfrm>
          <a:prstGeom prst="straightConnector1">
            <a:avLst/>
          </a:prstGeom>
          <a:solidFill>
            <a:schemeClr val="accent1"/>
          </a:solidFill>
          <a:ln w="9525" cap="flat" cmpd="sng" algn="ctr">
            <a:solidFill>
              <a:srgbClr val="008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1"/>
          <p:cNvSpPr txBox="1">
            <a:spLocks noChangeArrowheads="1"/>
          </p:cNvSpPr>
          <p:nvPr/>
        </p:nvSpPr>
        <p:spPr bwMode="auto">
          <a:xfrm>
            <a:off x="5366701" y="3243448"/>
            <a:ext cx="1359461"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Distribución por Desempeño</a:t>
            </a:r>
          </a:p>
        </p:txBody>
      </p:sp>
      <p:sp>
        <p:nvSpPr>
          <p:cNvPr id="42" name="TextBox 1"/>
          <p:cNvSpPr txBox="1">
            <a:spLocks noChangeArrowheads="1"/>
          </p:cNvSpPr>
          <p:nvPr/>
        </p:nvSpPr>
        <p:spPr bwMode="auto">
          <a:xfrm>
            <a:off x="5753955" y="4001516"/>
            <a:ext cx="122013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Comisión por</a:t>
            </a:r>
          </a:p>
          <a:p>
            <a:pPr algn="ctr" eaLnBrk="1" hangingPunct="1"/>
            <a:r>
              <a:rPr lang="es-ES_tradnl" sz="700" b="0" dirty="0">
                <a:latin typeface="Arial" panose="020B0604020202020204" pitchFamily="34" charset="0"/>
                <a:cs typeface="Arial" panose="020B0604020202020204" pitchFamily="34" charset="0"/>
              </a:rPr>
              <a:t>Asesoría</a:t>
            </a:r>
          </a:p>
        </p:txBody>
      </p:sp>
      <p:cxnSp>
        <p:nvCxnSpPr>
          <p:cNvPr id="43" name="Conector recto 42"/>
          <p:cNvCxnSpPr/>
          <p:nvPr/>
        </p:nvCxnSpPr>
        <p:spPr bwMode="auto">
          <a:xfrm>
            <a:off x="3629818" y="3450680"/>
            <a:ext cx="3528392" cy="0"/>
          </a:xfrm>
          <a:prstGeom prst="line">
            <a:avLst/>
          </a:prstGeom>
          <a:solidFill>
            <a:schemeClr val="accent1"/>
          </a:solidFill>
          <a:ln w="9525"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Conector recto 43"/>
          <p:cNvCxnSpPr/>
          <p:nvPr/>
        </p:nvCxnSpPr>
        <p:spPr bwMode="auto">
          <a:xfrm>
            <a:off x="7158210" y="3450680"/>
            <a:ext cx="0" cy="184718"/>
          </a:xfrm>
          <a:prstGeom prst="line">
            <a:avLst/>
          </a:prstGeom>
          <a:solidFill>
            <a:schemeClr val="accent1"/>
          </a:solidFill>
          <a:ln w="9525" cap="flat" cmpd="sng" algn="ctr">
            <a:solidFill>
              <a:srgbClr val="008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TextBox 1"/>
          <p:cNvSpPr txBox="1">
            <a:spLocks noChangeArrowheads="1"/>
          </p:cNvSpPr>
          <p:nvPr/>
        </p:nvSpPr>
        <p:spPr bwMode="auto">
          <a:xfrm>
            <a:off x="2030509" y="3635398"/>
            <a:ext cx="659155"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Certificados</a:t>
            </a:r>
          </a:p>
        </p:txBody>
      </p:sp>
      <p:sp>
        <p:nvSpPr>
          <p:cNvPr id="46" name="Line 48"/>
          <p:cNvSpPr>
            <a:spLocks noChangeShapeType="1"/>
          </p:cNvSpPr>
          <p:nvPr/>
        </p:nvSpPr>
        <p:spPr bwMode="auto">
          <a:xfrm flipH="1" flipV="1">
            <a:off x="1974477" y="3840344"/>
            <a:ext cx="737027" cy="7744"/>
          </a:xfrm>
          <a:prstGeom prst="line">
            <a:avLst/>
          </a:prstGeom>
          <a:noFill/>
          <a:ln w="9525" cmpd="sng">
            <a:solidFill>
              <a:schemeClr val="tx1"/>
            </a:solidFill>
            <a:prstDash val="solid"/>
            <a:round/>
            <a:headEnd type="none"/>
            <a:tailEnd type="triangl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47" name="Rectangle 27"/>
          <p:cNvSpPr>
            <a:spLocks noChangeArrowheads="1"/>
          </p:cNvSpPr>
          <p:nvPr/>
        </p:nvSpPr>
        <p:spPr bwMode="auto">
          <a:xfrm>
            <a:off x="677490" y="3646513"/>
            <a:ext cx="1296988" cy="553943"/>
          </a:xfrm>
          <a:prstGeom prst="rect">
            <a:avLst/>
          </a:prstGeom>
          <a:solidFill>
            <a:schemeClr val="tx1">
              <a:lumMod val="65000"/>
              <a:lumOff val="35000"/>
            </a:schemeClr>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Inversionistas</a:t>
            </a:r>
          </a:p>
        </p:txBody>
      </p:sp>
      <p:sp>
        <p:nvSpPr>
          <p:cNvPr id="48" name="Line 48"/>
          <p:cNvSpPr>
            <a:spLocks noChangeShapeType="1"/>
          </p:cNvSpPr>
          <p:nvPr/>
        </p:nvSpPr>
        <p:spPr bwMode="auto">
          <a:xfrm flipH="1" flipV="1">
            <a:off x="1963592" y="3992744"/>
            <a:ext cx="752358" cy="8772"/>
          </a:xfrm>
          <a:prstGeom prst="line">
            <a:avLst/>
          </a:prstGeom>
          <a:noFill/>
          <a:ln w="9525" cmpd="sng">
            <a:solidFill>
              <a:srgbClr val="008000"/>
            </a:solidFill>
            <a:prstDash val="solid"/>
            <a:round/>
            <a:headEnd type="triangl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49" name="TextBox 1"/>
          <p:cNvSpPr txBox="1">
            <a:spLocks noChangeArrowheads="1"/>
          </p:cNvSpPr>
          <p:nvPr/>
        </p:nvSpPr>
        <p:spPr bwMode="auto">
          <a:xfrm>
            <a:off x="2030509" y="3971286"/>
            <a:ext cx="569387"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s-ES_tradnl" sz="700" b="0" dirty="0">
                <a:latin typeface="Arial" panose="020B0604020202020204" pitchFamily="34" charset="0"/>
                <a:cs typeface="Arial" panose="020B0604020202020204" pitchFamily="34" charset="0"/>
              </a:rPr>
              <a:t>Recursos</a:t>
            </a:r>
          </a:p>
          <a:p>
            <a:pPr algn="ctr" eaLnBrk="1" hangingPunct="1"/>
            <a:r>
              <a:rPr lang="es-ES_tradnl" sz="700" b="0" dirty="0">
                <a:latin typeface="Arial" panose="020B0604020202020204" pitchFamily="34" charset="0"/>
                <a:cs typeface="Arial" panose="020B0604020202020204" pitchFamily="34" charset="0"/>
              </a:rPr>
              <a:t>Emisión</a:t>
            </a:r>
          </a:p>
        </p:txBody>
      </p:sp>
      <p:cxnSp>
        <p:nvCxnSpPr>
          <p:cNvPr id="50" name="Conector recto de flecha 49"/>
          <p:cNvCxnSpPr>
            <a:endCxn id="47" idx="0"/>
          </p:cNvCxnSpPr>
          <p:nvPr/>
        </p:nvCxnSpPr>
        <p:spPr bwMode="auto">
          <a:xfrm>
            <a:off x="1325984" y="3090640"/>
            <a:ext cx="0" cy="555873"/>
          </a:xfrm>
          <a:prstGeom prst="straightConnector1">
            <a:avLst/>
          </a:prstGeom>
          <a:solidFill>
            <a:schemeClr val="accent1"/>
          </a:solidFill>
          <a:ln w="9525" cap="flat" cmpd="sng" algn="ctr">
            <a:solidFill>
              <a:schemeClr val="tx1"/>
            </a:solidFill>
            <a:prstDash val="sysDash"/>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Conector recto 50"/>
          <p:cNvCxnSpPr/>
          <p:nvPr/>
        </p:nvCxnSpPr>
        <p:spPr bwMode="auto">
          <a:xfrm flipV="1">
            <a:off x="3357339" y="4198573"/>
            <a:ext cx="0" cy="404235"/>
          </a:xfrm>
          <a:prstGeom prst="line">
            <a:avLst/>
          </a:prstGeom>
          <a:solidFill>
            <a:schemeClr val="accent1"/>
          </a:solidFill>
          <a:ln w="9525"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Rectangle 27"/>
          <p:cNvSpPr>
            <a:spLocks noChangeArrowheads="1"/>
          </p:cNvSpPr>
          <p:nvPr/>
        </p:nvSpPr>
        <p:spPr bwMode="auto">
          <a:xfrm>
            <a:off x="6709654" y="3640910"/>
            <a:ext cx="1296987" cy="559546"/>
          </a:xfrm>
          <a:prstGeom prst="rect">
            <a:avLst/>
          </a:prstGeom>
          <a:solidFill>
            <a:schemeClr val="bg2">
              <a:lumMod val="75000"/>
            </a:schemeClr>
          </a:solidFill>
          <a:ln>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Estrategia en</a:t>
            </a:r>
          </a:p>
          <a:p>
            <a:pPr algn="ctr"/>
            <a:r>
              <a:rPr lang="es-ES_tradnl" sz="900" dirty="0">
                <a:solidFill>
                  <a:schemeClr val="bg1"/>
                </a:solidFill>
                <a:latin typeface="Arial" panose="020B0604020202020204" pitchFamily="34" charset="0"/>
                <a:cs typeface="Arial" panose="020B0604020202020204" pitchFamily="34" charset="0"/>
              </a:rPr>
              <a:t>Finanzas e</a:t>
            </a:r>
          </a:p>
          <a:p>
            <a:pPr algn="ctr"/>
            <a:r>
              <a:rPr lang="es-ES_tradnl" sz="900" dirty="0">
                <a:solidFill>
                  <a:schemeClr val="bg1"/>
                </a:solidFill>
                <a:latin typeface="Arial" panose="020B0604020202020204" pitchFamily="34" charset="0"/>
                <a:cs typeface="Arial" panose="020B0604020202020204" pitchFamily="34" charset="0"/>
              </a:rPr>
              <a:t>Infraestructura</a:t>
            </a:r>
          </a:p>
        </p:txBody>
      </p:sp>
      <p:sp>
        <p:nvSpPr>
          <p:cNvPr id="53" name="Line 48"/>
          <p:cNvSpPr>
            <a:spLocks noChangeShapeType="1"/>
          </p:cNvSpPr>
          <p:nvPr/>
        </p:nvSpPr>
        <p:spPr bwMode="auto">
          <a:xfrm flipH="1" flipV="1">
            <a:off x="6013911" y="3862983"/>
            <a:ext cx="698283" cy="0"/>
          </a:xfrm>
          <a:prstGeom prst="line">
            <a:avLst/>
          </a:prstGeom>
          <a:noFill/>
          <a:ln w="9525" cmpd="sng">
            <a:solidFill>
              <a:schemeClr val="tx1"/>
            </a:solidFill>
            <a:prstDash val="solid"/>
            <a:round/>
            <a:headEnd type="triangle"/>
            <a:tailEnd type="triangl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54" name="Line 48"/>
          <p:cNvSpPr>
            <a:spLocks noChangeShapeType="1"/>
          </p:cNvSpPr>
          <p:nvPr/>
        </p:nvSpPr>
        <p:spPr bwMode="auto">
          <a:xfrm flipH="1" flipV="1">
            <a:off x="7355194" y="3343476"/>
            <a:ext cx="2953" cy="314016"/>
          </a:xfrm>
          <a:prstGeom prst="line">
            <a:avLst/>
          </a:prstGeom>
          <a:noFill/>
          <a:ln w="9525" cmpd="sng">
            <a:solidFill>
              <a:schemeClr val="tx1"/>
            </a:solidFill>
            <a:prstDash val="solid"/>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55" name="Line 48"/>
          <p:cNvSpPr>
            <a:spLocks noChangeShapeType="1"/>
          </p:cNvSpPr>
          <p:nvPr/>
        </p:nvSpPr>
        <p:spPr bwMode="auto">
          <a:xfrm flipV="1">
            <a:off x="3773834" y="3522688"/>
            <a:ext cx="1" cy="112710"/>
          </a:xfrm>
          <a:prstGeom prst="line">
            <a:avLst/>
          </a:prstGeom>
          <a:noFill/>
          <a:ln w="9525" cmpd="sng">
            <a:solidFill>
              <a:schemeClr val="tx1"/>
            </a:solidFill>
            <a:prstDash val="solid"/>
            <a:round/>
            <a:headEnd type="triangl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56" name="Line 48"/>
          <p:cNvSpPr>
            <a:spLocks noChangeShapeType="1"/>
          </p:cNvSpPr>
          <p:nvPr/>
        </p:nvSpPr>
        <p:spPr bwMode="auto">
          <a:xfrm flipH="1" flipV="1">
            <a:off x="3773834" y="3524026"/>
            <a:ext cx="2592287" cy="3621"/>
          </a:xfrm>
          <a:prstGeom prst="line">
            <a:avLst/>
          </a:prstGeom>
          <a:noFill/>
          <a:ln w="9525" cmpd="sng">
            <a:solidFill>
              <a:schemeClr val="tx1"/>
            </a:solidFill>
            <a:prstDash val="solid"/>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57" name="Line 48"/>
          <p:cNvSpPr>
            <a:spLocks noChangeShapeType="1"/>
          </p:cNvSpPr>
          <p:nvPr/>
        </p:nvSpPr>
        <p:spPr bwMode="auto">
          <a:xfrm flipH="1" flipV="1">
            <a:off x="6366121" y="3522686"/>
            <a:ext cx="0" cy="340296"/>
          </a:xfrm>
          <a:prstGeom prst="line">
            <a:avLst/>
          </a:prstGeom>
          <a:noFill/>
          <a:ln w="9525" cmpd="sng">
            <a:solidFill>
              <a:schemeClr val="tx1"/>
            </a:solidFill>
            <a:prstDash val="solid"/>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58" name="Rectangle 27"/>
          <p:cNvSpPr>
            <a:spLocks noChangeArrowheads="1"/>
          </p:cNvSpPr>
          <p:nvPr/>
        </p:nvSpPr>
        <p:spPr bwMode="auto">
          <a:xfrm>
            <a:off x="2715950" y="4892016"/>
            <a:ext cx="1283994" cy="359372"/>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Vehículo de</a:t>
            </a:r>
          </a:p>
          <a:p>
            <a:pPr algn="ctr"/>
            <a:r>
              <a:rPr lang="es-ES_tradnl" sz="900" dirty="0">
                <a:latin typeface="Arial" panose="020B0604020202020204" pitchFamily="34" charset="0"/>
                <a:cs typeface="Arial" panose="020B0604020202020204" pitchFamily="34" charset="0"/>
              </a:rPr>
              <a:t>Inversión 1</a:t>
            </a:r>
          </a:p>
        </p:txBody>
      </p:sp>
      <p:sp>
        <p:nvSpPr>
          <p:cNvPr id="59" name="Rectangle 27"/>
          <p:cNvSpPr>
            <a:spLocks noChangeArrowheads="1"/>
          </p:cNvSpPr>
          <p:nvPr/>
        </p:nvSpPr>
        <p:spPr bwMode="auto">
          <a:xfrm>
            <a:off x="4725823" y="4898366"/>
            <a:ext cx="1288088" cy="359373"/>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Vehículo de</a:t>
            </a:r>
          </a:p>
          <a:p>
            <a:pPr algn="ctr"/>
            <a:r>
              <a:rPr lang="es-ES_tradnl" sz="900" dirty="0">
                <a:latin typeface="Arial" panose="020B0604020202020204" pitchFamily="34" charset="0"/>
                <a:cs typeface="Arial" panose="020B0604020202020204" pitchFamily="34" charset="0"/>
              </a:rPr>
              <a:t>Inversión 2</a:t>
            </a:r>
          </a:p>
        </p:txBody>
      </p:sp>
      <p:sp>
        <p:nvSpPr>
          <p:cNvPr id="60" name="Rectangle 27"/>
          <p:cNvSpPr>
            <a:spLocks noChangeArrowheads="1"/>
          </p:cNvSpPr>
          <p:nvPr/>
        </p:nvSpPr>
        <p:spPr bwMode="auto">
          <a:xfrm>
            <a:off x="6712193" y="4888731"/>
            <a:ext cx="1296988" cy="359373"/>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Vehículo de</a:t>
            </a:r>
          </a:p>
          <a:p>
            <a:pPr algn="ctr"/>
            <a:r>
              <a:rPr lang="es-ES_tradnl" sz="900" dirty="0">
                <a:latin typeface="Arial" panose="020B0604020202020204" pitchFamily="34" charset="0"/>
                <a:cs typeface="Arial" panose="020B0604020202020204" pitchFamily="34" charset="0"/>
              </a:rPr>
              <a:t>Inversión N</a:t>
            </a:r>
          </a:p>
        </p:txBody>
      </p:sp>
      <p:sp>
        <p:nvSpPr>
          <p:cNvPr id="61" name="Line 48"/>
          <p:cNvSpPr>
            <a:spLocks noChangeShapeType="1"/>
          </p:cNvSpPr>
          <p:nvPr/>
        </p:nvSpPr>
        <p:spPr bwMode="auto">
          <a:xfrm flipH="1" flipV="1">
            <a:off x="3357339" y="5250880"/>
            <a:ext cx="0" cy="216482"/>
          </a:xfrm>
          <a:prstGeom prst="line">
            <a:avLst/>
          </a:prstGeom>
          <a:noFill/>
          <a:ln w="9525">
            <a:solidFill>
              <a:srgbClr val="7F7F7F"/>
            </a:solidFill>
            <a:round/>
            <a:headEnd type="triangle"/>
            <a:tailEnd type="none"/>
          </a:ln>
          <a:extLst>
            <a:ext uri="{909E8E84-426E-40DD-AFC4-6F175D3DCCD1}">
              <a14:hiddenFill xmlns:a14="http://schemas.microsoft.com/office/drawing/2010/main">
                <a:noFill/>
              </a14:hiddenFill>
            </a:ext>
          </a:extLst>
        </p:spPr>
        <p:txBody>
          <a:bodyPr/>
          <a:lstStyle/>
          <a:p>
            <a:pPr algn="ctr"/>
            <a:endParaRPr lang="es-ES_tradnl" dirty="0">
              <a:latin typeface="Arial" panose="020B0604020202020204" pitchFamily="34" charset="0"/>
              <a:cs typeface="Arial" panose="020B0604020202020204" pitchFamily="34" charset="0"/>
            </a:endParaRPr>
          </a:p>
        </p:txBody>
      </p:sp>
      <p:cxnSp>
        <p:nvCxnSpPr>
          <p:cNvPr id="62" name="Conector recto 61"/>
          <p:cNvCxnSpPr/>
          <p:nvPr/>
        </p:nvCxnSpPr>
        <p:spPr bwMode="auto">
          <a:xfrm>
            <a:off x="3357339" y="4606218"/>
            <a:ext cx="4006673" cy="17442"/>
          </a:xfrm>
          <a:prstGeom prst="line">
            <a:avLst/>
          </a:prstGeom>
          <a:solidFill>
            <a:schemeClr val="accent1"/>
          </a:solidFill>
          <a:ln w="9525"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ector recto de flecha 62"/>
          <p:cNvCxnSpPr/>
          <p:nvPr/>
        </p:nvCxnSpPr>
        <p:spPr bwMode="auto">
          <a:xfrm>
            <a:off x="3357339" y="4607100"/>
            <a:ext cx="0" cy="291266"/>
          </a:xfrm>
          <a:prstGeom prst="straightConnector1">
            <a:avLst/>
          </a:prstGeom>
          <a:solidFill>
            <a:schemeClr val="accent1"/>
          </a:solidFill>
          <a:ln w="9525" cap="flat" cmpd="sng" algn="ctr">
            <a:solidFill>
              <a:srgbClr val="008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ector recto de flecha 63"/>
          <p:cNvCxnSpPr/>
          <p:nvPr/>
        </p:nvCxnSpPr>
        <p:spPr bwMode="auto">
          <a:xfrm>
            <a:off x="7358147" y="4618878"/>
            <a:ext cx="5865" cy="274706"/>
          </a:xfrm>
          <a:prstGeom prst="straightConnector1">
            <a:avLst/>
          </a:prstGeom>
          <a:solidFill>
            <a:schemeClr val="accent1"/>
          </a:solidFill>
          <a:ln w="9525" cap="flat" cmpd="sng" algn="ctr">
            <a:solidFill>
              <a:srgbClr val="008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Line 48"/>
          <p:cNvSpPr>
            <a:spLocks noChangeShapeType="1"/>
          </p:cNvSpPr>
          <p:nvPr/>
        </p:nvSpPr>
        <p:spPr bwMode="auto">
          <a:xfrm flipH="1" flipV="1">
            <a:off x="5366701" y="5250880"/>
            <a:ext cx="0" cy="216482"/>
          </a:xfrm>
          <a:prstGeom prst="line">
            <a:avLst/>
          </a:prstGeom>
          <a:noFill/>
          <a:ln w="9525">
            <a:solidFill>
              <a:srgbClr val="7F7F7F"/>
            </a:solidFill>
            <a:round/>
            <a:headEnd type="triangle"/>
            <a:tailEnd type="none"/>
          </a:ln>
          <a:extLst>
            <a:ext uri="{909E8E84-426E-40DD-AFC4-6F175D3DCCD1}">
              <a14:hiddenFill xmlns:a14="http://schemas.microsoft.com/office/drawing/2010/main">
                <a:noFill/>
              </a14:hiddenFill>
            </a:ext>
          </a:extLst>
        </p:spPr>
        <p:txBody>
          <a:bodyPr/>
          <a:lstStyle/>
          <a:p>
            <a:pPr algn="ctr"/>
            <a:endParaRPr lang="es-ES_tradnl" dirty="0">
              <a:latin typeface="Arial" panose="020B0604020202020204" pitchFamily="34" charset="0"/>
              <a:cs typeface="Arial" panose="020B0604020202020204" pitchFamily="34" charset="0"/>
            </a:endParaRPr>
          </a:p>
        </p:txBody>
      </p:sp>
      <p:sp>
        <p:nvSpPr>
          <p:cNvPr id="66" name="Line 48"/>
          <p:cNvSpPr>
            <a:spLocks noChangeShapeType="1"/>
          </p:cNvSpPr>
          <p:nvPr/>
        </p:nvSpPr>
        <p:spPr bwMode="auto">
          <a:xfrm flipH="1" flipV="1">
            <a:off x="7364012" y="5250880"/>
            <a:ext cx="0" cy="216482"/>
          </a:xfrm>
          <a:prstGeom prst="line">
            <a:avLst/>
          </a:prstGeom>
          <a:noFill/>
          <a:ln w="9525">
            <a:solidFill>
              <a:srgbClr val="7F7F7F"/>
            </a:solidFill>
            <a:round/>
            <a:headEnd type="triangle"/>
            <a:tailEnd type="none"/>
          </a:ln>
          <a:extLst>
            <a:ext uri="{909E8E84-426E-40DD-AFC4-6F175D3DCCD1}">
              <a14:hiddenFill xmlns:a14="http://schemas.microsoft.com/office/drawing/2010/main">
                <a:noFill/>
              </a14:hiddenFill>
            </a:ext>
          </a:extLst>
        </p:spPr>
        <p:txBody>
          <a:bodyPr/>
          <a:lstStyle/>
          <a:p>
            <a:pPr algn="ctr"/>
            <a:endParaRPr lang="es-ES_tradnl" dirty="0">
              <a:latin typeface="Arial" panose="020B0604020202020204" pitchFamily="34" charset="0"/>
              <a:cs typeface="Arial" panose="020B0604020202020204" pitchFamily="34" charset="0"/>
            </a:endParaRPr>
          </a:p>
        </p:txBody>
      </p:sp>
      <p:sp>
        <p:nvSpPr>
          <p:cNvPr id="67" name="Rectangle 27"/>
          <p:cNvSpPr>
            <a:spLocks noChangeArrowheads="1"/>
          </p:cNvSpPr>
          <p:nvPr/>
        </p:nvSpPr>
        <p:spPr bwMode="auto">
          <a:xfrm>
            <a:off x="2710341" y="5467362"/>
            <a:ext cx="1283994" cy="359372"/>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Promovida 1</a:t>
            </a:r>
          </a:p>
        </p:txBody>
      </p:sp>
      <p:sp>
        <p:nvSpPr>
          <p:cNvPr id="68" name="Rectangle 27"/>
          <p:cNvSpPr>
            <a:spLocks noChangeArrowheads="1"/>
          </p:cNvSpPr>
          <p:nvPr/>
        </p:nvSpPr>
        <p:spPr bwMode="auto">
          <a:xfrm>
            <a:off x="4720214" y="5473712"/>
            <a:ext cx="1288088" cy="359373"/>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Promovida 2</a:t>
            </a:r>
          </a:p>
        </p:txBody>
      </p:sp>
      <p:sp>
        <p:nvSpPr>
          <p:cNvPr id="69" name="Rectangle 27"/>
          <p:cNvSpPr>
            <a:spLocks noChangeArrowheads="1"/>
          </p:cNvSpPr>
          <p:nvPr/>
        </p:nvSpPr>
        <p:spPr bwMode="auto">
          <a:xfrm>
            <a:off x="6706584" y="5464077"/>
            <a:ext cx="1296988" cy="359373"/>
          </a:xfrm>
          <a:prstGeom prst="rect">
            <a:avLst/>
          </a:prstGeom>
          <a:solidFill>
            <a:schemeClr val="bg1"/>
          </a:solidFill>
          <a:ln>
            <a:solidFill>
              <a:srgbClr val="8AA5CC"/>
            </a:solidFill>
          </a:ln>
          <a:extLst/>
        </p:spPr>
        <p:txBody>
          <a:bodyPr wrap="none" lIns="91429" tIns="45714" rIns="91429" bIns="45714" anchor="ctr"/>
          <a:lstStyle/>
          <a:p>
            <a:pPr algn="ctr"/>
            <a:r>
              <a:rPr lang="es-ES_tradnl" sz="900" dirty="0">
                <a:latin typeface="Arial" panose="020B0604020202020204" pitchFamily="34" charset="0"/>
                <a:cs typeface="Arial" panose="020B0604020202020204" pitchFamily="34" charset="0"/>
              </a:rPr>
              <a:t>Promovida N</a:t>
            </a:r>
          </a:p>
        </p:txBody>
      </p:sp>
      <p:sp>
        <p:nvSpPr>
          <p:cNvPr id="70" name="Rectangle 27"/>
          <p:cNvSpPr>
            <a:spLocks noChangeArrowheads="1"/>
          </p:cNvSpPr>
          <p:nvPr/>
        </p:nvSpPr>
        <p:spPr bwMode="auto">
          <a:xfrm>
            <a:off x="4716924" y="3646514"/>
            <a:ext cx="1296987" cy="553943"/>
          </a:xfrm>
          <a:prstGeom prst="rect">
            <a:avLst/>
          </a:prstGeom>
          <a:solidFill>
            <a:srgbClr val="BE3100"/>
          </a:solidFill>
          <a:ln w="9525" cmpd="sng">
            <a:noFill/>
          </a:ln>
          <a:extLst/>
        </p:spPr>
        <p:txBody>
          <a:bodyPr wrap="none" lIns="91429" tIns="45714" rIns="91429" bIns="45714" anchor="ctr"/>
          <a:lstStyle/>
          <a:p>
            <a:pPr algn="ctr"/>
            <a:r>
              <a:rPr lang="es-ES_tradnl" sz="900" dirty="0">
                <a:solidFill>
                  <a:schemeClr val="bg1"/>
                </a:solidFill>
                <a:latin typeface="Arial" panose="020B0604020202020204" pitchFamily="34" charset="0"/>
                <a:cs typeface="Arial" panose="020B0604020202020204" pitchFamily="34" charset="0"/>
              </a:rPr>
              <a:t>FCI Administradora S.C.</a:t>
            </a:r>
          </a:p>
        </p:txBody>
      </p:sp>
      <p:cxnSp>
        <p:nvCxnSpPr>
          <p:cNvPr id="71" name="Conector recto de flecha 70"/>
          <p:cNvCxnSpPr>
            <a:endCxn id="59" idx="0"/>
          </p:cNvCxnSpPr>
          <p:nvPr/>
        </p:nvCxnSpPr>
        <p:spPr bwMode="auto">
          <a:xfrm>
            <a:off x="5369867" y="4618878"/>
            <a:ext cx="0" cy="279488"/>
          </a:xfrm>
          <a:prstGeom prst="straightConnector1">
            <a:avLst/>
          </a:prstGeom>
          <a:solidFill>
            <a:schemeClr val="accent1"/>
          </a:solidFill>
          <a:ln w="9525" cap="flat" cmpd="sng" algn="ctr">
            <a:solidFill>
              <a:srgbClr val="008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ector recto de flecha 71"/>
          <p:cNvCxnSpPr/>
          <p:nvPr/>
        </p:nvCxnSpPr>
        <p:spPr bwMode="auto">
          <a:xfrm>
            <a:off x="6366121" y="4427235"/>
            <a:ext cx="0" cy="179865"/>
          </a:xfrm>
          <a:prstGeom prst="straightConnector1">
            <a:avLst/>
          </a:prstGeom>
          <a:solidFill>
            <a:schemeClr val="accent1"/>
          </a:solidFill>
          <a:ln w="9525" cap="flat" cmpd="sng" algn="ctr">
            <a:solidFill>
              <a:srgbClr val="008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Conector recto de flecha 72"/>
          <p:cNvCxnSpPr/>
          <p:nvPr/>
        </p:nvCxnSpPr>
        <p:spPr bwMode="auto">
          <a:xfrm>
            <a:off x="5366701" y="4200456"/>
            <a:ext cx="0" cy="224253"/>
          </a:xfrm>
          <a:prstGeom prst="straightConnector1">
            <a:avLst/>
          </a:prstGeom>
          <a:solidFill>
            <a:schemeClr val="accent1"/>
          </a:solidFill>
          <a:ln w="9525" cap="flat" cmpd="sng" algn="ctr">
            <a:solidFill>
              <a:srgbClr val="008000"/>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Conector recto de flecha 73"/>
          <p:cNvCxnSpPr/>
          <p:nvPr/>
        </p:nvCxnSpPr>
        <p:spPr bwMode="auto">
          <a:xfrm>
            <a:off x="7355194" y="4197166"/>
            <a:ext cx="0" cy="224253"/>
          </a:xfrm>
          <a:prstGeom prst="straightConnector1">
            <a:avLst/>
          </a:prstGeom>
          <a:solidFill>
            <a:schemeClr val="accent1"/>
          </a:solidFill>
          <a:ln w="9525" cap="flat" cmpd="sng" algn="ctr">
            <a:solidFill>
              <a:srgbClr val="008000"/>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Line 48"/>
          <p:cNvSpPr>
            <a:spLocks noChangeShapeType="1"/>
          </p:cNvSpPr>
          <p:nvPr/>
        </p:nvSpPr>
        <p:spPr bwMode="auto">
          <a:xfrm flipH="1" flipV="1">
            <a:off x="6517103" y="3018632"/>
            <a:ext cx="0" cy="720080"/>
          </a:xfrm>
          <a:prstGeom prst="line">
            <a:avLst/>
          </a:prstGeom>
          <a:noFill/>
          <a:ln w="9525" cmpd="sng">
            <a:solidFill>
              <a:schemeClr val="tx1"/>
            </a:solidFill>
            <a:prstDash val="sysDash"/>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
        <p:nvSpPr>
          <p:cNvPr id="76" name="Line 48"/>
          <p:cNvSpPr>
            <a:spLocks noChangeShapeType="1"/>
          </p:cNvSpPr>
          <p:nvPr/>
        </p:nvSpPr>
        <p:spPr bwMode="auto">
          <a:xfrm flipH="1">
            <a:off x="6510136" y="3738714"/>
            <a:ext cx="196447" cy="0"/>
          </a:xfrm>
          <a:prstGeom prst="line">
            <a:avLst/>
          </a:prstGeom>
          <a:noFill/>
          <a:ln w="9525" cmpd="sng">
            <a:solidFill>
              <a:schemeClr val="tx1"/>
            </a:solidFill>
            <a:prstDash val="sysDash"/>
            <a:round/>
            <a:headEnd type="none"/>
            <a:tailEnd type="none"/>
          </a:ln>
          <a:extLst>
            <a:ext uri="{909E8E84-426E-40DD-AFC4-6F175D3DCCD1}">
              <a14:hiddenFill xmlns:a14="http://schemas.microsoft.com/office/drawing/2010/main">
                <a:noFill/>
              </a14:hiddenFill>
            </a:ext>
          </a:extLst>
        </p:spPr>
        <p:txBody>
          <a:bodyPr/>
          <a:lstStyle/>
          <a:p>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2680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solidFill>
                  <a:srgbClr val="CD0000"/>
                </a:solidFill>
                <a:latin typeface="Century Gothic" panose="020B0502020202020204" pitchFamily="34" charset="0"/>
              </a:rPr>
              <a:t>Anexo III. Ventajas Competitivas</a:t>
            </a:r>
          </a:p>
        </p:txBody>
      </p:sp>
    </p:spTree>
    <p:extLst>
      <p:ext uri="{BB962C8B-B14F-4D97-AF65-F5344CB8AC3E}">
        <p14:creationId xmlns:p14="http://schemas.microsoft.com/office/powerpoint/2010/main" val="2432585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Ventajas Competitivas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34</a:t>
            </a:fld>
            <a:endParaRPr lang="es-ES" altLang="es-MX" dirty="0"/>
          </a:p>
        </p:txBody>
      </p:sp>
      <p:sp>
        <p:nvSpPr>
          <p:cNvPr id="77" name="Rectangle 86"/>
          <p:cNvSpPr/>
          <p:nvPr/>
        </p:nvSpPr>
        <p:spPr bwMode="auto">
          <a:xfrm>
            <a:off x="1295500" y="1767144"/>
            <a:ext cx="7377632"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Alianza con GFI, jugador institucional con extensa experiencia en el sector de infraestructura</a:t>
            </a:r>
            <a:endParaRPr kumimoji="0" lang="es-ES_tradnl" sz="1200" b="0" i="0" u="none" strike="noStrike" cap="none" normalizeH="0" baseline="0" dirty="0">
              <a:ln>
                <a:noFill/>
              </a:ln>
              <a:solidFill>
                <a:schemeClr val="tx1"/>
              </a:solidFill>
              <a:effectLst/>
              <a:latin typeface="Century Gothic" panose="020B0502020202020204" pitchFamily="34" charset="0"/>
              <a:cs typeface="Arial" pitchFamily="34" charset="0"/>
            </a:endParaRPr>
          </a:p>
        </p:txBody>
      </p:sp>
      <p:sp>
        <p:nvSpPr>
          <p:cNvPr id="78" name="Rectangle 88"/>
          <p:cNvSpPr/>
          <p:nvPr/>
        </p:nvSpPr>
        <p:spPr bwMode="auto">
          <a:xfrm>
            <a:off x="1694286" y="2459576"/>
            <a:ext cx="6968271"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Capacidad única del Administrador para generar oportunidades de inversión</a:t>
            </a:r>
            <a:endParaRPr lang="es-ES_tradnl" sz="1200" b="1" dirty="0">
              <a:latin typeface="Century Gothic" panose="020B0502020202020204" pitchFamily="34" charset="0"/>
              <a:cs typeface="Arial" pitchFamily="34" charset="0"/>
            </a:endParaRPr>
          </a:p>
        </p:txBody>
      </p:sp>
      <p:sp>
        <p:nvSpPr>
          <p:cNvPr id="79" name="Rectangle 89"/>
          <p:cNvSpPr/>
          <p:nvPr/>
        </p:nvSpPr>
        <p:spPr bwMode="auto">
          <a:xfrm>
            <a:off x="1897129" y="3301605"/>
            <a:ext cx="6778559"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Temprana visibilidad de oportunidades de inversión, particularmente en estados y municipios</a:t>
            </a:r>
            <a:r>
              <a:rPr lang="es-ES_tradnl" sz="1200" b="1" dirty="0">
                <a:latin typeface="Century Gothic" panose="020B0502020202020204" pitchFamily="34" charset="0"/>
                <a:cs typeface="Arial" pitchFamily="34" charset="0"/>
              </a:rPr>
              <a:t>, donde el acceso al capital es más escaso y los retornos son mayores</a:t>
            </a:r>
          </a:p>
        </p:txBody>
      </p:sp>
      <p:sp>
        <p:nvSpPr>
          <p:cNvPr id="80" name="Rectangle 90"/>
          <p:cNvSpPr/>
          <p:nvPr/>
        </p:nvSpPr>
        <p:spPr bwMode="auto">
          <a:xfrm>
            <a:off x="1897129" y="4150296"/>
            <a:ext cx="6776003"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Estrategia de inversión incluyente de segmentos menos atendidos, enfocada en proyectos medianos de infraestructura con bajo riesgo</a:t>
            </a:r>
            <a:endParaRPr lang="es-ES_tradnl" sz="1200" dirty="0">
              <a:latin typeface="Century Gothic" panose="020B0502020202020204" pitchFamily="34" charset="0"/>
              <a:cs typeface="Arial" pitchFamily="34" charset="0"/>
            </a:endParaRPr>
          </a:p>
        </p:txBody>
      </p:sp>
      <p:sp>
        <p:nvSpPr>
          <p:cNvPr id="81" name="Rectangle 91"/>
          <p:cNvSpPr/>
          <p:nvPr/>
        </p:nvSpPr>
        <p:spPr bwMode="auto">
          <a:xfrm>
            <a:off x="1694286" y="4999054"/>
            <a:ext cx="6978846"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Proceso de inversión robusto con intereses alineados entre el Administrador, GFI y los Inversionistas</a:t>
            </a:r>
            <a:endParaRPr lang="es-ES_tradnl" sz="1200" dirty="0">
              <a:latin typeface="Century Gothic" panose="020B0502020202020204" pitchFamily="34" charset="0"/>
              <a:cs typeface="Arial" pitchFamily="34" charset="0"/>
            </a:endParaRPr>
          </a:p>
        </p:txBody>
      </p:sp>
      <p:sp>
        <p:nvSpPr>
          <p:cNvPr id="82" name="Freeform 8"/>
          <p:cNvSpPr>
            <a:spLocks/>
          </p:cNvSpPr>
          <p:nvPr/>
        </p:nvSpPr>
        <p:spPr bwMode="auto">
          <a:xfrm>
            <a:off x="851396" y="1678245"/>
            <a:ext cx="1295400" cy="4564062"/>
          </a:xfrm>
          <a:custGeom>
            <a:avLst/>
            <a:gdLst/>
            <a:ahLst/>
            <a:cxnLst>
              <a:cxn ang="0">
                <a:pos x="74" y="0"/>
              </a:cxn>
              <a:cxn ang="0">
                <a:pos x="182" y="23854"/>
              </a:cxn>
              <a:cxn ang="0">
                <a:pos x="74" y="23961"/>
              </a:cxn>
              <a:cxn ang="0">
                <a:pos x="74" y="23961"/>
              </a:cxn>
              <a:cxn ang="0">
                <a:pos x="0" y="23887"/>
              </a:cxn>
              <a:cxn ang="0">
                <a:pos x="0" y="23887"/>
              </a:cxn>
              <a:cxn ang="0">
                <a:pos x="108" y="181"/>
              </a:cxn>
              <a:cxn ang="0">
                <a:pos x="0" y="74"/>
              </a:cxn>
              <a:cxn ang="0">
                <a:pos x="74" y="0"/>
              </a:cxn>
            </a:cxnLst>
            <a:rect l="0" t="0" r="r" b="b"/>
            <a:pathLst>
              <a:path w="6799" h="23961">
                <a:moveTo>
                  <a:pt x="74" y="0"/>
                </a:moveTo>
                <a:cubicBezTo>
                  <a:pt x="6751" y="6557"/>
                  <a:pt x="6799" y="17238"/>
                  <a:pt x="182" y="23854"/>
                </a:cubicBezTo>
                <a:cubicBezTo>
                  <a:pt x="146" y="23890"/>
                  <a:pt x="110" y="23926"/>
                  <a:pt x="74" y="23961"/>
                </a:cubicBezTo>
                <a:lnTo>
                  <a:pt x="74" y="23961"/>
                </a:lnTo>
                <a:lnTo>
                  <a:pt x="0" y="23887"/>
                </a:lnTo>
                <a:lnTo>
                  <a:pt x="0" y="23887"/>
                </a:lnTo>
                <a:cubicBezTo>
                  <a:pt x="6636" y="17370"/>
                  <a:pt x="6684" y="6757"/>
                  <a:pt x="108" y="181"/>
                </a:cubicBezTo>
                <a:cubicBezTo>
                  <a:pt x="73" y="145"/>
                  <a:pt x="37" y="109"/>
                  <a:pt x="0" y="74"/>
                </a:cubicBezTo>
                <a:lnTo>
                  <a:pt x="74" y="0"/>
                </a:lnTo>
                <a:close/>
              </a:path>
            </a:pathLst>
          </a:custGeom>
          <a:solidFill>
            <a:srgbClr val="717073"/>
          </a:solidFill>
          <a:ln w="0">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s-ES_tradnl" dirty="0">
              <a:latin typeface="Century Gothic" panose="020B0502020202020204" pitchFamily="34" charset="0"/>
              <a:cs typeface="Arial" pitchFamily="34" charset="0"/>
            </a:endParaRPr>
          </a:p>
        </p:txBody>
      </p:sp>
      <p:sp>
        <p:nvSpPr>
          <p:cNvPr id="83" name="Freeform 16"/>
          <p:cNvSpPr>
            <a:spLocks/>
          </p:cNvSpPr>
          <p:nvPr/>
        </p:nvSpPr>
        <p:spPr bwMode="auto">
          <a:xfrm>
            <a:off x="827584" y="1724282"/>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1</a:t>
            </a:r>
          </a:p>
        </p:txBody>
      </p:sp>
      <p:sp>
        <p:nvSpPr>
          <p:cNvPr id="84" name="Freeform 23"/>
          <p:cNvSpPr>
            <a:spLocks/>
          </p:cNvSpPr>
          <p:nvPr/>
        </p:nvSpPr>
        <p:spPr bwMode="auto">
          <a:xfrm>
            <a:off x="1241984" y="2418302"/>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2</a:t>
            </a:r>
          </a:p>
        </p:txBody>
      </p:sp>
      <p:sp>
        <p:nvSpPr>
          <p:cNvPr id="85" name="Freeform 29"/>
          <p:cNvSpPr>
            <a:spLocks/>
          </p:cNvSpPr>
          <p:nvPr/>
        </p:nvSpPr>
        <p:spPr bwMode="auto">
          <a:xfrm>
            <a:off x="1494300" y="3261919"/>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3</a:t>
            </a:r>
          </a:p>
        </p:txBody>
      </p:sp>
      <p:sp>
        <p:nvSpPr>
          <p:cNvPr id="86" name="Freeform 36"/>
          <p:cNvSpPr>
            <a:spLocks/>
          </p:cNvSpPr>
          <p:nvPr/>
        </p:nvSpPr>
        <p:spPr bwMode="auto">
          <a:xfrm>
            <a:off x="1494873" y="4112198"/>
            <a:ext cx="541338" cy="541337"/>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4</a:t>
            </a:r>
          </a:p>
        </p:txBody>
      </p:sp>
      <p:sp>
        <p:nvSpPr>
          <p:cNvPr id="87" name="Freeform 43"/>
          <p:cNvSpPr>
            <a:spLocks/>
          </p:cNvSpPr>
          <p:nvPr/>
        </p:nvSpPr>
        <p:spPr bwMode="auto">
          <a:xfrm>
            <a:off x="1293638" y="4957707"/>
            <a:ext cx="542285" cy="539750"/>
          </a:xfrm>
          <a:custGeom>
            <a:avLst/>
            <a:gdLst/>
            <a:ahLst/>
            <a:cxnLst>
              <a:cxn ang="0">
                <a:pos x="0" y="1420"/>
              </a:cxn>
              <a:cxn ang="0">
                <a:pos x="1424" y="0"/>
              </a:cxn>
              <a:cxn ang="0">
                <a:pos x="1424" y="0"/>
              </a:cxn>
              <a:cxn ang="0">
                <a:pos x="1424" y="0"/>
              </a:cxn>
              <a:cxn ang="0">
                <a:pos x="2848" y="1420"/>
              </a:cxn>
              <a:cxn ang="0">
                <a:pos x="2848" y="1420"/>
              </a:cxn>
              <a:cxn ang="0">
                <a:pos x="2848" y="1420"/>
              </a:cxn>
              <a:cxn ang="0">
                <a:pos x="1424" y="2840"/>
              </a:cxn>
              <a:cxn ang="0">
                <a:pos x="1424" y="2840"/>
              </a:cxn>
              <a:cxn ang="0">
                <a:pos x="1424" y="2840"/>
              </a:cxn>
              <a:cxn ang="0">
                <a:pos x="0" y="1420"/>
              </a:cxn>
              <a:cxn ang="0">
                <a:pos x="0" y="1420"/>
              </a:cxn>
            </a:cxnLst>
            <a:rect l="0" t="0" r="r" b="b"/>
            <a:pathLst>
              <a:path w="2848" h="2840">
                <a:moveTo>
                  <a:pt x="0" y="1420"/>
                </a:moveTo>
                <a:cubicBezTo>
                  <a:pt x="0" y="636"/>
                  <a:pt x="638" y="0"/>
                  <a:pt x="1424" y="0"/>
                </a:cubicBezTo>
                <a:cubicBezTo>
                  <a:pt x="1424" y="0"/>
                  <a:pt x="1424" y="0"/>
                  <a:pt x="1424" y="0"/>
                </a:cubicBezTo>
                <a:lnTo>
                  <a:pt x="1424" y="0"/>
                </a:lnTo>
                <a:cubicBezTo>
                  <a:pt x="2211" y="0"/>
                  <a:pt x="2848" y="636"/>
                  <a:pt x="2848" y="1420"/>
                </a:cubicBezTo>
                <a:cubicBezTo>
                  <a:pt x="2848" y="1420"/>
                  <a:pt x="2848" y="1420"/>
                  <a:pt x="2848" y="1420"/>
                </a:cubicBezTo>
                <a:lnTo>
                  <a:pt x="2848" y="1420"/>
                </a:lnTo>
                <a:cubicBezTo>
                  <a:pt x="2848" y="2205"/>
                  <a:pt x="2211" y="2840"/>
                  <a:pt x="1424" y="2840"/>
                </a:cubicBezTo>
                <a:cubicBezTo>
                  <a:pt x="1424" y="2840"/>
                  <a:pt x="1424" y="2840"/>
                  <a:pt x="1424" y="2840"/>
                </a:cubicBezTo>
                <a:lnTo>
                  <a:pt x="1424" y="2840"/>
                </a:lnTo>
                <a:cubicBezTo>
                  <a:pt x="638" y="2840"/>
                  <a:pt x="0" y="2205"/>
                  <a:pt x="0" y="1420"/>
                </a:cubicBezTo>
                <a:cubicBezTo>
                  <a:pt x="0" y="1420"/>
                  <a:pt x="0" y="1420"/>
                  <a:pt x="0" y="1420"/>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5</a:t>
            </a:r>
          </a:p>
        </p:txBody>
      </p:sp>
      <p:sp>
        <p:nvSpPr>
          <p:cNvPr id="88" name="Rectangle 18"/>
          <p:cNvSpPr/>
          <p:nvPr/>
        </p:nvSpPr>
        <p:spPr bwMode="auto">
          <a:xfrm>
            <a:off x="1290824" y="5758247"/>
            <a:ext cx="7382308" cy="457200"/>
          </a:xfrm>
          <a:prstGeom prst="rect">
            <a:avLst/>
          </a:prstGeom>
          <a:solidFill>
            <a:schemeClr val="bg1">
              <a:lumMod val="85000"/>
            </a:schemeClr>
          </a:solidFill>
          <a:ln w="635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274320" tIns="64800" rIns="46800" bIns="64800" numCol="1" rtlCol="0" anchor="ctr" anchorCtr="0" compatLnSpc="1">
            <a:prstTxWarp prst="textNoShape">
              <a:avLst/>
            </a:prstTxWarp>
          </a:bodyPr>
          <a:lstStyle/>
          <a:p>
            <a:pPr defTabSz="728663" fontAlgn="base">
              <a:lnSpc>
                <a:spcPct val="95000"/>
              </a:lnSpc>
              <a:spcBef>
                <a:spcPct val="0"/>
              </a:spcBef>
              <a:spcAft>
                <a:spcPct val="0"/>
              </a:spcAft>
              <a:buClr>
                <a:schemeClr val="bg1"/>
              </a:buClr>
              <a:tabLst>
                <a:tab pos="4286250" algn="l"/>
              </a:tabLst>
            </a:pPr>
            <a:r>
              <a:rPr lang="es-ES_tradnl" sz="1200" b="1" dirty="0">
                <a:solidFill>
                  <a:sysClr val="windowText" lastClr="000000"/>
                </a:solidFill>
                <a:latin typeface="Century Gothic" panose="020B0502020202020204" pitchFamily="34" charset="0"/>
                <a:ea typeface="ＭＳ Ｐゴシック" pitchFamily="34" charset="-128"/>
                <a:cs typeface="Arial" pitchFamily="34" charset="0"/>
              </a:rPr>
              <a:t>Equipo altamente experimentado, con un enfoque activo y proactivo</a:t>
            </a:r>
          </a:p>
        </p:txBody>
      </p:sp>
      <p:sp>
        <p:nvSpPr>
          <p:cNvPr id="89" name="Freeform 16"/>
          <p:cNvSpPr>
            <a:spLocks/>
          </p:cNvSpPr>
          <p:nvPr/>
        </p:nvSpPr>
        <p:spPr bwMode="auto">
          <a:xfrm>
            <a:off x="827584" y="5715384"/>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solidFill>
              <a:srgbClr val="CD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Century Gothic" panose="020B0502020202020204" pitchFamily="34" charset="0"/>
                <a:cs typeface="Arial" pitchFamily="34" charset="0"/>
              </a:rPr>
              <a:t>6</a:t>
            </a:r>
          </a:p>
        </p:txBody>
      </p:sp>
    </p:spTree>
    <p:extLst>
      <p:ext uri="{BB962C8B-B14F-4D97-AF65-F5344CB8AC3E}">
        <p14:creationId xmlns:p14="http://schemas.microsoft.com/office/powerpoint/2010/main" val="2800736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288000"/>
            <a:ext cx="5610767" cy="631524"/>
          </a:xfrm>
        </p:spPr>
        <p:txBody>
          <a:bodyPr>
            <a:normAutofit/>
          </a:bodyPr>
          <a:lstStyle/>
          <a:p>
            <a:r>
              <a:rPr lang="es-ES" sz="2000" b="1" dirty="0">
                <a:latin typeface="Century Gothic" panose="020B0502020202020204" pitchFamily="34" charset="0"/>
              </a:rPr>
              <a:t>Alianza con GFI</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35</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1</a:t>
            </a:r>
          </a:p>
        </p:txBody>
      </p:sp>
      <p:sp>
        <p:nvSpPr>
          <p:cNvPr id="6" name="25 CuadroTexto"/>
          <p:cNvSpPr txBox="1">
            <a:spLocks/>
          </p:cNvSpPr>
          <p:nvPr/>
        </p:nvSpPr>
        <p:spPr bwMode="auto">
          <a:xfrm>
            <a:off x="442913" y="1315912"/>
            <a:ext cx="8232775" cy="1505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941" tIns="50941" rIns="50941" bIns="50941" numCol="1" rtlCol="0" anchor="ctr"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06058" lvl="2" indent="-202565" defTabSz="801529" eaLnBrk="1" hangingPunct="1">
              <a:lnSpc>
                <a:spcPct val="150000"/>
              </a:lnSpc>
              <a:spcBef>
                <a:spcPts val="1129"/>
              </a:spcBef>
              <a:spcAft>
                <a:spcPts val="600"/>
              </a:spcAft>
              <a:buClr>
                <a:srgbClr val="CD0000"/>
              </a:buClr>
              <a:buFont typeface="Wingdings"/>
              <a:buChar char="n"/>
              <a:tabLst>
                <a:tab pos="4714875" algn="l"/>
              </a:tabLst>
            </a:pPr>
            <a:r>
              <a:rPr lang="es-ES_tradnl" sz="1200" b="1" dirty="0">
                <a:solidFill>
                  <a:srgbClr val="7F7F7F"/>
                </a:solidFill>
                <a:latin typeface="Century Gothic" panose="020B0502020202020204" pitchFamily="34" charset="0"/>
                <a:ea typeface="+mn-ea"/>
              </a:rPr>
              <a:t>Alianza con el banco especializado más grande de México con modelo de negocios enfocado en proyectos de infraestructura y entidades gubernamentales. </a:t>
            </a:r>
          </a:p>
          <a:p>
            <a:pPr marL="206058" lvl="2" indent="-202565" defTabSz="801529" eaLnBrk="1" hangingPunct="1">
              <a:lnSpc>
                <a:spcPct val="150000"/>
              </a:lnSpc>
              <a:spcBef>
                <a:spcPts val="1129"/>
              </a:spcBef>
              <a:spcAft>
                <a:spcPts val="600"/>
              </a:spcAft>
              <a:buClr>
                <a:srgbClr val="CD0000"/>
              </a:buClr>
              <a:buFont typeface="Wingdings"/>
              <a:buChar char="n"/>
              <a:tabLst>
                <a:tab pos="4714875" algn="l"/>
              </a:tabLst>
            </a:pPr>
            <a:r>
              <a:rPr lang="es-ES_tradnl" sz="1200" b="1" dirty="0">
                <a:solidFill>
                  <a:srgbClr val="7F7F7F"/>
                </a:solidFill>
                <a:latin typeface="Century Gothic" panose="020B0502020202020204" pitchFamily="34" charset="0"/>
                <a:ea typeface="+mn-ea"/>
              </a:rPr>
              <a:t>El Fondo busca participar en proyectos principalmente en los mismos sectores y con tamaño similar o mayor a los que GFI está enfocado. </a:t>
            </a:r>
          </a:p>
        </p:txBody>
      </p:sp>
      <p:sp>
        <p:nvSpPr>
          <p:cNvPr id="7" name="25 CuadroTexto"/>
          <p:cNvSpPr txBox="1"/>
          <p:nvPr/>
        </p:nvSpPr>
        <p:spPr>
          <a:xfrm>
            <a:off x="442912" y="3362194"/>
            <a:ext cx="8232775" cy="3024882"/>
          </a:xfrm>
          <a:prstGeom prst="rect">
            <a:avLst/>
          </a:prstGeom>
          <a:solidFill>
            <a:schemeClr val="bg1">
              <a:lumMod val="95000"/>
            </a:schemeClr>
          </a:solidFill>
          <a:ln>
            <a:noFill/>
          </a:ln>
        </p:spPr>
        <p:txBody>
          <a:bodyPr wrap="square" lIns="45714" tIns="45714" rIns="45714" bIns="45714" rtlCol="0" anchor="ctr">
            <a:noAutofit/>
          </a:bodyPr>
          <a:lstStyle/>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Acceso y temprana identificación de un flujo de proyectos, particularmente en estados y municipios </a:t>
            </a:r>
          </a:p>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Grupo Financiero altamente experimentado en estructuración de proyectos de infraestructura</a:t>
            </a:r>
          </a:p>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Robusto proceso de análisis y manejo de riesgos (índice de cartera vencida de 0.15%</a:t>
            </a:r>
            <a:r>
              <a:rPr lang="es-ES_tradnl" sz="1200" b="1" baseline="30000" dirty="0">
                <a:latin typeface="Century Gothic" panose="020B0502020202020204" pitchFamily="34" charset="0"/>
                <a:cs typeface="Arial"/>
              </a:rPr>
              <a:t>(1)</a:t>
            </a:r>
            <a:r>
              <a:rPr lang="es-ES_tradnl" sz="1200" b="1" dirty="0">
                <a:latin typeface="Century Gothic" panose="020B0502020202020204" pitchFamily="34" charset="0"/>
                <a:cs typeface="Arial"/>
              </a:rPr>
              <a:t>)</a:t>
            </a:r>
          </a:p>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Soporte de la plataforma administrativa de GFI</a:t>
            </a:r>
          </a:p>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Conocimiento del mercado local, amplia red de relaciones en el sector infraestructura</a:t>
            </a:r>
          </a:p>
          <a:p>
            <a:pPr marL="288925" lvl="2" indent="-285750">
              <a:lnSpc>
                <a:spcPct val="150000"/>
              </a:lnSpc>
              <a:spcBef>
                <a:spcPts val="529"/>
              </a:spcBef>
              <a:spcAft>
                <a:spcPts val="600"/>
              </a:spcAft>
              <a:buClr>
                <a:srgbClr val="CD0000"/>
              </a:buClr>
              <a:buSzPct val="130000"/>
              <a:buFont typeface="Wingdings 2" pitchFamily="18" charset="2"/>
              <a:buChar char="R"/>
            </a:pPr>
            <a:r>
              <a:rPr lang="es-ES_tradnl" sz="1200" b="1" dirty="0">
                <a:latin typeface="Century Gothic" panose="020B0502020202020204" pitchFamily="34" charset="0"/>
                <a:cs typeface="Arial"/>
              </a:rPr>
              <a:t>Capacidad de proveer la deuda </a:t>
            </a:r>
            <a:r>
              <a:rPr lang="es-ES_tradnl" sz="1200" b="1" i="1" dirty="0">
                <a:latin typeface="Century Gothic" panose="020B0502020202020204" pitchFamily="34" charset="0"/>
                <a:cs typeface="Arial"/>
              </a:rPr>
              <a:t>senior</a:t>
            </a:r>
            <a:r>
              <a:rPr lang="es-ES_tradnl" sz="1200" b="1" dirty="0">
                <a:latin typeface="Century Gothic" panose="020B0502020202020204" pitchFamily="34" charset="0"/>
                <a:cs typeface="Arial"/>
              </a:rPr>
              <a:t> al mismo proyecto</a:t>
            </a:r>
          </a:p>
        </p:txBody>
      </p:sp>
      <p:sp>
        <p:nvSpPr>
          <p:cNvPr id="8"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83904" y="3053128"/>
            <a:ext cx="8191784" cy="210315"/>
          </a:xfrm>
          <a:prstGeom prst="rect">
            <a:avLst/>
          </a:prstGeom>
          <a:solidFill>
            <a:srgbClr val="FFFFFF"/>
          </a:solidFill>
          <a:ln>
            <a:noFill/>
          </a:ln>
          <a:effectLst>
            <a:outerShdw dist="25400" dir="5400000" sx="99899" sy="99899" algn="ctr" rotWithShape="0">
              <a:srgbClr val="ED6400"/>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400" anchor="b">
            <a:spAutoFit/>
          </a:bodyPr>
          <a:lstStyle/>
          <a:p>
            <a:pPr marL="0" marR="0" lvl="0" indent="0" defTabSz="728663" eaLnBrk="1" fontAlgn="base" latinLnBrk="0" hangingPunct="1">
              <a:lnSpc>
                <a:spcPct val="100000"/>
              </a:lnSpc>
              <a:spcBef>
                <a:spcPct val="0"/>
              </a:spcBef>
              <a:spcAft>
                <a:spcPct val="0"/>
              </a:spcAft>
              <a:buClrTx/>
              <a:buSzTx/>
              <a:buFontTx/>
              <a:buNone/>
              <a:tabLst/>
              <a:defRPr/>
            </a:pPr>
            <a:r>
              <a:rPr kumimoji="0" lang="es-ES_tradnl" altLang="ja-JP" sz="1200" b="1" i="0" u="none" strike="noStrike" kern="0" cap="none" spc="0" normalizeH="0" baseline="0" noProof="0" dirty="0">
                <a:ln>
                  <a:noFill/>
                </a:ln>
                <a:solidFill>
                  <a:srgbClr val="CD0000"/>
                </a:solidFill>
                <a:effectLst/>
                <a:uLnTx/>
                <a:uFillTx/>
                <a:latin typeface="Century Gothic" panose="020B0502020202020204" pitchFamily="34" charset="0"/>
                <a:ea typeface="ＭＳ Ｐゴシック" panose="020B0600070205080204" pitchFamily="34" charset="-128"/>
                <a:cs typeface="Arial" charset="0"/>
              </a:rPr>
              <a:t>Ventajas competitivas </a:t>
            </a:r>
            <a:r>
              <a:rPr lang="es-ES_tradnl" altLang="ja-JP" sz="1200" b="1" kern="0" dirty="0">
                <a:solidFill>
                  <a:srgbClr val="CD0000"/>
                </a:solidFill>
                <a:latin typeface="Century Gothic" panose="020B0502020202020204" pitchFamily="34" charset="0"/>
                <a:ea typeface="ＭＳ Ｐゴシック" panose="020B0600070205080204" pitchFamily="34" charset="-128"/>
                <a:cs typeface="Arial" charset="0"/>
              </a:rPr>
              <a:t>que ofrece la alianza con </a:t>
            </a:r>
            <a:r>
              <a:rPr kumimoji="0" lang="es-ES_tradnl" altLang="ja-JP" sz="1200" b="1" i="0" u="none" strike="noStrike" kern="0" cap="none" spc="0" normalizeH="0" baseline="0" noProof="0" dirty="0">
                <a:ln>
                  <a:noFill/>
                </a:ln>
                <a:solidFill>
                  <a:srgbClr val="CD0000"/>
                </a:solidFill>
                <a:effectLst/>
                <a:uLnTx/>
                <a:uFillTx/>
                <a:latin typeface="Century Gothic" panose="020B0502020202020204" pitchFamily="34" charset="0"/>
                <a:ea typeface="ＭＳ Ｐゴシック" panose="020B0600070205080204" pitchFamily="34" charset="-128"/>
                <a:cs typeface="Arial" charset="0"/>
              </a:rPr>
              <a:t>GFI</a:t>
            </a:r>
          </a:p>
        </p:txBody>
      </p:sp>
      <p:sp>
        <p:nvSpPr>
          <p:cNvPr id="9" name="Notes_21515"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457200" y="6440322"/>
            <a:ext cx="7201172"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eaLnBrk="0" hangingPunct="0">
              <a:tabLst>
                <a:tab pos="358775" algn="l"/>
              </a:tabLst>
              <a:defRPr sz="1200">
                <a:solidFill>
                  <a:schemeClr val="tx1"/>
                </a:solidFill>
                <a:latin typeface="Credit Suisse Type Roman" pitchFamily="34" charset="0"/>
              </a:defRPr>
            </a:lvl1pPr>
            <a:lvl2pPr marL="742950" indent="-285750" eaLnBrk="0" hangingPunct="0">
              <a:tabLst>
                <a:tab pos="358775" algn="l"/>
              </a:tabLst>
              <a:defRPr sz="1200">
                <a:solidFill>
                  <a:schemeClr val="tx1"/>
                </a:solidFill>
                <a:latin typeface="Credit Suisse Type Roman" pitchFamily="34" charset="0"/>
              </a:defRPr>
            </a:lvl2pPr>
            <a:lvl3pPr marL="1143000" indent="-228600" eaLnBrk="0" hangingPunct="0">
              <a:tabLst>
                <a:tab pos="358775" algn="l"/>
              </a:tabLst>
              <a:defRPr sz="1200">
                <a:solidFill>
                  <a:schemeClr val="tx1"/>
                </a:solidFill>
                <a:latin typeface="Credit Suisse Type Roman" pitchFamily="34" charset="0"/>
              </a:defRPr>
            </a:lvl3pPr>
            <a:lvl4pPr marL="1600200" indent="-228600" eaLnBrk="0" hangingPunct="0">
              <a:tabLst>
                <a:tab pos="358775" algn="l"/>
              </a:tabLst>
              <a:defRPr sz="1200">
                <a:solidFill>
                  <a:schemeClr val="tx1"/>
                </a:solidFill>
                <a:latin typeface="Credit Suisse Type Roman" pitchFamily="34" charset="0"/>
              </a:defRPr>
            </a:lvl4pPr>
            <a:lvl5pPr marL="2057400" indent="-228600" eaLnBrk="0" hangingPunct="0">
              <a:tabLst>
                <a:tab pos="358775" algn="l"/>
              </a:tabLst>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9pPr>
          </a:lstStyle>
          <a:p>
            <a:pPr marL="0" indent="0" eaLnBrk="1" hangingPunct="1"/>
            <a:r>
              <a:rPr lang="es-ES_tradnl" altLang="ja-JP" sz="700" dirty="0">
                <a:solidFill>
                  <a:srgbClr val="000000"/>
                </a:solidFill>
                <a:latin typeface="Century Gothic" panose="020B0502020202020204" pitchFamily="34" charset="0"/>
                <a:ea typeface="MS PGothic" pitchFamily="34" charset="-128"/>
                <a:cs typeface="Arial" pitchFamily="34" charset="0"/>
              </a:rPr>
              <a:t>Nota:	</a:t>
            </a:r>
            <a:r>
              <a:rPr lang="es-ES_tradnl" altLang="ja-JP" sz="700" baseline="30000" dirty="0">
                <a:solidFill>
                  <a:srgbClr val="000000"/>
                </a:solidFill>
                <a:latin typeface="Century Gothic" panose="020B0502020202020204" pitchFamily="34" charset="0"/>
                <a:ea typeface="MS PGothic" pitchFamily="34" charset="-128"/>
                <a:cs typeface="Arial" pitchFamily="34" charset="0"/>
              </a:rPr>
              <a:t>(1)</a:t>
            </a:r>
            <a:r>
              <a:rPr lang="es-ES_tradnl" altLang="ja-JP" sz="700" dirty="0">
                <a:solidFill>
                  <a:srgbClr val="000000"/>
                </a:solidFill>
                <a:latin typeface="Century Gothic" panose="020B0502020202020204" pitchFamily="34" charset="0"/>
                <a:ea typeface="MS PGothic" pitchFamily="34" charset="-128"/>
                <a:cs typeface="Arial" pitchFamily="34" charset="0"/>
              </a:rPr>
              <a:t>Cifras al 1T16.</a:t>
            </a:r>
          </a:p>
        </p:txBody>
      </p:sp>
    </p:spTree>
    <p:extLst>
      <p:ext uri="{BB962C8B-B14F-4D97-AF65-F5344CB8AC3E}">
        <p14:creationId xmlns:p14="http://schemas.microsoft.com/office/powerpoint/2010/main" val="27707727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288000"/>
            <a:ext cx="5610767" cy="631524"/>
          </a:xfrm>
        </p:spPr>
        <p:txBody>
          <a:bodyPr>
            <a:normAutofit fontScale="90000"/>
          </a:bodyPr>
          <a:lstStyle/>
          <a:p>
            <a:r>
              <a:rPr lang="es-ES" sz="2000" b="1" dirty="0">
                <a:latin typeface="Century Gothic" panose="020B0502020202020204" pitchFamily="34" charset="0"/>
              </a:rPr>
              <a:t>Capacidad Única del Administrador para Generar Oportunidades de Inversión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36</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2</a:t>
            </a:r>
          </a:p>
        </p:txBody>
      </p:sp>
      <p:sp>
        <p:nvSpPr>
          <p:cNvPr id="10" name="Rounded Rectangle 37"/>
          <p:cNvSpPr/>
          <p:nvPr/>
        </p:nvSpPr>
        <p:spPr bwMode="auto">
          <a:xfrm>
            <a:off x="7109113" y="1341133"/>
            <a:ext cx="1671205" cy="4680155"/>
          </a:xfrm>
          <a:prstGeom prst="roundRect">
            <a:avLst/>
          </a:prstGeom>
          <a:noFill/>
          <a:ln>
            <a:solidFill>
              <a:schemeClr val="tx2">
                <a:lumMod val="50000"/>
              </a:schemeClr>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wrap="square" lIns="46795" tIns="64792" rIns="46795" bIns="64792" anchor="ctr"/>
          <a:lstStyle/>
          <a:p>
            <a:pPr algn="ctr" defTabSz="728578">
              <a:lnSpc>
                <a:spcPct val="150000"/>
              </a:lnSpc>
              <a:buClr>
                <a:srgbClr val="FFFFFF"/>
              </a:buClr>
              <a:tabLst>
                <a:tab pos="4285749" algn="l"/>
              </a:tabLst>
              <a:defRPr/>
            </a:pPr>
            <a:r>
              <a:rPr lang="es-ES_tradnl" sz="1000" i="1" dirty="0">
                <a:solidFill>
                  <a:srgbClr val="000000"/>
                </a:solidFill>
                <a:latin typeface="Century Gothic" panose="020B0502020202020204" pitchFamily="34" charset="0"/>
                <a:cs typeface="Arial" pitchFamily="34" charset="0"/>
              </a:rPr>
              <a:t>La inversión total requerida (capital + deuda) por la muestra de 22 proyectos compatibles identificados por el Administrador asciende a MXP$53.5 mil millones.</a:t>
            </a:r>
          </a:p>
          <a:p>
            <a:pPr algn="ctr" defTabSz="728578">
              <a:lnSpc>
                <a:spcPct val="150000"/>
              </a:lnSpc>
              <a:buClr>
                <a:srgbClr val="FFFFFF"/>
              </a:buClr>
              <a:tabLst>
                <a:tab pos="4285749" algn="l"/>
              </a:tabLst>
              <a:defRPr/>
            </a:pPr>
            <a:r>
              <a:rPr lang="es-ES_tradnl" sz="1000" i="1" dirty="0">
                <a:solidFill>
                  <a:srgbClr val="000000"/>
                </a:solidFill>
                <a:latin typeface="Century Gothic" panose="020B0502020202020204" pitchFamily="34" charset="0"/>
                <a:cs typeface="Arial" pitchFamily="34" charset="0"/>
              </a:rPr>
              <a:t>Dadas las condiciones de cada proyecto, la inversión potencial del Fondo en esta muestra en fase de análisis asciende a MXP$5.8 mil millones, lo cual representa 3.9x el monto estimado a invertir por el Fondo en su primer año</a:t>
            </a:r>
            <a:r>
              <a:rPr lang="es-ES_tradnl" sz="1000" i="1" baseline="30000" dirty="0">
                <a:solidFill>
                  <a:srgbClr val="000000"/>
                </a:solidFill>
                <a:latin typeface="Century Gothic" panose="020B0502020202020204" pitchFamily="34" charset="0"/>
                <a:cs typeface="Arial" pitchFamily="34" charset="0"/>
              </a:rPr>
              <a:t>(3)</a:t>
            </a:r>
            <a:r>
              <a:rPr lang="es-ES_tradnl" sz="1000" i="1" dirty="0">
                <a:solidFill>
                  <a:srgbClr val="000000"/>
                </a:solidFill>
                <a:latin typeface="Century Gothic" panose="020B0502020202020204" pitchFamily="34" charset="0"/>
                <a:cs typeface="Arial" pitchFamily="34" charset="0"/>
              </a:rPr>
              <a:t>.</a:t>
            </a:r>
          </a:p>
        </p:txBody>
      </p:sp>
      <p:sp>
        <p:nvSpPr>
          <p:cNvPr id="11" name="TextBox 141"/>
          <p:cNvSpPr txBox="1"/>
          <p:nvPr/>
        </p:nvSpPr>
        <p:spPr>
          <a:xfrm>
            <a:off x="1094404" y="2132856"/>
            <a:ext cx="983778" cy="714074"/>
          </a:xfrm>
          <a:prstGeom prst="ellipse">
            <a:avLst/>
          </a:prstGeom>
          <a:solidFill>
            <a:schemeClr val="tx1">
              <a:lumMod val="50000"/>
              <a:lumOff val="50000"/>
            </a:schemeClr>
          </a:solidFill>
          <a:ln w="25400">
            <a:solidFill>
              <a:schemeClr val="bg1"/>
            </a:solidFill>
          </a:ln>
        </p:spPr>
        <p:txBody>
          <a:bodyPr wrap="none" lIns="91429" tIns="82296" rIns="91429" bIns="0" rtlCol="0" anchor="ctr">
            <a:noAutofit/>
          </a:bodyPr>
          <a:lstStyle/>
          <a:p>
            <a:pPr algn="ctr">
              <a:lnSpc>
                <a:spcPct val="80000"/>
              </a:lnSpc>
            </a:pPr>
            <a:r>
              <a:rPr lang="es-ES_tradnl" sz="950" b="1" dirty="0">
                <a:solidFill>
                  <a:srgbClr val="FFFFFF"/>
                </a:solidFill>
                <a:latin typeface="Century Gothic" panose="020B0502020202020204" pitchFamily="34" charset="0"/>
                <a:cs typeface="Arial" pitchFamily="34" charset="0"/>
              </a:rPr>
              <a:t>Base GFI</a:t>
            </a:r>
          </a:p>
        </p:txBody>
      </p:sp>
      <p:sp>
        <p:nvSpPr>
          <p:cNvPr id="12" name="TextBox 142"/>
          <p:cNvSpPr txBox="1"/>
          <p:nvPr/>
        </p:nvSpPr>
        <p:spPr>
          <a:xfrm>
            <a:off x="1094404" y="4101751"/>
            <a:ext cx="1066860" cy="714074"/>
          </a:xfrm>
          <a:prstGeom prst="ellipse">
            <a:avLst/>
          </a:prstGeom>
          <a:solidFill>
            <a:schemeClr val="bg1">
              <a:lumMod val="65000"/>
            </a:schemeClr>
          </a:solidFill>
          <a:ln w="25400">
            <a:solidFill>
              <a:schemeClr val="bg1"/>
            </a:solidFill>
          </a:ln>
        </p:spPr>
        <p:txBody>
          <a:bodyPr wrap="none" lIns="91429" tIns="54864" rIns="91429" bIns="45714" rtlCol="0" anchor="ctr">
            <a:noAutofit/>
          </a:bodyPr>
          <a:lstStyle/>
          <a:p>
            <a:pPr algn="ctr">
              <a:lnSpc>
                <a:spcPct val="80000"/>
              </a:lnSpc>
            </a:pPr>
            <a:r>
              <a:rPr lang="es-ES_tradnl" sz="950" b="1" dirty="0">
                <a:solidFill>
                  <a:srgbClr val="FFFFFF"/>
                </a:solidFill>
                <a:latin typeface="Century Gothic" panose="020B0502020202020204" pitchFamily="34" charset="0"/>
                <a:cs typeface="Arial" pitchFamily="34" charset="0"/>
              </a:rPr>
              <a:t>Base</a:t>
            </a:r>
          </a:p>
          <a:p>
            <a:pPr algn="ctr">
              <a:lnSpc>
                <a:spcPct val="80000"/>
              </a:lnSpc>
            </a:pPr>
            <a:r>
              <a:rPr lang="es-ES_tradnl" sz="950" b="1" dirty="0">
                <a:solidFill>
                  <a:srgbClr val="FFFFFF"/>
                </a:solidFill>
                <a:latin typeface="Century Gothic" panose="020B0502020202020204" pitchFamily="34" charset="0"/>
                <a:cs typeface="Arial" pitchFamily="34" charset="0"/>
              </a:rPr>
              <a:t>Administrador</a:t>
            </a:r>
          </a:p>
        </p:txBody>
      </p:sp>
      <p:graphicFrame>
        <p:nvGraphicFramePr>
          <p:cNvPr id="13" name="Table 129"/>
          <p:cNvGraphicFramePr>
            <a:graphicFrameLocks noGrp="1"/>
          </p:cNvGraphicFramePr>
          <p:nvPr>
            <p:extLst>
              <p:ext uri="{D42A27DB-BD31-4B8C-83A1-F6EECF244321}">
                <p14:modId xmlns:p14="http://schemas.microsoft.com/office/powerpoint/2010/main" val="3092623681"/>
              </p:ext>
            </p:extLst>
          </p:nvPr>
        </p:nvGraphicFramePr>
        <p:xfrm>
          <a:off x="2161264" y="1553839"/>
          <a:ext cx="4627465" cy="1433576"/>
        </p:xfrm>
        <a:graphic>
          <a:graphicData uri="http://schemas.openxmlformats.org/drawingml/2006/table">
            <a:tbl>
              <a:tblPr>
                <a:tableStyleId>{5C22544A-7EE6-4342-B048-85BDC9FD1C3A}</a:tableStyleId>
              </a:tblPr>
              <a:tblGrid>
                <a:gridCol w="1320875">
                  <a:extLst>
                    <a:ext uri="{9D8B030D-6E8A-4147-A177-3AD203B41FA5}">
                      <a16:colId xmlns="" xmlns:a16="http://schemas.microsoft.com/office/drawing/2014/main" val="20000"/>
                    </a:ext>
                  </a:extLst>
                </a:gridCol>
                <a:gridCol w="317686">
                  <a:extLst>
                    <a:ext uri="{9D8B030D-6E8A-4147-A177-3AD203B41FA5}">
                      <a16:colId xmlns="" xmlns:a16="http://schemas.microsoft.com/office/drawing/2014/main" val="20001"/>
                    </a:ext>
                  </a:extLst>
                </a:gridCol>
                <a:gridCol w="1320875">
                  <a:extLst>
                    <a:ext uri="{9D8B030D-6E8A-4147-A177-3AD203B41FA5}">
                      <a16:colId xmlns="" xmlns:a16="http://schemas.microsoft.com/office/drawing/2014/main" val="20002"/>
                    </a:ext>
                  </a:extLst>
                </a:gridCol>
                <a:gridCol w="347154">
                  <a:extLst>
                    <a:ext uri="{9D8B030D-6E8A-4147-A177-3AD203B41FA5}">
                      <a16:colId xmlns="" xmlns:a16="http://schemas.microsoft.com/office/drawing/2014/main" val="20003"/>
                    </a:ext>
                  </a:extLst>
                </a:gridCol>
                <a:gridCol w="1320875">
                  <a:extLst>
                    <a:ext uri="{9D8B030D-6E8A-4147-A177-3AD203B41FA5}">
                      <a16:colId xmlns="" xmlns:a16="http://schemas.microsoft.com/office/drawing/2014/main" val="20004"/>
                    </a:ext>
                  </a:extLst>
                </a:gridCol>
              </a:tblGrid>
              <a:tr h="228600">
                <a:tc>
                  <a:txBody>
                    <a:bodyPr/>
                    <a:lstStyle/>
                    <a:p>
                      <a:pPr algn="l"/>
                      <a:r>
                        <a:rPr lang="es-MX" sz="800" b="1" noProof="0">
                          <a:effectLst/>
                          <a:latin typeface="Arial" pitchFamily="34" charset="0"/>
                          <a:cs typeface="Arial" pitchFamily="34" charset="0"/>
                        </a:rPr>
                        <a:t>Número de Proyectos</a:t>
                      </a:r>
                    </a:p>
                  </a:txBody>
                  <a:tcPr marT="18288" marB="18288" anchor="ctr">
                    <a:lnL w="12700" cmpd="sng">
                      <a:noFill/>
                    </a:lnL>
                    <a:lnR w="12700" cmpd="sng">
                      <a:noFill/>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1" noProof="0">
                        <a:latin typeface="Arial" pitchFamily="34" charset="0"/>
                        <a:cs typeface="Arial" pitchFamily="34" charset="0"/>
                      </a:endParaRP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1" noProof="0">
                          <a:solidFill>
                            <a:schemeClr val="tx1"/>
                          </a:solidFill>
                          <a:latin typeface="Arial" pitchFamily="34" charset="0"/>
                          <a:cs typeface="Arial" pitchFamily="34" charset="0"/>
                        </a:rPr>
                        <a:t>59</a:t>
                      </a: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1" noProof="0">
                        <a:latin typeface="Arial" pitchFamily="34" charset="0"/>
                        <a:cs typeface="Arial" pitchFamily="34" charset="0"/>
                      </a:endParaRP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1" noProof="0">
                          <a:latin typeface="Arial" pitchFamily="34" charset="0"/>
                          <a:cs typeface="Arial" pitchFamily="34" charset="0"/>
                        </a:rPr>
                        <a:t>8</a:t>
                      </a: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28600">
                <a:tc>
                  <a:txBody>
                    <a:bodyPr/>
                    <a:lstStyle/>
                    <a:p>
                      <a:pPr algn="l"/>
                      <a:r>
                        <a:rPr lang="es-MX" sz="800" b="0" i="1" noProof="0">
                          <a:effectLst/>
                          <a:latin typeface="Arial" pitchFamily="34" charset="0"/>
                          <a:cs typeface="Arial" pitchFamily="34" charset="0"/>
                        </a:rPr>
                        <a:t>Energía</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solidFill>
                            <a:schemeClr val="tx1"/>
                          </a:solidFill>
                          <a:latin typeface="Arial" pitchFamily="34" charset="0"/>
                          <a:cs typeface="Arial" pitchFamily="34" charset="0"/>
                        </a:rPr>
                        <a:t>19</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4</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28600">
                <a:tc>
                  <a:txBody>
                    <a:bodyPr/>
                    <a:lstStyle/>
                    <a:p>
                      <a:pPr algn="l"/>
                      <a:r>
                        <a:rPr lang="es-MX" sz="800" b="0" i="1" noProof="0">
                          <a:effectLst/>
                          <a:latin typeface="Arial" pitchFamily="34" charset="0"/>
                          <a:cs typeface="Arial" pitchFamily="34" charset="0"/>
                        </a:rPr>
                        <a:t>Infraestructura Social</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solidFill>
                            <a:schemeClr val="tx1"/>
                          </a:solidFill>
                          <a:latin typeface="Arial" pitchFamily="34" charset="0"/>
                          <a:cs typeface="Arial" pitchFamily="34" charset="0"/>
                        </a:rPr>
                        <a:t>15</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1</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28600">
                <a:tc>
                  <a:txBody>
                    <a:bodyPr/>
                    <a:lstStyle/>
                    <a:p>
                      <a:pPr algn="l"/>
                      <a:r>
                        <a:rPr lang="es-MX" sz="800" b="0" i="1" noProof="0">
                          <a:effectLst/>
                          <a:latin typeface="Arial" pitchFamily="34" charset="0"/>
                          <a:cs typeface="Arial" pitchFamily="34" charset="0"/>
                        </a:rPr>
                        <a:t>Hidráulicos</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solidFill>
                            <a:schemeClr val="tx1"/>
                          </a:solidFill>
                          <a:latin typeface="Arial" pitchFamily="34" charset="0"/>
                          <a:cs typeface="Arial" pitchFamily="34" charset="0"/>
                        </a:rPr>
                        <a:t>7</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1</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228600">
                <a:tc>
                  <a:txBody>
                    <a:bodyPr/>
                    <a:lstStyle/>
                    <a:p>
                      <a:pPr algn="l"/>
                      <a:r>
                        <a:rPr lang="es-MX" sz="800" b="0" i="1" noProof="0">
                          <a:effectLst/>
                          <a:latin typeface="Arial" pitchFamily="34" charset="0"/>
                          <a:cs typeface="Arial" pitchFamily="34" charset="0"/>
                        </a:rPr>
                        <a:t>Transporte</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solidFill>
                            <a:schemeClr val="tx1"/>
                          </a:solidFill>
                          <a:latin typeface="Arial" pitchFamily="34" charset="0"/>
                          <a:cs typeface="Arial" pitchFamily="34" charset="0"/>
                        </a:rPr>
                        <a:t>18</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2</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228600">
                <a:tc>
                  <a:txBody>
                    <a:bodyPr/>
                    <a:lstStyle/>
                    <a:p>
                      <a:pPr algn="l"/>
                      <a:r>
                        <a:rPr lang="es-MX" sz="800" b="0" i="1" noProof="0">
                          <a:effectLst/>
                          <a:latin typeface="Arial" pitchFamily="34" charset="0"/>
                          <a:cs typeface="Arial" pitchFamily="34" charset="0"/>
                        </a:rPr>
                        <a:t>Petróleo y Gas</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solidFill>
                            <a:schemeClr val="tx1"/>
                          </a:solidFill>
                          <a:latin typeface="Arial" pitchFamily="34" charset="0"/>
                          <a:cs typeface="Arial" pitchFamily="34" charset="0"/>
                        </a:rPr>
                        <a:t>-</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0">
                <a:tc>
                  <a:txBody>
                    <a:bodyPr/>
                    <a:lstStyle/>
                    <a:p>
                      <a:pPr algn="l"/>
                      <a:endParaRPr lang="es-MX" sz="100" b="0" i="1" noProof="0">
                        <a:effectLst/>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bl>
          </a:graphicData>
        </a:graphic>
      </p:graphicFrame>
      <p:sp>
        <p:nvSpPr>
          <p:cNvPr id="14" name="Right Arrow 144"/>
          <p:cNvSpPr/>
          <p:nvPr/>
        </p:nvSpPr>
        <p:spPr bwMode="auto">
          <a:xfrm>
            <a:off x="3550227" y="1256833"/>
            <a:ext cx="196193" cy="1821180"/>
          </a:xfrm>
          <a:prstGeom prst="rightArrow">
            <a:avLst>
              <a:gd name="adj1" fmla="val 100000"/>
              <a:gd name="adj2" fmla="val 100000"/>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defTabSz="728578">
              <a:lnSpc>
                <a:spcPct val="95000"/>
              </a:lnSpc>
              <a:buClr>
                <a:srgbClr val="FFFFFF"/>
              </a:buClr>
              <a:tabLst>
                <a:tab pos="4285749" algn="l"/>
              </a:tabLst>
            </a:pPr>
            <a:endParaRPr lang="es-ES_tradnl" sz="1200" dirty="0">
              <a:solidFill>
                <a:srgbClr val="000000"/>
              </a:solidFill>
              <a:latin typeface="Century Gothic" panose="020B0502020202020204" pitchFamily="34" charset="0"/>
              <a:cs typeface="Arial" pitchFamily="34" charset="0"/>
            </a:endParaRPr>
          </a:p>
        </p:txBody>
      </p:sp>
      <p:sp>
        <p:nvSpPr>
          <p:cNvPr id="15" name="Right Arrow 55"/>
          <p:cNvSpPr/>
          <p:nvPr/>
        </p:nvSpPr>
        <p:spPr bwMode="auto">
          <a:xfrm>
            <a:off x="5221432" y="1256833"/>
            <a:ext cx="196193" cy="1821180"/>
          </a:xfrm>
          <a:prstGeom prst="rightArrow">
            <a:avLst>
              <a:gd name="adj1" fmla="val 100000"/>
              <a:gd name="adj2" fmla="val 100000"/>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defTabSz="728578">
              <a:lnSpc>
                <a:spcPct val="95000"/>
              </a:lnSpc>
              <a:buClr>
                <a:srgbClr val="FFFFFF"/>
              </a:buClr>
              <a:tabLst>
                <a:tab pos="4285749" algn="l"/>
              </a:tabLst>
            </a:pPr>
            <a:endParaRPr lang="es-ES_tradnl" sz="1200" dirty="0">
              <a:solidFill>
                <a:srgbClr val="000000"/>
              </a:solidFill>
              <a:latin typeface="Century Gothic" panose="020B0502020202020204" pitchFamily="34" charset="0"/>
              <a:cs typeface="Arial" pitchFamily="34" charset="0"/>
            </a:endParaRPr>
          </a:p>
        </p:txBody>
      </p:sp>
      <p:grpSp>
        <p:nvGrpSpPr>
          <p:cNvPr id="16" name="Group 70"/>
          <p:cNvGrpSpPr/>
          <p:nvPr/>
        </p:nvGrpSpPr>
        <p:grpSpPr>
          <a:xfrm>
            <a:off x="3838380" y="1351484"/>
            <a:ext cx="1287802" cy="164148"/>
            <a:chOff x="3398545" y="1207050"/>
            <a:chExt cx="1065505" cy="164148"/>
          </a:xfrm>
        </p:grpSpPr>
        <p:sp>
          <p:nvSpPr>
            <p:cNvPr id="17"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398545" y="1207050"/>
              <a:ext cx="1065505" cy="164148"/>
            </a:xfrm>
            <a:prstGeom prst="rect">
              <a:avLst/>
            </a:prstGeom>
            <a:noFill/>
            <a:ln>
              <a:noFill/>
            </a:ln>
            <a:effectLst>
              <a:outerShdw dist="25400" dir="5400000" sx="99899" sy="99899" algn="ctr" rotWithShape="0">
                <a:schemeClr val="bg2">
                  <a:alpha val="0"/>
                </a:schemeClr>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400" anchor="b">
              <a:spAutoFit/>
            </a:bodyPr>
            <a:lstStyle/>
            <a:p>
              <a:pPr algn="ctr" defTabSz="728578"/>
              <a:r>
                <a:rPr lang="es-ES_tradnl" altLang="ja-JP" sz="900" b="1" i="1" dirty="0">
                  <a:solidFill>
                    <a:srgbClr val="CD0000"/>
                  </a:solidFill>
                  <a:latin typeface="Century Gothic" panose="020B0502020202020204" pitchFamily="34" charset="0"/>
                  <a:cs typeface="Arial" pitchFamily="34" charset="0"/>
                </a:rPr>
                <a:t>Pipeline</a:t>
              </a:r>
              <a:r>
                <a:rPr lang="es-ES_tradnl" altLang="ja-JP" sz="900" b="1" dirty="0">
                  <a:solidFill>
                    <a:srgbClr val="CD0000"/>
                  </a:solidFill>
                  <a:latin typeface="Century Gothic" panose="020B0502020202020204" pitchFamily="34" charset="0"/>
                  <a:cs typeface="Arial" pitchFamily="34" charset="0"/>
                </a:rPr>
                <a:t> Total GFI </a:t>
              </a:r>
              <a:r>
                <a:rPr lang="es-ES_tradnl" altLang="ja-JP" sz="900" b="1" baseline="30000" dirty="0">
                  <a:solidFill>
                    <a:srgbClr val="CD0000"/>
                  </a:solidFill>
                  <a:latin typeface="Century Gothic" panose="020B0502020202020204" pitchFamily="34" charset="0"/>
                  <a:cs typeface="Arial" pitchFamily="34" charset="0"/>
                </a:rPr>
                <a:t>(1)</a:t>
              </a:r>
            </a:p>
          </p:txBody>
        </p:sp>
        <p:cxnSp>
          <p:nvCxnSpPr>
            <p:cNvPr id="18" name="Straight Connector 66"/>
            <p:cNvCxnSpPr/>
            <p:nvPr/>
          </p:nvCxnSpPr>
          <p:spPr bwMode="auto">
            <a:xfrm>
              <a:off x="3398545" y="1364506"/>
              <a:ext cx="1065505" cy="0"/>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9" name="Group 71"/>
          <p:cNvGrpSpPr/>
          <p:nvPr/>
        </p:nvGrpSpPr>
        <p:grpSpPr>
          <a:xfrm>
            <a:off x="5472546" y="1212984"/>
            <a:ext cx="1321724" cy="302647"/>
            <a:chOff x="3398545" y="1068551"/>
            <a:chExt cx="1077355" cy="302646"/>
          </a:xfrm>
        </p:grpSpPr>
        <p:sp>
          <p:nvSpPr>
            <p:cNvPr id="20"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398545" y="1068551"/>
              <a:ext cx="1077355" cy="302646"/>
            </a:xfrm>
            <a:prstGeom prst="rect">
              <a:avLst/>
            </a:prstGeom>
            <a:noFill/>
            <a:ln>
              <a:noFill/>
            </a:ln>
            <a:effectLst>
              <a:outerShdw dist="25400" dir="5400000" sx="99899" sy="99899" algn="ctr" rotWithShape="0">
                <a:schemeClr val="bg2">
                  <a:alpha val="0"/>
                </a:schemeClr>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400" anchor="b">
              <a:spAutoFit/>
            </a:bodyPr>
            <a:lstStyle/>
            <a:p>
              <a:pPr algn="ctr" defTabSz="728578"/>
              <a:r>
                <a:rPr lang="es-ES_tradnl" altLang="ja-JP" sz="900" b="1" dirty="0">
                  <a:solidFill>
                    <a:srgbClr val="CD0000"/>
                  </a:solidFill>
                  <a:latin typeface="Century Gothic" panose="020B0502020202020204" pitchFamily="34" charset="0"/>
                  <a:cs typeface="Arial" pitchFamily="34" charset="0"/>
                </a:rPr>
                <a:t>Proyectos compatibles con el Fondo</a:t>
              </a:r>
              <a:r>
                <a:rPr lang="es-ES_tradnl" altLang="ja-JP" sz="900" b="1" baseline="30000" dirty="0">
                  <a:solidFill>
                    <a:srgbClr val="CD0000"/>
                  </a:solidFill>
                  <a:latin typeface="Century Gothic" panose="020B0502020202020204" pitchFamily="34" charset="0"/>
                  <a:cs typeface="Arial" pitchFamily="34" charset="0"/>
                </a:rPr>
                <a:t>(1,2)</a:t>
              </a:r>
            </a:p>
          </p:txBody>
        </p:sp>
        <p:cxnSp>
          <p:nvCxnSpPr>
            <p:cNvPr id="21" name="Straight Connector 73"/>
            <p:cNvCxnSpPr/>
            <p:nvPr/>
          </p:nvCxnSpPr>
          <p:spPr bwMode="auto">
            <a:xfrm>
              <a:off x="3398545" y="1364506"/>
              <a:ext cx="1065505" cy="0"/>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2" name="Right Arrow 151"/>
          <p:cNvSpPr/>
          <p:nvPr/>
        </p:nvSpPr>
        <p:spPr bwMode="auto">
          <a:xfrm flipH="1">
            <a:off x="1153979" y="3530913"/>
            <a:ext cx="5900213" cy="80516"/>
          </a:xfrm>
          <a:prstGeom prst="rightArrow">
            <a:avLst>
              <a:gd name="adj1" fmla="val 100000"/>
              <a:gd name="adj2" fmla="val 0"/>
            </a:avLst>
          </a:prstGeom>
          <a:gradFill flip="none" rotWithShape="1">
            <a:gsLst>
              <a:gs pos="0">
                <a:schemeClr val="accent3"/>
              </a:gs>
              <a:gs pos="100000">
                <a:schemeClr val="accent3">
                  <a:lumMod val="20000"/>
                  <a:lumOff val="80000"/>
                </a:schemeClr>
              </a:gs>
            </a:gsLst>
            <a:lin ang="10800000" scaled="1"/>
            <a:tileRect/>
          </a:gra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defTabSz="728578">
              <a:lnSpc>
                <a:spcPct val="95000"/>
              </a:lnSpc>
              <a:buClr>
                <a:srgbClr val="FFFFFF"/>
              </a:buClr>
              <a:tabLst>
                <a:tab pos="4285749" algn="l"/>
              </a:tabLst>
            </a:pPr>
            <a:endParaRPr lang="es-ES_tradnl" sz="1200" dirty="0">
              <a:solidFill>
                <a:srgbClr val="000000"/>
              </a:solidFill>
              <a:latin typeface="Century Gothic" panose="020B0502020202020204" pitchFamily="34" charset="0"/>
              <a:cs typeface="Arial" pitchFamily="34" charset="0"/>
            </a:endParaRPr>
          </a:p>
        </p:txBody>
      </p:sp>
      <p:sp>
        <p:nvSpPr>
          <p:cNvPr id="23"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61950" y="3212976"/>
            <a:ext cx="6692242" cy="621733"/>
          </a:xfrm>
          <a:prstGeom prst="roundRect">
            <a:avLst/>
          </a:prstGeom>
          <a:solidFill>
            <a:srgbClr val="CD0000"/>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ctr">
            <a:noAutofit/>
          </a:bodyPr>
          <a:lstStyle/>
          <a:p>
            <a:pPr algn="ctr" defTabSz="728578"/>
            <a:r>
              <a:rPr lang="es-ES_tradnl" altLang="ja-JP" sz="1200" b="1" dirty="0">
                <a:solidFill>
                  <a:srgbClr val="FFFFFF"/>
                </a:solidFill>
                <a:latin typeface="Century Gothic" panose="020B0502020202020204" pitchFamily="34" charset="0"/>
                <a:cs typeface="Arial" pitchFamily="34" charset="0"/>
              </a:rPr>
              <a:t>Visibilidad del Administrador a un número importante de proyectos, 22 de los cuales potencialmente son compatibles con los Lineamientos de Inversión del Fondo </a:t>
            </a:r>
          </a:p>
        </p:txBody>
      </p:sp>
      <p:sp>
        <p:nvSpPr>
          <p:cNvPr id="24" name="Notes"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457200" y="6147092"/>
            <a:ext cx="7514686"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eaLnBrk="0" hangingPunct="0">
              <a:tabLst>
                <a:tab pos="358775" algn="l"/>
              </a:tabLst>
              <a:defRPr sz="2400">
                <a:solidFill>
                  <a:schemeClr val="tx1"/>
                </a:solidFill>
                <a:latin typeface="Credit Suisse Type Roman" pitchFamily="34" charset="0"/>
              </a:defRPr>
            </a:lvl1pPr>
            <a:lvl2pPr marL="344488" algn="l" eaLnBrk="0" hangingPunct="0">
              <a:tabLst>
                <a:tab pos="358775" algn="l"/>
              </a:tabLst>
              <a:defRPr sz="2400">
                <a:solidFill>
                  <a:schemeClr val="tx1"/>
                </a:solidFill>
                <a:latin typeface="Credit Suisse Type Roman" pitchFamily="34" charset="0"/>
              </a:defRPr>
            </a:lvl2pPr>
            <a:lvl3pPr marL="346075" algn="l" eaLnBrk="0" hangingPunct="0">
              <a:tabLst>
                <a:tab pos="358775" algn="l"/>
              </a:tabLst>
              <a:defRPr sz="2400">
                <a:solidFill>
                  <a:schemeClr val="tx1"/>
                </a:solidFill>
                <a:latin typeface="Credit Suisse Type Roman" pitchFamily="34" charset="0"/>
              </a:defRPr>
            </a:lvl3pPr>
            <a:lvl4pPr marL="347663" algn="l" eaLnBrk="0" hangingPunct="0">
              <a:tabLst>
                <a:tab pos="358775" algn="l"/>
              </a:tabLst>
              <a:defRPr sz="2400">
                <a:solidFill>
                  <a:schemeClr val="tx1"/>
                </a:solidFill>
                <a:latin typeface="Credit Suisse Type Roman" pitchFamily="34" charset="0"/>
              </a:defRPr>
            </a:lvl4pPr>
            <a:lvl5pPr marL="349250" algn="l" eaLnBrk="0" hangingPunct="0">
              <a:tabLst>
                <a:tab pos="358775" algn="l"/>
              </a:tabLst>
              <a:defRPr sz="2400">
                <a:solidFill>
                  <a:schemeClr val="tx1"/>
                </a:solidFill>
                <a:latin typeface="Credit Suisse Type Roman" pitchFamily="34" charset="0"/>
              </a:defRPr>
            </a:lvl5pPr>
            <a:lvl6pPr marL="806450" eaLnBrk="0" fontAlgn="base" hangingPunct="0">
              <a:spcBef>
                <a:spcPct val="0"/>
              </a:spcBef>
              <a:spcAft>
                <a:spcPct val="0"/>
              </a:spcAft>
              <a:tabLst>
                <a:tab pos="358775" algn="l"/>
              </a:tabLst>
              <a:defRPr sz="2400">
                <a:solidFill>
                  <a:schemeClr val="tx1"/>
                </a:solidFill>
                <a:latin typeface="Credit Suisse Type Roman" pitchFamily="34" charset="0"/>
              </a:defRPr>
            </a:lvl6pPr>
            <a:lvl7pPr marL="1263650" eaLnBrk="0" fontAlgn="base" hangingPunct="0">
              <a:spcBef>
                <a:spcPct val="0"/>
              </a:spcBef>
              <a:spcAft>
                <a:spcPct val="0"/>
              </a:spcAft>
              <a:tabLst>
                <a:tab pos="358775" algn="l"/>
              </a:tabLst>
              <a:defRPr sz="2400">
                <a:solidFill>
                  <a:schemeClr val="tx1"/>
                </a:solidFill>
                <a:latin typeface="Credit Suisse Type Roman" pitchFamily="34" charset="0"/>
              </a:defRPr>
            </a:lvl7pPr>
            <a:lvl8pPr marL="1720850" eaLnBrk="0" fontAlgn="base" hangingPunct="0">
              <a:spcBef>
                <a:spcPct val="0"/>
              </a:spcBef>
              <a:spcAft>
                <a:spcPct val="0"/>
              </a:spcAft>
              <a:tabLst>
                <a:tab pos="358775" algn="l"/>
              </a:tabLst>
              <a:defRPr sz="2400">
                <a:solidFill>
                  <a:schemeClr val="tx1"/>
                </a:solidFill>
                <a:latin typeface="Credit Suisse Type Roman" pitchFamily="34" charset="0"/>
              </a:defRPr>
            </a:lvl8pPr>
            <a:lvl9pPr marL="2178050" eaLnBrk="0" fontAlgn="base" hangingPunct="0">
              <a:spcBef>
                <a:spcPct val="0"/>
              </a:spcBef>
              <a:spcAft>
                <a:spcPct val="0"/>
              </a:spcAft>
              <a:tabLst>
                <a:tab pos="358775" algn="l"/>
              </a:tabLst>
              <a:defRPr sz="2400">
                <a:solidFill>
                  <a:schemeClr val="tx1"/>
                </a:solidFill>
                <a:latin typeface="Credit Suisse Type Roman" pitchFamily="34" charset="0"/>
              </a:defRPr>
            </a:lvl9pPr>
          </a:lstStyle>
          <a:p>
            <a:pPr marL="344488" indent="-344488" eaLnBrk="1" hangingPunct="1"/>
            <a:r>
              <a:rPr lang="es-ES_tradnl" altLang="ja-JP" sz="700" dirty="0">
                <a:solidFill>
                  <a:srgbClr val="000000"/>
                </a:solidFill>
                <a:latin typeface="Century Gothic" panose="020B0502020202020204" pitchFamily="34" charset="0"/>
                <a:cs typeface="Arial" pitchFamily="34" charset="0"/>
              </a:rPr>
              <a:t>Notas: 	Cifras a 3T15 para GFI y al 15 de diciembre de 2015 para FCI. El </a:t>
            </a:r>
            <a:r>
              <a:rPr lang="es-ES_tradnl" altLang="ja-JP" sz="700" i="1" dirty="0">
                <a:solidFill>
                  <a:srgbClr val="000000"/>
                </a:solidFill>
                <a:latin typeface="Century Gothic" panose="020B0502020202020204" pitchFamily="34" charset="0"/>
                <a:cs typeface="Arial" pitchFamily="34" charset="0"/>
              </a:rPr>
              <a:t>pipeline</a:t>
            </a:r>
            <a:r>
              <a:rPr lang="es-ES_tradnl" altLang="ja-JP" sz="700" dirty="0">
                <a:solidFill>
                  <a:srgbClr val="000000"/>
                </a:solidFill>
                <a:latin typeface="Century Gothic" panose="020B0502020202020204" pitchFamily="34" charset="0"/>
                <a:cs typeface="Arial" pitchFamily="34" charset="0"/>
              </a:rPr>
              <a:t> se muestra de manera indicativa y podrá tener cambios a lo largo del tiempo. Análisis realizado por el Administrador basado en cifras de GFI con supuestos y consideraciones del Administrador. Incluye </a:t>
            </a:r>
            <a:r>
              <a:rPr lang="es-ES_tradnl" altLang="ja-JP" sz="700" i="1" dirty="0">
                <a:solidFill>
                  <a:srgbClr val="000000"/>
                </a:solidFill>
                <a:latin typeface="Century Gothic" panose="020B0502020202020204" pitchFamily="34" charset="0"/>
                <a:cs typeface="Arial" pitchFamily="34" charset="0"/>
              </a:rPr>
              <a:t>greenfield</a:t>
            </a:r>
            <a:r>
              <a:rPr lang="es-ES_tradnl" altLang="ja-JP" sz="700" dirty="0">
                <a:solidFill>
                  <a:srgbClr val="000000"/>
                </a:solidFill>
                <a:latin typeface="Century Gothic" panose="020B0502020202020204" pitchFamily="34" charset="0"/>
                <a:cs typeface="Arial" pitchFamily="34" charset="0"/>
              </a:rPr>
              <a:t> y </a:t>
            </a:r>
            <a:r>
              <a:rPr lang="es-ES_tradnl" altLang="ja-JP" sz="700" i="1" dirty="0">
                <a:solidFill>
                  <a:srgbClr val="000000"/>
                </a:solidFill>
                <a:latin typeface="Century Gothic" panose="020B0502020202020204" pitchFamily="34" charset="0"/>
                <a:cs typeface="Arial" pitchFamily="34" charset="0"/>
              </a:rPr>
              <a:t>brownfield</a:t>
            </a:r>
            <a:r>
              <a:rPr lang="es-ES_tradnl" altLang="ja-JP" sz="700" dirty="0">
                <a:solidFill>
                  <a:srgbClr val="000000"/>
                </a:solidFill>
                <a:latin typeface="Century Gothic" panose="020B0502020202020204" pitchFamily="34" charset="0"/>
                <a:cs typeface="Arial" pitchFamily="34" charset="0"/>
              </a:rPr>
              <a:t>.</a:t>
            </a:r>
          </a:p>
          <a:p>
            <a:pPr marL="0" indent="0" eaLnBrk="1" hangingPunct="1"/>
            <a:r>
              <a:rPr lang="es-ES_tradnl" altLang="ja-JP" sz="700" dirty="0">
                <a:solidFill>
                  <a:srgbClr val="000000"/>
                </a:solidFill>
                <a:latin typeface="Century Gothic" panose="020B0502020202020204" pitchFamily="34" charset="0"/>
                <a:cs typeface="Arial" pitchFamily="34" charset="0"/>
              </a:rPr>
              <a:t>	</a:t>
            </a:r>
            <a:r>
              <a:rPr lang="es-ES_tradnl" altLang="ja-JP" sz="700" baseline="30000" dirty="0">
                <a:solidFill>
                  <a:srgbClr val="000000"/>
                </a:solidFill>
                <a:latin typeface="Century Gothic" panose="020B0502020202020204" pitchFamily="34" charset="0"/>
                <a:cs typeface="Arial" pitchFamily="34" charset="0"/>
              </a:rPr>
              <a:t>(1)</a:t>
            </a:r>
            <a:r>
              <a:rPr lang="es-ES_tradnl" altLang="ja-JP" sz="700" dirty="0">
                <a:solidFill>
                  <a:srgbClr val="000000"/>
                </a:solidFill>
                <a:latin typeface="Century Gothic" panose="020B0502020202020204" pitchFamily="34" charset="0"/>
                <a:cs typeface="Arial" pitchFamily="34" charset="0"/>
              </a:rPr>
              <a:t>Incluye proyectos que podrán ser invertidos mediante diferentes tipos de instrumentos.</a:t>
            </a:r>
          </a:p>
          <a:p>
            <a:pPr marL="0" indent="0" eaLnBrk="1" hangingPunct="1"/>
            <a:r>
              <a:rPr lang="es-ES_tradnl" altLang="ja-JP" sz="700" dirty="0">
                <a:solidFill>
                  <a:srgbClr val="000000"/>
                </a:solidFill>
                <a:latin typeface="Century Gothic" panose="020B0502020202020204" pitchFamily="34" charset="0"/>
                <a:cs typeface="Arial" pitchFamily="34" charset="0"/>
              </a:rPr>
              <a:t>	</a:t>
            </a:r>
            <a:r>
              <a:rPr lang="es-ES_tradnl" altLang="ja-JP" sz="700" baseline="30000" dirty="0">
                <a:solidFill>
                  <a:srgbClr val="000000"/>
                </a:solidFill>
                <a:latin typeface="Century Gothic" panose="020B0502020202020204" pitchFamily="34" charset="0"/>
                <a:cs typeface="Arial" pitchFamily="34" charset="0"/>
              </a:rPr>
              <a:t>(2)</a:t>
            </a:r>
            <a:r>
              <a:rPr lang="es-ES_tradnl" altLang="ja-JP" sz="700" dirty="0">
                <a:solidFill>
                  <a:srgbClr val="000000"/>
                </a:solidFill>
                <a:latin typeface="Century Gothic" panose="020B0502020202020204" pitchFamily="34" charset="0"/>
                <a:cs typeface="Arial" pitchFamily="34" charset="0"/>
              </a:rPr>
              <a:t>Excluye entre otros OPF, OPT, arrendamientos, cartas de crédito y líneas contingentes. </a:t>
            </a:r>
          </a:p>
          <a:p>
            <a:pPr marL="0" indent="0" eaLnBrk="1" hangingPunct="1"/>
            <a:r>
              <a:rPr lang="es-ES_tradnl" altLang="ja-JP" sz="700" dirty="0">
                <a:solidFill>
                  <a:srgbClr val="000000"/>
                </a:solidFill>
                <a:latin typeface="Century Gothic" panose="020B0502020202020204" pitchFamily="34" charset="0"/>
                <a:cs typeface="Arial" pitchFamily="34" charset="0"/>
              </a:rPr>
              <a:t>	</a:t>
            </a:r>
            <a:r>
              <a:rPr lang="es-ES_tradnl" altLang="ja-JP" sz="700" baseline="30000" dirty="0">
                <a:solidFill>
                  <a:srgbClr val="000000"/>
                </a:solidFill>
                <a:latin typeface="Century Gothic" panose="020B0502020202020204" pitchFamily="34" charset="0"/>
                <a:cs typeface="Arial" pitchFamily="34" charset="0"/>
              </a:rPr>
              <a:t>(3)</a:t>
            </a:r>
            <a:r>
              <a:rPr lang="es-ES_tradnl" altLang="ja-JP" sz="700" dirty="0">
                <a:solidFill>
                  <a:srgbClr val="000000"/>
                </a:solidFill>
                <a:latin typeface="Century Gothic" panose="020B0502020202020204" pitchFamily="34" charset="0"/>
                <a:cs typeface="Arial" pitchFamily="34" charset="0"/>
              </a:rPr>
              <a:t>Considera un monto de inversión de MXP$1,500 millones.</a:t>
            </a:r>
          </a:p>
        </p:txBody>
      </p:sp>
      <p:graphicFrame>
        <p:nvGraphicFramePr>
          <p:cNvPr id="25" name="Table 129"/>
          <p:cNvGraphicFramePr>
            <a:graphicFrameLocks noGrp="1"/>
          </p:cNvGraphicFramePr>
          <p:nvPr>
            <p:extLst>
              <p:ext uri="{D42A27DB-BD31-4B8C-83A1-F6EECF244321}">
                <p14:modId xmlns:p14="http://schemas.microsoft.com/office/powerpoint/2010/main" val="1915114237"/>
              </p:ext>
            </p:extLst>
          </p:nvPr>
        </p:nvGraphicFramePr>
        <p:xfrm>
          <a:off x="2161264" y="4550912"/>
          <a:ext cx="4627465" cy="1433576"/>
        </p:xfrm>
        <a:graphic>
          <a:graphicData uri="http://schemas.openxmlformats.org/drawingml/2006/table">
            <a:tbl>
              <a:tblPr>
                <a:tableStyleId>{5C22544A-7EE6-4342-B048-85BDC9FD1C3A}</a:tableStyleId>
              </a:tblPr>
              <a:tblGrid>
                <a:gridCol w="1320875">
                  <a:extLst>
                    <a:ext uri="{9D8B030D-6E8A-4147-A177-3AD203B41FA5}">
                      <a16:colId xmlns="" xmlns:a16="http://schemas.microsoft.com/office/drawing/2014/main" val="20000"/>
                    </a:ext>
                  </a:extLst>
                </a:gridCol>
                <a:gridCol w="317686">
                  <a:extLst>
                    <a:ext uri="{9D8B030D-6E8A-4147-A177-3AD203B41FA5}">
                      <a16:colId xmlns="" xmlns:a16="http://schemas.microsoft.com/office/drawing/2014/main" val="20001"/>
                    </a:ext>
                  </a:extLst>
                </a:gridCol>
                <a:gridCol w="1320875">
                  <a:extLst>
                    <a:ext uri="{9D8B030D-6E8A-4147-A177-3AD203B41FA5}">
                      <a16:colId xmlns="" xmlns:a16="http://schemas.microsoft.com/office/drawing/2014/main" val="20002"/>
                    </a:ext>
                  </a:extLst>
                </a:gridCol>
                <a:gridCol w="347154">
                  <a:extLst>
                    <a:ext uri="{9D8B030D-6E8A-4147-A177-3AD203B41FA5}">
                      <a16:colId xmlns="" xmlns:a16="http://schemas.microsoft.com/office/drawing/2014/main" val="20003"/>
                    </a:ext>
                  </a:extLst>
                </a:gridCol>
                <a:gridCol w="1320875">
                  <a:extLst>
                    <a:ext uri="{9D8B030D-6E8A-4147-A177-3AD203B41FA5}">
                      <a16:colId xmlns="" xmlns:a16="http://schemas.microsoft.com/office/drawing/2014/main" val="20004"/>
                    </a:ext>
                  </a:extLst>
                </a:gridCol>
              </a:tblGrid>
              <a:tr h="228600">
                <a:tc>
                  <a:txBody>
                    <a:bodyPr/>
                    <a:lstStyle/>
                    <a:p>
                      <a:pPr algn="l"/>
                      <a:r>
                        <a:rPr lang="es-MX" sz="800" b="1" noProof="0">
                          <a:effectLst/>
                          <a:latin typeface="Arial" pitchFamily="34" charset="0"/>
                          <a:cs typeface="Arial" pitchFamily="34" charset="0"/>
                        </a:rPr>
                        <a:t>Número de Proyectos</a:t>
                      </a:r>
                    </a:p>
                  </a:txBody>
                  <a:tcPr marT="18288" marB="18288" anchor="ctr">
                    <a:lnL w="12700" cmpd="sng">
                      <a:noFill/>
                    </a:lnL>
                    <a:lnR w="12700" cmpd="sng">
                      <a:noFill/>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1" noProof="0">
                        <a:latin typeface="Arial" pitchFamily="34" charset="0"/>
                        <a:cs typeface="Arial" pitchFamily="34" charset="0"/>
                      </a:endParaRP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1" noProof="0">
                          <a:latin typeface="Arial" pitchFamily="34" charset="0"/>
                          <a:cs typeface="Arial" pitchFamily="34" charset="0"/>
                        </a:rPr>
                        <a:t>35</a:t>
                      </a: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1" noProof="0">
                        <a:latin typeface="Arial" pitchFamily="34" charset="0"/>
                        <a:cs typeface="Arial" pitchFamily="34" charset="0"/>
                      </a:endParaRP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1" noProof="0">
                          <a:latin typeface="Arial" pitchFamily="34" charset="0"/>
                          <a:cs typeface="Arial" pitchFamily="34" charset="0"/>
                        </a:rPr>
                        <a:t>14</a:t>
                      </a:r>
                    </a:p>
                  </a:txBody>
                  <a:tcPr marT="18288" marB="18288" anchor="ctr">
                    <a:lnL w="12700" cmpd="sng">
                      <a:noFill/>
                    </a:lnL>
                    <a:lnR w="12700" cmpd="sng">
                      <a:noFill/>
                    </a:lnR>
                    <a:lnT w="3810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28600">
                <a:tc>
                  <a:txBody>
                    <a:bodyPr/>
                    <a:lstStyle/>
                    <a:p>
                      <a:pPr algn="l"/>
                      <a:r>
                        <a:rPr lang="es-MX" sz="800" b="0" i="1" noProof="0">
                          <a:effectLst/>
                          <a:latin typeface="Arial" pitchFamily="34" charset="0"/>
                          <a:cs typeface="Arial" pitchFamily="34" charset="0"/>
                        </a:rPr>
                        <a:t>Energía</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6</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3</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28600">
                <a:tc>
                  <a:txBody>
                    <a:bodyPr/>
                    <a:lstStyle/>
                    <a:p>
                      <a:pPr algn="l"/>
                      <a:r>
                        <a:rPr lang="es-MX" sz="800" b="0" i="1" noProof="0">
                          <a:effectLst/>
                          <a:latin typeface="Arial" pitchFamily="34" charset="0"/>
                          <a:cs typeface="Arial" pitchFamily="34" charset="0"/>
                        </a:rPr>
                        <a:t>Infraestructura Social</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16</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5</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28600">
                <a:tc>
                  <a:txBody>
                    <a:bodyPr/>
                    <a:lstStyle/>
                    <a:p>
                      <a:pPr algn="l"/>
                      <a:r>
                        <a:rPr lang="es-MX" sz="800" b="0" i="1" noProof="0">
                          <a:effectLst/>
                          <a:latin typeface="Arial" pitchFamily="34" charset="0"/>
                          <a:cs typeface="Arial" pitchFamily="34" charset="0"/>
                        </a:rPr>
                        <a:t>Hidráulicos</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4</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2</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228600">
                <a:tc>
                  <a:txBody>
                    <a:bodyPr/>
                    <a:lstStyle/>
                    <a:p>
                      <a:pPr algn="l"/>
                      <a:r>
                        <a:rPr lang="es-MX" sz="800" b="0" i="1" noProof="0">
                          <a:effectLst/>
                          <a:latin typeface="Arial" pitchFamily="34" charset="0"/>
                          <a:cs typeface="Arial" pitchFamily="34" charset="0"/>
                        </a:rPr>
                        <a:t>Transporte</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7</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4</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228600">
                <a:tc>
                  <a:txBody>
                    <a:bodyPr/>
                    <a:lstStyle/>
                    <a:p>
                      <a:pPr algn="l"/>
                      <a:r>
                        <a:rPr lang="es-MX" sz="800" b="0" i="1" noProof="0">
                          <a:effectLst/>
                          <a:latin typeface="Arial" pitchFamily="34" charset="0"/>
                          <a:cs typeface="Arial" pitchFamily="34" charset="0"/>
                        </a:rPr>
                        <a:t>Petróleo y Gas</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2</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8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800" b="0" i="1" noProof="0">
                          <a:latin typeface="Arial" pitchFamily="34" charset="0"/>
                          <a:cs typeface="Arial" pitchFamily="34" charset="0"/>
                        </a:rPr>
                        <a:t>-</a:t>
                      </a: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0">
                <a:tc>
                  <a:txBody>
                    <a:bodyPr/>
                    <a:lstStyle/>
                    <a:p>
                      <a:pPr algn="l"/>
                      <a:endParaRPr lang="es-MX" sz="100" b="0" i="1" noProof="0">
                        <a:effectLst/>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100" b="0" i="1" noProof="0">
                        <a:latin typeface="Arial" pitchFamily="34" charset="0"/>
                        <a:cs typeface="Arial" pitchFamily="34" charset="0"/>
                      </a:endParaRPr>
                    </a:p>
                  </a:txBody>
                  <a:tcPr marT="18288" marB="18288"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bl>
          </a:graphicData>
        </a:graphic>
      </p:graphicFrame>
      <p:sp>
        <p:nvSpPr>
          <p:cNvPr id="26" name="Right Arrow 144"/>
          <p:cNvSpPr/>
          <p:nvPr/>
        </p:nvSpPr>
        <p:spPr bwMode="auto">
          <a:xfrm>
            <a:off x="3550227" y="4253906"/>
            <a:ext cx="196193" cy="1821180"/>
          </a:xfrm>
          <a:prstGeom prst="rightArrow">
            <a:avLst>
              <a:gd name="adj1" fmla="val 100000"/>
              <a:gd name="adj2" fmla="val 100000"/>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defTabSz="728578">
              <a:lnSpc>
                <a:spcPct val="95000"/>
              </a:lnSpc>
              <a:buClr>
                <a:srgbClr val="FFFFFF"/>
              </a:buClr>
              <a:tabLst>
                <a:tab pos="4285749" algn="l"/>
              </a:tabLst>
            </a:pPr>
            <a:endParaRPr lang="es-ES_tradnl" sz="1200" dirty="0">
              <a:solidFill>
                <a:srgbClr val="000000"/>
              </a:solidFill>
              <a:latin typeface="Century Gothic" panose="020B0502020202020204" pitchFamily="34" charset="0"/>
              <a:cs typeface="Arial" pitchFamily="34" charset="0"/>
            </a:endParaRPr>
          </a:p>
        </p:txBody>
      </p:sp>
      <p:sp>
        <p:nvSpPr>
          <p:cNvPr id="27" name="Right Arrow 55"/>
          <p:cNvSpPr/>
          <p:nvPr/>
        </p:nvSpPr>
        <p:spPr bwMode="auto">
          <a:xfrm>
            <a:off x="5221432" y="4253906"/>
            <a:ext cx="196193" cy="1821180"/>
          </a:xfrm>
          <a:prstGeom prst="rightArrow">
            <a:avLst>
              <a:gd name="adj1" fmla="val 100000"/>
              <a:gd name="adj2" fmla="val 100000"/>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defTabSz="728578">
              <a:lnSpc>
                <a:spcPct val="95000"/>
              </a:lnSpc>
              <a:buClr>
                <a:srgbClr val="FFFFFF"/>
              </a:buClr>
              <a:tabLst>
                <a:tab pos="4285749" algn="l"/>
              </a:tabLst>
            </a:pPr>
            <a:endParaRPr lang="es-ES_tradnl" sz="1200" dirty="0">
              <a:solidFill>
                <a:srgbClr val="000000"/>
              </a:solidFill>
              <a:latin typeface="Century Gothic" panose="020B0502020202020204" pitchFamily="34" charset="0"/>
              <a:cs typeface="Arial" pitchFamily="34" charset="0"/>
            </a:endParaRPr>
          </a:p>
        </p:txBody>
      </p:sp>
      <p:grpSp>
        <p:nvGrpSpPr>
          <p:cNvPr id="28" name="Group 70"/>
          <p:cNvGrpSpPr/>
          <p:nvPr/>
        </p:nvGrpSpPr>
        <p:grpSpPr>
          <a:xfrm>
            <a:off x="3838380" y="4348557"/>
            <a:ext cx="1287802" cy="164148"/>
            <a:chOff x="3398545" y="1207050"/>
            <a:chExt cx="1065505" cy="164148"/>
          </a:xfrm>
        </p:grpSpPr>
        <p:sp>
          <p:nvSpPr>
            <p:cNvPr id="29"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398545" y="1207050"/>
              <a:ext cx="1065505" cy="164148"/>
            </a:xfrm>
            <a:prstGeom prst="rect">
              <a:avLst/>
            </a:prstGeom>
            <a:noFill/>
            <a:ln>
              <a:noFill/>
            </a:ln>
            <a:effectLst>
              <a:outerShdw dist="25400" dir="5400000" sx="99899" sy="99899" algn="ctr" rotWithShape="0">
                <a:schemeClr val="bg2">
                  <a:alpha val="0"/>
                </a:schemeClr>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400" anchor="b">
              <a:spAutoFit/>
            </a:bodyPr>
            <a:lstStyle/>
            <a:p>
              <a:pPr algn="ctr" defTabSz="728578"/>
              <a:r>
                <a:rPr lang="es-ES_tradnl" altLang="ja-JP" sz="900" b="1" i="1" dirty="0">
                  <a:solidFill>
                    <a:srgbClr val="CD0000"/>
                  </a:solidFill>
                  <a:latin typeface="Century Gothic" panose="020B0502020202020204" pitchFamily="34" charset="0"/>
                  <a:cs typeface="Arial" pitchFamily="34" charset="0"/>
                </a:rPr>
                <a:t>Pipeline</a:t>
              </a:r>
              <a:r>
                <a:rPr lang="es-ES_tradnl" altLang="ja-JP" sz="900" b="1" dirty="0">
                  <a:solidFill>
                    <a:srgbClr val="CD0000"/>
                  </a:solidFill>
                  <a:latin typeface="Century Gothic" panose="020B0502020202020204" pitchFamily="34" charset="0"/>
                  <a:cs typeface="Arial" pitchFamily="34" charset="0"/>
                </a:rPr>
                <a:t> Total FCI </a:t>
              </a:r>
              <a:r>
                <a:rPr lang="es-ES_tradnl" altLang="ja-JP" sz="900" b="1" baseline="30000" dirty="0">
                  <a:solidFill>
                    <a:srgbClr val="CD0000"/>
                  </a:solidFill>
                  <a:latin typeface="Century Gothic" panose="020B0502020202020204" pitchFamily="34" charset="0"/>
                  <a:cs typeface="Arial" pitchFamily="34" charset="0"/>
                </a:rPr>
                <a:t>(1)</a:t>
              </a:r>
            </a:p>
          </p:txBody>
        </p:sp>
        <p:cxnSp>
          <p:nvCxnSpPr>
            <p:cNvPr id="30" name="Straight Connector 66"/>
            <p:cNvCxnSpPr/>
            <p:nvPr/>
          </p:nvCxnSpPr>
          <p:spPr bwMode="auto">
            <a:xfrm>
              <a:off x="3398545" y="1364506"/>
              <a:ext cx="1065505" cy="0"/>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1" name="Group 71"/>
          <p:cNvGrpSpPr/>
          <p:nvPr/>
        </p:nvGrpSpPr>
        <p:grpSpPr>
          <a:xfrm>
            <a:off x="5472546" y="4210054"/>
            <a:ext cx="1321724" cy="302647"/>
            <a:chOff x="3398545" y="1068551"/>
            <a:chExt cx="1077355" cy="302647"/>
          </a:xfrm>
        </p:grpSpPr>
        <p:sp>
          <p:nvSpPr>
            <p:cNvPr id="32"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3398545" y="1068551"/>
              <a:ext cx="1077355" cy="302647"/>
            </a:xfrm>
            <a:prstGeom prst="rect">
              <a:avLst/>
            </a:prstGeom>
            <a:noFill/>
            <a:ln>
              <a:noFill/>
            </a:ln>
            <a:effectLst>
              <a:outerShdw dist="25400" dir="5400000" sx="99899" sy="99899" algn="ctr" rotWithShape="0">
                <a:schemeClr val="bg2">
                  <a:alpha val="0"/>
                </a:schemeClr>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400" anchor="b">
              <a:spAutoFit/>
            </a:bodyPr>
            <a:lstStyle/>
            <a:p>
              <a:pPr algn="ctr" defTabSz="728578"/>
              <a:r>
                <a:rPr lang="es-ES_tradnl" altLang="ja-JP" sz="900" b="1" dirty="0">
                  <a:solidFill>
                    <a:srgbClr val="CD0000"/>
                  </a:solidFill>
                  <a:latin typeface="Century Gothic" panose="020B0502020202020204" pitchFamily="34" charset="0"/>
                  <a:cs typeface="Arial" pitchFamily="34" charset="0"/>
                </a:rPr>
                <a:t>Proyectos en Fase de Análisis</a:t>
              </a:r>
              <a:endParaRPr lang="es-ES_tradnl" altLang="ja-JP" sz="900" b="1" baseline="30000" dirty="0">
                <a:solidFill>
                  <a:srgbClr val="CD0000"/>
                </a:solidFill>
                <a:latin typeface="Century Gothic" panose="020B0502020202020204" pitchFamily="34" charset="0"/>
                <a:cs typeface="Arial" pitchFamily="34" charset="0"/>
              </a:endParaRPr>
            </a:p>
          </p:txBody>
        </p:sp>
        <p:cxnSp>
          <p:nvCxnSpPr>
            <p:cNvPr id="33" name="Straight Connector 73"/>
            <p:cNvCxnSpPr/>
            <p:nvPr/>
          </p:nvCxnSpPr>
          <p:spPr bwMode="auto">
            <a:xfrm>
              <a:off x="3398545" y="1364506"/>
              <a:ext cx="1065505" cy="0"/>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2117760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376489"/>
            <a:ext cx="5610767" cy="631524"/>
          </a:xfrm>
        </p:spPr>
        <p:txBody>
          <a:bodyPr>
            <a:normAutofit fontScale="90000"/>
          </a:bodyPr>
          <a:lstStyle/>
          <a:p>
            <a:r>
              <a:rPr lang="es-ES_tradnl" sz="2000" b="1" dirty="0">
                <a:latin typeface="Century Gothic" panose="020B0502020202020204" pitchFamily="34" charset="0"/>
              </a:rPr>
              <a:t>Temprana Visibilidad de Oportunidades de Inversión (Estados  y Municipios)</a:t>
            </a:r>
            <a:br>
              <a:rPr lang="es-ES_tradnl" sz="2000" b="1" dirty="0">
                <a:latin typeface="Century Gothic" panose="020B0502020202020204" pitchFamily="34" charset="0"/>
              </a:rPr>
            </a:br>
            <a:endParaRPr lang="es-MX" sz="2000" b="1">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37</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3</a:t>
            </a:r>
          </a:p>
        </p:txBody>
      </p:sp>
      <p:sp>
        <p:nvSpPr>
          <p:cNvPr id="34" name="25 CuadroTexto"/>
          <p:cNvSpPr txBox="1"/>
          <p:nvPr/>
        </p:nvSpPr>
        <p:spPr>
          <a:xfrm>
            <a:off x="477866" y="1165025"/>
            <a:ext cx="8197822" cy="609600"/>
          </a:xfrm>
          <a:prstGeom prst="rect">
            <a:avLst/>
          </a:prstGeom>
          <a:noFill/>
          <a:ln>
            <a:noFill/>
          </a:ln>
        </p:spPr>
        <p:txBody>
          <a:bodyPr wrap="square" lIns="50941" tIns="50941" rIns="50941" bIns="50941" rtlCol="0" anchor="ctr">
            <a:noAutofit/>
          </a:bodyPr>
          <a:lstStyle/>
          <a:p>
            <a:pPr marL="3493" lvl="2" defTabSz="801529" fontAlgn="base">
              <a:spcBef>
                <a:spcPts val="1129"/>
              </a:spcBef>
              <a:spcAft>
                <a:spcPts val="600"/>
              </a:spcAft>
              <a:buClr>
                <a:srgbClr val="CD0000"/>
              </a:buClr>
              <a:buSzPct val="80000"/>
              <a:tabLst>
                <a:tab pos="4714875" algn="l"/>
              </a:tabLst>
              <a:defRPr/>
            </a:pPr>
            <a:r>
              <a:rPr lang="es-US" sz="1200" b="1">
                <a:solidFill>
                  <a:srgbClr val="CD0000"/>
                </a:solidFill>
                <a:latin typeface="Century Gothic" panose="020B0502020202020204" pitchFamily="34" charset="0"/>
                <a:cs typeface="Arial" panose="020B0604020202020204" pitchFamily="34" charset="0"/>
              </a:rPr>
              <a:t>GFI es uno de los grupos financieros en México enfocado en financiamientos a Estados y Municipios, con una relevante participación de mercado y con crecimiento en su portafolio de proyectos.</a:t>
            </a:r>
          </a:p>
        </p:txBody>
      </p:sp>
      <p:sp>
        <p:nvSpPr>
          <p:cNvPr id="35"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752228" y="1801253"/>
            <a:ext cx="3922776" cy="212879"/>
          </a:xfrm>
          <a:prstGeom prst="rect">
            <a:avLst/>
          </a:prstGeom>
          <a:solidFill>
            <a:srgbClr val="FFFFFF"/>
          </a:solidFill>
          <a:ln>
            <a:noFill/>
          </a:ln>
          <a:effectLst>
            <a:outerShdw dist="25400" dir="5400000" sx="99899" sy="99899" algn="ctr" rotWithShape="0">
              <a:srgbClr val="ED6400"/>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lIns="0" tIns="0" rIns="0" bIns="27940" anchor="b">
            <a:spAutoFit/>
          </a:bodyPr>
          <a:lstStyle/>
          <a:p>
            <a:pPr lvl="0" defTabSz="801529" fontAlgn="base">
              <a:spcBef>
                <a:spcPct val="0"/>
              </a:spcBef>
              <a:spcAft>
                <a:spcPct val="0"/>
              </a:spcAft>
            </a:pPr>
            <a:r>
              <a:rPr lang="es-US" altLang="ja-JP" sz="1200" b="1" kern="0">
                <a:solidFill>
                  <a:srgbClr val="CD0000"/>
                </a:solidFill>
                <a:latin typeface="Century Gothic" panose="020B0502020202020204" pitchFamily="34" charset="0"/>
                <a:ea typeface="ＭＳ Ｐゴシック" panose="020B0600070205080204" pitchFamily="34" charset="-128"/>
                <a:cs typeface="Arial" pitchFamily="34" charset="0"/>
              </a:rPr>
              <a:t>Cobertura de GFI en México</a:t>
            </a:r>
            <a:endParaRPr lang="es-MX" altLang="ja-JP" sz="1200" b="1" kern="0">
              <a:solidFill>
                <a:srgbClr val="CD0000"/>
              </a:solidFill>
              <a:latin typeface="Century Gothic" panose="020B0502020202020204" pitchFamily="34" charset="0"/>
              <a:ea typeface="ＭＳ Ｐゴシック" panose="020B0600070205080204" pitchFamily="34" charset="-128"/>
              <a:cs typeface="Arial" pitchFamily="34" charset="0"/>
            </a:endParaRPr>
          </a:p>
        </p:txBody>
      </p:sp>
      <p:sp>
        <p:nvSpPr>
          <p:cNvPr id="36"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82533" y="1816642"/>
            <a:ext cx="4215974" cy="197490"/>
          </a:xfrm>
          <a:prstGeom prst="rect">
            <a:avLst/>
          </a:prstGeom>
          <a:solidFill>
            <a:srgbClr val="FFFFFF"/>
          </a:solidFill>
          <a:ln>
            <a:noFill/>
          </a:ln>
          <a:effectLst>
            <a:outerShdw dist="25400" dir="5400000" sx="99899" sy="99899" algn="ctr" rotWithShape="0">
              <a:srgbClr val="ED6400"/>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7940" anchor="b">
            <a:spAutoFit/>
          </a:bodyPr>
          <a:lstStyle/>
          <a:p>
            <a:pPr lvl="0" defTabSz="801529" fontAlgn="base">
              <a:spcBef>
                <a:spcPct val="0"/>
              </a:spcBef>
              <a:spcAft>
                <a:spcPct val="0"/>
              </a:spcAft>
            </a:pPr>
            <a:r>
              <a:rPr lang="es-US" altLang="ja-JP" sz="1100" b="1" kern="0">
                <a:solidFill>
                  <a:srgbClr val="CD0000"/>
                </a:solidFill>
                <a:latin typeface="Century Gothic" panose="020B0502020202020204" pitchFamily="34" charset="0"/>
                <a:ea typeface="ＭＳ Ｐゴシック" panose="020B0600070205080204" pitchFamily="34" charset="-128"/>
                <a:cs typeface="Arial" pitchFamily="34" charset="0"/>
              </a:rPr>
              <a:t>Participación de Mercado en Crédito a Estados y Municipios</a:t>
            </a:r>
            <a:r>
              <a:rPr lang="es-US" altLang="ja-JP" sz="1100" b="1" kern="0" baseline="30000">
                <a:solidFill>
                  <a:srgbClr val="CD0000"/>
                </a:solidFill>
                <a:latin typeface="Century Gothic" panose="020B0502020202020204" pitchFamily="34" charset="0"/>
                <a:ea typeface="ＭＳ Ｐゴシック" panose="020B0600070205080204" pitchFamily="34" charset="-128"/>
                <a:cs typeface="Arial" pitchFamily="34" charset="0"/>
              </a:rPr>
              <a:t>(1)</a:t>
            </a:r>
            <a:endParaRPr lang="es-US" altLang="ja-JP" sz="1200" b="1" kern="0" baseline="30000">
              <a:solidFill>
                <a:srgbClr val="CD0000"/>
              </a:solidFill>
              <a:latin typeface="Century Gothic" panose="020B0502020202020204" pitchFamily="34" charset="0"/>
              <a:ea typeface="ＭＳ Ｐゴシック" panose="020B0600070205080204" pitchFamily="34" charset="-128"/>
              <a:cs typeface="Arial" pitchFamily="34" charset="0"/>
            </a:endParaRPr>
          </a:p>
        </p:txBody>
      </p:sp>
      <p:sp>
        <p:nvSpPr>
          <p:cNvPr id="37"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82534" y="3987706"/>
            <a:ext cx="3922776" cy="197490"/>
          </a:xfrm>
          <a:prstGeom prst="rect">
            <a:avLst/>
          </a:prstGeom>
          <a:solidFill>
            <a:srgbClr val="FFFFFF"/>
          </a:solidFill>
          <a:ln>
            <a:noFill/>
          </a:ln>
          <a:effectLst>
            <a:outerShdw dist="25400" dir="5400000" sx="99899" sy="99899" algn="ctr" rotWithShape="0">
              <a:srgbClr val="ED6400"/>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lIns="0" tIns="0" rIns="0" bIns="27940" anchor="b">
            <a:spAutoFit/>
          </a:bodyPr>
          <a:lstStyle/>
          <a:p>
            <a:pPr lvl="0" defTabSz="801529" fontAlgn="base">
              <a:spcBef>
                <a:spcPct val="0"/>
              </a:spcBef>
              <a:spcAft>
                <a:spcPct val="0"/>
              </a:spcAft>
            </a:pPr>
            <a:r>
              <a:rPr lang="es-US" altLang="ja-JP" sz="1100" b="1" kern="0">
                <a:solidFill>
                  <a:srgbClr val="ED6400"/>
                </a:solidFill>
                <a:latin typeface="Century Gothic" panose="020B0502020202020204" pitchFamily="34" charset="0"/>
                <a:ea typeface="ＭＳ Ｐゴシック" panose="020B0600070205080204" pitchFamily="34" charset="-128"/>
                <a:cs typeface="Arial" pitchFamily="34" charset="0"/>
              </a:rPr>
              <a:t>Cartera de Crédito Total</a:t>
            </a:r>
            <a:r>
              <a:rPr lang="es-US" altLang="ja-JP" sz="1100" b="1" kern="0" baseline="30000">
                <a:solidFill>
                  <a:srgbClr val="ED6400"/>
                </a:solidFill>
                <a:latin typeface="Century Gothic" panose="020B0502020202020204" pitchFamily="34" charset="0"/>
                <a:ea typeface="ＭＳ Ｐゴシック" panose="020B0600070205080204" pitchFamily="34" charset="-128"/>
                <a:cs typeface="Arial" pitchFamily="34" charset="0"/>
              </a:rPr>
              <a:t>(2)</a:t>
            </a:r>
            <a:endParaRPr lang="es-US" altLang="ja-JP" sz="1200" b="1" kern="0" baseline="30000">
              <a:solidFill>
                <a:srgbClr val="ED6400"/>
              </a:solidFill>
              <a:latin typeface="Century Gothic" panose="020B0502020202020204" pitchFamily="34" charset="0"/>
              <a:ea typeface="ＭＳ Ｐゴシック" panose="020B0600070205080204" pitchFamily="34" charset="-128"/>
              <a:cs typeface="Arial" pitchFamily="34" charset="0"/>
            </a:endParaRPr>
          </a:p>
        </p:txBody>
      </p:sp>
      <p:sp>
        <p:nvSpPr>
          <p:cNvPr id="38" name="25 CuadroTexto"/>
          <p:cNvSpPr txBox="1"/>
          <p:nvPr/>
        </p:nvSpPr>
        <p:spPr>
          <a:xfrm>
            <a:off x="4752228" y="5942808"/>
            <a:ext cx="3929910" cy="471700"/>
          </a:xfrm>
          <a:prstGeom prst="rect">
            <a:avLst/>
          </a:prstGeom>
          <a:noFill/>
          <a:ln w="15875">
            <a:solidFill>
              <a:srgbClr val="CD0000"/>
            </a:solidFill>
          </a:ln>
        </p:spPr>
        <p:txBody>
          <a:bodyPr wrap="square" lIns="44948" tIns="44948" rIns="44948" bIns="44948" rtlCol="0" anchor="ctr">
            <a:noAutofit/>
          </a:bodyPr>
          <a:lstStyle/>
          <a:p>
            <a:pPr marL="184173" lvl="2" indent="-181051" algn="ctr">
              <a:buClr>
                <a:srgbClr val="7F7F7F"/>
              </a:buClr>
              <a:buSzPct val="130000"/>
            </a:pPr>
            <a:r>
              <a:rPr lang="es-ES_tradnl" sz="1200" b="1" dirty="0">
                <a:solidFill>
                  <a:srgbClr val="7F7F7F"/>
                </a:solidFill>
                <a:latin typeface="Century Gothic" panose="020B0502020202020204" pitchFamily="34" charset="0"/>
                <a:cs typeface="Arial"/>
              </a:rPr>
              <a:t>GFI tiene presencia en 20 estados y en 124 municipios en México</a:t>
            </a:r>
            <a:r>
              <a:rPr lang="es-US" altLang="ja-JP" sz="1200" b="1" kern="0" baseline="30000">
                <a:solidFill>
                  <a:schemeClr val="bg1">
                    <a:lumMod val="50000"/>
                  </a:schemeClr>
                </a:solidFill>
                <a:latin typeface="Century Gothic" panose="020B0502020202020204" pitchFamily="34" charset="0"/>
                <a:ea typeface="ＭＳ Ｐゴシック" panose="020B0600070205080204" pitchFamily="34" charset="-128"/>
                <a:cs typeface="Arial" pitchFamily="34" charset="0"/>
              </a:rPr>
              <a:t>(3)</a:t>
            </a:r>
            <a:endParaRPr lang="es-ES_tradnl" sz="1200" b="1" dirty="0">
              <a:solidFill>
                <a:schemeClr val="bg1">
                  <a:lumMod val="50000"/>
                </a:schemeClr>
              </a:solidFill>
              <a:latin typeface="Century Gothic" panose="020B0502020202020204" pitchFamily="34" charset="0"/>
              <a:cs typeface="Arial"/>
            </a:endParaRPr>
          </a:p>
        </p:txBody>
      </p:sp>
      <p:grpSp>
        <p:nvGrpSpPr>
          <p:cNvPr id="39" name="Group 3"/>
          <p:cNvGrpSpPr/>
          <p:nvPr/>
        </p:nvGrpSpPr>
        <p:grpSpPr>
          <a:xfrm>
            <a:off x="5290068" y="5359437"/>
            <a:ext cx="1097072" cy="246221"/>
            <a:chOff x="672378" y="6056834"/>
            <a:chExt cx="1190104" cy="267102"/>
          </a:xfrm>
        </p:grpSpPr>
        <p:sp>
          <p:nvSpPr>
            <p:cNvPr id="40" name="Rectangle 48"/>
            <p:cNvSpPr/>
            <p:nvPr/>
          </p:nvSpPr>
          <p:spPr bwMode="auto">
            <a:xfrm>
              <a:off x="672378" y="6092512"/>
              <a:ext cx="225456" cy="188745"/>
            </a:xfrm>
            <a:prstGeom prst="rect">
              <a:avLst/>
            </a:prstGeom>
            <a:solidFill>
              <a:srgbClr val="F49C3E"/>
            </a:solid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41" name="TextBox 49"/>
            <p:cNvSpPr txBox="1"/>
            <p:nvPr/>
          </p:nvSpPr>
          <p:spPr>
            <a:xfrm>
              <a:off x="850734" y="6056834"/>
              <a:ext cx="1011748" cy="267102"/>
            </a:xfrm>
            <a:prstGeom prst="rect">
              <a:avLst/>
            </a:prstGeom>
            <a:noFill/>
          </p:spPr>
          <p:txBody>
            <a:bodyPr wrap="square" rtlCol="0">
              <a:spAutoFit/>
            </a:bodyPr>
            <a:lstStyle/>
            <a:p>
              <a:pPr algn="l"/>
              <a:r>
                <a:rPr lang="es-MX" sz="1000">
                  <a:latin typeface="Century Gothic" panose="020B0502020202020204" pitchFamily="34" charset="0"/>
                </a:rPr>
                <a:t>Centro</a:t>
              </a:r>
            </a:p>
          </p:txBody>
        </p:sp>
      </p:grpSp>
      <p:grpSp>
        <p:nvGrpSpPr>
          <p:cNvPr id="42" name="Group 4"/>
          <p:cNvGrpSpPr/>
          <p:nvPr/>
        </p:nvGrpSpPr>
        <p:grpSpPr>
          <a:xfrm>
            <a:off x="6254736" y="5346021"/>
            <a:ext cx="1097072" cy="246221"/>
            <a:chOff x="1776306" y="6056833"/>
            <a:chExt cx="1190104" cy="267102"/>
          </a:xfrm>
        </p:grpSpPr>
        <p:sp>
          <p:nvSpPr>
            <p:cNvPr id="43" name="Rectangle 50"/>
            <p:cNvSpPr/>
            <p:nvPr/>
          </p:nvSpPr>
          <p:spPr bwMode="auto">
            <a:xfrm>
              <a:off x="1776306" y="6092511"/>
              <a:ext cx="225456" cy="188745"/>
            </a:xfrm>
            <a:prstGeom prst="rect">
              <a:avLst/>
            </a:prstGeom>
            <a:pattFill prst="wdDnDiag">
              <a:fgClr>
                <a:srgbClr val="F49C3E"/>
              </a:fgClr>
              <a:bgClr>
                <a:schemeClr val="bg1"/>
              </a:bgClr>
            </a:patt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44" name="TextBox 51"/>
            <p:cNvSpPr txBox="1"/>
            <p:nvPr/>
          </p:nvSpPr>
          <p:spPr>
            <a:xfrm>
              <a:off x="1954662" y="6056833"/>
              <a:ext cx="1011748" cy="267102"/>
            </a:xfrm>
            <a:prstGeom prst="rect">
              <a:avLst/>
            </a:prstGeom>
            <a:noFill/>
          </p:spPr>
          <p:txBody>
            <a:bodyPr wrap="square" rtlCol="0">
              <a:spAutoFit/>
            </a:bodyPr>
            <a:lstStyle/>
            <a:p>
              <a:pPr algn="l"/>
              <a:r>
                <a:rPr lang="es-MX" sz="1000">
                  <a:latin typeface="Century Gothic" panose="020B0502020202020204" pitchFamily="34" charset="0"/>
                </a:rPr>
                <a:t>Oeste</a:t>
              </a:r>
            </a:p>
          </p:txBody>
        </p:sp>
      </p:grpSp>
      <p:grpSp>
        <p:nvGrpSpPr>
          <p:cNvPr id="45" name="Group 74"/>
          <p:cNvGrpSpPr/>
          <p:nvPr/>
        </p:nvGrpSpPr>
        <p:grpSpPr>
          <a:xfrm>
            <a:off x="7348708" y="5346368"/>
            <a:ext cx="1097072" cy="246221"/>
            <a:chOff x="1776306" y="6056833"/>
            <a:chExt cx="1190104" cy="267102"/>
          </a:xfrm>
        </p:grpSpPr>
        <p:sp>
          <p:nvSpPr>
            <p:cNvPr id="46" name="Rectangle 75"/>
            <p:cNvSpPr/>
            <p:nvPr/>
          </p:nvSpPr>
          <p:spPr bwMode="auto">
            <a:xfrm>
              <a:off x="1776306" y="6092511"/>
              <a:ext cx="225456" cy="188745"/>
            </a:xfrm>
            <a:prstGeom prst="rect">
              <a:avLst/>
            </a:prstGeom>
            <a:solidFill>
              <a:srgbClr val="F8C48B"/>
            </a:solid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47" name="TextBox 76"/>
            <p:cNvSpPr txBox="1"/>
            <p:nvPr/>
          </p:nvSpPr>
          <p:spPr>
            <a:xfrm>
              <a:off x="1954662" y="6056833"/>
              <a:ext cx="1011748" cy="267102"/>
            </a:xfrm>
            <a:prstGeom prst="rect">
              <a:avLst/>
            </a:prstGeom>
            <a:noFill/>
          </p:spPr>
          <p:txBody>
            <a:bodyPr wrap="square" rtlCol="0">
              <a:spAutoFit/>
            </a:bodyPr>
            <a:lstStyle/>
            <a:p>
              <a:pPr algn="l"/>
              <a:r>
                <a:rPr lang="es-MX" sz="1000">
                  <a:latin typeface="Century Gothic" panose="020B0502020202020204" pitchFamily="34" charset="0"/>
                </a:rPr>
                <a:t>Noreste</a:t>
              </a:r>
            </a:p>
          </p:txBody>
        </p:sp>
      </p:grpSp>
      <p:grpSp>
        <p:nvGrpSpPr>
          <p:cNvPr id="48" name="Group 77"/>
          <p:cNvGrpSpPr/>
          <p:nvPr/>
        </p:nvGrpSpPr>
        <p:grpSpPr>
          <a:xfrm>
            <a:off x="5293204" y="5623101"/>
            <a:ext cx="1097072" cy="246221"/>
            <a:chOff x="1776306" y="6056833"/>
            <a:chExt cx="1190104" cy="267102"/>
          </a:xfrm>
        </p:grpSpPr>
        <p:sp>
          <p:nvSpPr>
            <p:cNvPr id="49" name="Rectangle 78"/>
            <p:cNvSpPr/>
            <p:nvPr/>
          </p:nvSpPr>
          <p:spPr bwMode="auto">
            <a:xfrm>
              <a:off x="1776306" y="6092511"/>
              <a:ext cx="225456" cy="188745"/>
            </a:xfrm>
            <a:prstGeom prst="rect">
              <a:avLst/>
            </a:prstGeom>
            <a:solidFill>
              <a:srgbClr val="FFC726"/>
            </a:solid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50" name="TextBox 79"/>
            <p:cNvSpPr txBox="1"/>
            <p:nvPr/>
          </p:nvSpPr>
          <p:spPr>
            <a:xfrm>
              <a:off x="1954662" y="6056833"/>
              <a:ext cx="1011748" cy="267102"/>
            </a:xfrm>
            <a:prstGeom prst="rect">
              <a:avLst/>
            </a:prstGeom>
            <a:noFill/>
          </p:spPr>
          <p:txBody>
            <a:bodyPr wrap="square" rtlCol="0">
              <a:spAutoFit/>
            </a:bodyPr>
            <a:lstStyle/>
            <a:p>
              <a:pPr algn="l"/>
              <a:r>
                <a:rPr lang="es-MX" sz="1000">
                  <a:latin typeface="Century Gothic" panose="020B0502020202020204" pitchFamily="34" charset="0"/>
                </a:rPr>
                <a:t>Noroeste</a:t>
              </a:r>
            </a:p>
          </p:txBody>
        </p:sp>
      </p:grpSp>
      <p:grpSp>
        <p:nvGrpSpPr>
          <p:cNvPr id="51" name="Group 80"/>
          <p:cNvGrpSpPr/>
          <p:nvPr/>
        </p:nvGrpSpPr>
        <p:grpSpPr>
          <a:xfrm>
            <a:off x="6265971" y="5619268"/>
            <a:ext cx="1288098" cy="246221"/>
            <a:chOff x="1776306" y="6056833"/>
            <a:chExt cx="1397328" cy="267102"/>
          </a:xfrm>
        </p:grpSpPr>
        <p:sp>
          <p:nvSpPr>
            <p:cNvPr id="52" name="Rectangle 81"/>
            <p:cNvSpPr/>
            <p:nvPr/>
          </p:nvSpPr>
          <p:spPr bwMode="auto">
            <a:xfrm>
              <a:off x="1776306" y="6092511"/>
              <a:ext cx="225456" cy="188745"/>
            </a:xfrm>
            <a:prstGeom prst="rect">
              <a:avLst/>
            </a:prstGeom>
            <a:solidFill>
              <a:srgbClr val="DE7572"/>
            </a:solid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53" name="TextBox 82"/>
            <p:cNvSpPr txBox="1"/>
            <p:nvPr/>
          </p:nvSpPr>
          <p:spPr>
            <a:xfrm>
              <a:off x="1954661" y="6056833"/>
              <a:ext cx="1218973" cy="267102"/>
            </a:xfrm>
            <a:prstGeom prst="rect">
              <a:avLst/>
            </a:prstGeom>
            <a:noFill/>
          </p:spPr>
          <p:txBody>
            <a:bodyPr wrap="square" rtlCol="0">
              <a:spAutoFit/>
            </a:bodyPr>
            <a:lstStyle/>
            <a:p>
              <a:pPr algn="l"/>
              <a:r>
                <a:rPr lang="es-MX" sz="1000">
                  <a:latin typeface="Century Gothic" panose="020B0502020202020204" pitchFamily="34" charset="0"/>
                </a:rPr>
                <a:t>Golfo Este</a:t>
              </a:r>
            </a:p>
          </p:txBody>
        </p:sp>
      </p:grpSp>
      <p:grpSp>
        <p:nvGrpSpPr>
          <p:cNvPr id="54" name="Group 83"/>
          <p:cNvGrpSpPr/>
          <p:nvPr/>
        </p:nvGrpSpPr>
        <p:grpSpPr>
          <a:xfrm>
            <a:off x="7363974" y="5596011"/>
            <a:ext cx="1288098" cy="246221"/>
            <a:chOff x="1776306" y="6056833"/>
            <a:chExt cx="1397328" cy="267102"/>
          </a:xfrm>
        </p:grpSpPr>
        <p:sp>
          <p:nvSpPr>
            <p:cNvPr id="55" name="Rectangle 84"/>
            <p:cNvSpPr/>
            <p:nvPr/>
          </p:nvSpPr>
          <p:spPr bwMode="auto">
            <a:xfrm>
              <a:off x="1776306" y="6092511"/>
              <a:ext cx="225456" cy="188745"/>
            </a:xfrm>
            <a:prstGeom prst="rect">
              <a:avLst/>
            </a:prstGeom>
            <a:solidFill>
              <a:srgbClr val="9D0E2D"/>
            </a:solidFill>
            <a:ln w="12700" cap="flat" cmpd="sng" algn="ctr">
              <a:solidFill>
                <a:srgbClr val="91867E"/>
              </a:solidFill>
              <a:prstDash val="solid"/>
              <a:round/>
              <a:headEnd type="none" w="med" len="med"/>
              <a:tailEnd type="none" w="med" len="med"/>
            </a:ln>
            <a:extLst/>
          </p:spPr>
          <p:txBody>
            <a:bodyPr/>
            <a:lstStyle/>
            <a:p>
              <a:endParaRPr lang="es-MX" sz="1000">
                <a:solidFill>
                  <a:srgbClr val="000000"/>
                </a:solidFill>
                <a:latin typeface="Century Gothic" panose="020B0502020202020204" pitchFamily="34" charset="0"/>
                <a:cs typeface="Arial" pitchFamily="34" charset="0"/>
              </a:endParaRPr>
            </a:p>
          </p:txBody>
        </p:sp>
        <p:sp>
          <p:nvSpPr>
            <p:cNvPr id="56" name="TextBox 85"/>
            <p:cNvSpPr txBox="1"/>
            <p:nvPr/>
          </p:nvSpPr>
          <p:spPr>
            <a:xfrm>
              <a:off x="1954661" y="6056833"/>
              <a:ext cx="1218973" cy="267102"/>
            </a:xfrm>
            <a:prstGeom prst="rect">
              <a:avLst/>
            </a:prstGeom>
            <a:noFill/>
          </p:spPr>
          <p:txBody>
            <a:bodyPr wrap="square" rtlCol="0">
              <a:spAutoFit/>
            </a:bodyPr>
            <a:lstStyle/>
            <a:p>
              <a:pPr algn="l"/>
              <a:r>
                <a:rPr lang="es-MX" sz="1000">
                  <a:latin typeface="Century Gothic" panose="020B0502020202020204" pitchFamily="34" charset="0"/>
                </a:rPr>
                <a:t>Sureste</a:t>
              </a:r>
            </a:p>
          </p:txBody>
        </p:sp>
      </p:grpSp>
      <p:sp>
        <p:nvSpPr>
          <p:cNvPr id="57" name="163 CuadroTexto"/>
          <p:cNvSpPr txBox="1"/>
          <p:nvPr/>
        </p:nvSpPr>
        <p:spPr>
          <a:xfrm>
            <a:off x="4989819" y="4365882"/>
            <a:ext cx="1949712" cy="923330"/>
          </a:xfrm>
          <a:prstGeom prst="rect">
            <a:avLst/>
          </a:prstGeom>
          <a:noFill/>
          <a:ln w="28575">
            <a:solidFill>
              <a:schemeClr val="bg2"/>
            </a:solidFill>
          </a:ln>
        </p:spPr>
        <p:txBody>
          <a:bodyPr wrap="square" rtlCol="0">
            <a:spAutoFit/>
          </a:bodyPr>
          <a:lstStyle/>
          <a:p>
            <a:pPr algn="l"/>
            <a:r>
              <a:rPr lang="es-MX" sz="900" b="1">
                <a:latin typeface="Century Gothic" panose="020B0502020202020204" pitchFamily="34" charset="0"/>
                <a:cs typeface="Arial" panose="020B0604020202020204" pitchFamily="34" charset="0"/>
              </a:rPr>
              <a:t>+ 6 Centros de Negocio</a:t>
            </a:r>
          </a:p>
          <a:p>
            <a:pPr algn="l"/>
            <a:r>
              <a:rPr lang="es-MX" sz="900" b="1">
                <a:latin typeface="Century Gothic" panose="020B0502020202020204" pitchFamily="34" charset="0"/>
                <a:cs typeface="Arial" panose="020B0604020202020204" pitchFamily="34" charset="0"/>
              </a:rPr>
              <a:t>+ 13 Oficinas de Negocio</a:t>
            </a:r>
          </a:p>
          <a:p>
            <a:pPr algn="l"/>
            <a:r>
              <a:rPr lang="es-MX" sz="900" b="1">
                <a:latin typeface="Century Gothic" panose="020B0502020202020204" pitchFamily="34" charset="0"/>
                <a:cs typeface="Arial" panose="020B0604020202020204" pitchFamily="34" charset="0"/>
              </a:rPr>
              <a:t>(Incrementando hasta 32 para diciembre 2016)</a:t>
            </a:r>
          </a:p>
          <a:p>
            <a:pPr algn="l"/>
            <a:r>
              <a:rPr lang="es-MX" sz="900" i="1">
                <a:latin typeface="Century Gothic" panose="020B0502020202020204" pitchFamily="34" charset="0"/>
                <a:cs typeface="Arial" panose="020B0604020202020204" pitchFamily="34" charset="0"/>
              </a:rPr>
              <a:t>Ofreciendo todos los productos y servicios de GFI</a:t>
            </a:r>
          </a:p>
        </p:txBody>
      </p:sp>
      <p:grpSp>
        <p:nvGrpSpPr>
          <p:cNvPr id="58" name="Group 2"/>
          <p:cNvGrpSpPr>
            <a:grpSpLocks noChangeAspect="1"/>
          </p:cNvGrpSpPr>
          <p:nvPr/>
        </p:nvGrpSpPr>
        <p:grpSpPr>
          <a:xfrm>
            <a:off x="5026231" y="2140779"/>
            <a:ext cx="3410378" cy="2471838"/>
            <a:chOff x="2606362" y="2382882"/>
            <a:chExt cx="3931276" cy="2553282"/>
          </a:xfrm>
        </p:grpSpPr>
        <p:sp>
          <p:nvSpPr>
            <p:cNvPr id="59" name="Freeform 19"/>
            <p:cNvSpPr>
              <a:spLocks noEditPoints="1"/>
            </p:cNvSpPr>
            <p:nvPr/>
          </p:nvSpPr>
          <p:spPr bwMode="auto">
            <a:xfrm>
              <a:off x="4736273" y="4020794"/>
              <a:ext cx="321811" cy="422031"/>
            </a:xfrm>
            <a:custGeom>
              <a:avLst/>
              <a:gdLst>
                <a:gd name="T0" fmla="*/ 7278336 w 64"/>
                <a:gd name="T1" fmla="*/ 3359232 h 92"/>
                <a:gd name="T2" fmla="*/ 6438528 w 64"/>
                <a:gd name="T3" fmla="*/ 4478976 h 92"/>
                <a:gd name="T4" fmla="*/ 5318784 w 64"/>
                <a:gd name="T5" fmla="*/ 5318784 h 92"/>
                <a:gd name="T6" fmla="*/ 5878656 w 64"/>
                <a:gd name="T7" fmla="*/ 6438528 h 92"/>
                <a:gd name="T8" fmla="*/ 5598720 w 64"/>
                <a:gd name="T9" fmla="*/ 8118144 h 92"/>
                <a:gd name="T10" fmla="*/ 6158592 w 64"/>
                <a:gd name="T11" fmla="*/ 9237888 h 92"/>
                <a:gd name="T12" fmla="*/ 7838208 w 64"/>
                <a:gd name="T13" fmla="*/ 10077696 h 92"/>
                <a:gd name="T14" fmla="*/ 8957952 w 64"/>
                <a:gd name="T15" fmla="*/ 11197440 h 92"/>
                <a:gd name="T16" fmla="*/ 10077696 w 64"/>
                <a:gd name="T17" fmla="*/ 12037248 h 92"/>
                <a:gd name="T18" fmla="*/ 10637568 w 64"/>
                <a:gd name="T19" fmla="*/ 13436928 h 92"/>
                <a:gd name="T20" fmla="*/ 9517824 w 64"/>
                <a:gd name="T21" fmla="*/ 13716864 h 92"/>
                <a:gd name="T22" fmla="*/ 8678016 w 64"/>
                <a:gd name="T23" fmla="*/ 14836608 h 92"/>
                <a:gd name="T24" fmla="*/ 7558272 w 64"/>
                <a:gd name="T25" fmla="*/ 13996800 h 92"/>
                <a:gd name="T26" fmla="*/ 6718464 w 64"/>
                <a:gd name="T27" fmla="*/ 14836608 h 92"/>
                <a:gd name="T28" fmla="*/ 5038848 w 64"/>
                <a:gd name="T29" fmla="*/ 14836608 h 92"/>
                <a:gd name="T30" fmla="*/ 4199040 w 64"/>
                <a:gd name="T31" fmla="*/ 13716864 h 92"/>
                <a:gd name="T32" fmla="*/ 2799360 w 64"/>
                <a:gd name="T33" fmla="*/ 13156992 h 92"/>
                <a:gd name="T34" fmla="*/ 2799360 w 64"/>
                <a:gd name="T35" fmla="*/ 13996800 h 92"/>
                <a:gd name="T36" fmla="*/ 3359232 w 64"/>
                <a:gd name="T37" fmla="*/ 15676416 h 92"/>
                <a:gd name="T38" fmla="*/ 2519424 w 64"/>
                <a:gd name="T39" fmla="*/ 16796160 h 92"/>
                <a:gd name="T40" fmla="*/ 2519424 w 64"/>
                <a:gd name="T41" fmla="*/ 18475776 h 92"/>
                <a:gd name="T42" fmla="*/ 2239488 w 64"/>
                <a:gd name="T43" fmla="*/ 20155392 h 92"/>
                <a:gd name="T44" fmla="*/ 1399680 w 64"/>
                <a:gd name="T45" fmla="*/ 20995200 h 92"/>
                <a:gd name="T46" fmla="*/ 279936 w 64"/>
                <a:gd name="T47" fmla="*/ 21835008 h 92"/>
                <a:gd name="T48" fmla="*/ 279936 w 64"/>
                <a:gd name="T49" fmla="*/ 23234688 h 92"/>
                <a:gd name="T50" fmla="*/ 1959552 w 64"/>
                <a:gd name="T51" fmla="*/ 24354432 h 92"/>
                <a:gd name="T52" fmla="*/ 3639168 w 64"/>
                <a:gd name="T53" fmla="*/ 24914304 h 92"/>
                <a:gd name="T54" fmla="*/ 5038848 w 64"/>
                <a:gd name="T55" fmla="*/ 25754112 h 92"/>
                <a:gd name="T56" fmla="*/ 6438528 w 64"/>
                <a:gd name="T57" fmla="*/ 24914304 h 92"/>
                <a:gd name="T58" fmla="*/ 8957952 w 64"/>
                <a:gd name="T59" fmla="*/ 25754112 h 92"/>
                <a:gd name="T60" fmla="*/ 9797760 w 64"/>
                <a:gd name="T61" fmla="*/ 24634368 h 92"/>
                <a:gd name="T62" fmla="*/ 9797760 w 64"/>
                <a:gd name="T63" fmla="*/ 22114944 h 92"/>
                <a:gd name="T64" fmla="*/ 10637568 w 64"/>
                <a:gd name="T65" fmla="*/ 22394880 h 92"/>
                <a:gd name="T66" fmla="*/ 11477376 w 64"/>
                <a:gd name="T67" fmla="*/ 24354432 h 92"/>
                <a:gd name="T68" fmla="*/ 12317184 w 64"/>
                <a:gd name="T69" fmla="*/ 25194240 h 92"/>
                <a:gd name="T70" fmla="*/ 12877056 w 64"/>
                <a:gd name="T71" fmla="*/ 23234688 h 92"/>
                <a:gd name="T72" fmla="*/ 14276736 w 64"/>
                <a:gd name="T73" fmla="*/ 22674816 h 92"/>
                <a:gd name="T74" fmla="*/ 15396480 w 64"/>
                <a:gd name="T75" fmla="*/ 22954752 h 92"/>
                <a:gd name="T76" fmla="*/ 17356032 w 64"/>
                <a:gd name="T77" fmla="*/ 22114944 h 92"/>
                <a:gd name="T78" fmla="*/ 17635968 w 64"/>
                <a:gd name="T79" fmla="*/ 20995200 h 92"/>
                <a:gd name="T80" fmla="*/ 16796160 w 64"/>
                <a:gd name="T81" fmla="*/ 19875456 h 92"/>
                <a:gd name="T82" fmla="*/ 15116544 w 64"/>
                <a:gd name="T83" fmla="*/ 19875456 h 92"/>
                <a:gd name="T84" fmla="*/ 13436928 w 64"/>
                <a:gd name="T85" fmla="*/ 18195840 h 92"/>
                <a:gd name="T86" fmla="*/ 13716864 w 64"/>
                <a:gd name="T87" fmla="*/ 15676416 h 92"/>
                <a:gd name="T88" fmla="*/ 15396480 w 64"/>
                <a:gd name="T89" fmla="*/ 13716864 h 92"/>
                <a:gd name="T90" fmla="*/ 14836608 w 64"/>
                <a:gd name="T91" fmla="*/ 12317184 h 92"/>
                <a:gd name="T92" fmla="*/ 13436928 w 64"/>
                <a:gd name="T93" fmla="*/ 11757312 h 92"/>
                <a:gd name="T94" fmla="*/ 12597120 w 64"/>
                <a:gd name="T95" fmla="*/ 10077696 h 92"/>
                <a:gd name="T96" fmla="*/ 13996800 w 64"/>
                <a:gd name="T97" fmla="*/ 8398080 h 92"/>
                <a:gd name="T98" fmla="*/ 13996800 w 64"/>
                <a:gd name="T99" fmla="*/ 5598720 h 92"/>
                <a:gd name="T100" fmla="*/ 12877056 w 64"/>
                <a:gd name="T101" fmla="*/ 4758912 h 92"/>
                <a:gd name="T102" fmla="*/ 11197440 w 64"/>
                <a:gd name="T103" fmla="*/ 5878656 h 92"/>
                <a:gd name="T104" fmla="*/ 9797760 w 64"/>
                <a:gd name="T105" fmla="*/ 4758912 h 92"/>
                <a:gd name="T106" fmla="*/ 10357632 w 64"/>
                <a:gd name="T107" fmla="*/ 3079296 h 92"/>
                <a:gd name="T108" fmla="*/ 9797760 w 64"/>
                <a:gd name="T109" fmla="*/ 1399680 h 92"/>
                <a:gd name="T110" fmla="*/ 8678016 w 64"/>
                <a:gd name="T111" fmla="*/ 0 h 92"/>
                <a:gd name="T112" fmla="*/ 8118144 w 64"/>
                <a:gd name="T113" fmla="*/ 1399680 h 92"/>
                <a:gd name="T114" fmla="*/ 8118144 w 64"/>
                <a:gd name="T115" fmla="*/ 1399680 h 92"/>
                <a:gd name="T116" fmla="*/ 8118144 w 64"/>
                <a:gd name="T117" fmla="*/ 1399680 h 92"/>
                <a:gd name="T118" fmla="*/ 8118144 w 64"/>
                <a:gd name="T119" fmla="*/ 1399680 h 92"/>
                <a:gd name="T120" fmla="*/ 8118144 w 64"/>
                <a:gd name="T121" fmla="*/ 1399680 h 92"/>
                <a:gd name="T122" fmla="*/ 8118144 w 64"/>
                <a:gd name="T123" fmla="*/ 1399680 h 92"/>
                <a:gd name="T124" fmla="*/ 8118144 w 64"/>
                <a:gd name="T125" fmla="*/ 1399680 h 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4"/>
                <a:gd name="T190" fmla="*/ 0 h 92"/>
                <a:gd name="T191" fmla="*/ 64 w 64"/>
                <a:gd name="T192" fmla="*/ 92 h 9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4" h="92">
                  <a:moveTo>
                    <a:pt x="27" y="7"/>
                  </a:moveTo>
                  <a:cubicBezTo>
                    <a:pt x="27" y="8"/>
                    <a:pt x="28" y="9"/>
                    <a:pt x="28" y="9"/>
                  </a:cubicBezTo>
                  <a:cubicBezTo>
                    <a:pt x="27" y="8"/>
                    <a:pt x="28" y="9"/>
                    <a:pt x="28" y="9"/>
                  </a:cubicBezTo>
                  <a:cubicBezTo>
                    <a:pt x="27" y="8"/>
                    <a:pt x="28" y="9"/>
                    <a:pt x="28" y="10"/>
                  </a:cubicBezTo>
                  <a:cubicBezTo>
                    <a:pt x="28" y="10"/>
                    <a:pt x="28" y="11"/>
                    <a:pt x="28" y="11"/>
                  </a:cubicBezTo>
                  <a:cubicBezTo>
                    <a:pt x="28" y="11"/>
                    <a:pt x="27" y="12"/>
                    <a:pt x="27" y="12"/>
                  </a:cubicBezTo>
                  <a:cubicBezTo>
                    <a:pt x="28" y="11"/>
                    <a:pt x="27" y="12"/>
                    <a:pt x="27" y="12"/>
                  </a:cubicBezTo>
                  <a:cubicBezTo>
                    <a:pt x="27" y="12"/>
                    <a:pt x="26" y="12"/>
                    <a:pt x="26" y="12"/>
                  </a:cubicBezTo>
                  <a:cubicBezTo>
                    <a:pt x="26" y="12"/>
                    <a:pt x="26" y="12"/>
                    <a:pt x="26" y="12"/>
                  </a:cubicBezTo>
                  <a:cubicBezTo>
                    <a:pt x="26" y="12"/>
                    <a:pt x="26" y="13"/>
                    <a:pt x="26" y="13"/>
                  </a:cubicBezTo>
                  <a:cubicBezTo>
                    <a:pt x="26" y="13"/>
                    <a:pt x="26" y="13"/>
                    <a:pt x="26" y="14"/>
                  </a:cubicBezTo>
                  <a:cubicBezTo>
                    <a:pt x="25" y="14"/>
                    <a:pt x="25" y="14"/>
                    <a:pt x="25" y="14"/>
                  </a:cubicBezTo>
                  <a:cubicBezTo>
                    <a:pt x="25" y="14"/>
                    <a:pt x="25" y="14"/>
                    <a:pt x="25" y="14"/>
                  </a:cubicBezTo>
                  <a:cubicBezTo>
                    <a:pt x="25" y="14"/>
                    <a:pt x="24" y="14"/>
                    <a:pt x="24" y="14"/>
                  </a:cubicBezTo>
                  <a:cubicBezTo>
                    <a:pt x="24" y="14"/>
                    <a:pt x="23" y="15"/>
                    <a:pt x="23" y="15"/>
                  </a:cubicBezTo>
                  <a:cubicBezTo>
                    <a:pt x="24" y="14"/>
                    <a:pt x="23" y="15"/>
                    <a:pt x="23" y="15"/>
                  </a:cubicBezTo>
                  <a:cubicBezTo>
                    <a:pt x="24" y="14"/>
                    <a:pt x="23" y="15"/>
                    <a:pt x="23" y="15"/>
                  </a:cubicBezTo>
                  <a:cubicBezTo>
                    <a:pt x="24" y="14"/>
                    <a:pt x="23" y="15"/>
                    <a:pt x="23" y="16"/>
                  </a:cubicBezTo>
                  <a:cubicBezTo>
                    <a:pt x="23" y="16"/>
                    <a:pt x="22" y="16"/>
                    <a:pt x="22" y="16"/>
                  </a:cubicBezTo>
                  <a:cubicBezTo>
                    <a:pt x="22" y="16"/>
                    <a:pt x="22" y="16"/>
                    <a:pt x="22" y="16"/>
                  </a:cubicBezTo>
                  <a:cubicBezTo>
                    <a:pt x="22" y="16"/>
                    <a:pt x="21" y="17"/>
                    <a:pt x="21" y="17"/>
                  </a:cubicBezTo>
                  <a:cubicBezTo>
                    <a:pt x="22" y="16"/>
                    <a:pt x="21" y="17"/>
                    <a:pt x="21" y="17"/>
                  </a:cubicBezTo>
                  <a:cubicBezTo>
                    <a:pt x="22" y="16"/>
                    <a:pt x="21" y="17"/>
                    <a:pt x="20" y="17"/>
                  </a:cubicBezTo>
                  <a:cubicBezTo>
                    <a:pt x="20" y="17"/>
                    <a:pt x="19" y="17"/>
                    <a:pt x="19" y="17"/>
                  </a:cubicBezTo>
                  <a:cubicBezTo>
                    <a:pt x="20" y="17"/>
                    <a:pt x="19" y="17"/>
                    <a:pt x="19" y="18"/>
                  </a:cubicBezTo>
                  <a:cubicBezTo>
                    <a:pt x="19" y="18"/>
                    <a:pt x="19" y="18"/>
                    <a:pt x="19" y="18"/>
                  </a:cubicBezTo>
                  <a:cubicBezTo>
                    <a:pt x="19" y="18"/>
                    <a:pt x="19" y="18"/>
                    <a:pt x="19" y="19"/>
                  </a:cubicBezTo>
                  <a:cubicBezTo>
                    <a:pt x="19" y="19"/>
                    <a:pt x="20" y="19"/>
                    <a:pt x="20" y="19"/>
                  </a:cubicBezTo>
                  <a:cubicBezTo>
                    <a:pt x="19" y="19"/>
                    <a:pt x="20" y="19"/>
                    <a:pt x="20" y="19"/>
                  </a:cubicBezTo>
                  <a:cubicBezTo>
                    <a:pt x="20" y="19"/>
                    <a:pt x="20" y="20"/>
                    <a:pt x="20" y="20"/>
                  </a:cubicBezTo>
                  <a:cubicBezTo>
                    <a:pt x="20" y="19"/>
                    <a:pt x="20" y="20"/>
                    <a:pt x="21" y="20"/>
                  </a:cubicBezTo>
                  <a:cubicBezTo>
                    <a:pt x="21" y="20"/>
                    <a:pt x="21" y="20"/>
                    <a:pt x="21" y="20"/>
                  </a:cubicBezTo>
                  <a:cubicBezTo>
                    <a:pt x="21" y="20"/>
                    <a:pt x="22" y="21"/>
                    <a:pt x="22" y="21"/>
                  </a:cubicBezTo>
                  <a:cubicBezTo>
                    <a:pt x="21" y="20"/>
                    <a:pt x="22" y="21"/>
                    <a:pt x="22" y="22"/>
                  </a:cubicBezTo>
                  <a:cubicBezTo>
                    <a:pt x="22" y="22"/>
                    <a:pt x="22" y="23"/>
                    <a:pt x="22" y="23"/>
                  </a:cubicBezTo>
                  <a:cubicBezTo>
                    <a:pt x="22" y="23"/>
                    <a:pt x="21" y="23"/>
                    <a:pt x="21" y="23"/>
                  </a:cubicBezTo>
                  <a:cubicBezTo>
                    <a:pt x="22" y="23"/>
                    <a:pt x="21" y="23"/>
                    <a:pt x="21" y="24"/>
                  </a:cubicBezTo>
                  <a:cubicBezTo>
                    <a:pt x="22" y="23"/>
                    <a:pt x="21" y="23"/>
                    <a:pt x="21" y="24"/>
                  </a:cubicBezTo>
                  <a:cubicBezTo>
                    <a:pt x="21" y="25"/>
                    <a:pt x="21" y="25"/>
                    <a:pt x="21" y="26"/>
                  </a:cubicBezTo>
                  <a:cubicBezTo>
                    <a:pt x="21" y="26"/>
                    <a:pt x="21" y="26"/>
                    <a:pt x="21" y="26"/>
                  </a:cubicBezTo>
                  <a:cubicBezTo>
                    <a:pt x="21" y="26"/>
                    <a:pt x="21" y="26"/>
                    <a:pt x="21" y="26"/>
                  </a:cubicBezTo>
                  <a:cubicBezTo>
                    <a:pt x="21" y="26"/>
                    <a:pt x="20" y="27"/>
                    <a:pt x="20" y="27"/>
                  </a:cubicBezTo>
                  <a:cubicBezTo>
                    <a:pt x="20" y="27"/>
                    <a:pt x="20" y="28"/>
                    <a:pt x="20" y="28"/>
                  </a:cubicBezTo>
                  <a:cubicBezTo>
                    <a:pt x="20" y="28"/>
                    <a:pt x="20" y="28"/>
                    <a:pt x="20" y="28"/>
                  </a:cubicBezTo>
                  <a:cubicBezTo>
                    <a:pt x="20" y="28"/>
                    <a:pt x="20" y="28"/>
                    <a:pt x="20" y="29"/>
                  </a:cubicBezTo>
                  <a:cubicBezTo>
                    <a:pt x="20" y="28"/>
                    <a:pt x="20" y="28"/>
                    <a:pt x="20" y="29"/>
                  </a:cubicBezTo>
                  <a:cubicBezTo>
                    <a:pt x="20" y="28"/>
                    <a:pt x="20" y="28"/>
                    <a:pt x="20" y="30"/>
                  </a:cubicBezTo>
                  <a:cubicBezTo>
                    <a:pt x="20" y="28"/>
                    <a:pt x="20" y="28"/>
                    <a:pt x="20" y="30"/>
                  </a:cubicBezTo>
                  <a:cubicBezTo>
                    <a:pt x="20" y="28"/>
                    <a:pt x="20" y="28"/>
                    <a:pt x="20" y="31"/>
                  </a:cubicBezTo>
                  <a:cubicBezTo>
                    <a:pt x="20" y="31"/>
                    <a:pt x="20" y="32"/>
                    <a:pt x="20" y="32"/>
                  </a:cubicBezTo>
                  <a:cubicBezTo>
                    <a:pt x="20" y="32"/>
                    <a:pt x="20" y="33"/>
                    <a:pt x="20" y="33"/>
                  </a:cubicBezTo>
                  <a:cubicBezTo>
                    <a:pt x="20" y="33"/>
                    <a:pt x="21" y="33"/>
                    <a:pt x="21" y="33"/>
                  </a:cubicBezTo>
                  <a:cubicBezTo>
                    <a:pt x="21" y="33"/>
                    <a:pt x="21" y="33"/>
                    <a:pt x="21" y="33"/>
                  </a:cubicBezTo>
                  <a:cubicBezTo>
                    <a:pt x="21" y="33"/>
                    <a:pt x="21" y="33"/>
                    <a:pt x="22" y="33"/>
                  </a:cubicBezTo>
                  <a:cubicBezTo>
                    <a:pt x="22" y="33"/>
                    <a:pt x="23" y="33"/>
                    <a:pt x="23" y="33"/>
                  </a:cubicBezTo>
                  <a:cubicBezTo>
                    <a:pt x="22" y="33"/>
                    <a:pt x="23" y="33"/>
                    <a:pt x="23" y="34"/>
                  </a:cubicBezTo>
                  <a:cubicBezTo>
                    <a:pt x="24" y="34"/>
                    <a:pt x="23" y="34"/>
                    <a:pt x="24" y="34"/>
                  </a:cubicBezTo>
                  <a:cubicBezTo>
                    <a:pt x="24" y="35"/>
                    <a:pt x="24" y="35"/>
                    <a:pt x="24" y="35"/>
                  </a:cubicBezTo>
                  <a:cubicBezTo>
                    <a:pt x="24" y="35"/>
                    <a:pt x="24" y="35"/>
                    <a:pt x="25" y="35"/>
                  </a:cubicBezTo>
                  <a:cubicBezTo>
                    <a:pt x="24" y="35"/>
                    <a:pt x="24" y="35"/>
                    <a:pt x="25" y="35"/>
                  </a:cubicBezTo>
                  <a:cubicBezTo>
                    <a:pt x="25" y="35"/>
                    <a:pt x="26" y="35"/>
                    <a:pt x="26" y="35"/>
                  </a:cubicBezTo>
                  <a:cubicBezTo>
                    <a:pt x="27" y="35"/>
                    <a:pt x="27" y="36"/>
                    <a:pt x="27" y="36"/>
                  </a:cubicBezTo>
                  <a:cubicBezTo>
                    <a:pt x="27" y="36"/>
                    <a:pt x="28" y="36"/>
                    <a:pt x="28" y="36"/>
                  </a:cubicBezTo>
                  <a:cubicBezTo>
                    <a:pt x="27" y="36"/>
                    <a:pt x="28" y="36"/>
                    <a:pt x="28" y="37"/>
                  </a:cubicBezTo>
                  <a:cubicBezTo>
                    <a:pt x="28" y="37"/>
                    <a:pt x="28" y="37"/>
                    <a:pt x="28" y="37"/>
                  </a:cubicBezTo>
                  <a:cubicBezTo>
                    <a:pt x="28" y="37"/>
                    <a:pt x="29" y="37"/>
                    <a:pt x="29" y="37"/>
                  </a:cubicBezTo>
                  <a:cubicBezTo>
                    <a:pt x="29" y="37"/>
                    <a:pt x="29" y="37"/>
                    <a:pt x="29" y="37"/>
                  </a:cubicBezTo>
                  <a:cubicBezTo>
                    <a:pt x="29" y="37"/>
                    <a:pt x="29" y="37"/>
                    <a:pt x="29" y="38"/>
                  </a:cubicBezTo>
                  <a:cubicBezTo>
                    <a:pt x="29" y="38"/>
                    <a:pt x="30" y="38"/>
                    <a:pt x="30" y="39"/>
                  </a:cubicBezTo>
                  <a:cubicBezTo>
                    <a:pt x="30" y="39"/>
                    <a:pt x="30" y="39"/>
                    <a:pt x="30" y="39"/>
                  </a:cubicBezTo>
                  <a:cubicBezTo>
                    <a:pt x="31" y="39"/>
                    <a:pt x="31" y="39"/>
                    <a:pt x="31" y="39"/>
                  </a:cubicBezTo>
                  <a:cubicBezTo>
                    <a:pt x="31" y="39"/>
                    <a:pt x="32" y="40"/>
                    <a:pt x="32" y="40"/>
                  </a:cubicBezTo>
                  <a:cubicBezTo>
                    <a:pt x="31" y="39"/>
                    <a:pt x="32" y="40"/>
                    <a:pt x="32" y="40"/>
                  </a:cubicBezTo>
                  <a:cubicBezTo>
                    <a:pt x="31" y="39"/>
                    <a:pt x="32" y="40"/>
                    <a:pt x="32" y="40"/>
                  </a:cubicBezTo>
                  <a:cubicBezTo>
                    <a:pt x="32" y="40"/>
                    <a:pt x="32" y="40"/>
                    <a:pt x="32" y="40"/>
                  </a:cubicBezTo>
                  <a:cubicBezTo>
                    <a:pt x="32" y="41"/>
                    <a:pt x="33" y="40"/>
                    <a:pt x="33" y="41"/>
                  </a:cubicBezTo>
                  <a:cubicBezTo>
                    <a:pt x="33" y="41"/>
                    <a:pt x="33" y="41"/>
                    <a:pt x="34" y="42"/>
                  </a:cubicBezTo>
                  <a:cubicBezTo>
                    <a:pt x="34" y="42"/>
                    <a:pt x="35" y="42"/>
                    <a:pt x="35" y="42"/>
                  </a:cubicBezTo>
                  <a:cubicBezTo>
                    <a:pt x="35" y="42"/>
                    <a:pt x="35" y="42"/>
                    <a:pt x="35" y="42"/>
                  </a:cubicBezTo>
                  <a:cubicBezTo>
                    <a:pt x="35" y="42"/>
                    <a:pt x="36" y="42"/>
                    <a:pt x="36" y="42"/>
                  </a:cubicBezTo>
                  <a:cubicBezTo>
                    <a:pt x="36" y="42"/>
                    <a:pt x="36" y="43"/>
                    <a:pt x="36" y="43"/>
                  </a:cubicBezTo>
                  <a:cubicBezTo>
                    <a:pt x="36" y="43"/>
                    <a:pt x="36" y="44"/>
                    <a:pt x="36" y="44"/>
                  </a:cubicBezTo>
                  <a:cubicBezTo>
                    <a:pt x="36" y="44"/>
                    <a:pt x="36" y="44"/>
                    <a:pt x="36" y="45"/>
                  </a:cubicBezTo>
                  <a:cubicBezTo>
                    <a:pt x="36" y="45"/>
                    <a:pt x="37" y="45"/>
                    <a:pt x="37" y="45"/>
                  </a:cubicBezTo>
                  <a:cubicBezTo>
                    <a:pt x="36" y="45"/>
                    <a:pt x="37" y="45"/>
                    <a:pt x="37" y="45"/>
                  </a:cubicBezTo>
                  <a:cubicBezTo>
                    <a:pt x="36" y="45"/>
                    <a:pt x="37" y="45"/>
                    <a:pt x="38" y="45"/>
                  </a:cubicBezTo>
                  <a:cubicBezTo>
                    <a:pt x="36" y="45"/>
                    <a:pt x="37" y="45"/>
                    <a:pt x="38" y="46"/>
                  </a:cubicBezTo>
                  <a:cubicBezTo>
                    <a:pt x="36" y="45"/>
                    <a:pt x="37" y="45"/>
                    <a:pt x="38" y="47"/>
                  </a:cubicBezTo>
                  <a:cubicBezTo>
                    <a:pt x="36" y="45"/>
                    <a:pt x="37" y="45"/>
                    <a:pt x="38" y="47"/>
                  </a:cubicBezTo>
                  <a:cubicBezTo>
                    <a:pt x="38" y="47"/>
                    <a:pt x="38" y="48"/>
                    <a:pt x="38" y="48"/>
                  </a:cubicBezTo>
                  <a:cubicBezTo>
                    <a:pt x="38" y="48"/>
                    <a:pt x="38" y="48"/>
                    <a:pt x="38" y="48"/>
                  </a:cubicBezTo>
                  <a:cubicBezTo>
                    <a:pt x="38" y="48"/>
                    <a:pt x="38" y="48"/>
                    <a:pt x="38" y="49"/>
                  </a:cubicBezTo>
                  <a:cubicBezTo>
                    <a:pt x="38" y="48"/>
                    <a:pt x="38" y="48"/>
                    <a:pt x="37" y="49"/>
                  </a:cubicBezTo>
                  <a:cubicBezTo>
                    <a:pt x="37" y="49"/>
                    <a:pt x="37" y="49"/>
                    <a:pt x="36" y="49"/>
                  </a:cubicBezTo>
                  <a:cubicBezTo>
                    <a:pt x="36" y="49"/>
                    <a:pt x="36" y="50"/>
                    <a:pt x="36" y="50"/>
                  </a:cubicBezTo>
                  <a:cubicBezTo>
                    <a:pt x="36" y="49"/>
                    <a:pt x="36" y="50"/>
                    <a:pt x="35" y="50"/>
                  </a:cubicBezTo>
                  <a:cubicBezTo>
                    <a:pt x="35" y="50"/>
                    <a:pt x="35" y="50"/>
                    <a:pt x="35" y="50"/>
                  </a:cubicBezTo>
                  <a:cubicBezTo>
                    <a:pt x="35" y="50"/>
                    <a:pt x="34" y="49"/>
                    <a:pt x="34" y="49"/>
                  </a:cubicBezTo>
                  <a:cubicBezTo>
                    <a:pt x="35" y="50"/>
                    <a:pt x="34" y="49"/>
                    <a:pt x="34" y="49"/>
                  </a:cubicBezTo>
                  <a:cubicBezTo>
                    <a:pt x="34" y="49"/>
                    <a:pt x="33" y="49"/>
                    <a:pt x="33" y="49"/>
                  </a:cubicBezTo>
                  <a:cubicBezTo>
                    <a:pt x="33" y="49"/>
                    <a:pt x="32" y="50"/>
                    <a:pt x="32" y="50"/>
                  </a:cubicBezTo>
                  <a:cubicBezTo>
                    <a:pt x="32" y="50"/>
                    <a:pt x="32" y="51"/>
                    <a:pt x="32" y="51"/>
                  </a:cubicBezTo>
                  <a:cubicBezTo>
                    <a:pt x="32" y="51"/>
                    <a:pt x="32" y="51"/>
                    <a:pt x="32" y="51"/>
                  </a:cubicBezTo>
                  <a:cubicBezTo>
                    <a:pt x="32" y="51"/>
                    <a:pt x="32" y="52"/>
                    <a:pt x="32" y="52"/>
                  </a:cubicBezTo>
                  <a:cubicBezTo>
                    <a:pt x="32" y="52"/>
                    <a:pt x="32" y="52"/>
                    <a:pt x="32" y="52"/>
                  </a:cubicBezTo>
                  <a:cubicBezTo>
                    <a:pt x="32" y="52"/>
                    <a:pt x="32" y="52"/>
                    <a:pt x="32" y="53"/>
                  </a:cubicBezTo>
                  <a:cubicBezTo>
                    <a:pt x="32" y="53"/>
                    <a:pt x="31" y="53"/>
                    <a:pt x="31" y="53"/>
                  </a:cubicBezTo>
                  <a:cubicBezTo>
                    <a:pt x="31" y="53"/>
                    <a:pt x="31" y="53"/>
                    <a:pt x="31" y="53"/>
                  </a:cubicBezTo>
                  <a:cubicBezTo>
                    <a:pt x="31" y="53"/>
                    <a:pt x="31" y="53"/>
                    <a:pt x="30" y="53"/>
                  </a:cubicBezTo>
                  <a:cubicBezTo>
                    <a:pt x="31" y="53"/>
                    <a:pt x="31" y="53"/>
                    <a:pt x="29" y="53"/>
                  </a:cubicBezTo>
                  <a:cubicBezTo>
                    <a:pt x="29" y="53"/>
                    <a:pt x="28" y="53"/>
                    <a:pt x="28" y="53"/>
                  </a:cubicBezTo>
                  <a:cubicBezTo>
                    <a:pt x="28" y="53"/>
                    <a:pt x="28" y="53"/>
                    <a:pt x="28" y="53"/>
                  </a:cubicBezTo>
                  <a:cubicBezTo>
                    <a:pt x="28" y="53"/>
                    <a:pt x="28" y="52"/>
                    <a:pt x="28" y="52"/>
                  </a:cubicBezTo>
                  <a:cubicBezTo>
                    <a:pt x="28" y="52"/>
                    <a:pt x="28" y="52"/>
                    <a:pt x="28" y="52"/>
                  </a:cubicBezTo>
                  <a:cubicBezTo>
                    <a:pt x="28" y="52"/>
                    <a:pt x="28" y="51"/>
                    <a:pt x="28" y="51"/>
                  </a:cubicBezTo>
                  <a:cubicBezTo>
                    <a:pt x="27" y="51"/>
                    <a:pt x="27" y="51"/>
                    <a:pt x="27" y="50"/>
                  </a:cubicBezTo>
                  <a:cubicBezTo>
                    <a:pt x="27" y="51"/>
                    <a:pt x="27" y="51"/>
                    <a:pt x="27" y="50"/>
                  </a:cubicBezTo>
                  <a:cubicBezTo>
                    <a:pt x="27" y="50"/>
                    <a:pt x="27" y="49"/>
                    <a:pt x="27" y="49"/>
                  </a:cubicBezTo>
                  <a:cubicBezTo>
                    <a:pt x="27" y="50"/>
                    <a:pt x="27" y="49"/>
                    <a:pt x="26" y="49"/>
                  </a:cubicBezTo>
                  <a:cubicBezTo>
                    <a:pt x="26" y="49"/>
                    <a:pt x="26" y="50"/>
                    <a:pt x="26" y="50"/>
                  </a:cubicBezTo>
                  <a:cubicBezTo>
                    <a:pt x="26" y="50"/>
                    <a:pt x="25" y="50"/>
                    <a:pt x="25" y="50"/>
                  </a:cubicBezTo>
                  <a:cubicBezTo>
                    <a:pt x="25" y="50"/>
                    <a:pt x="25" y="50"/>
                    <a:pt x="25" y="50"/>
                  </a:cubicBezTo>
                  <a:cubicBezTo>
                    <a:pt x="25" y="50"/>
                    <a:pt x="25" y="51"/>
                    <a:pt x="25" y="51"/>
                  </a:cubicBezTo>
                  <a:cubicBezTo>
                    <a:pt x="25" y="51"/>
                    <a:pt x="25" y="51"/>
                    <a:pt x="25" y="51"/>
                  </a:cubicBezTo>
                  <a:cubicBezTo>
                    <a:pt x="24" y="51"/>
                    <a:pt x="25" y="52"/>
                    <a:pt x="24" y="52"/>
                  </a:cubicBezTo>
                  <a:cubicBezTo>
                    <a:pt x="24" y="52"/>
                    <a:pt x="24" y="53"/>
                    <a:pt x="24" y="53"/>
                  </a:cubicBezTo>
                  <a:cubicBezTo>
                    <a:pt x="24" y="53"/>
                    <a:pt x="24" y="53"/>
                    <a:pt x="24" y="53"/>
                  </a:cubicBezTo>
                  <a:cubicBezTo>
                    <a:pt x="24" y="53"/>
                    <a:pt x="23" y="54"/>
                    <a:pt x="23" y="54"/>
                  </a:cubicBezTo>
                  <a:cubicBezTo>
                    <a:pt x="24" y="53"/>
                    <a:pt x="23" y="54"/>
                    <a:pt x="23" y="54"/>
                  </a:cubicBezTo>
                  <a:cubicBezTo>
                    <a:pt x="24" y="53"/>
                    <a:pt x="23" y="54"/>
                    <a:pt x="22" y="54"/>
                  </a:cubicBezTo>
                  <a:cubicBezTo>
                    <a:pt x="24" y="53"/>
                    <a:pt x="23" y="54"/>
                    <a:pt x="21" y="54"/>
                  </a:cubicBezTo>
                  <a:cubicBezTo>
                    <a:pt x="24" y="53"/>
                    <a:pt x="23" y="54"/>
                    <a:pt x="21" y="54"/>
                  </a:cubicBezTo>
                  <a:cubicBezTo>
                    <a:pt x="21" y="54"/>
                    <a:pt x="20" y="54"/>
                    <a:pt x="20" y="54"/>
                  </a:cubicBezTo>
                  <a:cubicBezTo>
                    <a:pt x="19" y="54"/>
                    <a:pt x="19" y="53"/>
                    <a:pt x="18" y="53"/>
                  </a:cubicBezTo>
                  <a:cubicBezTo>
                    <a:pt x="18" y="53"/>
                    <a:pt x="18" y="53"/>
                    <a:pt x="18" y="53"/>
                  </a:cubicBezTo>
                  <a:cubicBezTo>
                    <a:pt x="18" y="53"/>
                    <a:pt x="18" y="53"/>
                    <a:pt x="18" y="53"/>
                  </a:cubicBezTo>
                  <a:cubicBezTo>
                    <a:pt x="18" y="52"/>
                    <a:pt x="18" y="52"/>
                    <a:pt x="17" y="52"/>
                  </a:cubicBezTo>
                  <a:cubicBezTo>
                    <a:pt x="17" y="51"/>
                    <a:pt x="17" y="51"/>
                    <a:pt x="17" y="51"/>
                  </a:cubicBezTo>
                  <a:cubicBezTo>
                    <a:pt x="17" y="51"/>
                    <a:pt x="17" y="51"/>
                    <a:pt x="17" y="50"/>
                  </a:cubicBezTo>
                  <a:cubicBezTo>
                    <a:pt x="16" y="50"/>
                    <a:pt x="17" y="50"/>
                    <a:pt x="16" y="50"/>
                  </a:cubicBezTo>
                  <a:cubicBezTo>
                    <a:pt x="16" y="50"/>
                    <a:pt x="17" y="50"/>
                    <a:pt x="16" y="49"/>
                  </a:cubicBezTo>
                  <a:cubicBezTo>
                    <a:pt x="16" y="49"/>
                    <a:pt x="16" y="49"/>
                    <a:pt x="16" y="49"/>
                  </a:cubicBezTo>
                  <a:cubicBezTo>
                    <a:pt x="16" y="49"/>
                    <a:pt x="16" y="49"/>
                    <a:pt x="16" y="49"/>
                  </a:cubicBezTo>
                  <a:cubicBezTo>
                    <a:pt x="16" y="49"/>
                    <a:pt x="16" y="49"/>
                    <a:pt x="15" y="49"/>
                  </a:cubicBezTo>
                  <a:cubicBezTo>
                    <a:pt x="15" y="48"/>
                    <a:pt x="15" y="48"/>
                    <a:pt x="14" y="48"/>
                  </a:cubicBezTo>
                  <a:cubicBezTo>
                    <a:pt x="14" y="48"/>
                    <a:pt x="14" y="48"/>
                    <a:pt x="14" y="48"/>
                  </a:cubicBezTo>
                  <a:cubicBezTo>
                    <a:pt x="14" y="48"/>
                    <a:pt x="14" y="48"/>
                    <a:pt x="14" y="48"/>
                  </a:cubicBezTo>
                  <a:cubicBezTo>
                    <a:pt x="14" y="48"/>
                    <a:pt x="13" y="48"/>
                    <a:pt x="13" y="48"/>
                  </a:cubicBezTo>
                  <a:cubicBezTo>
                    <a:pt x="13" y="48"/>
                    <a:pt x="12" y="48"/>
                    <a:pt x="12" y="48"/>
                  </a:cubicBezTo>
                  <a:cubicBezTo>
                    <a:pt x="12" y="47"/>
                    <a:pt x="12" y="47"/>
                    <a:pt x="12" y="47"/>
                  </a:cubicBezTo>
                  <a:cubicBezTo>
                    <a:pt x="12" y="47"/>
                    <a:pt x="11" y="47"/>
                    <a:pt x="11" y="47"/>
                  </a:cubicBezTo>
                  <a:cubicBezTo>
                    <a:pt x="11" y="47"/>
                    <a:pt x="11" y="47"/>
                    <a:pt x="11" y="47"/>
                  </a:cubicBezTo>
                  <a:cubicBezTo>
                    <a:pt x="11" y="47"/>
                    <a:pt x="11" y="47"/>
                    <a:pt x="10" y="47"/>
                  </a:cubicBezTo>
                  <a:cubicBezTo>
                    <a:pt x="11" y="47"/>
                    <a:pt x="11" y="47"/>
                    <a:pt x="10" y="47"/>
                  </a:cubicBezTo>
                  <a:cubicBezTo>
                    <a:pt x="10" y="47"/>
                    <a:pt x="9" y="47"/>
                    <a:pt x="9" y="47"/>
                  </a:cubicBezTo>
                  <a:cubicBezTo>
                    <a:pt x="10" y="47"/>
                    <a:pt x="9" y="47"/>
                    <a:pt x="9" y="47"/>
                  </a:cubicBezTo>
                  <a:cubicBezTo>
                    <a:pt x="9" y="47"/>
                    <a:pt x="8" y="48"/>
                    <a:pt x="8" y="48"/>
                  </a:cubicBezTo>
                  <a:cubicBezTo>
                    <a:pt x="9" y="47"/>
                    <a:pt x="8" y="48"/>
                    <a:pt x="8" y="48"/>
                  </a:cubicBezTo>
                  <a:cubicBezTo>
                    <a:pt x="8" y="48"/>
                    <a:pt x="8" y="49"/>
                    <a:pt x="8" y="49"/>
                  </a:cubicBezTo>
                  <a:cubicBezTo>
                    <a:pt x="9" y="49"/>
                    <a:pt x="9" y="50"/>
                    <a:pt x="9" y="50"/>
                  </a:cubicBezTo>
                  <a:cubicBezTo>
                    <a:pt x="9" y="50"/>
                    <a:pt x="9" y="50"/>
                    <a:pt x="9" y="50"/>
                  </a:cubicBezTo>
                  <a:cubicBezTo>
                    <a:pt x="9" y="50"/>
                    <a:pt x="9" y="50"/>
                    <a:pt x="10" y="50"/>
                  </a:cubicBezTo>
                  <a:cubicBezTo>
                    <a:pt x="10" y="50"/>
                    <a:pt x="10" y="51"/>
                    <a:pt x="10" y="51"/>
                  </a:cubicBezTo>
                  <a:cubicBezTo>
                    <a:pt x="10" y="51"/>
                    <a:pt x="10" y="51"/>
                    <a:pt x="10" y="51"/>
                  </a:cubicBezTo>
                  <a:cubicBezTo>
                    <a:pt x="10" y="51"/>
                    <a:pt x="11" y="51"/>
                    <a:pt x="11" y="51"/>
                  </a:cubicBezTo>
                  <a:cubicBezTo>
                    <a:pt x="11" y="52"/>
                    <a:pt x="11" y="53"/>
                    <a:pt x="11" y="53"/>
                  </a:cubicBezTo>
                  <a:cubicBezTo>
                    <a:pt x="11" y="53"/>
                    <a:pt x="11" y="54"/>
                    <a:pt x="11" y="54"/>
                  </a:cubicBezTo>
                  <a:cubicBezTo>
                    <a:pt x="11" y="54"/>
                    <a:pt x="11" y="54"/>
                    <a:pt x="11" y="54"/>
                  </a:cubicBezTo>
                  <a:cubicBezTo>
                    <a:pt x="11" y="55"/>
                    <a:pt x="11" y="55"/>
                    <a:pt x="12" y="55"/>
                  </a:cubicBezTo>
                  <a:cubicBezTo>
                    <a:pt x="11" y="55"/>
                    <a:pt x="11" y="55"/>
                    <a:pt x="12" y="56"/>
                  </a:cubicBezTo>
                  <a:cubicBezTo>
                    <a:pt x="12" y="56"/>
                    <a:pt x="12" y="56"/>
                    <a:pt x="12" y="56"/>
                  </a:cubicBezTo>
                  <a:cubicBezTo>
                    <a:pt x="12" y="56"/>
                    <a:pt x="12" y="56"/>
                    <a:pt x="12" y="57"/>
                  </a:cubicBezTo>
                  <a:cubicBezTo>
                    <a:pt x="12" y="57"/>
                    <a:pt x="12" y="58"/>
                    <a:pt x="12" y="58"/>
                  </a:cubicBezTo>
                  <a:cubicBezTo>
                    <a:pt x="12" y="58"/>
                    <a:pt x="12" y="58"/>
                    <a:pt x="12" y="58"/>
                  </a:cubicBezTo>
                  <a:cubicBezTo>
                    <a:pt x="12" y="58"/>
                    <a:pt x="12" y="59"/>
                    <a:pt x="12" y="59"/>
                  </a:cubicBezTo>
                  <a:cubicBezTo>
                    <a:pt x="12" y="59"/>
                    <a:pt x="11" y="59"/>
                    <a:pt x="11" y="59"/>
                  </a:cubicBezTo>
                  <a:cubicBezTo>
                    <a:pt x="11" y="59"/>
                    <a:pt x="11" y="59"/>
                    <a:pt x="11" y="59"/>
                  </a:cubicBezTo>
                  <a:cubicBezTo>
                    <a:pt x="11" y="59"/>
                    <a:pt x="10" y="59"/>
                    <a:pt x="10" y="59"/>
                  </a:cubicBezTo>
                  <a:cubicBezTo>
                    <a:pt x="10" y="60"/>
                    <a:pt x="10" y="60"/>
                    <a:pt x="9" y="60"/>
                  </a:cubicBezTo>
                  <a:cubicBezTo>
                    <a:pt x="10" y="60"/>
                    <a:pt x="10" y="60"/>
                    <a:pt x="9" y="60"/>
                  </a:cubicBezTo>
                  <a:cubicBezTo>
                    <a:pt x="9" y="60"/>
                    <a:pt x="9" y="61"/>
                    <a:pt x="9" y="61"/>
                  </a:cubicBezTo>
                  <a:cubicBezTo>
                    <a:pt x="9" y="60"/>
                    <a:pt x="9" y="61"/>
                    <a:pt x="9" y="61"/>
                  </a:cubicBezTo>
                  <a:cubicBezTo>
                    <a:pt x="9" y="60"/>
                    <a:pt x="9" y="61"/>
                    <a:pt x="9" y="62"/>
                  </a:cubicBezTo>
                  <a:cubicBezTo>
                    <a:pt x="9" y="60"/>
                    <a:pt x="9" y="61"/>
                    <a:pt x="9" y="62"/>
                  </a:cubicBezTo>
                  <a:cubicBezTo>
                    <a:pt x="9" y="60"/>
                    <a:pt x="9" y="61"/>
                    <a:pt x="9" y="63"/>
                  </a:cubicBezTo>
                  <a:cubicBezTo>
                    <a:pt x="9" y="63"/>
                    <a:pt x="9" y="64"/>
                    <a:pt x="9" y="64"/>
                  </a:cubicBezTo>
                  <a:cubicBezTo>
                    <a:pt x="10" y="64"/>
                    <a:pt x="9" y="64"/>
                    <a:pt x="10" y="64"/>
                  </a:cubicBezTo>
                  <a:cubicBezTo>
                    <a:pt x="10" y="64"/>
                    <a:pt x="10" y="65"/>
                    <a:pt x="10" y="65"/>
                  </a:cubicBezTo>
                  <a:cubicBezTo>
                    <a:pt x="9" y="65"/>
                    <a:pt x="9" y="65"/>
                    <a:pt x="9" y="66"/>
                  </a:cubicBezTo>
                  <a:cubicBezTo>
                    <a:pt x="9" y="66"/>
                    <a:pt x="9" y="66"/>
                    <a:pt x="9" y="66"/>
                  </a:cubicBezTo>
                  <a:cubicBezTo>
                    <a:pt x="8" y="66"/>
                    <a:pt x="9" y="67"/>
                    <a:pt x="8" y="67"/>
                  </a:cubicBezTo>
                  <a:cubicBezTo>
                    <a:pt x="8" y="66"/>
                    <a:pt x="9" y="67"/>
                    <a:pt x="8" y="67"/>
                  </a:cubicBezTo>
                  <a:cubicBezTo>
                    <a:pt x="8" y="68"/>
                    <a:pt x="8" y="68"/>
                    <a:pt x="8" y="68"/>
                  </a:cubicBezTo>
                  <a:cubicBezTo>
                    <a:pt x="8" y="68"/>
                    <a:pt x="8" y="69"/>
                    <a:pt x="8" y="69"/>
                  </a:cubicBezTo>
                  <a:cubicBezTo>
                    <a:pt x="8" y="68"/>
                    <a:pt x="8" y="69"/>
                    <a:pt x="8" y="69"/>
                  </a:cubicBezTo>
                  <a:cubicBezTo>
                    <a:pt x="8" y="68"/>
                    <a:pt x="8" y="69"/>
                    <a:pt x="8" y="70"/>
                  </a:cubicBezTo>
                  <a:cubicBezTo>
                    <a:pt x="8" y="70"/>
                    <a:pt x="8" y="71"/>
                    <a:pt x="8" y="71"/>
                  </a:cubicBezTo>
                  <a:cubicBezTo>
                    <a:pt x="8" y="71"/>
                    <a:pt x="8" y="72"/>
                    <a:pt x="8" y="72"/>
                  </a:cubicBezTo>
                  <a:cubicBezTo>
                    <a:pt x="8" y="71"/>
                    <a:pt x="8" y="72"/>
                    <a:pt x="8" y="72"/>
                  </a:cubicBezTo>
                  <a:cubicBezTo>
                    <a:pt x="8" y="72"/>
                    <a:pt x="7" y="72"/>
                    <a:pt x="7" y="72"/>
                  </a:cubicBezTo>
                  <a:cubicBezTo>
                    <a:pt x="7" y="72"/>
                    <a:pt x="7" y="73"/>
                    <a:pt x="7" y="73"/>
                  </a:cubicBezTo>
                  <a:cubicBezTo>
                    <a:pt x="7" y="72"/>
                    <a:pt x="7" y="73"/>
                    <a:pt x="7" y="73"/>
                  </a:cubicBezTo>
                  <a:cubicBezTo>
                    <a:pt x="7" y="73"/>
                    <a:pt x="7" y="74"/>
                    <a:pt x="7" y="74"/>
                  </a:cubicBezTo>
                  <a:cubicBezTo>
                    <a:pt x="7" y="73"/>
                    <a:pt x="7" y="74"/>
                    <a:pt x="6" y="74"/>
                  </a:cubicBezTo>
                  <a:cubicBezTo>
                    <a:pt x="6" y="74"/>
                    <a:pt x="6" y="74"/>
                    <a:pt x="6" y="75"/>
                  </a:cubicBezTo>
                  <a:cubicBezTo>
                    <a:pt x="6" y="75"/>
                    <a:pt x="5" y="75"/>
                    <a:pt x="5" y="75"/>
                  </a:cubicBezTo>
                  <a:cubicBezTo>
                    <a:pt x="6" y="75"/>
                    <a:pt x="5" y="75"/>
                    <a:pt x="5" y="75"/>
                  </a:cubicBezTo>
                  <a:cubicBezTo>
                    <a:pt x="5" y="75"/>
                    <a:pt x="4" y="75"/>
                    <a:pt x="4" y="75"/>
                  </a:cubicBezTo>
                  <a:cubicBezTo>
                    <a:pt x="4" y="75"/>
                    <a:pt x="4" y="75"/>
                    <a:pt x="4" y="75"/>
                  </a:cubicBezTo>
                  <a:cubicBezTo>
                    <a:pt x="4" y="75"/>
                    <a:pt x="4" y="75"/>
                    <a:pt x="3" y="75"/>
                  </a:cubicBezTo>
                  <a:cubicBezTo>
                    <a:pt x="3" y="76"/>
                    <a:pt x="3" y="75"/>
                    <a:pt x="3" y="76"/>
                  </a:cubicBezTo>
                  <a:cubicBezTo>
                    <a:pt x="3" y="76"/>
                    <a:pt x="3" y="75"/>
                    <a:pt x="2" y="76"/>
                  </a:cubicBezTo>
                  <a:cubicBezTo>
                    <a:pt x="2" y="76"/>
                    <a:pt x="2" y="76"/>
                    <a:pt x="2" y="77"/>
                  </a:cubicBezTo>
                  <a:cubicBezTo>
                    <a:pt x="2" y="77"/>
                    <a:pt x="1" y="77"/>
                    <a:pt x="1" y="77"/>
                  </a:cubicBezTo>
                  <a:cubicBezTo>
                    <a:pt x="1" y="77"/>
                    <a:pt x="1" y="77"/>
                    <a:pt x="1" y="77"/>
                  </a:cubicBezTo>
                  <a:cubicBezTo>
                    <a:pt x="1" y="77"/>
                    <a:pt x="1" y="77"/>
                    <a:pt x="1" y="78"/>
                  </a:cubicBezTo>
                  <a:cubicBezTo>
                    <a:pt x="1" y="78"/>
                    <a:pt x="0" y="78"/>
                    <a:pt x="0" y="78"/>
                  </a:cubicBezTo>
                  <a:cubicBezTo>
                    <a:pt x="1" y="78"/>
                    <a:pt x="0" y="78"/>
                    <a:pt x="0" y="79"/>
                  </a:cubicBezTo>
                  <a:cubicBezTo>
                    <a:pt x="0" y="79"/>
                    <a:pt x="0" y="79"/>
                    <a:pt x="0" y="79"/>
                  </a:cubicBezTo>
                  <a:cubicBezTo>
                    <a:pt x="0" y="79"/>
                    <a:pt x="0" y="79"/>
                    <a:pt x="0" y="80"/>
                  </a:cubicBezTo>
                  <a:cubicBezTo>
                    <a:pt x="0" y="80"/>
                    <a:pt x="0" y="80"/>
                    <a:pt x="0" y="80"/>
                  </a:cubicBezTo>
                  <a:cubicBezTo>
                    <a:pt x="0" y="80"/>
                    <a:pt x="0" y="80"/>
                    <a:pt x="0" y="81"/>
                  </a:cubicBezTo>
                  <a:cubicBezTo>
                    <a:pt x="0" y="81"/>
                    <a:pt x="0" y="82"/>
                    <a:pt x="0" y="82"/>
                  </a:cubicBezTo>
                  <a:cubicBezTo>
                    <a:pt x="0" y="82"/>
                    <a:pt x="0" y="82"/>
                    <a:pt x="0" y="82"/>
                  </a:cubicBezTo>
                  <a:cubicBezTo>
                    <a:pt x="0" y="82"/>
                    <a:pt x="1" y="83"/>
                    <a:pt x="1" y="83"/>
                  </a:cubicBezTo>
                  <a:cubicBezTo>
                    <a:pt x="1" y="83"/>
                    <a:pt x="1" y="83"/>
                    <a:pt x="1" y="83"/>
                  </a:cubicBezTo>
                  <a:cubicBezTo>
                    <a:pt x="1" y="83"/>
                    <a:pt x="1" y="83"/>
                    <a:pt x="2" y="83"/>
                  </a:cubicBezTo>
                  <a:cubicBezTo>
                    <a:pt x="2" y="83"/>
                    <a:pt x="3" y="83"/>
                    <a:pt x="3" y="83"/>
                  </a:cubicBezTo>
                  <a:cubicBezTo>
                    <a:pt x="3" y="83"/>
                    <a:pt x="4" y="84"/>
                    <a:pt x="4" y="84"/>
                  </a:cubicBezTo>
                  <a:cubicBezTo>
                    <a:pt x="4" y="84"/>
                    <a:pt x="4" y="85"/>
                    <a:pt x="4" y="85"/>
                  </a:cubicBezTo>
                  <a:cubicBezTo>
                    <a:pt x="4" y="85"/>
                    <a:pt x="5" y="85"/>
                    <a:pt x="5" y="85"/>
                  </a:cubicBezTo>
                  <a:cubicBezTo>
                    <a:pt x="5" y="85"/>
                    <a:pt x="5" y="86"/>
                    <a:pt x="5" y="86"/>
                  </a:cubicBezTo>
                  <a:cubicBezTo>
                    <a:pt x="6" y="86"/>
                    <a:pt x="5" y="86"/>
                    <a:pt x="6" y="86"/>
                  </a:cubicBezTo>
                  <a:cubicBezTo>
                    <a:pt x="6" y="86"/>
                    <a:pt x="7" y="87"/>
                    <a:pt x="7" y="87"/>
                  </a:cubicBezTo>
                  <a:cubicBezTo>
                    <a:pt x="7" y="87"/>
                    <a:pt x="7" y="87"/>
                    <a:pt x="7" y="87"/>
                  </a:cubicBezTo>
                  <a:cubicBezTo>
                    <a:pt x="7" y="87"/>
                    <a:pt x="8" y="87"/>
                    <a:pt x="8" y="87"/>
                  </a:cubicBezTo>
                  <a:cubicBezTo>
                    <a:pt x="7" y="87"/>
                    <a:pt x="8" y="87"/>
                    <a:pt x="8" y="87"/>
                  </a:cubicBezTo>
                  <a:cubicBezTo>
                    <a:pt x="9" y="87"/>
                    <a:pt x="9" y="87"/>
                    <a:pt x="10" y="87"/>
                  </a:cubicBezTo>
                  <a:cubicBezTo>
                    <a:pt x="10" y="87"/>
                    <a:pt x="10" y="87"/>
                    <a:pt x="10" y="87"/>
                  </a:cubicBezTo>
                  <a:cubicBezTo>
                    <a:pt x="11" y="87"/>
                    <a:pt x="11" y="88"/>
                    <a:pt x="12" y="88"/>
                  </a:cubicBezTo>
                  <a:cubicBezTo>
                    <a:pt x="12" y="88"/>
                    <a:pt x="12" y="88"/>
                    <a:pt x="12" y="88"/>
                  </a:cubicBezTo>
                  <a:cubicBezTo>
                    <a:pt x="12" y="88"/>
                    <a:pt x="13" y="89"/>
                    <a:pt x="13" y="89"/>
                  </a:cubicBezTo>
                  <a:cubicBezTo>
                    <a:pt x="13" y="89"/>
                    <a:pt x="13" y="89"/>
                    <a:pt x="13" y="89"/>
                  </a:cubicBezTo>
                  <a:cubicBezTo>
                    <a:pt x="13" y="89"/>
                    <a:pt x="13" y="89"/>
                    <a:pt x="13" y="89"/>
                  </a:cubicBezTo>
                  <a:cubicBezTo>
                    <a:pt x="13" y="89"/>
                    <a:pt x="14" y="90"/>
                    <a:pt x="14" y="90"/>
                  </a:cubicBezTo>
                  <a:cubicBezTo>
                    <a:pt x="14" y="90"/>
                    <a:pt x="14" y="90"/>
                    <a:pt x="14" y="90"/>
                  </a:cubicBezTo>
                  <a:cubicBezTo>
                    <a:pt x="14" y="90"/>
                    <a:pt x="14" y="90"/>
                    <a:pt x="14" y="90"/>
                  </a:cubicBezTo>
                  <a:cubicBezTo>
                    <a:pt x="14" y="91"/>
                    <a:pt x="15" y="90"/>
                    <a:pt x="15" y="91"/>
                  </a:cubicBezTo>
                  <a:cubicBezTo>
                    <a:pt x="15" y="91"/>
                    <a:pt x="16" y="91"/>
                    <a:pt x="16" y="91"/>
                  </a:cubicBezTo>
                  <a:cubicBezTo>
                    <a:pt x="16" y="91"/>
                    <a:pt x="16" y="91"/>
                    <a:pt x="16" y="91"/>
                  </a:cubicBezTo>
                  <a:cubicBezTo>
                    <a:pt x="16" y="91"/>
                    <a:pt x="16" y="91"/>
                    <a:pt x="17" y="91"/>
                  </a:cubicBezTo>
                  <a:cubicBezTo>
                    <a:pt x="17" y="91"/>
                    <a:pt x="17" y="92"/>
                    <a:pt x="18" y="92"/>
                  </a:cubicBezTo>
                  <a:cubicBezTo>
                    <a:pt x="18" y="92"/>
                    <a:pt x="18" y="92"/>
                    <a:pt x="19" y="92"/>
                  </a:cubicBezTo>
                  <a:cubicBezTo>
                    <a:pt x="19" y="92"/>
                    <a:pt x="19" y="92"/>
                    <a:pt x="19" y="92"/>
                  </a:cubicBezTo>
                  <a:cubicBezTo>
                    <a:pt x="19" y="92"/>
                    <a:pt x="19" y="91"/>
                    <a:pt x="19" y="91"/>
                  </a:cubicBezTo>
                  <a:cubicBezTo>
                    <a:pt x="19" y="91"/>
                    <a:pt x="19" y="91"/>
                    <a:pt x="19" y="91"/>
                  </a:cubicBezTo>
                  <a:cubicBezTo>
                    <a:pt x="20" y="91"/>
                    <a:pt x="20" y="91"/>
                    <a:pt x="21" y="91"/>
                  </a:cubicBezTo>
                  <a:cubicBezTo>
                    <a:pt x="21" y="91"/>
                    <a:pt x="21" y="90"/>
                    <a:pt x="21" y="90"/>
                  </a:cubicBezTo>
                  <a:cubicBezTo>
                    <a:pt x="21" y="90"/>
                    <a:pt x="22" y="90"/>
                    <a:pt x="22" y="90"/>
                  </a:cubicBezTo>
                  <a:cubicBezTo>
                    <a:pt x="22" y="90"/>
                    <a:pt x="22" y="90"/>
                    <a:pt x="22" y="90"/>
                  </a:cubicBezTo>
                  <a:cubicBezTo>
                    <a:pt x="22" y="89"/>
                    <a:pt x="23" y="90"/>
                    <a:pt x="23" y="89"/>
                  </a:cubicBezTo>
                  <a:cubicBezTo>
                    <a:pt x="22" y="89"/>
                    <a:pt x="23" y="90"/>
                    <a:pt x="23" y="89"/>
                  </a:cubicBezTo>
                  <a:cubicBezTo>
                    <a:pt x="23" y="89"/>
                    <a:pt x="24" y="89"/>
                    <a:pt x="24" y="89"/>
                  </a:cubicBezTo>
                  <a:cubicBezTo>
                    <a:pt x="24" y="89"/>
                    <a:pt x="24" y="89"/>
                    <a:pt x="24" y="89"/>
                  </a:cubicBezTo>
                  <a:cubicBezTo>
                    <a:pt x="25" y="89"/>
                    <a:pt x="28" y="89"/>
                    <a:pt x="29" y="89"/>
                  </a:cubicBezTo>
                  <a:cubicBezTo>
                    <a:pt x="29" y="89"/>
                    <a:pt x="29" y="90"/>
                    <a:pt x="29" y="90"/>
                  </a:cubicBezTo>
                  <a:cubicBezTo>
                    <a:pt x="29" y="90"/>
                    <a:pt x="29" y="90"/>
                    <a:pt x="29" y="90"/>
                  </a:cubicBezTo>
                  <a:cubicBezTo>
                    <a:pt x="29" y="90"/>
                    <a:pt x="30" y="91"/>
                    <a:pt x="30" y="91"/>
                  </a:cubicBezTo>
                  <a:cubicBezTo>
                    <a:pt x="30" y="91"/>
                    <a:pt x="31" y="92"/>
                    <a:pt x="31" y="92"/>
                  </a:cubicBezTo>
                  <a:cubicBezTo>
                    <a:pt x="31" y="92"/>
                    <a:pt x="32" y="92"/>
                    <a:pt x="32" y="92"/>
                  </a:cubicBezTo>
                  <a:cubicBezTo>
                    <a:pt x="32" y="92"/>
                    <a:pt x="34" y="92"/>
                    <a:pt x="35" y="92"/>
                  </a:cubicBezTo>
                  <a:cubicBezTo>
                    <a:pt x="35" y="92"/>
                    <a:pt x="35" y="92"/>
                    <a:pt x="35" y="92"/>
                  </a:cubicBezTo>
                  <a:cubicBezTo>
                    <a:pt x="35" y="92"/>
                    <a:pt x="35" y="92"/>
                    <a:pt x="35" y="92"/>
                  </a:cubicBezTo>
                  <a:cubicBezTo>
                    <a:pt x="35" y="92"/>
                    <a:pt x="35" y="92"/>
                    <a:pt x="36" y="92"/>
                  </a:cubicBezTo>
                  <a:cubicBezTo>
                    <a:pt x="36" y="91"/>
                    <a:pt x="36" y="91"/>
                    <a:pt x="36" y="90"/>
                  </a:cubicBezTo>
                  <a:cubicBezTo>
                    <a:pt x="36" y="90"/>
                    <a:pt x="36" y="90"/>
                    <a:pt x="36" y="90"/>
                  </a:cubicBezTo>
                  <a:cubicBezTo>
                    <a:pt x="36" y="89"/>
                    <a:pt x="35" y="89"/>
                    <a:pt x="35" y="89"/>
                  </a:cubicBezTo>
                  <a:cubicBezTo>
                    <a:pt x="35" y="89"/>
                    <a:pt x="35" y="89"/>
                    <a:pt x="35" y="89"/>
                  </a:cubicBezTo>
                  <a:cubicBezTo>
                    <a:pt x="35" y="89"/>
                    <a:pt x="35" y="88"/>
                    <a:pt x="35" y="88"/>
                  </a:cubicBezTo>
                  <a:cubicBezTo>
                    <a:pt x="35" y="88"/>
                    <a:pt x="34" y="87"/>
                    <a:pt x="34" y="87"/>
                  </a:cubicBezTo>
                  <a:cubicBezTo>
                    <a:pt x="35" y="88"/>
                    <a:pt x="34" y="87"/>
                    <a:pt x="34" y="86"/>
                  </a:cubicBezTo>
                  <a:cubicBezTo>
                    <a:pt x="34" y="86"/>
                    <a:pt x="34" y="86"/>
                    <a:pt x="34" y="86"/>
                  </a:cubicBezTo>
                  <a:cubicBezTo>
                    <a:pt x="34" y="85"/>
                    <a:pt x="34" y="83"/>
                    <a:pt x="34" y="82"/>
                  </a:cubicBezTo>
                  <a:cubicBezTo>
                    <a:pt x="34" y="82"/>
                    <a:pt x="34" y="82"/>
                    <a:pt x="34" y="82"/>
                  </a:cubicBezTo>
                  <a:cubicBezTo>
                    <a:pt x="34" y="82"/>
                    <a:pt x="34" y="81"/>
                    <a:pt x="34" y="81"/>
                  </a:cubicBezTo>
                  <a:cubicBezTo>
                    <a:pt x="34" y="81"/>
                    <a:pt x="34" y="80"/>
                    <a:pt x="34" y="80"/>
                  </a:cubicBezTo>
                  <a:cubicBezTo>
                    <a:pt x="35" y="80"/>
                    <a:pt x="35" y="80"/>
                    <a:pt x="35" y="80"/>
                  </a:cubicBezTo>
                  <a:cubicBezTo>
                    <a:pt x="35" y="79"/>
                    <a:pt x="35" y="79"/>
                    <a:pt x="35" y="79"/>
                  </a:cubicBezTo>
                  <a:cubicBezTo>
                    <a:pt x="35" y="79"/>
                    <a:pt x="35" y="79"/>
                    <a:pt x="35" y="79"/>
                  </a:cubicBezTo>
                  <a:cubicBezTo>
                    <a:pt x="35" y="78"/>
                    <a:pt x="36" y="78"/>
                    <a:pt x="36" y="78"/>
                  </a:cubicBezTo>
                  <a:cubicBezTo>
                    <a:pt x="36" y="78"/>
                    <a:pt x="36" y="78"/>
                    <a:pt x="37" y="78"/>
                  </a:cubicBezTo>
                  <a:cubicBezTo>
                    <a:pt x="37" y="78"/>
                    <a:pt x="37" y="78"/>
                    <a:pt x="37" y="78"/>
                  </a:cubicBezTo>
                  <a:cubicBezTo>
                    <a:pt x="37" y="78"/>
                    <a:pt x="37" y="79"/>
                    <a:pt x="37" y="79"/>
                  </a:cubicBezTo>
                  <a:cubicBezTo>
                    <a:pt x="37" y="79"/>
                    <a:pt x="38" y="79"/>
                    <a:pt x="38" y="79"/>
                  </a:cubicBezTo>
                  <a:cubicBezTo>
                    <a:pt x="38" y="79"/>
                    <a:pt x="38" y="79"/>
                    <a:pt x="38" y="79"/>
                  </a:cubicBezTo>
                  <a:cubicBezTo>
                    <a:pt x="38" y="79"/>
                    <a:pt x="38" y="79"/>
                    <a:pt x="38" y="79"/>
                  </a:cubicBezTo>
                  <a:cubicBezTo>
                    <a:pt x="38" y="79"/>
                    <a:pt x="38" y="80"/>
                    <a:pt x="38" y="80"/>
                  </a:cubicBezTo>
                  <a:cubicBezTo>
                    <a:pt x="38" y="80"/>
                    <a:pt x="39" y="81"/>
                    <a:pt x="39" y="81"/>
                  </a:cubicBezTo>
                  <a:cubicBezTo>
                    <a:pt x="39" y="81"/>
                    <a:pt x="39" y="82"/>
                    <a:pt x="39" y="82"/>
                  </a:cubicBezTo>
                  <a:cubicBezTo>
                    <a:pt x="39" y="82"/>
                    <a:pt x="39" y="82"/>
                    <a:pt x="39" y="82"/>
                  </a:cubicBezTo>
                  <a:cubicBezTo>
                    <a:pt x="39" y="82"/>
                    <a:pt x="39" y="83"/>
                    <a:pt x="39" y="83"/>
                  </a:cubicBezTo>
                  <a:cubicBezTo>
                    <a:pt x="39" y="83"/>
                    <a:pt x="39" y="84"/>
                    <a:pt x="39" y="84"/>
                  </a:cubicBezTo>
                  <a:cubicBezTo>
                    <a:pt x="39" y="84"/>
                    <a:pt x="40" y="85"/>
                    <a:pt x="40" y="85"/>
                  </a:cubicBezTo>
                  <a:cubicBezTo>
                    <a:pt x="40" y="85"/>
                    <a:pt x="40" y="86"/>
                    <a:pt x="41" y="86"/>
                  </a:cubicBezTo>
                  <a:cubicBezTo>
                    <a:pt x="40" y="85"/>
                    <a:pt x="40" y="86"/>
                    <a:pt x="41" y="86"/>
                  </a:cubicBezTo>
                  <a:cubicBezTo>
                    <a:pt x="41" y="86"/>
                    <a:pt x="41" y="87"/>
                    <a:pt x="41" y="87"/>
                  </a:cubicBezTo>
                  <a:cubicBezTo>
                    <a:pt x="41" y="86"/>
                    <a:pt x="41" y="87"/>
                    <a:pt x="41" y="87"/>
                  </a:cubicBezTo>
                  <a:cubicBezTo>
                    <a:pt x="42" y="87"/>
                    <a:pt x="41" y="88"/>
                    <a:pt x="42" y="88"/>
                  </a:cubicBezTo>
                  <a:cubicBezTo>
                    <a:pt x="42" y="87"/>
                    <a:pt x="41" y="88"/>
                    <a:pt x="42" y="88"/>
                  </a:cubicBezTo>
                  <a:cubicBezTo>
                    <a:pt x="42" y="88"/>
                    <a:pt x="42" y="89"/>
                    <a:pt x="42" y="89"/>
                  </a:cubicBezTo>
                  <a:cubicBezTo>
                    <a:pt x="42" y="89"/>
                    <a:pt x="42" y="89"/>
                    <a:pt x="42" y="89"/>
                  </a:cubicBezTo>
                  <a:cubicBezTo>
                    <a:pt x="42" y="89"/>
                    <a:pt x="43" y="89"/>
                    <a:pt x="43" y="90"/>
                  </a:cubicBezTo>
                  <a:cubicBezTo>
                    <a:pt x="42" y="89"/>
                    <a:pt x="43" y="89"/>
                    <a:pt x="43" y="90"/>
                  </a:cubicBezTo>
                  <a:cubicBezTo>
                    <a:pt x="43" y="90"/>
                    <a:pt x="44" y="90"/>
                    <a:pt x="44" y="90"/>
                  </a:cubicBezTo>
                  <a:cubicBezTo>
                    <a:pt x="44" y="90"/>
                    <a:pt x="44" y="90"/>
                    <a:pt x="44" y="90"/>
                  </a:cubicBezTo>
                  <a:cubicBezTo>
                    <a:pt x="44" y="90"/>
                    <a:pt x="45" y="89"/>
                    <a:pt x="45" y="89"/>
                  </a:cubicBezTo>
                  <a:cubicBezTo>
                    <a:pt x="45" y="89"/>
                    <a:pt x="45" y="89"/>
                    <a:pt x="45" y="89"/>
                  </a:cubicBezTo>
                  <a:cubicBezTo>
                    <a:pt x="45" y="89"/>
                    <a:pt x="45" y="89"/>
                    <a:pt x="45" y="89"/>
                  </a:cubicBezTo>
                  <a:cubicBezTo>
                    <a:pt x="45" y="89"/>
                    <a:pt x="45" y="88"/>
                    <a:pt x="45" y="88"/>
                  </a:cubicBezTo>
                  <a:cubicBezTo>
                    <a:pt x="45" y="88"/>
                    <a:pt x="45" y="87"/>
                    <a:pt x="45" y="87"/>
                  </a:cubicBezTo>
                  <a:cubicBezTo>
                    <a:pt x="45" y="87"/>
                    <a:pt x="46" y="86"/>
                    <a:pt x="46" y="86"/>
                  </a:cubicBezTo>
                  <a:cubicBezTo>
                    <a:pt x="46" y="86"/>
                    <a:pt x="46" y="85"/>
                    <a:pt x="46" y="84"/>
                  </a:cubicBezTo>
                  <a:cubicBezTo>
                    <a:pt x="46" y="84"/>
                    <a:pt x="46" y="84"/>
                    <a:pt x="46" y="84"/>
                  </a:cubicBezTo>
                  <a:cubicBezTo>
                    <a:pt x="46" y="84"/>
                    <a:pt x="46" y="84"/>
                    <a:pt x="46" y="83"/>
                  </a:cubicBezTo>
                  <a:cubicBezTo>
                    <a:pt x="46" y="83"/>
                    <a:pt x="46" y="83"/>
                    <a:pt x="46" y="83"/>
                  </a:cubicBezTo>
                  <a:cubicBezTo>
                    <a:pt x="46" y="83"/>
                    <a:pt x="46" y="82"/>
                    <a:pt x="46" y="82"/>
                  </a:cubicBezTo>
                  <a:cubicBezTo>
                    <a:pt x="46" y="82"/>
                    <a:pt x="47" y="82"/>
                    <a:pt x="47" y="82"/>
                  </a:cubicBezTo>
                  <a:cubicBezTo>
                    <a:pt x="47" y="82"/>
                    <a:pt x="48" y="82"/>
                    <a:pt x="48" y="82"/>
                  </a:cubicBezTo>
                  <a:cubicBezTo>
                    <a:pt x="48" y="81"/>
                    <a:pt x="48" y="82"/>
                    <a:pt x="48" y="81"/>
                  </a:cubicBezTo>
                  <a:cubicBezTo>
                    <a:pt x="48" y="81"/>
                    <a:pt x="49" y="81"/>
                    <a:pt x="49" y="81"/>
                  </a:cubicBezTo>
                  <a:cubicBezTo>
                    <a:pt x="49" y="81"/>
                    <a:pt x="49" y="81"/>
                    <a:pt x="49" y="81"/>
                  </a:cubicBezTo>
                  <a:cubicBezTo>
                    <a:pt x="50" y="81"/>
                    <a:pt x="51" y="81"/>
                    <a:pt x="51" y="81"/>
                  </a:cubicBezTo>
                  <a:cubicBezTo>
                    <a:pt x="51" y="81"/>
                    <a:pt x="51" y="81"/>
                    <a:pt x="51" y="81"/>
                  </a:cubicBezTo>
                  <a:cubicBezTo>
                    <a:pt x="51" y="81"/>
                    <a:pt x="51" y="81"/>
                    <a:pt x="52" y="81"/>
                  </a:cubicBezTo>
                  <a:cubicBezTo>
                    <a:pt x="51" y="81"/>
                    <a:pt x="51" y="81"/>
                    <a:pt x="52" y="82"/>
                  </a:cubicBezTo>
                  <a:cubicBezTo>
                    <a:pt x="52" y="82"/>
                    <a:pt x="52" y="82"/>
                    <a:pt x="52" y="82"/>
                  </a:cubicBezTo>
                  <a:cubicBezTo>
                    <a:pt x="53" y="82"/>
                    <a:pt x="52" y="82"/>
                    <a:pt x="53" y="82"/>
                  </a:cubicBezTo>
                  <a:cubicBezTo>
                    <a:pt x="53" y="82"/>
                    <a:pt x="52" y="82"/>
                    <a:pt x="53" y="83"/>
                  </a:cubicBezTo>
                  <a:cubicBezTo>
                    <a:pt x="53" y="83"/>
                    <a:pt x="53" y="83"/>
                    <a:pt x="53" y="83"/>
                  </a:cubicBezTo>
                  <a:cubicBezTo>
                    <a:pt x="53" y="83"/>
                    <a:pt x="54" y="83"/>
                    <a:pt x="54" y="83"/>
                  </a:cubicBezTo>
                  <a:cubicBezTo>
                    <a:pt x="54" y="83"/>
                    <a:pt x="54" y="83"/>
                    <a:pt x="54" y="83"/>
                  </a:cubicBezTo>
                  <a:cubicBezTo>
                    <a:pt x="54" y="83"/>
                    <a:pt x="55" y="82"/>
                    <a:pt x="55" y="82"/>
                  </a:cubicBezTo>
                  <a:cubicBezTo>
                    <a:pt x="55" y="82"/>
                    <a:pt x="56" y="82"/>
                    <a:pt x="56" y="82"/>
                  </a:cubicBezTo>
                  <a:cubicBezTo>
                    <a:pt x="55" y="82"/>
                    <a:pt x="56" y="82"/>
                    <a:pt x="56" y="82"/>
                  </a:cubicBezTo>
                  <a:cubicBezTo>
                    <a:pt x="56" y="82"/>
                    <a:pt x="56" y="82"/>
                    <a:pt x="56" y="81"/>
                  </a:cubicBezTo>
                  <a:cubicBezTo>
                    <a:pt x="56" y="81"/>
                    <a:pt x="56" y="81"/>
                    <a:pt x="56" y="81"/>
                  </a:cubicBezTo>
                  <a:cubicBezTo>
                    <a:pt x="57" y="81"/>
                    <a:pt x="56" y="81"/>
                    <a:pt x="57" y="81"/>
                  </a:cubicBezTo>
                  <a:cubicBezTo>
                    <a:pt x="57" y="81"/>
                    <a:pt x="56" y="81"/>
                    <a:pt x="57" y="80"/>
                  </a:cubicBezTo>
                  <a:cubicBezTo>
                    <a:pt x="58" y="80"/>
                    <a:pt x="59" y="80"/>
                    <a:pt x="60" y="80"/>
                  </a:cubicBezTo>
                  <a:cubicBezTo>
                    <a:pt x="60" y="79"/>
                    <a:pt x="61" y="80"/>
                    <a:pt x="61" y="79"/>
                  </a:cubicBezTo>
                  <a:cubicBezTo>
                    <a:pt x="61" y="79"/>
                    <a:pt x="62" y="79"/>
                    <a:pt x="62" y="79"/>
                  </a:cubicBezTo>
                  <a:cubicBezTo>
                    <a:pt x="62" y="79"/>
                    <a:pt x="62" y="79"/>
                    <a:pt x="62" y="79"/>
                  </a:cubicBezTo>
                  <a:cubicBezTo>
                    <a:pt x="62" y="79"/>
                    <a:pt x="62" y="78"/>
                    <a:pt x="62" y="78"/>
                  </a:cubicBezTo>
                  <a:cubicBezTo>
                    <a:pt x="63" y="78"/>
                    <a:pt x="63" y="78"/>
                    <a:pt x="63" y="78"/>
                  </a:cubicBezTo>
                  <a:cubicBezTo>
                    <a:pt x="63" y="78"/>
                    <a:pt x="63" y="77"/>
                    <a:pt x="63" y="77"/>
                  </a:cubicBezTo>
                  <a:cubicBezTo>
                    <a:pt x="63" y="77"/>
                    <a:pt x="63" y="76"/>
                    <a:pt x="63" y="76"/>
                  </a:cubicBezTo>
                  <a:cubicBezTo>
                    <a:pt x="63" y="76"/>
                    <a:pt x="63" y="76"/>
                    <a:pt x="63" y="76"/>
                  </a:cubicBezTo>
                  <a:cubicBezTo>
                    <a:pt x="63" y="76"/>
                    <a:pt x="63" y="76"/>
                    <a:pt x="63" y="75"/>
                  </a:cubicBezTo>
                  <a:cubicBezTo>
                    <a:pt x="63" y="75"/>
                    <a:pt x="63" y="75"/>
                    <a:pt x="63" y="75"/>
                  </a:cubicBezTo>
                  <a:cubicBezTo>
                    <a:pt x="63" y="75"/>
                    <a:pt x="63" y="75"/>
                    <a:pt x="63" y="75"/>
                  </a:cubicBezTo>
                  <a:cubicBezTo>
                    <a:pt x="63" y="75"/>
                    <a:pt x="64" y="74"/>
                    <a:pt x="64" y="74"/>
                  </a:cubicBezTo>
                  <a:cubicBezTo>
                    <a:pt x="64" y="74"/>
                    <a:pt x="64" y="73"/>
                    <a:pt x="64" y="72"/>
                  </a:cubicBezTo>
                  <a:cubicBezTo>
                    <a:pt x="63" y="72"/>
                    <a:pt x="63" y="72"/>
                    <a:pt x="63" y="72"/>
                  </a:cubicBezTo>
                  <a:cubicBezTo>
                    <a:pt x="63" y="72"/>
                    <a:pt x="63" y="71"/>
                    <a:pt x="63" y="71"/>
                  </a:cubicBezTo>
                  <a:cubicBezTo>
                    <a:pt x="63" y="71"/>
                    <a:pt x="63" y="71"/>
                    <a:pt x="63" y="71"/>
                  </a:cubicBezTo>
                  <a:cubicBezTo>
                    <a:pt x="63" y="71"/>
                    <a:pt x="63" y="71"/>
                    <a:pt x="63" y="71"/>
                  </a:cubicBezTo>
                  <a:cubicBezTo>
                    <a:pt x="63" y="71"/>
                    <a:pt x="63" y="71"/>
                    <a:pt x="62" y="71"/>
                  </a:cubicBezTo>
                  <a:cubicBezTo>
                    <a:pt x="62" y="71"/>
                    <a:pt x="60" y="71"/>
                    <a:pt x="60" y="71"/>
                  </a:cubicBezTo>
                  <a:cubicBezTo>
                    <a:pt x="60" y="71"/>
                    <a:pt x="60" y="71"/>
                    <a:pt x="60" y="71"/>
                  </a:cubicBezTo>
                  <a:cubicBezTo>
                    <a:pt x="60" y="71"/>
                    <a:pt x="59" y="71"/>
                    <a:pt x="58" y="71"/>
                  </a:cubicBezTo>
                  <a:cubicBezTo>
                    <a:pt x="58" y="71"/>
                    <a:pt x="58" y="71"/>
                    <a:pt x="58" y="71"/>
                  </a:cubicBezTo>
                  <a:cubicBezTo>
                    <a:pt x="58" y="71"/>
                    <a:pt x="58" y="71"/>
                    <a:pt x="58" y="72"/>
                  </a:cubicBezTo>
                  <a:cubicBezTo>
                    <a:pt x="58" y="72"/>
                    <a:pt x="57" y="73"/>
                    <a:pt x="57" y="73"/>
                  </a:cubicBezTo>
                  <a:cubicBezTo>
                    <a:pt x="58" y="72"/>
                    <a:pt x="57" y="73"/>
                    <a:pt x="56" y="73"/>
                  </a:cubicBezTo>
                  <a:cubicBezTo>
                    <a:pt x="56" y="73"/>
                    <a:pt x="55" y="73"/>
                    <a:pt x="55" y="73"/>
                  </a:cubicBezTo>
                  <a:cubicBezTo>
                    <a:pt x="55" y="73"/>
                    <a:pt x="54" y="72"/>
                    <a:pt x="54" y="72"/>
                  </a:cubicBezTo>
                  <a:cubicBezTo>
                    <a:pt x="55" y="73"/>
                    <a:pt x="54" y="72"/>
                    <a:pt x="54" y="71"/>
                  </a:cubicBezTo>
                  <a:cubicBezTo>
                    <a:pt x="54" y="71"/>
                    <a:pt x="54" y="71"/>
                    <a:pt x="54" y="71"/>
                  </a:cubicBezTo>
                  <a:cubicBezTo>
                    <a:pt x="54" y="71"/>
                    <a:pt x="53" y="70"/>
                    <a:pt x="53" y="70"/>
                  </a:cubicBezTo>
                  <a:cubicBezTo>
                    <a:pt x="54" y="71"/>
                    <a:pt x="53" y="70"/>
                    <a:pt x="53" y="70"/>
                  </a:cubicBezTo>
                  <a:cubicBezTo>
                    <a:pt x="53" y="69"/>
                    <a:pt x="52" y="69"/>
                    <a:pt x="52" y="69"/>
                  </a:cubicBezTo>
                  <a:cubicBezTo>
                    <a:pt x="51" y="69"/>
                    <a:pt x="51" y="69"/>
                    <a:pt x="50" y="69"/>
                  </a:cubicBezTo>
                  <a:cubicBezTo>
                    <a:pt x="50" y="68"/>
                    <a:pt x="50" y="69"/>
                    <a:pt x="50" y="68"/>
                  </a:cubicBezTo>
                  <a:cubicBezTo>
                    <a:pt x="50" y="68"/>
                    <a:pt x="49" y="68"/>
                    <a:pt x="49" y="68"/>
                  </a:cubicBezTo>
                  <a:cubicBezTo>
                    <a:pt x="49" y="67"/>
                    <a:pt x="49" y="66"/>
                    <a:pt x="48" y="66"/>
                  </a:cubicBezTo>
                  <a:cubicBezTo>
                    <a:pt x="48" y="66"/>
                    <a:pt x="48" y="65"/>
                    <a:pt x="48" y="65"/>
                  </a:cubicBezTo>
                  <a:cubicBezTo>
                    <a:pt x="48" y="65"/>
                    <a:pt x="48" y="65"/>
                    <a:pt x="48" y="65"/>
                  </a:cubicBezTo>
                  <a:cubicBezTo>
                    <a:pt x="48" y="64"/>
                    <a:pt x="48" y="64"/>
                    <a:pt x="48" y="63"/>
                  </a:cubicBezTo>
                  <a:cubicBezTo>
                    <a:pt x="48" y="63"/>
                    <a:pt x="48" y="63"/>
                    <a:pt x="48" y="63"/>
                  </a:cubicBezTo>
                  <a:cubicBezTo>
                    <a:pt x="48" y="63"/>
                    <a:pt x="48" y="61"/>
                    <a:pt x="48" y="61"/>
                  </a:cubicBezTo>
                  <a:cubicBezTo>
                    <a:pt x="48" y="61"/>
                    <a:pt x="48" y="61"/>
                    <a:pt x="48" y="61"/>
                  </a:cubicBezTo>
                  <a:cubicBezTo>
                    <a:pt x="48" y="61"/>
                    <a:pt x="48" y="60"/>
                    <a:pt x="48" y="60"/>
                  </a:cubicBezTo>
                  <a:cubicBezTo>
                    <a:pt x="48" y="60"/>
                    <a:pt x="48" y="59"/>
                    <a:pt x="48" y="59"/>
                  </a:cubicBezTo>
                  <a:cubicBezTo>
                    <a:pt x="48" y="59"/>
                    <a:pt x="48" y="58"/>
                    <a:pt x="48" y="58"/>
                  </a:cubicBezTo>
                  <a:cubicBezTo>
                    <a:pt x="48" y="58"/>
                    <a:pt x="49" y="57"/>
                    <a:pt x="49" y="57"/>
                  </a:cubicBezTo>
                  <a:cubicBezTo>
                    <a:pt x="49" y="57"/>
                    <a:pt x="49" y="56"/>
                    <a:pt x="49" y="56"/>
                  </a:cubicBezTo>
                  <a:cubicBezTo>
                    <a:pt x="49" y="56"/>
                    <a:pt x="49" y="55"/>
                    <a:pt x="49" y="55"/>
                  </a:cubicBezTo>
                  <a:cubicBezTo>
                    <a:pt x="49" y="55"/>
                    <a:pt x="50" y="54"/>
                    <a:pt x="50" y="54"/>
                  </a:cubicBezTo>
                  <a:cubicBezTo>
                    <a:pt x="50" y="54"/>
                    <a:pt x="50" y="53"/>
                    <a:pt x="50" y="53"/>
                  </a:cubicBezTo>
                  <a:cubicBezTo>
                    <a:pt x="50" y="53"/>
                    <a:pt x="50" y="53"/>
                    <a:pt x="50" y="52"/>
                  </a:cubicBezTo>
                  <a:cubicBezTo>
                    <a:pt x="50" y="52"/>
                    <a:pt x="51" y="52"/>
                    <a:pt x="51" y="52"/>
                  </a:cubicBezTo>
                  <a:cubicBezTo>
                    <a:pt x="51" y="52"/>
                    <a:pt x="53" y="51"/>
                    <a:pt x="53" y="51"/>
                  </a:cubicBezTo>
                  <a:cubicBezTo>
                    <a:pt x="51" y="52"/>
                    <a:pt x="53" y="51"/>
                    <a:pt x="53" y="51"/>
                  </a:cubicBezTo>
                  <a:cubicBezTo>
                    <a:pt x="53" y="51"/>
                    <a:pt x="54" y="50"/>
                    <a:pt x="54" y="50"/>
                  </a:cubicBezTo>
                  <a:cubicBezTo>
                    <a:pt x="54" y="50"/>
                    <a:pt x="55" y="49"/>
                    <a:pt x="55" y="49"/>
                  </a:cubicBezTo>
                  <a:cubicBezTo>
                    <a:pt x="54" y="50"/>
                    <a:pt x="55" y="49"/>
                    <a:pt x="56" y="49"/>
                  </a:cubicBezTo>
                  <a:cubicBezTo>
                    <a:pt x="54" y="50"/>
                    <a:pt x="55" y="49"/>
                    <a:pt x="56" y="48"/>
                  </a:cubicBezTo>
                  <a:cubicBezTo>
                    <a:pt x="56" y="48"/>
                    <a:pt x="56" y="47"/>
                    <a:pt x="56" y="47"/>
                  </a:cubicBezTo>
                  <a:cubicBezTo>
                    <a:pt x="55" y="47"/>
                    <a:pt x="55" y="46"/>
                    <a:pt x="55" y="46"/>
                  </a:cubicBezTo>
                  <a:cubicBezTo>
                    <a:pt x="55" y="46"/>
                    <a:pt x="55" y="46"/>
                    <a:pt x="55" y="46"/>
                  </a:cubicBezTo>
                  <a:cubicBezTo>
                    <a:pt x="55" y="46"/>
                    <a:pt x="55" y="46"/>
                    <a:pt x="54" y="46"/>
                  </a:cubicBezTo>
                  <a:cubicBezTo>
                    <a:pt x="55" y="46"/>
                    <a:pt x="55" y="46"/>
                    <a:pt x="54" y="45"/>
                  </a:cubicBezTo>
                  <a:cubicBezTo>
                    <a:pt x="54" y="45"/>
                    <a:pt x="54" y="44"/>
                    <a:pt x="54" y="44"/>
                  </a:cubicBezTo>
                  <a:cubicBezTo>
                    <a:pt x="54" y="45"/>
                    <a:pt x="54" y="44"/>
                    <a:pt x="53" y="44"/>
                  </a:cubicBezTo>
                  <a:cubicBezTo>
                    <a:pt x="54" y="45"/>
                    <a:pt x="54" y="44"/>
                    <a:pt x="53" y="45"/>
                  </a:cubicBezTo>
                  <a:cubicBezTo>
                    <a:pt x="53" y="45"/>
                    <a:pt x="52" y="45"/>
                    <a:pt x="51" y="45"/>
                  </a:cubicBezTo>
                  <a:cubicBezTo>
                    <a:pt x="51" y="45"/>
                    <a:pt x="51" y="45"/>
                    <a:pt x="50" y="45"/>
                  </a:cubicBezTo>
                  <a:cubicBezTo>
                    <a:pt x="50" y="45"/>
                    <a:pt x="50" y="44"/>
                    <a:pt x="50" y="44"/>
                  </a:cubicBezTo>
                  <a:cubicBezTo>
                    <a:pt x="50" y="43"/>
                    <a:pt x="50" y="44"/>
                    <a:pt x="50" y="43"/>
                  </a:cubicBezTo>
                  <a:cubicBezTo>
                    <a:pt x="50" y="43"/>
                    <a:pt x="50" y="44"/>
                    <a:pt x="49" y="43"/>
                  </a:cubicBezTo>
                  <a:cubicBezTo>
                    <a:pt x="49" y="43"/>
                    <a:pt x="48" y="43"/>
                    <a:pt x="48" y="43"/>
                  </a:cubicBezTo>
                  <a:cubicBezTo>
                    <a:pt x="48" y="43"/>
                    <a:pt x="48" y="43"/>
                    <a:pt x="48" y="43"/>
                  </a:cubicBezTo>
                  <a:cubicBezTo>
                    <a:pt x="48" y="43"/>
                    <a:pt x="48" y="42"/>
                    <a:pt x="48" y="42"/>
                  </a:cubicBezTo>
                  <a:cubicBezTo>
                    <a:pt x="48" y="42"/>
                    <a:pt x="47" y="42"/>
                    <a:pt x="47" y="42"/>
                  </a:cubicBezTo>
                  <a:cubicBezTo>
                    <a:pt x="48" y="42"/>
                    <a:pt x="47" y="42"/>
                    <a:pt x="47" y="41"/>
                  </a:cubicBezTo>
                  <a:cubicBezTo>
                    <a:pt x="47" y="41"/>
                    <a:pt x="47" y="41"/>
                    <a:pt x="47" y="41"/>
                  </a:cubicBezTo>
                  <a:cubicBezTo>
                    <a:pt x="46" y="41"/>
                    <a:pt x="47" y="40"/>
                    <a:pt x="46" y="40"/>
                  </a:cubicBezTo>
                  <a:cubicBezTo>
                    <a:pt x="46" y="41"/>
                    <a:pt x="47" y="40"/>
                    <a:pt x="46" y="39"/>
                  </a:cubicBezTo>
                  <a:cubicBezTo>
                    <a:pt x="46" y="39"/>
                    <a:pt x="45" y="39"/>
                    <a:pt x="45" y="39"/>
                  </a:cubicBezTo>
                  <a:cubicBezTo>
                    <a:pt x="46" y="39"/>
                    <a:pt x="45" y="39"/>
                    <a:pt x="45" y="38"/>
                  </a:cubicBezTo>
                  <a:cubicBezTo>
                    <a:pt x="46" y="39"/>
                    <a:pt x="45" y="39"/>
                    <a:pt x="45" y="37"/>
                  </a:cubicBezTo>
                  <a:cubicBezTo>
                    <a:pt x="45" y="37"/>
                    <a:pt x="45" y="36"/>
                    <a:pt x="45" y="36"/>
                  </a:cubicBezTo>
                  <a:cubicBezTo>
                    <a:pt x="45" y="36"/>
                    <a:pt x="46" y="35"/>
                    <a:pt x="46" y="35"/>
                  </a:cubicBezTo>
                  <a:cubicBezTo>
                    <a:pt x="47" y="35"/>
                    <a:pt x="46" y="35"/>
                    <a:pt x="47" y="35"/>
                  </a:cubicBezTo>
                  <a:cubicBezTo>
                    <a:pt x="47" y="35"/>
                    <a:pt x="46" y="35"/>
                    <a:pt x="47" y="34"/>
                  </a:cubicBezTo>
                  <a:cubicBezTo>
                    <a:pt x="47" y="34"/>
                    <a:pt x="47" y="34"/>
                    <a:pt x="47" y="33"/>
                  </a:cubicBezTo>
                  <a:cubicBezTo>
                    <a:pt x="48" y="33"/>
                    <a:pt x="47" y="33"/>
                    <a:pt x="48" y="33"/>
                  </a:cubicBezTo>
                  <a:cubicBezTo>
                    <a:pt x="48" y="33"/>
                    <a:pt x="48" y="32"/>
                    <a:pt x="48" y="32"/>
                  </a:cubicBezTo>
                  <a:cubicBezTo>
                    <a:pt x="48" y="32"/>
                    <a:pt x="48" y="31"/>
                    <a:pt x="48" y="31"/>
                  </a:cubicBezTo>
                  <a:cubicBezTo>
                    <a:pt x="48" y="31"/>
                    <a:pt x="48" y="30"/>
                    <a:pt x="48" y="30"/>
                  </a:cubicBezTo>
                  <a:cubicBezTo>
                    <a:pt x="49" y="30"/>
                    <a:pt x="49" y="30"/>
                    <a:pt x="50" y="30"/>
                  </a:cubicBezTo>
                  <a:cubicBezTo>
                    <a:pt x="49" y="30"/>
                    <a:pt x="49" y="30"/>
                    <a:pt x="50" y="30"/>
                  </a:cubicBezTo>
                  <a:cubicBezTo>
                    <a:pt x="50" y="29"/>
                    <a:pt x="50" y="28"/>
                    <a:pt x="50" y="28"/>
                  </a:cubicBezTo>
                  <a:cubicBezTo>
                    <a:pt x="50" y="28"/>
                    <a:pt x="50" y="26"/>
                    <a:pt x="50" y="26"/>
                  </a:cubicBezTo>
                  <a:cubicBezTo>
                    <a:pt x="50" y="26"/>
                    <a:pt x="50" y="25"/>
                    <a:pt x="50" y="25"/>
                  </a:cubicBezTo>
                  <a:cubicBezTo>
                    <a:pt x="50" y="25"/>
                    <a:pt x="50" y="24"/>
                    <a:pt x="50" y="24"/>
                  </a:cubicBezTo>
                  <a:cubicBezTo>
                    <a:pt x="50" y="24"/>
                    <a:pt x="51" y="23"/>
                    <a:pt x="51" y="23"/>
                  </a:cubicBezTo>
                  <a:cubicBezTo>
                    <a:pt x="51" y="23"/>
                    <a:pt x="51" y="22"/>
                    <a:pt x="51" y="22"/>
                  </a:cubicBezTo>
                  <a:cubicBezTo>
                    <a:pt x="51" y="22"/>
                    <a:pt x="50" y="21"/>
                    <a:pt x="50" y="21"/>
                  </a:cubicBezTo>
                  <a:cubicBezTo>
                    <a:pt x="51" y="22"/>
                    <a:pt x="50" y="21"/>
                    <a:pt x="50" y="20"/>
                  </a:cubicBezTo>
                  <a:cubicBezTo>
                    <a:pt x="50" y="20"/>
                    <a:pt x="50" y="20"/>
                    <a:pt x="50" y="20"/>
                  </a:cubicBezTo>
                  <a:cubicBezTo>
                    <a:pt x="50" y="20"/>
                    <a:pt x="50" y="19"/>
                    <a:pt x="50" y="19"/>
                  </a:cubicBezTo>
                  <a:cubicBezTo>
                    <a:pt x="50" y="19"/>
                    <a:pt x="49" y="19"/>
                    <a:pt x="49" y="19"/>
                  </a:cubicBezTo>
                  <a:cubicBezTo>
                    <a:pt x="49" y="19"/>
                    <a:pt x="49" y="18"/>
                    <a:pt x="49" y="18"/>
                  </a:cubicBezTo>
                  <a:cubicBezTo>
                    <a:pt x="49" y="18"/>
                    <a:pt x="48" y="18"/>
                    <a:pt x="48" y="18"/>
                  </a:cubicBezTo>
                  <a:cubicBezTo>
                    <a:pt x="48" y="18"/>
                    <a:pt x="48" y="18"/>
                    <a:pt x="48" y="18"/>
                  </a:cubicBezTo>
                  <a:cubicBezTo>
                    <a:pt x="48" y="18"/>
                    <a:pt x="48" y="18"/>
                    <a:pt x="47" y="18"/>
                  </a:cubicBezTo>
                  <a:cubicBezTo>
                    <a:pt x="47" y="18"/>
                    <a:pt x="47" y="17"/>
                    <a:pt x="47" y="17"/>
                  </a:cubicBezTo>
                  <a:cubicBezTo>
                    <a:pt x="47" y="18"/>
                    <a:pt x="47" y="17"/>
                    <a:pt x="46" y="17"/>
                  </a:cubicBezTo>
                  <a:cubicBezTo>
                    <a:pt x="47" y="18"/>
                    <a:pt x="47" y="17"/>
                    <a:pt x="45" y="17"/>
                  </a:cubicBezTo>
                  <a:cubicBezTo>
                    <a:pt x="45" y="17"/>
                    <a:pt x="44" y="17"/>
                    <a:pt x="43" y="17"/>
                  </a:cubicBezTo>
                  <a:cubicBezTo>
                    <a:pt x="43" y="17"/>
                    <a:pt x="43" y="18"/>
                    <a:pt x="43" y="18"/>
                  </a:cubicBezTo>
                  <a:cubicBezTo>
                    <a:pt x="43" y="18"/>
                    <a:pt x="42" y="18"/>
                    <a:pt x="42" y="18"/>
                  </a:cubicBezTo>
                  <a:cubicBezTo>
                    <a:pt x="43" y="18"/>
                    <a:pt x="42" y="18"/>
                    <a:pt x="42" y="19"/>
                  </a:cubicBezTo>
                  <a:cubicBezTo>
                    <a:pt x="42" y="19"/>
                    <a:pt x="42" y="20"/>
                    <a:pt x="42" y="20"/>
                  </a:cubicBezTo>
                  <a:cubicBezTo>
                    <a:pt x="42" y="20"/>
                    <a:pt x="41" y="20"/>
                    <a:pt x="41" y="20"/>
                  </a:cubicBezTo>
                  <a:cubicBezTo>
                    <a:pt x="41" y="20"/>
                    <a:pt x="40" y="20"/>
                    <a:pt x="40" y="21"/>
                  </a:cubicBezTo>
                  <a:cubicBezTo>
                    <a:pt x="40" y="21"/>
                    <a:pt x="40" y="21"/>
                    <a:pt x="40" y="21"/>
                  </a:cubicBezTo>
                  <a:cubicBezTo>
                    <a:pt x="40" y="21"/>
                    <a:pt x="40" y="21"/>
                    <a:pt x="39" y="21"/>
                  </a:cubicBezTo>
                  <a:cubicBezTo>
                    <a:pt x="40" y="21"/>
                    <a:pt x="40" y="21"/>
                    <a:pt x="38" y="21"/>
                  </a:cubicBezTo>
                  <a:cubicBezTo>
                    <a:pt x="38" y="21"/>
                    <a:pt x="37" y="21"/>
                    <a:pt x="37" y="21"/>
                  </a:cubicBezTo>
                  <a:cubicBezTo>
                    <a:pt x="37" y="21"/>
                    <a:pt x="37" y="21"/>
                    <a:pt x="36" y="21"/>
                  </a:cubicBezTo>
                  <a:cubicBezTo>
                    <a:pt x="36" y="21"/>
                    <a:pt x="36" y="20"/>
                    <a:pt x="36" y="20"/>
                  </a:cubicBezTo>
                  <a:cubicBezTo>
                    <a:pt x="36" y="21"/>
                    <a:pt x="36" y="20"/>
                    <a:pt x="36" y="20"/>
                  </a:cubicBezTo>
                  <a:cubicBezTo>
                    <a:pt x="35" y="20"/>
                    <a:pt x="35" y="19"/>
                    <a:pt x="35" y="19"/>
                  </a:cubicBezTo>
                  <a:cubicBezTo>
                    <a:pt x="35" y="19"/>
                    <a:pt x="35" y="18"/>
                    <a:pt x="35" y="18"/>
                  </a:cubicBezTo>
                  <a:cubicBezTo>
                    <a:pt x="35" y="18"/>
                    <a:pt x="35" y="17"/>
                    <a:pt x="35" y="17"/>
                  </a:cubicBezTo>
                  <a:cubicBezTo>
                    <a:pt x="35" y="17"/>
                    <a:pt x="35" y="16"/>
                    <a:pt x="35" y="16"/>
                  </a:cubicBezTo>
                  <a:cubicBezTo>
                    <a:pt x="35" y="16"/>
                    <a:pt x="36" y="15"/>
                    <a:pt x="36" y="15"/>
                  </a:cubicBezTo>
                  <a:cubicBezTo>
                    <a:pt x="36" y="15"/>
                    <a:pt x="36" y="14"/>
                    <a:pt x="36" y="14"/>
                  </a:cubicBezTo>
                  <a:cubicBezTo>
                    <a:pt x="36" y="14"/>
                    <a:pt x="36" y="13"/>
                    <a:pt x="36" y="13"/>
                  </a:cubicBezTo>
                  <a:cubicBezTo>
                    <a:pt x="37" y="13"/>
                    <a:pt x="37" y="13"/>
                    <a:pt x="37" y="13"/>
                  </a:cubicBezTo>
                  <a:cubicBezTo>
                    <a:pt x="37" y="13"/>
                    <a:pt x="38" y="12"/>
                    <a:pt x="38" y="12"/>
                  </a:cubicBezTo>
                  <a:cubicBezTo>
                    <a:pt x="38" y="12"/>
                    <a:pt x="38" y="12"/>
                    <a:pt x="39" y="12"/>
                  </a:cubicBezTo>
                  <a:cubicBezTo>
                    <a:pt x="38" y="12"/>
                    <a:pt x="38" y="12"/>
                    <a:pt x="38" y="12"/>
                  </a:cubicBezTo>
                  <a:cubicBezTo>
                    <a:pt x="38" y="12"/>
                    <a:pt x="37" y="11"/>
                    <a:pt x="37" y="11"/>
                  </a:cubicBezTo>
                  <a:cubicBezTo>
                    <a:pt x="38" y="12"/>
                    <a:pt x="37" y="11"/>
                    <a:pt x="37" y="10"/>
                  </a:cubicBezTo>
                  <a:cubicBezTo>
                    <a:pt x="37" y="10"/>
                    <a:pt x="37" y="10"/>
                    <a:pt x="37" y="9"/>
                  </a:cubicBezTo>
                  <a:cubicBezTo>
                    <a:pt x="37" y="9"/>
                    <a:pt x="37" y="9"/>
                    <a:pt x="37" y="9"/>
                  </a:cubicBezTo>
                  <a:cubicBezTo>
                    <a:pt x="37" y="9"/>
                    <a:pt x="36" y="8"/>
                    <a:pt x="36" y="8"/>
                  </a:cubicBezTo>
                  <a:cubicBezTo>
                    <a:pt x="36" y="8"/>
                    <a:pt x="36" y="8"/>
                    <a:pt x="36" y="8"/>
                  </a:cubicBezTo>
                  <a:cubicBezTo>
                    <a:pt x="36" y="8"/>
                    <a:pt x="36" y="8"/>
                    <a:pt x="35" y="8"/>
                  </a:cubicBezTo>
                  <a:cubicBezTo>
                    <a:pt x="36" y="8"/>
                    <a:pt x="36" y="8"/>
                    <a:pt x="35" y="7"/>
                  </a:cubicBezTo>
                  <a:cubicBezTo>
                    <a:pt x="35" y="7"/>
                    <a:pt x="35" y="7"/>
                    <a:pt x="35" y="7"/>
                  </a:cubicBezTo>
                  <a:cubicBezTo>
                    <a:pt x="35" y="6"/>
                    <a:pt x="35" y="5"/>
                    <a:pt x="35" y="5"/>
                  </a:cubicBezTo>
                  <a:cubicBezTo>
                    <a:pt x="35" y="5"/>
                    <a:pt x="34" y="5"/>
                    <a:pt x="34" y="5"/>
                  </a:cubicBezTo>
                  <a:cubicBezTo>
                    <a:pt x="35" y="5"/>
                    <a:pt x="34" y="5"/>
                    <a:pt x="34" y="4"/>
                  </a:cubicBezTo>
                  <a:cubicBezTo>
                    <a:pt x="33" y="4"/>
                    <a:pt x="34" y="3"/>
                    <a:pt x="33" y="3"/>
                  </a:cubicBezTo>
                  <a:cubicBezTo>
                    <a:pt x="33" y="4"/>
                    <a:pt x="34" y="3"/>
                    <a:pt x="33" y="2"/>
                  </a:cubicBezTo>
                  <a:cubicBezTo>
                    <a:pt x="33" y="2"/>
                    <a:pt x="33" y="2"/>
                    <a:pt x="33" y="2"/>
                  </a:cubicBezTo>
                  <a:cubicBezTo>
                    <a:pt x="33" y="2"/>
                    <a:pt x="32" y="2"/>
                    <a:pt x="32" y="2"/>
                  </a:cubicBezTo>
                  <a:cubicBezTo>
                    <a:pt x="33" y="2"/>
                    <a:pt x="32" y="2"/>
                    <a:pt x="32" y="2"/>
                  </a:cubicBezTo>
                  <a:cubicBezTo>
                    <a:pt x="32" y="2"/>
                    <a:pt x="31" y="1"/>
                    <a:pt x="31" y="1"/>
                  </a:cubicBezTo>
                  <a:cubicBezTo>
                    <a:pt x="31" y="0"/>
                    <a:pt x="31" y="1"/>
                    <a:pt x="31" y="0"/>
                  </a:cubicBezTo>
                  <a:cubicBezTo>
                    <a:pt x="31" y="0"/>
                    <a:pt x="31" y="1"/>
                    <a:pt x="30" y="1"/>
                  </a:cubicBezTo>
                  <a:cubicBezTo>
                    <a:pt x="30" y="1"/>
                    <a:pt x="30" y="1"/>
                    <a:pt x="30" y="1"/>
                  </a:cubicBezTo>
                  <a:cubicBezTo>
                    <a:pt x="30" y="1"/>
                    <a:pt x="30" y="2"/>
                    <a:pt x="30" y="2"/>
                  </a:cubicBezTo>
                  <a:cubicBezTo>
                    <a:pt x="30" y="2"/>
                    <a:pt x="30" y="2"/>
                    <a:pt x="30" y="2"/>
                  </a:cubicBezTo>
                  <a:cubicBezTo>
                    <a:pt x="30" y="2"/>
                    <a:pt x="30" y="3"/>
                    <a:pt x="30" y="3"/>
                  </a:cubicBezTo>
                  <a:cubicBezTo>
                    <a:pt x="30" y="3"/>
                    <a:pt x="29" y="3"/>
                    <a:pt x="29" y="3"/>
                  </a:cubicBezTo>
                  <a:cubicBezTo>
                    <a:pt x="29" y="3"/>
                    <a:pt x="29" y="4"/>
                    <a:pt x="29" y="4"/>
                  </a:cubicBezTo>
                  <a:cubicBezTo>
                    <a:pt x="29" y="4"/>
                    <a:pt x="29" y="4"/>
                    <a:pt x="29" y="5"/>
                  </a:cubicBezTo>
                  <a:cubicBezTo>
                    <a:pt x="29" y="4"/>
                    <a:pt x="29" y="5"/>
                    <a:pt x="29" y="5"/>
                  </a:cubicBezTo>
                  <a:cubicBezTo>
                    <a:pt x="29" y="5"/>
                    <a:pt x="29" y="6"/>
                    <a:pt x="29" y="6"/>
                  </a:cubicBezTo>
                  <a:cubicBezTo>
                    <a:pt x="29" y="6"/>
                    <a:pt x="29" y="7"/>
                    <a:pt x="29" y="7"/>
                  </a:cubicBezTo>
                  <a:cubicBezTo>
                    <a:pt x="29" y="6"/>
                    <a:pt x="29" y="7"/>
                    <a:pt x="29" y="7"/>
                  </a:cubicBezTo>
                  <a:cubicBezTo>
                    <a:pt x="28" y="7"/>
                    <a:pt x="28" y="8"/>
                    <a:pt x="28" y="8"/>
                  </a:cubicBezTo>
                  <a:cubicBezTo>
                    <a:pt x="28" y="8"/>
                    <a:pt x="28" y="8"/>
                    <a:pt x="27" y="7"/>
                  </a:cubicBezTo>
                  <a:cubicBezTo>
                    <a:pt x="27" y="7"/>
                    <a:pt x="27" y="7"/>
                    <a:pt x="27" y="7"/>
                  </a:cubicBezTo>
                  <a:cubicBezTo>
                    <a:pt x="27" y="7"/>
                    <a:pt x="27" y="7"/>
                    <a:pt x="27" y="7"/>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0" name="153 Elipse"/>
            <p:cNvSpPr/>
            <p:nvPr/>
          </p:nvSpPr>
          <p:spPr>
            <a:xfrm>
              <a:off x="4791097" y="4024278"/>
              <a:ext cx="262085" cy="273566"/>
            </a:xfrm>
            <a:prstGeom prst="ellipse">
              <a:avLst/>
            </a:prstGeom>
            <a:solidFill>
              <a:srgbClr val="C8C1BC"/>
            </a:solidFill>
            <a:ln w="12700" cap="flat" cmpd="sng" algn="ctr">
              <a:solidFill>
                <a:srgbClr val="91867E"/>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600" b="1">
                <a:solidFill>
                  <a:srgbClr val="000000">
                    <a:lumMod val="50000"/>
                    <a:lumOff val="50000"/>
                  </a:srgbClr>
                </a:solidFill>
                <a:latin typeface="Century Gothic" panose="020B0502020202020204" pitchFamily="34" charset="0"/>
                <a:cs typeface="Arial" pitchFamily="34" charset="0"/>
              </a:endParaRPr>
            </a:p>
          </p:txBody>
        </p:sp>
        <p:sp>
          <p:nvSpPr>
            <p:cNvPr id="61" name="Freeform 15"/>
            <p:cNvSpPr>
              <a:spLocks noEditPoints="1"/>
            </p:cNvSpPr>
            <p:nvPr/>
          </p:nvSpPr>
          <p:spPr bwMode="auto">
            <a:xfrm>
              <a:off x="4925893" y="3873928"/>
              <a:ext cx="722506" cy="741118"/>
            </a:xfrm>
            <a:custGeom>
              <a:avLst/>
              <a:gdLst>
                <a:gd name="T0" fmla="*/ 2147483647 w 144"/>
                <a:gd name="T1" fmla="*/ 2147483647 h 161"/>
                <a:gd name="T2" fmla="*/ 2147483647 w 144"/>
                <a:gd name="T3" fmla="*/ 2147483647 h 161"/>
                <a:gd name="T4" fmla="*/ 2147483647 w 144"/>
                <a:gd name="T5" fmla="*/ 2147483647 h 161"/>
                <a:gd name="T6" fmla="*/ 2147483647 w 144"/>
                <a:gd name="T7" fmla="*/ 2147483647 h 161"/>
                <a:gd name="T8" fmla="*/ 2147483647 w 144"/>
                <a:gd name="T9" fmla="*/ 2147483647 h 161"/>
                <a:gd name="T10" fmla="*/ 2147483647 w 144"/>
                <a:gd name="T11" fmla="*/ 2147483647 h 161"/>
                <a:gd name="T12" fmla="*/ 2147483647 w 144"/>
                <a:gd name="T13" fmla="*/ 2147483647 h 161"/>
                <a:gd name="T14" fmla="*/ 2147483647 w 144"/>
                <a:gd name="T15" fmla="*/ 2147483647 h 161"/>
                <a:gd name="T16" fmla="*/ 2147483647 w 144"/>
                <a:gd name="T17" fmla="*/ 2147483647 h 161"/>
                <a:gd name="T18" fmla="*/ 2147483647 w 144"/>
                <a:gd name="T19" fmla="*/ 2147483647 h 161"/>
                <a:gd name="T20" fmla="*/ 2147483647 w 144"/>
                <a:gd name="T21" fmla="*/ 2147483647 h 161"/>
                <a:gd name="T22" fmla="*/ 2147483647 w 144"/>
                <a:gd name="T23" fmla="*/ 2147483647 h 161"/>
                <a:gd name="T24" fmla="*/ 2147483647 w 144"/>
                <a:gd name="T25" fmla="*/ 2147483647 h 161"/>
                <a:gd name="T26" fmla="*/ 2147483647 w 144"/>
                <a:gd name="T27" fmla="*/ 2147483647 h 161"/>
                <a:gd name="T28" fmla="*/ 2147483647 w 144"/>
                <a:gd name="T29" fmla="*/ 2147483647 h 161"/>
                <a:gd name="T30" fmla="*/ 2147483647 w 144"/>
                <a:gd name="T31" fmla="*/ 2147483647 h 161"/>
                <a:gd name="T32" fmla="*/ 2147483647 w 144"/>
                <a:gd name="T33" fmla="*/ 2147483647 h 161"/>
                <a:gd name="T34" fmla="*/ 2147483647 w 144"/>
                <a:gd name="T35" fmla="*/ 2147483647 h 161"/>
                <a:gd name="T36" fmla="*/ 2147483647 w 144"/>
                <a:gd name="T37" fmla="*/ 2147483647 h 161"/>
                <a:gd name="T38" fmla="*/ 2147483647 w 144"/>
                <a:gd name="T39" fmla="*/ 2147483647 h 161"/>
                <a:gd name="T40" fmla="*/ 2147483647 w 144"/>
                <a:gd name="T41" fmla="*/ 2147483647 h 161"/>
                <a:gd name="T42" fmla="*/ 2147483647 w 144"/>
                <a:gd name="T43" fmla="*/ 2147483647 h 161"/>
                <a:gd name="T44" fmla="*/ 2147483647 w 144"/>
                <a:gd name="T45" fmla="*/ 2147483647 h 161"/>
                <a:gd name="T46" fmla="*/ 2147483647 w 144"/>
                <a:gd name="T47" fmla="*/ 2147483647 h 161"/>
                <a:gd name="T48" fmla="*/ 2147483647 w 144"/>
                <a:gd name="T49" fmla="*/ 2147483647 h 161"/>
                <a:gd name="T50" fmla="*/ 2147483647 w 144"/>
                <a:gd name="T51" fmla="*/ 2147483647 h 161"/>
                <a:gd name="T52" fmla="*/ 2147483647 w 144"/>
                <a:gd name="T53" fmla="*/ 2147483647 h 161"/>
                <a:gd name="T54" fmla="*/ 2147483647 w 144"/>
                <a:gd name="T55" fmla="*/ 2147483647 h 161"/>
                <a:gd name="T56" fmla="*/ 2147483647 w 144"/>
                <a:gd name="T57" fmla="*/ 2147483647 h 161"/>
                <a:gd name="T58" fmla="*/ 2147483647 w 144"/>
                <a:gd name="T59" fmla="*/ 2147483647 h 161"/>
                <a:gd name="T60" fmla="*/ 2147483647 w 144"/>
                <a:gd name="T61" fmla="*/ 2147483647 h 161"/>
                <a:gd name="T62" fmla="*/ 2147483647 w 144"/>
                <a:gd name="T63" fmla="*/ 2147483647 h 161"/>
                <a:gd name="T64" fmla="*/ 2147483647 w 144"/>
                <a:gd name="T65" fmla="*/ 2147483647 h 161"/>
                <a:gd name="T66" fmla="*/ 2147483647 w 144"/>
                <a:gd name="T67" fmla="*/ 2147483647 h 161"/>
                <a:gd name="T68" fmla="*/ 2147483647 w 144"/>
                <a:gd name="T69" fmla="*/ 2147483647 h 161"/>
                <a:gd name="T70" fmla="*/ 2147483647 w 144"/>
                <a:gd name="T71" fmla="*/ 2147483647 h 161"/>
                <a:gd name="T72" fmla="*/ 2147483647 w 144"/>
                <a:gd name="T73" fmla="*/ 2147483647 h 161"/>
                <a:gd name="T74" fmla="*/ 2147483647 w 144"/>
                <a:gd name="T75" fmla="*/ 2147483647 h 161"/>
                <a:gd name="T76" fmla="*/ 2147483647 w 144"/>
                <a:gd name="T77" fmla="*/ 2147483647 h 161"/>
                <a:gd name="T78" fmla="*/ 2147483647 w 144"/>
                <a:gd name="T79" fmla="*/ 2147483647 h 161"/>
                <a:gd name="T80" fmla="*/ 2147483647 w 144"/>
                <a:gd name="T81" fmla="*/ 2147483647 h 161"/>
                <a:gd name="T82" fmla="*/ 2147483647 w 144"/>
                <a:gd name="T83" fmla="*/ 2147483647 h 161"/>
                <a:gd name="T84" fmla="*/ 2147483647 w 144"/>
                <a:gd name="T85" fmla="*/ 2147483647 h 161"/>
                <a:gd name="T86" fmla="*/ 2147483647 w 144"/>
                <a:gd name="T87" fmla="*/ 2147483647 h 161"/>
                <a:gd name="T88" fmla="*/ 2147483647 w 144"/>
                <a:gd name="T89" fmla="*/ 2147483647 h 161"/>
                <a:gd name="T90" fmla="*/ 2147483647 w 144"/>
                <a:gd name="T91" fmla="*/ 2147483647 h 161"/>
                <a:gd name="T92" fmla="*/ 2147483647 w 144"/>
                <a:gd name="T93" fmla="*/ 2147483647 h 161"/>
                <a:gd name="T94" fmla="*/ 2147483647 w 144"/>
                <a:gd name="T95" fmla="*/ 2147483647 h 161"/>
                <a:gd name="T96" fmla="*/ 2147483647 w 144"/>
                <a:gd name="T97" fmla="*/ 2147483647 h 161"/>
                <a:gd name="T98" fmla="*/ 2147483647 w 144"/>
                <a:gd name="T99" fmla="*/ 2147483647 h 161"/>
                <a:gd name="T100" fmla="*/ 2147483647 w 144"/>
                <a:gd name="T101" fmla="*/ 2147483647 h 161"/>
                <a:gd name="T102" fmla="*/ 2147483647 w 144"/>
                <a:gd name="T103" fmla="*/ 2147483647 h 161"/>
                <a:gd name="T104" fmla="*/ 2147483647 w 144"/>
                <a:gd name="T105" fmla="*/ 2147483647 h 161"/>
                <a:gd name="T106" fmla="*/ 2147483647 w 144"/>
                <a:gd name="T107" fmla="*/ 2147483647 h 161"/>
                <a:gd name="T108" fmla="*/ 2147483647 w 144"/>
                <a:gd name="T109" fmla="*/ 2147483647 h 161"/>
                <a:gd name="T110" fmla="*/ 2147483647 w 144"/>
                <a:gd name="T111" fmla="*/ 2147483647 h 161"/>
                <a:gd name="T112" fmla="*/ 2147483647 w 144"/>
                <a:gd name="T113" fmla="*/ 2147483647 h 161"/>
                <a:gd name="T114" fmla="*/ 2147483647 w 144"/>
                <a:gd name="T115" fmla="*/ 0 h 161"/>
                <a:gd name="T116" fmla="*/ 2147483647 w 144"/>
                <a:gd name="T117" fmla="*/ 2147483647 h 161"/>
                <a:gd name="T118" fmla="*/ 2147483647 w 144"/>
                <a:gd name="T119" fmla="*/ 2147483647 h 161"/>
                <a:gd name="T120" fmla="*/ 2147483647 w 144"/>
                <a:gd name="T121" fmla="*/ 2147483647 h 16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4"/>
                <a:gd name="T184" fmla="*/ 0 h 161"/>
                <a:gd name="T185" fmla="*/ 144 w 144"/>
                <a:gd name="T186" fmla="*/ 161 h 16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4" h="161">
                  <a:moveTo>
                    <a:pt x="23" y="7"/>
                  </a:moveTo>
                  <a:cubicBezTo>
                    <a:pt x="23" y="7"/>
                    <a:pt x="23" y="9"/>
                    <a:pt x="23" y="9"/>
                  </a:cubicBezTo>
                  <a:cubicBezTo>
                    <a:pt x="23" y="7"/>
                    <a:pt x="23" y="9"/>
                    <a:pt x="23" y="10"/>
                  </a:cubicBezTo>
                  <a:cubicBezTo>
                    <a:pt x="23" y="10"/>
                    <a:pt x="24" y="11"/>
                    <a:pt x="24" y="11"/>
                  </a:cubicBezTo>
                  <a:cubicBezTo>
                    <a:pt x="23" y="10"/>
                    <a:pt x="24" y="11"/>
                    <a:pt x="24" y="11"/>
                  </a:cubicBezTo>
                  <a:cubicBezTo>
                    <a:pt x="25" y="11"/>
                    <a:pt x="25" y="12"/>
                    <a:pt x="25" y="12"/>
                  </a:cubicBezTo>
                  <a:cubicBezTo>
                    <a:pt x="25" y="12"/>
                    <a:pt x="25" y="13"/>
                    <a:pt x="25" y="13"/>
                  </a:cubicBezTo>
                  <a:cubicBezTo>
                    <a:pt x="25" y="13"/>
                    <a:pt x="25" y="14"/>
                    <a:pt x="25" y="14"/>
                  </a:cubicBezTo>
                  <a:cubicBezTo>
                    <a:pt x="25" y="14"/>
                    <a:pt x="26" y="14"/>
                    <a:pt x="26" y="14"/>
                  </a:cubicBezTo>
                  <a:cubicBezTo>
                    <a:pt x="26" y="14"/>
                    <a:pt x="26" y="16"/>
                    <a:pt x="26" y="16"/>
                  </a:cubicBezTo>
                  <a:cubicBezTo>
                    <a:pt x="26" y="16"/>
                    <a:pt x="26" y="16"/>
                    <a:pt x="26" y="16"/>
                  </a:cubicBezTo>
                  <a:cubicBezTo>
                    <a:pt x="26" y="16"/>
                    <a:pt x="26" y="17"/>
                    <a:pt x="26" y="17"/>
                  </a:cubicBezTo>
                  <a:cubicBezTo>
                    <a:pt x="27" y="17"/>
                    <a:pt x="27" y="18"/>
                    <a:pt x="27" y="18"/>
                  </a:cubicBezTo>
                  <a:cubicBezTo>
                    <a:pt x="27" y="18"/>
                    <a:pt x="27" y="19"/>
                    <a:pt x="27" y="19"/>
                  </a:cubicBezTo>
                  <a:cubicBezTo>
                    <a:pt x="28" y="19"/>
                    <a:pt x="28" y="19"/>
                    <a:pt x="28" y="20"/>
                  </a:cubicBezTo>
                  <a:cubicBezTo>
                    <a:pt x="28" y="20"/>
                    <a:pt x="28" y="20"/>
                    <a:pt x="28" y="21"/>
                  </a:cubicBezTo>
                  <a:cubicBezTo>
                    <a:pt x="28" y="21"/>
                    <a:pt x="28" y="21"/>
                    <a:pt x="28" y="21"/>
                  </a:cubicBezTo>
                  <a:cubicBezTo>
                    <a:pt x="28" y="21"/>
                    <a:pt x="29" y="21"/>
                    <a:pt x="29" y="21"/>
                  </a:cubicBezTo>
                  <a:cubicBezTo>
                    <a:pt x="29" y="21"/>
                    <a:pt x="29" y="22"/>
                    <a:pt x="29" y="22"/>
                  </a:cubicBezTo>
                  <a:cubicBezTo>
                    <a:pt x="29" y="22"/>
                    <a:pt x="30" y="22"/>
                    <a:pt x="30" y="22"/>
                  </a:cubicBezTo>
                  <a:cubicBezTo>
                    <a:pt x="29" y="22"/>
                    <a:pt x="30" y="22"/>
                    <a:pt x="31" y="22"/>
                  </a:cubicBezTo>
                  <a:cubicBezTo>
                    <a:pt x="31" y="23"/>
                    <a:pt x="31" y="23"/>
                    <a:pt x="31" y="23"/>
                  </a:cubicBezTo>
                  <a:cubicBezTo>
                    <a:pt x="31" y="23"/>
                    <a:pt x="32" y="24"/>
                    <a:pt x="32" y="24"/>
                  </a:cubicBezTo>
                  <a:cubicBezTo>
                    <a:pt x="32" y="24"/>
                    <a:pt x="32" y="25"/>
                    <a:pt x="32" y="25"/>
                  </a:cubicBezTo>
                  <a:cubicBezTo>
                    <a:pt x="32" y="25"/>
                    <a:pt x="33" y="25"/>
                    <a:pt x="33" y="25"/>
                  </a:cubicBezTo>
                  <a:cubicBezTo>
                    <a:pt x="33" y="26"/>
                    <a:pt x="33" y="27"/>
                    <a:pt x="33" y="27"/>
                  </a:cubicBezTo>
                  <a:cubicBezTo>
                    <a:pt x="33" y="27"/>
                    <a:pt x="33" y="28"/>
                    <a:pt x="33" y="28"/>
                  </a:cubicBezTo>
                  <a:cubicBezTo>
                    <a:pt x="33" y="28"/>
                    <a:pt x="33" y="29"/>
                    <a:pt x="34" y="29"/>
                  </a:cubicBezTo>
                  <a:cubicBezTo>
                    <a:pt x="33" y="28"/>
                    <a:pt x="33" y="29"/>
                    <a:pt x="34" y="30"/>
                  </a:cubicBezTo>
                  <a:cubicBezTo>
                    <a:pt x="33" y="28"/>
                    <a:pt x="33" y="29"/>
                    <a:pt x="34" y="31"/>
                  </a:cubicBezTo>
                  <a:cubicBezTo>
                    <a:pt x="34" y="31"/>
                    <a:pt x="34" y="32"/>
                    <a:pt x="34" y="32"/>
                  </a:cubicBezTo>
                  <a:cubicBezTo>
                    <a:pt x="34" y="32"/>
                    <a:pt x="34" y="32"/>
                    <a:pt x="34" y="32"/>
                  </a:cubicBezTo>
                  <a:cubicBezTo>
                    <a:pt x="34" y="33"/>
                    <a:pt x="34" y="33"/>
                    <a:pt x="34" y="34"/>
                  </a:cubicBezTo>
                  <a:cubicBezTo>
                    <a:pt x="34" y="34"/>
                    <a:pt x="35" y="34"/>
                    <a:pt x="35" y="34"/>
                  </a:cubicBezTo>
                  <a:cubicBezTo>
                    <a:pt x="35" y="35"/>
                    <a:pt x="35" y="36"/>
                    <a:pt x="35" y="36"/>
                  </a:cubicBezTo>
                  <a:cubicBezTo>
                    <a:pt x="35" y="36"/>
                    <a:pt x="35" y="37"/>
                    <a:pt x="35" y="37"/>
                  </a:cubicBezTo>
                  <a:cubicBezTo>
                    <a:pt x="35" y="37"/>
                    <a:pt x="36" y="38"/>
                    <a:pt x="36" y="38"/>
                  </a:cubicBezTo>
                  <a:cubicBezTo>
                    <a:pt x="36" y="38"/>
                    <a:pt x="36" y="39"/>
                    <a:pt x="36" y="39"/>
                  </a:cubicBezTo>
                  <a:cubicBezTo>
                    <a:pt x="36" y="38"/>
                    <a:pt x="36" y="39"/>
                    <a:pt x="36" y="39"/>
                  </a:cubicBezTo>
                  <a:cubicBezTo>
                    <a:pt x="37" y="39"/>
                    <a:pt x="37" y="40"/>
                    <a:pt x="37" y="40"/>
                  </a:cubicBezTo>
                  <a:cubicBezTo>
                    <a:pt x="37" y="40"/>
                    <a:pt x="37" y="41"/>
                    <a:pt x="37" y="41"/>
                  </a:cubicBezTo>
                  <a:cubicBezTo>
                    <a:pt x="37" y="41"/>
                    <a:pt x="38" y="42"/>
                    <a:pt x="38" y="42"/>
                  </a:cubicBezTo>
                  <a:cubicBezTo>
                    <a:pt x="38" y="42"/>
                    <a:pt x="38" y="43"/>
                    <a:pt x="38" y="43"/>
                  </a:cubicBezTo>
                  <a:cubicBezTo>
                    <a:pt x="38" y="43"/>
                    <a:pt x="39" y="44"/>
                    <a:pt x="39" y="45"/>
                  </a:cubicBezTo>
                  <a:cubicBezTo>
                    <a:pt x="39" y="45"/>
                    <a:pt x="38" y="45"/>
                    <a:pt x="38" y="45"/>
                  </a:cubicBezTo>
                  <a:cubicBezTo>
                    <a:pt x="39" y="45"/>
                    <a:pt x="38" y="45"/>
                    <a:pt x="38" y="46"/>
                  </a:cubicBezTo>
                  <a:cubicBezTo>
                    <a:pt x="39" y="45"/>
                    <a:pt x="38" y="45"/>
                    <a:pt x="38" y="47"/>
                  </a:cubicBezTo>
                  <a:cubicBezTo>
                    <a:pt x="38" y="47"/>
                    <a:pt x="38" y="48"/>
                    <a:pt x="38" y="49"/>
                  </a:cubicBezTo>
                  <a:cubicBezTo>
                    <a:pt x="38" y="49"/>
                    <a:pt x="39" y="49"/>
                    <a:pt x="39" y="49"/>
                  </a:cubicBezTo>
                  <a:cubicBezTo>
                    <a:pt x="39" y="49"/>
                    <a:pt x="39" y="50"/>
                    <a:pt x="39" y="50"/>
                  </a:cubicBezTo>
                  <a:cubicBezTo>
                    <a:pt x="39" y="50"/>
                    <a:pt x="39" y="51"/>
                    <a:pt x="39" y="51"/>
                  </a:cubicBezTo>
                  <a:cubicBezTo>
                    <a:pt x="39" y="50"/>
                    <a:pt x="39" y="51"/>
                    <a:pt x="39" y="52"/>
                  </a:cubicBezTo>
                  <a:cubicBezTo>
                    <a:pt x="40" y="52"/>
                    <a:pt x="39" y="52"/>
                    <a:pt x="40" y="52"/>
                  </a:cubicBezTo>
                  <a:cubicBezTo>
                    <a:pt x="40" y="52"/>
                    <a:pt x="39" y="52"/>
                    <a:pt x="40" y="53"/>
                  </a:cubicBezTo>
                  <a:cubicBezTo>
                    <a:pt x="40" y="53"/>
                    <a:pt x="40" y="53"/>
                    <a:pt x="40" y="54"/>
                  </a:cubicBezTo>
                  <a:cubicBezTo>
                    <a:pt x="40" y="54"/>
                    <a:pt x="41" y="54"/>
                    <a:pt x="41" y="54"/>
                  </a:cubicBezTo>
                  <a:cubicBezTo>
                    <a:pt x="41" y="54"/>
                    <a:pt x="41" y="55"/>
                    <a:pt x="41" y="55"/>
                  </a:cubicBezTo>
                  <a:cubicBezTo>
                    <a:pt x="41" y="55"/>
                    <a:pt x="42" y="55"/>
                    <a:pt x="42" y="55"/>
                  </a:cubicBezTo>
                  <a:cubicBezTo>
                    <a:pt x="42" y="55"/>
                    <a:pt x="42" y="56"/>
                    <a:pt x="42" y="56"/>
                  </a:cubicBezTo>
                  <a:cubicBezTo>
                    <a:pt x="43" y="56"/>
                    <a:pt x="43" y="57"/>
                    <a:pt x="44" y="57"/>
                  </a:cubicBezTo>
                  <a:cubicBezTo>
                    <a:pt x="43" y="56"/>
                    <a:pt x="43" y="57"/>
                    <a:pt x="44" y="57"/>
                  </a:cubicBezTo>
                  <a:cubicBezTo>
                    <a:pt x="44" y="57"/>
                    <a:pt x="44" y="58"/>
                    <a:pt x="44" y="58"/>
                  </a:cubicBezTo>
                  <a:cubicBezTo>
                    <a:pt x="44" y="58"/>
                    <a:pt x="44" y="59"/>
                    <a:pt x="44" y="59"/>
                  </a:cubicBezTo>
                  <a:cubicBezTo>
                    <a:pt x="45" y="59"/>
                    <a:pt x="45" y="60"/>
                    <a:pt x="45" y="60"/>
                  </a:cubicBezTo>
                  <a:cubicBezTo>
                    <a:pt x="45" y="60"/>
                    <a:pt x="46" y="61"/>
                    <a:pt x="46" y="61"/>
                  </a:cubicBezTo>
                  <a:cubicBezTo>
                    <a:pt x="46" y="61"/>
                    <a:pt x="46" y="62"/>
                    <a:pt x="47" y="62"/>
                  </a:cubicBezTo>
                  <a:cubicBezTo>
                    <a:pt x="47" y="62"/>
                    <a:pt x="47" y="62"/>
                    <a:pt x="47" y="62"/>
                  </a:cubicBezTo>
                  <a:cubicBezTo>
                    <a:pt x="47" y="62"/>
                    <a:pt x="49" y="62"/>
                    <a:pt x="49" y="62"/>
                  </a:cubicBezTo>
                  <a:cubicBezTo>
                    <a:pt x="49" y="62"/>
                    <a:pt x="49" y="63"/>
                    <a:pt x="49" y="63"/>
                  </a:cubicBezTo>
                  <a:cubicBezTo>
                    <a:pt x="49" y="62"/>
                    <a:pt x="49" y="63"/>
                    <a:pt x="50" y="63"/>
                  </a:cubicBezTo>
                  <a:cubicBezTo>
                    <a:pt x="50" y="64"/>
                    <a:pt x="51" y="63"/>
                    <a:pt x="51" y="64"/>
                  </a:cubicBezTo>
                  <a:cubicBezTo>
                    <a:pt x="50" y="64"/>
                    <a:pt x="51" y="63"/>
                    <a:pt x="51" y="64"/>
                  </a:cubicBezTo>
                  <a:cubicBezTo>
                    <a:pt x="51" y="64"/>
                    <a:pt x="52" y="65"/>
                    <a:pt x="52" y="65"/>
                  </a:cubicBezTo>
                  <a:cubicBezTo>
                    <a:pt x="51" y="64"/>
                    <a:pt x="52" y="65"/>
                    <a:pt x="53" y="65"/>
                  </a:cubicBezTo>
                  <a:cubicBezTo>
                    <a:pt x="53" y="65"/>
                    <a:pt x="53" y="65"/>
                    <a:pt x="54" y="65"/>
                  </a:cubicBezTo>
                  <a:cubicBezTo>
                    <a:pt x="54" y="65"/>
                    <a:pt x="54" y="65"/>
                    <a:pt x="54" y="65"/>
                  </a:cubicBezTo>
                  <a:cubicBezTo>
                    <a:pt x="54" y="65"/>
                    <a:pt x="54" y="67"/>
                    <a:pt x="54" y="67"/>
                  </a:cubicBezTo>
                  <a:cubicBezTo>
                    <a:pt x="55" y="67"/>
                    <a:pt x="54" y="67"/>
                    <a:pt x="55" y="67"/>
                  </a:cubicBezTo>
                  <a:cubicBezTo>
                    <a:pt x="55" y="67"/>
                    <a:pt x="55" y="68"/>
                    <a:pt x="55" y="68"/>
                  </a:cubicBezTo>
                  <a:cubicBezTo>
                    <a:pt x="55" y="68"/>
                    <a:pt x="56" y="69"/>
                    <a:pt x="56" y="69"/>
                  </a:cubicBezTo>
                  <a:cubicBezTo>
                    <a:pt x="56" y="69"/>
                    <a:pt x="56" y="70"/>
                    <a:pt x="56" y="70"/>
                  </a:cubicBezTo>
                  <a:cubicBezTo>
                    <a:pt x="56" y="70"/>
                    <a:pt x="57" y="71"/>
                    <a:pt x="57" y="71"/>
                  </a:cubicBezTo>
                  <a:cubicBezTo>
                    <a:pt x="56" y="70"/>
                    <a:pt x="57" y="71"/>
                    <a:pt x="57" y="72"/>
                  </a:cubicBezTo>
                  <a:cubicBezTo>
                    <a:pt x="58" y="72"/>
                    <a:pt x="57" y="72"/>
                    <a:pt x="58" y="72"/>
                  </a:cubicBezTo>
                  <a:cubicBezTo>
                    <a:pt x="58" y="73"/>
                    <a:pt x="58" y="73"/>
                    <a:pt x="58" y="74"/>
                  </a:cubicBezTo>
                  <a:cubicBezTo>
                    <a:pt x="58" y="74"/>
                    <a:pt x="59" y="74"/>
                    <a:pt x="59" y="74"/>
                  </a:cubicBezTo>
                  <a:cubicBezTo>
                    <a:pt x="59" y="74"/>
                    <a:pt x="59" y="75"/>
                    <a:pt x="59" y="75"/>
                  </a:cubicBezTo>
                  <a:cubicBezTo>
                    <a:pt x="59" y="76"/>
                    <a:pt x="59" y="76"/>
                    <a:pt x="59" y="77"/>
                  </a:cubicBezTo>
                  <a:cubicBezTo>
                    <a:pt x="59" y="77"/>
                    <a:pt x="59" y="78"/>
                    <a:pt x="59" y="78"/>
                  </a:cubicBezTo>
                  <a:cubicBezTo>
                    <a:pt x="59" y="78"/>
                    <a:pt x="60" y="78"/>
                    <a:pt x="60" y="79"/>
                  </a:cubicBezTo>
                  <a:cubicBezTo>
                    <a:pt x="59" y="78"/>
                    <a:pt x="60" y="78"/>
                    <a:pt x="60" y="80"/>
                  </a:cubicBezTo>
                  <a:cubicBezTo>
                    <a:pt x="60" y="80"/>
                    <a:pt x="61" y="80"/>
                    <a:pt x="61" y="80"/>
                  </a:cubicBezTo>
                  <a:cubicBezTo>
                    <a:pt x="60" y="80"/>
                    <a:pt x="61" y="80"/>
                    <a:pt x="61" y="81"/>
                  </a:cubicBezTo>
                  <a:cubicBezTo>
                    <a:pt x="62" y="81"/>
                    <a:pt x="61" y="81"/>
                    <a:pt x="62" y="81"/>
                  </a:cubicBezTo>
                  <a:cubicBezTo>
                    <a:pt x="62" y="81"/>
                    <a:pt x="62" y="82"/>
                    <a:pt x="62" y="82"/>
                  </a:cubicBezTo>
                  <a:cubicBezTo>
                    <a:pt x="62" y="81"/>
                    <a:pt x="62" y="82"/>
                    <a:pt x="62" y="83"/>
                  </a:cubicBezTo>
                  <a:cubicBezTo>
                    <a:pt x="62" y="83"/>
                    <a:pt x="63" y="84"/>
                    <a:pt x="63" y="84"/>
                  </a:cubicBezTo>
                  <a:cubicBezTo>
                    <a:pt x="62" y="83"/>
                    <a:pt x="63" y="84"/>
                    <a:pt x="63" y="85"/>
                  </a:cubicBezTo>
                  <a:cubicBezTo>
                    <a:pt x="62" y="83"/>
                    <a:pt x="63" y="84"/>
                    <a:pt x="63" y="86"/>
                  </a:cubicBezTo>
                  <a:cubicBezTo>
                    <a:pt x="62" y="83"/>
                    <a:pt x="63" y="84"/>
                    <a:pt x="63" y="87"/>
                  </a:cubicBezTo>
                  <a:cubicBezTo>
                    <a:pt x="62" y="83"/>
                    <a:pt x="63" y="84"/>
                    <a:pt x="63" y="88"/>
                  </a:cubicBezTo>
                  <a:cubicBezTo>
                    <a:pt x="62" y="83"/>
                    <a:pt x="63" y="84"/>
                    <a:pt x="63" y="88"/>
                  </a:cubicBezTo>
                  <a:cubicBezTo>
                    <a:pt x="63" y="88"/>
                    <a:pt x="63" y="90"/>
                    <a:pt x="63" y="90"/>
                  </a:cubicBezTo>
                  <a:cubicBezTo>
                    <a:pt x="63" y="90"/>
                    <a:pt x="64" y="90"/>
                    <a:pt x="64" y="90"/>
                  </a:cubicBezTo>
                  <a:cubicBezTo>
                    <a:pt x="64" y="91"/>
                    <a:pt x="65" y="91"/>
                    <a:pt x="65" y="91"/>
                  </a:cubicBezTo>
                  <a:cubicBezTo>
                    <a:pt x="64" y="91"/>
                    <a:pt x="65" y="91"/>
                    <a:pt x="66" y="91"/>
                  </a:cubicBezTo>
                  <a:cubicBezTo>
                    <a:pt x="64" y="91"/>
                    <a:pt x="65" y="91"/>
                    <a:pt x="66" y="92"/>
                  </a:cubicBezTo>
                  <a:cubicBezTo>
                    <a:pt x="67" y="92"/>
                    <a:pt x="66" y="93"/>
                    <a:pt x="67" y="93"/>
                  </a:cubicBezTo>
                  <a:cubicBezTo>
                    <a:pt x="67" y="92"/>
                    <a:pt x="66" y="93"/>
                    <a:pt x="67" y="93"/>
                  </a:cubicBezTo>
                  <a:cubicBezTo>
                    <a:pt x="67" y="93"/>
                    <a:pt x="67" y="94"/>
                    <a:pt x="67" y="94"/>
                  </a:cubicBezTo>
                  <a:cubicBezTo>
                    <a:pt x="67" y="94"/>
                    <a:pt x="67" y="95"/>
                    <a:pt x="67" y="95"/>
                  </a:cubicBezTo>
                  <a:cubicBezTo>
                    <a:pt x="67" y="94"/>
                    <a:pt x="67" y="95"/>
                    <a:pt x="67" y="96"/>
                  </a:cubicBezTo>
                  <a:cubicBezTo>
                    <a:pt x="68" y="96"/>
                    <a:pt x="68" y="96"/>
                    <a:pt x="68" y="96"/>
                  </a:cubicBezTo>
                  <a:cubicBezTo>
                    <a:pt x="68" y="96"/>
                    <a:pt x="68" y="97"/>
                    <a:pt x="68" y="97"/>
                  </a:cubicBezTo>
                  <a:cubicBezTo>
                    <a:pt x="68" y="97"/>
                    <a:pt x="69" y="97"/>
                    <a:pt x="69" y="97"/>
                  </a:cubicBezTo>
                  <a:cubicBezTo>
                    <a:pt x="69" y="97"/>
                    <a:pt x="69" y="98"/>
                    <a:pt x="69" y="98"/>
                  </a:cubicBezTo>
                  <a:cubicBezTo>
                    <a:pt x="69" y="98"/>
                    <a:pt x="69" y="98"/>
                    <a:pt x="69" y="98"/>
                  </a:cubicBezTo>
                  <a:cubicBezTo>
                    <a:pt x="69" y="98"/>
                    <a:pt x="69" y="98"/>
                    <a:pt x="70" y="98"/>
                  </a:cubicBezTo>
                  <a:cubicBezTo>
                    <a:pt x="70" y="98"/>
                    <a:pt x="71" y="98"/>
                    <a:pt x="71" y="98"/>
                  </a:cubicBezTo>
                  <a:cubicBezTo>
                    <a:pt x="70" y="98"/>
                    <a:pt x="71" y="98"/>
                    <a:pt x="72" y="98"/>
                  </a:cubicBezTo>
                  <a:cubicBezTo>
                    <a:pt x="72" y="98"/>
                    <a:pt x="73" y="98"/>
                    <a:pt x="73" y="98"/>
                  </a:cubicBezTo>
                  <a:cubicBezTo>
                    <a:pt x="72" y="98"/>
                    <a:pt x="73" y="98"/>
                    <a:pt x="73" y="99"/>
                  </a:cubicBezTo>
                  <a:cubicBezTo>
                    <a:pt x="74" y="99"/>
                    <a:pt x="73" y="100"/>
                    <a:pt x="74" y="100"/>
                  </a:cubicBezTo>
                  <a:cubicBezTo>
                    <a:pt x="74" y="100"/>
                    <a:pt x="74" y="101"/>
                    <a:pt x="74" y="101"/>
                  </a:cubicBezTo>
                  <a:cubicBezTo>
                    <a:pt x="74" y="101"/>
                    <a:pt x="75" y="102"/>
                    <a:pt x="75" y="102"/>
                  </a:cubicBezTo>
                  <a:cubicBezTo>
                    <a:pt x="75" y="102"/>
                    <a:pt x="75" y="103"/>
                    <a:pt x="75" y="103"/>
                  </a:cubicBezTo>
                  <a:cubicBezTo>
                    <a:pt x="75" y="103"/>
                    <a:pt x="75" y="104"/>
                    <a:pt x="75" y="104"/>
                  </a:cubicBezTo>
                  <a:cubicBezTo>
                    <a:pt x="75" y="104"/>
                    <a:pt x="76" y="105"/>
                    <a:pt x="76" y="105"/>
                  </a:cubicBezTo>
                  <a:cubicBezTo>
                    <a:pt x="76" y="105"/>
                    <a:pt x="76" y="105"/>
                    <a:pt x="76" y="105"/>
                  </a:cubicBezTo>
                  <a:cubicBezTo>
                    <a:pt x="76" y="105"/>
                    <a:pt x="77" y="106"/>
                    <a:pt x="77" y="106"/>
                  </a:cubicBezTo>
                  <a:cubicBezTo>
                    <a:pt x="76" y="105"/>
                    <a:pt x="77" y="106"/>
                    <a:pt x="77" y="106"/>
                  </a:cubicBezTo>
                  <a:cubicBezTo>
                    <a:pt x="77" y="106"/>
                    <a:pt x="78" y="107"/>
                    <a:pt x="79" y="107"/>
                  </a:cubicBezTo>
                  <a:cubicBezTo>
                    <a:pt x="79" y="107"/>
                    <a:pt x="79" y="108"/>
                    <a:pt x="79" y="108"/>
                  </a:cubicBezTo>
                  <a:cubicBezTo>
                    <a:pt x="79" y="107"/>
                    <a:pt x="79" y="108"/>
                    <a:pt x="80" y="108"/>
                  </a:cubicBezTo>
                  <a:cubicBezTo>
                    <a:pt x="80" y="108"/>
                    <a:pt x="81" y="108"/>
                    <a:pt x="81" y="108"/>
                  </a:cubicBezTo>
                  <a:cubicBezTo>
                    <a:pt x="80" y="108"/>
                    <a:pt x="81" y="108"/>
                    <a:pt x="82" y="108"/>
                  </a:cubicBezTo>
                  <a:cubicBezTo>
                    <a:pt x="80" y="108"/>
                    <a:pt x="81" y="108"/>
                    <a:pt x="82" y="108"/>
                  </a:cubicBezTo>
                  <a:cubicBezTo>
                    <a:pt x="83" y="108"/>
                    <a:pt x="84" y="108"/>
                    <a:pt x="84" y="108"/>
                  </a:cubicBezTo>
                  <a:cubicBezTo>
                    <a:pt x="85" y="108"/>
                    <a:pt x="85" y="109"/>
                    <a:pt x="86" y="109"/>
                  </a:cubicBezTo>
                  <a:cubicBezTo>
                    <a:pt x="86" y="109"/>
                    <a:pt x="86" y="109"/>
                    <a:pt x="86" y="109"/>
                  </a:cubicBezTo>
                  <a:cubicBezTo>
                    <a:pt x="86" y="109"/>
                    <a:pt x="86" y="109"/>
                    <a:pt x="87" y="109"/>
                  </a:cubicBezTo>
                  <a:cubicBezTo>
                    <a:pt x="86" y="109"/>
                    <a:pt x="86" y="109"/>
                    <a:pt x="88" y="109"/>
                  </a:cubicBezTo>
                  <a:cubicBezTo>
                    <a:pt x="88" y="109"/>
                    <a:pt x="89" y="109"/>
                    <a:pt x="89" y="109"/>
                  </a:cubicBezTo>
                  <a:cubicBezTo>
                    <a:pt x="89" y="109"/>
                    <a:pt x="90" y="109"/>
                    <a:pt x="90" y="109"/>
                  </a:cubicBezTo>
                  <a:cubicBezTo>
                    <a:pt x="90" y="109"/>
                    <a:pt x="91" y="109"/>
                    <a:pt x="91" y="109"/>
                  </a:cubicBezTo>
                  <a:cubicBezTo>
                    <a:pt x="91" y="109"/>
                    <a:pt x="92" y="110"/>
                    <a:pt x="92" y="110"/>
                  </a:cubicBezTo>
                  <a:cubicBezTo>
                    <a:pt x="92" y="110"/>
                    <a:pt x="93" y="110"/>
                    <a:pt x="94" y="110"/>
                  </a:cubicBezTo>
                  <a:cubicBezTo>
                    <a:pt x="94" y="111"/>
                    <a:pt x="94" y="110"/>
                    <a:pt x="94" y="111"/>
                  </a:cubicBezTo>
                  <a:cubicBezTo>
                    <a:pt x="94" y="111"/>
                    <a:pt x="94" y="110"/>
                    <a:pt x="95" y="111"/>
                  </a:cubicBezTo>
                  <a:cubicBezTo>
                    <a:pt x="95" y="111"/>
                    <a:pt x="95" y="111"/>
                    <a:pt x="96" y="111"/>
                  </a:cubicBezTo>
                  <a:cubicBezTo>
                    <a:pt x="96" y="111"/>
                    <a:pt x="96" y="111"/>
                    <a:pt x="96" y="111"/>
                  </a:cubicBezTo>
                  <a:cubicBezTo>
                    <a:pt x="96" y="111"/>
                    <a:pt x="96" y="111"/>
                    <a:pt x="96" y="112"/>
                  </a:cubicBezTo>
                  <a:cubicBezTo>
                    <a:pt x="97" y="112"/>
                    <a:pt x="97" y="113"/>
                    <a:pt x="97" y="113"/>
                  </a:cubicBezTo>
                  <a:cubicBezTo>
                    <a:pt x="97" y="112"/>
                    <a:pt x="97" y="113"/>
                    <a:pt x="98" y="113"/>
                  </a:cubicBezTo>
                  <a:cubicBezTo>
                    <a:pt x="97" y="112"/>
                    <a:pt x="97" y="113"/>
                    <a:pt x="99" y="113"/>
                  </a:cubicBezTo>
                  <a:cubicBezTo>
                    <a:pt x="99" y="113"/>
                    <a:pt x="100" y="113"/>
                    <a:pt x="100" y="113"/>
                  </a:cubicBezTo>
                  <a:cubicBezTo>
                    <a:pt x="100" y="113"/>
                    <a:pt x="101" y="113"/>
                    <a:pt x="101" y="113"/>
                  </a:cubicBezTo>
                  <a:cubicBezTo>
                    <a:pt x="102" y="113"/>
                    <a:pt x="103" y="113"/>
                    <a:pt x="103" y="113"/>
                  </a:cubicBezTo>
                  <a:cubicBezTo>
                    <a:pt x="103" y="113"/>
                    <a:pt x="103" y="113"/>
                    <a:pt x="103" y="113"/>
                  </a:cubicBezTo>
                  <a:cubicBezTo>
                    <a:pt x="103" y="113"/>
                    <a:pt x="103" y="113"/>
                    <a:pt x="104" y="113"/>
                  </a:cubicBezTo>
                  <a:cubicBezTo>
                    <a:pt x="105" y="113"/>
                    <a:pt x="105" y="113"/>
                    <a:pt x="106" y="113"/>
                  </a:cubicBezTo>
                  <a:cubicBezTo>
                    <a:pt x="105" y="113"/>
                    <a:pt x="105" y="113"/>
                    <a:pt x="106" y="114"/>
                  </a:cubicBezTo>
                  <a:cubicBezTo>
                    <a:pt x="106" y="114"/>
                    <a:pt x="106" y="114"/>
                    <a:pt x="106" y="114"/>
                  </a:cubicBezTo>
                  <a:cubicBezTo>
                    <a:pt x="106" y="114"/>
                    <a:pt x="107" y="115"/>
                    <a:pt x="107" y="115"/>
                  </a:cubicBezTo>
                  <a:cubicBezTo>
                    <a:pt x="107" y="115"/>
                    <a:pt x="107" y="115"/>
                    <a:pt x="107" y="115"/>
                  </a:cubicBezTo>
                  <a:cubicBezTo>
                    <a:pt x="107" y="115"/>
                    <a:pt x="107" y="115"/>
                    <a:pt x="108" y="115"/>
                  </a:cubicBezTo>
                  <a:cubicBezTo>
                    <a:pt x="108" y="115"/>
                    <a:pt x="108" y="116"/>
                    <a:pt x="108" y="116"/>
                  </a:cubicBezTo>
                  <a:cubicBezTo>
                    <a:pt x="108" y="116"/>
                    <a:pt x="108" y="117"/>
                    <a:pt x="108" y="117"/>
                  </a:cubicBezTo>
                  <a:cubicBezTo>
                    <a:pt x="108" y="117"/>
                    <a:pt x="109" y="118"/>
                    <a:pt x="109" y="118"/>
                  </a:cubicBezTo>
                  <a:cubicBezTo>
                    <a:pt x="108" y="117"/>
                    <a:pt x="109" y="118"/>
                    <a:pt x="109" y="119"/>
                  </a:cubicBezTo>
                  <a:cubicBezTo>
                    <a:pt x="109" y="119"/>
                    <a:pt x="109" y="120"/>
                    <a:pt x="109" y="120"/>
                  </a:cubicBezTo>
                  <a:cubicBezTo>
                    <a:pt x="109" y="120"/>
                    <a:pt x="109" y="120"/>
                    <a:pt x="109" y="121"/>
                  </a:cubicBezTo>
                  <a:cubicBezTo>
                    <a:pt x="109" y="121"/>
                    <a:pt x="110" y="121"/>
                    <a:pt x="110" y="122"/>
                  </a:cubicBezTo>
                  <a:cubicBezTo>
                    <a:pt x="110" y="122"/>
                    <a:pt x="110" y="123"/>
                    <a:pt x="110" y="123"/>
                  </a:cubicBezTo>
                  <a:cubicBezTo>
                    <a:pt x="110" y="123"/>
                    <a:pt x="110" y="124"/>
                    <a:pt x="110" y="124"/>
                  </a:cubicBezTo>
                  <a:cubicBezTo>
                    <a:pt x="110" y="124"/>
                    <a:pt x="111" y="124"/>
                    <a:pt x="111" y="124"/>
                  </a:cubicBezTo>
                  <a:cubicBezTo>
                    <a:pt x="111" y="124"/>
                    <a:pt x="111" y="125"/>
                    <a:pt x="111" y="125"/>
                  </a:cubicBezTo>
                  <a:cubicBezTo>
                    <a:pt x="111" y="125"/>
                    <a:pt x="112" y="125"/>
                    <a:pt x="112" y="125"/>
                  </a:cubicBezTo>
                  <a:cubicBezTo>
                    <a:pt x="111" y="125"/>
                    <a:pt x="112" y="125"/>
                    <a:pt x="113" y="125"/>
                  </a:cubicBezTo>
                  <a:cubicBezTo>
                    <a:pt x="113" y="125"/>
                    <a:pt x="113" y="126"/>
                    <a:pt x="114" y="126"/>
                  </a:cubicBezTo>
                  <a:cubicBezTo>
                    <a:pt x="114" y="126"/>
                    <a:pt x="115" y="126"/>
                    <a:pt x="115" y="126"/>
                  </a:cubicBezTo>
                  <a:cubicBezTo>
                    <a:pt x="115" y="126"/>
                    <a:pt x="115" y="126"/>
                    <a:pt x="115" y="126"/>
                  </a:cubicBezTo>
                  <a:cubicBezTo>
                    <a:pt x="115" y="126"/>
                    <a:pt x="115" y="126"/>
                    <a:pt x="116" y="126"/>
                  </a:cubicBezTo>
                  <a:cubicBezTo>
                    <a:pt x="115" y="126"/>
                    <a:pt x="115" y="126"/>
                    <a:pt x="117" y="126"/>
                  </a:cubicBezTo>
                  <a:cubicBezTo>
                    <a:pt x="115" y="126"/>
                    <a:pt x="115" y="126"/>
                    <a:pt x="118" y="126"/>
                  </a:cubicBezTo>
                  <a:cubicBezTo>
                    <a:pt x="115" y="126"/>
                    <a:pt x="115" y="126"/>
                    <a:pt x="119" y="126"/>
                  </a:cubicBezTo>
                  <a:cubicBezTo>
                    <a:pt x="119" y="126"/>
                    <a:pt x="120" y="126"/>
                    <a:pt x="120" y="126"/>
                  </a:cubicBezTo>
                  <a:cubicBezTo>
                    <a:pt x="120" y="126"/>
                    <a:pt x="121" y="126"/>
                    <a:pt x="121" y="126"/>
                  </a:cubicBezTo>
                  <a:cubicBezTo>
                    <a:pt x="120" y="126"/>
                    <a:pt x="121" y="126"/>
                    <a:pt x="121" y="126"/>
                  </a:cubicBezTo>
                  <a:cubicBezTo>
                    <a:pt x="121" y="125"/>
                    <a:pt x="122" y="126"/>
                    <a:pt x="122" y="125"/>
                  </a:cubicBezTo>
                  <a:cubicBezTo>
                    <a:pt x="121" y="125"/>
                    <a:pt x="122" y="126"/>
                    <a:pt x="123" y="125"/>
                  </a:cubicBezTo>
                  <a:cubicBezTo>
                    <a:pt x="123" y="125"/>
                    <a:pt x="123" y="124"/>
                    <a:pt x="123" y="124"/>
                  </a:cubicBezTo>
                  <a:cubicBezTo>
                    <a:pt x="123" y="125"/>
                    <a:pt x="123" y="124"/>
                    <a:pt x="123" y="124"/>
                  </a:cubicBezTo>
                  <a:cubicBezTo>
                    <a:pt x="123" y="124"/>
                    <a:pt x="123" y="123"/>
                    <a:pt x="123" y="123"/>
                  </a:cubicBezTo>
                  <a:cubicBezTo>
                    <a:pt x="123" y="123"/>
                    <a:pt x="124" y="123"/>
                    <a:pt x="124" y="123"/>
                  </a:cubicBezTo>
                  <a:cubicBezTo>
                    <a:pt x="123" y="123"/>
                    <a:pt x="124" y="123"/>
                    <a:pt x="125" y="123"/>
                  </a:cubicBezTo>
                  <a:cubicBezTo>
                    <a:pt x="125" y="123"/>
                    <a:pt x="125" y="122"/>
                    <a:pt x="125" y="122"/>
                  </a:cubicBezTo>
                  <a:cubicBezTo>
                    <a:pt x="126" y="122"/>
                    <a:pt x="126" y="122"/>
                    <a:pt x="127" y="122"/>
                  </a:cubicBezTo>
                  <a:cubicBezTo>
                    <a:pt x="126" y="122"/>
                    <a:pt x="126" y="122"/>
                    <a:pt x="127" y="123"/>
                  </a:cubicBezTo>
                  <a:cubicBezTo>
                    <a:pt x="127" y="123"/>
                    <a:pt x="127" y="124"/>
                    <a:pt x="127" y="124"/>
                  </a:cubicBezTo>
                  <a:cubicBezTo>
                    <a:pt x="127" y="124"/>
                    <a:pt x="127" y="125"/>
                    <a:pt x="127" y="125"/>
                  </a:cubicBezTo>
                  <a:cubicBezTo>
                    <a:pt x="127" y="125"/>
                    <a:pt x="128" y="126"/>
                    <a:pt x="128" y="126"/>
                  </a:cubicBezTo>
                  <a:cubicBezTo>
                    <a:pt x="127" y="125"/>
                    <a:pt x="128" y="126"/>
                    <a:pt x="128" y="126"/>
                  </a:cubicBezTo>
                  <a:cubicBezTo>
                    <a:pt x="127" y="125"/>
                    <a:pt x="128" y="126"/>
                    <a:pt x="128" y="127"/>
                  </a:cubicBezTo>
                  <a:cubicBezTo>
                    <a:pt x="127" y="125"/>
                    <a:pt x="128" y="126"/>
                    <a:pt x="128" y="128"/>
                  </a:cubicBezTo>
                  <a:cubicBezTo>
                    <a:pt x="128" y="128"/>
                    <a:pt x="128" y="129"/>
                    <a:pt x="128" y="129"/>
                  </a:cubicBezTo>
                  <a:cubicBezTo>
                    <a:pt x="128" y="129"/>
                    <a:pt x="128" y="130"/>
                    <a:pt x="128" y="130"/>
                  </a:cubicBezTo>
                  <a:cubicBezTo>
                    <a:pt x="128" y="130"/>
                    <a:pt x="128" y="131"/>
                    <a:pt x="128" y="131"/>
                  </a:cubicBezTo>
                  <a:cubicBezTo>
                    <a:pt x="128" y="131"/>
                    <a:pt x="128" y="132"/>
                    <a:pt x="128" y="132"/>
                  </a:cubicBezTo>
                  <a:cubicBezTo>
                    <a:pt x="128" y="132"/>
                    <a:pt x="129" y="132"/>
                    <a:pt x="129" y="132"/>
                  </a:cubicBezTo>
                  <a:cubicBezTo>
                    <a:pt x="128" y="132"/>
                    <a:pt x="129" y="132"/>
                    <a:pt x="129" y="133"/>
                  </a:cubicBezTo>
                  <a:cubicBezTo>
                    <a:pt x="129" y="133"/>
                    <a:pt x="129" y="134"/>
                    <a:pt x="129" y="134"/>
                  </a:cubicBezTo>
                  <a:cubicBezTo>
                    <a:pt x="129" y="134"/>
                    <a:pt x="129" y="135"/>
                    <a:pt x="129" y="135"/>
                  </a:cubicBezTo>
                  <a:cubicBezTo>
                    <a:pt x="129" y="135"/>
                    <a:pt x="129" y="137"/>
                    <a:pt x="129" y="137"/>
                  </a:cubicBezTo>
                  <a:cubicBezTo>
                    <a:pt x="129" y="135"/>
                    <a:pt x="129" y="137"/>
                    <a:pt x="130" y="137"/>
                  </a:cubicBezTo>
                  <a:cubicBezTo>
                    <a:pt x="130" y="137"/>
                    <a:pt x="131" y="137"/>
                    <a:pt x="131" y="137"/>
                  </a:cubicBezTo>
                  <a:cubicBezTo>
                    <a:pt x="130" y="137"/>
                    <a:pt x="131" y="137"/>
                    <a:pt x="131" y="137"/>
                  </a:cubicBezTo>
                  <a:cubicBezTo>
                    <a:pt x="132" y="137"/>
                    <a:pt x="133" y="137"/>
                    <a:pt x="133" y="137"/>
                  </a:cubicBezTo>
                  <a:cubicBezTo>
                    <a:pt x="134" y="137"/>
                    <a:pt x="134" y="137"/>
                    <a:pt x="135" y="137"/>
                  </a:cubicBezTo>
                  <a:cubicBezTo>
                    <a:pt x="135" y="138"/>
                    <a:pt x="135" y="137"/>
                    <a:pt x="135" y="138"/>
                  </a:cubicBezTo>
                  <a:cubicBezTo>
                    <a:pt x="135" y="138"/>
                    <a:pt x="135" y="137"/>
                    <a:pt x="136" y="138"/>
                  </a:cubicBezTo>
                  <a:cubicBezTo>
                    <a:pt x="136" y="138"/>
                    <a:pt x="136" y="139"/>
                    <a:pt x="136" y="139"/>
                  </a:cubicBezTo>
                  <a:cubicBezTo>
                    <a:pt x="136" y="139"/>
                    <a:pt x="137" y="139"/>
                    <a:pt x="137" y="139"/>
                  </a:cubicBezTo>
                  <a:cubicBezTo>
                    <a:pt x="137" y="139"/>
                    <a:pt x="137" y="139"/>
                    <a:pt x="137" y="139"/>
                  </a:cubicBezTo>
                  <a:cubicBezTo>
                    <a:pt x="137" y="139"/>
                    <a:pt x="138" y="140"/>
                    <a:pt x="138" y="140"/>
                  </a:cubicBezTo>
                  <a:cubicBezTo>
                    <a:pt x="138" y="140"/>
                    <a:pt x="138" y="140"/>
                    <a:pt x="138" y="140"/>
                  </a:cubicBezTo>
                  <a:cubicBezTo>
                    <a:pt x="138" y="140"/>
                    <a:pt x="139" y="141"/>
                    <a:pt x="139" y="141"/>
                  </a:cubicBezTo>
                  <a:cubicBezTo>
                    <a:pt x="138" y="140"/>
                    <a:pt x="139" y="141"/>
                    <a:pt x="139" y="142"/>
                  </a:cubicBezTo>
                  <a:cubicBezTo>
                    <a:pt x="138" y="140"/>
                    <a:pt x="139" y="141"/>
                    <a:pt x="139" y="142"/>
                  </a:cubicBezTo>
                  <a:cubicBezTo>
                    <a:pt x="138" y="140"/>
                    <a:pt x="139" y="141"/>
                    <a:pt x="139" y="142"/>
                  </a:cubicBezTo>
                  <a:cubicBezTo>
                    <a:pt x="139" y="142"/>
                    <a:pt x="140" y="143"/>
                    <a:pt x="140" y="143"/>
                  </a:cubicBezTo>
                  <a:cubicBezTo>
                    <a:pt x="140" y="143"/>
                    <a:pt x="140" y="143"/>
                    <a:pt x="140" y="143"/>
                  </a:cubicBezTo>
                  <a:cubicBezTo>
                    <a:pt x="141" y="143"/>
                    <a:pt x="141" y="143"/>
                    <a:pt x="141" y="143"/>
                  </a:cubicBezTo>
                  <a:cubicBezTo>
                    <a:pt x="141" y="144"/>
                    <a:pt x="142" y="144"/>
                    <a:pt x="142" y="144"/>
                  </a:cubicBezTo>
                  <a:cubicBezTo>
                    <a:pt x="141" y="144"/>
                    <a:pt x="142" y="144"/>
                    <a:pt x="142" y="145"/>
                  </a:cubicBezTo>
                  <a:cubicBezTo>
                    <a:pt x="142" y="145"/>
                    <a:pt x="143" y="145"/>
                    <a:pt x="143" y="145"/>
                  </a:cubicBezTo>
                  <a:cubicBezTo>
                    <a:pt x="142" y="145"/>
                    <a:pt x="143" y="145"/>
                    <a:pt x="143" y="146"/>
                  </a:cubicBezTo>
                  <a:cubicBezTo>
                    <a:pt x="143" y="147"/>
                    <a:pt x="143" y="147"/>
                    <a:pt x="143" y="147"/>
                  </a:cubicBezTo>
                  <a:cubicBezTo>
                    <a:pt x="143" y="148"/>
                    <a:pt x="143" y="148"/>
                    <a:pt x="143" y="149"/>
                  </a:cubicBezTo>
                  <a:cubicBezTo>
                    <a:pt x="143" y="149"/>
                    <a:pt x="144" y="149"/>
                    <a:pt x="144" y="149"/>
                  </a:cubicBezTo>
                  <a:cubicBezTo>
                    <a:pt x="143" y="149"/>
                    <a:pt x="144" y="149"/>
                    <a:pt x="144" y="150"/>
                  </a:cubicBezTo>
                  <a:cubicBezTo>
                    <a:pt x="143" y="149"/>
                    <a:pt x="144" y="149"/>
                    <a:pt x="144" y="151"/>
                  </a:cubicBezTo>
                  <a:cubicBezTo>
                    <a:pt x="144" y="151"/>
                    <a:pt x="144" y="152"/>
                    <a:pt x="144" y="152"/>
                  </a:cubicBezTo>
                  <a:cubicBezTo>
                    <a:pt x="144" y="153"/>
                    <a:pt x="143" y="154"/>
                    <a:pt x="143" y="154"/>
                  </a:cubicBezTo>
                  <a:cubicBezTo>
                    <a:pt x="143" y="154"/>
                    <a:pt x="142" y="154"/>
                    <a:pt x="141" y="154"/>
                  </a:cubicBezTo>
                  <a:cubicBezTo>
                    <a:pt x="141" y="154"/>
                    <a:pt x="141" y="155"/>
                    <a:pt x="141" y="155"/>
                  </a:cubicBezTo>
                  <a:cubicBezTo>
                    <a:pt x="141" y="154"/>
                    <a:pt x="141" y="155"/>
                    <a:pt x="140" y="155"/>
                  </a:cubicBezTo>
                  <a:cubicBezTo>
                    <a:pt x="140" y="155"/>
                    <a:pt x="140" y="155"/>
                    <a:pt x="139" y="155"/>
                  </a:cubicBezTo>
                  <a:cubicBezTo>
                    <a:pt x="139" y="155"/>
                    <a:pt x="139" y="155"/>
                    <a:pt x="139" y="155"/>
                  </a:cubicBezTo>
                  <a:cubicBezTo>
                    <a:pt x="139" y="155"/>
                    <a:pt x="139" y="155"/>
                    <a:pt x="139" y="156"/>
                  </a:cubicBezTo>
                  <a:cubicBezTo>
                    <a:pt x="138" y="156"/>
                    <a:pt x="139" y="157"/>
                    <a:pt x="138" y="157"/>
                  </a:cubicBezTo>
                  <a:cubicBezTo>
                    <a:pt x="138" y="157"/>
                    <a:pt x="138" y="158"/>
                    <a:pt x="138" y="158"/>
                  </a:cubicBezTo>
                  <a:cubicBezTo>
                    <a:pt x="138" y="158"/>
                    <a:pt x="138" y="159"/>
                    <a:pt x="138" y="159"/>
                  </a:cubicBezTo>
                  <a:cubicBezTo>
                    <a:pt x="138" y="159"/>
                    <a:pt x="137" y="159"/>
                    <a:pt x="137" y="159"/>
                  </a:cubicBezTo>
                  <a:cubicBezTo>
                    <a:pt x="137" y="159"/>
                    <a:pt x="136" y="160"/>
                    <a:pt x="136" y="160"/>
                  </a:cubicBezTo>
                  <a:cubicBezTo>
                    <a:pt x="136" y="160"/>
                    <a:pt x="135" y="160"/>
                    <a:pt x="135" y="160"/>
                  </a:cubicBezTo>
                  <a:cubicBezTo>
                    <a:pt x="135" y="160"/>
                    <a:pt x="135" y="160"/>
                    <a:pt x="135" y="160"/>
                  </a:cubicBezTo>
                  <a:cubicBezTo>
                    <a:pt x="135" y="160"/>
                    <a:pt x="133" y="160"/>
                    <a:pt x="133" y="160"/>
                  </a:cubicBezTo>
                  <a:cubicBezTo>
                    <a:pt x="133" y="160"/>
                    <a:pt x="133" y="160"/>
                    <a:pt x="133" y="160"/>
                  </a:cubicBezTo>
                  <a:cubicBezTo>
                    <a:pt x="133" y="160"/>
                    <a:pt x="132" y="160"/>
                    <a:pt x="132" y="160"/>
                  </a:cubicBezTo>
                  <a:cubicBezTo>
                    <a:pt x="132" y="160"/>
                    <a:pt x="131" y="161"/>
                    <a:pt x="131" y="161"/>
                  </a:cubicBezTo>
                  <a:cubicBezTo>
                    <a:pt x="132" y="160"/>
                    <a:pt x="131" y="161"/>
                    <a:pt x="131" y="161"/>
                  </a:cubicBezTo>
                  <a:cubicBezTo>
                    <a:pt x="132" y="160"/>
                    <a:pt x="131" y="161"/>
                    <a:pt x="130" y="161"/>
                  </a:cubicBezTo>
                  <a:cubicBezTo>
                    <a:pt x="129" y="161"/>
                    <a:pt x="128" y="161"/>
                    <a:pt x="127" y="161"/>
                  </a:cubicBezTo>
                  <a:cubicBezTo>
                    <a:pt x="127" y="161"/>
                    <a:pt x="127" y="160"/>
                    <a:pt x="127" y="160"/>
                  </a:cubicBezTo>
                  <a:cubicBezTo>
                    <a:pt x="127" y="161"/>
                    <a:pt x="127" y="160"/>
                    <a:pt x="126" y="160"/>
                  </a:cubicBezTo>
                  <a:cubicBezTo>
                    <a:pt x="127" y="161"/>
                    <a:pt x="127" y="160"/>
                    <a:pt x="125" y="160"/>
                  </a:cubicBezTo>
                  <a:cubicBezTo>
                    <a:pt x="125" y="160"/>
                    <a:pt x="124" y="160"/>
                    <a:pt x="124" y="160"/>
                  </a:cubicBezTo>
                  <a:cubicBezTo>
                    <a:pt x="124" y="161"/>
                    <a:pt x="123" y="160"/>
                    <a:pt x="123" y="161"/>
                  </a:cubicBezTo>
                  <a:cubicBezTo>
                    <a:pt x="123" y="161"/>
                    <a:pt x="122" y="161"/>
                    <a:pt x="122" y="161"/>
                  </a:cubicBezTo>
                  <a:cubicBezTo>
                    <a:pt x="123" y="161"/>
                    <a:pt x="122" y="161"/>
                    <a:pt x="121" y="161"/>
                  </a:cubicBezTo>
                  <a:cubicBezTo>
                    <a:pt x="123" y="161"/>
                    <a:pt x="122" y="161"/>
                    <a:pt x="120" y="161"/>
                  </a:cubicBezTo>
                  <a:cubicBezTo>
                    <a:pt x="123" y="161"/>
                    <a:pt x="122" y="161"/>
                    <a:pt x="119" y="161"/>
                  </a:cubicBezTo>
                  <a:cubicBezTo>
                    <a:pt x="123" y="161"/>
                    <a:pt x="122" y="161"/>
                    <a:pt x="118" y="161"/>
                  </a:cubicBezTo>
                  <a:cubicBezTo>
                    <a:pt x="123" y="161"/>
                    <a:pt x="122" y="161"/>
                    <a:pt x="118" y="161"/>
                  </a:cubicBezTo>
                  <a:cubicBezTo>
                    <a:pt x="123" y="161"/>
                    <a:pt x="122" y="161"/>
                    <a:pt x="117" y="161"/>
                  </a:cubicBezTo>
                  <a:cubicBezTo>
                    <a:pt x="123" y="161"/>
                    <a:pt x="122" y="161"/>
                    <a:pt x="116" y="161"/>
                  </a:cubicBezTo>
                  <a:cubicBezTo>
                    <a:pt x="123" y="161"/>
                    <a:pt x="122" y="161"/>
                    <a:pt x="115" y="161"/>
                  </a:cubicBezTo>
                  <a:cubicBezTo>
                    <a:pt x="115" y="161"/>
                    <a:pt x="114" y="161"/>
                    <a:pt x="114" y="161"/>
                  </a:cubicBezTo>
                  <a:cubicBezTo>
                    <a:pt x="115" y="161"/>
                    <a:pt x="114" y="161"/>
                    <a:pt x="113" y="161"/>
                  </a:cubicBezTo>
                  <a:cubicBezTo>
                    <a:pt x="115" y="161"/>
                    <a:pt x="114" y="161"/>
                    <a:pt x="112" y="161"/>
                  </a:cubicBezTo>
                  <a:cubicBezTo>
                    <a:pt x="115" y="161"/>
                    <a:pt x="114" y="161"/>
                    <a:pt x="111" y="161"/>
                  </a:cubicBezTo>
                  <a:cubicBezTo>
                    <a:pt x="115" y="161"/>
                    <a:pt x="114" y="161"/>
                    <a:pt x="110" y="161"/>
                  </a:cubicBezTo>
                  <a:cubicBezTo>
                    <a:pt x="115" y="161"/>
                    <a:pt x="114" y="161"/>
                    <a:pt x="110" y="161"/>
                  </a:cubicBezTo>
                  <a:cubicBezTo>
                    <a:pt x="115" y="161"/>
                    <a:pt x="114" y="161"/>
                    <a:pt x="109" y="161"/>
                  </a:cubicBezTo>
                  <a:cubicBezTo>
                    <a:pt x="115" y="161"/>
                    <a:pt x="114" y="161"/>
                    <a:pt x="108" y="161"/>
                  </a:cubicBezTo>
                  <a:cubicBezTo>
                    <a:pt x="108" y="161"/>
                    <a:pt x="107" y="161"/>
                    <a:pt x="106" y="161"/>
                  </a:cubicBezTo>
                  <a:cubicBezTo>
                    <a:pt x="108" y="161"/>
                    <a:pt x="107" y="161"/>
                    <a:pt x="106" y="160"/>
                  </a:cubicBezTo>
                  <a:cubicBezTo>
                    <a:pt x="106" y="160"/>
                    <a:pt x="106" y="160"/>
                    <a:pt x="106" y="160"/>
                  </a:cubicBezTo>
                  <a:cubicBezTo>
                    <a:pt x="106" y="160"/>
                    <a:pt x="106" y="160"/>
                    <a:pt x="106" y="159"/>
                  </a:cubicBezTo>
                  <a:cubicBezTo>
                    <a:pt x="106" y="160"/>
                    <a:pt x="106" y="160"/>
                    <a:pt x="106" y="158"/>
                  </a:cubicBezTo>
                  <a:cubicBezTo>
                    <a:pt x="106" y="158"/>
                    <a:pt x="106" y="157"/>
                    <a:pt x="106" y="157"/>
                  </a:cubicBezTo>
                  <a:cubicBezTo>
                    <a:pt x="105" y="157"/>
                    <a:pt x="106" y="156"/>
                    <a:pt x="105" y="156"/>
                  </a:cubicBezTo>
                  <a:cubicBezTo>
                    <a:pt x="105" y="157"/>
                    <a:pt x="106" y="156"/>
                    <a:pt x="105" y="155"/>
                  </a:cubicBezTo>
                  <a:cubicBezTo>
                    <a:pt x="105" y="157"/>
                    <a:pt x="106" y="156"/>
                    <a:pt x="104" y="155"/>
                  </a:cubicBezTo>
                  <a:cubicBezTo>
                    <a:pt x="104" y="155"/>
                    <a:pt x="104" y="155"/>
                    <a:pt x="103" y="155"/>
                  </a:cubicBezTo>
                  <a:cubicBezTo>
                    <a:pt x="103" y="155"/>
                    <a:pt x="103" y="155"/>
                    <a:pt x="103" y="155"/>
                  </a:cubicBezTo>
                  <a:cubicBezTo>
                    <a:pt x="103" y="154"/>
                    <a:pt x="103" y="153"/>
                    <a:pt x="103" y="153"/>
                  </a:cubicBezTo>
                  <a:cubicBezTo>
                    <a:pt x="103" y="153"/>
                    <a:pt x="103" y="152"/>
                    <a:pt x="103" y="152"/>
                  </a:cubicBezTo>
                  <a:cubicBezTo>
                    <a:pt x="103" y="153"/>
                    <a:pt x="103" y="152"/>
                    <a:pt x="103" y="152"/>
                  </a:cubicBezTo>
                  <a:cubicBezTo>
                    <a:pt x="103" y="152"/>
                    <a:pt x="102" y="151"/>
                    <a:pt x="102" y="151"/>
                  </a:cubicBezTo>
                  <a:cubicBezTo>
                    <a:pt x="103" y="152"/>
                    <a:pt x="102" y="151"/>
                    <a:pt x="101" y="151"/>
                  </a:cubicBezTo>
                  <a:cubicBezTo>
                    <a:pt x="101" y="151"/>
                    <a:pt x="101" y="151"/>
                    <a:pt x="100" y="151"/>
                  </a:cubicBezTo>
                  <a:cubicBezTo>
                    <a:pt x="100" y="151"/>
                    <a:pt x="100" y="150"/>
                    <a:pt x="100" y="150"/>
                  </a:cubicBezTo>
                  <a:cubicBezTo>
                    <a:pt x="100" y="151"/>
                    <a:pt x="100" y="150"/>
                    <a:pt x="99" y="150"/>
                  </a:cubicBezTo>
                  <a:cubicBezTo>
                    <a:pt x="99" y="150"/>
                    <a:pt x="99" y="150"/>
                    <a:pt x="98" y="150"/>
                  </a:cubicBezTo>
                  <a:cubicBezTo>
                    <a:pt x="98" y="150"/>
                    <a:pt x="98" y="148"/>
                    <a:pt x="98" y="148"/>
                  </a:cubicBezTo>
                  <a:cubicBezTo>
                    <a:pt x="98" y="148"/>
                    <a:pt x="98" y="148"/>
                    <a:pt x="98" y="147"/>
                  </a:cubicBezTo>
                  <a:cubicBezTo>
                    <a:pt x="98" y="147"/>
                    <a:pt x="98" y="147"/>
                    <a:pt x="98" y="147"/>
                  </a:cubicBezTo>
                  <a:cubicBezTo>
                    <a:pt x="98" y="147"/>
                    <a:pt x="98" y="147"/>
                    <a:pt x="98" y="146"/>
                  </a:cubicBezTo>
                  <a:cubicBezTo>
                    <a:pt x="98" y="147"/>
                    <a:pt x="98" y="147"/>
                    <a:pt x="98" y="145"/>
                  </a:cubicBezTo>
                  <a:cubicBezTo>
                    <a:pt x="98" y="147"/>
                    <a:pt x="98" y="147"/>
                    <a:pt x="98" y="144"/>
                  </a:cubicBezTo>
                  <a:cubicBezTo>
                    <a:pt x="98" y="144"/>
                    <a:pt x="98" y="143"/>
                    <a:pt x="98" y="143"/>
                  </a:cubicBezTo>
                  <a:cubicBezTo>
                    <a:pt x="98" y="143"/>
                    <a:pt x="97" y="142"/>
                    <a:pt x="97" y="142"/>
                  </a:cubicBezTo>
                  <a:cubicBezTo>
                    <a:pt x="98" y="143"/>
                    <a:pt x="97" y="142"/>
                    <a:pt x="97" y="142"/>
                  </a:cubicBezTo>
                  <a:cubicBezTo>
                    <a:pt x="97" y="142"/>
                    <a:pt x="97" y="141"/>
                    <a:pt x="97" y="141"/>
                  </a:cubicBezTo>
                  <a:cubicBezTo>
                    <a:pt x="97" y="141"/>
                    <a:pt x="96" y="141"/>
                    <a:pt x="96" y="141"/>
                  </a:cubicBezTo>
                  <a:cubicBezTo>
                    <a:pt x="95" y="141"/>
                    <a:pt x="96" y="140"/>
                    <a:pt x="95" y="140"/>
                  </a:cubicBezTo>
                  <a:cubicBezTo>
                    <a:pt x="95" y="141"/>
                    <a:pt x="96" y="140"/>
                    <a:pt x="95" y="139"/>
                  </a:cubicBezTo>
                  <a:cubicBezTo>
                    <a:pt x="95" y="139"/>
                    <a:pt x="95" y="139"/>
                    <a:pt x="95" y="139"/>
                  </a:cubicBezTo>
                  <a:cubicBezTo>
                    <a:pt x="95" y="139"/>
                    <a:pt x="95" y="139"/>
                    <a:pt x="95" y="139"/>
                  </a:cubicBezTo>
                  <a:cubicBezTo>
                    <a:pt x="94" y="139"/>
                    <a:pt x="94" y="140"/>
                    <a:pt x="94" y="140"/>
                  </a:cubicBezTo>
                  <a:cubicBezTo>
                    <a:pt x="94" y="140"/>
                    <a:pt x="94" y="141"/>
                    <a:pt x="94" y="141"/>
                  </a:cubicBezTo>
                  <a:cubicBezTo>
                    <a:pt x="93" y="141"/>
                    <a:pt x="94" y="142"/>
                    <a:pt x="93" y="142"/>
                  </a:cubicBezTo>
                  <a:cubicBezTo>
                    <a:pt x="93" y="141"/>
                    <a:pt x="94" y="142"/>
                    <a:pt x="93" y="142"/>
                  </a:cubicBezTo>
                  <a:cubicBezTo>
                    <a:pt x="93" y="142"/>
                    <a:pt x="92" y="143"/>
                    <a:pt x="92" y="143"/>
                  </a:cubicBezTo>
                  <a:cubicBezTo>
                    <a:pt x="92" y="143"/>
                    <a:pt x="92" y="144"/>
                    <a:pt x="92" y="144"/>
                  </a:cubicBezTo>
                  <a:cubicBezTo>
                    <a:pt x="92" y="144"/>
                    <a:pt x="92" y="145"/>
                    <a:pt x="92" y="145"/>
                  </a:cubicBezTo>
                  <a:cubicBezTo>
                    <a:pt x="91" y="145"/>
                    <a:pt x="92" y="146"/>
                    <a:pt x="91" y="146"/>
                  </a:cubicBezTo>
                  <a:cubicBezTo>
                    <a:pt x="91" y="145"/>
                    <a:pt x="92" y="146"/>
                    <a:pt x="91" y="147"/>
                  </a:cubicBezTo>
                  <a:cubicBezTo>
                    <a:pt x="91" y="147"/>
                    <a:pt x="91" y="147"/>
                    <a:pt x="91" y="147"/>
                  </a:cubicBezTo>
                  <a:cubicBezTo>
                    <a:pt x="91" y="147"/>
                    <a:pt x="90" y="148"/>
                    <a:pt x="90" y="148"/>
                  </a:cubicBezTo>
                  <a:cubicBezTo>
                    <a:pt x="90" y="148"/>
                    <a:pt x="90" y="148"/>
                    <a:pt x="90" y="148"/>
                  </a:cubicBezTo>
                  <a:cubicBezTo>
                    <a:pt x="90" y="148"/>
                    <a:pt x="89" y="149"/>
                    <a:pt x="89" y="149"/>
                  </a:cubicBezTo>
                  <a:cubicBezTo>
                    <a:pt x="89" y="150"/>
                    <a:pt x="89" y="149"/>
                    <a:pt x="89" y="150"/>
                  </a:cubicBezTo>
                  <a:cubicBezTo>
                    <a:pt x="89" y="150"/>
                    <a:pt x="89" y="149"/>
                    <a:pt x="88" y="150"/>
                  </a:cubicBezTo>
                  <a:cubicBezTo>
                    <a:pt x="88" y="150"/>
                    <a:pt x="87" y="150"/>
                    <a:pt x="87" y="150"/>
                  </a:cubicBezTo>
                  <a:cubicBezTo>
                    <a:pt x="87" y="151"/>
                    <a:pt x="87" y="151"/>
                    <a:pt x="87" y="152"/>
                  </a:cubicBezTo>
                  <a:cubicBezTo>
                    <a:pt x="87" y="151"/>
                    <a:pt x="87" y="151"/>
                    <a:pt x="86" y="152"/>
                  </a:cubicBezTo>
                  <a:cubicBezTo>
                    <a:pt x="86" y="152"/>
                    <a:pt x="85" y="152"/>
                    <a:pt x="85" y="152"/>
                  </a:cubicBezTo>
                  <a:cubicBezTo>
                    <a:pt x="85" y="151"/>
                    <a:pt x="84" y="151"/>
                    <a:pt x="84" y="151"/>
                  </a:cubicBezTo>
                  <a:cubicBezTo>
                    <a:pt x="84" y="151"/>
                    <a:pt x="83" y="151"/>
                    <a:pt x="83" y="151"/>
                  </a:cubicBezTo>
                  <a:cubicBezTo>
                    <a:pt x="83" y="150"/>
                    <a:pt x="83" y="151"/>
                    <a:pt x="83" y="150"/>
                  </a:cubicBezTo>
                  <a:cubicBezTo>
                    <a:pt x="83" y="150"/>
                    <a:pt x="83" y="151"/>
                    <a:pt x="82" y="150"/>
                  </a:cubicBezTo>
                  <a:cubicBezTo>
                    <a:pt x="82" y="150"/>
                    <a:pt x="82" y="150"/>
                    <a:pt x="81" y="150"/>
                  </a:cubicBezTo>
                  <a:cubicBezTo>
                    <a:pt x="81" y="149"/>
                    <a:pt x="81" y="149"/>
                    <a:pt x="80" y="149"/>
                  </a:cubicBezTo>
                  <a:cubicBezTo>
                    <a:pt x="80" y="149"/>
                    <a:pt x="80" y="149"/>
                    <a:pt x="80" y="149"/>
                  </a:cubicBezTo>
                  <a:cubicBezTo>
                    <a:pt x="80" y="149"/>
                    <a:pt x="80" y="149"/>
                    <a:pt x="80" y="148"/>
                  </a:cubicBezTo>
                  <a:cubicBezTo>
                    <a:pt x="80" y="148"/>
                    <a:pt x="80" y="147"/>
                    <a:pt x="80" y="147"/>
                  </a:cubicBezTo>
                  <a:cubicBezTo>
                    <a:pt x="80" y="148"/>
                    <a:pt x="80" y="147"/>
                    <a:pt x="80" y="147"/>
                  </a:cubicBezTo>
                  <a:cubicBezTo>
                    <a:pt x="80" y="146"/>
                    <a:pt x="79" y="146"/>
                    <a:pt x="79" y="145"/>
                  </a:cubicBezTo>
                  <a:cubicBezTo>
                    <a:pt x="79" y="145"/>
                    <a:pt x="80" y="144"/>
                    <a:pt x="80" y="144"/>
                  </a:cubicBezTo>
                  <a:cubicBezTo>
                    <a:pt x="79" y="145"/>
                    <a:pt x="80" y="144"/>
                    <a:pt x="80" y="144"/>
                  </a:cubicBezTo>
                  <a:cubicBezTo>
                    <a:pt x="80" y="143"/>
                    <a:pt x="80" y="143"/>
                    <a:pt x="80" y="142"/>
                  </a:cubicBezTo>
                  <a:cubicBezTo>
                    <a:pt x="80" y="142"/>
                    <a:pt x="80" y="142"/>
                    <a:pt x="80" y="142"/>
                  </a:cubicBezTo>
                  <a:cubicBezTo>
                    <a:pt x="80" y="142"/>
                    <a:pt x="80" y="140"/>
                    <a:pt x="80" y="140"/>
                  </a:cubicBezTo>
                  <a:cubicBezTo>
                    <a:pt x="80" y="140"/>
                    <a:pt x="81" y="140"/>
                    <a:pt x="81" y="140"/>
                  </a:cubicBezTo>
                  <a:cubicBezTo>
                    <a:pt x="80" y="140"/>
                    <a:pt x="81" y="140"/>
                    <a:pt x="81" y="139"/>
                  </a:cubicBezTo>
                  <a:cubicBezTo>
                    <a:pt x="81" y="139"/>
                    <a:pt x="81" y="139"/>
                    <a:pt x="81" y="138"/>
                  </a:cubicBezTo>
                  <a:cubicBezTo>
                    <a:pt x="81" y="138"/>
                    <a:pt x="82" y="138"/>
                    <a:pt x="82" y="138"/>
                  </a:cubicBezTo>
                  <a:cubicBezTo>
                    <a:pt x="81" y="138"/>
                    <a:pt x="82" y="138"/>
                    <a:pt x="82" y="137"/>
                  </a:cubicBezTo>
                  <a:cubicBezTo>
                    <a:pt x="81" y="138"/>
                    <a:pt x="82" y="138"/>
                    <a:pt x="82" y="136"/>
                  </a:cubicBezTo>
                  <a:cubicBezTo>
                    <a:pt x="82" y="136"/>
                    <a:pt x="82" y="135"/>
                    <a:pt x="82" y="135"/>
                  </a:cubicBezTo>
                  <a:cubicBezTo>
                    <a:pt x="82" y="136"/>
                    <a:pt x="82" y="135"/>
                    <a:pt x="82" y="134"/>
                  </a:cubicBezTo>
                  <a:cubicBezTo>
                    <a:pt x="82" y="134"/>
                    <a:pt x="82" y="133"/>
                    <a:pt x="82" y="133"/>
                  </a:cubicBezTo>
                  <a:cubicBezTo>
                    <a:pt x="82" y="133"/>
                    <a:pt x="81" y="132"/>
                    <a:pt x="81" y="132"/>
                  </a:cubicBezTo>
                  <a:cubicBezTo>
                    <a:pt x="82" y="133"/>
                    <a:pt x="81" y="132"/>
                    <a:pt x="81" y="132"/>
                  </a:cubicBezTo>
                  <a:cubicBezTo>
                    <a:pt x="81" y="132"/>
                    <a:pt x="80" y="131"/>
                    <a:pt x="80" y="131"/>
                  </a:cubicBezTo>
                  <a:cubicBezTo>
                    <a:pt x="80" y="131"/>
                    <a:pt x="80" y="130"/>
                    <a:pt x="80" y="130"/>
                  </a:cubicBezTo>
                  <a:cubicBezTo>
                    <a:pt x="80" y="131"/>
                    <a:pt x="80" y="130"/>
                    <a:pt x="79" y="130"/>
                  </a:cubicBezTo>
                  <a:cubicBezTo>
                    <a:pt x="79" y="129"/>
                    <a:pt x="79" y="130"/>
                    <a:pt x="79" y="129"/>
                  </a:cubicBezTo>
                  <a:cubicBezTo>
                    <a:pt x="79" y="129"/>
                    <a:pt x="79" y="130"/>
                    <a:pt x="78" y="129"/>
                  </a:cubicBezTo>
                  <a:cubicBezTo>
                    <a:pt x="79" y="129"/>
                    <a:pt x="79" y="130"/>
                    <a:pt x="77" y="129"/>
                  </a:cubicBezTo>
                  <a:cubicBezTo>
                    <a:pt x="77" y="129"/>
                    <a:pt x="76" y="129"/>
                    <a:pt x="75" y="129"/>
                  </a:cubicBezTo>
                  <a:cubicBezTo>
                    <a:pt x="75" y="129"/>
                    <a:pt x="75" y="129"/>
                    <a:pt x="75" y="129"/>
                  </a:cubicBezTo>
                  <a:cubicBezTo>
                    <a:pt x="75" y="129"/>
                    <a:pt x="75" y="129"/>
                    <a:pt x="74" y="129"/>
                  </a:cubicBezTo>
                  <a:cubicBezTo>
                    <a:pt x="75" y="129"/>
                    <a:pt x="75" y="129"/>
                    <a:pt x="73" y="129"/>
                  </a:cubicBezTo>
                  <a:cubicBezTo>
                    <a:pt x="75" y="129"/>
                    <a:pt x="75" y="129"/>
                    <a:pt x="72" y="129"/>
                  </a:cubicBezTo>
                  <a:cubicBezTo>
                    <a:pt x="72" y="129"/>
                    <a:pt x="71" y="129"/>
                    <a:pt x="71" y="129"/>
                  </a:cubicBezTo>
                  <a:cubicBezTo>
                    <a:pt x="71" y="129"/>
                    <a:pt x="70" y="129"/>
                    <a:pt x="70" y="129"/>
                  </a:cubicBezTo>
                  <a:cubicBezTo>
                    <a:pt x="69" y="129"/>
                    <a:pt x="69" y="128"/>
                    <a:pt x="69" y="128"/>
                  </a:cubicBezTo>
                  <a:cubicBezTo>
                    <a:pt x="68" y="128"/>
                    <a:pt x="68" y="128"/>
                    <a:pt x="67" y="128"/>
                  </a:cubicBezTo>
                  <a:cubicBezTo>
                    <a:pt x="67" y="128"/>
                    <a:pt x="67" y="127"/>
                    <a:pt x="67" y="127"/>
                  </a:cubicBezTo>
                  <a:cubicBezTo>
                    <a:pt x="67" y="127"/>
                    <a:pt x="67" y="126"/>
                    <a:pt x="67" y="126"/>
                  </a:cubicBezTo>
                  <a:cubicBezTo>
                    <a:pt x="67" y="126"/>
                    <a:pt x="67" y="125"/>
                    <a:pt x="67" y="125"/>
                  </a:cubicBezTo>
                  <a:cubicBezTo>
                    <a:pt x="67" y="125"/>
                    <a:pt x="67" y="124"/>
                    <a:pt x="66" y="124"/>
                  </a:cubicBezTo>
                  <a:cubicBezTo>
                    <a:pt x="66" y="123"/>
                    <a:pt x="66" y="121"/>
                    <a:pt x="66" y="121"/>
                  </a:cubicBezTo>
                  <a:cubicBezTo>
                    <a:pt x="66" y="121"/>
                    <a:pt x="66" y="121"/>
                    <a:pt x="66" y="120"/>
                  </a:cubicBezTo>
                  <a:cubicBezTo>
                    <a:pt x="65" y="120"/>
                    <a:pt x="65" y="120"/>
                    <a:pt x="65" y="119"/>
                  </a:cubicBezTo>
                  <a:cubicBezTo>
                    <a:pt x="65" y="120"/>
                    <a:pt x="65" y="120"/>
                    <a:pt x="64" y="119"/>
                  </a:cubicBezTo>
                  <a:cubicBezTo>
                    <a:pt x="65" y="120"/>
                    <a:pt x="65" y="120"/>
                    <a:pt x="64" y="119"/>
                  </a:cubicBezTo>
                  <a:cubicBezTo>
                    <a:pt x="64" y="119"/>
                    <a:pt x="64" y="118"/>
                    <a:pt x="64" y="118"/>
                  </a:cubicBezTo>
                  <a:cubicBezTo>
                    <a:pt x="64" y="119"/>
                    <a:pt x="64" y="118"/>
                    <a:pt x="63" y="118"/>
                  </a:cubicBezTo>
                  <a:cubicBezTo>
                    <a:pt x="63" y="118"/>
                    <a:pt x="63" y="118"/>
                    <a:pt x="63" y="118"/>
                  </a:cubicBezTo>
                  <a:cubicBezTo>
                    <a:pt x="63" y="118"/>
                    <a:pt x="62" y="118"/>
                    <a:pt x="62" y="118"/>
                  </a:cubicBezTo>
                  <a:cubicBezTo>
                    <a:pt x="62" y="117"/>
                    <a:pt x="61" y="117"/>
                    <a:pt x="61" y="117"/>
                  </a:cubicBezTo>
                  <a:cubicBezTo>
                    <a:pt x="61" y="117"/>
                    <a:pt x="59" y="117"/>
                    <a:pt x="59" y="117"/>
                  </a:cubicBezTo>
                  <a:cubicBezTo>
                    <a:pt x="59" y="116"/>
                    <a:pt x="59" y="116"/>
                    <a:pt x="59" y="116"/>
                  </a:cubicBezTo>
                  <a:cubicBezTo>
                    <a:pt x="59" y="116"/>
                    <a:pt x="58" y="116"/>
                    <a:pt x="58" y="116"/>
                  </a:cubicBezTo>
                  <a:cubicBezTo>
                    <a:pt x="58" y="116"/>
                    <a:pt x="58" y="116"/>
                    <a:pt x="58" y="116"/>
                  </a:cubicBezTo>
                  <a:cubicBezTo>
                    <a:pt x="58" y="116"/>
                    <a:pt x="57" y="115"/>
                    <a:pt x="57" y="115"/>
                  </a:cubicBezTo>
                  <a:cubicBezTo>
                    <a:pt x="57" y="115"/>
                    <a:pt x="56" y="115"/>
                    <a:pt x="56" y="115"/>
                  </a:cubicBezTo>
                  <a:cubicBezTo>
                    <a:pt x="56" y="116"/>
                    <a:pt x="55" y="116"/>
                    <a:pt x="55" y="116"/>
                  </a:cubicBezTo>
                  <a:cubicBezTo>
                    <a:pt x="54" y="116"/>
                    <a:pt x="55" y="116"/>
                    <a:pt x="54" y="116"/>
                  </a:cubicBezTo>
                  <a:cubicBezTo>
                    <a:pt x="54" y="116"/>
                    <a:pt x="54" y="118"/>
                    <a:pt x="54" y="118"/>
                  </a:cubicBezTo>
                  <a:cubicBezTo>
                    <a:pt x="54" y="118"/>
                    <a:pt x="54" y="118"/>
                    <a:pt x="54" y="118"/>
                  </a:cubicBezTo>
                  <a:cubicBezTo>
                    <a:pt x="54" y="118"/>
                    <a:pt x="54" y="118"/>
                    <a:pt x="54" y="119"/>
                  </a:cubicBezTo>
                  <a:cubicBezTo>
                    <a:pt x="54" y="119"/>
                    <a:pt x="55" y="119"/>
                    <a:pt x="55" y="119"/>
                  </a:cubicBezTo>
                  <a:cubicBezTo>
                    <a:pt x="55" y="119"/>
                    <a:pt x="55" y="120"/>
                    <a:pt x="55" y="120"/>
                  </a:cubicBezTo>
                  <a:cubicBezTo>
                    <a:pt x="55" y="119"/>
                    <a:pt x="55" y="120"/>
                    <a:pt x="56" y="120"/>
                  </a:cubicBezTo>
                  <a:cubicBezTo>
                    <a:pt x="55" y="119"/>
                    <a:pt x="55" y="120"/>
                    <a:pt x="56" y="121"/>
                  </a:cubicBezTo>
                  <a:cubicBezTo>
                    <a:pt x="56" y="121"/>
                    <a:pt x="55" y="121"/>
                    <a:pt x="55" y="121"/>
                  </a:cubicBezTo>
                  <a:cubicBezTo>
                    <a:pt x="55" y="121"/>
                    <a:pt x="54" y="121"/>
                    <a:pt x="54" y="121"/>
                  </a:cubicBezTo>
                  <a:cubicBezTo>
                    <a:pt x="54" y="121"/>
                    <a:pt x="54" y="121"/>
                    <a:pt x="54" y="121"/>
                  </a:cubicBezTo>
                  <a:cubicBezTo>
                    <a:pt x="54" y="121"/>
                    <a:pt x="54" y="121"/>
                    <a:pt x="53" y="121"/>
                  </a:cubicBezTo>
                  <a:cubicBezTo>
                    <a:pt x="53" y="121"/>
                    <a:pt x="51" y="121"/>
                    <a:pt x="51" y="121"/>
                  </a:cubicBezTo>
                  <a:cubicBezTo>
                    <a:pt x="51" y="121"/>
                    <a:pt x="51" y="121"/>
                    <a:pt x="51" y="121"/>
                  </a:cubicBezTo>
                  <a:cubicBezTo>
                    <a:pt x="51" y="121"/>
                    <a:pt x="50" y="121"/>
                    <a:pt x="49" y="121"/>
                  </a:cubicBezTo>
                  <a:cubicBezTo>
                    <a:pt x="49" y="121"/>
                    <a:pt x="49" y="121"/>
                    <a:pt x="49" y="121"/>
                  </a:cubicBezTo>
                  <a:cubicBezTo>
                    <a:pt x="49" y="121"/>
                    <a:pt x="49" y="121"/>
                    <a:pt x="49" y="122"/>
                  </a:cubicBezTo>
                  <a:cubicBezTo>
                    <a:pt x="49" y="122"/>
                    <a:pt x="48" y="123"/>
                    <a:pt x="48" y="123"/>
                  </a:cubicBezTo>
                  <a:cubicBezTo>
                    <a:pt x="49" y="122"/>
                    <a:pt x="48" y="123"/>
                    <a:pt x="47" y="123"/>
                  </a:cubicBezTo>
                  <a:cubicBezTo>
                    <a:pt x="47" y="123"/>
                    <a:pt x="46" y="123"/>
                    <a:pt x="46" y="123"/>
                  </a:cubicBezTo>
                  <a:cubicBezTo>
                    <a:pt x="46" y="123"/>
                    <a:pt x="45" y="122"/>
                    <a:pt x="45" y="122"/>
                  </a:cubicBezTo>
                  <a:cubicBezTo>
                    <a:pt x="46" y="123"/>
                    <a:pt x="45" y="122"/>
                    <a:pt x="45" y="121"/>
                  </a:cubicBezTo>
                  <a:cubicBezTo>
                    <a:pt x="45" y="121"/>
                    <a:pt x="45" y="121"/>
                    <a:pt x="45" y="121"/>
                  </a:cubicBezTo>
                  <a:cubicBezTo>
                    <a:pt x="45" y="121"/>
                    <a:pt x="44" y="120"/>
                    <a:pt x="44" y="120"/>
                  </a:cubicBezTo>
                  <a:cubicBezTo>
                    <a:pt x="45" y="121"/>
                    <a:pt x="44" y="120"/>
                    <a:pt x="44" y="120"/>
                  </a:cubicBezTo>
                  <a:cubicBezTo>
                    <a:pt x="44" y="119"/>
                    <a:pt x="43" y="119"/>
                    <a:pt x="43" y="119"/>
                  </a:cubicBezTo>
                  <a:cubicBezTo>
                    <a:pt x="42" y="119"/>
                    <a:pt x="42" y="119"/>
                    <a:pt x="41" y="119"/>
                  </a:cubicBezTo>
                  <a:cubicBezTo>
                    <a:pt x="41" y="118"/>
                    <a:pt x="41" y="119"/>
                    <a:pt x="41" y="118"/>
                  </a:cubicBezTo>
                  <a:cubicBezTo>
                    <a:pt x="41" y="118"/>
                    <a:pt x="40" y="118"/>
                    <a:pt x="40" y="118"/>
                  </a:cubicBezTo>
                  <a:cubicBezTo>
                    <a:pt x="40" y="117"/>
                    <a:pt x="40" y="116"/>
                    <a:pt x="39" y="116"/>
                  </a:cubicBezTo>
                  <a:cubicBezTo>
                    <a:pt x="39" y="116"/>
                    <a:pt x="39" y="115"/>
                    <a:pt x="39" y="115"/>
                  </a:cubicBezTo>
                  <a:cubicBezTo>
                    <a:pt x="39" y="115"/>
                    <a:pt x="39" y="115"/>
                    <a:pt x="39" y="115"/>
                  </a:cubicBezTo>
                  <a:cubicBezTo>
                    <a:pt x="39" y="114"/>
                    <a:pt x="39" y="114"/>
                    <a:pt x="39" y="113"/>
                  </a:cubicBezTo>
                  <a:cubicBezTo>
                    <a:pt x="39" y="113"/>
                    <a:pt x="39" y="113"/>
                    <a:pt x="39" y="113"/>
                  </a:cubicBezTo>
                  <a:cubicBezTo>
                    <a:pt x="39" y="113"/>
                    <a:pt x="39" y="111"/>
                    <a:pt x="39" y="111"/>
                  </a:cubicBezTo>
                  <a:cubicBezTo>
                    <a:pt x="39" y="111"/>
                    <a:pt x="39" y="111"/>
                    <a:pt x="39" y="111"/>
                  </a:cubicBezTo>
                  <a:cubicBezTo>
                    <a:pt x="39" y="111"/>
                    <a:pt x="39" y="110"/>
                    <a:pt x="39" y="110"/>
                  </a:cubicBezTo>
                  <a:cubicBezTo>
                    <a:pt x="39" y="110"/>
                    <a:pt x="39" y="109"/>
                    <a:pt x="39" y="109"/>
                  </a:cubicBezTo>
                  <a:cubicBezTo>
                    <a:pt x="39" y="109"/>
                    <a:pt x="39" y="108"/>
                    <a:pt x="39" y="108"/>
                  </a:cubicBezTo>
                  <a:cubicBezTo>
                    <a:pt x="39" y="108"/>
                    <a:pt x="40" y="107"/>
                    <a:pt x="40" y="107"/>
                  </a:cubicBezTo>
                  <a:cubicBezTo>
                    <a:pt x="40" y="107"/>
                    <a:pt x="40" y="106"/>
                    <a:pt x="40" y="106"/>
                  </a:cubicBezTo>
                  <a:cubicBezTo>
                    <a:pt x="40" y="106"/>
                    <a:pt x="40" y="105"/>
                    <a:pt x="40" y="105"/>
                  </a:cubicBezTo>
                  <a:cubicBezTo>
                    <a:pt x="40" y="105"/>
                    <a:pt x="41" y="104"/>
                    <a:pt x="41" y="104"/>
                  </a:cubicBezTo>
                  <a:cubicBezTo>
                    <a:pt x="41" y="104"/>
                    <a:pt x="41" y="103"/>
                    <a:pt x="41" y="103"/>
                  </a:cubicBezTo>
                  <a:cubicBezTo>
                    <a:pt x="41" y="103"/>
                    <a:pt x="41" y="103"/>
                    <a:pt x="41" y="102"/>
                  </a:cubicBezTo>
                  <a:cubicBezTo>
                    <a:pt x="41" y="102"/>
                    <a:pt x="42" y="102"/>
                    <a:pt x="42" y="102"/>
                  </a:cubicBezTo>
                  <a:cubicBezTo>
                    <a:pt x="42" y="102"/>
                    <a:pt x="44" y="101"/>
                    <a:pt x="44" y="101"/>
                  </a:cubicBezTo>
                  <a:cubicBezTo>
                    <a:pt x="42" y="102"/>
                    <a:pt x="44" y="101"/>
                    <a:pt x="44" y="101"/>
                  </a:cubicBezTo>
                  <a:cubicBezTo>
                    <a:pt x="44" y="101"/>
                    <a:pt x="45" y="100"/>
                    <a:pt x="45" y="100"/>
                  </a:cubicBezTo>
                  <a:cubicBezTo>
                    <a:pt x="45" y="100"/>
                    <a:pt x="46" y="99"/>
                    <a:pt x="46" y="99"/>
                  </a:cubicBezTo>
                  <a:cubicBezTo>
                    <a:pt x="45" y="100"/>
                    <a:pt x="46" y="99"/>
                    <a:pt x="47" y="99"/>
                  </a:cubicBezTo>
                  <a:cubicBezTo>
                    <a:pt x="45" y="100"/>
                    <a:pt x="46" y="99"/>
                    <a:pt x="47" y="98"/>
                  </a:cubicBezTo>
                  <a:cubicBezTo>
                    <a:pt x="47" y="98"/>
                    <a:pt x="47" y="97"/>
                    <a:pt x="47" y="97"/>
                  </a:cubicBezTo>
                  <a:cubicBezTo>
                    <a:pt x="46" y="97"/>
                    <a:pt x="46" y="96"/>
                    <a:pt x="46" y="96"/>
                  </a:cubicBezTo>
                  <a:cubicBezTo>
                    <a:pt x="46" y="96"/>
                    <a:pt x="46" y="96"/>
                    <a:pt x="46" y="96"/>
                  </a:cubicBezTo>
                  <a:cubicBezTo>
                    <a:pt x="46" y="96"/>
                    <a:pt x="46" y="96"/>
                    <a:pt x="45" y="96"/>
                  </a:cubicBezTo>
                  <a:cubicBezTo>
                    <a:pt x="46" y="96"/>
                    <a:pt x="46" y="96"/>
                    <a:pt x="45" y="95"/>
                  </a:cubicBezTo>
                  <a:cubicBezTo>
                    <a:pt x="45" y="95"/>
                    <a:pt x="45" y="94"/>
                    <a:pt x="45" y="94"/>
                  </a:cubicBezTo>
                  <a:cubicBezTo>
                    <a:pt x="45" y="95"/>
                    <a:pt x="45" y="94"/>
                    <a:pt x="44" y="94"/>
                  </a:cubicBezTo>
                  <a:cubicBezTo>
                    <a:pt x="45" y="95"/>
                    <a:pt x="45" y="94"/>
                    <a:pt x="44" y="95"/>
                  </a:cubicBezTo>
                  <a:cubicBezTo>
                    <a:pt x="44" y="95"/>
                    <a:pt x="43" y="95"/>
                    <a:pt x="42" y="95"/>
                  </a:cubicBezTo>
                  <a:cubicBezTo>
                    <a:pt x="42" y="95"/>
                    <a:pt x="42" y="95"/>
                    <a:pt x="41" y="95"/>
                  </a:cubicBezTo>
                  <a:cubicBezTo>
                    <a:pt x="41" y="95"/>
                    <a:pt x="41" y="94"/>
                    <a:pt x="41" y="94"/>
                  </a:cubicBezTo>
                  <a:cubicBezTo>
                    <a:pt x="41" y="93"/>
                    <a:pt x="41" y="94"/>
                    <a:pt x="41" y="93"/>
                  </a:cubicBezTo>
                  <a:cubicBezTo>
                    <a:pt x="41" y="93"/>
                    <a:pt x="41" y="94"/>
                    <a:pt x="40" y="93"/>
                  </a:cubicBezTo>
                  <a:cubicBezTo>
                    <a:pt x="40" y="93"/>
                    <a:pt x="39" y="93"/>
                    <a:pt x="39" y="93"/>
                  </a:cubicBezTo>
                  <a:cubicBezTo>
                    <a:pt x="39" y="93"/>
                    <a:pt x="39" y="93"/>
                    <a:pt x="39" y="93"/>
                  </a:cubicBezTo>
                  <a:cubicBezTo>
                    <a:pt x="39" y="93"/>
                    <a:pt x="39" y="92"/>
                    <a:pt x="39" y="92"/>
                  </a:cubicBezTo>
                  <a:cubicBezTo>
                    <a:pt x="39" y="92"/>
                    <a:pt x="38" y="92"/>
                    <a:pt x="38" y="92"/>
                  </a:cubicBezTo>
                  <a:cubicBezTo>
                    <a:pt x="39" y="92"/>
                    <a:pt x="38" y="92"/>
                    <a:pt x="38" y="91"/>
                  </a:cubicBezTo>
                  <a:cubicBezTo>
                    <a:pt x="38" y="91"/>
                    <a:pt x="38" y="91"/>
                    <a:pt x="38" y="91"/>
                  </a:cubicBezTo>
                  <a:cubicBezTo>
                    <a:pt x="37" y="91"/>
                    <a:pt x="38" y="90"/>
                    <a:pt x="37" y="90"/>
                  </a:cubicBezTo>
                  <a:cubicBezTo>
                    <a:pt x="37" y="91"/>
                    <a:pt x="38" y="90"/>
                    <a:pt x="37" y="89"/>
                  </a:cubicBezTo>
                  <a:cubicBezTo>
                    <a:pt x="37" y="89"/>
                    <a:pt x="36" y="89"/>
                    <a:pt x="36" y="89"/>
                  </a:cubicBezTo>
                  <a:cubicBezTo>
                    <a:pt x="37" y="89"/>
                    <a:pt x="36" y="89"/>
                    <a:pt x="36" y="88"/>
                  </a:cubicBezTo>
                  <a:cubicBezTo>
                    <a:pt x="37" y="89"/>
                    <a:pt x="36" y="89"/>
                    <a:pt x="36" y="87"/>
                  </a:cubicBezTo>
                  <a:cubicBezTo>
                    <a:pt x="36" y="87"/>
                    <a:pt x="36" y="86"/>
                    <a:pt x="36" y="86"/>
                  </a:cubicBezTo>
                  <a:cubicBezTo>
                    <a:pt x="36" y="86"/>
                    <a:pt x="37" y="85"/>
                    <a:pt x="37" y="85"/>
                  </a:cubicBezTo>
                  <a:cubicBezTo>
                    <a:pt x="38" y="85"/>
                    <a:pt x="37" y="85"/>
                    <a:pt x="38" y="85"/>
                  </a:cubicBezTo>
                  <a:cubicBezTo>
                    <a:pt x="38" y="85"/>
                    <a:pt x="37" y="85"/>
                    <a:pt x="38" y="84"/>
                  </a:cubicBezTo>
                  <a:cubicBezTo>
                    <a:pt x="38" y="84"/>
                    <a:pt x="38" y="84"/>
                    <a:pt x="38" y="83"/>
                  </a:cubicBezTo>
                  <a:cubicBezTo>
                    <a:pt x="39" y="83"/>
                    <a:pt x="38" y="83"/>
                    <a:pt x="39" y="83"/>
                  </a:cubicBezTo>
                  <a:cubicBezTo>
                    <a:pt x="39" y="83"/>
                    <a:pt x="39" y="82"/>
                    <a:pt x="39" y="82"/>
                  </a:cubicBezTo>
                  <a:cubicBezTo>
                    <a:pt x="39" y="82"/>
                    <a:pt x="39" y="81"/>
                    <a:pt x="39" y="81"/>
                  </a:cubicBezTo>
                  <a:cubicBezTo>
                    <a:pt x="39" y="81"/>
                    <a:pt x="39" y="80"/>
                    <a:pt x="39" y="80"/>
                  </a:cubicBezTo>
                  <a:cubicBezTo>
                    <a:pt x="40" y="80"/>
                    <a:pt x="40" y="80"/>
                    <a:pt x="41" y="80"/>
                  </a:cubicBezTo>
                  <a:cubicBezTo>
                    <a:pt x="40" y="80"/>
                    <a:pt x="40" y="80"/>
                    <a:pt x="41" y="80"/>
                  </a:cubicBezTo>
                  <a:cubicBezTo>
                    <a:pt x="41" y="79"/>
                    <a:pt x="41" y="78"/>
                    <a:pt x="41" y="78"/>
                  </a:cubicBezTo>
                  <a:cubicBezTo>
                    <a:pt x="41" y="78"/>
                    <a:pt x="41" y="76"/>
                    <a:pt x="41" y="76"/>
                  </a:cubicBezTo>
                  <a:cubicBezTo>
                    <a:pt x="41" y="76"/>
                    <a:pt x="41" y="75"/>
                    <a:pt x="41" y="75"/>
                  </a:cubicBezTo>
                  <a:cubicBezTo>
                    <a:pt x="41" y="75"/>
                    <a:pt x="41" y="74"/>
                    <a:pt x="41" y="74"/>
                  </a:cubicBezTo>
                  <a:cubicBezTo>
                    <a:pt x="41" y="74"/>
                    <a:pt x="42" y="73"/>
                    <a:pt x="42" y="73"/>
                  </a:cubicBezTo>
                  <a:cubicBezTo>
                    <a:pt x="42" y="73"/>
                    <a:pt x="42" y="72"/>
                    <a:pt x="42" y="72"/>
                  </a:cubicBezTo>
                  <a:cubicBezTo>
                    <a:pt x="42" y="72"/>
                    <a:pt x="41" y="71"/>
                    <a:pt x="41" y="71"/>
                  </a:cubicBezTo>
                  <a:cubicBezTo>
                    <a:pt x="42" y="72"/>
                    <a:pt x="41" y="71"/>
                    <a:pt x="41" y="70"/>
                  </a:cubicBezTo>
                  <a:cubicBezTo>
                    <a:pt x="41" y="70"/>
                    <a:pt x="41" y="70"/>
                    <a:pt x="41" y="70"/>
                  </a:cubicBezTo>
                  <a:cubicBezTo>
                    <a:pt x="41" y="70"/>
                    <a:pt x="41" y="69"/>
                    <a:pt x="41" y="69"/>
                  </a:cubicBezTo>
                  <a:cubicBezTo>
                    <a:pt x="41" y="69"/>
                    <a:pt x="40" y="69"/>
                    <a:pt x="40" y="69"/>
                  </a:cubicBezTo>
                  <a:cubicBezTo>
                    <a:pt x="40" y="69"/>
                    <a:pt x="40" y="68"/>
                    <a:pt x="40" y="68"/>
                  </a:cubicBezTo>
                  <a:cubicBezTo>
                    <a:pt x="40" y="68"/>
                    <a:pt x="39" y="68"/>
                    <a:pt x="39" y="68"/>
                  </a:cubicBezTo>
                  <a:cubicBezTo>
                    <a:pt x="39" y="68"/>
                    <a:pt x="39" y="68"/>
                    <a:pt x="39" y="68"/>
                  </a:cubicBezTo>
                  <a:cubicBezTo>
                    <a:pt x="39" y="68"/>
                    <a:pt x="39" y="68"/>
                    <a:pt x="38" y="68"/>
                  </a:cubicBezTo>
                  <a:cubicBezTo>
                    <a:pt x="38" y="68"/>
                    <a:pt x="38" y="67"/>
                    <a:pt x="38" y="67"/>
                  </a:cubicBezTo>
                  <a:cubicBezTo>
                    <a:pt x="38" y="68"/>
                    <a:pt x="38" y="67"/>
                    <a:pt x="37" y="67"/>
                  </a:cubicBezTo>
                  <a:cubicBezTo>
                    <a:pt x="38" y="68"/>
                    <a:pt x="38" y="67"/>
                    <a:pt x="36" y="67"/>
                  </a:cubicBezTo>
                  <a:cubicBezTo>
                    <a:pt x="36" y="67"/>
                    <a:pt x="35" y="67"/>
                    <a:pt x="34" y="67"/>
                  </a:cubicBezTo>
                  <a:cubicBezTo>
                    <a:pt x="34" y="67"/>
                    <a:pt x="34" y="68"/>
                    <a:pt x="34" y="68"/>
                  </a:cubicBezTo>
                  <a:cubicBezTo>
                    <a:pt x="34" y="68"/>
                    <a:pt x="33" y="68"/>
                    <a:pt x="33" y="68"/>
                  </a:cubicBezTo>
                  <a:cubicBezTo>
                    <a:pt x="34" y="68"/>
                    <a:pt x="33" y="68"/>
                    <a:pt x="33" y="69"/>
                  </a:cubicBezTo>
                  <a:cubicBezTo>
                    <a:pt x="33" y="69"/>
                    <a:pt x="33" y="70"/>
                    <a:pt x="33" y="70"/>
                  </a:cubicBezTo>
                  <a:cubicBezTo>
                    <a:pt x="33" y="70"/>
                    <a:pt x="32" y="70"/>
                    <a:pt x="32" y="70"/>
                  </a:cubicBezTo>
                  <a:cubicBezTo>
                    <a:pt x="32" y="70"/>
                    <a:pt x="31" y="70"/>
                    <a:pt x="31" y="71"/>
                  </a:cubicBezTo>
                  <a:cubicBezTo>
                    <a:pt x="31" y="71"/>
                    <a:pt x="31" y="71"/>
                    <a:pt x="31" y="71"/>
                  </a:cubicBezTo>
                  <a:cubicBezTo>
                    <a:pt x="31" y="71"/>
                    <a:pt x="31" y="71"/>
                    <a:pt x="30" y="71"/>
                  </a:cubicBezTo>
                  <a:cubicBezTo>
                    <a:pt x="31" y="71"/>
                    <a:pt x="31" y="71"/>
                    <a:pt x="29" y="71"/>
                  </a:cubicBezTo>
                  <a:cubicBezTo>
                    <a:pt x="29" y="71"/>
                    <a:pt x="28" y="71"/>
                    <a:pt x="28" y="71"/>
                  </a:cubicBezTo>
                  <a:cubicBezTo>
                    <a:pt x="28" y="71"/>
                    <a:pt x="28" y="71"/>
                    <a:pt x="27" y="71"/>
                  </a:cubicBezTo>
                  <a:cubicBezTo>
                    <a:pt x="27" y="71"/>
                    <a:pt x="27" y="70"/>
                    <a:pt x="27" y="70"/>
                  </a:cubicBezTo>
                  <a:cubicBezTo>
                    <a:pt x="27" y="71"/>
                    <a:pt x="27" y="70"/>
                    <a:pt x="27" y="70"/>
                  </a:cubicBezTo>
                  <a:cubicBezTo>
                    <a:pt x="26" y="70"/>
                    <a:pt x="26" y="69"/>
                    <a:pt x="26" y="69"/>
                  </a:cubicBezTo>
                  <a:cubicBezTo>
                    <a:pt x="26" y="69"/>
                    <a:pt x="26" y="68"/>
                    <a:pt x="26" y="68"/>
                  </a:cubicBezTo>
                  <a:cubicBezTo>
                    <a:pt x="26" y="68"/>
                    <a:pt x="26" y="67"/>
                    <a:pt x="26" y="67"/>
                  </a:cubicBezTo>
                  <a:cubicBezTo>
                    <a:pt x="26" y="67"/>
                    <a:pt x="26" y="66"/>
                    <a:pt x="26" y="66"/>
                  </a:cubicBezTo>
                  <a:cubicBezTo>
                    <a:pt x="26" y="66"/>
                    <a:pt x="27" y="65"/>
                    <a:pt x="27" y="65"/>
                  </a:cubicBezTo>
                  <a:cubicBezTo>
                    <a:pt x="27" y="65"/>
                    <a:pt x="27" y="64"/>
                    <a:pt x="27" y="64"/>
                  </a:cubicBezTo>
                  <a:cubicBezTo>
                    <a:pt x="27" y="64"/>
                    <a:pt x="27" y="63"/>
                    <a:pt x="27" y="63"/>
                  </a:cubicBezTo>
                  <a:cubicBezTo>
                    <a:pt x="28" y="63"/>
                    <a:pt x="28" y="63"/>
                    <a:pt x="28" y="63"/>
                  </a:cubicBezTo>
                  <a:cubicBezTo>
                    <a:pt x="28" y="63"/>
                    <a:pt x="29" y="62"/>
                    <a:pt x="29" y="62"/>
                  </a:cubicBezTo>
                  <a:cubicBezTo>
                    <a:pt x="29" y="62"/>
                    <a:pt x="29" y="62"/>
                    <a:pt x="30" y="62"/>
                  </a:cubicBezTo>
                  <a:cubicBezTo>
                    <a:pt x="29" y="62"/>
                    <a:pt x="29" y="62"/>
                    <a:pt x="29" y="62"/>
                  </a:cubicBezTo>
                  <a:cubicBezTo>
                    <a:pt x="29" y="62"/>
                    <a:pt x="28" y="61"/>
                    <a:pt x="28" y="61"/>
                  </a:cubicBezTo>
                  <a:cubicBezTo>
                    <a:pt x="29" y="62"/>
                    <a:pt x="28" y="61"/>
                    <a:pt x="28" y="60"/>
                  </a:cubicBezTo>
                  <a:cubicBezTo>
                    <a:pt x="28" y="60"/>
                    <a:pt x="28" y="60"/>
                    <a:pt x="28" y="59"/>
                  </a:cubicBezTo>
                  <a:cubicBezTo>
                    <a:pt x="28" y="59"/>
                    <a:pt x="28" y="59"/>
                    <a:pt x="28" y="59"/>
                  </a:cubicBezTo>
                  <a:cubicBezTo>
                    <a:pt x="28" y="59"/>
                    <a:pt x="27" y="58"/>
                    <a:pt x="27" y="58"/>
                  </a:cubicBezTo>
                  <a:cubicBezTo>
                    <a:pt x="27" y="58"/>
                    <a:pt x="27" y="58"/>
                    <a:pt x="27" y="58"/>
                  </a:cubicBezTo>
                  <a:cubicBezTo>
                    <a:pt x="27" y="58"/>
                    <a:pt x="27" y="58"/>
                    <a:pt x="26" y="58"/>
                  </a:cubicBezTo>
                  <a:cubicBezTo>
                    <a:pt x="27" y="58"/>
                    <a:pt x="27" y="58"/>
                    <a:pt x="26" y="57"/>
                  </a:cubicBezTo>
                  <a:cubicBezTo>
                    <a:pt x="26" y="57"/>
                    <a:pt x="26" y="57"/>
                    <a:pt x="26" y="57"/>
                  </a:cubicBezTo>
                  <a:cubicBezTo>
                    <a:pt x="26" y="56"/>
                    <a:pt x="26" y="55"/>
                    <a:pt x="26" y="55"/>
                  </a:cubicBezTo>
                  <a:cubicBezTo>
                    <a:pt x="26" y="55"/>
                    <a:pt x="25" y="55"/>
                    <a:pt x="25" y="55"/>
                  </a:cubicBezTo>
                  <a:cubicBezTo>
                    <a:pt x="26" y="55"/>
                    <a:pt x="25" y="55"/>
                    <a:pt x="25" y="54"/>
                  </a:cubicBezTo>
                  <a:cubicBezTo>
                    <a:pt x="24" y="54"/>
                    <a:pt x="25" y="53"/>
                    <a:pt x="24" y="53"/>
                  </a:cubicBezTo>
                  <a:cubicBezTo>
                    <a:pt x="24" y="54"/>
                    <a:pt x="25" y="53"/>
                    <a:pt x="24" y="52"/>
                  </a:cubicBezTo>
                  <a:cubicBezTo>
                    <a:pt x="24" y="52"/>
                    <a:pt x="24" y="52"/>
                    <a:pt x="24" y="52"/>
                  </a:cubicBezTo>
                  <a:cubicBezTo>
                    <a:pt x="24" y="52"/>
                    <a:pt x="23" y="52"/>
                    <a:pt x="23" y="52"/>
                  </a:cubicBezTo>
                  <a:cubicBezTo>
                    <a:pt x="24" y="52"/>
                    <a:pt x="23" y="52"/>
                    <a:pt x="23" y="52"/>
                  </a:cubicBezTo>
                  <a:cubicBezTo>
                    <a:pt x="23" y="52"/>
                    <a:pt x="22" y="51"/>
                    <a:pt x="22" y="51"/>
                  </a:cubicBezTo>
                  <a:cubicBezTo>
                    <a:pt x="22" y="50"/>
                    <a:pt x="22" y="51"/>
                    <a:pt x="22" y="50"/>
                  </a:cubicBezTo>
                  <a:cubicBezTo>
                    <a:pt x="22" y="50"/>
                    <a:pt x="22" y="51"/>
                    <a:pt x="21" y="50"/>
                  </a:cubicBezTo>
                  <a:cubicBezTo>
                    <a:pt x="21" y="50"/>
                    <a:pt x="21" y="51"/>
                    <a:pt x="21" y="51"/>
                  </a:cubicBezTo>
                  <a:cubicBezTo>
                    <a:pt x="21" y="51"/>
                    <a:pt x="20" y="52"/>
                    <a:pt x="20" y="52"/>
                  </a:cubicBezTo>
                  <a:cubicBezTo>
                    <a:pt x="21" y="51"/>
                    <a:pt x="20" y="52"/>
                    <a:pt x="20" y="52"/>
                  </a:cubicBezTo>
                  <a:cubicBezTo>
                    <a:pt x="21" y="51"/>
                    <a:pt x="20" y="52"/>
                    <a:pt x="20" y="53"/>
                  </a:cubicBezTo>
                  <a:cubicBezTo>
                    <a:pt x="20" y="53"/>
                    <a:pt x="20" y="55"/>
                    <a:pt x="20" y="55"/>
                  </a:cubicBezTo>
                  <a:cubicBezTo>
                    <a:pt x="20" y="55"/>
                    <a:pt x="20" y="55"/>
                    <a:pt x="20" y="55"/>
                  </a:cubicBezTo>
                  <a:cubicBezTo>
                    <a:pt x="20" y="55"/>
                    <a:pt x="20" y="55"/>
                    <a:pt x="20" y="56"/>
                  </a:cubicBezTo>
                  <a:cubicBezTo>
                    <a:pt x="20" y="56"/>
                    <a:pt x="19" y="56"/>
                    <a:pt x="19" y="56"/>
                  </a:cubicBezTo>
                  <a:cubicBezTo>
                    <a:pt x="20" y="56"/>
                    <a:pt x="19" y="56"/>
                    <a:pt x="19" y="57"/>
                  </a:cubicBezTo>
                  <a:cubicBezTo>
                    <a:pt x="19" y="57"/>
                    <a:pt x="19" y="57"/>
                    <a:pt x="19" y="57"/>
                  </a:cubicBezTo>
                  <a:cubicBezTo>
                    <a:pt x="19" y="57"/>
                    <a:pt x="19" y="57"/>
                    <a:pt x="18" y="57"/>
                  </a:cubicBezTo>
                  <a:cubicBezTo>
                    <a:pt x="18" y="57"/>
                    <a:pt x="17" y="58"/>
                    <a:pt x="17" y="58"/>
                  </a:cubicBezTo>
                  <a:cubicBezTo>
                    <a:pt x="17" y="58"/>
                    <a:pt x="16" y="58"/>
                    <a:pt x="16" y="58"/>
                  </a:cubicBezTo>
                  <a:cubicBezTo>
                    <a:pt x="17" y="58"/>
                    <a:pt x="16" y="58"/>
                    <a:pt x="16" y="58"/>
                  </a:cubicBezTo>
                  <a:cubicBezTo>
                    <a:pt x="17" y="58"/>
                    <a:pt x="16" y="58"/>
                    <a:pt x="15" y="58"/>
                  </a:cubicBezTo>
                  <a:cubicBezTo>
                    <a:pt x="14" y="58"/>
                    <a:pt x="13" y="58"/>
                    <a:pt x="13" y="58"/>
                  </a:cubicBezTo>
                  <a:cubicBezTo>
                    <a:pt x="13" y="58"/>
                    <a:pt x="13" y="59"/>
                    <a:pt x="13" y="59"/>
                  </a:cubicBezTo>
                  <a:cubicBezTo>
                    <a:pt x="13" y="58"/>
                    <a:pt x="13" y="59"/>
                    <a:pt x="12" y="59"/>
                  </a:cubicBezTo>
                  <a:cubicBezTo>
                    <a:pt x="13" y="58"/>
                    <a:pt x="13" y="59"/>
                    <a:pt x="12" y="60"/>
                  </a:cubicBezTo>
                  <a:cubicBezTo>
                    <a:pt x="11" y="60"/>
                    <a:pt x="11" y="60"/>
                    <a:pt x="11" y="60"/>
                  </a:cubicBezTo>
                  <a:cubicBezTo>
                    <a:pt x="11" y="60"/>
                    <a:pt x="11" y="61"/>
                    <a:pt x="11" y="61"/>
                  </a:cubicBezTo>
                  <a:cubicBezTo>
                    <a:pt x="11" y="61"/>
                    <a:pt x="10" y="61"/>
                    <a:pt x="10" y="61"/>
                  </a:cubicBezTo>
                  <a:cubicBezTo>
                    <a:pt x="10" y="61"/>
                    <a:pt x="10" y="62"/>
                    <a:pt x="10" y="62"/>
                  </a:cubicBezTo>
                  <a:cubicBezTo>
                    <a:pt x="10" y="62"/>
                    <a:pt x="9" y="62"/>
                    <a:pt x="9" y="62"/>
                  </a:cubicBezTo>
                  <a:cubicBezTo>
                    <a:pt x="9" y="62"/>
                    <a:pt x="8" y="63"/>
                    <a:pt x="8" y="63"/>
                  </a:cubicBezTo>
                  <a:cubicBezTo>
                    <a:pt x="8" y="63"/>
                    <a:pt x="8" y="63"/>
                    <a:pt x="8" y="63"/>
                  </a:cubicBezTo>
                  <a:cubicBezTo>
                    <a:pt x="7" y="63"/>
                    <a:pt x="6" y="64"/>
                    <a:pt x="6" y="64"/>
                  </a:cubicBezTo>
                  <a:cubicBezTo>
                    <a:pt x="7" y="63"/>
                    <a:pt x="6" y="64"/>
                    <a:pt x="5" y="64"/>
                  </a:cubicBezTo>
                  <a:cubicBezTo>
                    <a:pt x="5" y="64"/>
                    <a:pt x="5" y="65"/>
                    <a:pt x="5" y="65"/>
                  </a:cubicBezTo>
                  <a:cubicBezTo>
                    <a:pt x="5" y="65"/>
                    <a:pt x="4" y="65"/>
                    <a:pt x="3" y="65"/>
                  </a:cubicBezTo>
                  <a:cubicBezTo>
                    <a:pt x="3" y="64"/>
                    <a:pt x="3" y="65"/>
                    <a:pt x="3" y="64"/>
                  </a:cubicBezTo>
                  <a:cubicBezTo>
                    <a:pt x="3" y="64"/>
                    <a:pt x="3" y="65"/>
                    <a:pt x="2" y="64"/>
                  </a:cubicBezTo>
                  <a:cubicBezTo>
                    <a:pt x="3" y="64"/>
                    <a:pt x="3" y="65"/>
                    <a:pt x="2" y="63"/>
                  </a:cubicBezTo>
                  <a:cubicBezTo>
                    <a:pt x="1" y="63"/>
                    <a:pt x="2" y="62"/>
                    <a:pt x="1" y="62"/>
                  </a:cubicBezTo>
                  <a:cubicBezTo>
                    <a:pt x="1" y="63"/>
                    <a:pt x="2" y="62"/>
                    <a:pt x="1" y="62"/>
                  </a:cubicBezTo>
                  <a:cubicBezTo>
                    <a:pt x="1" y="62"/>
                    <a:pt x="1" y="60"/>
                    <a:pt x="1" y="60"/>
                  </a:cubicBezTo>
                  <a:cubicBezTo>
                    <a:pt x="1" y="60"/>
                    <a:pt x="1" y="60"/>
                    <a:pt x="1" y="60"/>
                  </a:cubicBezTo>
                  <a:cubicBezTo>
                    <a:pt x="1" y="60"/>
                    <a:pt x="1" y="60"/>
                    <a:pt x="1" y="59"/>
                  </a:cubicBezTo>
                  <a:cubicBezTo>
                    <a:pt x="1" y="59"/>
                    <a:pt x="1" y="58"/>
                    <a:pt x="1" y="57"/>
                  </a:cubicBezTo>
                  <a:cubicBezTo>
                    <a:pt x="1" y="57"/>
                    <a:pt x="1" y="57"/>
                    <a:pt x="1" y="57"/>
                  </a:cubicBezTo>
                  <a:cubicBezTo>
                    <a:pt x="1" y="57"/>
                    <a:pt x="1" y="57"/>
                    <a:pt x="1" y="56"/>
                  </a:cubicBezTo>
                  <a:cubicBezTo>
                    <a:pt x="2" y="56"/>
                    <a:pt x="2" y="56"/>
                    <a:pt x="2" y="55"/>
                  </a:cubicBezTo>
                  <a:cubicBezTo>
                    <a:pt x="2" y="55"/>
                    <a:pt x="2" y="55"/>
                    <a:pt x="2" y="55"/>
                  </a:cubicBezTo>
                  <a:cubicBezTo>
                    <a:pt x="3" y="55"/>
                    <a:pt x="3" y="54"/>
                    <a:pt x="3" y="54"/>
                  </a:cubicBezTo>
                  <a:cubicBezTo>
                    <a:pt x="3" y="54"/>
                    <a:pt x="3" y="53"/>
                    <a:pt x="3" y="53"/>
                  </a:cubicBezTo>
                  <a:cubicBezTo>
                    <a:pt x="3" y="53"/>
                    <a:pt x="4" y="53"/>
                    <a:pt x="4" y="53"/>
                  </a:cubicBezTo>
                  <a:cubicBezTo>
                    <a:pt x="4" y="53"/>
                    <a:pt x="5" y="52"/>
                    <a:pt x="5" y="52"/>
                  </a:cubicBezTo>
                  <a:cubicBezTo>
                    <a:pt x="4" y="53"/>
                    <a:pt x="5" y="52"/>
                    <a:pt x="5" y="52"/>
                  </a:cubicBezTo>
                  <a:cubicBezTo>
                    <a:pt x="5" y="52"/>
                    <a:pt x="6" y="52"/>
                    <a:pt x="6" y="52"/>
                  </a:cubicBezTo>
                  <a:cubicBezTo>
                    <a:pt x="6" y="51"/>
                    <a:pt x="6" y="52"/>
                    <a:pt x="6" y="51"/>
                  </a:cubicBezTo>
                  <a:cubicBezTo>
                    <a:pt x="6" y="51"/>
                    <a:pt x="6" y="52"/>
                    <a:pt x="7" y="51"/>
                  </a:cubicBezTo>
                  <a:cubicBezTo>
                    <a:pt x="7" y="51"/>
                    <a:pt x="8" y="50"/>
                    <a:pt x="8" y="50"/>
                  </a:cubicBezTo>
                  <a:cubicBezTo>
                    <a:pt x="7" y="51"/>
                    <a:pt x="8" y="50"/>
                    <a:pt x="8" y="50"/>
                  </a:cubicBezTo>
                  <a:cubicBezTo>
                    <a:pt x="7" y="51"/>
                    <a:pt x="8" y="50"/>
                    <a:pt x="9" y="50"/>
                  </a:cubicBezTo>
                  <a:cubicBezTo>
                    <a:pt x="7" y="51"/>
                    <a:pt x="8" y="50"/>
                    <a:pt x="10" y="50"/>
                  </a:cubicBezTo>
                  <a:cubicBezTo>
                    <a:pt x="7" y="51"/>
                    <a:pt x="8" y="50"/>
                    <a:pt x="11" y="50"/>
                  </a:cubicBezTo>
                  <a:cubicBezTo>
                    <a:pt x="11" y="50"/>
                    <a:pt x="12" y="50"/>
                    <a:pt x="12" y="50"/>
                  </a:cubicBezTo>
                  <a:cubicBezTo>
                    <a:pt x="12" y="50"/>
                    <a:pt x="13" y="50"/>
                    <a:pt x="13" y="50"/>
                  </a:cubicBezTo>
                  <a:cubicBezTo>
                    <a:pt x="12" y="50"/>
                    <a:pt x="13" y="50"/>
                    <a:pt x="13" y="49"/>
                  </a:cubicBezTo>
                  <a:cubicBezTo>
                    <a:pt x="13" y="49"/>
                    <a:pt x="13" y="49"/>
                    <a:pt x="13" y="49"/>
                  </a:cubicBezTo>
                  <a:cubicBezTo>
                    <a:pt x="13" y="49"/>
                    <a:pt x="13" y="49"/>
                    <a:pt x="13" y="48"/>
                  </a:cubicBezTo>
                  <a:cubicBezTo>
                    <a:pt x="13" y="48"/>
                    <a:pt x="13" y="47"/>
                    <a:pt x="13" y="47"/>
                  </a:cubicBezTo>
                  <a:cubicBezTo>
                    <a:pt x="13" y="47"/>
                    <a:pt x="13" y="46"/>
                    <a:pt x="13" y="46"/>
                  </a:cubicBezTo>
                  <a:cubicBezTo>
                    <a:pt x="13" y="47"/>
                    <a:pt x="13" y="46"/>
                    <a:pt x="13" y="45"/>
                  </a:cubicBezTo>
                  <a:cubicBezTo>
                    <a:pt x="13" y="45"/>
                    <a:pt x="12" y="45"/>
                    <a:pt x="12" y="45"/>
                  </a:cubicBezTo>
                  <a:cubicBezTo>
                    <a:pt x="13" y="45"/>
                    <a:pt x="12" y="45"/>
                    <a:pt x="12" y="44"/>
                  </a:cubicBezTo>
                  <a:cubicBezTo>
                    <a:pt x="12" y="44"/>
                    <a:pt x="12" y="44"/>
                    <a:pt x="12" y="44"/>
                  </a:cubicBezTo>
                  <a:cubicBezTo>
                    <a:pt x="12" y="43"/>
                    <a:pt x="12" y="42"/>
                    <a:pt x="12" y="42"/>
                  </a:cubicBezTo>
                  <a:cubicBezTo>
                    <a:pt x="12" y="43"/>
                    <a:pt x="12" y="42"/>
                    <a:pt x="11" y="42"/>
                  </a:cubicBezTo>
                  <a:cubicBezTo>
                    <a:pt x="11" y="42"/>
                    <a:pt x="10" y="42"/>
                    <a:pt x="10" y="42"/>
                  </a:cubicBezTo>
                  <a:cubicBezTo>
                    <a:pt x="10" y="41"/>
                    <a:pt x="10" y="42"/>
                    <a:pt x="10" y="41"/>
                  </a:cubicBezTo>
                  <a:cubicBezTo>
                    <a:pt x="10" y="41"/>
                    <a:pt x="10" y="42"/>
                    <a:pt x="9" y="41"/>
                  </a:cubicBezTo>
                  <a:cubicBezTo>
                    <a:pt x="10" y="41"/>
                    <a:pt x="10" y="42"/>
                    <a:pt x="8" y="41"/>
                  </a:cubicBezTo>
                  <a:cubicBezTo>
                    <a:pt x="8" y="41"/>
                    <a:pt x="7" y="41"/>
                    <a:pt x="7" y="40"/>
                  </a:cubicBezTo>
                  <a:cubicBezTo>
                    <a:pt x="7" y="40"/>
                    <a:pt x="6" y="41"/>
                    <a:pt x="6" y="41"/>
                  </a:cubicBezTo>
                  <a:cubicBezTo>
                    <a:pt x="7" y="40"/>
                    <a:pt x="6" y="41"/>
                    <a:pt x="5" y="41"/>
                  </a:cubicBezTo>
                  <a:cubicBezTo>
                    <a:pt x="5" y="41"/>
                    <a:pt x="4" y="41"/>
                    <a:pt x="4" y="41"/>
                  </a:cubicBezTo>
                  <a:cubicBezTo>
                    <a:pt x="5" y="41"/>
                    <a:pt x="4" y="41"/>
                    <a:pt x="4" y="40"/>
                  </a:cubicBezTo>
                  <a:cubicBezTo>
                    <a:pt x="3" y="40"/>
                    <a:pt x="4" y="39"/>
                    <a:pt x="3" y="39"/>
                  </a:cubicBezTo>
                  <a:cubicBezTo>
                    <a:pt x="3" y="40"/>
                    <a:pt x="4" y="39"/>
                    <a:pt x="3" y="39"/>
                  </a:cubicBezTo>
                  <a:cubicBezTo>
                    <a:pt x="2" y="39"/>
                    <a:pt x="3" y="38"/>
                    <a:pt x="2" y="38"/>
                  </a:cubicBezTo>
                  <a:cubicBezTo>
                    <a:pt x="2" y="39"/>
                    <a:pt x="3" y="38"/>
                    <a:pt x="2" y="37"/>
                  </a:cubicBezTo>
                  <a:cubicBezTo>
                    <a:pt x="2" y="39"/>
                    <a:pt x="3" y="38"/>
                    <a:pt x="2" y="37"/>
                  </a:cubicBezTo>
                  <a:cubicBezTo>
                    <a:pt x="2" y="39"/>
                    <a:pt x="3" y="38"/>
                    <a:pt x="2" y="36"/>
                  </a:cubicBezTo>
                  <a:cubicBezTo>
                    <a:pt x="2" y="39"/>
                    <a:pt x="3" y="38"/>
                    <a:pt x="2" y="35"/>
                  </a:cubicBezTo>
                  <a:cubicBezTo>
                    <a:pt x="2" y="35"/>
                    <a:pt x="2" y="34"/>
                    <a:pt x="2" y="34"/>
                  </a:cubicBezTo>
                  <a:cubicBezTo>
                    <a:pt x="3" y="34"/>
                    <a:pt x="2" y="33"/>
                    <a:pt x="3" y="33"/>
                  </a:cubicBezTo>
                  <a:cubicBezTo>
                    <a:pt x="3" y="33"/>
                    <a:pt x="3" y="32"/>
                    <a:pt x="3" y="32"/>
                  </a:cubicBezTo>
                  <a:cubicBezTo>
                    <a:pt x="2" y="32"/>
                    <a:pt x="3" y="32"/>
                    <a:pt x="2" y="32"/>
                  </a:cubicBezTo>
                  <a:cubicBezTo>
                    <a:pt x="2" y="32"/>
                    <a:pt x="3" y="32"/>
                    <a:pt x="2" y="31"/>
                  </a:cubicBezTo>
                  <a:cubicBezTo>
                    <a:pt x="2" y="31"/>
                    <a:pt x="2" y="30"/>
                    <a:pt x="2" y="30"/>
                  </a:cubicBezTo>
                  <a:cubicBezTo>
                    <a:pt x="2" y="31"/>
                    <a:pt x="2" y="30"/>
                    <a:pt x="2" y="29"/>
                  </a:cubicBezTo>
                  <a:cubicBezTo>
                    <a:pt x="1" y="29"/>
                    <a:pt x="1" y="29"/>
                    <a:pt x="1" y="28"/>
                  </a:cubicBezTo>
                  <a:cubicBezTo>
                    <a:pt x="1" y="28"/>
                    <a:pt x="1" y="28"/>
                    <a:pt x="1" y="27"/>
                  </a:cubicBezTo>
                  <a:cubicBezTo>
                    <a:pt x="2" y="27"/>
                    <a:pt x="2" y="27"/>
                    <a:pt x="2" y="27"/>
                  </a:cubicBezTo>
                  <a:cubicBezTo>
                    <a:pt x="2" y="27"/>
                    <a:pt x="2" y="26"/>
                    <a:pt x="2" y="26"/>
                  </a:cubicBezTo>
                  <a:cubicBezTo>
                    <a:pt x="2" y="27"/>
                    <a:pt x="2" y="26"/>
                    <a:pt x="3" y="26"/>
                  </a:cubicBezTo>
                  <a:cubicBezTo>
                    <a:pt x="3" y="26"/>
                    <a:pt x="3" y="26"/>
                    <a:pt x="4" y="26"/>
                  </a:cubicBezTo>
                  <a:cubicBezTo>
                    <a:pt x="3" y="26"/>
                    <a:pt x="3" y="26"/>
                    <a:pt x="4" y="25"/>
                  </a:cubicBezTo>
                  <a:cubicBezTo>
                    <a:pt x="3" y="26"/>
                    <a:pt x="3" y="26"/>
                    <a:pt x="4" y="24"/>
                  </a:cubicBezTo>
                  <a:cubicBezTo>
                    <a:pt x="4" y="24"/>
                    <a:pt x="4" y="23"/>
                    <a:pt x="4" y="22"/>
                  </a:cubicBezTo>
                  <a:cubicBezTo>
                    <a:pt x="4" y="22"/>
                    <a:pt x="3" y="22"/>
                    <a:pt x="3" y="22"/>
                  </a:cubicBezTo>
                  <a:cubicBezTo>
                    <a:pt x="4" y="22"/>
                    <a:pt x="3" y="22"/>
                    <a:pt x="3" y="21"/>
                  </a:cubicBezTo>
                  <a:cubicBezTo>
                    <a:pt x="3" y="21"/>
                    <a:pt x="3" y="21"/>
                    <a:pt x="3" y="21"/>
                  </a:cubicBezTo>
                  <a:cubicBezTo>
                    <a:pt x="3" y="21"/>
                    <a:pt x="3" y="21"/>
                    <a:pt x="3" y="20"/>
                  </a:cubicBezTo>
                  <a:cubicBezTo>
                    <a:pt x="3" y="20"/>
                    <a:pt x="2" y="20"/>
                    <a:pt x="2" y="20"/>
                  </a:cubicBezTo>
                  <a:cubicBezTo>
                    <a:pt x="2" y="19"/>
                    <a:pt x="1" y="19"/>
                    <a:pt x="1" y="19"/>
                  </a:cubicBezTo>
                  <a:cubicBezTo>
                    <a:pt x="1" y="19"/>
                    <a:pt x="0" y="19"/>
                    <a:pt x="0" y="19"/>
                  </a:cubicBezTo>
                  <a:cubicBezTo>
                    <a:pt x="1" y="19"/>
                    <a:pt x="0" y="19"/>
                    <a:pt x="0" y="18"/>
                  </a:cubicBezTo>
                  <a:cubicBezTo>
                    <a:pt x="1" y="19"/>
                    <a:pt x="0" y="19"/>
                    <a:pt x="0" y="17"/>
                  </a:cubicBezTo>
                  <a:cubicBezTo>
                    <a:pt x="0" y="17"/>
                    <a:pt x="0" y="16"/>
                    <a:pt x="0" y="16"/>
                  </a:cubicBezTo>
                  <a:cubicBezTo>
                    <a:pt x="1" y="16"/>
                    <a:pt x="0" y="16"/>
                    <a:pt x="1" y="16"/>
                  </a:cubicBezTo>
                  <a:cubicBezTo>
                    <a:pt x="1" y="16"/>
                    <a:pt x="0" y="16"/>
                    <a:pt x="1" y="15"/>
                  </a:cubicBezTo>
                  <a:cubicBezTo>
                    <a:pt x="1" y="15"/>
                    <a:pt x="2" y="14"/>
                    <a:pt x="2" y="14"/>
                  </a:cubicBezTo>
                  <a:cubicBezTo>
                    <a:pt x="2" y="14"/>
                    <a:pt x="2" y="14"/>
                    <a:pt x="2" y="14"/>
                  </a:cubicBezTo>
                  <a:cubicBezTo>
                    <a:pt x="2" y="14"/>
                    <a:pt x="2" y="14"/>
                    <a:pt x="3" y="14"/>
                  </a:cubicBezTo>
                  <a:cubicBezTo>
                    <a:pt x="3" y="14"/>
                    <a:pt x="3" y="14"/>
                    <a:pt x="3" y="14"/>
                  </a:cubicBezTo>
                  <a:cubicBezTo>
                    <a:pt x="3" y="14"/>
                    <a:pt x="5" y="14"/>
                    <a:pt x="5" y="14"/>
                  </a:cubicBezTo>
                  <a:cubicBezTo>
                    <a:pt x="3" y="14"/>
                    <a:pt x="5" y="14"/>
                    <a:pt x="5" y="13"/>
                  </a:cubicBezTo>
                  <a:cubicBezTo>
                    <a:pt x="3" y="14"/>
                    <a:pt x="5" y="14"/>
                    <a:pt x="5" y="12"/>
                  </a:cubicBezTo>
                  <a:cubicBezTo>
                    <a:pt x="5" y="12"/>
                    <a:pt x="5" y="11"/>
                    <a:pt x="5" y="11"/>
                  </a:cubicBezTo>
                  <a:cubicBezTo>
                    <a:pt x="4" y="11"/>
                    <a:pt x="5" y="10"/>
                    <a:pt x="4" y="10"/>
                  </a:cubicBezTo>
                  <a:cubicBezTo>
                    <a:pt x="4" y="10"/>
                    <a:pt x="4" y="9"/>
                    <a:pt x="3" y="9"/>
                  </a:cubicBezTo>
                  <a:cubicBezTo>
                    <a:pt x="3" y="9"/>
                    <a:pt x="3" y="8"/>
                    <a:pt x="3" y="8"/>
                  </a:cubicBezTo>
                  <a:cubicBezTo>
                    <a:pt x="3" y="8"/>
                    <a:pt x="3" y="7"/>
                    <a:pt x="3" y="7"/>
                  </a:cubicBezTo>
                  <a:cubicBezTo>
                    <a:pt x="3" y="7"/>
                    <a:pt x="3" y="6"/>
                    <a:pt x="3" y="6"/>
                  </a:cubicBezTo>
                  <a:cubicBezTo>
                    <a:pt x="3" y="6"/>
                    <a:pt x="3" y="6"/>
                    <a:pt x="3" y="5"/>
                  </a:cubicBezTo>
                  <a:cubicBezTo>
                    <a:pt x="3" y="5"/>
                    <a:pt x="2" y="5"/>
                    <a:pt x="2" y="5"/>
                  </a:cubicBezTo>
                  <a:cubicBezTo>
                    <a:pt x="3" y="5"/>
                    <a:pt x="2" y="5"/>
                    <a:pt x="2" y="4"/>
                  </a:cubicBezTo>
                  <a:cubicBezTo>
                    <a:pt x="3" y="5"/>
                    <a:pt x="2" y="5"/>
                    <a:pt x="2" y="3"/>
                  </a:cubicBezTo>
                  <a:cubicBezTo>
                    <a:pt x="2" y="5"/>
                    <a:pt x="2" y="5"/>
                    <a:pt x="2" y="3"/>
                  </a:cubicBezTo>
                  <a:cubicBezTo>
                    <a:pt x="3" y="3"/>
                    <a:pt x="3" y="3"/>
                    <a:pt x="3" y="3"/>
                  </a:cubicBezTo>
                  <a:cubicBezTo>
                    <a:pt x="3" y="3"/>
                    <a:pt x="3" y="3"/>
                    <a:pt x="3" y="3"/>
                  </a:cubicBezTo>
                  <a:cubicBezTo>
                    <a:pt x="4" y="3"/>
                    <a:pt x="5" y="3"/>
                    <a:pt x="5" y="3"/>
                  </a:cubicBezTo>
                  <a:cubicBezTo>
                    <a:pt x="7" y="2"/>
                    <a:pt x="7" y="1"/>
                    <a:pt x="6" y="3"/>
                  </a:cubicBezTo>
                  <a:cubicBezTo>
                    <a:pt x="7" y="2"/>
                    <a:pt x="7" y="1"/>
                    <a:pt x="7" y="3"/>
                  </a:cubicBezTo>
                  <a:cubicBezTo>
                    <a:pt x="7" y="2"/>
                    <a:pt x="7" y="1"/>
                    <a:pt x="7" y="2"/>
                  </a:cubicBezTo>
                  <a:cubicBezTo>
                    <a:pt x="7" y="2"/>
                    <a:pt x="7" y="1"/>
                    <a:pt x="7" y="1"/>
                  </a:cubicBezTo>
                  <a:cubicBezTo>
                    <a:pt x="7" y="1"/>
                    <a:pt x="8" y="1"/>
                    <a:pt x="8" y="1"/>
                  </a:cubicBezTo>
                  <a:cubicBezTo>
                    <a:pt x="9" y="0"/>
                    <a:pt x="9" y="0"/>
                    <a:pt x="8" y="1"/>
                  </a:cubicBezTo>
                  <a:cubicBezTo>
                    <a:pt x="9" y="0"/>
                    <a:pt x="9" y="0"/>
                    <a:pt x="8" y="0"/>
                  </a:cubicBezTo>
                  <a:cubicBezTo>
                    <a:pt x="9" y="0"/>
                    <a:pt x="9" y="0"/>
                    <a:pt x="9" y="0"/>
                  </a:cubicBezTo>
                  <a:cubicBezTo>
                    <a:pt x="9" y="0"/>
                    <a:pt x="10" y="0"/>
                    <a:pt x="10" y="0"/>
                  </a:cubicBezTo>
                  <a:cubicBezTo>
                    <a:pt x="10" y="1"/>
                    <a:pt x="11" y="1"/>
                    <a:pt x="10" y="1"/>
                  </a:cubicBezTo>
                  <a:cubicBezTo>
                    <a:pt x="10" y="1"/>
                    <a:pt x="11" y="1"/>
                    <a:pt x="11" y="1"/>
                  </a:cubicBezTo>
                  <a:cubicBezTo>
                    <a:pt x="11" y="1"/>
                    <a:pt x="12" y="2"/>
                    <a:pt x="12" y="2"/>
                  </a:cubicBezTo>
                  <a:cubicBezTo>
                    <a:pt x="12" y="2"/>
                    <a:pt x="12" y="3"/>
                    <a:pt x="12" y="3"/>
                  </a:cubicBezTo>
                  <a:cubicBezTo>
                    <a:pt x="12" y="3"/>
                    <a:pt x="13" y="3"/>
                    <a:pt x="13" y="3"/>
                  </a:cubicBezTo>
                  <a:cubicBezTo>
                    <a:pt x="13" y="3"/>
                    <a:pt x="13" y="4"/>
                    <a:pt x="13" y="4"/>
                  </a:cubicBezTo>
                  <a:cubicBezTo>
                    <a:pt x="14" y="4"/>
                    <a:pt x="15" y="4"/>
                    <a:pt x="14" y="4"/>
                  </a:cubicBezTo>
                  <a:cubicBezTo>
                    <a:pt x="14" y="4"/>
                    <a:pt x="15" y="4"/>
                    <a:pt x="15" y="4"/>
                  </a:cubicBezTo>
                  <a:cubicBezTo>
                    <a:pt x="15" y="5"/>
                    <a:pt x="16" y="4"/>
                    <a:pt x="16" y="5"/>
                  </a:cubicBezTo>
                  <a:cubicBezTo>
                    <a:pt x="16" y="5"/>
                    <a:pt x="16" y="6"/>
                    <a:pt x="17" y="6"/>
                  </a:cubicBezTo>
                  <a:cubicBezTo>
                    <a:pt x="17" y="6"/>
                    <a:pt x="17" y="7"/>
                    <a:pt x="17" y="6"/>
                  </a:cubicBezTo>
                  <a:cubicBezTo>
                    <a:pt x="17" y="6"/>
                    <a:pt x="17" y="7"/>
                    <a:pt x="17" y="7"/>
                  </a:cubicBezTo>
                  <a:cubicBezTo>
                    <a:pt x="18" y="7"/>
                    <a:pt x="18" y="7"/>
                    <a:pt x="18" y="7"/>
                  </a:cubicBezTo>
                  <a:cubicBezTo>
                    <a:pt x="18" y="7"/>
                    <a:pt x="19" y="7"/>
                    <a:pt x="19" y="8"/>
                  </a:cubicBezTo>
                  <a:cubicBezTo>
                    <a:pt x="20" y="7"/>
                    <a:pt x="20" y="8"/>
                    <a:pt x="20" y="8"/>
                  </a:cubicBezTo>
                  <a:cubicBezTo>
                    <a:pt x="20" y="7"/>
                    <a:pt x="20" y="8"/>
                    <a:pt x="20" y="7"/>
                  </a:cubicBezTo>
                  <a:cubicBezTo>
                    <a:pt x="20" y="7"/>
                    <a:pt x="21" y="6"/>
                    <a:pt x="21" y="6"/>
                  </a:cubicBezTo>
                  <a:cubicBezTo>
                    <a:pt x="21" y="6"/>
                    <a:pt x="22" y="6"/>
                    <a:pt x="21" y="6"/>
                  </a:cubicBezTo>
                  <a:cubicBezTo>
                    <a:pt x="21" y="6"/>
                    <a:pt x="22" y="6"/>
                    <a:pt x="22" y="6"/>
                  </a:cubicBezTo>
                  <a:cubicBezTo>
                    <a:pt x="22" y="6"/>
                    <a:pt x="22" y="5"/>
                    <a:pt x="22" y="5"/>
                  </a:cubicBezTo>
                  <a:cubicBezTo>
                    <a:pt x="21" y="3"/>
                    <a:pt x="21" y="2"/>
                    <a:pt x="22" y="4"/>
                  </a:cubicBezTo>
                  <a:cubicBezTo>
                    <a:pt x="22" y="4"/>
                    <a:pt x="22" y="4"/>
                    <a:pt x="22" y="4"/>
                  </a:cubicBezTo>
                  <a:cubicBezTo>
                    <a:pt x="22" y="4"/>
                    <a:pt x="22" y="4"/>
                    <a:pt x="22" y="5"/>
                  </a:cubicBezTo>
                  <a:cubicBezTo>
                    <a:pt x="22" y="4"/>
                    <a:pt x="22" y="4"/>
                    <a:pt x="22" y="6"/>
                  </a:cubicBezTo>
                  <a:cubicBezTo>
                    <a:pt x="22" y="6"/>
                    <a:pt x="22" y="7"/>
                    <a:pt x="23" y="7"/>
                  </a:cubicBezTo>
                  <a:moveTo>
                    <a:pt x="2" y="3"/>
                  </a:moveTo>
                  <a:cubicBezTo>
                    <a:pt x="2" y="3"/>
                    <a:pt x="2" y="3"/>
                    <a:pt x="2" y="3"/>
                  </a:cubicBezTo>
                  <a:cubicBezTo>
                    <a:pt x="3" y="3"/>
                    <a:pt x="3" y="3"/>
                    <a:pt x="2" y="3"/>
                  </a:cubicBezTo>
                  <a:moveTo>
                    <a:pt x="2" y="3"/>
                  </a:move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3" y="3"/>
                    <a:pt x="3" y="3"/>
                    <a:pt x="2" y="3"/>
                  </a:cubicBezTo>
                  <a:moveTo>
                    <a:pt x="21" y="1"/>
                  </a:moveTo>
                  <a:cubicBezTo>
                    <a:pt x="21" y="1"/>
                    <a:pt x="21" y="1"/>
                    <a:pt x="21" y="1"/>
                  </a:cubicBezTo>
                  <a:cubicBezTo>
                    <a:pt x="21" y="1"/>
                    <a:pt x="21" y="1"/>
                    <a:pt x="21" y="2"/>
                  </a:cubicBezTo>
                  <a:cubicBezTo>
                    <a:pt x="21" y="2"/>
                    <a:pt x="21" y="1"/>
                    <a:pt x="21" y="1"/>
                  </a:cubicBezTo>
                  <a:cubicBezTo>
                    <a:pt x="21" y="1"/>
                    <a:pt x="21" y="1"/>
                    <a:pt x="21" y="1"/>
                  </a:cubicBezTo>
                  <a:moveTo>
                    <a:pt x="21" y="2"/>
                  </a:moveTo>
                  <a:cubicBezTo>
                    <a:pt x="22" y="2"/>
                    <a:pt x="21" y="3"/>
                    <a:pt x="22" y="3"/>
                  </a:cubicBezTo>
                  <a:cubicBezTo>
                    <a:pt x="22" y="3"/>
                    <a:pt x="22" y="3"/>
                    <a:pt x="22" y="3"/>
                  </a:cubicBezTo>
                  <a:cubicBezTo>
                    <a:pt x="21" y="2"/>
                    <a:pt x="21" y="3"/>
                    <a:pt x="22" y="4"/>
                  </a:cubicBezTo>
                  <a:cubicBezTo>
                    <a:pt x="22" y="4"/>
                    <a:pt x="22" y="3"/>
                    <a:pt x="22" y="3"/>
                  </a:cubicBezTo>
                  <a:cubicBezTo>
                    <a:pt x="21" y="3"/>
                    <a:pt x="21" y="2"/>
                    <a:pt x="21" y="3"/>
                  </a:cubicBezTo>
                  <a:cubicBezTo>
                    <a:pt x="21" y="3"/>
                    <a:pt x="21" y="3"/>
                    <a:pt x="21" y="2"/>
                  </a:cubicBezTo>
                </a:path>
              </a:pathLst>
            </a:custGeom>
            <a:solidFill>
              <a:srgbClr val="DE757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2" name="Freeform 19"/>
            <p:cNvSpPr>
              <a:spLocks noEditPoints="1"/>
            </p:cNvSpPr>
            <p:nvPr/>
          </p:nvSpPr>
          <p:spPr bwMode="auto">
            <a:xfrm>
              <a:off x="4880988" y="4102695"/>
              <a:ext cx="321811" cy="422031"/>
            </a:xfrm>
            <a:custGeom>
              <a:avLst/>
              <a:gdLst>
                <a:gd name="T0" fmla="*/ 7278336 w 64"/>
                <a:gd name="T1" fmla="*/ 3359232 h 92"/>
                <a:gd name="T2" fmla="*/ 6438528 w 64"/>
                <a:gd name="T3" fmla="*/ 4478976 h 92"/>
                <a:gd name="T4" fmla="*/ 5318784 w 64"/>
                <a:gd name="T5" fmla="*/ 5318784 h 92"/>
                <a:gd name="T6" fmla="*/ 5878656 w 64"/>
                <a:gd name="T7" fmla="*/ 6438528 h 92"/>
                <a:gd name="T8" fmla="*/ 5598720 w 64"/>
                <a:gd name="T9" fmla="*/ 8118144 h 92"/>
                <a:gd name="T10" fmla="*/ 6158592 w 64"/>
                <a:gd name="T11" fmla="*/ 9237888 h 92"/>
                <a:gd name="T12" fmla="*/ 7838208 w 64"/>
                <a:gd name="T13" fmla="*/ 10077696 h 92"/>
                <a:gd name="T14" fmla="*/ 8957952 w 64"/>
                <a:gd name="T15" fmla="*/ 11197440 h 92"/>
                <a:gd name="T16" fmla="*/ 10077696 w 64"/>
                <a:gd name="T17" fmla="*/ 12037248 h 92"/>
                <a:gd name="T18" fmla="*/ 10637568 w 64"/>
                <a:gd name="T19" fmla="*/ 13436928 h 92"/>
                <a:gd name="T20" fmla="*/ 9517824 w 64"/>
                <a:gd name="T21" fmla="*/ 13716864 h 92"/>
                <a:gd name="T22" fmla="*/ 8678016 w 64"/>
                <a:gd name="T23" fmla="*/ 14836608 h 92"/>
                <a:gd name="T24" fmla="*/ 7558272 w 64"/>
                <a:gd name="T25" fmla="*/ 13996800 h 92"/>
                <a:gd name="T26" fmla="*/ 6718464 w 64"/>
                <a:gd name="T27" fmla="*/ 14836608 h 92"/>
                <a:gd name="T28" fmla="*/ 5038848 w 64"/>
                <a:gd name="T29" fmla="*/ 14836608 h 92"/>
                <a:gd name="T30" fmla="*/ 4199040 w 64"/>
                <a:gd name="T31" fmla="*/ 13716864 h 92"/>
                <a:gd name="T32" fmla="*/ 2799360 w 64"/>
                <a:gd name="T33" fmla="*/ 13156992 h 92"/>
                <a:gd name="T34" fmla="*/ 2799360 w 64"/>
                <a:gd name="T35" fmla="*/ 13996800 h 92"/>
                <a:gd name="T36" fmla="*/ 3359232 w 64"/>
                <a:gd name="T37" fmla="*/ 15676416 h 92"/>
                <a:gd name="T38" fmla="*/ 2519424 w 64"/>
                <a:gd name="T39" fmla="*/ 16796160 h 92"/>
                <a:gd name="T40" fmla="*/ 2519424 w 64"/>
                <a:gd name="T41" fmla="*/ 18475776 h 92"/>
                <a:gd name="T42" fmla="*/ 2239488 w 64"/>
                <a:gd name="T43" fmla="*/ 20155392 h 92"/>
                <a:gd name="T44" fmla="*/ 1399680 w 64"/>
                <a:gd name="T45" fmla="*/ 20995200 h 92"/>
                <a:gd name="T46" fmla="*/ 279936 w 64"/>
                <a:gd name="T47" fmla="*/ 21835008 h 92"/>
                <a:gd name="T48" fmla="*/ 279936 w 64"/>
                <a:gd name="T49" fmla="*/ 23234688 h 92"/>
                <a:gd name="T50" fmla="*/ 1959552 w 64"/>
                <a:gd name="T51" fmla="*/ 24354432 h 92"/>
                <a:gd name="T52" fmla="*/ 3639168 w 64"/>
                <a:gd name="T53" fmla="*/ 24914304 h 92"/>
                <a:gd name="T54" fmla="*/ 5038848 w 64"/>
                <a:gd name="T55" fmla="*/ 25754112 h 92"/>
                <a:gd name="T56" fmla="*/ 6438528 w 64"/>
                <a:gd name="T57" fmla="*/ 24914304 h 92"/>
                <a:gd name="T58" fmla="*/ 8957952 w 64"/>
                <a:gd name="T59" fmla="*/ 25754112 h 92"/>
                <a:gd name="T60" fmla="*/ 9797760 w 64"/>
                <a:gd name="T61" fmla="*/ 24634368 h 92"/>
                <a:gd name="T62" fmla="*/ 9797760 w 64"/>
                <a:gd name="T63" fmla="*/ 22114944 h 92"/>
                <a:gd name="T64" fmla="*/ 10637568 w 64"/>
                <a:gd name="T65" fmla="*/ 22394880 h 92"/>
                <a:gd name="T66" fmla="*/ 11477376 w 64"/>
                <a:gd name="T67" fmla="*/ 24354432 h 92"/>
                <a:gd name="T68" fmla="*/ 12317184 w 64"/>
                <a:gd name="T69" fmla="*/ 25194240 h 92"/>
                <a:gd name="T70" fmla="*/ 12877056 w 64"/>
                <a:gd name="T71" fmla="*/ 23234688 h 92"/>
                <a:gd name="T72" fmla="*/ 14276736 w 64"/>
                <a:gd name="T73" fmla="*/ 22674816 h 92"/>
                <a:gd name="T74" fmla="*/ 15396480 w 64"/>
                <a:gd name="T75" fmla="*/ 22954752 h 92"/>
                <a:gd name="T76" fmla="*/ 17356032 w 64"/>
                <a:gd name="T77" fmla="*/ 22114944 h 92"/>
                <a:gd name="T78" fmla="*/ 17635968 w 64"/>
                <a:gd name="T79" fmla="*/ 20995200 h 92"/>
                <a:gd name="T80" fmla="*/ 16796160 w 64"/>
                <a:gd name="T81" fmla="*/ 19875456 h 92"/>
                <a:gd name="T82" fmla="*/ 15116544 w 64"/>
                <a:gd name="T83" fmla="*/ 19875456 h 92"/>
                <a:gd name="T84" fmla="*/ 13436928 w 64"/>
                <a:gd name="T85" fmla="*/ 18195840 h 92"/>
                <a:gd name="T86" fmla="*/ 13716864 w 64"/>
                <a:gd name="T87" fmla="*/ 15676416 h 92"/>
                <a:gd name="T88" fmla="*/ 15396480 w 64"/>
                <a:gd name="T89" fmla="*/ 13716864 h 92"/>
                <a:gd name="T90" fmla="*/ 14836608 w 64"/>
                <a:gd name="T91" fmla="*/ 12317184 h 92"/>
                <a:gd name="T92" fmla="*/ 13436928 w 64"/>
                <a:gd name="T93" fmla="*/ 11757312 h 92"/>
                <a:gd name="T94" fmla="*/ 12597120 w 64"/>
                <a:gd name="T95" fmla="*/ 10077696 h 92"/>
                <a:gd name="T96" fmla="*/ 13996800 w 64"/>
                <a:gd name="T97" fmla="*/ 8398080 h 92"/>
                <a:gd name="T98" fmla="*/ 13996800 w 64"/>
                <a:gd name="T99" fmla="*/ 5598720 h 92"/>
                <a:gd name="T100" fmla="*/ 12877056 w 64"/>
                <a:gd name="T101" fmla="*/ 4758912 h 92"/>
                <a:gd name="T102" fmla="*/ 11197440 w 64"/>
                <a:gd name="T103" fmla="*/ 5878656 h 92"/>
                <a:gd name="T104" fmla="*/ 9797760 w 64"/>
                <a:gd name="T105" fmla="*/ 4758912 h 92"/>
                <a:gd name="T106" fmla="*/ 10357632 w 64"/>
                <a:gd name="T107" fmla="*/ 3079296 h 92"/>
                <a:gd name="T108" fmla="*/ 9797760 w 64"/>
                <a:gd name="T109" fmla="*/ 1399680 h 92"/>
                <a:gd name="T110" fmla="*/ 8678016 w 64"/>
                <a:gd name="T111" fmla="*/ 0 h 92"/>
                <a:gd name="T112" fmla="*/ 8118144 w 64"/>
                <a:gd name="T113" fmla="*/ 1399680 h 92"/>
                <a:gd name="T114" fmla="*/ 8118144 w 64"/>
                <a:gd name="T115" fmla="*/ 1399680 h 92"/>
                <a:gd name="T116" fmla="*/ 8118144 w 64"/>
                <a:gd name="T117" fmla="*/ 1399680 h 92"/>
                <a:gd name="T118" fmla="*/ 8118144 w 64"/>
                <a:gd name="T119" fmla="*/ 1399680 h 92"/>
                <a:gd name="T120" fmla="*/ 8118144 w 64"/>
                <a:gd name="T121" fmla="*/ 1399680 h 92"/>
                <a:gd name="T122" fmla="*/ 8118144 w 64"/>
                <a:gd name="T123" fmla="*/ 1399680 h 92"/>
                <a:gd name="T124" fmla="*/ 8118144 w 64"/>
                <a:gd name="T125" fmla="*/ 1399680 h 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4"/>
                <a:gd name="T190" fmla="*/ 0 h 92"/>
                <a:gd name="T191" fmla="*/ 64 w 64"/>
                <a:gd name="T192" fmla="*/ 92 h 9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4" h="92">
                  <a:moveTo>
                    <a:pt x="27" y="7"/>
                  </a:moveTo>
                  <a:cubicBezTo>
                    <a:pt x="27" y="8"/>
                    <a:pt x="28" y="9"/>
                    <a:pt x="28" y="9"/>
                  </a:cubicBezTo>
                  <a:cubicBezTo>
                    <a:pt x="27" y="8"/>
                    <a:pt x="28" y="9"/>
                    <a:pt x="28" y="9"/>
                  </a:cubicBezTo>
                  <a:cubicBezTo>
                    <a:pt x="27" y="8"/>
                    <a:pt x="28" y="9"/>
                    <a:pt x="28" y="10"/>
                  </a:cubicBezTo>
                  <a:cubicBezTo>
                    <a:pt x="28" y="10"/>
                    <a:pt x="28" y="11"/>
                    <a:pt x="28" y="11"/>
                  </a:cubicBezTo>
                  <a:cubicBezTo>
                    <a:pt x="28" y="11"/>
                    <a:pt x="27" y="12"/>
                    <a:pt x="27" y="12"/>
                  </a:cubicBezTo>
                  <a:cubicBezTo>
                    <a:pt x="28" y="11"/>
                    <a:pt x="27" y="12"/>
                    <a:pt x="27" y="12"/>
                  </a:cubicBezTo>
                  <a:cubicBezTo>
                    <a:pt x="27" y="12"/>
                    <a:pt x="26" y="12"/>
                    <a:pt x="26" y="12"/>
                  </a:cubicBezTo>
                  <a:cubicBezTo>
                    <a:pt x="26" y="12"/>
                    <a:pt x="26" y="12"/>
                    <a:pt x="26" y="12"/>
                  </a:cubicBezTo>
                  <a:cubicBezTo>
                    <a:pt x="26" y="12"/>
                    <a:pt x="26" y="13"/>
                    <a:pt x="26" y="13"/>
                  </a:cubicBezTo>
                  <a:cubicBezTo>
                    <a:pt x="26" y="13"/>
                    <a:pt x="26" y="13"/>
                    <a:pt x="26" y="14"/>
                  </a:cubicBezTo>
                  <a:cubicBezTo>
                    <a:pt x="25" y="14"/>
                    <a:pt x="25" y="14"/>
                    <a:pt x="25" y="14"/>
                  </a:cubicBezTo>
                  <a:cubicBezTo>
                    <a:pt x="25" y="14"/>
                    <a:pt x="25" y="14"/>
                    <a:pt x="25" y="14"/>
                  </a:cubicBezTo>
                  <a:cubicBezTo>
                    <a:pt x="25" y="14"/>
                    <a:pt x="24" y="14"/>
                    <a:pt x="24" y="14"/>
                  </a:cubicBezTo>
                  <a:cubicBezTo>
                    <a:pt x="24" y="14"/>
                    <a:pt x="23" y="15"/>
                    <a:pt x="23" y="15"/>
                  </a:cubicBezTo>
                  <a:cubicBezTo>
                    <a:pt x="24" y="14"/>
                    <a:pt x="23" y="15"/>
                    <a:pt x="23" y="15"/>
                  </a:cubicBezTo>
                  <a:cubicBezTo>
                    <a:pt x="24" y="14"/>
                    <a:pt x="23" y="15"/>
                    <a:pt x="23" y="15"/>
                  </a:cubicBezTo>
                  <a:cubicBezTo>
                    <a:pt x="24" y="14"/>
                    <a:pt x="23" y="15"/>
                    <a:pt x="23" y="16"/>
                  </a:cubicBezTo>
                  <a:cubicBezTo>
                    <a:pt x="23" y="16"/>
                    <a:pt x="22" y="16"/>
                    <a:pt x="22" y="16"/>
                  </a:cubicBezTo>
                  <a:cubicBezTo>
                    <a:pt x="22" y="16"/>
                    <a:pt x="22" y="16"/>
                    <a:pt x="22" y="16"/>
                  </a:cubicBezTo>
                  <a:cubicBezTo>
                    <a:pt x="22" y="16"/>
                    <a:pt x="21" y="17"/>
                    <a:pt x="21" y="17"/>
                  </a:cubicBezTo>
                  <a:cubicBezTo>
                    <a:pt x="22" y="16"/>
                    <a:pt x="21" y="17"/>
                    <a:pt x="21" y="17"/>
                  </a:cubicBezTo>
                  <a:cubicBezTo>
                    <a:pt x="22" y="16"/>
                    <a:pt x="21" y="17"/>
                    <a:pt x="20" y="17"/>
                  </a:cubicBezTo>
                  <a:cubicBezTo>
                    <a:pt x="20" y="17"/>
                    <a:pt x="19" y="17"/>
                    <a:pt x="19" y="17"/>
                  </a:cubicBezTo>
                  <a:cubicBezTo>
                    <a:pt x="20" y="17"/>
                    <a:pt x="19" y="17"/>
                    <a:pt x="19" y="18"/>
                  </a:cubicBezTo>
                  <a:cubicBezTo>
                    <a:pt x="19" y="18"/>
                    <a:pt x="19" y="18"/>
                    <a:pt x="19" y="18"/>
                  </a:cubicBezTo>
                  <a:cubicBezTo>
                    <a:pt x="19" y="18"/>
                    <a:pt x="19" y="18"/>
                    <a:pt x="19" y="19"/>
                  </a:cubicBezTo>
                  <a:cubicBezTo>
                    <a:pt x="19" y="19"/>
                    <a:pt x="20" y="19"/>
                    <a:pt x="20" y="19"/>
                  </a:cubicBezTo>
                  <a:cubicBezTo>
                    <a:pt x="19" y="19"/>
                    <a:pt x="20" y="19"/>
                    <a:pt x="20" y="19"/>
                  </a:cubicBezTo>
                  <a:cubicBezTo>
                    <a:pt x="20" y="19"/>
                    <a:pt x="20" y="20"/>
                    <a:pt x="20" y="20"/>
                  </a:cubicBezTo>
                  <a:cubicBezTo>
                    <a:pt x="20" y="19"/>
                    <a:pt x="20" y="20"/>
                    <a:pt x="21" y="20"/>
                  </a:cubicBezTo>
                  <a:cubicBezTo>
                    <a:pt x="21" y="20"/>
                    <a:pt x="21" y="20"/>
                    <a:pt x="21" y="20"/>
                  </a:cubicBezTo>
                  <a:cubicBezTo>
                    <a:pt x="21" y="20"/>
                    <a:pt x="22" y="21"/>
                    <a:pt x="22" y="21"/>
                  </a:cubicBezTo>
                  <a:cubicBezTo>
                    <a:pt x="21" y="20"/>
                    <a:pt x="22" y="21"/>
                    <a:pt x="22" y="22"/>
                  </a:cubicBezTo>
                  <a:cubicBezTo>
                    <a:pt x="22" y="22"/>
                    <a:pt x="22" y="23"/>
                    <a:pt x="22" y="23"/>
                  </a:cubicBezTo>
                  <a:cubicBezTo>
                    <a:pt x="22" y="23"/>
                    <a:pt x="21" y="23"/>
                    <a:pt x="21" y="23"/>
                  </a:cubicBezTo>
                  <a:cubicBezTo>
                    <a:pt x="22" y="23"/>
                    <a:pt x="21" y="23"/>
                    <a:pt x="21" y="24"/>
                  </a:cubicBezTo>
                  <a:cubicBezTo>
                    <a:pt x="22" y="23"/>
                    <a:pt x="21" y="23"/>
                    <a:pt x="21" y="24"/>
                  </a:cubicBezTo>
                  <a:cubicBezTo>
                    <a:pt x="21" y="25"/>
                    <a:pt x="21" y="25"/>
                    <a:pt x="21" y="26"/>
                  </a:cubicBezTo>
                  <a:cubicBezTo>
                    <a:pt x="21" y="26"/>
                    <a:pt x="21" y="26"/>
                    <a:pt x="21" y="26"/>
                  </a:cubicBezTo>
                  <a:cubicBezTo>
                    <a:pt x="21" y="26"/>
                    <a:pt x="21" y="26"/>
                    <a:pt x="21" y="26"/>
                  </a:cubicBezTo>
                  <a:cubicBezTo>
                    <a:pt x="21" y="26"/>
                    <a:pt x="20" y="27"/>
                    <a:pt x="20" y="27"/>
                  </a:cubicBezTo>
                  <a:cubicBezTo>
                    <a:pt x="20" y="27"/>
                    <a:pt x="20" y="28"/>
                    <a:pt x="20" y="28"/>
                  </a:cubicBezTo>
                  <a:cubicBezTo>
                    <a:pt x="20" y="28"/>
                    <a:pt x="20" y="28"/>
                    <a:pt x="20" y="28"/>
                  </a:cubicBezTo>
                  <a:cubicBezTo>
                    <a:pt x="20" y="28"/>
                    <a:pt x="20" y="28"/>
                    <a:pt x="20" y="29"/>
                  </a:cubicBezTo>
                  <a:cubicBezTo>
                    <a:pt x="20" y="28"/>
                    <a:pt x="20" y="28"/>
                    <a:pt x="20" y="29"/>
                  </a:cubicBezTo>
                  <a:cubicBezTo>
                    <a:pt x="20" y="28"/>
                    <a:pt x="20" y="28"/>
                    <a:pt x="20" y="30"/>
                  </a:cubicBezTo>
                  <a:cubicBezTo>
                    <a:pt x="20" y="28"/>
                    <a:pt x="20" y="28"/>
                    <a:pt x="20" y="30"/>
                  </a:cubicBezTo>
                  <a:cubicBezTo>
                    <a:pt x="20" y="28"/>
                    <a:pt x="20" y="28"/>
                    <a:pt x="20" y="31"/>
                  </a:cubicBezTo>
                  <a:cubicBezTo>
                    <a:pt x="20" y="31"/>
                    <a:pt x="20" y="32"/>
                    <a:pt x="20" y="32"/>
                  </a:cubicBezTo>
                  <a:cubicBezTo>
                    <a:pt x="20" y="32"/>
                    <a:pt x="20" y="33"/>
                    <a:pt x="20" y="33"/>
                  </a:cubicBezTo>
                  <a:cubicBezTo>
                    <a:pt x="20" y="33"/>
                    <a:pt x="21" y="33"/>
                    <a:pt x="21" y="33"/>
                  </a:cubicBezTo>
                  <a:cubicBezTo>
                    <a:pt x="21" y="33"/>
                    <a:pt x="21" y="33"/>
                    <a:pt x="21" y="33"/>
                  </a:cubicBezTo>
                  <a:cubicBezTo>
                    <a:pt x="21" y="33"/>
                    <a:pt x="21" y="33"/>
                    <a:pt x="22" y="33"/>
                  </a:cubicBezTo>
                  <a:cubicBezTo>
                    <a:pt x="22" y="33"/>
                    <a:pt x="23" y="33"/>
                    <a:pt x="23" y="33"/>
                  </a:cubicBezTo>
                  <a:cubicBezTo>
                    <a:pt x="22" y="33"/>
                    <a:pt x="23" y="33"/>
                    <a:pt x="23" y="34"/>
                  </a:cubicBezTo>
                  <a:cubicBezTo>
                    <a:pt x="24" y="34"/>
                    <a:pt x="23" y="34"/>
                    <a:pt x="24" y="34"/>
                  </a:cubicBezTo>
                  <a:cubicBezTo>
                    <a:pt x="24" y="35"/>
                    <a:pt x="24" y="35"/>
                    <a:pt x="24" y="35"/>
                  </a:cubicBezTo>
                  <a:cubicBezTo>
                    <a:pt x="24" y="35"/>
                    <a:pt x="24" y="35"/>
                    <a:pt x="25" y="35"/>
                  </a:cubicBezTo>
                  <a:cubicBezTo>
                    <a:pt x="24" y="35"/>
                    <a:pt x="24" y="35"/>
                    <a:pt x="25" y="35"/>
                  </a:cubicBezTo>
                  <a:cubicBezTo>
                    <a:pt x="25" y="35"/>
                    <a:pt x="26" y="35"/>
                    <a:pt x="26" y="35"/>
                  </a:cubicBezTo>
                  <a:cubicBezTo>
                    <a:pt x="27" y="35"/>
                    <a:pt x="27" y="36"/>
                    <a:pt x="27" y="36"/>
                  </a:cubicBezTo>
                  <a:cubicBezTo>
                    <a:pt x="27" y="36"/>
                    <a:pt x="28" y="36"/>
                    <a:pt x="28" y="36"/>
                  </a:cubicBezTo>
                  <a:cubicBezTo>
                    <a:pt x="27" y="36"/>
                    <a:pt x="28" y="36"/>
                    <a:pt x="28" y="37"/>
                  </a:cubicBezTo>
                  <a:cubicBezTo>
                    <a:pt x="28" y="37"/>
                    <a:pt x="28" y="37"/>
                    <a:pt x="28" y="37"/>
                  </a:cubicBezTo>
                  <a:cubicBezTo>
                    <a:pt x="28" y="37"/>
                    <a:pt x="29" y="37"/>
                    <a:pt x="29" y="37"/>
                  </a:cubicBezTo>
                  <a:cubicBezTo>
                    <a:pt x="29" y="37"/>
                    <a:pt x="29" y="37"/>
                    <a:pt x="29" y="37"/>
                  </a:cubicBezTo>
                  <a:cubicBezTo>
                    <a:pt x="29" y="37"/>
                    <a:pt x="29" y="37"/>
                    <a:pt x="29" y="38"/>
                  </a:cubicBezTo>
                  <a:cubicBezTo>
                    <a:pt x="29" y="38"/>
                    <a:pt x="30" y="38"/>
                    <a:pt x="30" y="39"/>
                  </a:cubicBezTo>
                  <a:cubicBezTo>
                    <a:pt x="30" y="39"/>
                    <a:pt x="30" y="39"/>
                    <a:pt x="30" y="39"/>
                  </a:cubicBezTo>
                  <a:cubicBezTo>
                    <a:pt x="31" y="39"/>
                    <a:pt x="31" y="39"/>
                    <a:pt x="31" y="39"/>
                  </a:cubicBezTo>
                  <a:cubicBezTo>
                    <a:pt x="31" y="39"/>
                    <a:pt x="32" y="40"/>
                    <a:pt x="32" y="40"/>
                  </a:cubicBezTo>
                  <a:cubicBezTo>
                    <a:pt x="31" y="39"/>
                    <a:pt x="32" y="40"/>
                    <a:pt x="32" y="40"/>
                  </a:cubicBezTo>
                  <a:cubicBezTo>
                    <a:pt x="31" y="39"/>
                    <a:pt x="32" y="40"/>
                    <a:pt x="32" y="40"/>
                  </a:cubicBezTo>
                  <a:cubicBezTo>
                    <a:pt x="32" y="40"/>
                    <a:pt x="32" y="40"/>
                    <a:pt x="32" y="40"/>
                  </a:cubicBezTo>
                  <a:cubicBezTo>
                    <a:pt x="32" y="41"/>
                    <a:pt x="33" y="40"/>
                    <a:pt x="33" y="41"/>
                  </a:cubicBezTo>
                  <a:cubicBezTo>
                    <a:pt x="33" y="41"/>
                    <a:pt x="33" y="41"/>
                    <a:pt x="34" y="42"/>
                  </a:cubicBezTo>
                  <a:cubicBezTo>
                    <a:pt x="34" y="42"/>
                    <a:pt x="35" y="42"/>
                    <a:pt x="35" y="42"/>
                  </a:cubicBezTo>
                  <a:cubicBezTo>
                    <a:pt x="35" y="42"/>
                    <a:pt x="35" y="42"/>
                    <a:pt x="35" y="42"/>
                  </a:cubicBezTo>
                  <a:cubicBezTo>
                    <a:pt x="35" y="42"/>
                    <a:pt x="36" y="42"/>
                    <a:pt x="36" y="42"/>
                  </a:cubicBezTo>
                  <a:cubicBezTo>
                    <a:pt x="36" y="42"/>
                    <a:pt x="36" y="43"/>
                    <a:pt x="36" y="43"/>
                  </a:cubicBezTo>
                  <a:cubicBezTo>
                    <a:pt x="36" y="43"/>
                    <a:pt x="36" y="44"/>
                    <a:pt x="36" y="44"/>
                  </a:cubicBezTo>
                  <a:cubicBezTo>
                    <a:pt x="36" y="44"/>
                    <a:pt x="36" y="44"/>
                    <a:pt x="36" y="45"/>
                  </a:cubicBezTo>
                  <a:cubicBezTo>
                    <a:pt x="36" y="45"/>
                    <a:pt x="37" y="45"/>
                    <a:pt x="37" y="45"/>
                  </a:cubicBezTo>
                  <a:cubicBezTo>
                    <a:pt x="36" y="45"/>
                    <a:pt x="37" y="45"/>
                    <a:pt x="37" y="45"/>
                  </a:cubicBezTo>
                  <a:cubicBezTo>
                    <a:pt x="36" y="45"/>
                    <a:pt x="37" y="45"/>
                    <a:pt x="38" y="45"/>
                  </a:cubicBezTo>
                  <a:cubicBezTo>
                    <a:pt x="36" y="45"/>
                    <a:pt x="37" y="45"/>
                    <a:pt x="38" y="46"/>
                  </a:cubicBezTo>
                  <a:cubicBezTo>
                    <a:pt x="36" y="45"/>
                    <a:pt x="37" y="45"/>
                    <a:pt x="38" y="47"/>
                  </a:cubicBezTo>
                  <a:cubicBezTo>
                    <a:pt x="36" y="45"/>
                    <a:pt x="37" y="45"/>
                    <a:pt x="38" y="47"/>
                  </a:cubicBezTo>
                  <a:cubicBezTo>
                    <a:pt x="38" y="47"/>
                    <a:pt x="38" y="48"/>
                    <a:pt x="38" y="48"/>
                  </a:cubicBezTo>
                  <a:cubicBezTo>
                    <a:pt x="38" y="48"/>
                    <a:pt x="38" y="48"/>
                    <a:pt x="38" y="48"/>
                  </a:cubicBezTo>
                  <a:cubicBezTo>
                    <a:pt x="38" y="48"/>
                    <a:pt x="38" y="48"/>
                    <a:pt x="38" y="49"/>
                  </a:cubicBezTo>
                  <a:cubicBezTo>
                    <a:pt x="38" y="48"/>
                    <a:pt x="38" y="48"/>
                    <a:pt x="37" y="49"/>
                  </a:cubicBezTo>
                  <a:cubicBezTo>
                    <a:pt x="37" y="49"/>
                    <a:pt x="37" y="49"/>
                    <a:pt x="36" y="49"/>
                  </a:cubicBezTo>
                  <a:cubicBezTo>
                    <a:pt x="36" y="49"/>
                    <a:pt x="36" y="50"/>
                    <a:pt x="36" y="50"/>
                  </a:cubicBezTo>
                  <a:cubicBezTo>
                    <a:pt x="36" y="49"/>
                    <a:pt x="36" y="50"/>
                    <a:pt x="35" y="50"/>
                  </a:cubicBezTo>
                  <a:cubicBezTo>
                    <a:pt x="35" y="50"/>
                    <a:pt x="35" y="50"/>
                    <a:pt x="35" y="50"/>
                  </a:cubicBezTo>
                  <a:cubicBezTo>
                    <a:pt x="35" y="50"/>
                    <a:pt x="34" y="49"/>
                    <a:pt x="34" y="49"/>
                  </a:cubicBezTo>
                  <a:cubicBezTo>
                    <a:pt x="35" y="50"/>
                    <a:pt x="34" y="49"/>
                    <a:pt x="34" y="49"/>
                  </a:cubicBezTo>
                  <a:cubicBezTo>
                    <a:pt x="34" y="49"/>
                    <a:pt x="33" y="49"/>
                    <a:pt x="33" y="49"/>
                  </a:cubicBezTo>
                  <a:cubicBezTo>
                    <a:pt x="33" y="49"/>
                    <a:pt x="32" y="50"/>
                    <a:pt x="32" y="50"/>
                  </a:cubicBezTo>
                  <a:cubicBezTo>
                    <a:pt x="32" y="50"/>
                    <a:pt x="32" y="51"/>
                    <a:pt x="32" y="51"/>
                  </a:cubicBezTo>
                  <a:cubicBezTo>
                    <a:pt x="32" y="51"/>
                    <a:pt x="32" y="51"/>
                    <a:pt x="32" y="51"/>
                  </a:cubicBezTo>
                  <a:cubicBezTo>
                    <a:pt x="32" y="51"/>
                    <a:pt x="32" y="52"/>
                    <a:pt x="32" y="52"/>
                  </a:cubicBezTo>
                  <a:cubicBezTo>
                    <a:pt x="32" y="52"/>
                    <a:pt x="32" y="52"/>
                    <a:pt x="32" y="52"/>
                  </a:cubicBezTo>
                  <a:cubicBezTo>
                    <a:pt x="32" y="52"/>
                    <a:pt x="32" y="52"/>
                    <a:pt x="32" y="53"/>
                  </a:cubicBezTo>
                  <a:cubicBezTo>
                    <a:pt x="32" y="53"/>
                    <a:pt x="31" y="53"/>
                    <a:pt x="31" y="53"/>
                  </a:cubicBezTo>
                  <a:cubicBezTo>
                    <a:pt x="31" y="53"/>
                    <a:pt x="31" y="53"/>
                    <a:pt x="31" y="53"/>
                  </a:cubicBezTo>
                  <a:cubicBezTo>
                    <a:pt x="31" y="53"/>
                    <a:pt x="31" y="53"/>
                    <a:pt x="30" y="53"/>
                  </a:cubicBezTo>
                  <a:cubicBezTo>
                    <a:pt x="31" y="53"/>
                    <a:pt x="31" y="53"/>
                    <a:pt x="29" y="53"/>
                  </a:cubicBezTo>
                  <a:cubicBezTo>
                    <a:pt x="29" y="53"/>
                    <a:pt x="28" y="53"/>
                    <a:pt x="28" y="53"/>
                  </a:cubicBezTo>
                  <a:cubicBezTo>
                    <a:pt x="28" y="53"/>
                    <a:pt x="28" y="53"/>
                    <a:pt x="28" y="53"/>
                  </a:cubicBezTo>
                  <a:cubicBezTo>
                    <a:pt x="28" y="53"/>
                    <a:pt x="28" y="52"/>
                    <a:pt x="28" y="52"/>
                  </a:cubicBezTo>
                  <a:cubicBezTo>
                    <a:pt x="28" y="52"/>
                    <a:pt x="28" y="52"/>
                    <a:pt x="28" y="52"/>
                  </a:cubicBezTo>
                  <a:cubicBezTo>
                    <a:pt x="28" y="52"/>
                    <a:pt x="28" y="51"/>
                    <a:pt x="28" y="51"/>
                  </a:cubicBezTo>
                  <a:cubicBezTo>
                    <a:pt x="27" y="51"/>
                    <a:pt x="27" y="51"/>
                    <a:pt x="27" y="50"/>
                  </a:cubicBezTo>
                  <a:cubicBezTo>
                    <a:pt x="27" y="51"/>
                    <a:pt x="27" y="51"/>
                    <a:pt x="27" y="50"/>
                  </a:cubicBezTo>
                  <a:cubicBezTo>
                    <a:pt x="27" y="50"/>
                    <a:pt x="27" y="49"/>
                    <a:pt x="27" y="49"/>
                  </a:cubicBezTo>
                  <a:cubicBezTo>
                    <a:pt x="27" y="50"/>
                    <a:pt x="27" y="49"/>
                    <a:pt x="26" y="49"/>
                  </a:cubicBezTo>
                  <a:cubicBezTo>
                    <a:pt x="26" y="49"/>
                    <a:pt x="26" y="50"/>
                    <a:pt x="26" y="50"/>
                  </a:cubicBezTo>
                  <a:cubicBezTo>
                    <a:pt x="26" y="50"/>
                    <a:pt x="25" y="50"/>
                    <a:pt x="25" y="50"/>
                  </a:cubicBezTo>
                  <a:cubicBezTo>
                    <a:pt x="25" y="50"/>
                    <a:pt x="25" y="50"/>
                    <a:pt x="25" y="50"/>
                  </a:cubicBezTo>
                  <a:cubicBezTo>
                    <a:pt x="25" y="50"/>
                    <a:pt x="25" y="51"/>
                    <a:pt x="25" y="51"/>
                  </a:cubicBezTo>
                  <a:cubicBezTo>
                    <a:pt x="25" y="51"/>
                    <a:pt x="25" y="51"/>
                    <a:pt x="25" y="51"/>
                  </a:cubicBezTo>
                  <a:cubicBezTo>
                    <a:pt x="24" y="51"/>
                    <a:pt x="25" y="52"/>
                    <a:pt x="24" y="52"/>
                  </a:cubicBezTo>
                  <a:cubicBezTo>
                    <a:pt x="24" y="52"/>
                    <a:pt x="24" y="53"/>
                    <a:pt x="24" y="53"/>
                  </a:cubicBezTo>
                  <a:cubicBezTo>
                    <a:pt x="24" y="53"/>
                    <a:pt x="24" y="53"/>
                    <a:pt x="24" y="53"/>
                  </a:cubicBezTo>
                  <a:cubicBezTo>
                    <a:pt x="24" y="53"/>
                    <a:pt x="23" y="54"/>
                    <a:pt x="23" y="54"/>
                  </a:cubicBezTo>
                  <a:cubicBezTo>
                    <a:pt x="24" y="53"/>
                    <a:pt x="23" y="54"/>
                    <a:pt x="23" y="54"/>
                  </a:cubicBezTo>
                  <a:cubicBezTo>
                    <a:pt x="24" y="53"/>
                    <a:pt x="23" y="54"/>
                    <a:pt x="22" y="54"/>
                  </a:cubicBezTo>
                  <a:cubicBezTo>
                    <a:pt x="24" y="53"/>
                    <a:pt x="23" y="54"/>
                    <a:pt x="21" y="54"/>
                  </a:cubicBezTo>
                  <a:cubicBezTo>
                    <a:pt x="24" y="53"/>
                    <a:pt x="23" y="54"/>
                    <a:pt x="21" y="54"/>
                  </a:cubicBezTo>
                  <a:cubicBezTo>
                    <a:pt x="21" y="54"/>
                    <a:pt x="20" y="54"/>
                    <a:pt x="20" y="54"/>
                  </a:cubicBezTo>
                  <a:cubicBezTo>
                    <a:pt x="19" y="54"/>
                    <a:pt x="19" y="53"/>
                    <a:pt x="18" y="53"/>
                  </a:cubicBezTo>
                  <a:cubicBezTo>
                    <a:pt x="18" y="53"/>
                    <a:pt x="18" y="53"/>
                    <a:pt x="18" y="53"/>
                  </a:cubicBezTo>
                  <a:cubicBezTo>
                    <a:pt x="18" y="53"/>
                    <a:pt x="18" y="53"/>
                    <a:pt x="18" y="53"/>
                  </a:cubicBezTo>
                  <a:cubicBezTo>
                    <a:pt x="18" y="52"/>
                    <a:pt x="18" y="52"/>
                    <a:pt x="17" y="52"/>
                  </a:cubicBezTo>
                  <a:cubicBezTo>
                    <a:pt x="17" y="51"/>
                    <a:pt x="17" y="51"/>
                    <a:pt x="17" y="51"/>
                  </a:cubicBezTo>
                  <a:cubicBezTo>
                    <a:pt x="17" y="51"/>
                    <a:pt x="17" y="51"/>
                    <a:pt x="17" y="50"/>
                  </a:cubicBezTo>
                  <a:cubicBezTo>
                    <a:pt x="16" y="50"/>
                    <a:pt x="17" y="50"/>
                    <a:pt x="16" y="50"/>
                  </a:cubicBezTo>
                  <a:cubicBezTo>
                    <a:pt x="16" y="50"/>
                    <a:pt x="17" y="50"/>
                    <a:pt x="16" y="49"/>
                  </a:cubicBezTo>
                  <a:cubicBezTo>
                    <a:pt x="16" y="49"/>
                    <a:pt x="16" y="49"/>
                    <a:pt x="16" y="49"/>
                  </a:cubicBezTo>
                  <a:cubicBezTo>
                    <a:pt x="16" y="49"/>
                    <a:pt x="16" y="49"/>
                    <a:pt x="16" y="49"/>
                  </a:cubicBezTo>
                  <a:cubicBezTo>
                    <a:pt x="16" y="49"/>
                    <a:pt x="16" y="49"/>
                    <a:pt x="15" y="49"/>
                  </a:cubicBezTo>
                  <a:cubicBezTo>
                    <a:pt x="15" y="48"/>
                    <a:pt x="15" y="48"/>
                    <a:pt x="14" y="48"/>
                  </a:cubicBezTo>
                  <a:cubicBezTo>
                    <a:pt x="14" y="48"/>
                    <a:pt x="14" y="48"/>
                    <a:pt x="14" y="48"/>
                  </a:cubicBezTo>
                  <a:cubicBezTo>
                    <a:pt x="14" y="48"/>
                    <a:pt x="14" y="48"/>
                    <a:pt x="14" y="48"/>
                  </a:cubicBezTo>
                  <a:cubicBezTo>
                    <a:pt x="14" y="48"/>
                    <a:pt x="13" y="48"/>
                    <a:pt x="13" y="48"/>
                  </a:cubicBezTo>
                  <a:cubicBezTo>
                    <a:pt x="13" y="48"/>
                    <a:pt x="12" y="48"/>
                    <a:pt x="12" y="48"/>
                  </a:cubicBezTo>
                  <a:cubicBezTo>
                    <a:pt x="12" y="47"/>
                    <a:pt x="12" y="47"/>
                    <a:pt x="12" y="47"/>
                  </a:cubicBezTo>
                  <a:cubicBezTo>
                    <a:pt x="12" y="47"/>
                    <a:pt x="11" y="47"/>
                    <a:pt x="11" y="47"/>
                  </a:cubicBezTo>
                  <a:cubicBezTo>
                    <a:pt x="11" y="47"/>
                    <a:pt x="11" y="47"/>
                    <a:pt x="11" y="47"/>
                  </a:cubicBezTo>
                  <a:cubicBezTo>
                    <a:pt x="11" y="47"/>
                    <a:pt x="11" y="47"/>
                    <a:pt x="10" y="47"/>
                  </a:cubicBezTo>
                  <a:cubicBezTo>
                    <a:pt x="11" y="47"/>
                    <a:pt x="11" y="47"/>
                    <a:pt x="10" y="47"/>
                  </a:cubicBezTo>
                  <a:cubicBezTo>
                    <a:pt x="10" y="47"/>
                    <a:pt x="9" y="47"/>
                    <a:pt x="9" y="47"/>
                  </a:cubicBezTo>
                  <a:cubicBezTo>
                    <a:pt x="10" y="47"/>
                    <a:pt x="9" y="47"/>
                    <a:pt x="9" y="47"/>
                  </a:cubicBezTo>
                  <a:cubicBezTo>
                    <a:pt x="9" y="47"/>
                    <a:pt x="8" y="48"/>
                    <a:pt x="8" y="48"/>
                  </a:cubicBezTo>
                  <a:cubicBezTo>
                    <a:pt x="9" y="47"/>
                    <a:pt x="8" y="48"/>
                    <a:pt x="8" y="48"/>
                  </a:cubicBezTo>
                  <a:cubicBezTo>
                    <a:pt x="8" y="48"/>
                    <a:pt x="8" y="49"/>
                    <a:pt x="8" y="49"/>
                  </a:cubicBezTo>
                  <a:cubicBezTo>
                    <a:pt x="9" y="49"/>
                    <a:pt x="9" y="50"/>
                    <a:pt x="9" y="50"/>
                  </a:cubicBezTo>
                  <a:cubicBezTo>
                    <a:pt x="9" y="50"/>
                    <a:pt x="9" y="50"/>
                    <a:pt x="9" y="50"/>
                  </a:cubicBezTo>
                  <a:cubicBezTo>
                    <a:pt x="9" y="50"/>
                    <a:pt x="9" y="50"/>
                    <a:pt x="10" y="50"/>
                  </a:cubicBezTo>
                  <a:cubicBezTo>
                    <a:pt x="10" y="50"/>
                    <a:pt x="10" y="51"/>
                    <a:pt x="10" y="51"/>
                  </a:cubicBezTo>
                  <a:cubicBezTo>
                    <a:pt x="10" y="51"/>
                    <a:pt x="10" y="51"/>
                    <a:pt x="10" y="51"/>
                  </a:cubicBezTo>
                  <a:cubicBezTo>
                    <a:pt x="10" y="51"/>
                    <a:pt x="11" y="51"/>
                    <a:pt x="11" y="51"/>
                  </a:cubicBezTo>
                  <a:cubicBezTo>
                    <a:pt x="11" y="52"/>
                    <a:pt x="11" y="53"/>
                    <a:pt x="11" y="53"/>
                  </a:cubicBezTo>
                  <a:cubicBezTo>
                    <a:pt x="11" y="53"/>
                    <a:pt x="11" y="54"/>
                    <a:pt x="11" y="54"/>
                  </a:cubicBezTo>
                  <a:cubicBezTo>
                    <a:pt x="11" y="54"/>
                    <a:pt x="11" y="54"/>
                    <a:pt x="11" y="54"/>
                  </a:cubicBezTo>
                  <a:cubicBezTo>
                    <a:pt x="11" y="55"/>
                    <a:pt x="11" y="55"/>
                    <a:pt x="12" y="55"/>
                  </a:cubicBezTo>
                  <a:cubicBezTo>
                    <a:pt x="11" y="55"/>
                    <a:pt x="11" y="55"/>
                    <a:pt x="12" y="56"/>
                  </a:cubicBezTo>
                  <a:cubicBezTo>
                    <a:pt x="12" y="56"/>
                    <a:pt x="12" y="56"/>
                    <a:pt x="12" y="56"/>
                  </a:cubicBezTo>
                  <a:cubicBezTo>
                    <a:pt x="12" y="56"/>
                    <a:pt x="12" y="56"/>
                    <a:pt x="12" y="57"/>
                  </a:cubicBezTo>
                  <a:cubicBezTo>
                    <a:pt x="12" y="57"/>
                    <a:pt x="12" y="58"/>
                    <a:pt x="12" y="58"/>
                  </a:cubicBezTo>
                  <a:cubicBezTo>
                    <a:pt x="12" y="58"/>
                    <a:pt x="12" y="58"/>
                    <a:pt x="12" y="58"/>
                  </a:cubicBezTo>
                  <a:cubicBezTo>
                    <a:pt x="12" y="58"/>
                    <a:pt x="12" y="59"/>
                    <a:pt x="12" y="59"/>
                  </a:cubicBezTo>
                  <a:cubicBezTo>
                    <a:pt x="12" y="59"/>
                    <a:pt x="11" y="59"/>
                    <a:pt x="11" y="59"/>
                  </a:cubicBezTo>
                  <a:cubicBezTo>
                    <a:pt x="11" y="59"/>
                    <a:pt x="11" y="59"/>
                    <a:pt x="11" y="59"/>
                  </a:cubicBezTo>
                  <a:cubicBezTo>
                    <a:pt x="11" y="59"/>
                    <a:pt x="10" y="59"/>
                    <a:pt x="10" y="59"/>
                  </a:cubicBezTo>
                  <a:cubicBezTo>
                    <a:pt x="10" y="60"/>
                    <a:pt x="10" y="60"/>
                    <a:pt x="9" y="60"/>
                  </a:cubicBezTo>
                  <a:cubicBezTo>
                    <a:pt x="10" y="60"/>
                    <a:pt x="10" y="60"/>
                    <a:pt x="9" y="60"/>
                  </a:cubicBezTo>
                  <a:cubicBezTo>
                    <a:pt x="9" y="60"/>
                    <a:pt x="9" y="61"/>
                    <a:pt x="9" y="61"/>
                  </a:cubicBezTo>
                  <a:cubicBezTo>
                    <a:pt x="9" y="60"/>
                    <a:pt x="9" y="61"/>
                    <a:pt x="9" y="61"/>
                  </a:cubicBezTo>
                  <a:cubicBezTo>
                    <a:pt x="9" y="60"/>
                    <a:pt x="9" y="61"/>
                    <a:pt x="9" y="62"/>
                  </a:cubicBezTo>
                  <a:cubicBezTo>
                    <a:pt x="9" y="60"/>
                    <a:pt x="9" y="61"/>
                    <a:pt x="9" y="62"/>
                  </a:cubicBezTo>
                  <a:cubicBezTo>
                    <a:pt x="9" y="60"/>
                    <a:pt x="9" y="61"/>
                    <a:pt x="9" y="63"/>
                  </a:cubicBezTo>
                  <a:cubicBezTo>
                    <a:pt x="9" y="63"/>
                    <a:pt x="9" y="64"/>
                    <a:pt x="9" y="64"/>
                  </a:cubicBezTo>
                  <a:cubicBezTo>
                    <a:pt x="10" y="64"/>
                    <a:pt x="9" y="64"/>
                    <a:pt x="10" y="64"/>
                  </a:cubicBezTo>
                  <a:cubicBezTo>
                    <a:pt x="10" y="64"/>
                    <a:pt x="10" y="65"/>
                    <a:pt x="10" y="65"/>
                  </a:cubicBezTo>
                  <a:cubicBezTo>
                    <a:pt x="9" y="65"/>
                    <a:pt x="9" y="65"/>
                    <a:pt x="9" y="66"/>
                  </a:cubicBezTo>
                  <a:cubicBezTo>
                    <a:pt x="9" y="66"/>
                    <a:pt x="9" y="66"/>
                    <a:pt x="9" y="66"/>
                  </a:cubicBezTo>
                  <a:cubicBezTo>
                    <a:pt x="8" y="66"/>
                    <a:pt x="9" y="67"/>
                    <a:pt x="8" y="67"/>
                  </a:cubicBezTo>
                  <a:cubicBezTo>
                    <a:pt x="8" y="66"/>
                    <a:pt x="9" y="67"/>
                    <a:pt x="8" y="67"/>
                  </a:cubicBezTo>
                  <a:cubicBezTo>
                    <a:pt x="8" y="68"/>
                    <a:pt x="8" y="68"/>
                    <a:pt x="8" y="68"/>
                  </a:cubicBezTo>
                  <a:cubicBezTo>
                    <a:pt x="8" y="68"/>
                    <a:pt x="8" y="69"/>
                    <a:pt x="8" y="69"/>
                  </a:cubicBezTo>
                  <a:cubicBezTo>
                    <a:pt x="8" y="68"/>
                    <a:pt x="8" y="69"/>
                    <a:pt x="8" y="69"/>
                  </a:cubicBezTo>
                  <a:cubicBezTo>
                    <a:pt x="8" y="68"/>
                    <a:pt x="8" y="69"/>
                    <a:pt x="8" y="70"/>
                  </a:cubicBezTo>
                  <a:cubicBezTo>
                    <a:pt x="8" y="70"/>
                    <a:pt x="8" y="71"/>
                    <a:pt x="8" y="71"/>
                  </a:cubicBezTo>
                  <a:cubicBezTo>
                    <a:pt x="8" y="71"/>
                    <a:pt x="8" y="72"/>
                    <a:pt x="8" y="72"/>
                  </a:cubicBezTo>
                  <a:cubicBezTo>
                    <a:pt x="8" y="71"/>
                    <a:pt x="8" y="72"/>
                    <a:pt x="8" y="72"/>
                  </a:cubicBezTo>
                  <a:cubicBezTo>
                    <a:pt x="8" y="72"/>
                    <a:pt x="7" y="72"/>
                    <a:pt x="7" y="72"/>
                  </a:cubicBezTo>
                  <a:cubicBezTo>
                    <a:pt x="7" y="72"/>
                    <a:pt x="7" y="73"/>
                    <a:pt x="7" y="73"/>
                  </a:cubicBezTo>
                  <a:cubicBezTo>
                    <a:pt x="7" y="72"/>
                    <a:pt x="7" y="73"/>
                    <a:pt x="7" y="73"/>
                  </a:cubicBezTo>
                  <a:cubicBezTo>
                    <a:pt x="7" y="73"/>
                    <a:pt x="7" y="74"/>
                    <a:pt x="7" y="74"/>
                  </a:cubicBezTo>
                  <a:cubicBezTo>
                    <a:pt x="7" y="73"/>
                    <a:pt x="7" y="74"/>
                    <a:pt x="6" y="74"/>
                  </a:cubicBezTo>
                  <a:cubicBezTo>
                    <a:pt x="6" y="74"/>
                    <a:pt x="6" y="74"/>
                    <a:pt x="6" y="75"/>
                  </a:cubicBezTo>
                  <a:cubicBezTo>
                    <a:pt x="6" y="75"/>
                    <a:pt x="5" y="75"/>
                    <a:pt x="5" y="75"/>
                  </a:cubicBezTo>
                  <a:cubicBezTo>
                    <a:pt x="6" y="75"/>
                    <a:pt x="5" y="75"/>
                    <a:pt x="5" y="75"/>
                  </a:cubicBezTo>
                  <a:cubicBezTo>
                    <a:pt x="5" y="75"/>
                    <a:pt x="4" y="75"/>
                    <a:pt x="4" y="75"/>
                  </a:cubicBezTo>
                  <a:cubicBezTo>
                    <a:pt x="4" y="75"/>
                    <a:pt x="4" y="75"/>
                    <a:pt x="4" y="75"/>
                  </a:cubicBezTo>
                  <a:cubicBezTo>
                    <a:pt x="4" y="75"/>
                    <a:pt x="4" y="75"/>
                    <a:pt x="3" y="75"/>
                  </a:cubicBezTo>
                  <a:cubicBezTo>
                    <a:pt x="3" y="76"/>
                    <a:pt x="3" y="75"/>
                    <a:pt x="3" y="76"/>
                  </a:cubicBezTo>
                  <a:cubicBezTo>
                    <a:pt x="3" y="76"/>
                    <a:pt x="3" y="75"/>
                    <a:pt x="2" y="76"/>
                  </a:cubicBezTo>
                  <a:cubicBezTo>
                    <a:pt x="2" y="76"/>
                    <a:pt x="2" y="76"/>
                    <a:pt x="2" y="77"/>
                  </a:cubicBezTo>
                  <a:cubicBezTo>
                    <a:pt x="2" y="77"/>
                    <a:pt x="1" y="77"/>
                    <a:pt x="1" y="77"/>
                  </a:cubicBezTo>
                  <a:cubicBezTo>
                    <a:pt x="1" y="77"/>
                    <a:pt x="1" y="77"/>
                    <a:pt x="1" y="77"/>
                  </a:cubicBezTo>
                  <a:cubicBezTo>
                    <a:pt x="1" y="77"/>
                    <a:pt x="1" y="77"/>
                    <a:pt x="1" y="78"/>
                  </a:cubicBezTo>
                  <a:cubicBezTo>
                    <a:pt x="1" y="78"/>
                    <a:pt x="0" y="78"/>
                    <a:pt x="0" y="78"/>
                  </a:cubicBezTo>
                  <a:cubicBezTo>
                    <a:pt x="1" y="78"/>
                    <a:pt x="0" y="78"/>
                    <a:pt x="0" y="79"/>
                  </a:cubicBezTo>
                  <a:cubicBezTo>
                    <a:pt x="0" y="79"/>
                    <a:pt x="0" y="79"/>
                    <a:pt x="0" y="79"/>
                  </a:cubicBezTo>
                  <a:cubicBezTo>
                    <a:pt x="0" y="79"/>
                    <a:pt x="0" y="79"/>
                    <a:pt x="0" y="80"/>
                  </a:cubicBezTo>
                  <a:cubicBezTo>
                    <a:pt x="0" y="80"/>
                    <a:pt x="0" y="80"/>
                    <a:pt x="0" y="80"/>
                  </a:cubicBezTo>
                  <a:cubicBezTo>
                    <a:pt x="0" y="80"/>
                    <a:pt x="0" y="80"/>
                    <a:pt x="0" y="81"/>
                  </a:cubicBezTo>
                  <a:cubicBezTo>
                    <a:pt x="0" y="81"/>
                    <a:pt x="0" y="82"/>
                    <a:pt x="0" y="82"/>
                  </a:cubicBezTo>
                  <a:cubicBezTo>
                    <a:pt x="0" y="82"/>
                    <a:pt x="0" y="82"/>
                    <a:pt x="0" y="82"/>
                  </a:cubicBezTo>
                  <a:cubicBezTo>
                    <a:pt x="0" y="82"/>
                    <a:pt x="1" y="83"/>
                    <a:pt x="1" y="83"/>
                  </a:cubicBezTo>
                  <a:cubicBezTo>
                    <a:pt x="1" y="83"/>
                    <a:pt x="1" y="83"/>
                    <a:pt x="1" y="83"/>
                  </a:cubicBezTo>
                  <a:cubicBezTo>
                    <a:pt x="1" y="83"/>
                    <a:pt x="1" y="83"/>
                    <a:pt x="2" y="83"/>
                  </a:cubicBezTo>
                  <a:cubicBezTo>
                    <a:pt x="2" y="83"/>
                    <a:pt x="3" y="83"/>
                    <a:pt x="3" y="83"/>
                  </a:cubicBezTo>
                  <a:cubicBezTo>
                    <a:pt x="3" y="83"/>
                    <a:pt x="4" y="84"/>
                    <a:pt x="4" y="84"/>
                  </a:cubicBezTo>
                  <a:cubicBezTo>
                    <a:pt x="4" y="84"/>
                    <a:pt x="4" y="85"/>
                    <a:pt x="4" y="85"/>
                  </a:cubicBezTo>
                  <a:cubicBezTo>
                    <a:pt x="4" y="85"/>
                    <a:pt x="5" y="85"/>
                    <a:pt x="5" y="85"/>
                  </a:cubicBezTo>
                  <a:cubicBezTo>
                    <a:pt x="5" y="85"/>
                    <a:pt x="5" y="86"/>
                    <a:pt x="5" y="86"/>
                  </a:cubicBezTo>
                  <a:cubicBezTo>
                    <a:pt x="6" y="86"/>
                    <a:pt x="5" y="86"/>
                    <a:pt x="6" y="86"/>
                  </a:cubicBezTo>
                  <a:cubicBezTo>
                    <a:pt x="6" y="86"/>
                    <a:pt x="7" y="87"/>
                    <a:pt x="7" y="87"/>
                  </a:cubicBezTo>
                  <a:cubicBezTo>
                    <a:pt x="7" y="87"/>
                    <a:pt x="7" y="87"/>
                    <a:pt x="7" y="87"/>
                  </a:cubicBezTo>
                  <a:cubicBezTo>
                    <a:pt x="7" y="87"/>
                    <a:pt x="8" y="87"/>
                    <a:pt x="8" y="87"/>
                  </a:cubicBezTo>
                  <a:cubicBezTo>
                    <a:pt x="7" y="87"/>
                    <a:pt x="8" y="87"/>
                    <a:pt x="8" y="87"/>
                  </a:cubicBezTo>
                  <a:cubicBezTo>
                    <a:pt x="9" y="87"/>
                    <a:pt x="9" y="87"/>
                    <a:pt x="10" y="87"/>
                  </a:cubicBezTo>
                  <a:cubicBezTo>
                    <a:pt x="10" y="87"/>
                    <a:pt x="10" y="87"/>
                    <a:pt x="10" y="87"/>
                  </a:cubicBezTo>
                  <a:cubicBezTo>
                    <a:pt x="11" y="87"/>
                    <a:pt x="11" y="88"/>
                    <a:pt x="12" y="88"/>
                  </a:cubicBezTo>
                  <a:cubicBezTo>
                    <a:pt x="12" y="88"/>
                    <a:pt x="12" y="88"/>
                    <a:pt x="12" y="88"/>
                  </a:cubicBezTo>
                  <a:cubicBezTo>
                    <a:pt x="12" y="88"/>
                    <a:pt x="13" y="89"/>
                    <a:pt x="13" y="89"/>
                  </a:cubicBezTo>
                  <a:cubicBezTo>
                    <a:pt x="13" y="89"/>
                    <a:pt x="13" y="89"/>
                    <a:pt x="13" y="89"/>
                  </a:cubicBezTo>
                  <a:cubicBezTo>
                    <a:pt x="13" y="89"/>
                    <a:pt x="13" y="89"/>
                    <a:pt x="13" y="89"/>
                  </a:cubicBezTo>
                  <a:cubicBezTo>
                    <a:pt x="13" y="89"/>
                    <a:pt x="14" y="90"/>
                    <a:pt x="14" y="90"/>
                  </a:cubicBezTo>
                  <a:cubicBezTo>
                    <a:pt x="14" y="90"/>
                    <a:pt x="14" y="90"/>
                    <a:pt x="14" y="90"/>
                  </a:cubicBezTo>
                  <a:cubicBezTo>
                    <a:pt x="14" y="90"/>
                    <a:pt x="14" y="90"/>
                    <a:pt x="14" y="90"/>
                  </a:cubicBezTo>
                  <a:cubicBezTo>
                    <a:pt x="14" y="91"/>
                    <a:pt x="15" y="90"/>
                    <a:pt x="15" y="91"/>
                  </a:cubicBezTo>
                  <a:cubicBezTo>
                    <a:pt x="15" y="91"/>
                    <a:pt x="16" y="91"/>
                    <a:pt x="16" y="91"/>
                  </a:cubicBezTo>
                  <a:cubicBezTo>
                    <a:pt x="16" y="91"/>
                    <a:pt x="16" y="91"/>
                    <a:pt x="16" y="91"/>
                  </a:cubicBezTo>
                  <a:cubicBezTo>
                    <a:pt x="16" y="91"/>
                    <a:pt x="16" y="91"/>
                    <a:pt x="17" y="91"/>
                  </a:cubicBezTo>
                  <a:cubicBezTo>
                    <a:pt x="17" y="91"/>
                    <a:pt x="17" y="92"/>
                    <a:pt x="18" y="92"/>
                  </a:cubicBezTo>
                  <a:cubicBezTo>
                    <a:pt x="18" y="92"/>
                    <a:pt x="18" y="92"/>
                    <a:pt x="19" y="92"/>
                  </a:cubicBezTo>
                  <a:cubicBezTo>
                    <a:pt x="19" y="92"/>
                    <a:pt x="19" y="92"/>
                    <a:pt x="19" y="92"/>
                  </a:cubicBezTo>
                  <a:cubicBezTo>
                    <a:pt x="19" y="92"/>
                    <a:pt x="19" y="91"/>
                    <a:pt x="19" y="91"/>
                  </a:cubicBezTo>
                  <a:cubicBezTo>
                    <a:pt x="19" y="91"/>
                    <a:pt x="19" y="91"/>
                    <a:pt x="19" y="91"/>
                  </a:cubicBezTo>
                  <a:cubicBezTo>
                    <a:pt x="20" y="91"/>
                    <a:pt x="20" y="91"/>
                    <a:pt x="21" y="91"/>
                  </a:cubicBezTo>
                  <a:cubicBezTo>
                    <a:pt x="21" y="91"/>
                    <a:pt x="21" y="90"/>
                    <a:pt x="21" y="90"/>
                  </a:cubicBezTo>
                  <a:cubicBezTo>
                    <a:pt x="21" y="90"/>
                    <a:pt x="22" y="90"/>
                    <a:pt x="22" y="90"/>
                  </a:cubicBezTo>
                  <a:cubicBezTo>
                    <a:pt x="22" y="90"/>
                    <a:pt x="22" y="90"/>
                    <a:pt x="22" y="90"/>
                  </a:cubicBezTo>
                  <a:cubicBezTo>
                    <a:pt x="22" y="89"/>
                    <a:pt x="23" y="90"/>
                    <a:pt x="23" y="89"/>
                  </a:cubicBezTo>
                  <a:cubicBezTo>
                    <a:pt x="22" y="89"/>
                    <a:pt x="23" y="90"/>
                    <a:pt x="23" y="89"/>
                  </a:cubicBezTo>
                  <a:cubicBezTo>
                    <a:pt x="23" y="89"/>
                    <a:pt x="24" y="89"/>
                    <a:pt x="24" y="89"/>
                  </a:cubicBezTo>
                  <a:cubicBezTo>
                    <a:pt x="24" y="89"/>
                    <a:pt x="24" y="89"/>
                    <a:pt x="24" y="89"/>
                  </a:cubicBezTo>
                  <a:cubicBezTo>
                    <a:pt x="25" y="89"/>
                    <a:pt x="28" y="89"/>
                    <a:pt x="29" y="89"/>
                  </a:cubicBezTo>
                  <a:cubicBezTo>
                    <a:pt x="29" y="89"/>
                    <a:pt x="29" y="90"/>
                    <a:pt x="29" y="90"/>
                  </a:cubicBezTo>
                  <a:cubicBezTo>
                    <a:pt x="29" y="90"/>
                    <a:pt x="29" y="90"/>
                    <a:pt x="29" y="90"/>
                  </a:cubicBezTo>
                  <a:cubicBezTo>
                    <a:pt x="29" y="90"/>
                    <a:pt x="30" y="91"/>
                    <a:pt x="30" y="91"/>
                  </a:cubicBezTo>
                  <a:cubicBezTo>
                    <a:pt x="30" y="91"/>
                    <a:pt x="31" y="92"/>
                    <a:pt x="31" y="92"/>
                  </a:cubicBezTo>
                  <a:cubicBezTo>
                    <a:pt x="31" y="92"/>
                    <a:pt x="32" y="92"/>
                    <a:pt x="32" y="92"/>
                  </a:cubicBezTo>
                  <a:cubicBezTo>
                    <a:pt x="32" y="92"/>
                    <a:pt x="34" y="92"/>
                    <a:pt x="35" y="92"/>
                  </a:cubicBezTo>
                  <a:cubicBezTo>
                    <a:pt x="35" y="92"/>
                    <a:pt x="35" y="92"/>
                    <a:pt x="35" y="92"/>
                  </a:cubicBezTo>
                  <a:cubicBezTo>
                    <a:pt x="35" y="92"/>
                    <a:pt x="35" y="92"/>
                    <a:pt x="35" y="92"/>
                  </a:cubicBezTo>
                  <a:cubicBezTo>
                    <a:pt x="35" y="92"/>
                    <a:pt x="35" y="92"/>
                    <a:pt x="36" y="92"/>
                  </a:cubicBezTo>
                  <a:cubicBezTo>
                    <a:pt x="36" y="91"/>
                    <a:pt x="36" y="91"/>
                    <a:pt x="36" y="90"/>
                  </a:cubicBezTo>
                  <a:cubicBezTo>
                    <a:pt x="36" y="90"/>
                    <a:pt x="36" y="90"/>
                    <a:pt x="36" y="90"/>
                  </a:cubicBezTo>
                  <a:cubicBezTo>
                    <a:pt x="36" y="89"/>
                    <a:pt x="35" y="89"/>
                    <a:pt x="35" y="89"/>
                  </a:cubicBezTo>
                  <a:cubicBezTo>
                    <a:pt x="35" y="89"/>
                    <a:pt x="35" y="89"/>
                    <a:pt x="35" y="89"/>
                  </a:cubicBezTo>
                  <a:cubicBezTo>
                    <a:pt x="35" y="89"/>
                    <a:pt x="35" y="88"/>
                    <a:pt x="35" y="88"/>
                  </a:cubicBezTo>
                  <a:cubicBezTo>
                    <a:pt x="35" y="88"/>
                    <a:pt x="34" y="87"/>
                    <a:pt x="34" y="87"/>
                  </a:cubicBezTo>
                  <a:cubicBezTo>
                    <a:pt x="35" y="88"/>
                    <a:pt x="34" y="87"/>
                    <a:pt x="34" y="86"/>
                  </a:cubicBezTo>
                  <a:cubicBezTo>
                    <a:pt x="34" y="86"/>
                    <a:pt x="34" y="86"/>
                    <a:pt x="34" y="86"/>
                  </a:cubicBezTo>
                  <a:cubicBezTo>
                    <a:pt x="34" y="85"/>
                    <a:pt x="34" y="83"/>
                    <a:pt x="34" y="82"/>
                  </a:cubicBezTo>
                  <a:cubicBezTo>
                    <a:pt x="34" y="82"/>
                    <a:pt x="34" y="82"/>
                    <a:pt x="34" y="82"/>
                  </a:cubicBezTo>
                  <a:cubicBezTo>
                    <a:pt x="34" y="82"/>
                    <a:pt x="34" y="81"/>
                    <a:pt x="34" y="81"/>
                  </a:cubicBezTo>
                  <a:cubicBezTo>
                    <a:pt x="34" y="81"/>
                    <a:pt x="34" y="80"/>
                    <a:pt x="34" y="80"/>
                  </a:cubicBezTo>
                  <a:cubicBezTo>
                    <a:pt x="35" y="80"/>
                    <a:pt x="35" y="80"/>
                    <a:pt x="35" y="80"/>
                  </a:cubicBezTo>
                  <a:cubicBezTo>
                    <a:pt x="35" y="79"/>
                    <a:pt x="35" y="79"/>
                    <a:pt x="35" y="79"/>
                  </a:cubicBezTo>
                  <a:cubicBezTo>
                    <a:pt x="35" y="79"/>
                    <a:pt x="35" y="79"/>
                    <a:pt x="35" y="79"/>
                  </a:cubicBezTo>
                  <a:cubicBezTo>
                    <a:pt x="35" y="78"/>
                    <a:pt x="36" y="78"/>
                    <a:pt x="36" y="78"/>
                  </a:cubicBezTo>
                  <a:cubicBezTo>
                    <a:pt x="36" y="78"/>
                    <a:pt x="36" y="78"/>
                    <a:pt x="37" y="78"/>
                  </a:cubicBezTo>
                  <a:cubicBezTo>
                    <a:pt x="37" y="78"/>
                    <a:pt x="37" y="78"/>
                    <a:pt x="37" y="78"/>
                  </a:cubicBezTo>
                  <a:cubicBezTo>
                    <a:pt x="37" y="78"/>
                    <a:pt x="37" y="79"/>
                    <a:pt x="37" y="79"/>
                  </a:cubicBezTo>
                  <a:cubicBezTo>
                    <a:pt x="37" y="79"/>
                    <a:pt x="38" y="79"/>
                    <a:pt x="38" y="79"/>
                  </a:cubicBezTo>
                  <a:cubicBezTo>
                    <a:pt x="38" y="79"/>
                    <a:pt x="38" y="79"/>
                    <a:pt x="38" y="79"/>
                  </a:cubicBezTo>
                  <a:cubicBezTo>
                    <a:pt x="38" y="79"/>
                    <a:pt x="38" y="79"/>
                    <a:pt x="38" y="79"/>
                  </a:cubicBezTo>
                  <a:cubicBezTo>
                    <a:pt x="38" y="79"/>
                    <a:pt x="38" y="80"/>
                    <a:pt x="38" y="80"/>
                  </a:cubicBezTo>
                  <a:cubicBezTo>
                    <a:pt x="38" y="80"/>
                    <a:pt x="39" y="81"/>
                    <a:pt x="39" y="81"/>
                  </a:cubicBezTo>
                  <a:cubicBezTo>
                    <a:pt x="39" y="81"/>
                    <a:pt x="39" y="82"/>
                    <a:pt x="39" y="82"/>
                  </a:cubicBezTo>
                  <a:cubicBezTo>
                    <a:pt x="39" y="82"/>
                    <a:pt x="39" y="82"/>
                    <a:pt x="39" y="82"/>
                  </a:cubicBezTo>
                  <a:cubicBezTo>
                    <a:pt x="39" y="82"/>
                    <a:pt x="39" y="83"/>
                    <a:pt x="39" y="83"/>
                  </a:cubicBezTo>
                  <a:cubicBezTo>
                    <a:pt x="39" y="83"/>
                    <a:pt x="39" y="84"/>
                    <a:pt x="39" y="84"/>
                  </a:cubicBezTo>
                  <a:cubicBezTo>
                    <a:pt x="39" y="84"/>
                    <a:pt x="40" y="85"/>
                    <a:pt x="40" y="85"/>
                  </a:cubicBezTo>
                  <a:cubicBezTo>
                    <a:pt x="40" y="85"/>
                    <a:pt x="40" y="86"/>
                    <a:pt x="41" y="86"/>
                  </a:cubicBezTo>
                  <a:cubicBezTo>
                    <a:pt x="40" y="85"/>
                    <a:pt x="40" y="86"/>
                    <a:pt x="41" y="86"/>
                  </a:cubicBezTo>
                  <a:cubicBezTo>
                    <a:pt x="41" y="86"/>
                    <a:pt x="41" y="87"/>
                    <a:pt x="41" y="87"/>
                  </a:cubicBezTo>
                  <a:cubicBezTo>
                    <a:pt x="41" y="86"/>
                    <a:pt x="41" y="87"/>
                    <a:pt x="41" y="87"/>
                  </a:cubicBezTo>
                  <a:cubicBezTo>
                    <a:pt x="42" y="87"/>
                    <a:pt x="41" y="88"/>
                    <a:pt x="42" y="88"/>
                  </a:cubicBezTo>
                  <a:cubicBezTo>
                    <a:pt x="42" y="87"/>
                    <a:pt x="41" y="88"/>
                    <a:pt x="42" y="88"/>
                  </a:cubicBezTo>
                  <a:cubicBezTo>
                    <a:pt x="42" y="88"/>
                    <a:pt x="42" y="89"/>
                    <a:pt x="42" y="89"/>
                  </a:cubicBezTo>
                  <a:cubicBezTo>
                    <a:pt x="42" y="89"/>
                    <a:pt x="42" y="89"/>
                    <a:pt x="42" y="89"/>
                  </a:cubicBezTo>
                  <a:cubicBezTo>
                    <a:pt x="42" y="89"/>
                    <a:pt x="43" y="89"/>
                    <a:pt x="43" y="90"/>
                  </a:cubicBezTo>
                  <a:cubicBezTo>
                    <a:pt x="42" y="89"/>
                    <a:pt x="43" y="89"/>
                    <a:pt x="43" y="90"/>
                  </a:cubicBezTo>
                  <a:cubicBezTo>
                    <a:pt x="43" y="90"/>
                    <a:pt x="44" y="90"/>
                    <a:pt x="44" y="90"/>
                  </a:cubicBezTo>
                  <a:cubicBezTo>
                    <a:pt x="44" y="90"/>
                    <a:pt x="44" y="90"/>
                    <a:pt x="44" y="90"/>
                  </a:cubicBezTo>
                  <a:cubicBezTo>
                    <a:pt x="44" y="90"/>
                    <a:pt x="45" y="89"/>
                    <a:pt x="45" y="89"/>
                  </a:cubicBezTo>
                  <a:cubicBezTo>
                    <a:pt x="45" y="89"/>
                    <a:pt x="45" y="89"/>
                    <a:pt x="45" y="89"/>
                  </a:cubicBezTo>
                  <a:cubicBezTo>
                    <a:pt x="45" y="89"/>
                    <a:pt x="45" y="89"/>
                    <a:pt x="45" y="89"/>
                  </a:cubicBezTo>
                  <a:cubicBezTo>
                    <a:pt x="45" y="89"/>
                    <a:pt x="45" y="88"/>
                    <a:pt x="45" y="88"/>
                  </a:cubicBezTo>
                  <a:cubicBezTo>
                    <a:pt x="45" y="88"/>
                    <a:pt x="45" y="87"/>
                    <a:pt x="45" y="87"/>
                  </a:cubicBezTo>
                  <a:cubicBezTo>
                    <a:pt x="45" y="87"/>
                    <a:pt x="46" y="86"/>
                    <a:pt x="46" y="86"/>
                  </a:cubicBezTo>
                  <a:cubicBezTo>
                    <a:pt x="46" y="86"/>
                    <a:pt x="46" y="85"/>
                    <a:pt x="46" y="84"/>
                  </a:cubicBezTo>
                  <a:cubicBezTo>
                    <a:pt x="46" y="84"/>
                    <a:pt x="46" y="84"/>
                    <a:pt x="46" y="84"/>
                  </a:cubicBezTo>
                  <a:cubicBezTo>
                    <a:pt x="46" y="84"/>
                    <a:pt x="46" y="84"/>
                    <a:pt x="46" y="83"/>
                  </a:cubicBezTo>
                  <a:cubicBezTo>
                    <a:pt x="46" y="83"/>
                    <a:pt x="46" y="83"/>
                    <a:pt x="46" y="83"/>
                  </a:cubicBezTo>
                  <a:cubicBezTo>
                    <a:pt x="46" y="83"/>
                    <a:pt x="46" y="82"/>
                    <a:pt x="46" y="82"/>
                  </a:cubicBezTo>
                  <a:cubicBezTo>
                    <a:pt x="46" y="82"/>
                    <a:pt x="47" y="82"/>
                    <a:pt x="47" y="82"/>
                  </a:cubicBezTo>
                  <a:cubicBezTo>
                    <a:pt x="47" y="82"/>
                    <a:pt x="48" y="82"/>
                    <a:pt x="48" y="82"/>
                  </a:cubicBezTo>
                  <a:cubicBezTo>
                    <a:pt x="48" y="81"/>
                    <a:pt x="48" y="82"/>
                    <a:pt x="48" y="81"/>
                  </a:cubicBezTo>
                  <a:cubicBezTo>
                    <a:pt x="48" y="81"/>
                    <a:pt x="49" y="81"/>
                    <a:pt x="49" y="81"/>
                  </a:cubicBezTo>
                  <a:cubicBezTo>
                    <a:pt x="49" y="81"/>
                    <a:pt x="49" y="81"/>
                    <a:pt x="49" y="81"/>
                  </a:cubicBezTo>
                  <a:cubicBezTo>
                    <a:pt x="50" y="81"/>
                    <a:pt x="51" y="81"/>
                    <a:pt x="51" y="81"/>
                  </a:cubicBezTo>
                  <a:cubicBezTo>
                    <a:pt x="51" y="81"/>
                    <a:pt x="51" y="81"/>
                    <a:pt x="51" y="81"/>
                  </a:cubicBezTo>
                  <a:cubicBezTo>
                    <a:pt x="51" y="81"/>
                    <a:pt x="51" y="81"/>
                    <a:pt x="52" y="81"/>
                  </a:cubicBezTo>
                  <a:cubicBezTo>
                    <a:pt x="51" y="81"/>
                    <a:pt x="51" y="81"/>
                    <a:pt x="52" y="82"/>
                  </a:cubicBezTo>
                  <a:cubicBezTo>
                    <a:pt x="52" y="82"/>
                    <a:pt x="52" y="82"/>
                    <a:pt x="52" y="82"/>
                  </a:cubicBezTo>
                  <a:cubicBezTo>
                    <a:pt x="53" y="82"/>
                    <a:pt x="52" y="82"/>
                    <a:pt x="53" y="82"/>
                  </a:cubicBezTo>
                  <a:cubicBezTo>
                    <a:pt x="53" y="82"/>
                    <a:pt x="52" y="82"/>
                    <a:pt x="53" y="83"/>
                  </a:cubicBezTo>
                  <a:cubicBezTo>
                    <a:pt x="53" y="83"/>
                    <a:pt x="53" y="83"/>
                    <a:pt x="53" y="83"/>
                  </a:cubicBezTo>
                  <a:cubicBezTo>
                    <a:pt x="53" y="83"/>
                    <a:pt x="54" y="83"/>
                    <a:pt x="54" y="83"/>
                  </a:cubicBezTo>
                  <a:cubicBezTo>
                    <a:pt x="54" y="83"/>
                    <a:pt x="54" y="83"/>
                    <a:pt x="54" y="83"/>
                  </a:cubicBezTo>
                  <a:cubicBezTo>
                    <a:pt x="54" y="83"/>
                    <a:pt x="55" y="82"/>
                    <a:pt x="55" y="82"/>
                  </a:cubicBezTo>
                  <a:cubicBezTo>
                    <a:pt x="55" y="82"/>
                    <a:pt x="56" y="82"/>
                    <a:pt x="56" y="82"/>
                  </a:cubicBezTo>
                  <a:cubicBezTo>
                    <a:pt x="55" y="82"/>
                    <a:pt x="56" y="82"/>
                    <a:pt x="56" y="82"/>
                  </a:cubicBezTo>
                  <a:cubicBezTo>
                    <a:pt x="56" y="82"/>
                    <a:pt x="56" y="82"/>
                    <a:pt x="56" y="81"/>
                  </a:cubicBezTo>
                  <a:cubicBezTo>
                    <a:pt x="56" y="81"/>
                    <a:pt x="56" y="81"/>
                    <a:pt x="56" y="81"/>
                  </a:cubicBezTo>
                  <a:cubicBezTo>
                    <a:pt x="57" y="81"/>
                    <a:pt x="56" y="81"/>
                    <a:pt x="57" y="81"/>
                  </a:cubicBezTo>
                  <a:cubicBezTo>
                    <a:pt x="57" y="81"/>
                    <a:pt x="56" y="81"/>
                    <a:pt x="57" y="80"/>
                  </a:cubicBezTo>
                  <a:cubicBezTo>
                    <a:pt x="58" y="80"/>
                    <a:pt x="59" y="80"/>
                    <a:pt x="60" y="80"/>
                  </a:cubicBezTo>
                  <a:cubicBezTo>
                    <a:pt x="60" y="79"/>
                    <a:pt x="61" y="80"/>
                    <a:pt x="61" y="79"/>
                  </a:cubicBezTo>
                  <a:cubicBezTo>
                    <a:pt x="61" y="79"/>
                    <a:pt x="62" y="79"/>
                    <a:pt x="62" y="79"/>
                  </a:cubicBezTo>
                  <a:cubicBezTo>
                    <a:pt x="62" y="79"/>
                    <a:pt x="62" y="79"/>
                    <a:pt x="62" y="79"/>
                  </a:cubicBezTo>
                  <a:cubicBezTo>
                    <a:pt x="62" y="79"/>
                    <a:pt x="62" y="78"/>
                    <a:pt x="62" y="78"/>
                  </a:cubicBezTo>
                  <a:cubicBezTo>
                    <a:pt x="63" y="78"/>
                    <a:pt x="63" y="78"/>
                    <a:pt x="63" y="78"/>
                  </a:cubicBezTo>
                  <a:cubicBezTo>
                    <a:pt x="63" y="78"/>
                    <a:pt x="63" y="77"/>
                    <a:pt x="63" y="77"/>
                  </a:cubicBezTo>
                  <a:cubicBezTo>
                    <a:pt x="63" y="77"/>
                    <a:pt x="63" y="76"/>
                    <a:pt x="63" y="76"/>
                  </a:cubicBezTo>
                  <a:cubicBezTo>
                    <a:pt x="63" y="76"/>
                    <a:pt x="63" y="76"/>
                    <a:pt x="63" y="76"/>
                  </a:cubicBezTo>
                  <a:cubicBezTo>
                    <a:pt x="63" y="76"/>
                    <a:pt x="63" y="76"/>
                    <a:pt x="63" y="75"/>
                  </a:cubicBezTo>
                  <a:cubicBezTo>
                    <a:pt x="63" y="75"/>
                    <a:pt x="63" y="75"/>
                    <a:pt x="63" y="75"/>
                  </a:cubicBezTo>
                  <a:cubicBezTo>
                    <a:pt x="63" y="75"/>
                    <a:pt x="63" y="75"/>
                    <a:pt x="63" y="75"/>
                  </a:cubicBezTo>
                  <a:cubicBezTo>
                    <a:pt x="63" y="75"/>
                    <a:pt x="64" y="74"/>
                    <a:pt x="64" y="74"/>
                  </a:cubicBezTo>
                  <a:cubicBezTo>
                    <a:pt x="64" y="74"/>
                    <a:pt x="64" y="73"/>
                    <a:pt x="64" y="72"/>
                  </a:cubicBezTo>
                  <a:cubicBezTo>
                    <a:pt x="63" y="72"/>
                    <a:pt x="63" y="72"/>
                    <a:pt x="63" y="72"/>
                  </a:cubicBezTo>
                  <a:cubicBezTo>
                    <a:pt x="63" y="72"/>
                    <a:pt x="63" y="71"/>
                    <a:pt x="63" y="71"/>
                  </a:cubicBezTo>
                  <a:cubicBezTo>
                    <a:pt x="63" y="71"/>
                    <a:pt x="63" y="71"/>
                    <a:pt x="63" y="71"/>
                  </a:cubicBezTo>
                  <a:cubicBezTo>
                    <a:pt x="63" y="71"/>
                    <a:pt x="63" y="71"/>
                    <a:pt x="63" y="71"/>
                  </a:cubicBezTo>
                  <a:cubicBezTo>
                    <a:pt x="63" y="71"/>
                    <a:pt x="63" y="71"/>
                    <a:pt x="62" y="71"/>
                  </a:cubicBezTo>
                  <a:cubicBezTo>
                    <a:pt x="62" y="71"/>
                    <a:pt x="60" y="71"/>
                    <a:pt x="60" y="71"/>
                  </a:cubicBezTo>
                  <a:cubicBezTo>
                    <a:pt x="60" y="71"/>
                    <a:pt x="60" y="71"/>
                    <a:pt x="60" y="71"/>
                  </a:cubicBezTo>
                  <a:cubicBezTo>
                    <a:pt x="60" y="71"/>
                    <a:pt x="59" y="71"/>
                    <a:pt x="58" y="71"/>
                  </a:cubicBezTo>
                  <a:cubicBezTo>
                    <a:pt x="58" y="71"/>
                    <a:pt x="58" y="71"/>
                    <a:pt x="58" y="71"/>
                  </a:cubicBezTo>
                  <a:cubicBezTo>
                    <a:pt x="58" y="71"/>
                    <a:pt x="58" y="71"/>
                    <a:pt x="58" y="72"/>
                  </a:cubicBezTo>
                  <a:cubicBezTo>
                    <a:pt x="58" y="72"/>
                    <a:pt x="57" y="73"/>
                    <a:pt x="57" y="73"/>
                  </a:cubicBezTo>
                  <a:cubicBezTo>
                    <a:pt x="58" y="72"/>
                    <a:pt x="57" y="73"/>
                    <a:pt x="56" y="73"/>
                  </a:cubicBezTo>
                  <a:cubicBezTo>
                    <a:pt x="56" y="73"/>
                    <a:pt x="55" y="73"/>
                    <a:pt x="55" y="73"/>
                  </a:cubicBezTo>
                  <a:cubicBezTo>
                    <a:pt x="55" y="73"/>
                    <a:pt x="54" y="72"/>
                    <a:pt x="54" y="72"/>
                  </a:cubicBezTo>
                  <a:cubicBezTo>
                    <a:pt x="55" y="73"/>
                    <a:pt x="54" y="72"/>
                    <a:pt x="54" y="71"/>
                  </a:cubicBezTo>
                  <a:cubicBezTo>
                    <a:pt x="54" y="71"/>
                    <a:pt x="54" y="71"/>
                    <a:pt x="54" y="71"/>
                  </a:cubicBezTo>
                  <a:cubicBezTo>
                    <a:pt x="54" y="71"/>
                    <a:pt x="53" y="70"/>
                    <a:pt x="53" y="70"/>
                  </a:cubicBezTo>
                  <a:cubicBezTo>
                    <a:pt x="54" y="71"/>
                    <a:pt x="53" y="70"/>
                    <a:pt x="53" y="70"/>
                  </a:cubicBezTo>
                  <a:cubicBezTo>
                    <a:pt x="53" y="69"/>
                    <a:pt x="52" y="69"/>
                    <a:pt x="52" y="69"/>
                  </a:cubicBezTo>
                  <a:cubicBezTo>
                    <a:pt x="51" y="69"/>
                    <a:pt x="51" y="69"/>
                    <a:pt x="50" y="69"/>
                  </a:cubicBezTo>
                  <a:cubicBezTo>
                    <a:pt x="50" y="68"/>
                    <a:pt x="50" y="69"/>
                    <a:pt x="50" y="68"/>
                  </a:cubicBezTo>
                  <a:cubicBezTo>
                    <a:pt x="50" y="68"/>
                    <a:pt x="49" y="68"/>
                    <a:pt x="49" y="68"/>
                  </a:cubicBezTo>
                  <a:cubicBezTo>
                    <a:pt x="49" y="67"/>
                    <a:pt x="49" y="66"/>
                    <a:pt x="48" y="66"/>
                  </a:cubicBezTo>
                  <a:cubicBezTo>
                    <a:pt x="48" y="66"/>
                    <a:pt x="48" y="65"/>
                    <a:pt x="48" y="65"/>
                  </a:cubicBezTo>
                  <a:cubicBezTo>
                    <a:pt x="48" y="65"/>
                    <a:pt x="48" y="65"/>
                    <a:pt x="48" y="65"/>
                  </a:cubicBezTo>
                  <a:cubicBezTo>
                    <a:pt x="48" y="64"/>
                    <a:pt x="48" y="64"/>
                    <a:pt x="48" y="63"/>
                  </a:cubicBezTo>
                  <a:cubicBezTo>
                    <a:pt x="48" y="63"/>
                    <a:pt x="48" y="63"/>
                    <a:pt x="48" y="63"/>
                  </a:cubicBezTo>
                  <a:cubicBezTo>
                    <a:pt x="48" y="63"/>
                    <a:pt x="48" y="61"/>
                    <a:pt x="48" y="61"/>
                  </a:cubicBezTo>
                  <a:cubicBezTo>
                    <a:pt x="48" y="61"/>
                    <a:pt x="48" y="61"/>
                    <a:pt x="48" y="61"/>
                  </a:cubicBezTo>
                  <a:cubicBezTo>
                    <a:pt x="48" y="61"/>
                    <a:pt x="48" y="60"/>
                    <a:pt x="48" y="60"/>
                  </a:cubicBezTo>
                  <a:cubicBezTo>
                    <a:pt x="48" y="60"/>
                    <a:pt x="48" y="59"/>
                    <a:pt x="48" y="59"/>
                  </a:cubicBezTo>
                  <a:cubicBezTo>
                    <a:pt x="48" y="59"/>
                    <a:pt x="48" y="58"/>
                    <a:pt x="48" y="58"/>
                  </a:cubicBezTo>
                  <a:cubicBezTo>
                    <a:pt x="48" y="58"/>
                    <a:pt x="49" y="57"/>
                    <a:pt x="49" y="57"/>
                  </a:cubicBezTo>
                  <a:cubicBezTo>
                    <a:pt x="49" y="57"/>
                    <a:pt x="49" y="56"/>
                    <a:pt x="49" y="56"/>
                  </a:cubicBezTo>
                  <a:cubicBezTo>
                    <a:pt x="49" y="56"/>
                    <a:pt x="49" y="55"/>
                    <a:pt x="49" y="55"/>
                  </a:cubicBezTo>
                  <a:cubicBezTo>
                    <a:pt x="49" y="55"/>
                    <a:pt x="50" y="54"/>
                    <a:pt x="50" y="54"/>
                  </a:cubicBezTo>
                  <a:cubicBezTo>
                    <a:pt x="50" y="54"/>
                    <a:pt x="50" y="53"/>
                    <a:pt x="50" y="53"/>
                  </a:cubicBezTo>
                  <a:cubicBezTo>
                    <a:pt x="50" y="53"/>
                    <a:pt x="50" y="53"/>
                    <a:pt x="50" y="52"/>
                  </a:cubicBezTo>
                  <a:cubicBezTo>
                    <a:pt x="50" y="52"/>
                    <a:pt x="51" y="52"/>
                    <a:pt x="51" y="52"/>
                  </a:cubicBezTo>
                  <a:cubicBezTo>
                    <a:pt x="51" y="52"/>
                    <a:pt x="53" y="51"/>
                    <a:pt x="53" y="51"/>
                  </a:cubicBezTo>
                  <a:cubicBezTo>
                    <a:pt x="51" y="52"/>
                    <a:pt x="53" y="51"/>
                    <a:pt x="53" y="51"/>
                  </a:cubicBezTo>
                  <a:cubicBezTo>
                    <a:pt x="53" y="51"/>
                    <a:pt x="54" y="50"/>
                    <a:pt x="54" y="50"/>
                  </a:cubicBezTo>
                  <a:cubicBezTo>
                    <a:pt x="54" y="50"/>
                    <a:pt x="55" y="49"/>
                    <a:pt x="55" y="49"/>
                  </a:cubicBezTo>
                  <a:cubicBezTo>
                    <a:pt x="54" y="50"/>
                    <a:pt x="55" y="49"/>
                    <a:pt x="56" y="49"/>
                  </a:cubicBezTo>
                  <a:cubicBezTo>
                    <a:pt x="54" y="50"/>
                    <a:pt x="55" y="49"/>
                    <a:pt x="56" y="48"/>
                  </a:cubicBezTo>
                  <a:cubicBezTo>
                    <a:pt x="56" y="48"/>
                    <a:pt x="56" y="47"/>
                    <a:pt x="56" y="47"/>
                  </a:cubicBezTo>
                  <a:cubicBezTo>
                    <a:pt x="55" y="47"/>
                    <a:pt x="55" y="46"/>
                    <a:pt x="55" y="46"/>
                  </a:cubicBezTo>
                  <a:cubicBezTo>
                    <a:pt x="55" y="46"/>
                    <a:pt x="55" y="46"/>
                    <a:pt x="55" y="46"/>
                  </a:cubicBezTo>
                  <a:cubicBezTo>
                    <a:pt x="55" y="46"/>
                    <a:pt x="55" y="46"/>
                    <a:pt x="54" y="46"/>
                  </a:cubicBezTo>
                  <a:cubicBezTo>
                    <a:pt x="55" y="46"/>
                    <a:pt x="55" y="46"/>
                    <a:pt x="54" y="45"/>
                  </a:cubicBezTo>
                  <a:cubicBezTo>
                    <a:pt x="54" y="45"/>
                    <a:pt x="54" y="44"/>
                    <a:pt x="54" y="44"/>
                  </a:cubicBezTo>
                  <a:cubicBezTo>
                    <a:pt x="54" y="45"/>
                    <a:pt x="54" y="44"/>
                    <a:pt x="53" y="44"/>
                  </a:cubicBezTo>
                  <a:cubicBezTo>
                    <a:pt x="54" y="45"/>
                    <a:pt x="54" y="44"/>
                    <a:pt x="53" y="45"/>
                  </a:cubicBezTo>
                  <a:cubicBezTo>
                    <a:pt x="53" y="45"/>
                    <a:pt x="52" y="45"/>
                    <a:pt x="51" y="45"/>
                  </a:cubicBezTo>
                  <a:cubicBezTo>
                    <a:pt x="51" y="45"/>
                    <a:pt x="51" y="45"/>
                    <a:pt x="50" y="45"/>
                  </a:cubicBezTo>
                  <a:cubicBezTo>
                    <a:pt x="50" y="45"/>
                    <a:pt x="50" y="44"/>
                    <a:pt x="50" y="44"/>
                  </a:cubicBezTo>
                  <a:cubicBezTo>
                    <a:pt x="50" y="43"/>
                    <a:pt x="50" y="44"/>
                    <a:pt x="50" y="43"/>
                  </a:cubicBezTo>
                  <a:cubicBezTo>
                    <a:pt x="50" y="43"/>
                    <a:pt x="50" y="44"/>
                    <a:pt x="49" y="43"/>
                  </a:cubicBezTo>
                  <a:cubicBezTo>
                    <a:pt x="49" y="43"/>
                    <a:pt x="48" y="43"/>
                    <a:pt x="48" y="43"/>
                  </a:cubicBezTo>
                  <a:cubicBezTo>
                    <a:pt x="48" y="43"/>
                    <a:pt x="48" y="43"/>
                    <a:pt x="48" y="43"/>
                  </a:cubicBezTo>
                  <a:cubicBezTo>
                    <a:pt x="48" y="43"/>
                    <a:pt x="48" y="42"/>
                    <a:pt x="48" y="42"/>
                  </a:cubicBezTo>
                  <a:cubicBezTo>
                    <a:pt x="48" y="42"/>
                    <a:pt x="47" y="42"/>
                    <a:pt x="47" y="42"/>
                  </a:cubicBezTo>
                  <a:cubicBezTo>
                    <a:pt x="48" y="42"/>
                    <a:pt x="47" y="42"/>
                    <a:pt x="47" y="41"/>
                  </a:cubicBezTo>
                  <a:cubicBezTo>
                    <a:pt x="47" y="41"/>
                    <a:pt x="47" y="41"/>
                    <a:pt x="47" y="41"/>
                  </a:cubicBezTo>
                  <a:cubicBezTo>
                    <a:pt x="46" y="41"/>
                    <a:pt x="47" y="40"/>
                    <a:pt x="46" y="40"/>
                  </a:cubicBezTo>
                  <a:cubicBezTo>
                    <a:pt x="46" y="41"/>
                    <a:pt x="47" y="40"/>
                    <a:pt x="46" y="39"/>
                  </a:cubicBezTo>
                  <a:cubicBezTo>
                    <a:pt x="46" y="39"/>
                    <a:pt x="45" y="39"/>
                    <a:pt x="45" y="39"/>
                  </a:cubicBezTo>
                  <a:cubicBezTo>
                    <a:pt x="46" y="39"/>
                    <a:pt x="45" y="39"/>
                    <a:pt x="45" y="38"/>
                  </a:cubicBezTo>
                  <a:cubicBezTo>
                    <a:pt x="46" y="39"/>
                    <a:pt x="45" y="39"/>
                    <a:pt x="45" y="37"/>
                  </a:cubicBezTo>
                  <a:cubicBezTo>
                    <a:pt x="45" y="37"/>
                    <a:pt x="45" y="36"/>
                    <a:pt x="45" y="36"/>
                  </a:cubicBezTo>
                  <a:cubicBezTo>
                    <a:pt x="45" y="36"/>
                    <a:pt x="46" y="35"/>
                    <a:pt x="46" y="35"/>
                  </a:cubicBezTo>
                  <a:cubicBezTo>
                    <a:pt x="47" y="35"/>
                    <a:pt x="46" y="35"/>
                    <a:pt x="47" y="35"/>
                  </a:cubicBezTo>
                  <a:cubicBezTo>
                    <a:pt x="47" y="35"/>
                    <a:pt x="46" y="35"/>
                    <a:pt x="47" y="34"/>
                  </a:cubicBezTo>
                  <a:cubicBezTo>
                    <a:pt x="47" y="34"/>
                    <a:pt x="47" y="34"/>
                    <a:pt x="47" y="33"/>
                  </a:cubicBezTo>
                  <a:cubicBezTo>
                    <a:pt x="48" y="33"/>
                    <a:pt x="47" y="33"/>
                    <a:pt x="48" y="33"/>
                  </a:cubicBezTo>
                  <a:cubicBezTo>
                    <a:pt x="48" y="33"/>
                    <a:pt x="48" y="32"/>
                    <a:pt x="48" y="32"/>
                  </a:cubicBezTo>
                  <a:cubicBezTo>
                    <a:pt x="48" y="32"/>
                    <a:pt x="48" y="31"/>
                    <a:pt x="48" y="31"/>
                  </a:cubicBezTo>
                  <a:cubicBezTo>
                    <a:pt x="48" y="31"/>
                    <a:pt x="48" y="30"/>
                    <a:pt x="48" y="30"/>
                  </a:cubicBezTo>
                  <a:cubicBezTo>
                    <a:pt x="49" y="30"/>
                    <a:pt x="49" y="30"/>
                    <a:pt x="50" y="30"/>
                  </a:cubicBezTo>
                  <a:cubicBezTo>
                    <a:pt x="49" y="30"/>
                    <a:pt x="49" y="30"/>
                    <a:pt x="50" y="30"/>
                  </a:cubicBezTo>
                  <a:cubicBezTo>
                    <a:pt x="50" y="29"/>
                    <a:pt x="50" y="28"/>
                    <a:pt x="50" y="28"/>
                  </a:cubicBezTo>
                  <a:cubicBezTo>
                    <a:pt x="50" y="28"/>
                    <a:pt x="50" y="26"/>
                    <a:pt x="50" y="26"/>
                  </a:cubicBezTo>
                  <a:cubicBezTo>
                    <a:pt x="50" y="26"/>
                    <a:pt x="50" y="25"/>
                    <a:pt x="50" y="25"/>
                  </a:cubicBezTo>
                  <a:cubicBezTo>
                    <a:pt x="50" y="25"/>
                    <a:pt x="50" y="24"/>
                    <a:pt x="50" y="24"/>
                  </a:cubicBezTo>
                  <a:cubicBezTo>
                    <a:pt x="50" y="24"/>
                    <a:pt x="51" y="23"/>
                    <a:pt x="51" y="23"/>
                  </a:cubicBezTo>
                  <a:cubicBezTo>
                    <a:pt x="51" y="23"/>
                    <a:pt x="51" y="22"/>
                    <a:pt x="51" y="22"/>
                  </a:cubicBezTo>
                  <a:cubicBezTo>
                    <a:pt x="51" y="22"/>
                    <a:pt x="50" y="21"/>
                    <a:pt x="50" y="21"/>
                  </a:cubicBezTo>
                  <a:cubicBezTo>
                    <a:pt x="51" y="22"/>
                    <a:pt x="50" y="21"/>
                    <a:pt x="50" y="20"/>
                  </a:cubicBezTo>
                  <a:cubicBezTo>
                    <a:pt x="50" y="20"/>
                    <a:pt x="50" y="20"/>
                    <a:pt x="50" y="20"/>
                  </a:cubicBezTo>
                  <a:cubicBezTo>
                    <a:pt x="50" y="20"/>
                    <a:pt x="50" y="19"/>
                    <a:pt x="50" y="19"/>
                  </a:cubicBezTo>
                  <a:cubicBezTo>
                    <a:pt x="50" y="19"/>
                    <a:pt x="49" y="19"/>
                    <a:pt x="49" y="19"/>
                  </a:cubicBezTo>
                  <a:cubicBezTo>
                    <a:pt x="49" y="19"/>
                    <a:pt x="49" y="18"/>
                    <a:pt x="49" y="18"/>
                  </a:cubicBezTo>
                  <a:cubicBezTo>
                    <a:pt x="49" y="18"/>
                    <a:pt x="48" y="18"/>
                    <a:pt x="48" y="18"/>
                  </a:cubicBezTo>
                  <a:cubicBezTo>
                    <a:pt x="48" y="18"/>
                    <a:pt x="48" y="18"/>
                    <a:pt x="48" y="18"/>
                  </a:cubicBezTo>
                  <a:cubicBezTo>
                    <a:pt x="48" y="18"/>
                    <a:pt x="48" y="18"/>
                    <a:pt x="47" y="18"/>
                  </a:cubicBezTo>
                  <a:cubicBezTo>
                    <a:pt x="47" y="18"/>
                    <a:pt x="47" y="17"/>
                    <a:pt x="47" y="17"/>
                  </a:cubicBezTo>
                  <a:cubicBezTo>
                    <a:pt x="47" y="18"/>
                    <a:pt x="47" y="17"/>
                    <a:pt x="46" y="17"/>
                  </a:cubicBezTo>
                  <a:cubicBezTo>
                    <a:pt x="47" y="18"/>
                    <a:pt x="47" y="17"/>
                    <a:pt x="45" y="17"/>
                  </a:cubicBezTo>
                  <a:cubicBezTo>
                    <a:pt x="45" y="17"/>
                    <a:pt x="44" y="17"/>
                    <a:pt x="43" y="17"/>
                  </a:cubicBezTo>
                  <a:cubicBezTo>
                    <a:pt x="43" y="17"/>
                    <a:pt x="43" y="18"/>
                    <a:pt x="43" y="18"/>
                  </a:cubicBezTo>
                  <a:cubicBezTo>
                    <a:pt x="43" y="18"/>
                    <a:pt x="42" y="18"/>
                    <a:pt x="42" y="18"/>
                  </a:cubicBezTo>
                  <a:cubicBezTo>
                    <a:pt x="43" y="18"/>
                    <a:pt x="42" y="18"/>
                    <a:pt x="42" y="19"/>
                  </a:cubicBezTo>
                  <a:cubicBezTo>
                    <a:pt x="42" y="19"/>
                    <a:pt x="42" y="20"/>
                    <a:pt x="42" y="20"/>
                  </a:cubicBezTo>
                  <a:cubicBezTo>
                    <a:pt x="42" y="20"/>
                    <a:pt x="41" y="20"/>
                    <a:pt x="41" y="20"/>
                  </a:cubicBezTo>
                  <a:cubicBezTo>
                    <a:pt x="41" y="20"/>
                    <a:pt x="40" y="20"/>
                    <a:pt x="40" y="21"/>
                  </a:cubicBezTo>
                  <a:cubicBezTo>
                    <a:pt x="40" y="21"/>
                    <a:pt x="40" y="21"/>
                    <a:pt x="40" y="21"/>
                  </a:cubicBezTo>
                  <a:cubicBezTo>
                    <a:pt x="40" y="21"/>
                    <a:pt x="40" y="21"/>
                    <a:pt x="39" y="21"/>
                  </a:cubicBezTo>
                  <a:cubicBezTo>
                    <a:pt x="40" y="21"/>
                    <a:pt x="40" y="21"/>
                    <a:pt x="38" y="21"/>
                  </a:cubicBezTo>
                  <a:cubicBezTo>
                    <a:pt x="38" y="21"/>
                    <a:pt x="37" y="21"/>
                    <a:pt x="37" y="21"/>
                  </a:cubicBezTo>
                  <a:cubicBezTo>
                    <a:pt x="37" y="21"/>
                    <a:pt x="37" y="21"/>
                    <a:pt x="36" y="21"/>
                  </a:cubicBezTo>
                  <a:cubicBezTo>
                    <a:pt x="36" y="21"/>
                    <a:pt x="36" y="20"/>
                    <a:pt x="36" y="20"/>
                  </a:cubicBezTo>
                  <a:cubicBezTo>
                    <a:pt x="36" y="21"/>
                    <a:pt x="36" y="20"/>
                    <a:pt x="36" y="20"/>
                  </a:cubicBezTo>
                  <a:cubicBezTo>
                    <a:pt x="35" y="20"/>
                    <a:pt x="35" y="19"/>
                    <a:pt x="35" y="19"/>
                  </a:cubicBezTo>
                  <a:cubicBezTo>
                    <a:pt x="35" y="19"/>
                    <a:pt x="35" y="18"/>
                    <a:pt x="35" y="18"/>
                  </a:cubicBezTo>
                  <a:cubicBezTo>
                    <a:pt x="35" y="18"/>
                    <a:pt x="35" y="17"/>
                    <a:pt x="35" y="17"/>
                  </a:cubicBezTo>
                  <a:cubicBezTo>
                    <a:pt x="35" y="17"/>
                    <a:pt x="35" y="16"/>
                    <a:pt x="35" y="16"/>
                  </a:cubicBezTo>
                  <a:cubicBezTo>
                    <a:pt x="35" y="16"/>
                    <a:pt x="36" y="15"/>
                    <a:pt x="36" y="15"/>
                  </a:cubicBezTo>
                  <a:cubicBezTo>
                    <a:pt x="36" y="15"/>
                    <a:pt x="36" y="14"/>
                    <a:pt x="36" y="14"/>
                  </a:cubicBezTo>
                  <a:cubicBezTo>
                    <a:pt x="36" y="14"/>
                    <a:pt x="36" y="13"/>
                    <a:pt x="36" y="13"/>
                  </a:cubicBezTo>
                  <a:cubicBezTo>
                    <a:pt x="37" y="13"/>
                    <a:pt x="37" y="13"/>
                    <a:pt x="37" y="13"/>
                  </a:cubicBezTo>
                  <a:cubicBezTo>
                    <a:pt x="37" y="13"/>
                    <a:pt x="38" y="12"/>
                    <a:pt x="38" y="12"/>
                  </a:cubicBezTo>
                  <a:cubicBezTo>
                    <a:pt x="38" y="12"/>
                    <a:pt x="38" y="12"/>
                    <a:pt x="39" y="12"/>
                  </a:cubicBezTo>
                  <a:cubicBezTo>
                    <a:pt x="38" y="12"/>
                    <a:pt x="38" y="12"/>
                    <a:pt x="38" y="12"/>
                  </a:cubicBezTo>
                  <a:cubicBezTo>
                    <a:pt x="38" y="12"/>
                    <a:pt x="37" y="11"/>
                    <a:pt x="37" y="11"/>
                  </a:cubicBezTo>
                  <a:cubicBezTo>
                    <a:pt x="38" y="12"/>
                    <a:pt x="37" y="11"/>
                    <a:pt x="37" y="10"/>
                  </a:cubicBezTo>
                  <a:cubicBezTo>
                    <a:pt x="37" y="10"/>
                    <a:pt x="37" y="10"/>
                    <a:pt x="37" y="9"/>
                  </a:cubicBezTo>
                  <a:cubicBezTo>
                    <a:pt x="37" y="9"/>
                    <a:pt x="37" y="9"/>
                    <a:pt x="37" y="9"/>
                  </a:cubicBezTo>
                  <a:cubicBezTo>
                    <a:pt x="37" y="9"/>
                    <a:pt x="36" y="8"/>
                    <a:pt x="36" y="8"/>
                  </a:cubicBezTo>
                  <a:cubicBezTo>
                    <a:pt x="36" y="8"/>
                    <a:pt x="36" y="8"/>
                    <a:pt x="36" y="8"/>
                  </a:cubicBezTo>
                  <a:cubicBezTo>
                    <a:pt x="36" y="8"/>
                    <a:pt x="36" y="8"/>
                    <a:pt x="35" y="8"/>
                  </a:cubicBezTo>
                  <a:cubicBezTo>
                    <a:pt x="36" y="8"/>
                    <a:pt x="36" y="8"/>
                    <a:pt x="35" y="7"/>
                  </a:cubicBezTo>
                  <a:cubicBezTo>
                    <a:pt x="35" y="7"/>
                    <a:pt x="35" y="7"/>
                    <a:pt x="35" y="7"/>
                  </a:cubicBezTo>
                  <a:cubicBezTo>
                    <a:pt x="35" y="6"/>
                    <a:pt x="35" y="5"/>
                    <a:pt x="35" y="5"/>
                  </a:cubicBezTo>
                  <a:cubicBezTo>
                    <a:pt x="35" y="5"/>
                    <a:pt x="34" y="5"/>
                    <a:pt x="34" y="5"/>
                  </a:cubicBezTo>
                  <a:cubicBezTo>
                    <a:pt x="35" y="5"/>
                    <a:pt x="34" y="5"/>
                    <a:pt x="34" y="4"/>
                  </a:cubicBezTo>
                  <a:cubicBezTo>
                    <a:pt x="33" y="4"/>
                    <a:pt x="34" y="3"/>
                    <a:pt x="33" y="3"/>
                  </a:cubicBezTo>
                  <a:cubicBezTo>
                    <a:pt x="33" y="4"/>
                    <a:pt x="34" y="3"/>
                    <a:pt x="33" y="2"/>
                  </a:cubicBezTo>
                  <a:cubicBezTo>
                    <a:pt x="33" y="2"/>
                    <a:pt x="33" y="2"/>
                    <a:pt x="33" y="2"/>
                  </a:cubicBezTo>
                  <a:cubicBezTo>
                    <a:pt x="33" y="2"/>
                    <a:pt x="32" y="2"/>
                    <a:pt x="32" y="2"/>
                  </a:cubicBezTo>
                  <a:cubicBezTo>
                    <a:pt x="33" y="2"/>
                    <a:pt x="32" y="2"/>
                    <a:pt x="32" y="2"/>
                  </a:cubicBezTo>
                  <a:cubicBezTo>
                    <a:pt x="32" y="2"/>
                    <a:pt x="31" y="1"/>
                    <a:pt x="31" y="1"/>
                  </a:cubicBezTo>
                  <a:cubicBezTo>
                    <a:pt x="31" y="0"/>
                    <a:pt x="31" y="1"/>
                    <a:pt x="31" y="0"/>
                  </a:cubicBezTo>
                  <a:cubicBezTo>
                    <a:pt x="31" y="0"/>
                    <a:pt x="31" y="1"/>
                    <a:pt x="30" y="1"/>
                  </a:cubicBezTo>
                  <a:cubicBezTo>
                    <a:pt x="30" y="1"/>
                    <a:pt x="30" y="1"/>
                    <a:pt x="30" y="1"/>
                  </a:cubicBezTo>
                  <a:cubicBezTo>
                    <a:pt x="30" y="1"/>
                    <a:pt x="30" y="2"/>
                    <a:pt x="30" y="2"/>
                  </a:cubicBezTo>
                  <a:cubicBezTo>
                    <a:pt x="30" y="2"/>
                    <a:pt x="30" y="2"/>
                    <a:pt x="30" y="2"/>
                  </a:cubicBezTo>
                  <a:cubicBezTo>
                    <a:pt x="30" y="2"/>
                    <a:pt x="30" y="3"/>
                    <a:pt x="30" y="3"/>
                  </a:cubicBezTo>
                  <a:cubicBezTo>
                    <a:pt x="30" y="3"/>
                    <a:pt x="29" y="3"/>
                    <a:pt x="29" y="3"/>
                  </a:cubicBezTo>
                  <a:cubicBezTo>
                    <a:pt x="29" y="3"/>
                    <a:pt x="29" y="4"/>
                    <a:pt x="29" y="4"/>
                  </a:cubicBezTo>
                  <a:cubicBezTo>
                    <a:pt x="29" y="4"/>
                    <a:pt x="29" y="4"/>
                    <a:pt x="29" y="5"/>
                  </a:cubicBezTo>
                  <a:cubicBezTo>
                    <a:pt x="29" y="4"/>
                    <a:pt x="29" y="5"/>
                    <a:pt x="29" y="5"/>
                  </a:cubicBezTo>
                  <a:cubicBezTo>
                    <a:pt x="29" y="5"/>
                    <a:pt x="29" y="6"/>
                    <a:pt x="29" y="6"/>
                  </a:cubicBezTo>
                  <a:cubicBezTo>
                    <a:pt x="29" y="6"/>
                    <a:pt x="29" y="7"/>
                    <a:pt x="29" y="7"/>
                  </a:cubicBezTo>
                  <a:cubicBezTo>
                    <a:pt x="29" y="6"/>
                    <a:pt x="29" y="7"/>
                    <a:pt x="29" y="7"/>
                  </a:cubicBezTo>
                  <a:cubicBezTo>
                    <a:pt x="28" y="7"/>
                    <a:pt x="28" y="8"/>
                    <a:pt x="28" y="8"/>
                  </a:cubicBezTo>
                  <a:cubicBezTo>
                    <a:pt x="28" y="8"/>
                    <a:pt x="28" y="8"/>
                    <a:pt x="27" y="7"/>
                  </a:cubicBezTo>
                  <a:cubicBezTo>
                    <a:pt x="27" y="7"/>
                    <a:pt x="27" y="7"/>
                    <a:pt x="27" y="7"/>
                  </a:cubicBezTo>
                  <a:cubicBezTo>
                    <a:pt x="27" y="7"/>
                    <a:pt x="27" y="7"/>
                    <a:pt x="27" y="7"/>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moveTo>
                    <a:pt x="29" y="5"/>
                  </a:moveTo>
                  <a:cubicBezTo>
                    <a:pt x="29" y="5"/>
                    <a:pt x="29" y="5"/>
                    <a:pt x="29" y="5"/>
                  </a:cubicBezTo>
                  <a:cubicBezTo>
                    <a:pt x="29" y="5"/>
                    <a:pt x="29" y="5"/>
                    <a:pt x="29" y="5"/>
                  </a:cubicBezTo>
                  <a:cubicBezTo>
                    <a:pt x="29" y="5"/>
                    <a:pt x="29" y="5"/>
                    <a:pt x="29" y="5"/>
                  </a:cubicBezTo>
                  <a:cubicBezTo>
                    <a:pt x="29" y="5"/>
                    <a:pt x="29" y="5"/>
                    <a:pt x="29" y="5"/>
                  </a:cubicBezTo>
                  <a:cubicBezTo>
                    <a:pt x="29" y="5"/>
                    <a:pt x="29" y="5"/>
                    <a:pt x="29" y="5"/>
                  </a:cubicBezTo>
                </a:path>
              </a:pathLst>
            </a:custGeom>
            <a:solidFill>
              <a:srgbClr val="DE757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3" name="Freeform 20"/>
            <p:cNvSpPr>
              <a:spLocks/>
            </p:cNvSpPr>
            <p:nvPr/>
          </p:nvSpPr>
          <p:spPr bwMode="auto">
            <a:xfrm>
              <a:off x="4973174" y="4400869"/>
              <a:ext cx="643622" cy="426618"/>
            </a:xfrm>
            <a:custGeom>
              <a:avLst/>
              <a:gdLst>
                <a:gd name="T0" fmla="*/ 34992000 w 128"/>
                <a:gd name="T1" fmla="*/ 21835008 h 93"/>
                <a:gd name="T2" fmla="*/ 33592320 w 128"/>
                <a:gd name="T3" fmla="*/ 21275136 h 93"/>
                <a:gd name="T4" fmla="*/ 31912704 w 128"/>
                <a:gd name="T5" fmla="*/ 20715264 h 93"/>
                <a:gd name="T6" fmla="*/ 30792960 w 128"/>
                <a:gd name="T7" fmla="*/ 20155392 h 93"/>
                <a:gd name="T8" fmla="*/ 29673216 w 128"/>
                <a:gd name="T9" fmla="*/ 19595520 h 93"/>
                <a:gd name="T10" fmla="*/ 28273536 w 128"/>
                <a:gd name="T11" fmla="*/ 19595520 h 93"/>
                <a:gd name="T12" fmla="*/ 27433728 w 128"/>
                <a:gd name="T13" fmla="*/ 20435328 h 93"/>
                <a:gd name="T14" fmla="*/ 25474176 w 128"/>
                <a:gd name="T15" fmla="*/ 20995200 h 93"/>
                <a:gd name="T16" fmla="*/ 23794560 w 128"/>
                <a:gd name="T17" fmla="*/ 21555072 h 93"/>
                <a:gd name="T18" fmla="*/ 23234688 w 128"/>
                <a:gd name="T19" fmla="*/ 23234688 h 93"/>
                <a:gd name="T20" fmla="*/ 20995200 w 128"/>
                <a:gd name="T21" fmla="*/ 24074496 h 93"/>
                <a:gd name="T22" fmla="*/ 19315584 w 128"/>
                <a:gd name="T23" fmla="*/ 24634368 h 93"/>
                <a:gd name="T24" fmla="*/ 17915904 w 128"/>
                <a:gd name="T25" fmla="*/ 25474176 h 93"/>
                <a:gd name="T26" fmla="*/ 15396480 w 128"/>
                <a:gd name="T27" fmla="*/ 25754112 h 93"/>
                <a:gd name="T28" fmla="*/ 12037248 w 128"/>
                <a:gd name="T29" fmla="*/ 25474176 h 93"/>
                <a:gd name="T30" fmla="*/ 7278336 w 128"/>
                <a:gd name="T31" fmla="*/ 24634368 h 93"/>
                <a:gd name="T32" fmla="*/ 5038848 w 128"/>
                <a:gd name="T33" fmla="*/ 24354432 h 93"/>
                <a:gd name="T34" fmla="*/ 3639168 w 128"/>
                <a:gd name="T35" fmla="*/ 22674816 h 93"/>
                <a:gd name="T36" fmla="*/ 1959552 w 128"/>
                <a:gd name="T37" fmla="*/ 22114944 h 93"/>
                <a:gd name="T38" fmla="*/ 0 w 128"/>
                <a:gd name="T39" fmla="*/ 20155392 h 93"/>
                <a:gd name="T40" fmla="*/ 1119744 w 128"/>
                <a:gd name="T41" fmla="*/ 19595520 h 93"/>
                <a:gd name="T42" fmla="*/ 2239488 w 128"/>
                <a:gd name="T43" fmla="*/ 18195840 h 93"/>
                <a:gd name="T44" fmla="*/ 2239488 w 128"/>
                <a:gd name="T45" fmla="*/ 15396480 h 93"/>
                <a:gd name="T46" fmla="*/ 1679616 w 128"/>
                <a:gd name="T47" fmla="*/ 13436928 h 93"/>
                <a:gd name="T48" fmla="*/ 279936 w 128"/>
                <a:gd name="T49" fmla="*/ 11757312 h 93"/>
                <a:gd name="T50" fmla="*/ 0 w 128"/>
                <a:gd name="T51" fmla="*/ 8398080 h 93"/>
                <a:gd name="T52" fmla="*/ 1119744 w 128"/>
                <a:gd name="T53" fmla="*/ 6998400 h 93"/>
                <a:gd name="T54" fmla="*/ 3639168 w 128"/>
                <a:gd name="T55" fmla="*/ 7558272 h 93"/>
                <a:gd name="T56" fmla="*/ 4758912 w 128"/>
                <a:gd name="T57" fmla="*/ 6438528 h 93"/>
                <a:gd name="T58" fmla="*/ 4758912 w 128"/>
                <a:gd name="T59" fmla="*/ 3919104 h 93"/>
                <a:gd name="T60" fmla="*/ 5878656 w 128"/>
                <a:gd name="T61" fmla="*/ 4758912 h 93"/>
                <a:gd name="T62" fmla="*/ 6718464 w 128"/>
                <a:gd name="T63" fmla="*/ 6438528 h 93"/>
                <a:gd name="T64" fmla="*/ 7558272 w 128"/>
                <a:gd name="T65" fmla="*/ 6438528 h 93"/>
                <a:gd name="T66" fmla="*/ 8398080 w 128"/>
                <a:gd name="T67" fmla="*/ 4478976 h 93"/>
                <a:gd name="T68" fmla="*/ 9797760 w 128"/>
                <a:gd name="T69" fmla="*/ 5038848 h 93"/>
                <a:gd name="T70" fmla="*/ 11757312 w 128"/>
                <a:gd name="T71" fmla="*/ 4199040 h 93"/>
                <a:gd name="T72" fmla="*/ 12597120 w 128"/>
                <a:gd name="T73" fmla="*/ 2799360 h 93"/>
                <a:gd name="T74" fmla="*/ 12877056 w 128"/>
                <a:gd name="T75" fmla="*/ 1399680 h 93"/>
                <a:gd name="T76" fmla="*/ 13716864 w 128"/>
                <a:gd name="T77" fmla="*/ 279936 h 93"/>
                <a:gd name="T78" fmla="*/ 15676416 w 128"/>
                <a:gd name="T79" fmla="*/ 1119744 h 93"/>
                <a:gd name="T80" fmla="*/ 17356032 w 128"/>
                <a:gd name="T81" fmla="*/ 3919104 h 93"/>
                <a:gd name="T82" fmla="*/ 19875456 w 128"/>
                <a:gd name="T83" fmla="*/ 4199040 h 93"/>
                <a:gd name="T84" fmla="*/ 20155392 w 128"/>
                <a:gd name="T85" fmla="*/ 6438528 h 93"/>
                <a:gd name="T86" fmla="*/ 19875456 w 128"/>
                <a:gd name="T87" fmla="*/ 8957952 h 93"/>
                <a:gd name="T88" fmla="*/ 21555072 w 128"/>
                <a:gd name="T89" fmla="*/ 10357632 h 93"/>
                <a:gd name="T90" fmla="*/ 22954752 w 128"/>
                <a:gd name="T91" fmla="*/ 8678016 h 93"/>
                <a:gd name="T92" fmla="*/ 24074496 w 128"/>
                <a:gd name="T93" fmla="*/ 6718464 h 93"/>
                <a:gd name="T94" fmla="*/ 24914304 w 128"/>
                <a:gd name="T95" fmla="*/ 8957952 h 93"/>
                <a:gd name="T96" fmla="*/ 26313984 w 128"/>
                <a:gd name="T97" fmla="*/ 10357632 h 93"/>
                <a:gd name="T98" fmla="*/ 27153792 w 128"/>
                <a:gd name="T99" fmla="*/ 12597120 h 93"/>
                <a:gd name="T100" fmla="*/ 29393280 w 128"/>
                <a:gd name="T101" fmla="*/ 12877056 h 93"/>
                <a:gd name="T102" fmla="*/ 31912704 w 128"/>
                <a:gd name="T103" fmla="*/ 12877056 h 93"/>
                <a:gd name="T104" fmla="*/ 34432128 w 128"/>
                <a:gd name="T105" fmla="*/ 12597120 h 93"/>
                <a:gd name="T106" fmla="*/ 34432128 w 128"/>
                <a:gd name="T107" fmla="*/ 14276736 h 93"/>
                <a:gd name="T108" fmla="*/ 34152192 w 128"/>
                <a:gd name="T109" fmla="*/ 15676416 h 93"/>
                <a:gd name="T110" fmla="*/ 33592320 w 128"/>
                <a:gd name="T111" fmla="*/ 16516224 h 93"/>
                <a:gd name="T112" fmla="*/ 33872256 w 128"/>
                <a:gd name="T113" fmla="*/ 17915904 h 93"/>
                <a:gd name="T114" fmla="*/ 33872256 w 128"/>
                <a:gd name="T115" fmla="*/ 19315584 h 93"/>
                <a:gd name="T116" fmla="*/ 34992000 w 128"/>
                <a:gd name="T117" fmla="*/ 20435328 h 93"/>
                <a:gd name="T118" fmla="*/ 35831808 w 128"/>
                <a:gd name="T119" fmla="*/ 21835008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8"/>
                <a:gd name="T181" fmla="*/ 0 h 93"/>
                <a:gd name="T182" fmla="*/ 128 w 128"/>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8" h="93">
                  <a:moveTo>
                    <a:pt x="128" y="79"/>
                  </a:moveTo>
                  <a:cubicBezTo>
                    <a:pt x="128" y="79"/>
                    <a:pt x="128" y="79"/>
                    <a:pt x="128" y="79"/>
                  </a:cubicBezTo>
                  <a:cubicBezTo>
                    <a:pt x="128" y="79"/>
                    <a:pt x="128" y="79"/>
                    <a:pt x="127" y="79"/>
                  </a:cubicBezTo>
                  <a:cubicBezTo>
                    <a:pt x="127" y="79"/>
                    <a:pt x="127" y="79"/>
                    <a:pt x="127" y="79"/>
                  </a:cubicBezTo>
                  <a:cubicBezTo>
                    <a:pt x="127" y="79"/>
                    <a:pt x="127" y="79"/>
                    <a:pt x="127" y="79"/>
                  </a:cubicBezTo>
                  <a:cubicBezTo>
                    <a:pt x="127" y="78"/>
                    <a:pt x="126" y="79"/>
                    <a:pt x="126" y="78"/>
                  </a:cubicBezTo>
                  <a:cubicBezTo>
                    <a:pt x="126" y="78"/>
                    <a:pt x="126" y="78"/>
                    <a:pt x="126" y="78"/>
                  </a:cubicBezTo>
                  <a:cubicBezTo>
                    <a:pt x="126" y="78"/>
                    <a:pt x="125" y="78"/>
                    <a:pt x="125" y="78"/>
                  </a:cubicBezTo>
                  <a:cubicBezTo>
                    <a:pt x="125" y="78"/>
                    <a:pt x="125" y="78"/>
                    <a:pt x="125" y="78"/>
                  </a:cubicBezTo>
                  <a:cubicBezTo>
                    <a:pt x="125" y="78"/>
                    <a:pt x="125" y="78"/>
                    <a:pt x="125" y="78"/>
                  </a:cubicBezTo>
                  <a:cubicBezTo>
                    <a:pt x="125" y="77"/>
                    <a:pt x="124" y="78"/>
                    <a:pt x="124" y="77"/>
                  </a:cubicBezTo>
                  <a:cubicBezTo>
                    <a:pt x="125" y="77"/>
                    <a:pt x="124" y="78"/>
                    <a:pt x="124" y="77"/>
                  </a:cubicBezTo>
                  <a:cubicBezTo>
                    <a:pt x="124" y="77"/>
                    <a:pt x="124" y="77"/>
                    <a:pt x="123" y="77"/>
                  </a:cubicBezTo>
                  <a:cubicBezTo>
                    <a:pt x="123" y="77"/>
                    <a:pt x="123" y="77"/>
                    <a:pt x="123" y="77"/>
                  </a:cubicBezTo>
                  <a:cubicBezTo>
                    <a:pt x="123" y="77"/>
                    <a:pt x="123" y="77"/>
                    <a:pt x="123" y="77"/>
                  </a:cubicBezTo>
                  <a:cubicBezTo>
                    <a:pt x="122" y="77"/>
                    <a:pt x="122" y="77"/>
                    <a:pt x="122" y="77"/>
                  </a:cubicBezTo>
                  <a:cubicBezTo>
                    <a:pt x="122" y="77"/>
                    <a:pt x="122" y="76"/>
                    <a:pt x="122" y="76"/>
                  </a:cubicBezTo>
                  <a:cubicBezTo>
                    <a:pt x="121" y="76"/>
                    <a:pt x="121" y="76"/>
                    <a:pt x="121" y="76"/>
                  </a:cubicBezTo>
                  <a:cubicBezTo>
                    <a:pt x="121" y="76"/>
                    <a:pt x="120" y="76"/>
                    <a:pt x="120" y="76"/>
                  </a:cubicBezTo>
                  <a:cubicBezTo>
                    <a:pt x="120" y="76"/>
                    <a:pt x="120" y="76"/>
                    <a:pt x="120" y="76"/>
                  </a:cubicBezTo>
                  <a:cubicBezTo>
                    <a:pt x="120" y="76"/>
                    <a:pt x="120" y="76"/>
                    <a:pt x="120" y="76"/>
                  </a:cubicBezTo>
                  <a:cubicBezTo>
                    <a:pt x="120" y="76"/>
                    <a:pt x="120" y="76"/>
                    <a:pt x="119" y="76"/>
                  </a:cubicBezTo>
                  <a:cubicBezTo>
                    <a:pt x="119" y="76"/>
                    <a:pt x="119" y="75"/>
                    <a:pt x="119" y="75"/>
                  </a:cubicBezTo>
                  <a:cubicBezTo>
                    <a:pt x="119" y="75"/>
                    <a:pt x="118" y="75"/>
                    <a:pt x="118" y="75"/>
                  </a:cubicBezTo>
                  <a:cubicBezTo>
                    <a:pt x="118" y="75"/>
                    <a:pt x="118" y="75"/>
                    <a:pt x="117" y="75"/>
                  </a:cubicBezTo>
                  <a:cubicBezTo>
                    <a:pt x="117" y="75"/>
                    <a:pt x="117" y="75"/>
                    <a:pt x="116" y="75"/>
                  </a:cubicBezTo>
                  <a:cubicBezTo>
                    <a:pt x="116" y="75"/>
                    <a:pt x="116" y="75"/>
                    <a:pt x="115" y="75"/>
                  </a:cubicBezTo>
                  <a:cubicBezTo>
                    <a:pt x="115" y="75"/>
                    <a:pt x="115" y="74"/>
                    <a:pt x="115" y="74"/>
                  </a:cubicBezTo>
                  <a:cubicBezTo>
                    <a:pt x="115" y="74"/>
                    <a:pt x="115" y="74"/>
                    <a:pt x="114" y="74"/>
                  </a:cubicBezTo>
                  <a:cubicBezTo>
                    <a:pt x="115" y="74"/>
                    <a:pt x="115" y="74"/>
                    <a:pt x="114" y="74"/>
                  </a:cubicBezTo>
                  <a:cubicBezTo>
                    <a:pt x="114" y="74"/>
                    <a:pt x="114" y="73"/>
                    <a:pt x="114" y="73"/>
                  </a:cubicBezTo>
                  <a:cubicBezTo>
                    <a:pt x="114" y="74"/>
                    <a:pt x="114" y="73"/>
                    <a:pt x="113" y="73"/>
                  </a:cubicBezTo>
                  <a:cubicBezTo>
                    <a:pt x="113" y="73"/>
                    <a:pt x="113" y="73"/>
                    <a:pt x="113" y="73"/>
                  </a:cubicBezTo>
                  <a:cubicBezTo>
                    <a:pt x="113" y="73"/>
                    <a:pt x="112" y="73"/>
                    <a:pt x="112" y="73"/>
                  </a:cubicBezTo>
                  <a:cubicBezTo>
                    <a:pt x="112" y="73"/>
                    <a:pt x="112" y="73"/>
                    <a:pt x="112" y="73"/>
                  </a:cubicBezTo>
                  <a:cubicBezTo>
                    <a:pt x="112" y="73"/>
                    <a:pt x="112" y="72"/>
                    <a:pt x="112" y="72"/>
                  </a:cubicBezTo>
                  <a:cubicBezTo>
                    <a:pt x="112" y="72"/>
                    <a:pt x="111" y="72"/>
                    <a:pt x="111" y="72"/>
                  </a:cubicBezTo>
                  <a:cubicBezTo>
                    <a:pt x="111" y="72"/>
                    <a:pt x="111" y="72"/>
                    <a:pt x="111" y="72"/>
                  </a:cubicBezTo>
                  <a:cubicBezTo>
                    <a:pt x="111" y="72"/>
                    <a:pt x="111" y="72"/>
                    <a:pt x="110" y="72"/>
                  </a:cubicBezTo>
                  <a:cubicBezTo>
                    <a:pt x="110" y="72"/>
                    <a:pt x="110" y="72"/>
                    <a:pt x="110" y="72"/>
                  </a:cubicBezTo>
                  <a:cubicBezTo>
                    <a:pt x="110" y="72"/>
                    <a:pt x="110" y="72"/>
                    <a:pt x="110" y="72"/>
                  </a:cubicBezTo>
                  <a:cubicBezTo>
                    <a:pt x="110" y="72"/>
                    <a:pt x="109" y="71"/>
                    <a:pt x="109" y="71"/>
                  </a:cubicBezTo>
                  <a:cubicBezTo>
                    <a:pt x="110" y="72"/>
                    <a:pt x="109" y="71"/>
                    <a:pt x="109" y="71"/>
                  </a:cubicBezTo>
                  <a:cubicBezTo>
                    <a:pt x="109" y="71"/>
                    <a:pt x="109" y="71"/>
                    <a:pt x="109" y="71"/>
                  </a:cubicBezTo>
                  <a:cubicBezTo>
                    <a:pt x="109" y="71"/>
                    <a:pt x="109" y="71"/>
                    <a:pt x="108" y="71"/>
                  </a:cubicBezTo>
                  <a:cubicBezTo>
                    <a:pt x="108" y="71"/>
                    <a:pt x="108" y="71"/>
                    <a:pt x="108" y="71"/>
                  </a:cubicBezTo>
                  <a:cubicBezTo>
                    <a:pt x="108" y="71"/>
                    <a:pt x="108" y="70"/>
                    <a:pt x="108" y="70"/>
                  </a:cubicBezTo>
                  <a:cubicBezTo>
                    <a:pt x="108" y="70"/>
                    <a:pt x="107" y="70"/>
                    <a:pt x="107" y="70"/>
                  </a:cubicBezTo>
                  <a:cubicBezTo>
                    <a:pt x="107" y="70"/>
                    <a:pt x="107" y="70"/>
                    <a:pt x="107" y="70"/>
                  </a:cubicBezTo>
                  <a:cubicBezTo>
                    <a:pt x="107" y="70"/>
                    <a:pt x="107" y="70"/>
                    <a:pt x="106" y="70"/>
                  </a:cubicBezTo>
                  <a:cubicBezTo>
                    <a:pt x="106" y="69"/>
                    <a:pt x="106" y="69"/>
                    <a:pt x="106" y="69"/>
                  </a:cubicBezTo>
                  <a:cubicBezTo>
                    <a:pt x="106" y="69"/>
                    <a:pt x="105" y="69"/>
                    <a:pt x="105" y="69"/>
                  </a:cubicBezTo>
                  <a:cubicBezTo>
                    <a:pt x="105" y="69"/>
                    <a:pt x="105" y="69"/>
                    <a:pt x="105" y="69"/>
                  </a:cubicBezTo>
                  <a:cubicBezTo>
                    <a:pt x="105" y="69"/>
                    <a:pt x="104" y="69"/>
                    <a:pt x="104" y="69"/>
                  </a:cubicBezTo>
                  <a:cubicBezTo>
                    <a:pt x="104" y="69"/>
                    <a:pt x="104" y="69"/>
                    <a:pt x="104" y="69"/>
                  </a:cubicBezTo>
                  <a:cubicBezTo>
                    <a:pt x="103" y="69"/>
                    <a:pt x="102" y="69"/>
                    <a:pt x="102" y="69"/>
                  </a:cubicBezTo>
                  <a:cubicBezTo>
                    <a:pt x="102" y="69"/>
                    <a:pt x="101" y="69"/>
                    <a:pt x="101" y="69"/>
                  </a:cubicBezTo>
                  <a:cubicBezTo>
                    <a:pt x="101" y="69"/>
                    <a:pt x="101" y="69"/>
                    <a:pt x="101" y="69"/>
                  </a:cubicBezTo>
                  <a:cubicBezTo>
                    <a:pt x="101" y="69"/>
                    <a:pt x="101" y="70"/>
                    <a:pt x="101" y="70"/>
                  </a:cubicBezTo>
                  <a:cubicBezTo>
                    <a:pt x="101" y="70"/>
                    <a:pt x="101" y="70"/>
                    <a:pt x="101" y="70"/>
                  </a:cubicBezTo>
                  <a:cubicBezTo>
                    <a:pt x="101" y="70"/>
                    <a:pt x="101" y="71"/>
                    <a:pt x="101" y="71"/>
                  </a:cubicBezTo>
                  <a:cubicBezTo>
                    <a:pt x="101" y="70"/>
                    <a:pt x="101" y="71"/>
                    <a:pt x="101" y="71"/>
                  </a:cubicBezTo>
                  <a:cubicBezTo>
                    <a:pt x="100" y="71"/>
                    <a:pt x="100" y="71"/>
                    <a:pt x="100" y="71"/>
                  </a:cubicBezTo>
                  <a:cubicBezTo>
                    <a:pt x="100" y="71"/>
                    <a:pt x="100" y="72"/>
                    <a:pt x="100" y="72"/>
                  </a:cubicBezTo>
                  <a:cubicBezTo>
                    <a:pt x="100" y="72"/>
                    <a:pt x="100" y="72"/>
                    <a:pt x="100" y="72"/>
                  </a:cubicBezTo>
                  <a:cubicBezTo>
                    <a:pt x="100" y="72"/>
                    <a:pt x="100" y="72"/>
                    <a:pt x="100" y="72"/>
                  </a:cubicBezTo>
                  <a:cubicBezTo>
                    <a:pt x="100" y="72"/>
                    <a:pt x="100" y="72"/>
                    <a:pt x="99" y="72"/>
                  </a:cubicBezTo>
                  <a:cubicBezTo>
                    <a:pt x="99" y="72"/>
                    <a:pt x="99" y="72"/>
                    <a:pt x="99" y="73"/>
                  </a:cubicBezTo>
                  <a:cubicBezTo>
                    <a:pt x="99" y="73"/>
                    <a:pt x="98" y="73"/>
                    <a:pt x="98" y="73"/>
                  </a:cubicBezTo>
                  <a:cubicBezTo>
                    <a:pt x="99" y="73"/>
                    <a:pt x="98" y="73"/>
                    <a:pt x="98" y="73"/>
                  </a:cubicBezTo>
                  <a:cubicBezTo>
                    <a:pt x="97" y="73"/>
                    <a:pt x="97" y="73"/>
                    <a:pt x="97" y="73"/>
                  </a:cubicBezTo>
                  <a:cubicBezTo>
                    <a:pt x="97" y="73"/>
                    <a:pt x="97" y="74"/>
                    <a:pt x="97" y="74"/>
                  </a:cubicBezTo>
                  <a:cubicBezTo>
                    <a:pt x="96" y="74"/>
                    <a:pt x="96" y="74"/>
                    <a:pt x="96" y="74"/>
                  </a:cubicBezTo>
                  <a:cubicBezTo>
                    <a:pt x="96" y="74"/>
                    <a:pt x="96" y="74"/>
                    <a:pt x="96" y="74"/>
                  </a:cubicBezTo>
                  <a:cubicBezTo>
                    <a:pt x="95" y="74"/>
                    <a:pt x="95" y="74"/>
                    <a:pt x="95" y="74"/>
                  </a:cubicBezTo>
                  <a:cubicBezTo>
                    <a:pt x="95" y="74"/>
                    <a:pt x="94" y="74"/>
                    <a:pt x="94" y="74"/>
                  </a:cubicBezTo>
                  <a:cubicBezTo>
                    <a:pt x="94" y="74"/>
                    <a:pt x="93" y="74"/>
                    <a:pt x="92" y="74"/>
                  </a:cubicBezTo>
                  <a:cubicBezTo>
                    <a:pt x="92" y="74"/>
                    <a:pt x="92" y="75"/>
                    <a:pt x="92" y="75"/>
                  </a:cubicBezTo>
                  <a:cubicBezTo>
                    <a:pt x="92" y="75"/>
                    <a:pt x="91" y="75"/>
                    <a:pt x="91" y="75"/>
                  </a:cubicBezTo>
                  <a:cubicBezTo>
                    <a:pt x="91" y="75"/>
                    <a:pt x="91" y="75"/>
                    <a:pt x="91" y="75"/>
                  </a:cubicBezTo>
                  <a:cubicBezTo>
                    <a:pt x="91" y="75"/>
                    <a:pt x="91" y="75"/>
                    <a:pt x="91" y="75"/>
                  </a:cubicBezTo>
                  <a:cubicBezTo>
                    <a:pt x="90" y="75"/>
                    <a:pt x="90" y="75"/>
                    <a:pt x="90" y="75"/>
                  </a:cubicBezTo>
                  <a:cubicBezTo>
                    <a:pt x="90" y="75"/>
                    <a:pt x="90" y="76"/>
                    <a:pt x="89" y="76"/>
                  </a:cubicBezTo>
                  <a:cubicBezTo>
                    <a:pt x="89" y="76"/>
                    <a:pt x="89" y="76"/>
                    <a:pt x="89" y="76"/>
                  </a:cubicBezTo>
                  <a:cubicBezTo>
                    <a:pt x="88" y="76"/>
                    <a:pt x="88" y="76"/>
                    <a:pt x="88" y="76"/>
                  </a:cubicBezTo>
                  <a:cubicBezTo>
                    <a:pt x="87" y="76"/>
                    <a:pt x="87" y="76"/>
                    <a:pt x="87" y="76"/>
                  </a:cubicBezTo>
                  <a:cubicBezTo>
                    <a:pt x="87" y="76"/>
                    <a:pt x="86" y="76"/>
                    <a:pt x="86" y="76"/>
                  </a:cubicBezTo>
                  <a:cubicBezTo>
                    <a:pt x="86" y="76"/>
                    <a:pt x="86" y="77"/>
                    <a:pt x="86" y="77"/>
                  </a:cubicBezTo>
                  <a:cubicBezTo>
                    <a:pt x="86" y="76"/>
                    <a:pt x="86" y="77"/>
                    <a:pt x="86" y="77"/>
                  </a:cubicBezTo>
                  <a:cubicBezTo>
                    <a:pt x="85" y="77"/>
                    <a:pt x="86" y="77"/>
                    <a:pt x="85" y="77"/>
                  </a:cubicBezTo>
                  <a:cubicBezTo>
                    <a:pt x="85" y="78"/>
                    <a:pt x="85" y="78"/>
                    <a:pt x="85" y="78"/>
                  </a:cubicBezTo>
                  <a:cubicBezTo>
                    <a:pt x="85" y="78"/>
                    <a:pt x="85" y="78"/>
                    <a:pt x="85" y="79"/>
                  </a:cubicBezTo>
                  <a:cubicBezTo>
                    <a:pt x="85" y="79"/>
                    <a:pt x="85" y="79"/>
                    <a:pt x="85" y="79"/>
                  </a:cubicBezTo>
                  <a:cubicBezTo>
                    <a:pt x="85" y="79"/>
                    <a:pt x="85" y="79"/>
                    <a:pt x="85" y="79"/>
                  </a:cubicBezTo>
                  <a:cubicBezTo>
                    <a:pt x="85" y="80"/>
                    <a:pt x="85" y="80"/>
                    <a:pt x="85" y="80"/>
                  </a:cubicBezTo>
                  <a:cubicBezTo>
                    <a:pt x="85" y="80"/>
                    <a:pt x="85" y="81"/>
                    <a:pt x="85" y="81"/>
                  </a:cubicBezTo>
                  <a:cubicBezTo>
                    <a:pt x="85" y="81"/>
                    <a:pt x="84" y="81"/>
                    <a:pt x="84" y="81"/>
                  </a:cubicBezTo>
                  <a:cubicBezTo>
                    <a:pt x="84" y="81"/>
                    <a:pt x="84" y="82"/>
                    <a:pt x="84" y="82"/>
                  </a:cubicBezTo>
                  <a:cubicBezTo>
                    <a:pt x="84" y="82"/>
                    <a:pt x="84" y="82"/>
                    <a:pt x="84" y="82"/>
                  </a:cubicBezTo>
                  <a:cubicBezTo>
                    <a:pt x="84" y="82"/>
                    <a:pt x="83" y="83"/>
                    <a:pt x="83" y="83"/>
                  </a:cubicBezTo>
                  <a:cubicBezTo>
                    <a:pt x="83" y="83"/>
                    <a:pt x="83" y="83"/>
                    <a:pt x="83" y="83"/>
                  </a:cubicBezTo>
                  <a:cubicBezTo>
                    <a:pt x="83" y="84"/>
                    <a:pt x="82" y="84"/>
                    <a:pt x="82" y="84"/>
                  </a:cubicBezTo>
                  <a:cubicBezTo>
                    <a:pt x="82" y="84"/>
                    <a:pt x="82" y="85"/>
                    <a:pt x="82" y="85"/>
                  </a:cubicBezTo>
                  <a:cubicBezTo>
                    <a:pt x="82" y="85"/>
                    <a:pt x="81" y="85"/>
                    <a:pt x="81" y="85"/>
                  </a:cubicBezTo>
                  <a:cubicBezTo>
                    <a:pt x="81" y="85"/>
                    <a:pt x="81" y="85"/>
                    <a:pt x="81" y="85"/>
                  </a:cubicBezTo>
                  <a:cubicBezTo>
                    <a:pt x="80" y="85"/>
                    <a:pt x="80" y="85"/>
                    <a:pt x="80" y="85"/>
                  </a:cubicBezTo>
                  <a:cubicBezTo>
                    <a:pt x="80" y="85"/>
                    <a:pt x="80" y="86"/>
                    <a:pt x="79" y="86"/>
                  </a:cubicBezTo>
                  <a:cubicBezTo>
                    <a:pt x="79" y="86"/>
                    <a:pt x="78" y="86"/>
                    <a:pt x="78" y="86"/>
                  </a:cubicBezTo>
                  <a:cubicBezTo>
                    <a:pt x="77" y="86"/>
                    <a:pt x="77" y="86"/>
                    <a:pt x="77" y="86"/>
                  </a:cubicBezTo>
                  <a:cubicBezTo>
                    <a:pt x="76" y="86"/>
                    <a:pt x="75" y="86"/>
                    <a:pt x="75" y="86"/>
                  </a:cubicBezTo>
                  <a:cubicBezTo>
                    <a:pt x="74" y="86"/>
                    <a:pt x="74" y="86"/>
                    <a:pt x="73" y="86"/>
                  </a:cubicBezTo>
                  <a:cubicBezTo>
                    <a:pt x="73" y="86"/>
                    <a:pt x="73" y="86"/>
                    <a:pt x="72" y="86"/>
                  </a:cubicBezTo>
                  <a:cubicBezTo>
                    <a:pt x="72" y="87"/>
                    <a:pt x="72" y="87"/>
                    <a:pt x="72" y="87"/>
                  </a:cubicBezTo>
                  <a:cubicBezTo>
                    <a:pt x="72" y="87"/>
                    <a:pt x="72" y="87"/>
                    <a:pt x="71" y="87"/>
                  </a:cubicBezTo>
                  <a:cubicBezTo>
                    <a:pt x="71" y="87"/>
                    <a:pt x="71" y="87"/>
                    <a:pt x="71" y="87"/>
                  </a:cubicBezTo>
                  <a:cubicBezTo>
                    <a:pt x="71" y="87"/>
                    <a:pt x="71" y="87"/>
                    <a:pt x="70" y="87"/>
                  </a:cubicBezTo>
                  <a:cubicBezTo>
                    <a:pt x="70" y="87"/>
                    <a:pt x="70" y="88"/>
                    <a:pt x="70" y="88"/>
                  </a:cubicBezTo>
                  <a:cubicBezTo>
                    <a:pt x="70" y="87"/>
                    <a:pt x="70" y="88"/>
                    <a:pt x="70" y="88"/>
                  </a:cubicBezTo>
                  <a:cubicBezTo>
                    <a:pt x="70" y="88"/>
                    <a:pt x="69" y="88"/>
                    <a:pt x="69" y="88"/>
                  </a:cubicBezTo>
                  <a:cubicBezTo>
                    <a:pt x="69" y="88"/>
                    <a:pt x="69" y="88"/>
                    <a:pt x="69" y="88"/>
                  </a:cubicBezTo>
                  <a:cubicBezTo>
                    <a:pt x="69" y="88"/>
                    <a:pt x="68" y="88"/>
                    <a:pt x="68" y="88"/>
                  </a:cubicBezTo>
                  <a:cubicBezTo>
                    <a:pt x="68" y="88"/>
                    <a:pt x="68" y="88"/>
                    <a:pt x="67" y="88"/>
                  </a:cubicBezTo>
                  <a:cubicBezTo>
                    <a:pt x="67" y="88"/>
                    <a:pt x="67" y="89"/>
                    <a:pt x="67" y="89"/>
                  </a:cubicBezTo>
                  <a:cubicBezTo>
                    <a:pt x="67" y="89"/>
                    <a:pt x="67" y="89"/>
                    <a:pt x="67" y="89"/>
                  </a:cubicBezTo>
                  <a:cubicBezTo>
                    <a:pt x="66" y="89"/>
                    <a:pt x="66" y="89"/>
                    <a:pt x="66" y="89"/>
                  </a:cubicBezTo>
                  <a:cubicBezTo>
                    <a:pt x="66" y="89"/>
                    <a:pt x="66" y="90"/>
                    <a:pt x="65" y="90"/>
                  </a:cubicBezTo>
                  <a:cubicBezTo>
                    <a:pt x="65" y="90"/>
                    <a:pt x="65" y="90"/>
                    <a:pt x="65" y="90"/>
                  </a:cubicBezTo>
                  <a:cubicBezTo>
                    <a:pt x="65" y="90"/>
                    <a:pt x="65" y="90"/>
                    <a:pt x="65" y="90"/>
                  </a:cubicBezTo>
                  <a:cubicBezTo>
                    <a:pt x="64" y="90"/>
                    <a:pt x="64" y="91"/>
                    <a:pt x="64" y="91"/>
                  </a:cubicBezTo>
                  <a:cubicBezTo>
                    <a:pt x="64" y="90"/>
                    <a:pt x="64" y="91"/>
                    <a:pt x="64" y="91"/>
                  </a:cubicBezTo>
                  <a:cubicBezTo>
                    <a:pt x="64" y="91"/>
                    <a:pt x="63" y="91"/>
                    <a:pt x="63" y="91"/>
                  </a:cubicBezTo>
                  <a:cubicBezTo>
                    <a:pt x="64" y="91"/>
                    <a:pt x="63" y="91"/>
                    <a:pt x="63" y="91"/>
                  </a:cubicBezTo>
                  <a:cubicBezTo>
                    <a:pt x="62" y="91"/>
                    <a:pt x="62" y="91"/>
                    <a:pt x="61" y="91"/>
                  </a:cubicBezTo>
                  <a:cubicBezTo>
                    <a:pt x="61" y="91"/>
                    <a:pt x="61" y="91"/>
                    <a:pt x="61" y="91"/>
                  </a:cubicBezTo>
                  <a:cubicBezTo>
                    <a:pt x="60" y="91"/>
                    <a:pt x="58" y="91"/>
                    <a:pt x="58" y="91"/>
                  </a:cubicBezTo>
                  <a:cubicBezTo>
                    <a:pt x="58" y="91"/>
                    <a:pt x="57" y="91"/>
                    <a:pt x="57" y="91"/>
                  </a:cubicBezTo>
                  <a:cubicBezTo>
                    <a:pt x="57" y="91"/>
                    <a:pt x="57" y="92"/>
                    <a:pt x="57" y="92"/>
                  </a:cubicBezTo>
                  <a:cubicBezTo>
                    <a:pt x="57" y="92"/>
                    <a:pt x="56" y="92"/>
                    <a:pt x="56" y="92"/>
                  </a:cubicBezTo>
                  <a:cubicBezTo>
                    <a:pt x="56" y="92"/>
                    <a:pt x="56" y="92"/>
                    <a:pt x="56" y="92"/>
                  </a:cubicBezTo>
                  <a:cubicBezTo>
                    <a:pt x="56" y="92"/>
                    <a:pt x="55" y="92"/>
                    <a:pt x="55" y="92"/>
                  </a:cubicBezTo>
                  <a:cubicBezTo>
                    <a:pt x="56" y="92"/>
                    <a:pt x="55" y="92"/>
                    <a:pt x="55" y="92"/>
                  </a:cubicBezTo>
                  <a:cubicBezTo>
                    <a:pt x="55" y="93"/>
                    <a:pt x="55" y="92"/>
                    <a:pt x="55" y="93"/>
                  </a:cubicBezTo>
                  <a:cubicBezTo>
                    <a:pt x="55" y="93"/>
                    <a:pt x="54" y="93"/>
                    <a:pt x="54" y="93"/>
                  </a:cubicBezTo>
                  <a:cubicBezTo>
                    <a:pt x="54" y="93"/>
                    <a:pt x="54" y="93"/>
                    <a:pt x="54" y="93"/>
                  </a:cubicBezTo>
                  <a:cubicBezTo>
                    <a:pt x="54" y="93"/>
                    <a:pt x="53" y="93"/>
                    <a:pt x="53" y="93"/>
                  </a:cubicBezTo>
                  <a:cubicBezTo>
                    <a:pt x="51" y="93"/>
                    <a:pt x="48" y="93"/>
                    <a:pt x="45" y="93"/>
                  </a:cubicBezTo>
                  <a:cubicBezTo>
                    <a:pt x="45" y="93"/>
                    <a:pt x="45" y="93"/>
                    <a:pt x="45" y="93"/>
                  </a:cubicBezTo>
                  <a:cubicBezTo>
                    <a:pt x="45" y="93"/>
                    <a:pt x="45" y="93"/>
                    <a:pt x="45" y="93"/>
                  </a:cubicBezTo>
                  <a:cubicBezTo>
                    <a:pt x="44" y="93"/>
                    <a:pt x="44" y="92"/>
                    <a:pt x="44" y="92"/>
                  </a:cubicBezTo>
                  <a:cubicBezTo>
                    <a:pt x="43" y="92"/>
                    <a:pt x="43" y="92"/>
                    <a:pt x="43" y="91"/>
                  </a:cubicBezTo>
                  <a:cubicBezTo>
                    <a:pt x="42" y="91"/>
                    <a:pt x="42" y="91"/>
                    <a:pt x="42" y="91"/>
                  </a:cubicBezTo>
                  <a:cubicBezTo>
                    <a:pt x="42" y="91"/>
                    <a:pt x="42" y="90"/>
                    <a:pt x="42" y="90"/>
                  </a:cubicBezTo>
                  <a:cubicBezTo>
                    <a:pt x="42" y="90"/>
                    <a:pt x="41" y="90"/>
                    <a:pt x="41" y="90"/>
                  </a:cubicBezTo>
                  <a:cubicBezTo>
                    <a:pt x="41" y="90"/>
                    <a:pt x="41" y="90"/>
                    <a:pt x="41" y="90"/>
                  </a:cubicBezTo>
                  <a:cubicBezTo>
                    <a:pt x="41" y="90"/>
                    <a:pt x="41" y="90"/>
                    <a:pt x="40" y="90"/>
                  </a:cubicBezTo>
                  <a:cubicBezTo>
                    <a:pt x="39" y="89"/>
                    <a:pt x="39" y="89"/>
                    <a:pt x="38" y="89"/>
                  </a:cubicBezTo>
                  <a:cubicBezTo>
                    <a:pt x="38" y="89"/>
                    <a:pt x="38" y="88"/>
                    <a:pt x="38" y="88"/>
                  </a:cubicBezTo>
                  <a:cubicBezTo>
                    <a:pt x="36" y="88"/>
                    <a:pt x="34" y="88"/>
                    <a:pt x="32" y="88"/>
                  </a:cubicBezTo>
                  <a:cubicBezTo>
                    <a:pt x="32" y="88"/>
                    <a:pt x="32" y="88"/>
                    <a:pt x="32" y="88"/>
                  </a:cubicBezTo>
                  <a:cubicBezTo>
                    <a:pt x="30" y="88"/>
                    <a:pt x="28" y="88"/>
                    <a:pt x="26" y="88"/>
                  </a:cubicBezTo>
                  <a:cubicBezTo>
                    <a:pt x="26" y="88"/>
                    <a:pt x="26" y="88"/>
                    <a:pt x="26" y="88"/>
                  </a:cubicBezTo>
                  <a:cubicBezTo>
                    <a:pt x="26" y="88"/>
                    <a:pt x="25" y="88"/>
                    <a:pt x="25" y="88"/>
                  </a:cubicBezTo>
                  <a:cubicBezTo>
                    <a:pt x="25" y="88"/>
                    <a:pt x="24" y="87"/>
                    <a:pt x="24" y="87"/>
                  </a:cubicBezTo>
                  <a:cubicBezTo>
                    <a:pt x="25" y="88"/>
                    <a:pt x="24" y="87"/>
                    <a:pt x="24" y="87"/>
                  </a:cubicBezTo>
                  <a:cubicBezTo>
                    <a:pt x="24" y="87"/>
                    <a:pt x="23" y="87"/>
                    <a:pt x="23" y="87"/>
                  </a:cubicBezTo>
                  <a:cubicBezTo>
                    <a:pt x="23" y="87"/>
                    <a:pt x="21" y="87"/>
                    <a:pt x="21" y="87"/>
                  </a:cubicBezTo>
                  <a:cubicBezTo>
                    <a:pt x="21" y="87"/>
                    <a:pt x="21" y="87"/>
                    <a:pt x="21" y="87"/>
                  </a:cubicBezTo>
                  <a:cubicBezTo>
                    <a:pt x="21" y="87"/>
                    <a:pt x="20" y="87"/>
                    <a:pt x="19" y="87"/>
                  </a:cubicBezTo>
                  <a:cubicBezTo>
                    <a:pt x="19" y="87"/>
                    <a:pt x="19" y="87"/>
                    <a:pt x="19" y="87"/>
                  </a:cubicBezTo>
                  <a:cubicBezTo>
                    <a:pt x="19" y="87"/>
                    <a:pt x="18" y="87"/>
                    <a:pt x="18" y="87"/>
                  </a:cubicBezTo>
                  <a:cubicBezTo>
                    <a:pt x="18" y="86"/>
                    <a:pt x="18" y="86"/>
                    <a:pt x="17" y="86"/>
                  </a:cubicBezTo>
                  <a:cubicBezTo>
                    <a:pt x="17" y="86"/>
                    <a:pt x="17" y="86"/>
                    <a:pt x="17" y="86"/>
                  </a:cubicBezTo>
                  <a:cubicBezTo>
                    <a:pt x="17" y="86"/>
                    <a:pt x="16" y="86"/>
                    <a:pt x="16" y="86"/>
                  </a:cubicBezTo>
                  <a:cubicBezTo>
                    <a:pt x="16" y="85"/>
                    <a:pt x="16" y="86"/>
                    <a:pt x="16" y="85"/>
                  </a:cubicBezTo>
                  <a:cubicBezTo>
                    <a:pt x="15" y="85"/>
                    <a:pt x="15" y="84"/>
                    <a:pt x="14" y="84"/>
                  </a:cubicBezTo>
                  <a:cubicBezTo>
                    <a:pt x="14" y="84"/>
                    <a:pt x="14" y="83"/>
                    <a:pt x="14" y="83"/>
                  </a:cubicBezTo>
                  <a:cubicBezTo>
                    <a:pt x="14" y="83"/>
                    <a:pt x="14" y="83"/>
                    <a:pt x="14" y="83"/>
                  </a:cubicBezTo>
                  <a:cubicBezTo>
                    <a:pt x="14" y="83"/>
                    <a:pt x="14" y="83"/>
                    <a:pt x="14" y="83"/>
                  </a:cubicBezTo>
                  <a:cubicBezTo>
                    <a:pt x="14" y="83"/>
                    <a:pt x="14" y="82"/>
                    <a:pt x="14" y="82"/>
                  </a:cubicBezTo>
                  <a:cubicBezTo>
                    <a:pt x="14" y="82"/>
                    <a:pt x="13" y="81"/>
                    <a:pt x="13" y="81"/>
                  </a:cubicBezTo>
                  <a:cubicBezTo>
                    <a:pt x="14" y="82"/>
                    <a:pt x="13" y="81"/>
                    <a:pt x="13" y="81"/>
                  </a:cubicBezTo>
                  <a:cubicBezTo>
                    <a:pt x="13" y="81"/>
                    <a:pt x="13" y="80"/>
                    <a:pt x="13" y="80"/>
                  </a:cubicBezTo>
                  <a:cubicBezTo>
                    <a:pt x="13" y="80"/>
                    <a:pt x="12" y="80"/>
                    <a:pt x="12" y="80"/>
                  </a:cubicBezTo>
                  <a:cubicBezTo>
                    <a:pt x="13" y="80"/>
                    <a:pt x="12" y="80"/>
                    <a:pt x="12" y="80"/>
                  </a:cubicBezTo>
                  <a:cubicBezTo>
                    <a:pt x="12" y="80"/>
                    <a:pt x="11" y="80"/>
                    <a:pt x="11" y="80"/>
                  </a:cubicBezTo>
                  <a:cubicBezTo>
                    <a:pt x="11" y="80"/>
                    <a:pt x="10" y="80"/>
                    <a:pt x="10" y="80"/>
                  </a:cubicBezTo>
                  <a:cubicBezTo>
                    <a:pt x="10" y="80"/>
                    <a:pt x="10" y="79"/>
                    <a:pt x="10" y="79"/>
                  </a:cubicBezTo>
                  <a:cubicBezTo>
                    <a:pt x="9" y="79"/>
                    <a:pt x="9" y="79"/>
                    <a:pt x="8" y="79"/>
                  </a:cubicBezTo>
                  <a:cubicBezTo>
                    <a:pt x="8" y="79"/>
                    <a:pt x="8" y="79"/>
                    <a:pt x="8" y="79"/>
                  </a:cubicBezTo>
                  <a:cubicBezTo>
                    <a:pt x="7" y="79"/>
                    <a:pt x="7" y="79"/>
                    <a:pt x="7" y="79"/>
                  </a:cubicBezTo>
                  <a:cubicBezTo>
                    <a:pt x="7" y="79"/>
                    <a:pt x="6" y="78"/>
                    <a:pt x="6" y="78"/>
                  </a:cubicBezTo>
                  <a:cubicBezTo>
                    <a:pt x="6" y="78"/>
                    <a:pt x="4" y="78"/>
                    <a:pt x="3" y="78"/>
                  </a:cubicBezTo>
                  <a:cubicBezTo>
                    <a:pt x="3" y="78"/>
                    <a:pt x="3" y="78"/>
                    <a:pt x="3" y="78"/>
                  </a:cubicBezTo>
                  <a:cubicBezTo>
                    <a:pt x="3" y="78"/>
                    <a:pt x="2" y="78"/>
                    <a:pt x="2" y="78"/>
                  </a:cubicBezTo>
                  <a:cubicBezTo>
                    <a:pt x="2" y="77"/>
                    <a:pt x="1" y="78"/>
                    <a:pt x="1" y="77"/>
                  </a:cubicBezTo>
                  <a:cubicBezTo>
                    <a:pt x="2" y="77"/>
                    <a:pt x="1" y="78"/>
                    <a:pt x="1" y="77"/>
                  </a:cubicBezTo>
                  <a:cubicBezTo>
                    <a:pt x="1" y="77"/>
                    <a:pt x="0" y="77"/>
                    <a:pt x="0" y="77"/>
                  </a:cubicBezTo>
                  <a:cubicBezTo>
                    <a:pt x="0" y="76"/>
                    <a:pt x="0" y="75"/>
                    <a:pt x="0" y="73"/>
                  </a:cubicBezTo>
                  <a:cubicBezTo>
                    <a:pt x="0" y="73"/>
                    <a:pt x="0" y="73"/>
                    <a:pt x="0" y="73"/>
                  </a:cubicBezTo>
                  <a:cubicBezTo>
                    <a:pt x="0" y="73"/>
                    <a:pt x="0" y="72"/>
                    <a:pt x="0" y="72"/>
                  </a:cubicBezTo>
                  <a:cubicBezTo>
                    <a:pt x="0" y="72"/>
                    <a:pt x="1" y="72"/>
                    <a:pt x="1" y="72"/>
                  </a:cubicBezTo>
                  <a:cubicBezTo>
                    <a:pt x="1" y="72"/>
                    <a:pt x="1" y="72"/>
                    <a:pt x="1" y="72"/>
                  </a:cubicBezTo>
                  <a:cubicBezTo>
                    <a:pt x="1" y="72"/>
                    <a:pt x="1" y="72"/>
                    <a:pt x="1" y="71"/>
                  </a:cubicBezTo>
                  <a:cubicBezTo>
                    <a:pt x="1" y="71"/>
                    <a:pt x="2" y="71"/>
                    <a:pt x="2" y="71"/>
                  </a:cubicBezTo>
                  <a:cubicBezTo>
                    <a:pt x="2" y="71"/>
                    <a:pt x="2" y="70"/>
                    <a:pt x="2" y="70"/>
                  </a:cubicBezTo>
                  <a:cubicBezTo>
                    <a:pt x="2" y="70"/>
                    <a:pt x="2" y="70"/>
                    <a:pt x="2" y="70"/>
                  </a:cubicBezTo>
                  <a:cubicBezTo>
                    <a:pt x="2" y="70"/>
                    <a:pt x="3" y="70"/>
                    <a:pt x="3" y="70"/>
                  </a:cubicBezTo>
                  <a:cubicBezTo>
                    <a:pt x="2" y="70"/>
                    <a:pt x="3" y="70"/>
                    <a:pt x="3" y="70"/>
                  </a:cubicBezTo>
                  <a:cubicBezTo>
                    <a:pt x="3" y="70"/>
                    <a:pt x="3" y="69"/>
                    <a:pt x="3" y="69"/>
                  </a:cubicBezTo>
                  <a:cubicBezTo>
                    <a:pt x="4" y="69"/>
                    <a:pt x="4" y="69"/>
                    <a:pt x="4" y="70"/>
                  </a:cubicBezTo>
                  <a:cubicBezTo>
                    <a:pt x="4" y="70"/>
                    <a:pt x="4" y="69"/>
                    <a:pt x="4" y="69"/>
                  </a:cubicBezTo>
                  <a:cubicBezTo>
                    <a:pt x="4" y="69"/>
                    <a:pt x="5" y="69"/>
                    <a:pt x="5" y="69"/>
                  </a:cubicBezTo>
                  <a:cubicBezTo>
                    <a:pt x="5" y="69"/>
                    <a:pt x="6" y="69"/>
                    <a:pt x="6" y="69"/>
                  </a:cubicBezTo>
                  <a:cubicBezTo>
                    <a:pt x="5" y="69"/>
                    <a:pt x="6" y="69"/>
                    <a:pt x="6" y="69"/>
                  </a:cubicBezTo>
                  <a:cubicBezTo>
                    <a:pt x="6" y="69"/>
                    <a:pt x="6" y="68"/>
                    <a:pt x="6" y="68"/>
                  </a:cubicBezTo>
                  <a:cubicBezTo>
                    <a:pt x="6" y="68"/>
                    <a:pt x="7" y="68"/>
                    <a:pt x="7" y="68"/>
                  </a:cubicBezTo>
                  <a:cubicBezTo>
                    <a:pt x="6" y="68"/>
                    <a:pt x="7" y="68"/>
                    <a:pt x="7" y="67"/>
                  </a:cubicBezTo>
                  <a:cubicBezTo>
                    <a:pt x="7" y="67"/>
                    <a:pt x="7" y="66"/>
                    <a:pt x="7" y="66"/>
                  </a:cubicBezTo>
                  <a:cubicBezTo>
                    <a:pt x="7" y="66"/>
                    <a:pt x="7" y="66"/>
                    <a:pt x="7" y="66"/>
                  </a:cubicBezTo>
                  <a:cubicBezTo>
                    <a:pt x="8" y="66"/>
                    <a:pt x="7" y="65"/>
                    <a:pt x="8" y="65"/>
                  </a:cubicBezTo>
                  <a:cubicBezTo>
                    <a:pt x="8" y="65"/>
                    <a:pt x="8" y="64"/>
                    <a:pt x="8" y="64"/>
                  </a:cubicBezTo>
                  <a:cubicBezTo>
                    <a:pt x="8" y="64"/>
                    <a:pt x="8" y="64"/>
                    <a:pt x="8" y="64"/>
                  </a:cubicBezTo>
                  <a:cubicBezTo>
                    <a:pt x="8" y="64"/>
                    <a:pt x="8" y="64"/>
                    <a:pt x="8" y="63"/>
                  </a:cubicBezTo>
                  <a:cubicBezTo>
                    <a:pt x="9" y="63"/>
                    <a:pt x="8" y="63"/>
                    <a:pt x="9" y="63"/>
                  </a:cubicBezTo>
                  <a:cubicBezTo>
                    <a:pt x="9" y="63"/>
                    <a:pt x="9" y="62"/>
                    <a:pt x="9" y="62"/>
                  </a:cubicBezTo>
                  <a:cubicBezTo>
                    <a:pt x="9" y="62"/>
                    <a:pt x="9" y="61"/>
                    <a:pt x="9" y="61"/>
                  </a:cubicBezTo>
                  <a:cubicBezTo>
                    <a:pt x="9" y="60"/>
                    <a:pt x="9" y="59"/>
                    <a:pt x="9" y="57"/>
                  </a:cubicBezTo>
                  <a:cubicBezTo>
                    <a:pt x="9" y="57"/>
                    <a:pt x="9" y="57"/>
                    <a:pt x="9" y="57"/>
                  </a:cubicBezTo>
                  <a:cubicBezTo>
                    <a:pt x="9" y="57"/>
                    <a:pt x="9" y="56"/>
                    <a:pt x="9" y="56"/>
                  </a:cubicBezTo>
                  <a:cubicBezTo>
                    <a:pt x="9" y="56"/>
                    <a:pt x="8" y="56"/>
                    <a:pt x="8" y="55"/>
                  </a:cubicBezTo>
                  <a:cubicBezTo>
                    <a:pt x="9" y="56"/>
                    <a:pt x="8" y="56"/>
                    <a:pt x="8" y="55"/>
                  </a:cubicBezTo>
                  <a:cubicBezTo>
                    <a:pt x="9" y="56"/>
                    <a:pt x="8" y="56"/>
                    <a:pt x="8" y="55"/>
                  </a:cubicBezTo>
                  <a:cubicBezTo>
                    <a:pt x="8" y="54"/>
                    <a:pt x="8" y="53"/>
                    <a:pt x="8" y="53"/>
                  </a:cubicBezTo>
                  <a:cubicBezTo>
                    <a:pt x="8" y="53"/>
                    <a:pt x="7" y="52"/>
                    <a:pt x="7" y="52"/>
                  </a:cubicBezTo>
                  <a:cubicBezTo>
                    <a:pt x="7" y="52"/>
                    <a:pt x="7" y="52"/>
                    <a:pt x="7" y="52"/>
                  </a:cubicBezTo>
                  <a:cubicBezTo>
                    <a:pt x="7" y="52"/>
                    <a:pt x="8" y="51"/>
                    <a:pt x="8" y="51"/>
                  </a:cubicBezTo>
                  <a:cubicBezTo>
                    <a:pt x="8" y="51"/>
                    <a:pt x="8" y="50"/>
                    <a:pt x="8" y="50"/>
                  </a:cubicBezTo>
                  <a:cubicBezTo>
                    <a:pt x="8" y="50"/>
                    <a:pt x="7" y="50"/>
                    <a:pt x="7" y="50"/>
                  </a:cubicBezTo>
                  <a:cubicBezTo>
                    <a:pt x="7" y="49"/>
                    <a:pt x="7" y="49"/>
                    <a:pt x="7" y="49"/>
                  </a:cubicBezTo>
                  <a:cubicBezTo>
                    <a:pt x="7" y="49"/>
                    <a:pt x="6" y="48"/>
                    <a:pt x="6" y="48"/>
                  </a:cubicBezTo>
                  <a:cubicBezTo>
                    <a:pt x="6" y="48"/>
                    <a:pt x="4" y="48"/>
                    <a:pt x="4" y="48"/>
                  </a:cubicBezTo>
                  <a:cubicBezTo>
                    <a:pt x="4" y="48"/>
                    <a:pt x="4" y="48"/>
                    <a:pt x="3" y="48"/>
                  </a:cubicBezTo>
                  <a:cubicBezTo>
                    <a:pt x="3" y="48"/>
                    <a:pt x="3" y="48"/>
                    <a:pt x="3" y="48"/>
                  </a:cubicBezTo>
                  <a:cubicBezTo>
                    <a:pt x="3" y="48"/>
                    <a:pt x="3" y="47"/>
                    <a:pt x="3" y="47"/>
                  </a:cubicBezTo>
                  <a:cubicBezTo>
                    <a:pt x="3" y="47"/>
                    <a:pt x="2" y="47"/>
                    <a:pt x="2" y="47"/>
                  </a:cubicBezTo>
                  <a:cubicBezTo>
                    <a:pt x="2" y="47"/>
                    <a:pt x="2" y="46"/>
                    <a:pt x="2" y="46"/>
                  </a:cubicBezTo>
                  <a:cubicBezTo>
                    <a:pt x="2" y="46"/>
                    <a:pt x="1" y="46"/>
                    <a:pt x="1" y="45"/>
                  </a:cubicBezTo>
                  <a:cubicBezTo>
                    <a:pt x="1" y="45"/>
                    <a:pt x="1" y="44"/>
                    <a:pt x="1" y="43"/>
                  </a:cubicBezTo>
                  <a:cubicBezTo>
                    <a:pt x="1" y="43"/>
                    <a:pt x="1" y="43"/>
                    <a:pt x="1" y="43"/>
                  </a:cubicBezTo>
                  <a:cubicBezTo>
                    <a:pt x="1" y="42"/>
                    <a:pt x="1" y="42"/>
                    <a:pt x="1" y="42"/>
                  </a:cubicBezTo>
                  <a:cubicBezTo>
                    <a:pt x="1" y="42"/>
                    <a:pt x="1" y="41"/>
                    <a:pt x="1" y="41"/>
                  </a:cubicBezTo>
                  <a:cubicBezTo>
                    <a:pt x="1" y="41"/>
                    <a:pt x="1" y="38"/>
                    <a:pt x="1" y="38"/>
                  </a:cubicBezTo>
                  <a:cubicBezTo>
                    <a:pt x="1" y="38"/>
                    <a:pt x="1" y="38"/>
                    <a:pt x="1" y="37"/>
                  </a:cubicBezTo>
                  <a:cubicBezTo>
                    <a:pt x="1" y="37"/>
                    <a:pt x="1" y="37"/>
                    <a:pt x="1" y="37"/>
                  </a:cubicBezTo>
                  <a:cubicBezTo>
                    <a:pt x="0" y="37"/>
                    <a:pt x="0" y="36"/>
                    <a:pt x="0" y="36"/>
                  </a:cubicBezTo>
                  <a:cubicBezTo>
                    <a:pt x="0" y="36"/>
                    <a:pt x="0" y="36"/>
                    <a:pt x="0" y="35"/>
                  </a:cubicBezTo>
                  <a:cubicBezTo>
                    <a:pt x="0" y="35"/>
                    <a:pt x="0" y="35"/>
                    <a:pt x="0" y="35"/>
                  </a:cubicBezTo>
                  <a:cubicBezTo>
                    <a:pt x="0" y="35"/>
                    <a:pt x="0" y="34"/>
                    <a:pt x="0" y="34"/>
                  </a:cubicBezTo>
                  <a:cubicBezTo>
                    <a:pt x="0" y="33"/>
                    <a:pt x="0" y="31"/>
                    <a:pt x="0" y="31"/>
                  </a:cubicBezTo>
                  <a:cubicBezTo>
                    <a:pt x="0" y="31"/>
                    <a:pt x="0" y="30"/>
                    <a:pt x="0" y="30"/>
                  </a:cubicBezTo>
                  <a:cubicBezTo>
                    <a:pt x="0" y="30"/>
                    <a:pt x="0" y="29"/>
                    <a:pt x="0" y="29"/>
                  </a:cubicBezTo>
                  <a:cubicBezTo>
                    <a:pt x="0" y="29"/>
                    <a:pt x="0" y="29"/>
                    <a:pt x="0" y="29"/>
                  </a:cubicBezTo>
                  <a:cubicBezTo>
                    <a:pt x="0" y="29"/>
                    <a:pt x="0" y="28"/>
                    <a:pt x="0" y="28"/>
                  </a:cubicBezTo>
                  <a:cubicBezTo>
                    <a:pt x="0" y="28"/>
                    <a:pt x="0" y="28"/>
                    <a:pt x="0" y="27"/>
                  </a:cubicBezTo>
                  <a:cubicBezTo>
                    <a:pt x="1" y="27"/>
                    <a:pt x="1" y="27"/>
                    <a:pt x="1" y="27"/>
                  </a:cubicBezTo>
                  <a:cubicBezTo>
                    <a:pt x="1" y="27"/>
                    <a:pt x="1" y="26"/>
                    <a:pt x="1" y="26"/>
                  </a:cubicBezTo>
                  <a:cubicBezTo>
                    <a:pt x="1" y="26"/>
                    <a:pt x="1" y="26"/>
                    <a:pt x="1" y="26"/>
                  </a:cubicBezTo>
                  <a:cubicBezTo>
                    <a:pt x="2" y="26"/>
                    <a:pt x="2" y="26"/>
                    <a:pt x="3" y="26"/>
                  </a:cubicBezTo>
                  <a:cubicBezTo>
                    <a:pt x="3" y="26"/>
                    <a:pt x="3" y="25"/>
                    <a:pt x="3" y="25"/>
                  </a:cubicBezTo>
                  <a:cubicBezTo>
                    <a:pt x="3" y="25"/>
                    <a:pt x="4" y="25"/>
                    <a:pt x="4" y="25"/>
                  </a:cubicBezTo>
                  <a:cubicBezTo>
                    <a:pt x="4" y="25"/>
                    <a:pt x="4" y="25"/>
                    <a:pt x="4" y="25"/>
                  </a:cubicBezTo>
                  <a:cubicBezTo>
                    <a:pt x="4" y="24"/>
                    <a:pt x="5" y="25"/>
                    <a:pt x="5" y="24"/>
                  </a:cubicBezTo>
                  <a:cubicBezTo>
                    <a:pt x="4" y="24"/>
                    <a:pt x="5" y="25"/>
                    <a:pt x="5" y="24"/>
                  </a:cubicBezTo>
                  <a:cubicBezTo>
                    <a:pt x="5" y="24"/>
                    <a:pt x="6" y="24"/>
                    <a:pt x="6" y="24"/>
                  </a:cubicBezTo>
                  <a:cubicBezTo>
                    <a:pt x="6" y="24"/>
                    <a:pt x="6" y="24"/>
                    <a:pt x="6" y="24"/>
                  </a:cubicBezTo>
                  <a:cubicBezTo>
                    <a:pt x="7" y="24"/>
                    <a:pt x="10" y="24"/>
                    <a:pt x="11" y="24"/>
                  </a:cubicBezTo>
                  <a:cubicBezTo>
                    <a:pt x="11" y="24"/>
                    <a:pt x="11" y="25"/>
                    <a:pt x="11" y="25"/>
                  </a:cubicBezTo>
                  <a:cubicBezTo>
                    <a:pt x="11" y="25"/>
                    <a:pt x="11" y="25"/>
                    <a:pt x="11" y="25"/>
                  </a:cubicBezTo>
                  <a:cubicBezTo>
                    <a:pt x="11" y="25"/>
                    <a:pt x="12" y="26"/>
                    <a:pt x="12" y="26"/>
                  </a:cubicBezTo>
                  <a:cubicBezTo>
                    <a:pt x="12" y="26"/>
                    <a:pt x="13" y="27"/>
                    <a:pt x="13" y="27"/>
                  </a:cubicBezTo>
                  <a:cubicBezTo>
                    <a:pt x="13" y="27"/>
                    <a:pt x="14" y="27"/>
                    <a:pt x="14" y="27"/>
                  </a:cubicBezTo>
                  <a:cubicBezTo>
                    <a:pt x="14" y="27"/>
                    <a:pt x="16" y="27"/>
                    <a:pt x="17" y="27"/>
                  </a:cubicBezTo>
                  <a:cubicBezTo>
                    <a:pt x="17" y="27"/>
                    <a:pt x="17" y="27"/>
                    <a:pt x="17" y="27"/>
                  </a:cubicBezTo>
                  <a:cubicBezTo>
                    <a:pt x="17" y="27"/>
                    <a:pt x="17" y="27"/>
                    <a:pt x="17" y="27"/>
                  </a:cubicBezTo>
                  <a:cubicBezTo>
                    <a:pt x="17" y="27"/>
                    <a:pt x="17" y="27"/>
                    <a:pt x="18" y="27"/>
                  </a:cubicBezTo>
                  <a:cubicBezTo>
                    <a:pt x="18" y="26"/>
                    <a:pt x="18" y="26"/>
                    <a:pt x="18" y="25"/>
                  </a:cubicBezTo>
                  <a:cubicBezTo>
                    <a:pt x="18" y="25"/>
                    <a:pt x="18" y="25"/>
                    <a:pt x="18" y="25"/>
                  </a:cubicBezTo>
                  <a:cubicBezTo>
                    <a:pt x="18" y="24"/>
                    <a:pt x="17" y="24"/>
                    <a:pt x="17" y="24"/>
                  </a:cubicBezTo>
                  <a:cubicBezTo>
                    <a:pt x="17" y="24"/>
                    <a:pt x="17" y="24"/>
                    <a:pt x="17" y="24"/>
                  </a:cubicBezTo>
                  <a:cubicBezTo>
                    <a:pt x="17" y="24"/>
                    <a:pt x="17" y="23"/>
                    <a:pt x="17" y="23"/>
                  </a:cubicBezTo>
                  <a:cubicBezTo>
                    <a:pt x="17" y="23"/>
                    <a:pt x="16" y="22"/>
                    <a:pt x="16" y="22"/>
                  </a:cubicBezTo>
                  <a:cubicBezTo>
                    <a:pt x="17" y="23"/>
                    <a:pt x="16" y="22"/>
                    <a:pt x="16" y="21"/>
                  </a:cubicBezTo>
                  <a:cubicBezTo>
                    <a:pt x="16" y="21"/>
                    <a:pt x="16" y="21"/>
                    <a:pt x="16" y="21"/>
                  </a:cubicBezTo>
                  <a:cubicBezTo>
                    <a:pt x="16" y="20"/>
                    <a:pt x="16" y="18"/>
                    <a:pt x="16" y="17"/>
                  </a:cubicBezTo>
                  <a:cubicBezTo>
                    <a:pt x="16" y="17"/>
                    <a:pt x="16" y="17"/>
                    <a:pt x="16" y="17"/>
                  </a:cubicBezTo>
                  <a:cubicBezTo>
                    <a:pt x="16" y="17"/>
                    <a:pt x="16" y="16"/>
                    <a:pt x="16" y="16"/>
                  </a:cubicBezTo>
                  <a:cubicBezTo>
                    <a:pt x="16" y="16"/>
                    <a:pt x="16" y="15"/>
                    <a:pt x="16" y="15"/>
                  </a:cubicBezTo>
                  <a:cubicBezTo>
                    <a:pt x="17" y="15"/>
                    <a:pt x="17" y="15"/>
                    <a:pt x="17" y="15"/>
                  </a:cubicBezTo>
                  <a:cubicBezTo>
                    <a:pt x="17" y="14"/>
                    <a:pt x="17" y="14"/>
                    <a:pt x="17" y="14"/>
                  </a:cubicBezTo>
                  <a:cubicBezTo>
                    <a:pt x="17" y="14"/>
                    <a:pt x="17" y="14"/>
                    <a:pt x="17" y="14"/>
                  </a:cubicBezTo>
                  <a:cubicBezTo>
                    <a:pt x="17" y="13"/>
                    <a:pt x="18" y="13"/>
                    <a:pt x="18" y="13"/>
                  </a:cubicBezTo>
                  <a:cubicBezTo>
                    <a:pt x="18" y="13"/>
                    <a:pt x="18" y="13"/>
                    <a:pt x="19" y="13"/>
                  </a:cubicBezTo>
                  <a:cubicBezTo>
                    <a:pt x="19" y="13"/>
                    <a:pt x="19" y="13"/>
                    <a:pt x="19" y="13"/>
                  </a:cubicBezTo>
                  <a:cubicBezTo>
                    <a:pt x="19" y="13"/>
                    <a:pt x="19" y="14"/>
                    <a:pt x="19" y="14"/>
                  </a:cubicBezTo>
                  <a:cubicBezTo>
                    <a:pt x="19" y="14"/>
                    <a:pt x="20" y="14"/>
                    <a:pt x="20" y="14"/>
                  </a:cubicBezTo>
                  <a:cubicBezTo>
                    <a:pt x="20" y="14"/>
                    <a:pt x="20" y="14"/>
                    <a:pt x="20" y="14"/>
                  </a:cubicBezTo>
                  <a:cubicBezTo>
                    <a:pt x="20" y="14"/>
                    <a:pt x="20" y="14"/>
                    <a:pt x="20" y="14"/>
                  </a:cubicBezTo>
                  <a:cubicBezTo>
                    <a:pt x="20" y="14"/>
                    <a:pt x="20" y="15"/>
                    <a:pt x="20" y="15"/>
                  </a:cubicBezTo>
                  <a:cubicBezTo>
                    <a:pt x="20" y="15"/>
                    <a:pt x="21" y="16"/>
                    <a:pt x="21" y="16"/>
                  </a:cubicBezTo>
                  <a:cubicBezTo>
                    <a:pt x="21" y="16"/>
                    <a:pt x="21" y="17"/>
                    <a:pt x="21" y="17"/>
                  </a:cubicBezTo>
                  <a:cubicBezTo>
                    <a:pt x="21" y="17"/>
                    <a:pt x="21" y="17"/>
                    <a:pt x="21" y="17"/>
                  </a:cubicBezTo>
                  <a:cubicBezTo>
                    <a:pt x="21" y="17"/>
                    <a:pt x="21" y="18"/>
                    <a:pt x="21" y="18"/>
                  </a:cubicBezTo>
                  <a:cubicBezTo>
                    <a:pt x="21" y="18"/>
                    <a:pt x="21" y="19"/>
                    <a:pt x="21" y="19"/>
                  </a:cubicBezTo>
                  <a:cubicBezTo>
                    <a:pt x="21" y="19"/>
                    <a:pt x="22" y="20"/>
                    <a:pt x="22" y="20"/>
                  </a:cubicBezTo>
                  <a:cubicBezTo>
                    <a:pt x="22" y="20"/>
                    <a:pt x="22" y="21"/>
                    <a:pt x="23" y="21"/>
                  </a:cubicBezTo>
                  <a:cubicBezTo>
                    <a:pt x="22" y="20"/>
                    <a:pt x="22" y="21"/>
                    <a:pt x="23" y="21"/>
                  </a:cubicBezTo>
                  <a:cubicBezTo>
                    <a:pt x="23" y="21"/>
                    <a:pt x="23" y="22"/>
                    <a:pt x="23" y="22"/>
                  </a:cubicBezTo>
                  <a:cubicBezTo>
                    <a:pt x="23" y="21"/>
                    <a:pt x="23" y="22"/>
                    <a:pt x="23" y="22"/>
                  </a:cubicBezTo>
                  <a:cubicBezTo>
                    <a:pt x="24" y="22"/>
                    <a:pt x="23" y="23"/>
                    <a:pt x="24" y="23"/>
                  </a:cubicBezTo>
                  <a:cubicBezTo>
                    <a:pt x="24" y="22"/>
                    <a:pt x="23" y="23"/>
                    <a:pt x="24" y="23"/>
                  </a:cubicBezTo>
                  <a:cubicBezTo>
                    <a:pt x="24" y="23"/>
                    <a:pt x="24" y="24"/>
                    <a:pt x="24" y="24"/>
                  </a:cubicBezTo>
                  <a:cubicBezTo>
                    <a:pt x="24" y="24"/>
                    <a:pt x="24" y="24"/>
                    <a:pt x="24" y="24"/>
                  </a:cubicBezTo>
                  <a:cubicBezTo>
                    <a:pt x="24" y="24"/>
                    <a:pt x="25" y="24"/>
                    <a:pt x="25" y="25"/>
                  </a:cubicBezTo>
                  <a:cubicBezTo>
                    <a:pt x="24" y="24"/>
                    <a:pt x="25" y="24"/>
                    <a:pt x="25" y="25"/>
                  </a:cubicBezTo>
                  <a:cubicBezTo>
                    <a:pt x="25" y="25"/>
                    <a:pt x="26" y="25"/>
                    <a:pt x="26" y="25"/>
                  </a:cubicBezTo>
                  <a:cubicBezTo>
                    <a:pt x="26" y="25"/>
                    <a:pt x="26" y="25"/>
                    <a:pt x="26" y="25"/>
                  </a:cubicBezTo>
                  <a:cubicBezTo>
                    <a:pt x="26" y="25"/>
                    <a:pt x="27" y="24"/>
                    <a:pt x="27" y="24"/>
                  </a:cubicBezTo>
                  <a:cubicBezTo>
                    <a:pt x="27" y="24"/>
                    <a:pt x="27" y="24"/>
                    <a:pt x="27" y="24"/>
                  </a:cubicBezTo>
                  <a:cubicBezTo>
                    <a:pt x="27" y="24"/>
                    <a:pt x="27" y="24"/>
                    <a:pt x="27" y="24"/>
                  </a:cubicBezTo>
                  <a:cubicBezTo>
                    <a:pt x="27" y="24"/>
                    <a:pt x="27" y="23"/>
                    <a:pt x="27" y="23"/>
                  </a:cubicBezTo>
                  <a:cubicBezTo>
                    <a:pt x="27" y="23"/>
                    <a:pt x="27" y="22"/>
                    <a:pt x="27" y="22"/>
                  </a:cubicBezTo>
                  <a:cubicBezTo>
                    <a:pt x="27" y="22"/>
                    <a:pt x="28" y="21"/>
                    <a:pt x="28" y="21"/>
                  </a:cubicBezTo>
                  <a:cubicBezTo>
                    <a:pt x="28" y="21"/>
                    <a:pt x="28" y="20"/>
                    <a:pt x="28" y="19"/>
                  </a:cubicBezTo>
                  <a:cubicBezTo>
                    <a:pt x="28" y="19"/>
                    <a:pt x="28" y="19"/>
                    <a:pt x="28" y="19"/>
                  </a:cubicBezTo>
                  <a:cubicBezTo>
                    <a:pt x="28" y="19"/>
                    <a:pt x="28" y="19"/>
                    <a:pt x="28" y="18"/>
                  </a:cubicBezTo>
                  <a:cubicBezTo>
                    <a:pt x="28" y="18"/>
                    <a:pt x="28" y="18"/>
                    <a:pt x="28" y="18"/>
                  </a:cubicBezTo>
                  <a:cubicBezTo>
                    <a:pt x="28" y="18"/>
                    <a:pt x="28" y="17"/>
                    <a:pt x="28" y="17"/>
                  </a:cubicBezTo>
                  <a:cubicBezTo>
                    <a:pt x="28" y="17"/>
                    <a:pt x="29" y="17"/>
                    <a:pt x="29" y="17"/>
                  </a:cubicBezTo>
                  <a:cubicBezTo>
                    <a:pt x="29" y="17"/>
                    <a:pt x="30" y="17"/>
                    <a:pt x="30" y="17"/>
                  </a:cubicBezTo>
                  <a:cubicBezTo>
                    <a:pt x="30" y="16"/>
                    <a:pt x="30" y="17"/>
                    <a:pt x="30" y="16"/>
                  </a:cubicBezTo>
                  <a:cubicBezTo>
                    <a:pt x="30" y="16"/>
                    <a:pt x="31" y="16"/>
                    <a:pt x="31" y="16"/>
                  </a:cubicBezTo>
                  <a:cubicBezTo>
                    <a:pt x="31" y="16"/>
                    <a:pt x="31" y="16"/>
                    <a:pt x="31" y="16"/>
                  </a:cubicBezTo>
                  <a:cubicBezTo>
                    <a:pt x="32" y="16"/>
                    <a:pt x="33" y="16"/>
                    <a:pt x="33" y="16"/>
                  </a:cubicBezTo>
                  <a:cubicBezTo>
                    <a:pt x="33" y="16"/>
                    <a:pt x="33" y="16"/>
                    <a:pt x="33" y="16"/>
                  </a:cubicBezTo>
                  <a:cubicBezTo>
                    <a:pt x="33" y="16"/>
                    <a:pt x="33" y="16"/>
                    <a:pt x="34" y="16"/>
                  </a:cubicBezTo>
                  <a:cubicBezTo>
                    <a:pt x="33" y="16"/>
                    <a:pt x="33" y="16"/>
                    <a:pt x="34" y="17"/>
                  </a:cubicBezTo>
                  <a:cubicBezTo>
                    <a:pt x="34" y="17"/>
                    <a:pt x="34" y="17"/>
                    <a:pt x="34" y="17"/>
                  </a:cubicBezTo>
                  <a:cubicBezTo>
                    <a:pt x="35" y="17"/>
                    <a:pt x="34" y="17"/>
                    <a:pt x="35" y="17"/>
                  </a:cubicBezTo>
                  <a:cubicBezTo>
                    <a:pt x="35" y="17"/>
                    <a:pt x="34" y="17"/>
                    <a:pt x="35" y="18"/>
                  </a:cubicBezTo>
                  <a:cubicBezTo>
                    <a:pt x="35" y="18"/>
                    <a:pt x="35" y="18"/>
                    <a:pt x="35" y="18"/>
                  </a:cubicBezTo>
                  <a:cubicBezTo>
                    <a:pt x="35" y="18"/>
                    <a:pt x="36" y="18"/>
                    <a:pt x="36" y="18"/>
                  </a:cubicBezTo>
                  <a:cubicBezTo>
                    <a:pt x="36" y="18"/>
                    <a:pt x="36" y="18"/>
                    <a:pt x="36" y="18"/>
                  </a:cubicBezTo>
                  <a:cubicBezTo>
                    <a:pt x="36" y="18"/>
                    <a:pt x="37" y="17"/>
                    <a:pt x="37" y="17"/>
                  </a:cubicBezTo>
                  <a:cubicBezTo>
                    <a:pt x="37" y="17"/>
                    <a:pt x="38" y="17"/>
                    <a:pt x="38" y="17"/>
                  </a:cubicBezTo>
                  <a:cubicBezTo>
                    <a:pt x="37" y="17"/>
                    <a:pt x="38" y="17"/>
                    <a:pt x="38" y="17"/>
                  </a:cubicBezTo>
                  <a:cubicBezTo>
                    <a:pt x="38" y="17"/>
                    <a:pt x="38" y="17"/>
                    <a:pt x="38" y="16"/>
                  </a:cubicBezTo>
                  <a:cubicBezTo>
                    <a:pt x="38" y="16"/>
                    <a:pt x="38" y="16"/>
                    <a:pt x="38" y="16"/>
                  </a:cubicBezTo>
                  <a:cubicBezTo>
                    <a:pt x="39" y="16"/>
                    <a:pt x="38" y="16"/>
                    <a:pt x="39" y="16"/>
                  </a:cubicBezTo>
                  <a:cubicBezTo>
                    <a:pt x="39" y="16"/>
                    <a:pt x="38" y="16"/>
                    <a:pt x="39" y="15"/>
                  </a:cubicBezTo>
                  <a:cubicBezTo>
                    <a:pt x="40" y="15"/>
                    <a:pt x="41" y="15"/>
                    <a:pt x="42" y="15"/>
                  </a:cubicBezTo>
                  <a:cubicBezTo>
                    <a:pt x="42" y="14"/>
                    <a:pt x="43" y="15"/>
                    <a:pt x="43" y="14"/>
                  </a:cubicBezTo>
                  <a:cubicBezTo>
                    <a:pt x="43" y="14"/>
                    <a:pt x="44" y="14"/>
                    <a:pt x="44" y="14"/>
                  </a:cubicBezTo>
                  <a:cubicBezTo>
                    <a:pt x="44" y="14"/>
                    <a:pt x="44" y="14"/>
                    <a:pt x="44" y="14"/>
                  </a:cubicBezTo>
                  <a:cubicBezTo>
                    <a:pt x="44" y="14"/>
                    <a:pt x="44" y="13"/>
                    <a:pt x="44" y="13"/>
                  </a:cubicBezTo>
                  <a:cubicBezTo>
                    <a:pt x="45" y="13"/>
                    <a:pt x="45" y="13"/>
                    <a:pt x="45" y="13"/>
                  </a:cubicBezTo>
                  <a:cubicBezTo>
                    <a:pt x="45" y="13"/>
                    <a:pt x="45" y="12"/>
                    <a:pt x="45" y="12"/>
                  </a:cubicBezTo>
                  <a:cubicBezTo>
                    <a:pt x="45" y="12"/>
                    <a:pt x="45" y="11"/>
                    <a:pt x="45" y="11"/>
                  </a:cubicBezTo>
                  <a:cubicBezTo>
                    <a:pt x="45" y="11"/>
                    <a:pt x="45" y="11"/>
                    <a:pt x="45" y="11"/>
                  </a:cubicBezTo>
                  <a:cubicBezTo>
                    <a:pt x="45" y="11"/>
                    <a:pt x="45" y="11"/>
                    <a:pt x="45" y="10"/>
                  </a:cubicBezTo>
                  <a:cubicBezTo>
                    <a:pt x="45" y="10"/>
                    <a:pt x="45" y="10"/>
                    <a:pt x="45" y="10"/>
                  </a:cubicBezTo>
                  <a:cubicBezTo>
                    <a:pt x="45" y="10"/>
                    <a:pt x="45" y="10"/>
                    <a:pt x="45" y="10"/>
                  </a:cubicBezTo>
                  <a:cubicBezTo>
                    <a:pt x="45" y="10"/>
                    <a:pt x="46" y="9"/>
                    <a:pt x="46" y="9"/>
                  </a:cubicBezTo>
                  <a:cubicBezTo>
                    <a:pt x="46" y="9"/>
                    <a:pt x="46" y="8"/>
                    <a:pt x="46" y="7"/>
                  </a:cubicBezTo>
                  <a:cubicBezTo>
                    <a:pt x="45" y="7"/>
                    <a:pt x="45" y="7"/>
                    <a:pt x="45" y="7"/>
                  </a:cubicBezTo>
                  <a:cubicBezTo>
                    <a:pt x="45" y="7"/>
                    <a:pt x="45" y="6"/>
                    <a:pt x="45" y="6"/>
                  </a:cubicBezTo>
                  <a:cubicBezTo>
                    <a:pt x="45" y="6"/>
                    <a:pt x="45" y="6"/>
                    <a:pt x="45" y="6"/>
                  </a:cubicBezTo>
                  <a:cubicBezTo>
                    <a:pt x="45" y="6"/>
                    <a:pt x="46" y="6"/>
                    <a:pt x="46" y="6"/>
                  </a:cubicBezTo>
                  <a:cubicBezTo>
                    <a:pt x="46" y="6"/>
                    <a:pt x="47" y="6"/>
                    <a:pt x="47" y="6"/>
                  </a:cubicBezTo>
                  <a:cubicBezTo>
                    <a:pt x="46" y="5"/>
                    <a:pt x="46" y="4"/>
                    <a:pt x="47" y="5"/>
                  </a:cubicBezTo>
                  <a:cubicBezTo>
                    <a:pt x="46" y="5"/>
                    <a:pt x="46" y="4"/>
                    <a:pt x="46" y="5"/>
                  </a:cubicBezTo>
                  <a:cubicBezTo>
                    <a:pt x="46" y="5"/>
                    <a:pt x="46" y="4"/>
                    <a:pt x="46" y="4"/>
                  </a:cubicBezTo>
                  <a:cubicBezTo>
                    <a:pt x="46" y="4"/>
                    <a:pt x="45" y="4"/>
                    <a:pt x="45" y="4"/>
                  </a:cubicBezTo>
                  <a:cubicBezTo>
                    <a:pt x="45" y="3"/>
                    <a:pt x="45" y="3"/>
                    <a:pt x="45" y="3"/>
                  </a:cubicBezTo>
                  <a:cubicBezTo>
                    <a:pt x="45" y="3"/>
                    <a:pt x="45" y="3"/>
                    <a:pt x="45" y="3"/>
                  </a:cubicBezTo>
                  <a:cubicBezTo>
                    <a:pt x="45" y="3"/>
                    <a:pt x="45" y="1"/>
                    <a:pt x="45" y="1"/>
                  </a:cubicBezTo>
                  <a:cubicBezTo>
                    <a:pt x="46" y="1"/>
                    <a:pt x="45" y="1"/>
                    <a:pt x="46" y="1"/>
                  </a:cubicBezTo>
                  <a:cubicBezTo>
                    <a:pt x="46" y="1"/>
                    <a:pt x="47" y="1"/>
                    <a:pt x="47" y="0"/>
                  </a:cubicBezTo>
                  <a:cubicBezTo>
                    <a:pt x="47" y="0"/>
                    <a:pt x="48" y="0"/>
                    <a:pt x="48" y="0"/>
                  </a:cubicBezTo>
                  <a:cubicBezTo>
                    <a:pt x="48" y="0"/>
                    <a:pt x="49" y="1"/>
                    <a:pt x="49" y="1"/>
                  </a:cubicBezTo>
                  <a:cubicBezTo>
                    <a:pt x="49" y="1"/>
                    <a:pt x="49" y="1"/>
                    <a:pt x="49" y="1"/>
                  </a:cubicBezTo>
                  <a:cubicBezTo>
                    <a:pt x="49" y="1"/>
                    <a:pt x="50" y="1"/>
                    <a:pt x="50" y="1"/>
                  </a:cubicBezTo>
                  <a:cubicBezTo>
                    <a:pt x="50" y="1"/>
                    <a:pt x="50" y="1"/>
                    <a:pt x="50" y="2"/>
                  </a:cubicBezTo>
                  <a:cubicBezTo>
                    <a:pt x="50" y="2"/>
                    <a:pt x="52" y="2"/>
                    <a:pt x="52" y="2"/>
                  </a:cubicBezTo>
                  <a:cubicBezTo>
                    <a:pt x="52" y="2"/>
                    <a:pt x="53" y="2"/>
                    <a:pt x="53" y="3"/>
                  </a:cubicBezTo>
                  <a:cubicBezTo>
                    <a:pt x="53" y="3"/>
                    <a:pt x="54" y="3"/>
                    <a:pt x="54" y="3"/>
                  </a:cubicBezTo>
                  <a:cubicBezTo>
                    <a:pt x="54" y="3"/>
                    <a:pt x="54" y="3"/>
                    <a:pt x="54" y="3"/>
                  </a:cubicBezTo>
                  <a:cubicBezTo>
                    <a:pt x="55" y="3"/>
                    <a:pt x="55" y="4"/>
                    <a:pt x="55" y="3"/>
                  </a:cubicBezTo>
                  <a:cubicBezTo>
                    <a:pt x="55" y="3"/>
                    <a:pt x="55" y="4"/>
                    <a:pt x="55" y="4"/>
                  </a:cubicBezTo>
                  <a:cubicBezTo>
                    <a:pt x="56" y="5"/>
                    <a:pt x="56" y="5"/>
                    <a:pt x="55" y="4"/>
                  </a:cubicBezTo>
                  <a:cubicBezTo>
                    <a:pt x="56" y="5"/>
                    <a:pt x="56" y="5"/>
                    <a:pt x="56" y="4"/>
                  </a:cubicBezTo>
                  <a:cubicBezTo>
                    <a:pt x="56" y="5"/>
                    <a:pt x="56" y="5"/>
                    <a:pt x="57" y="5"/>
                  </a:cubicBezTo>
                  <a:cubicBezTo>
                    <a:pt x="57" y="6"/>
                    <a:pt x="57" y="6"/>
                    <a:pt x="57" y="6"/>
                  </a:cubicBezTo>
                  <a:cubicBezTo>
                    <a:pt x="57" y="6"/>
                    <a:pt x="57" y="8"/>
                    <a:pt x="57" y="9"/>
                  </a:cubicBezTo>
                  <a:cubicBezTo>
                    <a:pt x="58" y="9"/>
                    <a:pt x="58" y="10"/>
                    <a:pt x="58" y="10"/>
                  </a:cubicBezTo>
                  <a:cubicBezTo>
                    <a:pt x="58" y="10"/>
                    <a:pt x="58" y="11"/>
                    <a:pt x="58" y="11"/>
                  </a:cubicBezTo>
                  <a:cubicBezTo>
                    <a:pt x="58" y="11"/>
                    <a:pt x="58" y="12"/>
                    <a:pt x="58" y="12"/>
                  </a:cubicBezTo>
                  <a:cubicBezTo>
                    <a:pt x="58" y="12"/>
                    <a:pt x="58" y="13"/>
                    <a:pt x="58" y="13"/>
                  </a:cubicBezTo>
                  <a:cubicBezTo>
                    <a:pt x="59" y="13"/>
                    <a:pt x="59" y="13"/>
                    <a:pt x="60" y="13"/>
                  </a:cubicBezTo>
                  <a:cubicBezTo>
                    <a:pt x="60" y="13"/>
                    <a:pt x="60" y="14"/>
                    <a:pt x="61" y="14"/>
                  </a:cubicBezTo>
                  <a:cubicBezTo>
                    <a:pt x="61" y="14"/>
                    <a:pt x="62" y="14"/>
                    <a:pt x="62" y="14"/>
                  </a:cubicBezTo>
                  <a:cubicBezTo>
                    <a:pt x="62" y="14"/>
                    <a:pt x="63" y="14"/>
                    <a:pt x="63" y="14"/>
                  </a:cubicBezTo>
                  <a:cubicBezTo>
                    <a:pt x="66" y="14"/>
                    <a:pt x="66" y="14"/>
                    <a:pt x="64" y="14"/>
                  </a:cubicBezTo>
                  <a:cubicBezTo>
                    <a:pt x="66" y="14"/>
                    <a:pt x="66" y="14"/>
                    <a:pt x="65" y="14"/>
                  </a:cubicBezTo>
                  <a:cubicBezTo>
                    <a:pt x="66" y="14"/>
                    <a:pt x="66" y="14"/>
                    <a:pt x="66" y="14"/>
                  </a:cubicBezTo>
                  <a:cubicBezTo>
                    <a:pt x="66" y="14"/>
                    <a:pt x="66" y="14"/>
                    <a:pt x="66" y="14"/>
                  </a:cubicBezTo>
                  <a:cubicBezTo>
                    <a:pt x="67" y="14"/>
                    <a:pt x="68" y="14"/>
                    <a:pt x="68" y="14"/>
                  </a:cubicBezTo>
                  <a:cubicBezTo>
                    <a:pt x="70" y="15"/>
                    <a:pt x="70" y="14"/>
                    <a:pt x="69" y="14"/>
                  </a:cubicBezTo>
                  <a:cubicBezTo>
                    <a:pt x="70" y="15"/>
                    <a:pt x="70" y="14"/>
                    <a:pt x="70" y="14"/>
                  </a:cubicBezTo>
                  <a:cubicBezTo>
                    <a:pt x="70" y="15"/>
                    <a:pt x="70" y="14"/>
                    <a:pt x="70" y="15"/>
                  </a:cubicBezTo>
                  <a:cubicBezTo>
                    <a:pt x="71" y="15"/>
                    <a:pt x="71" y="16"/>
                    <a:pt x="71" y="15"/>
                  </a:cubicBezTo>
                  <a:cubicBezTo>
                    <a:pt x="71" y="15"/>
                    <a:pt x="71" y="16"/>
                    <a:pt x="71" y="16"/>
                  </a:cubicBezTo>
                  <a:cubicBezTo>
                    <a:pt x="71" y="16"/>
                    <a:pt x="72" y="17"/>
                    <a:pt x="72" y="17"/>
                  </a:cubicBezTo>
                  <a:cubicBezTo>
                    <a:pt x="72" y="17"/>
                    <a:pt x="73" y="18"/>
                    <a:pt x="72" y="17"/>
                  </a:cubicBezTo>
                  <a:cubicBezTo>
                    <a:pt x="72" y="17"/>
                    <a:pt x="73" y="18"/>
                    <a:pt x="73" y="18"/>
                  </a:cubicBezTo>
                  <a:cubicBezTo>
                    <a:pt x="73" y="18"/>
                    <a:pt x="73" y="19"/>
                    <a:pt x="73" y="19"/>
                  </a:cubicBezTo>
                  <a:cubicBezTo>
                    <a:pt x="73" y="20"/>
                    <a:pt x="73" y="21"/>
                    <a:pt x="73" y="20"/>
                  </a:cubicBezTo>
                  <a:cubicBezTo>
                    <a:pt x="73" y="20"/>
                    <a:pt x="73" y="21"/>
                    <a:pt x="73" y="21"/>
                  </a:cubicBezTo>
                  <a:cubicBezTo>
                    <a:pt x="73" y="23"/>
                    <a:pt x="72" y="23"/>
                    <a:pt x="73" y="22"/>
                  </a:cubicBezTo>
                  <a:cubicBezTo>
                    <a:pt x="73" y="23"/>
                    <a:pt x="72" y="23"/>
                    <a:pt x="73" y="23"/>
                  </a:cubicBezTo>
                  <a:cubicBezTo>
                    <a:pt x="73" y="23"/>
                    <a:pt x="72" y="23"/>
                    <a:pt x="72" y="23"/>
                  </a:cubicBezTo>
                  <a:cubicBezTo>
                    <a:pt x="72" y="24"/>
                    <a:pt x="72" y="24"/>
                    <a:pt x="72" y="24"/>
                  </a:cubicBezTo>
                  <a:cubicBezTo>
                    <a:pt x="72" y="25"/>
                    <a:pt x="71" y="25"/>
                    <a:pt x="72" y="25"/>
                  </a:cubicBezTo>
                  <a:cubicBezTo>
                    <a:pt x="72" y="25"/>
                    <a:pt x="71" y="25"/>
                    <a:pt x="71" y="25"/>
                  </a:cubicBezTo>
                  <a:cubicBezTo>
                    <a:pt x="71" y="25"/>
                    <a:pt x="71" y="27"/>
                    <a:pt x="71" y="27"/>
                  </a:cubicBezTo>
                  <a:cubicBezTo>
                    <a:pt x="71" y="27"/>
                    <a:pt x="71" y="27"/>
                    <a:pt x="71" y="27"/>
                  </a:cubicBezTo>
                  <a:cubicBezTo>
                    <a:pt x="71" y="28"/>
                    <a:pt x="71" y="28"/>
                    <a:pt x="71" y="29"/>
                  </a:cubicBezTo>
                  <a:cubicBezTo>
                    <a:pt x="71" y="29"/>
                    <a:pt x="70" y="30"/>
                    <a:pt x="71" y="29"/>
                  </a:cubicBezTo>
                  <a:cubicBezTo>
                    <a:pt x="71" y="29"/>
                    <a:pt x="70" y="30"/>
                    <a:pt x="70" y="30"/>
                  </a:cubicBezTo>
                  <a:cubicBezTo>
                    <a:pt x="70" y="31"/>
                    <a:pt x="71" y="31"/>
                    <a:pt x="71" y="32"/>
                  </a:cubicBezTo>
                  <a:cubicBezTo>
                    <a:pt x="71" y="32"/>
                    <a:pt x="71" y="33"/>
                    <a:pt x="71" y="32"/>
                  </a:cubicBezTo>
                  <a:cubicBezTo>
                    <a:pt x="71" y="32"/>
                    <a:pt x="71" y="33"/>
                    <a:pt x="71" y="33"/>
                  </a:cubicBezTo>
                  <a:cubicBezTo>
                    <a:pt x="71" y="34"/>
                    <a:pt x="71" y="34"/>
                    <a:pt x="71" y="34"/>
                  </a:cubicBezTo>
                  <a:cubicBezTo>
                    <a:pt x="71" y="34"/>
                    <a:pt x="71" y="34"/>
                    <a:pt x="71" y="34"/>
                  </a:cubicBezTo>
                  <a:cubicBezTo>
                    <a:pt x="72" y="34"/>
                    <a:pt x="72" y="34"/>
                    <a:pt x="72" y="35"/>
                  </a:cubicBezTo>
                  <a:cubicBezTo>
                    <a:pt x="73" y="35"/>
                    <a:pt x="73" y="35"/>
                    <a:pt x="73" y="35"/>
                  </a:cubicBezTo>
                  <a:cubicBezTo>
                    <a:pt x="74" y="36"/>
                    <a:pt x="74" y="35"/>
                    <a:pt x="74" y="35"/>
                  </a:cubicBezTo>
                  <a:cubicBezTo>
                    <a:pt x="74" y="36"/>
                    <a:pt x="74" y="35"/>
                    <a:pt x="74" y="36"/>
                  </a:cubicBezTo>
                  <a:cubicBezTo>
                    <a:pt x="74" y="36"/>
                    <a:pt x="75" y="36"/>
                    <a:pt x="75" y="36"/>
                  </a:cubicBezTo>
                  <a:cubicBezTo>
                    <a:pt x="75" y="36"/>
                    <a:pt x="76" y="36"/>
                    <a:pt x="76" y="37"/>
                  </a:cubicBezTo>
                  <a:cubicBezTo>
                    <a:pt x="76" y="37"/>
                    <a:pt x="77" y="37"/>
                    <a:pt x="77" y="37"/>
                  </a:cubicBezTo>
                  <a:cubicBezTo>
                    <a:pt x="78" y="36"/>
                    <a:pt x="78" y="36"/>
                    <a:pt x="78" y="37"/>
                  </a:cubicBezTo>
                  <a:cubicBezTo>
                    <a:pt x="78" y="36"/>
                    <a:pt x="78" y="36"/>
                    <a:pt x="78" y="35"/>
                  </a:cubicBezTo>
                  <a:cubicBezTo>
                    <a:pt x="78" y="35"/>
                    <a:pt x="79" y="35"/>
                    <a:pt x="79" y="35"/>
                  </a:cubicBezTo>
                  <a:cubicBezTo>
                    <a:pt x="80" y="34"/>
                    <a:pt x="80" y="35"/>
                    <a:pt x="80" y="35"/>
                  </a:cubicBezTo>
                  <a:cubicBezTo>
                    <a:pt x="80" y="34"/>
                    <a:pt x="80" y="35"/>
                    <a:pt x="80" y="34"/>
                  </a:cubicBezTo>
                  <a:cubicBezTo>
                    <a:pt x="80" y="34"/>
                    <a:pt x="81" y="33"/>
                    <a:pt x="81" y="33"/>
                  </a:cubicBezTo>
                  <a:cubicBezTo>
                    <a:pt x="81" y="33"/>
                    <a:pt x="81" y="33"/>
                    <a:pt x="81" y="33"/>
                  </a:cubicBezTo>
                  <a:cubicBezTo>
                    <a:pt x="81" y="33"/>
                    <a:pt x="82" y="32"/>
                    <a:pt x="82" y="32"/>
                  </a:cubicBezTo>
                  <a:cubicBezTo>
                    <a:pt x="82" y="32"/>
                    <a:pt x="82" y="32"/>
                    <a:pt x="82" y="32"/>
                  </a:cubicBezTo>
                  <a:cubicBezTo>
                    <a:pt x="83" y="31"/>
                    <a:pt x="82" y="30"/>
                    <a:pt x="82" y="31"/>
                  </a:cubicBezTo>
                  <a:cubicBezTo>
                    <a:pt x="83" y="31"/>
                    <a:pt x="82" y="30"/>
                    <a:pt x="83" y="30"/>
                  </a:cubicBezTo>
                  <a:cubicBezTo>
                    <a:pt x="83" y="30"/>
                    <a:pt x="83" y="29"/>
                    <a:pt x="83" y="29"/>
                  </a:cubicBezTo>
                  <a:cubicBezTo>
                    <a:pt x="83" y="29"/>
                    <a:pt x="83" y="28"/>
                    <a:pt x="83" y="28"/>
                  </a:cubicBezTo>
                  <a:cubicBezTo>
                    <a:pt x="83" y="28"/>
                    <a:pt x="84" y="27"/>
                    <a:pt x="84" y="27"/>
                  </a:cubicBezTo>
                  <a:cubicBezTo>
                    <a:pt x="85" y="27"/>
                    <a:pt x="84" y="26"/>
                    <a:pt x="84" y="27"/>
                  </a:cubicBezTo>
                  <a:cubicBezTo>
                    <a:pt x="85" y="27"/>
                    <a:pt x="84" y="26"/>
                    <a:pt x="85" y="26"/>
                  </a:cubicBezTo>
                  <a:cubicBezTo>
                    <a:pt x="85" y="26"/>
                    <a:pt x="85" y="25"/>
                    <a:pt x="85" y="25"/>
                  </a:cubicBezTo>
                  <a:cubicBezTo>
                    <a:pt x="85" y="25"/>
                    <a:pt x="85" y="24"/>
                    <a:pt x="86" y="24"/>
                  </a:cubicBezTo>
                  <a:cubicBezTo>
                    <a:pt x="86" y="24"/>
                    <a:pt x="86" y="24"/>
                    <a:pt x="86" y="24"/>
                  </a:cubicBezTo>
                  <a:cubicBezTo>
                    <a:pt x="86" y="24"/>
                    <a:pt x="86" y="24"/>
                    <a:pt x="86" y="24"/>
                  </a:cubicBezTo>
                  <a:cubicBezTo>
                    <a:pt x="87" y="25"/>
                    <a:pt x="86" y="26"/>
                    <a:pt x="86" y="25"/>
                  </a:cubicBezTo>
                  <a:cubicBezTo>
                    <a:pt x="87" y="25"/>
                    <a:pt x="86" y="26"/>
                    <a:pt x="87" y="26"/>
                  </a:cubicBezTo>
                  <a:cubicBezTo>
                    <a:pt x="87" y="26"/>
                    <a:pt x="88" y="26"/>
                    <a:pt x="88" y="26"/>
                  </a:cubicBezTo>
                  <a:cubicBezTo>
                    <a:pt x="88" y="26"/>
                    <a:pt x="88" y="27"/>
                    <a:pt x="88" y="27"/>
                  </a:cubicBezTo>
                  <a:cubicBezTo>
                    <a:pt x="88" y="27"/>
                    <a:pt x="89" y="28"/>
                    <a:pt x="88" y="27"/>
                  </a:cubicBezTo>
                  <a:cubicBezTo>
                    <a:pt x="88" y="27"/>
                    <a:pt x="89" y="28"/>
                    <a:pt x="89" y="28"/>
                  </a:cubicBezTo>
                  <a:cubicBezTo>
                    <a:pt x="89" y="28"/>
                    <a:pt x="89" y="29"/>
                    <a:pt x="89" y="29"/>
                  </a:cubicBezTo>
                  <a:cubicBezTo>
                    <a:pt x="89" y="32"/>
                    <a:pt x="89" y="32"/>
                    <a:pt x="89" y="30"/>
                  </a:cubicBezTo>
                  <a:cubicBezTo>
                    <a:pt x="89" y="32"/>
                    <a:pt x="89" y="32"/>
                    <a:pt x="89" y="31"/>
                  </a:cubicBezTo>
                  <a:cubicBezTo>
                    <a:pt x="89" y="32"/>
                    <a:pt x="89" y="32"/>
                    <a:pt x="89" y="32"/>
                  </a:cubicBezTo>
                  <a:cubicBezTo>
                    <a:pt x="89" y="32"/>
                    <a:pt x="89" y="32"/>
                    <a:pt x="89" y="32"/>
                  </a:cubicBezTo>
                  <a:cubicBezTo>
                    <a:pt x="89" y="33"/>
                    <a:pt x="89" y="33"/>
                    <a:pt x="89" y="33"/>
                  </a:cubicBezTo>
                  <a:cubicBezTo>
                    <a:pt x="89" y="33"/>
                    <a:pt x="89" y="35"/>
                    <a:pt x="89" y="35"/>
                  </a:cubicBezTo>
                  <a:cubicBezTo>
                    <a:pt x="90" y="35"/>
                    <a:pt x="90" y="35"/>
                    <a:pt x="90" y="35"/>
                  </a:cubicBezTo>
                  <a:cubicBezTo>
                    <a:pt x="91" y="35"/>
                    <a:pt x="91" y="36"/>
                    <a:pt x="91" y="35"/>
                  </a:cubicBezTo>
                  <a:cubicBezTo>
                    <a:pt x="91" y="35"/>
                    <a:pt x="91" y="36"/>
                    <a:pt x="91" y="36"/>
                  </a:cubicBezTo>
                  <a:cubicBezTo>
                    <a:pt x="92" y="36"/>
                    <a:pt x="92" y="36"/>
                    <a:pt x="92" y="36"/>
                  </a:cubicBezTo>
                  <a:cubicBezTo>
                    <a:pt x="93" y="36"/>
                    <a:pt x="94" y="37"/>
                    <a:pt x="93" y="36"/>
                  </a:cubicBezTo>
                  <a:cubicBezTo>
                    <a:pt x="93" y="36"/>
                    <a:pt x="94" y="37"/>
                    <a:pt x="94" y="37"/>
                  </a:cubicBezTo>
                  <a:cubicBezTo>
                    <a:pt x="94" y="37"/>
                    <a:pt x="94" y="38"/>
                    <a:pt x="94" y="37"/>
                  </a:cubicBezTo>
                  <a:cubicBezTo>
                    <a:pt x="94" y="37"/>
                    <a:pt x="94" y="38"/>
                    <a:pt x="94" y="38"/>
                  </a:cubicBezTo>
                  <a:cubicBezTo>
                    <a:pt x="94" y="38"/>
                    <a:pt x="94" y="39"/>
                    <a:pt x="94" y="40"/>
                  </a:cubicBezTo>
                  <a:cubicBezTo>
                    <a:pt x="94" y="40"/>
                    <a:pt x="94" y="40"/>
                    <a:pt x="94" y="40"/>
                  </a:cubicBezTo>
                  <a:cubicBezTo>
                    <a:pt x="95" y="40"/>
                    <a:pt x="95" y="40"/>
                    <a:pt x="95" y="40"/>
                  </a:cubicBezTo>
                  <a:cubicBezTo>
                    <a:pt x="97" y="41"/>
                    <a:pt x="96" y="42"/>
                    <a:pt x="96" y="40"/>
                  </a:cubicBezTo>
                  <a:cubicBezTo>
                    <a:pt x="97" y="41"/>
                    <a:pt x="96" y="42"/>
                    <a:pt x="96" y="41"/>
                  </a:cubicBezTo>
                  <a:cubicBezTo>
                    <a:pt x="97" y="41"/>
                    <a:pt x="96" y="42"/>
                    <a:pt x="97" y="42"/>
                  </a:cubicBezTo>
                  <a:cubicBezTo>
                    <a:pt x="97" y="42"/>
                    <a:pt x="97" y="43"/>
                    <a:pt x="97" y="43"/>
                  </a:cubicBezTo>
                  <a:cubicBezTo>
                    <a:pt x="97" y="45"/>
                    <a:pt x="97" y="45"/>
                    <a:pt x="97" y="44"/>
                  </a:cubicBezTo>
                  <a:cubicBezTo>
                    <a:pt x="97" y="45"/>
                    <a:pt x="97" y="45"/>
                    <a:pt x="97" y="45"/>
                  </a:cubicBezTo>
                  <a:cubicBezTo>
                    <a:pt x="97" y="45"/>
                    <a:pt x="97" y="45"/>
                    <a:pt x="97" y="45"/>
                  </a:cubicBezTo>
                  <a:cubicBezTo>
                    <a:pt x="98" y="46"/>
                    <a:pt x="99" y="46"/>
                    <a:pt x="97" y="46"/>
                  </a:cubicBezTo>
                  <a:cubicBezTo>
                    <a:pt x="98" y="46"/>
                    <a:pt x="99" y="46"/>
                    <a:pt x="99" y="46"/>
                  </a:cubicBezTo>
                  <a:cubicBezTo>
                    <a:pt x="105" y="46"/>
                    <a:pt x="106" y="46"/>
                    <a:pt x="100" y="46"/>
                  </a:cubicBezTo>
                  <a:cubicBezTo>
                    <a:pt x="105" y="46"/>
                    <a:pt x="106" y="46"/>
                    <a:pt x="101" y="46"/>
                  </a:cubicBezTo>
                  <a:cubicBezTo>
                    <a:pt x="105" y="46"/>
                    <a:pt x="106" y="46"/>
                    <a:pt x="101" y="46"/>
                  </a:cubicBezTo>
                  <a:cubicBezTo>
                    <a:pt x="105" y="46"/>
                    <a:pt x="106" y="46"/>
                    <a:pt x="102" y="46"/>
                  </a:cubicBezTo>
                  <a:cubicBezTo>
                    <a:pt x="105" y="46"/>
                    <a:pt x="106" y="46"/>
                    <a:pt x="103" y="46"/>
                  </a:cubicBezTo>
                  <a:cubicBezTo>
                    <a:pt x="105" y="46"/>
                    <a:pt x="106" y="46"/>
                    <a:pt x="104" y="46"/>
                  </a:cubicBezTo>
                  <a:cubicBezTo>
                    <a:pt x="105" y="46"/>
                    <a:pt x="106" y="46"/>
                    <a:pt x="105" y="46"/>
                  </a:cubicBezTo>
                  <a:cubicBezTo>
                    <a:pt x="105" y="46"/>
                    <a:pt x="106" y="46"/>
                    <a:pt x="106" y="46"/>
                  </a:cubicBezTo>
                  <a:cubicBezTo>
                    <a:pt x="113" y="46"/>
                    <a:pt x="114" y="46"/>
                    <a:pt x="107" y="46"/>
                  </a:cubicBezTo>
                  <a:cubicBezTo>
                    <a:pt x="113" y="46"/>
                    <a:pt x="114" y="46"/>
                    <a:pt x="108" y="46"/>
                  </a:cubicBezTo>
                  <a:cubicBezTo>
                    <a:pt x="113" y="46"/>
                    <a:pt x="114" y="46"/>
                    <a:pt x="109" y="46"/>
                  </a:cubicBezTo>
                  <a:cubicBezTo>
                    <a:pt x="113" y="46"/>
                    <a:pt x="114" y="46"/>
                    <a:pt x="109" y="46"/>
                  </a:cubicBezTo>
                  <a:cubicBezTo>
                    <a:pt x="113" y="46"/>
                    <a:pt x="114" y="46"/>
                    <a:pt x="110" y="46"/>
                  </a:cubicBezTo>
                  <a:cubicBezTo>
                    <a:pt x="113" y="46"/>
                    <a:pt x="114" y="46"/>
                    <a:pt x="111" y="46"/>
                  </a:cubicBezTo>
                  <a:cubicBezTo>
                    <a:pt x="113" y="46"/>
                    <a:pt x="114" y="46"/>
                    <a:pt x="112" y="46"/>
                  </a:cubicBezTo>
                  <a:cubicBezTo>
                    <a:pt x="113" y="46"/>
                    <a:pt x="114" y="46"/>
                    <a:pt x="113" y="46"/>
                  </a:cubicBezTo>
                  <a:cubicBezTo>
                    <a:pt x="113" y="46"/>
                    <a:pt x="114" y="46"/>
                    <a:pt x="114" y="46"/>
                  </a:cubicBezTo>
                  <a:cubicBezTo>
                    <a:pt x="114" y="45"/>
                    <a:pt x="115" y="46"/>
                    <a:pt x="115" y="45"/>
                  </a:cubicBezTo>
                  <a:cubicBezTo>
                    <a:pt x="115" y="45"/>
                    <a:pt x="116" y="45"/>
                    <a:pt x="116" y="45"/>
                  </a:cubicBezTo>
                  <a:cubicBezTo>
                    <a:pt x="118" y="45"/>
                    <a:pt x="118" y="46"/>
                    <a:pt x="117" y="45"/>
                  </a:cubicBezTo>
                  <a:cubicBezTo>
                    <a:pt x="118" y="45"/>
                    <a:pt x="118" y="46"/>
                    <a:pt x="118" y="45"/>
                  </a:cubicBezTo>
                  <a:cubicBezTo>
                    <a:pt x="118" y="45"/>
                    <a:pt x="118" y="46"/>
                    <a:pt x="118" y="46"/>
                  </a:cubicBezTo>
                  <a:cubicBezTo>
                    <a:pt x="119" y="46"/>
                    <a:pt x="120" y="46"/>
                    <a:pt x="121" y="46"/>
                  </a:cubicBezTo>
                  <a:cubicBezTo>
                    <a:pt x="122" y="46"/>
                    <a:pt x="123" y="45"/>
                    <a:pt x="122" y="46"/>
                  </a:cubicBezTo>
                  <a:cubicBezTo>
                    <a:pt x="122" y="46"/>
                    <a:pt x="123" y="45"/>
                    <a:pt x="122" y="46"/>
                  </a:cubicBezTo>
                  <a:cubicBezTo>
                    <a:pt x="122" y="46"/>
                    <a:pt x="123" y="45"/>
                    <a:pt x="123" y="45"/>
                  </a:cubicBezTo>
                  <a:cubicBezTo>
                    <a:pt x="123" y="45"/>
                    <a:pt x="123" y="45"/>
                    <a:pt x="123" y="45"/>
                  </a:cubicBezTo>
                  <a:cubicBezTo>
                    <a:pt x="123" y="45"/>
                    <a:pt x="123" y="45"/>
                    <a:pt x="123" y="45"/>
                  </a:cubicBezTo>
                  <a:cubicBezTo>
                    <a:pt x="123" y="46"/>
                    <a:pt x="123" y="46"/>
                    <a:pt x="123" y="46"/>
                  </a:cubicBezTo>
                  <a:cubicBezTo>
                    <a:pt x="123" y="47"/>
                    <a:pt x="123" y="47"/>
                    <a:pt x="123" y="47"/>
                  </a:cubicBezTo>
                  <a:cubicBezTo>
                    <a:pt x="123" y="47"/>
                    <a:pt x="123" y="47"/>
                    <a:pt x="123" y="47"/>
                  </a:cubicBezTo>
                  <a:cubicBezTo>
                    <a:pt x="123" y="47"/>
                    <a:pt x="123" y="48"/>
                    <a:pt x="123" y="48"/>
                  </a:cubicBezTo>
                  <a:cubicBezTo>
                    <a:pt x="123" y="49"/>
                    <a:pt x="123" y="49"/>
                    <a:pt x="123" y="48"/>
                  </a:cubicBezTo>
                  <a:cubicBezTo>
                    <a:pt x="123" y="49"/>
                    <a:pt x="123" y="49"/>
                    <a:pt x="123" y="49"/>
                  </a:cubicBezTo>
                  <a:cubicBezTo>
                    <a:pt x="123" y="49"/>
                    <a:pt x="123" y="49"/>
                    <a:pt x="123" y="49"/>
                  </a:cubicBezTo>
                  <a:cubicBezTo>
                    <a:pt x="123" y="49"/>
                    <a:pt x="123" y="50"/>
                    <a:pt x="123" y="50"/>
                  </a:cubicBezTo>
                  <a:cubicBezTo>
                    <a:pt x="123" y="51"/>
                    <a:pt x="123" y="51"/>
                    <a:pt x="123" y="51"/>
                  </a:cubicBezTo>
                  <a:cubicBezTo>
                    <a:pt x="123" y="51"/>
                    <a:pt x="123" y="51"/>
                    <a:pt x="123" y="51"/>
                  </a:cubicBezTo>
                  <a:cubicBezTo>
                    <a:pt x="123" y="51"/>
                    <a:pt x="123" y="52"/>
                    <a:pt x="123" y="52"/>
                  </a:cubicBezTo>
                  <a:cubicBezTo>
                    <a:pt x="123" y="52"/>
                    <a:pt x="123" y="53"/>
                    <a:pt x="123" y="52"/>
                  </a:cubicBezTo>
                  <a:cubicBezTo>
                    <a:pt x="123" y="52"/>
                    <a:pt x="123" y="53"/>
                    <a:pt x="123" y="53"/>
                  </a:cubicBezTo>
                  <a:cubicBezTo>
                    <a:pt x="123" y="53"/>
                    <a:pt x="123" y="53"/>
                    <a:pt x="123" y="54"/>
                  </a:cubicBezTo>
                  <a:cubicBezTo>
                    <a:pt x="123" y="54"/>
                    <a:pt x="123" y="54"/>
                    <a:pt x="123" y="54"/>
                  </a:cubicBezTo>
                  <a:cubicBezTo>
                    <a:pt x="123" y="54"/>
                    <a:pt x="123" y="55"/>
                    <a:pt x="123" y="55"/>
                  </a:cubicBezTo>
                  <a:cubicBezTo>
                    <a:pt x="123" y="55"/>
                    <a:pt x="123" y="55"/>
                    <a:pt x="122" y="55"/>
                  </a:cubicBezTo>
                  <a:cubicBezTo>
                    <a:pt x="122" y="55"/>
                    <a:pt x="122" y="56"/>
                    <a:pt x="122" y="55"/>
                  </a:cubicBezTo>
                  <a:cubicBezTo>
                    <a:pt x="122" y="55"/>
                    <a:pt x="122" y="56"/>
                    <a:pt x="122" y="56"/>
                  </a:cubicBezTo>
                  <a:cubicBezTo>
                    <a:pt x="122" y="56"/>
                    <a:pt x="122" y="56"/>
                    <a:pt x="122" y="56"/>
                  </a:cubicBezTo>
                  <a:cubicBezTo>
                    <a:pt x="122" y="56"/>
                    <a:pt x="122" y="56"/>
                    <a:pt x="122" y="56"/>
                  </a:cubicBezTo>
                  <a:cubicBezTo>
                    <a:pt x="121" y="57"/>
                    <a:pt x="121" y="57"/>
                    <a:pt x="122" y="57"/>
                  </a:cubicBezTo>
                  <a:cubicBezTo>
                    <a:pt x="121" y="57"/>
                    <a:pt x="121" y="57"/>
                    <a:pt x="121" y="57"/>
                  </a:cubicBezTo>
                  <a:cubicBezTo>
                    <a:pt x="121" y="57"/>
                    <a:pt x="121" y="57"/>
                    <a:pt x="121" y="57"/>
                  </a:cubicBezTo>
                  <a:cubicBezTo>
                    <a:pt x="120" y="57"/>
                    <a:pt x="120" y="57"/>
                    <a:pt x="120" y="57"/>
                  </a:cubicBezTo>
                  <a:cubicBezTo>
                    <a:pt x="120" y="57"/>
                    <a:pt x="120" y="57"/>
                    <a:pt x="120" y="57"/>
                  </a:cubicBezTo>
                  <a:cubicBezTo>
                    <a:pt x="120" y="57"/>
                    <a:pt x="120" y="58"/>
                    <a:pt x="120" y="58"/>
                  </a:cubicBezTo>
                  <a:cubicBezTo>
                    <a:pt x="120" y="58"/>
                    <a:pt x="120" y="58"/>
                    <a:pt x="120" y="58"/>
                  </a:cubicBezTo>
                  <a:cubicBezTo>
                    <a:pt x="120" y="59"/>
                    <a:pt x="120" y="59"/>
                    <a:pt x="120" y="59"/>
                  </a:cubicBezTo>
                  <a:cubicBezTo>
                    <a:pt x="120" y="59"/>
                    <a:pt x="120" y="59"/>
                    <a:pt x="120" y="59"/>
                  </a:cubicBezTo>
                  <a:cubicBezTo>
                    <a:pt x="120" y="59"/>
                    <a:pt x="120" y="60"/>
                    <a:pt x="120" y="60"/>
                  </a:cubicBezTo>
                  <a:cubicBezTo>
                    <a:pt x="120" y="60"/>
                    <a:pt x="120" y="60"/>
                    <a:pt x="120" y="60"/>
                  </a:cubicBezTo>
                  <a:cubicBezTo>
                    <a:pt x="120" y="60"/>
                    <a:pt x="120" y="61"/>
                    <a:pt x="120" y="61"/>
                  </a:cubicBezTo>
                  <a:cubicBezTo>
                    <a:pt x="120" y="61"/>
                    <a:pt x="120" y="62"/>
                    <a:pt x="120" y="62"/>
                  </a:cubicBezTo>
                  <a:cubicBezTo>
                    <a:pt x="120" y="62"/>
                    <a:pt x="121" y="62"/>
                    <a:pt x="121" y="62"/>
                  </a:cubicBezTo>
                  <a:cubicBezTo>
                    <a:pt x="121" y="62"/>
                    <a:pt x="121" y="63"/>
                    <a:pt x="121" y="63"/>
                  </a:cubicBezTo>
                  <a:cubicBezTo>
                    <a:pt x="121" y="64"/>
                    <a:pt x="120" y="64"/>
                    <a:pt x="121" y="63"/>
                  </a:cubicBezTo>
                  <a:cubicBezTo>
                    <a:pt x="121" y="64"/>
                    <a:pt x="120" y="64"/>
                    <a:pt x="121" y="64"/>
                  </a:cubicBezTo>
                  <a:cubicBezTo>
                    <a:pt x="121" y="64"/>
                    <a:pt x="120" y="64"/>
                    <a:pt x="121" y="64"/>
                  </a:cubicBezTo>
                  <a:cubicBezTo>
                    <a:pt x="121" y="64"/>
                    <a:pt x="120" y="64"/>
                    <a:pt x="120" y="64"/>
                  </a:cubicBezTo>
                  <a:cubicBezTo>
                    <a:pt x="120" y="64"/>
                    <a:pt x="120" y="65"/>
                    <a:pt x="120" y="65"/>
                  </a:cubicBezTo>
                  <a:cubicBezTo>
                    <a:pt x="120" y="65"/>
                    <a:pt x="120" y="65"/>
                    <a:pt x="120" y="65"/>
                  </a:cubicBezTo>
                  <a:cubicBezTo>
                    <a:pt x="120" y="66"/>
                    <a:pt x="120" y="66"/>
                    <a:pt x="120" y="66"/>
                  </a:cubicBezTo>
                  <a:cubicBezTo>
                    <a:pt x="120" y="66"/>
                    <a:pt x="120" y="67"/>
                    <a:pt x="120" y="67"/>
                  </a:cubicBezTo>
                  <a:cubicBezTo>
                    <a:pt x="120" y="67"/>
                    <a:pt x="121" y="68"/>
                    <a:pt x="120" y="67"/>
                  </a:cubicBezTo>
                  <a:cubicBezTo>
                    <a:pt x="120" y="67"/>
                    <a:pt x="121" y="68"/>
                    <a:pt x="121" y="68"/>
                  </a:cubicBezTo>
                  <a:cubicBezTo>
                    <a:pt x="121" y="68"/>
                    <a:pt x="121" y="68"/>
                    <a:pt x="121" y="68"/>
                  </a:cubicBezTo>
                  <a:cubicBezTo>
                    <a:pt x="121" y="68"/>
                    <a:pt x="121" y="68"/>
                    <a:pt x="121" y="68"/>
                  </a:cubicBezTo>
                  <a:cubicBezTo>
                    <a:pt x="121" y="69"/>
                    <a:pt x="121" y="69"/>
                    <a:pt x="121" y="69"/>
                  </a:cubicBezTo>
                  <a:cubicBezTo>
                    <a:pt x="121" y="69"/>
                    <a:pt x="122" y="70"/>
                    <a:pt x="121" y="69"/>
                  </a:cubicBezTo>
                  <a:cubicBezTo>
                    <a:pt x="121" y="69"/>
                    <a:pt x="122" y="70"/>
                    <a:pt x="122" y="70"/>
                  </a:cubicBezTo>
                  <a:cubicBezTo>
                    <a:pt x="122" y="71"/>
                    <a:pt x="122" y="71"/>
                    <a:pt x="122" y="71"/>
                  </a:cubicBezTo>
                  <a:cubicBezTo>
                    <a:pt x="122" y="71"/>
                    <a:pt x="122" y="71"/>
                    <a:pt x="122" y="71"/>
                  </a:cubicBezTo>
                  <a:cubicBezTo>
                    <a:pt x="122" y="71"/>
                    <a:pt x="122" y="71"/>
                    <a:pt x="122" y="72"/>
                  </a:cubicBezTo>
                  <a:cubicBezTo>
                    <a:pt x="122" y="72"/>
                    <a:pt x="123" y="72"/>
                    <a:pt x="123" y="72"/>
                  </a:cubicBezTo>
                  <a:cubicBezTo>
                    <a:pt x="123" y="72"/>
                    <a:pt x="124" y="72"/>
                    <a:pt x="123" y="72"/>
                  </a:cubicBezTo>
                  <a:cubicBezTo>
                    <a:pt x="123" y="72"/>
                    <a:pt x="124" y="72"/>
                    <a:pt x="124" y="72"/>
                  </a:cubicBezTo>
                  <a:cubicBezTo>
                    <a:pt x="124" y="72"/>
                    <a:pt x="124" y="73"/>
                    <a:pt x="124" y="73"/>
                  </a:cubicBezTo>
                  <a:cubicBezTo>
                    <a:pt x="125" y="73"/>
                    <a:pt x="125" y="73"/>
                    <a:pt x="125" y="73"/>
                  </a:cubicBezTo>
                  <a:cubicBezTo>
                    <a:pt x="125" y="73"/>
                    <a:pt x="125" y="74"/>
                    <a:pt x="126" y="74"/>
                  </a:cubicBezTo>
                  <a:cubicBezTo>
                    <a:pt x="126" y="74"/>
                    <a:pt x="126" y="74"/>
                    <a:pt x="126" y="74"/>
                  </a:cubicBezTo>
                  <a:cubicBezTo>
                    <a:pt x="126" y="74"/>
                    <a:pt x="126" y="75"/>
                    <a:pt x="126" y="75"/>
                  </a:cubicBezTo>
                  <a:cubicBezTo>
                    <a:pt x="126" y="75"/>
                    <a:pt x="126" y="75"/>
                    <a:pt x="126" y="75"/>
                  </a:cubicBezTo>
                  <a:cubicBezTo>
                    <a:pt x="126" y="76"/>
                    <a:pt x="126" y="76"/>
                    <a:pt x="126" y="76"/>
                  </a:cubicBezTo>
                  <a:cubicBezTo>
                    <a:pt x="126" y="76"/>
                    <a:pt x="126" y="76"/>
                    <a:pt x="126" y="77"/>
                  </a:cubicBezTo>
                  <a:cubicBezTo>
                    <a:pt x="127" y="77"/>
                    <a:pt x="127" y="77"/>
                    <a:pt x="127" y="78"/>
                  </a:cubicBezTo>
                  <a:cubicBezTo>
                    <a:pt x="127" y="78"/>
                    <a:pt x="128" y="78"/>
                    <a:pt x="127" y="78"/>
                  </a:cubicBezTo>
                  <a:cubicBezTo>
                    <a:pt x="127" y="78"/>
                    <a:pt x="128" y="78"/>
                    <a:pt x="128" y="78"/>
                  </a:cubicBezTo>
                  <a:cubicBezTo>
                    <a:pt x="128" y="78"/>
                    <a:pt x="128" y="78"/>
                    <a:pt x="128" y="78"/>
                  </a:cubicBezTo>
                  <a:cubicBezTo>
                    <a:pt x="128" y="78"/>
                    <a:pt x="128" y="78"/>
                    <a:pt x="128" y="79"/>
                  </a:cubicBezTo>
                  <a:cubicBezTo>
                    <a:pt x="128" y="79"/>
                    <a:pt x="128" y="79"/>
                    <a:pt x="128" y="79"/>
                  </a:cubicBezTo>
                </a:path>
              </a:pathLst>
            </a:custGeom>
            <a:solidFill>
              <a:srgbClr val="DE757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4" name="Freeform 21"/>
            <p:cNvSpPr>
              <a:spLocks noEditPoints="1"/>
            </p:cNvSpPr>
            <p:nvPr/>
          </p:nvSpPr>
          <p:spPr bwMode="auto">
            <a:xfrm>
              <a:off x="4919538" y="4256369"/>
              <a:ext cx="155877" cy="100921"/>
            </a:xfrm>
            <a:custGeom>
              <a:avLst/>
              <a:gdLst>
                <a:gd name="T0" fmla="*/ 3079296 w 31"/>
                <a:gd name="T1" fmla="*/ 279936 h 22"/>
                <a:gd name="T2" fmla="*/ 3079296 w 31"/>
                <a:gd name="T3" fmla="*/ 1119744 h 22"/>
                <a:gd name="T4" fmla="*/ 2799360 w 31"/>
                <a:gd name="T5" fmla="*/ 1679616 h 22"/>
                <a:gd name="T6" fmla="*/ 2239488 w 31"/>
                <a:gd name="T7" fmla="*/ 1679616 h 22"/>
                <a:gd name="T8" fmla="*/ 1679616 w 31"/>
                <a:gd name="T9" fmla="*/ 1959552 h 22"/>
                <a:gd name="T10" fmla="*/ 1119744 w 31"/>
                <a:gd name="T11" fmla="*/ 1679616 h 22"/>
                <a:gd name="T12" fmla="*/ 1119744 w 31"/>
                <a:gd name="T13" fmla="*/ 1959552 h 22"/>
                <a:gd name="T14" fmla="*/ 839808 w 31"/>
                <a:gd name="T15" fmla="*/ 2239488 h 22"/>
                <a:gd name="T16" fmla="*/ 279936 w 31"/>
                <a:gd name="T17" fmla="*/ 2239488 h 22"/>
                <a:gd name="T18" fmla="*/ 279936 w 31"/>
                <a:gd name="T19" fmla="*/ 2519424 h 22"/>
                <a:gd name="T20" fmla="*/ 0 w 31"/>
                <a:gd name="T21" fmla="*/ 2799360 h 22"/>
                <a:gd name="T22" fmla="*/ 279936 w 31"/>
                <a:gd name="T23" fmla="*/ 3359232 h 22"/>
                <a:gd name="T24" fmla="*/ 279936 w 31"/>
                <a:gd name="T25" fmla="*/ 3639168 h 22"/>
                <a:gd name="T26" fmla="*/ 559872 w 31"/>
                <a:gd name="T27" fmla="*/ 3919104 h 22"/>
                <a:gd name="T28" fmla="*/ 839808 w 31"/>
                <a:gd name="T29" fmla="*/ 4199040 h 22"/>
                <a:gd name="T30" fmla="*/ 1399680 w 31"/>
                <a:gd name="T31" fmla="*/ 4199040 h 22"/>
                <a:gd name="T32" fmla="*/ 1959552 w 31"/>
                <a:gd name="T33" fmla="*/ 4478976 h 22"/>
                <a:gd name="T34" fmla="*/ 2519424 w 31"/>
                <a:gd name="T35" fmla="*/ 4758912 h 22"/>
                <a:gd name="T36" fmla="*/ 2799360 w 31"/>
                <a:gd name="T37" fmla="*/ 5318784 h 22"/>
                <a:gd name="T38" fmla="*/ 3079296 w 31"/>
                <a:gd name="T39" fmla="*/ 5878656 h 22"/>
                <a:gd name="T40" fmla="*/ 4199040 w 31"/>
                <a:gd name="T41" fmla="*/ 6158592 h 22"/>
                <a:gd name="T42" fmla="*/ 4758912 w 31"/>
                <a:gd name="T43" fmla="*/ 5878656 h 22"/>
                <a:gd name="T44" fmla="*/ 5038848 w 31"/>
                <a:gd name="T45" fmla="*/ 5038848 h 22"/>
                <a:gd name="T46" fmla="*/ 5598720 w 31"/>
                <a:gd name="T47" fmla="*/ 4758912 h 22"/>
                <a:gd name="T48" fmla="*/ 5878656 w 31"/>
                <a:gd name="T49" fmla="*/ 5598720 h 22"/>
                <a:gd name="T50" fmla="*/ 6158592 w 31"/>
                <a:gd name="T51" fmla="*/ 5878656 h 22"/>
                <a:gd name="T52" fmla="*/ 6998400 w 31"/>
                <a:gd name="T53" fmla="*/ 5878656 h 22"/>
                <a:gd name="T54" fmla="*/ 6998400 w 31"/>
                <a:gd name="T55" fmla="*/ 5318784 h 22"/>
                <a:gd name="T56" fmla="*/ 7558272 w 31"/>
                <a:gd name="T57" fmla="*/ 4758912 h 22"/>
                <a:gd name="T58" fmla="*/ 8118144 w 31"/>
                <a:gd name="T59" fmla="*/ 4758912 h 22"/>
                <a:gd name="T60" fmla="*/ 8678016 w 31"/>
                <a:gd name="T61" fmla="*/ 4478976 h 22"/>
                <a:gd name="T62" fmla="*/ 8678016 w 31"/>
                <a:gd name="T63" fmla="*/ 3639168 h 22"/>
                <a:gd name="T64" fmla="*/ 8118144 w 31"/>
                <a:gd name="T65" fmla="*/ 3359232 h 22"/>
                <a:gd name="T66" fmla="*/ 7838208 w 31"/>
                <a:gd name="T67" fmla="*/ 2799360 h 22"/>
                <a:gd name="T68" fmla="*/ 6998400 w 31"/>
                <a:gd name="T69" fmla="*/ 2239488 h 22"/>
                <a:gd name="T70" fmla="*/ 6438528 w 31"/>
                <a:gd name="T71" fmla="*/ 1959552 h 22"/>
                <a:gd name="T72" fmla="*/ 6158592 w 31"/>
                <a:gd name="T73" fmla="*/ 1399680 h 22"/>
                <a:gd name="T74" fmla="*/ 5598720 w 31"/>
                <a:gd name="T75" fmla="*/ 1119744 h 22"/>
                <a:gd name="T76" fmla="*/ 4758912 w 31"/>
                <a:gd name="T77" fmla="*/ 839808 h 22"/>
                <a:gd name="T78" fmla="*/ 4199040 w 31"/>
                <a:gd name="T79" fmla="*/ 279936 h 22"/>
                <a:gd name="T80" fmla="*/ 3639168 w 31"/>
                <a:gd name="T81" fmla="*/ 0 h 22"/>
                <a:gd name="T82" fmla="*/ 559872 w 31"/>
                <a:gd name="T83" fmla="*/ 4199040 h 22"/>
                <a:gd name="T84" fmla="*/ 559872 w 31"/>
                <a:gd name="T85" fmla="*/ 4199040 h 22"/>
                <a:gd name="T86" fmla="*/ 559872 w 31"/>
                <a:gd name="T87" fmla="*/ 4199040 h 22"/>
                <a:gd name="T88" fmla="*/ 559872 w 31"/>
                <a:gd name="T89" fmla="*/ 4199040 h 22"/>
                <a:gd name="T90" fmla="*/ 559872 w 31"/>
                <a:gd name="T91" fmla="*/ 4199040 h 22"/>
                <a:gd name="T92" fmla="*/ 559872 w 31"/>
                <a:gd name="T93" fmla="*/ 4199040 h 22"/>
                <a:gd name="T94" fmla="*/ 559872 w 31"/>
                <a:gd name="T95" fmla="*/ 4199040 h 22"/>
                <a:gd name="T96" fmla="*/ 559872 w 31"/>
                <a:gd name="T97" fmla="*/ 4199040 h 22"/>
                <a:gd name="T98" fmla="*/ 559872 w 31"/>
                <a:gd name="T99" fmla="*/ 4199040 h 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
                <a:gd name="T151" fmla="*/ 0 h 22"/>
                <a:gd name="T152" fmla="*/ 31 w 31"/>
                <a:gd name="T153" fmla="*/ 22 h 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 h="22">
                  <a:moveTo>
                    <a:pt x="13" y="1"/>
                  </a:moveTo>
                  <a:cubicBezTo>
                    <a:pt x="13" y="1"/>
                    <a:pt x="13" y="1"/>
                    <a:pt x="12" y="1"/>
                  </a:cubicBezTo>
                  <a:cubicBezTo>
                    <a:pt x="12" y="1"/>
                    <a:pt x="12" y="1"/>
                    <a:pt x="11" y="1"/>
                  </a:cubicBezTo>
                  <a:cubicBezTo>
                    <a:pt x="11" y="1"/>
                    <a:pt x="11" y="1"/>
                    <a:pt x="11" y="1"/>
                  </a:cubicBezTo>
                  <a:cubicBezTo>
                    <a:pt x="11" y="1"/>
                    <a:pt x="11" y="1"/>
                    <a:pt x="11" y="1"/>
                  </a:cubicBezTo>
                  <a:cubicBezTo>
                    <a:pt x="11" y="1"/>
                    <a:pt x="11" y="2"/>
                    <a:pt x="11" y="2"/>
                  </a:cubicBezTo>
                  <a:cubicBezTo>
                    <a:pt x="11" y="2"/>
                    <a:pt x="11" y="3"/>
                    <a:pt x="11" y="4"/>
                  </a:cubicBezTo>
                  <a:cubicBezTo>
                    <a:pt x="11" y="4"/>
                    <a:pt x="11" y="4"/>
                    <a:pt x="11" y="4"/>
                  </a:cubicBezTo>
                  <a:cubicBezTo>
                    <a:pt x="11" y="4"/>
                    <a:pt x="11" y="4"/>
                    <a:pt x="11" y="4"/>
                  </a:cubicBezTo>
                  <a:cubicBezTo>
                    <a:pt x="11" y="4"/>
                    <a:pt x="11" y="5"/>
                    <a:pt x="11" y="5"/>
                  </a:cubicBezTo>
                  <a:cubicBezTo>
                    <a:pt x="11" y="5"/>
                    <a:pt x="11" y="5"/>
                    <a:pt x="11" y="6"/>
                  </a:cubicBezTo>
                  <a:cubicBezTo>
                    <a:pt x="11" y="6"/>
                    <a:pt x="10" y="6"/>
                    <a:pt x="10" y="6"/>
                  </a:cubicBezTo>
                  <a:cubicBezTo>
                    <a:pt x="10" y="6"/>
                    <a:pt x="10" y="6"/>
                    <a:pt x="9" y="6"/>
                  </a:cubicBezTo>
                  <a:cubicBezTo>
                    <a:pt x="9" y="6"/>
                    <a:pt x="9" y="6"/>
                    <a:pt x="9" y="6"/>
                  </a:cubicBezTo>
                  <a:cubicBezTo>
                    <a:pt x="9" y="6"/>
                    <a:pt x="9" y="6"/>
                    <a:pt x="9" y="6"/>
                  </a:cubicBezTo>
                  <a:cubicBezTo>
                    <a:pt x="8" y="6"/>
                    <a:pt x="8" y="6"/>
                    <a:pt x="8" y="6"/>
                  </a:cubicBezTo>
                  <a:cubicBezTo>
                    <a:pt x="8" y="7"/>
                    <a:pt x="8" y="7"/>
                    <a:pt x="8" y="7"/>
                  </a:cubicBezTo>
                  <a:cubicBezTo>
                    <a:pt x="8" y="7"/>
                    <a:pt x="8" y="7"/>
                    <a:pt x="8" y="7"/>
                  </a:cubicBezTo>
                  <a:cubicBezTo>
                    <a:pt x="8" y="7"/>
                    <a:pt x="7" y="7"/>
                    <a:pt x="7" y="7"/>
                  </a:cubicBezTo>
                  <a:cubicBezTo>
                    <a:pt x="7" y="7"/>
                    <a:pt x="6" y="7"/>
                    <a:pt x="6" y="7"/>
                  </a:cubicBezTo>
                  <a:cubicBezTo>
                    <a:pt x="6" y="7"/>
                    <a:pt x="6" y="7"/>
                    <a:pt x="6" y="7"/>
                  </a:cubicBezTo>
                  <a:cubicBezTo>
                    <a:pt x="6" y="7"/>
                    <a:pt x="5" y="7"/>
                    <a:pt x="5" y="6"/>
                  </a:cubicBezTo>
                  <a:cubicBezTo>
                    <a:pt x="5" y="6"/>
                    <a:pt x="5" y="6"/>
                    <a:pt x="5" y="6"/>
                  </a:cubicBezTo>
                  <a:cubicBezTo>
                    <a:pt x="5" y="6"/>
                    <a:pt x="5" y="6"/>
                    <a:pt x="4" y="6"/>
                  </a:cubicBezTo>
                  <a:cubicBezTo>
                    <a:pt x="4" y="6"/>
                    <a:pt x="4" y="6"/>
                    <a:pt x="4" y="6"/>
                  </a:cubicBezTo>
                  <a:cubicBezTo>
                    <a:pt x="4" y="6"/>
                    <a:pt x="4" y="6"/>
                    <a:pt x="4" y="6"/>
                  </a:cubicBezTo>
                  <a:cubicBezTo>
                    <a:pt x="4" y="6"/>
                    <a:pt x="4" y="7"/>
                    <a:pt x="4" y="7"/>
                  </a:cubicBezTo>
                  <a:cubicBezTo>
                    <a:pt x="4" y="7"/>
                    <a:pt x="4" y="7"/>
                    <a:pt x="4" y="7"/>
                  </a:cubicBezTo>
                  <a:cubicBezTo>
                    <a:pt x="4" y="7"/>
                    <a:pt x="4" y="7"/>
                    <a:pt x="4" y="7"/>
                  </a:cubicBezTo>
                  <a:cubicBezTo>
                    <a:pt x="4" y="7"/>
                    <a:pt x="3" y="8"/>
                    <a:pt x="3" y="8"/>
                  </a:cubicBezTo>
                  <a:cubicBezTo>
                    <a:pt x="4" y="7"/>
                    <a:pt x="3" y="8"/>
                    <a:pt x="3" y="8"/>
                  </a:cubicBezTo>
                  <a:cubicBezTo>
                    <a:pt x="4" y="7"/>
                    <a:pt x="3" y="8"/>
                    <a:pt x="3" y="8"/>
                  </a:cubicBezTo>
                  <a:cubicBezTo>
                    <a:pt x="4" y="7"/>
                    <a:pt x="3" y="8"/>
                    <a:pt x="2" y="8"/>
                  </a:cubicBezTo>
                  <a:cubicBezTo>
                    <a:pt x="2" y="8"/>
                    <a:pt x="2" y="8"/>
                    <a:pt x="2" y="8"/>
                  </a:cubicBezTo>
                  <a:cubicBezTo>
                    <a:pt x="2" y="8"/>
                    <a:pt x="2" y="8"/>
                    <a:pt x="1" y="8"/>
                  </a:cubicBezTo>
                  <a:cubicBezTo>
                    <a:pt x="1" y="8"/>
                    <a:pt x="1" y="8"/>
                    <a:pt x="1" y="8"/>
                  </a:cubicBezTo>
                  <a:cubicBezTo>
                    <a:pt x="1" y="8"/>
                    <a:pt x="1" y="8"/>
                    <a:pt x="1" y="8"/>
                  </a:cubicBezTo>
                  <a:cubicBezTo>
                    <a:pt x="1" y="8"/>
                    <a:pt x="1" y="8"/>
                    <a:pt x="1" y="8"/>
                  </a:cubicBezTo>
                  <a:cubicBezTo>
                    <a:pt x="1" y="8"/>
                    <a:pt x="1" y="8"/>
                    <a:pt x="1" y="8"/>
                  </a:cubicBezTo>
                  <a:cubicBezTo>
                    <a:pt x="1" y="8"/>
                    <a:pt x="1" y="9"/>
                    <a:pt x="1" y="9"/>
                  </a:cubicBezTo>
                  <a:cubicBezTo>
                    <a:pt x="1" y="9"/>
                    <a:pt x="1" y="9"/>
                    <a:pt x="1" y="9"/>
                  </a:cubicBezTo>
                  <a:cubicBezTo>
                    <a:pt x="1" y="9"/>
                    <a:pt x="1" y="9"/>
                    <a:pt x="1" y="9"/>
                  </a:cubicBezTo>
                  <a:cubicBezTo>
                    <a:pt x="1" y="9"/>
                    <a:pt x="1" y="9"/>
                    <a:pt x="1" y="10"/>
                  </a:cubicBezTo>
                  <a:cubicBezTo>
                    <a:pt x="1" y="10"/>
                    <a:pt x="0" y="10"/>
                    <a:pt x="0" y="10"/>
                  </a:cubicBezTo>
                  <a:cubicBezTo>
                    <a:pt x="1" y="10"/>
                    <a:pt x="0" y="10"/>
                    <a:pt x="0" y="10"/>
                  </a:cubicBezTo>
                  <a:cubicBezTo>
                    <a:pt x="1" y="10"/>
                    <a:pt x="0" y="10"/>
                    <a:pt x="0" y="10"/>
                  </a:cubicBezTo>
                  <a:cubicBezTo>
                    <a:pt x="0" y="11"/>
                    <a:pt x="0" y="11"/>
                    <a:pt x="0" y="11"/>
                  </a:cubicBezTo>
                  <a:cubicBezTo>
                    <a:pt x="0" y="11"/>
                    <a:pt x="0" y="12"/>
                    <a:pt x="1" y="12"/>
                  </a:cubicBezTo>
                  <a:cubicBezTo>
                    <a:pt x="1" y="12"/>
                    <a:pt x="1" y="12"/>
                    <a:pt x="1" y="12"/>
                  </a:cubicBezTo>
                  <a:cubicBezTo>
                    <a:pt x="1" y="12"/>
                    <a:pt x="1" y="13"/>
                    <a:pt x="1" y="13"/>
                  </a:cubicBezTo>
                  <a:cubicBezTo>
                    <a:pt x="1" y="13"/>
                    <a:pt x="1" y="13"/>
                    <a:pt x="1" y="13"/>
                  </a:cubicBezTo>
                  <a:cubicBezTo>
                    <a:pt x="1" y="13"/>
                    <a:pt x="1" y="13"/>
                    <a:pt x="1" y="13"/>
                  </a:cubicBezTo>
                  <a:cubicBezTo>
                    <a:pt x="1" y="13"/>
                    <a:pt x="1" y="13"/>
                    <a:pt x="1" y="14"/>
                  </a:cubicBezTo>
                  <a:cubicBezTo>
                    <a:pt x="1" y="14"/>
                    <a:pt x="1" y="14"/>
                    <a:pt x="1" y="14"/>
                  </a:cubicBezTo>
                  <a:cubicBezTo>
                    <a:pt x="1" y="14"/>
                    <a:pt x="2" y="14"/>
                    <a:pt x="2" y="14"/>
                  </a:cubicBezTo>
                  <a:cubicBezTo>
                    <a:pt x="2" y="14"/>
                    <a:pt x="2" y="14"/>
                    <a:pt x="2" y="14"/>
                  </a:cubicBezTo>
                  <a:cubicBezTo>
                    <a:pt x="2" y="14"/>
                    <a:pt x="2" y="14"/>
                    <a:pt x="2" y="14"/>
                  </a:cubicBezTo>
                  <a:cubicBezTo>
                    <a:pt x="2" y="14"/>
                    <a:pt x="2" y="14"/>
                    <a:pt x="2" y="15"/>
                  </a:cubicBezTo>
                  <a:cubicBezTo>
                    <a:pt x="2" y="14"/>
                    <a:pt x="2" y="14"/>
                    <a:pt x="2" y="15"/>
                  </a:cubicBezTo>
                  <a:cubicBezTo>
                    <a:pt x="2" y="15"/>
                    <a:pt x="3" y="15"/>
                    <a:pt x="3" y="15"/>
                  </a:cubicBezTo>
                  <a:cubicBezTo>
                    <a:pt x="4" y="15"/>
                    <a:pt x="4" y="15"/>
                    <a:pt x="3" y="15"/>
                  </a:cubicBezTo>
                  <a:cubicBezTo>
                    <a:pt x="4" y="15"/>
                    <a:pt x="4" y="15"/>
                    <a:pt x="4" y="15"/>
                  </a:cubicBezTo>
                  <a:cubicBezTo>
                    <a:pt x="4" y="15"/>
                    <a:pt x="4" y="15"/>
                    <a:pt x="4" y="15"/>
                  </a:cubicBezTo>
                  <a:cubicBezTo>
                    <a:pt x="4" y="15"/>
                    <a:pt x="5" y="15"/>
                    <a:pt x="5" y="15"/>
                  </a:cubicBezTo>
                  <a:cubicBezTo>
                    <a:pt x="5" y="15"/>
                    <a:pt x="5" y="15"/>
                    <a:pt x="5" y="16"/>
                  </a:cubicBezTo>
                  <a:cubicBezTo>
                    <a:pt x="5" y="16"/>
                    <a:pt x="6" y="16"/>
                    <a:pt x="6" y="16"/>
                  </a:cubicBezTo>
                  <a:cubicBezTo>
                    <a:pt x="6" y="16"/>
                    <a:pt x="7" y="16"/>
                    <a:pt x="7" y="16"/>
                  </a:cubicBezTo>
                  <a:cubicBezTo>
                    <a:pt x="7" y="16"/>
                    <a:pt x="7" y="16"/>
                    <a:pt x="7" y="16"/>
                  </a:cubicBezTo>
                  <a:cubicBezTo>
                    <a:pt x="7" y="16"/>
                    <a:pt x="7" y="16"/>
                    <a:pt x="7" y="16"/>
                  </a:cubicBezTo>
                  <a:cubicBezTo>
                    <a:pt x="8" y="16"/>
                    <a:pt x="8" y="16"/>
                    <a:pt x="8" y="17"/>
                  </a:cubicBezTo>
                  <a:cubicBezTo>
                    <a:pt x="9" y="17"/>
                    <a:pt x="9" y="17"/>
                    <a:pt x="9" y="17"/>
                  </a:cubicBezTo>
                  <a:cubicBezTo>
                    <a:pt x="9" y="17"/>
                    <a:pt x="9" y="17"/>
                    <a:pt x="9" y="17"/>
                  </a:cubicBezTo>
                  <a:cubicBezTo>
                    <a:pt x="9" y="17"/>
                    <a:pt x="9" y="17"/>
                    <a:pt x="9" y="17"/>
                  </a:cubicBezTo>
                  <a:cubicBezTo>
                    <a:pt x="10" y="18"/>
                    <a:pt x="9" y="18"/>
                    <a:pt x="9" y="18"/>
                  </a:cubicBezTo>
                  <a:cubicBezTo>
                    <a:pt x="10" y="18"/>
                    <a:pt x="9" y="18"/>
                    <a:pt x="10" y="18"/>
                  </a:cubicBezTo>
                  <a:cubicBezTo>
                    <a:pt x="10" y="19"/>
                    <a:pt x="10" y="19"/>
                    <a:pt x="10" y="19"/>
                  </a:cubicBezTo>
                  <a:cubicBezTo>
                    <a:pt x="10" y="19"/>
                    <a:pt x="10" y="19"/>
                    <a:pt x="10" y="20"/>
                  </a:cubicBezTo>
                  <a:cubicBezTo>
                    <a:pt x="11" y="20"/>
                    <a:pt x="11" y="20"/>
                    <a:pt x="11" y="21"/>
                  </a:cubicBezTo>
                  <a:cubicBezTo>
                    <a:pt x="11" y="21"/>
                    <a:pt x="11" y="21"/>
                    <a:pt x="11" y="21"/>
                  </a:cubicBezTo>
                  <a:cubicBezTo>
                    <a:pt x="11" y="21"/>
                    <a:pt x="11" y="21"/>
                    <a:pt x="11" y="21"/>
                  </a:cubicBezTo>
                  <a:cubicBezTo>
                    <a:pt x="12" y="21"/>
                    <a:pt x="12" y="22"/>
                    <a:pt x="13" y="22"/>
                  </a:cubicBezTo>
                  <a:cubicBezTo>
                    <a:pt x="13" y="22"/>
                    <a:pt x="14" y="22"/>
                    <a:pt x="14" y="22"/>
                  </a:cubicBezTo>
                  <a:cubicBezTo>
                    <a:pt x="16" y="22"/>
                    <a:pt x="17" y="21"/>
                    <a:pt x="14" y="22"/>
                  </a:cubicBezTo>
                  <a:cubicBezTo>
                    <a:pt x="16" y="22"/>
                    <a:pt x="17" y="21"/>
                    <a:pt x="15" y="22"/>
                  </a:cubicBezTo>
                  <a:cubicBezTo>
                    <a:pt x="16" y="22"/>
                    <a:pt x="17" y="21"/>
                    <a:pt x="16" y="22"/>
                  </a:cubicBezTo>
                  <a:cubicBezTo>
                    <a:pt x="16" y="22"/>
                    <a:pt x="17" y="21"/>
                    <a:pt x="16" y="22"/>
                  </a:cubicBezTo>
                  <a:cubicBezTo>
                    <a:pt x="16" y="22"/>
                    <a:pt x="17" y="21"/>
                    <a:pt x="17" y="21"/>
                  </a:cubicBezTo>
                  <a:cubicBezTo>
                    <a:pt x="17" y="21"/>
                    <a:pt x="17" y="21"/>
                    <a:pt x="17" y="21"/>
                  </a:cubicBezTo>
                  <a:cubicBezTo>
                    <a:pt x="17" y="21"/>
                    <a:pt x="17" y="20"/>
                    <a:pt x="17" y="20"/>
                  </a:cubicBezTo>
                  <a:cubicBezTo>
                    <a:pt x="18" y="20"/>
                    <a:pt x="17" y="19"/>
                    <a:pt x="18" y="19"/>
                  </a:cubicBezTo>
                  <a:cubicBezTo>
                    <a:pt x="18" y="19"/>
                    <a:pt x="18" y="19"/>
                    <a:pt x="18" y="19"/>
                  </a:cubicBezTo>
                  <a:cubicBezTo>
                    <a:pt x="18" y="19"/>
                    <a:pt x="18" y="18"/>
                    <a:pt x="18" y="18"/>
                  </a:cubicBezTo>
                  <a:cubicBezTo>
                    <a:pt x="18" y="18"/>
                    <a:pt x="18" y="18"/>
                    <a:pt x="18" y="18"/>
                  </a:cubicBezTo>
                  <a:cubicBezTo>
                    <a:pt x="18" y="18"/>
                    <a:pt x="19" y="18"/>
                    <a:pt x="19" y="18"/>
                  </a:cubicBezTo>
                  <a:cubicBezTo>
                    <a:pt x="19" y="18"/>
                    <a:pt x="19" y="17"/>
                    <a:pt x="19" y="17"/>
                  </a:cubicBezTo>
                  <a:cubicBezTo>
                    <a:pt x="20" y="17"/>
                    <a:pt x="20" y="18"/>
                    <a:pt x="20" y="17"/>
                  </a:cubicBezTo>
                  <a:cubicBezTo>
                    <a:pt x="20" y="17"/>
                    <a:pt x="20" y="18"/>
                    <a:pt x="20" y="18"/>
                  </a:cubicBezTo>
                  <a:cubicBezTo>
                    <a:pt x="20" y="19"/>
                    <a:pt x="20" y="19"/>
                    <a:pt x="20" y="18"/>
                  </a:cubicBezTo>
                  <a:cubicBezTo>
                    <a:pt x="20" y="19"/>
                    <a:pt x="20" y="19"/>
                    <a:pt x="21" y="19"/>
                  </a:cubicBezTo>
                  <a:cubicBezTo>
                    <a:pt x="21" y="19"/>
                    <a:pt x="21" y="20"/>
                    <a:pt x="21" y="20"/>
                  </a:cubicBezTo>
                  <a:cubicBezTo>
                    <a:pt x="21" y="20"/>
                    <a:pt x="21" y="20"/>
                    <a:pt x="21" y="20"/>
                  </a:cubicBezTo>
                  <a:cubicBezTo>
                    <a:pt x="21" y="20"/>
                    <a:pt x="21" y="21"/>
                    <a:pt x="21" y="21"/>
                  </a:cubicBezTo>
                  <a:cubicBezTo>
                    <a:pt x="21" y="21"/>
                    <a:pt x="21" y="21"/>
                    <a:pt x="21" y="21"/>
                  </a:cubicBezTo>
                  <a:cubicBezTo>
                    <a:pt x="21" y="21"/>
                    <a:pt x="22" y="21"/>
                    <a:pt x="22" y="21"/>
                  </a:cubicBezTo>
                  <a:cubicBezTo>
                    <a:pt x="24" y="21"/>
                    <a:pt x="24" y="21"/>
                    <a:pt x="23" y="21"/>
                  </a:cubicBezTo>
                  <a:cubicBezTo>
                    <a:pt x="24" y="21"/>
                    <a:pt x="24" y="21"/>
                    <a:pt x="24" y="21"/>
                  </a:cubicBezTo>
                  <a:cubicBezTo>
                    <a:pt x="24" y="21"/>
                    <a:pt x="24" y="21"/>
                    <a:pt x="24" y="21"/>
                  </a:cubicBezTo>
                  <a:cubicBezTo>
                    <a:pt x="24" y="21"/>
                    <a:pt x="25" y="21"/>
                    <a:pt x="25" y="21"/>
                  </a:cubicBezTo>
                  <a:cubicBezTo>
                    <a:pt x="25" y="20"/>
                    <a:pt x="25" y="20"/>
                    <a:pt x="25" y="20"/>
                  </a:cubicBezTo>
                  <a:cubicBezTo>
                    <a:pt x="25" y="20"/>
                    <a:pt x="25" y="20"/>
                    <a:pt x="25" y="20"/>
                  </a:cubicBezTo>
                  <a:cubicBezTo>
                    <a:pt x="25" y="20"/>
                    <a:pt x="25" y="19"/>
                    <a:pt x="25" y="19"/>
                  </a:cubicBezTo>
                  <a:cubicBezTo>
                    <a:pt x="25" y="19"/>
                    <a:pt x="25" y="19"/>
                    <a:pt x="25" y="19"/>
                  </a:cubicBezTo>
                  <a:cubicBezTo>
                    <a:pt x="25" y="19"/>
                    <a:pt x="25" y="18"/>
                    <a:pt x="25" y="18"/>
                  </a:cubicBezTo>
                  <a:cubicBezTo>
                    <a:pt x="25" y="18"/>
                    <a:pt x="26" y="17"/>
                    <a:pt x="26" y="17"/>
                  </a:cubicBezTo>
                  <a:cubicBezTo>
                    <a:pt x="26" y="17"/>
                    <a:pt x="27" y="17"/>
                    <a:pt x="27" y="17"/>
                  </a:cubicBezTo>
                  <a:cubicBezTo>
                    <a:pt x="27" y="17"/>
                    <a:pt x="28" y="18"/>
                    <a:pt x="27" y="17"/>
                  </a:cubicBezTo>
                  <a:cubicBezTo>
                    <a:pt x="27" y="17"/>
                    <a:pt x="28" y="18"/>
                    <a:pt x="28" y="18"/>
                  </a:cubicBezTo>
                  <a:cubicBezTo>
                    <a:pt x="28" y="18"/>
                    <a:pt x="28" y="18"/>
                    <a:pt x="28" y="18"/>
                  </a:cubicBezTo>
                  <a:cubicBezTo>
                    <a:pt x="29" y="18"/>
                    <a:pt x="29" y="17"/>
                    <a:pt x="29" y="18"/>
                  </a:cubicBezTo>
                  <a:cubicBezTo>
                    <a:pt x="29" y="18"/>
                    <a:pt x="29" y="17"/>
                    <a:pt x="29" y="17"/>
                  </a:cubicBezTo>
                  <a:cubicBezTo>
                    <a:pt x="30" y="17"/>
                    <a:pt x="30" y="17"/>
                    <a:pt x="30" y="17"/>
                  </a:cubicBezTo>
                  <a:cubicBezTo>
                    <a:pt x="31" y="16"/>
                    <a:pt x="31" y="16"/>
                    <a:pt x="31" y="17"/>
                  </a:cubicBezTo>
                  <a:cubicBezTo>
                    <a:pt x="31" y="16"/>
                    <a:pt x="31" y="16"/>
                    <a:pt x="31" y="16"/>
                  </a:cubicBezTo>
                  <a:cubicBezTo>
                    <a:pt x="31" y="16"/>
                    <a:pt x="31" y="16"/>
                    <a:pt x="31" y="16"/>
                  </a:cubicBezTo>
                  <a:cubicBezTo>
                    <a:pt x="31" y="16"/>
                    <a:pt x="31" y="15"/>
                    <a:pt x="31" y="15"/>
                  </a:cubicBezTo>
                  <a:cubicBezTo>
                    <a:pt x="30" y="13"/>
                    <a:pt x="29" y="13"/>
                    <a:pt x="31" y="15"/>
                  </a:cubicBezTo>
                  <a:cubicBezTo>
                    <a:pt x="30" y="13"/>
                    <a:pt x="29" y="13"/>
                    <a:pt x="31" y="14"/>
                  </a:cubicBezTo>
                  <a:cubicBezTo>
                    <a:pt x="30" y="13"/>
                    <a:pt x="29" y="13"/>
                    <a:pt x="31" y="13"/>
                  </a:cubicBezTo>
                  <a:cubicBezTo>
                    <a:pt x="30" y="13"/>
                    <a:pt x="29" y="13"/>
                    <a:pt x="30" y="13"/>
                  </a:cubicBezTo>
                  <a:cubicBezTo>
                    <a:pt x="30" y="13"/>
                    <a:pt x="29" y="13"/>
                    <a:pt x="30" y="13"/>
                  </a:cubicBezTo>
                  <a:cubicBezTo>
                    <a:pt x="30" y="13"/>
                    <a:pt x="29" y="13"/>
                    <a:pt x="29" y="13"/>
                  </a:cubicBezTo>
                  <a:cubicBezTo>
                    <a:pt x="29" y="12"/>
                    <a:pt x="29" y="12"/>
                    <a:pt x="29" y="12"/>
                  </a:cubicBezTo>
                  <a:cubicBezTo>
                    <a:pt x="29" y="12"/>
                    <a:pt x="29" y="11"/>
                    <a:pt x="29" y="11"/>
                  </a:cubicBezTo>
                  <a:cubicBezTo>
                    <a:pt x="29" y="11"/>
                    <a:pt x="29" y="10"/>
                    <a:pt x="29" y="10"/>
                  </a:cubicBezTo>
                  <a:cubicBezTo>
                    <a:pt x="29" y="10"/>
                    <a:pt x="28" y="10"/>
                    <a:pt x="28" y="10"/>
                  </a:cubicBezTo>
                  <a:cubicBezTo>
                    <a:pt x="28" y="10"/>
                    <a:pt x="28" y="10"/>
                    <a:pt x="28" y="10"/>
                  </a:cubicBezTo>
                  <a:cubicBezTo>
                    <a:pt x="28" y="10"/>
                    <a:pt x="27" y="10"/>
                    <a:pt x="27" y="10"/>
                  </a:cubicBezTo>
                  <a:cubicBezTo>
                    <a:pt x="26" y="9"/>
                    <a:pt x="26" y="9"/>
                    <a:pt x="26" y="9"/>
                  </a:cubicBezTo>
                  <a:cubicBezTo>
                    <a:pt x="26" y="8"/>
                    <a:pt x="25" y="9"/>
                    <a:pt x="25" y="8"/>
                  </a:cubicBezTo>
                  <a:cubicBezTo>
                    <a:pt x="25" y="8"/>
                    <a:pt x="25" y="8"/>
                    <a:pt x="25" y="8"/>
                  </a:cubicBezTo>
                  <a:cubicBezTo>
                    <a:pt x="25" y="8"/>
                    <a:pt x="24" y="7"/>
                    <a:pt x="25" y="8"/>
                  </a:cubicBezTo>
                  <a:cubicBezTo>
                    <a:pt x="25" y="8"/>
                    <a:pt x="24" y="7"/>
                    <a:pt x="25" y="8"/>
                  </a:cubicBezTo>
                  <a:cubicBezTo>
                    <a:pt x="25" y="8"/>
                    <a:pt x="24" y="7"/>
                    <a:pt x="24" y="7"/>
                  </a:cubicBezTo>
                  <a:cubicBezTo>
                    <a:pt x="24" y="7"/>
                    <a:pt x="24" y="7"/>
                    <a:pt x="23" y="7"/>
                  </a:cubicBezTo>
                  <a:cubicBezTo>
                    <a:pt x="23" y="7"/>
                    <a:pt x="23" y="7"/>
                    <a:pt x="23" y="7"/>
                  </a:cubicBezTo>
                  <a:cubicBezTo>
                    <a:pt x="23" y="6"/>
                    <a:pt x="22" y="6"/>
                    <a:pt x="22" y="6"/>
                  </a:cubicBezTo>
                  <a:cubicBezTo>
                    <a:pt x="22" y="5"/>
                    <a:pt x="22" y="5"/>
                    <a:pt x="22" y="5"/>
                  </a:cubicBezTo>
                  <a:cubicBezTo>
                    <a:pt x="22" y="5"/>
                    <a:pt x="22" y="5"/>
                    <a:pt x="22" y="5"/>
                  </a:cubicBezTo>
                  <a:cubicBezTo>
                    <a:pt x="22" y="5"/>
                    <a:pt x="21" y="5"/>
                    <a:pt x="21" y="5"/>
                  </a:cubicBezTo>
                  <a:cubicBezTo>
                    <a:pt x="21" y="5"/>
                    <a:pt x="21" y="5"/>
                    <a:pt x="21" y="5"/>
                  </a:cubicBezTo>
                  <a:cubicBezTo>
                    <a:pt x="21" y="4"/>
                    <a:pt x="20" y="4"/>
                    <a:pt x="21" y="4"/>
                  </a:cubicBezTo>
                  <a:cubicBezTo>
                    <a:pt x="21" y="4"/>
                    <a:pt x="20" y="4"/>
                    <a:pt x="20" y="4"/>
                  </a:cubicBezTo>
                  <a:cubicBezTo>
                    <a:pt x="20" y="4"/>
                    <a:pt x="20" y="3"/>
                    <a:pt x="19" y="3"/>
                  </a:cubicBezTo>
                  <a:cubicBezTo>
                    <a:pt x="19" y="3"/>
                    <a:pt x="18" y="3"/>
                    <a:pt x="18" y="3"/>
                  </a:cubicBezTo>
                  <a:cubicBezTo>
                    <a:pt x="17" y="3"/>
                    <a:pt x="17" y="3"/>
                    <a:pt x="18" y="3"/>
                  </a:cubicBezTo>
                  <a:cubicBezTo>
                    <a:pt x="17" y="3"/>
                    <a:pt x="17" y="3"/>
                    <a:pt x="17" y="3"/>
                  </a:cubicBezTo>
                  <a:cubicBezTo>
                    <a:pt x="17" y="3"/>
                    <a:pt x="17" y="3"/>
                    <a:pt x="17" y="2"/>
                  </a:cubicBezTo>
                  <a:cubicBezTo>
                    <a:pt x="16" y="2"/>
                    <a:pt x="17" y="2"/>
                    <a:pt x="16" y="2"/>
                  </a:cubicBezTo>
                  <a:cubicBezTo>
                    <a:pt x="16" y="1"/>
                    <a:pt x="15" y="1"/>
                    <a:pt x="16" y="1"/>
                  </a:cubicBezTo>
                  <a:cubicBezTo>
                    <a:pt x="16" y="1"/>
                    <a:pt x="15" y="1"/>
                    <a:pt x="15" y="1"/>
                  </a:cubicBezTo>
                  <a:cubicBezTo>
                    <a:pt x="14" y="1"/>
                    <a:pt x="14" y="1"/>
                    <a:pt x="14" y="1"/>
                  </a:cubicBezTo>
                  <a:cubicBezTo>
                    <a:pt x="14" y="1"/>
                    <a:pt x="14" y="1"/>
                    <a:pt x="14" y="1"/>
                  </a:cubicBezTo>
                  <a:cubicBezTo>
                    <a:pt x="14" y="1"/>
                    <a:pt x="13" y="1"/>
                    <a:pt x="13" y="1"/>
                  </a:cubicBezTo>
                  <a:cubicBezTo>
                    <a:pt x="13" y="1"/>
                    <a:pt x="13" y="0"/>
                    <a:pt x="13" y="0"/>
                  </a:cubicBezTo>
                  <a:cubicBezTo>
                    <a:pt x="13" y="0"/>
                    <a:pt x="13" y="0"/>
                    <a:pt x="13" y="0"/>
                  </a:cubicBezTo>
                  <a:cubicBezTo>
                    <a:pt x="13" y="0"/>
                    <a:pt x="13" y="1"/>
                    <a:pt x="13" y="1"/>
                  </a:cubicBezTo>
                  <a:moveTo>
                    <a:pt x="2" y="15"/>
                  </a:moveTo>
                  <a:cubicBezTo>
                    <a:pt x="2" y="14"/>
                    <a:pt x="2" y="14"/>
                    <a:pt x="2" y="15"/>
                  </a:cubicBez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cubicBezTo>
                    <a:pt x="2" y="15"/>
                    <a:pt x="2" y="15"/>
                    <a:pt x="2" y="15"/>
                  </a:cubicBezTo>
                  <a:cubicBezTo>
                    <a:pt x="2" y="15"/>
                    <a:pt x="2" y="15"/>
                    <a:pt x="2" y="15"/>
                  </a:cubicBezTo>
                  <a:moveTo>
                    <a:pt x="2" y="15"/>
                  </a:move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moveTo>
                    <a:pt x="2" y="15"/>
                  </a:moveTo>
                  <a:cubicBezTo>
                    <a:pt x="2" y="15"/>
                    <a:pt x="2" y="15"/>
                    <a:pt x="2" y="15"/>
                  </a:cubicBezTo>
                  <a:cubicBezTo>
                    <a:pt x="2" y="15"/>
                    <a:pt x="2" y="15"/>
                    <a:pt x="2" y="15"/>
                  </a:cubicBezTo>
                  <a:moveTo>
                    <a:pt x="2" y="15"/>
                  </a:moveTo>
                  <a:cubicBezTo>
                    <a:pt x="2" y="15"/>
                    <a:pt x="2" y="15"/>
                    <a:pt x="2" y="15"/>
                  </a:cubicBezTo>
                  <a:cubicBezTo>
                    <a:pt x="2" y="15"/>
                    <a:pt x="2" y="15"/>
                    <a:pt x="2" y="15"/>
                  </a:cubicBezTo>
                </a:path>
              </a:pathLst>
            </a:custGeom>
            <a:solidFill>
              <a:srgbClr val="DE757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5" name="Freeform 23"/>
            <p:cNvSpPr>
              <a:spLocks noEditPoints="1"/>
            </p:cNvSpPr>
            <p:nvPr/>
          </p:nvSpPr>
          <p:spPr bwMode="auto">
            <a:xfrm>
              <a:off x="4471606" y="3982330"/>
              <a:ext cx="328054" cy="281290"/>
            </a:xfrm>
            <a:custGeom>
              <a:avLst/>
              <a:gdLst>
                <a:gd name="T0" fmla="*/ 4478976 w 65"/>
                <a:gd name="T1" fmla="*/ 1119744 h 61"/>
                <a:gd name="T2" fmla="*/ 3919104 w 65"/>
                <a:gd name="T3" fmla="*/ 1959552 h 61"/>
                <a:gd name="T4" fmla="*/ 3639168 w 65"/>
                <a:gd name="T5" fmla="*/ 3359232 h 61"/>
                <a:gd name="T6" fmla="*/ 3079296 w 65"/>
                <a:gd name="T7" fmla="*/ 3919104 h 61"/>
                <a:gd name="T8" fmla="*/ 3359232 w 65"/>
                <a:gd name="T9" fmla="*/ 5318784 h 61"/>
                <a:gd name="T10" fmla="*/ 2239488 w 65"/>
                <a:gd name="T11" fmla="*/ 6158592 h 61"/>
                <a:gd name="T12" fmla="*/ 1679616 w 65"/>
                <a:gd name="T13" fmla="*/ 7278336 h 61"/>
                <a:gd name="T14" fmla="*/ 839808 w 65"/>
                <a:gd name="T15" fmla="*/ 8118144 h 61"/>
                <a:gd name="T16" fmla="*/ 0 w 65"/>
                <a:gd name="T17" fmla="*/ 8678016 h 61"/>
                <a:gd name="T18" fmla="*/ 559872 w 65"/>
                <a:gd name="T19" fmla="*/ 9797760 h 61"/>
                <a:gd name="T20" fmla="*/ 839808 w 65"/>
                <a:gd name="T21" fmla="*/ 10917504 h 61"/>
                <a:gd name="T22" fmla="*/ 279936 w 65"/>
                <a:gd name="T23" fmla="*/ 11757312 h 61"/>
                <a:gd name="T24" fmla="*/ 279936 w 65"/>
                <a:gd name="T25" fmla="*/ 12877056 h 61"/>
                <a:gd name="T26" fmla="*/ 559872 w 65"/>
                <a:gd name="T27" fmla="*/ 13436928 h 61"/>
                <a:gd name="T28" fmla="*/ 1119744 w 65"/>
                <a:gd name="T29" fmla="*/ 14836608 h 61"/>
                <a:gd name="T30" fmla="*/ 1959552 w 65"/>
                <a:gd name="T31" fmla="*/ 15676416 h 61"/>
                <a:gd name="T32" fmla="*/ 2799360 w 65"/>
                <a:gd name="T33" fmla="*/ 14556672 h 61"/>
                <a:gd name="T34" fmla="*/ 3919104 w 65"/>
                <a:gd name="T35" fmla="*/ 13716864 h 61"/>
                <a:gd name="T36" fmla="*/ 4758912 w 65"/>
                <a:gd name="T37" fmla="*/ 13436928 h 61"/>
                <a:gd name="T38" fmla="*/ 5038848 w 65"/>
                <a:gd name="T39" fmla="*/ 15116544 h 61"/>
                <a:gd name="T40" fmla="*/ 5878656 w 65"/>
                <a:gd name="T41" fmla="*/ 15956352 h 61"/>
                <a:gd name="T42" fmla="*/ 6718464 w 65"/>
                <a:gd name="T43" fmla="*/ 15676416 h 61"/>
                <a:gd name="T44" fmla="*/ 8118144 w 65"/>
                <a:gd name="T45" fmla="*/ 15396480 h 61"/>
                <a:gd name="T46" fmla="*/ 8678016 w 65"/>
                <a:gd name="T47" fmla="*/ 16236288 h 61"/>
                <a:gd name="T48" fmla="*/ 9797760 w 65"/>
                <a:gd name="T49" fmla="*/ 17076096 h 61"/>
                <a:gd name="T50" fmla="*/ 11477376 w 65"/>
                <a:gd name="T51" fmla="*/ 17076096 h 61"/>
                <a:gd name="T52" fmla="*/ 12317184 w 65"/>
                <a:gd name="T53" fmla="*/ 16516224 h 61"/>
                <a:gd name="T54" fmla="*/ 13156992 w 65"/>
                <a:gd name="T55" fmla="*/ 15676416 h 61"/>
                <a:gd name="T56" fmla="*/ 13156992 w 65"/>
                <a:gd name="T57" fmla="*/ 15116544 h 61"/>
                <a:gd name="T58" fmla="*/ 12877056 w 65"/>
                <a:gd name="T59" fmla="*/ 12597120 h 61"/>
                <a:gd name="T60" fmla="*/ 12317184 w 65"/>
                <a:gd name="T61" fmla="*/ 10917504 h 61"/>
                <a:gd name="T62" fmla="*/ 11757312 w 65"/>
                <a:gd name="T63" fmla="*/ 10077696 h 61"/>
                <a:gd name="T64" fmla="*/ 13996800 w 65"/>
                <a:gd name="T65" fmla="*/ 7838208 h 61"/>
                <a:gd name="T66" fmla="*/ 15116544 w 65"/>
                <a:gd name="T67" fmla="*/ 7278336 h 61"/>
                <a:gd name="T68" fmla="*/ 15676416 w 65"/>
                <a:gd name="T69" fmla="*/ 6158592 h 61"/>
                <a:gd name="T70" fmla="*/ 17915904 w 65"/>
                <a:gd name="T71" fmla="*/ 5878656 h 61"/>
                <a:gd name="T72" fmla="*/ 17356032 w 65"/>
                <a:gd name="T73" fmla="*/ 4478976 h 61"/>
                <a:gd name="T74" fmla="*/ 17076096 w 65"/>
                <a:gd name="T75" fmla="*/ 3359232 h 61"/>
                <a:gd name="T76" fmla="*/ 15956352 w 65"/>
                <a:gd name="T77" fmla="*/ 2799360 h 61"/>
                <a:gd name="T78" fmla="*/ 15116544 w 65"/>
                <a:gd name="T79" fmla="*/ 1679616 h 61"/>
                <a:gd name="T80" fmla="*/ 13716864 w 65"/>
                <a:gd name="T81" fmla="*/ 1679616 h 61"/>
                <a:gd name="T82" fmla="*/ 12877056 w 65"/>
                <a:gd name="T83" fmla="*/ 839808 h 61"/>
                <a:gd name="T84" fmla="*/ 12317184 w 65"/>
                <a:gd name="T85" fmla="*/ 1399680 h 61"/>
                <a:gd name="T86" fmla="*/ 11757312 w 65"/>
                <a:gd name="T87" fmla="*/ 2239488 h 61"/>
                <a:gd name="T88" fmla="*/ 10077696 w 65"/>
                <a:gd name="T89" fmla="*/ 2799360 h 61"/>
                <a:gd name="T90" fmla="*/ 8957952 w 65"/>
                <a:gd name="T91" fmla="*/ 1679616 h 61"/>
                <a:gd name="T92" fmla="*/ 7838208 w 65"/>
                <a:gd name="T93" fmla="*/ 1399680 h 61"/>
                <a:gd name="T94" fmla="*/ 6438528 w 65"/>
                <a:gd name="T95" fmla="*/ 1119744 h 61"/>
                <a:gd name="T96" fmla="*/ 5878656 w 65"/>
                <a:gd name="T97" fmla="*/ 839808 h 61"/>
                <a:gd name="T98" fmla="*/ 4758912 w 65"/>
                <a:gd name="T99" fmla="*/ 0 h 61"/>
                <a:gd name="T100" fmla="*/ 13716864 w 65"/>
                <a:gd name="T101" fmla="*/ 15396480 h 61"/>
                <a:gd name="T102" fmla="*/ 13716864 w 65"/>
                <a:gd name="T103" fmla="*/ 15396480 h 61"/>
                <a:gd name="T104" fmla="*/ 13716864 w 65"/>
                <a:gd name="T105" fmla="*/ 15396480 h 61"/>
                <a:gd name="T106" fmla="*/ 14276736 w 65"/>
                <a:gd name="T107" fmla="*/ 15396480 h 61"/>
                <a:gd name="T108" fmla="*/ 14556672 w 65"/>
                <a:gd name="T109" fmla="*/ 15396480 h 61"/>
                <a:gd name="T110" fmla="*/ 14276736 w 65"/>
                <a:gd name="T111" fmla="*/ 15396480 h 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5"/>
                <a:gd name="T169" fmla="*/ 0 h 61"/>
                <a:gd name="T170" fmla="*/ 65 w 65"/>
                <a:gd name="T171" fmla="*/ 61 h 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5" h="61">
                  <a:moveTo>
                    <a:pt x="16" y="0"/>
                  </a:moveTo>
                  <a:cubicBezTo>
                    <a:pt x="16" y="0"/>
                    <a:pt x="16" y="1"/>
                    <a:pt x="17" y="1"/>
                  </a:cubicBezTo>
                  <a:cubicBezTo>
                    <a:pt x="16" y="0"/>
                    <a:pt x="16" y="1"/>
                    <a:pt x="17" y="2"/>
                  </a:cubicBezTo>
                  <a:cubicBezTo>
                    <a:pt x="16" y="0"/>
                    <a:pt x="16" y="1"/>
                    <a:pt x="17" y="2"/>
                  </a:cubicBezTo>
                  <a:cubicBezTo>
                    <a:pt x="16" y="0"/>
                    <a:pt x="16" y="1"/>
                    <a:pt x="17" y="3"/>
                  </a:cubicBezTo>
                  <a:cubicBezTo>
                    <a:pt x="17" y="3"/>
                    <a:pt x="17" y="4"/>
                    <a:pt x="17" y="4"/>
                  </a:cubicBezTo>
                  <a:cubicBezTo>
                    <a:pt x="17" y="4"/>
                    <a:pt x="16" y="4"/>
                    <a:pt x="16" y="4"/>
                  </a:cubicBezTo>
                  <a:cubicBezTo>
                    <a:pt x="17" y="4"/>
                    <a:pt x="16" y="4"/>
                    <a:pt x="16" y="4"/>
                  </a:cubicBezTo>
                  <a:cubicBezTo>
                    <a:pt x="16" y="4"/>
                    <a:pt x="16" y="4"/>
                    <a:pt x="15" y="4"/>
                  </a:cubicBezTo>
                  <a:cubicBezTo>
                    <a:pt x="15" y="5"/>
                    <a:pt x="15" y="4"/>
                    <a:pt x="15" y="5"/>
                  </a:cubicBezTo>
                  <a:cubicBezTo>
                    <a:pt x="15" y="5"/>
                    <a:pt x="15" y="4"/>
                    <a:pt x="15" y="5"/>
                  </a:cubicBezTo>
                  <a:cubicBezTo>
                    <a:pt x="15" y="5"/>
                    <a:pt x="15" y="4"/>
                    <a:pt x="15" y="5"/>
                  </a:cubicBezTo>
                  <a:cubicBezTo>
                    <a:pt x="14" y="5"/>
                    <a:pt x="14" y="6"/>
                    <a:pt x="14" y="6"/>
                  </a:cubicBezTo>
                  <a:cubicBezTo>
                    <a:pt x="14" y="6"/>
                    <a:pt x="14" y="6"/>
                    <a:pt x="14" y="6"/>
                  </a:cubicBezTo>
                  <a:cubicBezTo>
                    <a:pt x="14" y="7"/>
                    <a:pt x="14" y="7"/>
                    <a:pt x="14" y="7"/>
                  </a:cubicBezTo>
                  <a:cubicBezTo>
                    <a:pt x="14" y="7"/>
                    <a:pt x="14" y="7"/>
                    <a:pt x="14" y="7"/>
                  </a:cubicBezTo>
                  <a:cubicBezTo>
                    <a:pt x="14" y="7"/>
                    <a:pt x="14" y="7"/>
                    <a:pt x="14" y="8"/>
                  </a:cubicBezTo>
                  <a:cubicBezTo>
                    <a:pt x="14" y="7"/>
                    <a:pt x="14" y="7"/>
                    <a:pt x="14" y="9"/>
                  </a:cubicBezTo>
                  <a:cubicBezTo>
                    <a:pt x="14" y="7"/>
                    <a:pt x="14" y="7"/>
                    <a:pt x="14" y="9"/>
                  </a:cubicBezTo>
                  <a:cubicBezTo>
                    <a:pt x="14" y="7"/>
                    <a:pt x="14" y="7"/>
                    <a:pt x="14" y="10"/>
                  </a:cubicBezTo>
                  <a:cubicBezTo>
                    <a:pt x="14" y="7"/>
                    <a:pt x="14" y="7"/>
                    <a:pt x="14" y="10"/>
                  </a:cubicBezTo>
                  <a:cubicBezTo>
                    <a:pt x="14" y="7"/>
                    <a:pt x="14" y="7"/>
                    <a:pt x="14" y="11"/>
                  </a:cubicBezTo>
                  <a:cubicBezTo>
                    <a:pt x="14" y="11"/>
                    <a:pt x="14" y="11"/>
                    <a:pt x="14" y="11"/>
                  </a:cubicBezTo>
                  <a:cubicBezTo>
                    <a:pt x="14" y="11"/>
                    <a:pt x="13" y="12"/>
                    <a:pt x="13" y="12"/>
                  </a:cubicBezTo>
                  <a:cubicBezTo>
                    <a:pt x="13" y="12"/>
                    <a:pt x="13" y="12"/>
                    <a:pt x="13" y="12"/>
                  </a:cubicBezTo>
                  <a:cubicBezTo>
                    <a:pt x="13" y="12"/>
                    <a:pt x="12" y="12"/>
                    <a:pt x="12" y="12"/>
                  </a:cubicBezTo>
                  <a:cubicBezTo>
                    <a:pt x="13" y="12"/>
                    <a:pt x="12" y="12"/>
                    <a:pt x="12" y="13"/>
                  </a:cubicBezTo>
                  <a:cubicBezTo>
                    <a:pt x="12" y="13"/>
                    <a:pt x="12" y="13"/>
                    <a:pt x="12" y="13"/>
                  </a:cubicBezTo>
                  <a:cubicBezTo>
                    <a:pt x="12" y="13"/>
                    <a:pt x="12" y="13"/>
                    <a:pt x="11" y="13"/>
                  </a:cubicBezTo>
                  <a:cubicBezTo>
                    <a:pt x="12" y="13"/>
                    <a:pt x="12" y="13"/>
                    <a:pt x="11" y="13"/>
                  </a:cubicBezTo>
                  <a:cubicBezTo>
                    <a:pt x="11" y="13"/>
                    <a:pt x="11" y="14"/>
                    <a:pt x="11" y="14"/>
                  </a:cubicBezTo>
                  <a:cubicBezTo>
                    <a:pt x="11" y="13"/>
                    <a:pt x="11" y="14"/>
                    <a:pt x="11" y="14"/>
                  </a:cubicBezTo>
                  <a:cubicBezTo>
                    <a:pt x="11" y="13"/>
                    <a:pt x="11" y="14"/>
                    <a:pt x="11" y="15"/>
                  </a:cubicBezTo>
                  <a:cubicBezTo>
                    <a:pt x="11" y="13"/>
                    <a:pt x="11" y="14"/>
                    <a:pt x="11" y="15"/>
                  </a:cubicBezTo>
                  <a:cubicBezTo>
                    <a:pt x="11" y="13"/>
                    <a:pt x="11" y="14"/>
                    <a:pt x="11" y="16"/>
                  </a:cubicBezTo>
                  <a:cubicBezTo>
                    <a:pt x="11" y="16"/>
                    <a:pt x="11" y="16"/>
                    <a:pt x="11" y="17"/>
                  </a:cubicBezTo>
                  <a:cubicBezTo>
                    <a:pt x="11" y="17"/>
                    <a:pt x="11" y="17"/>
                    <a:pt x="11" y="17"/>
                  </a:cubicBezTo>
                  <a:cubicBezTo>
                    <a:pt x="11" y="17"/>
                    <a:pt x="11" y="18"/>
                    <a:pt x="11" y="18"/>
                  </a:cubicBezTo>
                  <a:cubicBezTo>
                    <a:pt x="11" y="18"/>
                    <a:pt x="12" y="18"/>
                    <a:pt x="12" y="18"/>
                  </a:cubicBezTo>
                  <a:cubicBezTo>
                    <a:pt x="12" y="19"/>
                    <a:pt x="12" y="19"/>
                    <a:pt x="12" y="19"/>
                  </a:cubicBezTo>
                  <a:cubicBezTo>
                    <a:pt x="12" y="19"/>
                    <a:pt x="12" y="19"/>
                    <a:pt x="12" y="19"/>
                  </a:cubicBezTo>
                  <a:cubicBezTo>
                    <a:pt x="12" y="19"/>
                    <a:pt x="12" y="19"/>
                    <a:pt x="12" y="20"/>
                  </a:cubicBezTo>
                  <a:cubicBezTo>
                    <a:pt x="12" y="19"/>
                    <a:pt x="12" y="19"/>
                    <a:pt x="11" y="20"/>
                  </a:cubicBezTo>
                  <a:cubicBezTo>
                    <a:pt x="11" y="20"/>
                    <a:pt x="11" y="21"/>
                    <a:pt x="11" y="21"/>
                  </a:cubicBezTo>
                  <a:cubicBezTo>
                    <a:pt x="11" y="21"/>
                    <a:pt x="10" y="21"/>
                    <a:pt x="10" y="21"/>
                  </a:cubicBezTo>
                  <a:cubicBezTo>
                    <a:pt x="10" y="21"/>
                    <a:pt x="10" y="21"/>
                    <a:pt x="10" y="21"/>
                  </a:cubicBezTo>
                  <a:cubicBezTo>
                    <a:pt x="10" y="21"/>
                    <a:pt x="9" y="21"/>
                    <a:pt x="9" y="21"/>
                  </a:cubicBezTo>
                  <a:cubicBezTo>
                    <a:pt x="9" y="21"/>
                    <a:pt x="9" y="22"/>
                    <a:pt x="8" y="22"/>
                  </a:cubicBezTo>
                  <a:cubicBezTo>
                    <a:pt x="8" y="22"/>
                    <a:pt x="8" y="22"/>
                    <a:pt x="8" y="22"/>
                  </a:cubicBezTo>
                  <a:cubicBezTo>
                    <a:pt x="8" y="22"/>
                    <a:pt x="8" y="22"/>
                    <a:pt x="8" y="22"/>
                  </a:cubicBezTo>
                  <a:cubicBezTo>
                    <a:pt x="8" y="22"/>
                    <a:pt x="8" y="22"/>
                    <a:pt x="8" y="23"/>
                  </a:cubicBezTo>
                  <a:cubicBezTo>
                    <a:pt x="7" y="23"/>
                    <a:pt x="7" y="23"/>
                    <a:pt x="7" y="23"/>
                  </a:cubicBezTo>
                  <a:cubicBezTo>
                    <a:pt x="7" y="23"/>
                    <a:pt x="7" y="23"/>
                    <a:pt x="7" y="24"/>
                  </a:cubicBezTo>
                  <a:cubicBezTo>
                    <a:pt x="7" y="24"/>
                    <a:pt x="7" y="24"/>
                    <a:pt x="7" y="24"/>
                  </a:cubicBezTo>
                  <a:cubicBezTo>
                    <a:pt x="7" y="24"/>
                    <a:pt x="7" y="25"/>
                    <a:pt x="7" y="25"/>
                  </a:cubicBezTo>
                  <a:cubicBezTo>
                    <a:pt x="6" y="25"/>
                    <a:pt x="6" y="25"/>
                    <a:pt x="6" y="26"/>
                  </a:cubicBezTo>
                  <a:cubicBezTo>
                    <a:pt x="6" y="26"/>
                    <a:pt x="6" y="26"/>
                    <a:pt x="6" y="26"/>
                  </a:cubicBezTo>
                  <a:cubicBezTo>
                    <a:pt x="6" y="26"/>
                    <a:pt x="6" y="26"/>
                    <a:pt x="6" y="26"/>
                  </a:cubicBezTo>
                  <a:cubicBezTo>
                    <a:pt x="6" y="26"/>
                    <a:pt x="5" y="26"/>
                    <a:pt x="5" y="26"/>
                  </a:cubicBezTo>
                  <a:cubicBezTo>
                    <a:pt x="5" y="27"/>
                    <a:pt x="5" y="26"/>
                    <a:pt x="5" y="27"/>
                  </a:cubicBezTo>
                  <a:cubicBezTo>
                    <a:pt x="5" y="27"/>
                    <a:pt x="4" y="27"/>
                    <a:pt x="4" y="27"/>
                  </a:cubicBezTo>
                  <a:cubicBezTo>
                    <a:pt x="4" y="27"/>
                    <a:pt x="4" y="27"/>
                    <a:pt x="4" y="27"/>
                  </a:cubicBezTo>
                  <a:cubicBezTo>
                    <a:pt x="4" y="27"/>
                    <a:pt x="3" y="28"/>
                    <a:pt x="3" y="28"/>
                  </a:cubicBezTo>
                  <a:cubicBezTo>
                    <a:pt x="3" y="28"/>
                    <a:pt x="3" y="29"/>
                    <a:pt x="3" y="29"/>
                  </a:cubicBezTo>
                  <a:cubicBezTo>
                    <a:pt x="3" y="29"/>
                    <a:pt x="3" y="29"/>
                    <a:pt x="3" y="29"/>
                  </a:cubicBezTo>
                  <a:cubicBezTo>
                    <a:pt x="3" y="29"/>
                    <a:pt x="2" y="29"/>
                    <a:pt x="2" y="30"/>
                  </a:cubicBezTo>
                  <a:cubicBezTo>
                    <a:pt x="3" y="29"/>
                    <a:pt x="2" y="29"/>
                    <a:pt x="2" y="30"/>
                  </a:cubicBezTo>
                  <a:cubicBezTo>
                    <a:pt x="2" y="30"/>
                    <a:pt x="2" y="30"/>
                    <a:pt x="1" y="30"/>
                  </a:cubicBezTo>
                  <a:cubicBezTo>
                    <a:pt x="1" y="30"/>
                    <a:pt x="1" y="30"/>
                    <a:pt x="1" y="30"/>
                  </a:cubicBezTo>
                  <a:cubicBezTo>
                    <a:pt x="1" y="30"/>
                    <a:pt x="0" y="30"/>
                    <a:pt x="0" y="30"/>
                  </a:cubicBezTo>
                  <a:cubicBezTo>
                    <a:pt x="0" y="30"/>
                    <a:pt x="0" y="31"/>
                    <a:pt x="0" y="31"/>
                  </a:cubicBezTo>
                  <a:cubicBezTo>
                    <a:pt x="0" y="31"/>
                    <a:pt x="0" y="31"/>
                    <a:pt x="0" y="31"/>
                  </a:cubicBezTo>
                  <a:cubicBezTo>
                    <a:pt x="0" y="31"/>
                    <a:pt x="0" y="32"/>
                    <a:pt x="0" y="32"/>
                  </a:cubicBezTo>
                  <a:cubicBezTo>
                    <a:pt x="0" y="32"/>
                    <a:pt x="0" y="32"/>
                    <a:pt x="0" y="32"/>
                  </a:cubicBezTo>
                  <a:cubicBezTo>
                    <a:pt x="1" y="32"/>
                    <a:pt x="0" y="33"/>
                    <a:pt x="1" y="33"/>
                  </a:cubicBezTo>
                  <a:cubicBezTo>
                    <a:pt x="1" y="32"/>
                    <a:pt x="0" y="33"/>
                    <a:pt x="1" y="33"/>
                  </a:cubicBezTo>
                  <a:cubicBezTo>
                    <a:pt x="1" y="33"/>
                    <a:pt x="1" y="33"/>
                    <a:pt x="1" y="33"/>
                  </a:cubicBezTo>
                  <a:cubicBezTo>
                    <a:pt x="1" y="33"/>
                    <a:pt x="1" y="34"/>
                    <a:pt x="1" y="34"/>
                  </a:cubicBezTo>
                  <a:cubicBezTo>
                    <a:pt x="1" y="34"/>
                    <a:pt x="2" y="34"/>
                    <a:pt x="2" y="34"/>
                  </a:cubicBezTo>
                  <a:cubicBezTo>
                    <a:pt x="1" y="34"/>
                    <a:pt x="2" y="34"/>
                    <a:pt x="2" y="35"/>
                  </a:cubicBezTo>
                  <a:cubicBezTo>
                    <a:pt x="1" y="34"/>
                    <a:pt x="2" y="34"/>
                    <a:pt x="2" y="35"/>
                  </a:cubicBezTo>
                  <a:cubicBezTo>
                    <a:pt x="1" y="34"/>
                    <a:pt x="2" y="34"/>
                    <a:pt x="2" y="36"/>
                  </a:cubicBezTo>
                  <a:cubicBezTo>
                    <a:pt x="2" y="36"/>
                    <a:pt x="2" y="37"/>
                    <a:pt x="2" y="37"/>
                  </a:cubicBezTo>
                  <a:cubicBezTo>
                    <a:pt x="2" y="37"/>
                    <a:pt x="2" y="37"/>
                    <a:pt x="2" y="37"/>
                  </a:cubicBezTo>
                  <a:cubicBezTo>
                    <a:pt x="2" y="37"/>
                    <a:pt x="2" y="38"/>
                    <a:pt x="2" y="38"/>
                  </a:cubicBezTo>
                  <a:cubicBezTo>
                    <a:pt x="2" y="38"/>
                    <a:pt x="2" y="38"/>
                    <a:pt x="2" y="38"/>
                  </a:cubicBezTo>
                  <a:cubicBezTo>
                    <a:pt x="3" y="38"/>
                    <a:pt x="2" y="38"/>
                    <a:pt x="3" y="38"/>
                  </a:cubicBezTo>
                  <a:cubicBezTo>
                    <a:pt x="3" y="38"/>
                    <a:pt x="2" y="38"/>
                    <a:pt x="3" y="39"/>
                  </a:cubicBezTo>
                  <a:cubicBezTo>
                    <a:pt x="3" y="38"/>
                    <a:pt x="2" y="38"/>
                    <a:pt x="3" y="39"/>
                  </a:cubicBezTo>
                  <a:cubicBezTo>
                    <a:pt x="3" y="40"/>
                    <a:pt x="3" y="40"/>
                    <a:pt x="3" y="40"/>
                  </a:cubicBezTo>
                  <a:cubicBezTo>
                    <a:pt x="2" y="40"/>
                    <a:pt x="2" y="41"/>
                    <a:pt x="2" y="41"/>
                  </a:cubicBezTo>
                  <a:cubicBezTo>
                    <a:pt x="2" y="41"/>
                    <a:pt x="2" y="41"/>
                    <a:pt x="2" y="41"/>
                  </a:cubicBezTo>
                  <a:cubicBezTo>
                    <a:pt x="2" y="41"/>
                    <a:pt x="1" y="41"/>
                    <a:pt x="1" y="41"/>
                  </a:cubicBezTo>
                  <a:cubicBezTo>
                    <a:pt x="1" y="41"/>
                    <a:pt x="1" y="42"/>
                    <a:pt x="1" y="42"/>
                  </a:cubicBezTo>
                  <a:cubicBezTo>
                    <a:pt x="1" y="42"/>
                    <a:pt x="1" y="42"/>
                    <a:pt x="1" y="42"/>
                  </a:cubicBezTo>
                  <a:cubicBezTo>
                    <a:pt x="1" y="42"/>
                    <a:pt x="1" y="42"/>
                    <a:pt x="1" y="42"/>
                  </a:cubicBezTo>
                  <a:cubicBezTo>
                    <a:pt x="1" y="42"/>
                    <a:pt x="1" y="43"/>
                    <a:pt x="1" y="43"/>
                  </a:cubicBezTo>
                  <a:cubicBezTo>
                    <a:pt x="1" y="43"/>
                    <a:pt x="1" y="44"/>
                    <a:pt x="1" y="44"/>
                  </a:cubicBezTo>
                  <a:cubicBezTo>
                    <a:pt x="1" y="44"/>
                    <a:pt x="1" y="44"/>
                    <a:pt x="1" y="44"/>
                  </a:cubicBezTo>
                  <a:cubicBezTo>
                    <a:pt x="1" y="44"/>
                    <a:pt x="1" y="44"/>
                    <a:pt x="1" y="45"/>
                  </a:cubicBezTo>
                  <a:cubicBezTo>
                    <a:pt x="2" y="45"/>
                    <a:pt x="1" y="45"/>
                    <a:pt x="2" y="45"/>
                  </a:cubicBezTo>
                  <a:cubicBezTo>
                    <a:pt x="2" y="45"/>
                    <a:pt x="2" y="45"/>
                    <a:pt x="2" y="45"/>
                  </a:cubicBezTo>
                  <a:cubicBezTo>
                    <a:pt x="2" y="46"/>
                    <a:pt x="2" y="45"/>
                    <a:pt x="2" y="46"/>
                  </a:cubicBezTo>
                  <a:cubicBezTo>
                    <a:pt x="2" y="46"/>
                    <a:pt x="2" y="45"/>
                    <a:pt x="1" y="46"/>
                  </a:cubicBezTo>
                  <a:cubicBezTo>
                    <a:pt x="1" y="46"/>
                    <a:pt x="1" y="46"/>
                    <a:pt x="1" y="46"/>
                  </a:cubicBezTo>
                  <a:cubicBezTo>
                    <a:pt x="1" y="46"/>
                    <a:pt x="1" y="46"/>
                    <a:pt x="1" y="46"/>
                  </a:cubicBezTo>
                  <a:cubicBezTo>
                    <a:pt x="1" y="47"/>
                    <a:pt x="1" y="47"/>
                    <a:pt x="1" y="47"/>
                  </a:cubicBezTo>
                  <a:cubicBezTo>
                    <a:pt x="1" y="47"/>
                    <a:pt x="1" y="47"/>
                    <a:pt x="1" y="47"/>
                  </a:cubicBezTo>
                  <a:cubicBezTo>
                    <a:pt x="1" y="47"/>
                    <a:pt x="1" y="47"/>
                    <a:pt x="1" y="47"/>
                  </a:cubicBezTo>
                  <a:cubicBezTo>
                    <a:pt x="2" y="48"/>
                    <a:pt x="2" y="48"/>
                    <a:pt x="1" y="48"/>
                  </a:cubicBezTo>
                  <a:cubicBezTo>
                    <a:pt x="2" y="48"/>
                    <a:pt x="2" y="48"/>
                    <a:pt x="2" y="48"/>
                  </a:cubicBezTo>
                  <a:cubicBezTo>
                    <a:pt x="2" y="48"/>
                    <a:pt x="2" y="48"/>
                    <a:pt x="2" y="48"/>
                  </a:cubicBezTo>
                  <a:cubicBezTo>
                    <a:pt x="2" y="48"/>
                    <a:pt x="3" y="49"/>
                    <a:pt x="3" y="49"/>
                  </a:cubicBezTo>
                  <a:cubicBezTo>
                    <a:pt x="3" y="50"/>
                    <a:pt x="3" y="50"/>
                    <a:pt x="3" y="49"/>
                  </a:cubicBezTo>
                  <a:cubicBezTo>
                    <a:pt x="3" y="50"/>
                    <a:pt x="3" y="50"/>
                    <a:pt x="3" y="49"/>
                  </a:cubicBezTo>
                  <a:cubicBezTo>
                    <a:pt x="3" y="50"/>
                    <a:pt x="3" y="50"/>
                    <a:pt x="4" y="50"/>
                  </a:cubicBezTo>
                  <a:cubicBezTo>
                    <a:pt x="4" y="50"/>
                    <a:pt x="4" y="51"/>
                    <a:pt x="4" y="51"/>
                  </a:cubicBezTo>
                  <a:cubicBezTo>
                    <a:pt x="4" y="51"/>
                    <a:pt x="4" y="51"/>
                    <a:pt x="4" y="51"/>
                  </a:cubicBezTo>
                  <a:cubicBezTo>
                    <a:pt x="4" y="52"/>
                    <a:pt x="4" y="52"/>
                    <a:pt x="4" y="52"/>
                  </a:cubicBezTo>
                  <a:cubicBezTo>
                    <a:pt x="4" y="52"/>
                    <a:pt x="4" y="53"/>
                    <a:pt x="4" y="53"/>
                  </a:cubicBezTo>
                  <a:cubicBezTo>
                    <a:pt x="4" y="53"/>
                    <a:pt x="5" y="53"/>
                    <a:pt x="5" y="53"/>
                  </a:cubicBezTo>
                  <a:cubicBezTo>
                    <a:pt x="5" y="53"/>
                    <a:pt x="5" y="54"/>
                    <a:pt x="5" y="54"/>
                  </a:cubicBezTo>
                  <a:cubicBezTo>
                    <a:pt x="5" y="55"/>
                    <a:pt x="5" y="55"/>
                    <a:pt x="5" y="55"/>
                  </a:cubicBezTo>
                  <a:cubicBezTo>
                    <a:pt x="5" y="55"/>
                    <a:pt x="5" y="55"/>
                    <a:pt x="5" y="55"/>
                  </a:cubicBezTo>
                  <a:cubicBezTo>
                    <a:pt x="5" y="55"/>
                    <a:pt x="5" y="56"/>
                    <a:pt x="5" y="56"/>
                  </a:cubicBezTo>
                  <a:cubicBezTo>
                    <a:pt x="5" y="56"/>
                    <a:pt x="6" y="56"/>
                    <a:pt x="6" y="56"/>
                  </a:cubicBezTo>
                  <a:cubicBezTo>
                    <a:pt x="6" y="56"/>
                    <a:pt x="6" y="56"/>
                    <a:pt x="6" y="56"/>
                  </a:cubicBezTo>
                  <a:cubicBezTo>
                    <a:pt x="7" y="55"/>
                    <a:pt x="7" y="55"/>
                    <a:pt x="7" y="56"/>
                  </a:cubicBezTo>
                  <a:cubicBezTo>
                    <a:pt x="7" y="55"/>
                    <a:pt x="7" y="55"/>
                    <a:pt x="7" y="55"/>
                  </a:cubicBezTo>
                  <a:cubicBezTo>
                    <a:pt x="7" y="55"/>
                    <a:pt x="7" y="54"/>
                    <a:pt x="7" y="54"/>
                  </a:cubicBezTo>
                  <a:cubicBezTo>
                    <a:pt x="7" y="54"/>
                    <a:pt x="8" y="53"/>
                    <a:pt x="7" y="54"/>
                  </a:cubicBezTo>
                  <a:cubicBezTo>
                    <a:pt x="7" y="54"/>
                    <a:pt x="8" y="53"/>
                    <a:pt x="8" y="53"/>
                  </a:cubicBezTo>
                  <a:cubicBezTo>
                    <a:pt x="8" y="53"/>
                    <a:pt x="8" y="53"/>
                    <a:pt x="8" y="53"/>
                  </a:cubicBezTo>
                  <a:cubicBezTo>
                    <a:pt x="8" y="53"/>
                    <a:pt x="8" y="53"/>
                    <a:pt x="8" y="53"/>
                  </a:cubicBezTo>
                  <a:cubicBezTo>
                    <a:pt x="8" y="53"/>
                    <a:pt x="9" y="52"/>
                    <a:pt x="9" y="52"/>
                  </a:cubicBezTo>
                  <a:cubicBezTo>
                    <a:pt x="9" y="52"/>
                    <a:pt x="10" y="52"/>
                    <a:pt x="10" y="52"/>
                  </a:cubicBezTo>
                  <a:cubicBezTo>
                    <a:pt x="11" y="52"/>
                    <a:pt x="11" y="52"/>
                    <a:pt x="11" y="52"/>
                  </a:cubicBezTo>
                  <a:cubicBezTo>
                    <a:pt x="11" y="52"/>
                    <a:pt x="11" y="52"/>
                    <a:pt x="11" y="52"/>
                  </a:cubicBezTo>
                  <a:cubicBezTo>
                    <a:pt x="11" y="52"/>
                    <a:pt x="11" y="52"/>
                    <a:pt x="11" y="52"/>
                  </a:cubicBezTo>
                  <a:cubicBezTo>
                    <a:pt x="12" y="52"/>
                    <a:pt x="12" y="51"/>
                    <a:pt x="12" y="52"/>
                  </a:cubicBezTo>
                  <a:cubicBezTo>
                    <a:pt x="12" y="52"/>
                    <a:pt x="12" y="51"/>
                    <a:pt x="12" y="51"/>
                  </a:cubicBezTo>
                  <a:cubicBezTo>
                    <a:pt x="12" y="51"/>
                    <a:pt x="12" y="51"/>
                    <a:pt x="12" y="51"/>
                  </a:cubicBezTo>
                  <a:cubicBezTo>
                    <a:pt x="13" y="51"/>
                    <a:pt x="13" y="50"/>
                    <a:pt x="13" y="50"/>
                  </a:cubicBezTo>
                  <a:cubicBezTo>
                    <a:pt x="13" y="50"/>
                    <a:pt x="13" y="49"/>
                    <a:pt x="14" y="49"/>
                  </a:cubicBezTo>
                  <a:cubicBezTo>
                    <a:pt x="14" y="49"/>
                    <a:pt x="14" y="48"/>
                    <a:pt x="14" y="49"/>
                  </a:cubicBezTo>
                  <a:cubicBezTo>
                    <a:pt x="14" y="49"/>
                    <a:pt x="14" y="48"/>
                    <a:pt x="14" y="48"/>
                  </a:cubicBezTo>
                  <a:cubicBezTo>
                    <a:pt x="14" y="48"/>
                    <a:pt x="15" y="48"/>
                    <a:pt x="14" y="48"/>
                  </a:cubicBezTo>
                  <a:cubicBezTo>
                    <a:pt x="14" y="48"/>
                    <a:pt x="15" y="48"/>
                    <a:pt x="15" y="48"/>
                  </a:cubicBezTo>
                  <a:cubicBezTo>
                    <a:pt x="16" y="48"/>
                    <a:pt x="16" y="48"/>
                    <a:pt x="16" y="48"/>
                  </a:cubicBezTo>
                  <a:cubicBezTo>
                    <a:pt x="16" y="48"/>
                    <a:pt x="16" y="48"/>
                    <a:pt x="16" y="48"/>
                  </a:cubicBezTo>
                  <a:cubicBezTo>
                    <a:pt x="16" y="48"/>
                    <a:pt x="17" y="48"/>
                    <a:pt x="17" y="48"/>
                  </a:cubicBezTo>
                  <a:cubicBezTo>
                    <a:pt x="17" y="48"/>
                    <a:pt x="17" y="48"/>
                    <a:pt x="17" y="48"/>
                  </a:cubicBezTo>
                  <a:cubicBezTo>
                    <a:pt x="17" y="48"/>
                    <a:pt x="17" y="49"/>
                    <a:pt x="17" y="49"/>
                  </a:cubicBezTo>
                  <a:cubicBezTo>
                    <a:pt x="17" y="49"/>
                    <a:pt x="18" y="50"/>
                    <a:pt x="18" y="50"/>
                  </a:cubicBezTo>
                  <a:cubicBezTo>
                    <a:pt x="18" y="50"/>
                    <a:pt x="18" y="51"/>
                    <a:pt x="18" y="51"/>
                  </a:cubicBezTo>
                  <a:cubicBezTo>
                    <a:pt x="18" y="53"/>
                    <a:pt x="18" y="54"/>
                    <a:pt x="18" y="51"/>
                  </a:cubicBezTo>
                  <a:cubicBezTo>
                    <a:pt x="18" y="53"/>
                    <a:pt x="18" y="54"/>
                    <a:pt x="18" y="52"/>
                  </a:cubicBezTo>
                  <a:cubicBezTo>
                    <a:pt x="18" y="53"/>
                    <a:pt x="18" y="54"/>
                    <a:pt x="18" y="53"/>
                  </a:cubicBezTo>
                  <a:cubicBezTo>
                    <a:pt x="18" y="53"/>
                    <a:pt x="18" y="54"/>
                    <a:pt x="18" y="53"/>
                  </a:cubicBezTo>
                  <a:cubicBezTo>
                    <a:pt x="18" y="53"/>
                    <a:pt x="18" y="54"/>
                    <a:pt x="18" y="54"/>
                  </a:cubicBezTo>
                  <a:cubicBezTo>
                    <a:pt x="18" y="54"/>
                    <a:pt x="18" y="54"/>
                    <a:pt x="18" y="54"/>
                  </a:cubicBezTo>
                  <a:cubicBezTo>
                    <a:pt x="18" y="54"/>
                    <a:pt x="18" y="54"/>
                    <a:pt x="18" y="54"/>
                  </a:cubicBezTo>
                  <a:cubicBezTo>
                    <a:pt x="18" y="55"/>
                    <a:pt x="18" y="55"/>
                    <a:pt x="18" y="55"/>
                  </a:cubicBezTo>
                  <a:cubicBezTo>
                    <a:pt x="18" y="55"/>
                    <a:pt x="18" y="56"/>
                    <a:pt x="19" y="56"/>
                  </a:cubicBezTo>
                  <a:cubicBezTo>
                    <a:pt x="19" y="56"/>
                    <a:pt x="20" y="57"/>
                    <a:pt x="19" y="56"/>
                  </a:cubicBezTo>
                  <a:cubicBezTo>
                    <a:pt x="19" y="56"/>
                    <a:pt x="20" y="57"/>
                    <a:pt x="19" y="56"/>
                  </a:cubicBezTo>
                  <a:cubicBezTo>
                    <a:pt x="19" y="56"/>
                    <a:pt x="20" y="57"/>
                    <a:pt x="20" y="57"/>
                  </a:cubicBezTo>
                  <a:cubicBezTo>
                    <a:pt x="21" y="57"/>
                    <a:pt x="21" y="57"/>
                    <a:pt x="21" y="57"/>
                  </a:cubicBezTo>
                  <a:cubicBezTo>
                    <a:pt x="21" y="57"/>
                    <a:pt x="21" y="57"/>
                    <a:pt x="21" y="57"/>
                  </a:cubicBezTo>
                  <a:cubicBezTo>
                    <a:pt x="21" y="58"/>
                    <a:pt x="22" y="57"/>
                    <a:pt x="21" y="57"/>
                  </a:cubicBezTo>
                  <a:cubicBezTo>
                    <a:pt x="21" y="58"/>
                    <a:pt x="22" y="57"/>
                    <a:pt x="22" y="58"/>
                  </a:cubicBezTo>
                  <a:cubicBezTo>
                    <a:pt x="22" y="58"/>
                    <a:pt x="22" y="58"/>
                    <a:pt x="23" y="58"/>
                  </a:cubicBezTo>
                  <a:cubicBezTo>
                    <a:pt x="23" y="58"/>
                    <a:pt x="24" y="57"/>
                    <a:pt x="23" y="58"/>
                  </a:cubicBezTo>
                  <a:cubicBezTo>
                    <a:pt x="23" y="58"/>
                    <a:pt x="24" y="57"/>
                    <a:pt x="24" y="57"/>
                  </a:cubicBezTo>
                  <a:cubicBezTo>
                    <a:pt x="24" y="57"/>
                    <a:pt x="24" y="56"/>
                    <a:pt x="24" y="56"/>
                  </a:cubicBezTo>
                  <a:cubicBezTo>
                    <a:pt x="24" y="56"/>
                    <a:pt x="24" y="56"/>
                    <a:pt x="24" y="56"/>
                  </a:cubicBezTo>
                  <a:cubicBezTo>
                    <a:pt x="24" y="56"/>
                    <a:pt x="25" y="55"/>
                    <a:pt x="25" y="55"/>
                  </a:cubicBezTo>
                  <a:cubicBezTo>
                    <a:pt x="25" y="55"/>
                    <a:pt x="26" y="55"/>
                    <a:pt x="25" y="55"/>
                  </a:cubicBezTo>
                  <a:cubicBezTo>
                    <a:pt x="25" y="55"/>
                    <a:pt x="26" y="55"/>
                    <a:pt x="26" y="55"/>
                  </a:cubicBezTo>
                  <a:cubicBezTo>
                    <a:pt x="27" y="55"/>
                    <a:pt x="28" y="54"/>
                    <a:pt x="27" y="55"/>
                  </a:cubicBezTo>
                  <a:cubicBezTo>
                    <a:pt x="27" y="55"/>
                    <a:pt x="28" y="54"/>
                    <a:pt x="27" y="55"/>
                  </a:cubicBezTo>
                  <a:cubicBezTo>
                    <a:pt x="27" y="55"/>
                    <a:pt x="28" y="54"/>
                    <a:pt x="28" y="54"/>
                  </a:cubicBezTo>
                  <a:cubicBezTo>
                    <a:pt x="28" y="54"/>
                    <a:pt x="28" y="55"/>
                    <a:pt x="29" y="55"/>
                  </a:cubicBezTo>
                  <a:cubicBezTo>
                    <a:pt x="29" y="55"/>
                    <a:pt x="30" y="55"/>
                    <a:pt x="29" y="55"/>
                  </a:cubicBezTo>
                  <a:cubicBezTo>
                    <a:pt x="29" y="55"/>
                    <a:pt x="30" y="55"/>
                    <a:pt x="30" y="55"/>
                  </a:cubicBezTo>
                  <a:cubicBezTo>
                    <a:pt x="30" y="55"/>
                    <a:pt x="30" y="55"/>
                    <a:pt x="30" y="55"/>
                  </a:cubicBezTo>
                  <a:cubicBezTo>
                    <a:pt x="30" y="55"/>
                    <a:pt x="30" y="56"/>
                    <a:pt x="30" y="56"/>
                  </a:cubicBezTo>
                  <a:cubicBezTo>
                    <a:pt x="30" y="56"/>
                    <a:pt x="31" y="56"/>
                    <a:pt x="31" y="56"/>
                  </a:cubicBezTo>
                  <a:cubicBezTo>
                    <a:pt x="31" y="57"/>
                    <a:pt x="31" y="57"/>
                    <a:pt x="31" y="57"/>
                  </a:cubicBezTo>
                  <a:cubicBezTo>
                    <a:pt x="31" y="57"/>
                    <a:pt x="31" y="57"/>
                    <a:pt x="31" y="57"/>
                  </a:cubicBezTo>
                  <a:cubicBezTo>
                    <a:pt x="31" y="57"/>
                    <a:pt x="31" y="58"/>
                    <a:pt x="31" y="58"/>
                  </a:cubicBezTo>
                  <a:cubicBezTo>
                    <a:pt x="31" y="58"/>
                    <a:pt x="31" y="58"/>
                    <a:pt x="31" y="58"/>
                  </a:cubicBezTo>
                  <a:cubicBezTo>
                    <a:pt x="31" y="59"/>
                    <a:pt x="32" y="59"/>
                    <a:pt x="31" y="59"/>
                  </a:cubicBezTo>
                  <a:cubicBezTo>
                    <a:pt x="31" y="59"/>
                    <a:pt x="32" y="59"/>
                    <a:pt x="32" y="59"/>
                  </a:cubicBezTo>
                  <a:cubicBezTo>
                    <a:pt x="32" y="59"/>
                    <a:pt x="32" y="59"/>
                    <a:pt x="32" y="60"/>
                  </a:cubicBezTo>
                  <a:cubicBezTo>
                    <a:pt x="32" y="60"/>
                    <a:pt x="33" y="60"/>
                    <a:pt x="33" y="60"/>
                  </a:cubicBezTo>
                  <a:cubicBezTo>
                    <a:pt x="33" y="60"/>
                    <a:pt x="33" y="60"/>
                    <a:pt x="33" y="60"/>
                  </a:cubicBezTo>
                  <a:cubicBezTo>
                    <a:pt x="33" y="60"/>
                    <a:pt x="34" y="60"/>
                    <a:pt x="34" y="60"/>
                  </a:cubicBezTo>
                  <a:cubicBezTo>
                    <a:pt x="34" y="61"/>
                    <a:pt x="35" y="60"/>
                    <a:pt x="35" y="61"/>
                  </a:cubicBezTo>
                  <a:cubicBezTo>
                    <a:pt x="35" y="61"/>
                    <a:pt x="36" y="61"/>
                    <a:pt x="35" y="61"/>
                  </a:cubicBezTo>
                  <a:cubicBezTo>
                    <a:pt x="35" y="61"/>
                    <a:pt x="36" y="61"/>
                    <a:pt x="36" y="61"/>
                  </a:cubicBezTo>
                  <a:cubicBezTo>
                    <a:pt x="36" y="61"/>
                    <a:pt x="37" y="61"/>
                    <a:pt x="37" y="61"/>
                  </a:cubicBezTo>
                  <a:cubicBezTo>
                    <a:pt x="41" y="61"/>
                    <a:pt x="41" y="61"/>
                    <a:pt x="38" y="61"/>
                  </a:cubicBezTo>
                  <a:cubicBezTo>
                    <a:pt x="41" y="61"/>
                    <a:pt x="41" y="61"/>
                    <a:pt x="38" y="61"/>
                  </a:cubicBezTo>
                  <a:cubicBezTo>
                    <a:pt x="41" y="61"/>
                    <a:pt x="41" y="61"/>
                    <a:pt x="39" y="61"/>
                  </a:cubicBezTo>
                  <a:cubicBezTo>
                    <a:pt x="41" y="61"/>
                    <a:pt x="41" y="61"/>
                    <a:pt x="39" y="61"/>
                  </a:cubicBezTo>
                  <a:cubicBezTo>
                    <a:pt x="41" y="61"/>
                    <a:pt x="41" y="61"/>
                    <a:pt x="40" y="61"/>
                  </a:cubicBezTo>
                  <a:cubicBezTo>
                    <a:pt x="41" y="61"/>
                    <a:pt x="41" y="61"/>
                    <a:pt x="41" y="61"/>
                  </a:cubicBezTo>
                  <a:cubicBezTo>
                    <a:pt x="41" y="61"/>
                    <a:pt x="41" y="61"/>
                    <a:pt x="41" y="61"/>
                  </a:cubicBezTo>
                  <a:cubicBezTo>
                    <a:pt x="41" y="61"/>
                    <a:pt x="41" y="61"/>
                    <a:pt x="41" y="61"/>
                  </a:cubicBezTo>
                  <a:cubicBezTo>
                    <a:pt x="41" y="61"/>
                    <a:pt x="41" y="60"/>
                    <a:pt x="41" y="60"/>
                  </a:cubicBezTo>
                  <a:cubicBezTo>
                    <a:pt x="42" y="60"/>
                    <a:pt x="42" y="60"/>
                    <a:pt x="42" y="60"/>
                  </a:cubicBezTo>
                  <a:cubicBezTo>
                    <a:pt x="42" y="60"/>
                    <a:pt x="42" y="60"/>
                    <a:pt x="42" y="60"/>
                  </a:cubicBezTo>
                  <a:cubicBezTo>
                    <a:pt x="42" y="60"/>
                    <a:pt x="43" y="60"/>
                    <a:pt x="43" y="59"/>
                  </a:cubicBezTo>
                  <a:cubicBezTo>
                    <a:pt x="43" y="59"/>
                    <a:pt x="43" y="59"/>
                    <a:pt x="43" y="59"/>
                  </a:cubicBezTo>
                  <a:cubicBezTo>
                    <a:pt x="44" y="59"/>
                    <a:pt x="44" y="58"/>
                    <a:pt x="44" y="59"/>
                  </a:cubicBezTo>
                  <a:cubicBezTo>
                    <a:pt x="44" y="59"/>
                    <a:pt x="44" y="58"/>
                    <a:pt x="44" y="58"/>
                  </a:cubicBezTo>
                  <a:cubicBezTo>
                    <a:pt x="44" y="58"/>
                    <a:pt x="45" y="58"/>
                    <a:pt x="45" y="58"/>
                  </a:cubicBezTo>
                  <a:cubicBezTo>
                    <a:pt x="45" y="58"/>
                    <a:pt x="46" y="58"/>
                    <a:pt x="45" y="58"/>
                  </a:cubicBezTo>
                  <a:cubicBezTo>
                    <a:pt x="45" y="58"/>
                    <a:pt x="46" y="58"/>
                    <a:pt x="46" y="58"/>
                  </a:cubicBezTo>
                  <a:cubicBezTo>
                    <a:pt x="46" y="58"/>
                    <a:pt x="46" y="57"/>
                    <a:pt x="46" y="57"/>
                  </a:cubicBezTo>
                  <a:cubicBezTo>
                    <a:pt x="46" y="57"/>
                    <a:pt x="46" y="56"/>
                    <a:pt x="46" y="57"/>
                  </a:cubicBezTo>
                  <a:cubicBezTo>
                    <a:pt x="46" y="57"/>
                    <a:pt x="46" y="56"/>
                    <a:pt x="46" y="56"/>
                  </a:cubicBezTo>
                  <a:cubicBezTo>
                    <a:pt x="46" y="56"/>
                    <a:pt x="47" y="56"/>
                    <a:pt x="47" y="56"/>
                  </a:cubicBezTo>
                  <a:cubicBezTo>
                    <a:pt x="47" y="56"/>
                    <a:pt x="47" y="55"/>
                    <a:pt x="47" y="55"/>
                  </a:cubicBezTo>
                  <a:cubicBezTo>
                    <a:pt x="47" y="55"/>
                    <a:pt x="48" y="55"/>
                    <a:pt x="48" y="55"/>
                  </a:cubicBezTo>
                  <a:cubicBezTo>
                    <a:pt x="48" y="55"/>
                    <a:pt x="48" y="55"/>
                    <a:pt x="48" y="55"/>
                  </a:cubicBezTo>
                  <a:cubicBezTo>
                    <a:pt x="48" y="55"/>
                    <a:pt x="48" y="55"/>
                    <a:pt x="48" y="55"/>
                  </a:cubicBezTo>
                  <a:cubicBezTo>
                    <a:pt x="48" y="55"/>
                    <a:pt x="48" y="55"/>
                    <a:pt x="48" y="55"/>
                  </a:cubicBezTo>
                  <a:cubicBezTo>
                    <a:pt x="47" y="54"/>
                    <a:pt x="48" y="54"/>
                    <a:pt x="48" y="55"/>
                  </a:cubicBezTo>
                  <a:cubicBezTo>
                    <a:pt x="47" y="54"/>
                    <a:pt x="48" y="54"/>
                    <a:pt x="48" y="54"/>
                  </a:cubicBezTo>
                  <a:cubicBezTo>
                    <a:pt x="47" y="54"/>
                    <a:pt x="48" y="54"/>
                    <a:pt x="47" y="54"/>
                  </a:cubicBezTo>
                  <a:cubicBezTo>
                    <a:pt x="47" y="52"/>
                    <a:pt x="47" y="50"/>
                    <a:pt x="47" y="48"/>
                  </a:cubicBezTo>
                  <a:cubicBezTo>
                    <a:pt x="47" y="48"/>
                    <a:pt x="47" y="48"/>
                    <a:pt x="47" y="48"/>
                  </a:cubicBezTo>
                  <a:cubicBezTo>
                    <a:pt x="47" y="48"/>
                    <a:pt x="47" y="47"/>
                    <a:pt x="47" y="47"/>
                  </a:cubicBezTo>
                  <a:cubicBezTo>
                    <a:pt x="47" y="47"/>
                    <a:pt x="47" y="47"/>
                    <a:pt x="47" y="47"/>
                  </a:cubicBezTo>
                  <a:cubicBezTo>
                    <a:pt x="46" y="47"/>
                    <a:pt x="47" y="46"/>
                    <a:pt x="46" y="46"/>
                  </a:cubicBezTo>
                  <a:cubicBezTo>
                    <a:pt x="46" y="46"/>
                    <a:pt x="46" y="46"/>
                    <a:pt x="46" y="46"/>
                  </a:cubicBezTo>
                  <a:cubicBezTo>
                    <a:pt x="46" y="46"/>
                    <a:pt x="46" y="45"/>
                    <a:pt x="46" y="45"/>
                  </a:cubicBezTo>
                  <a:cubicBezTo>
                    <a:pt x="46" y="45"/>
                    <a:pt x="46" y="45"/>
                    <a:pt x="46" y="45"/>
                  </a:cubicBezTo>
                  <a:cubicBezTo>
                    <a:pt x="46" y="45"/>
                    <a:pt x="46" y="45"/>
                    <a:pt x="46" y="45"/>
                  </a:cubicBezTo>
                  <a:cubicBezTo>
                    <a:pt x="46" y="45"/>
                    <a:pt x="46" y="45"/>
                    <a:pt x="46" y="45"/>
                  </a:cubicBezTo>
                  <a:cubicBezTo>
                    <a:pt x="46" y="45"/>
                    <a:pt x="45" y="45"/>
                    <a:pt x="45" y="45"/>
                  </a:cubicBezTo>
                  <a:cubicBezTo>
                    <a:pt x="45" y="45"/>
                    <a:pt x="45" y="44"/>
                    <a:pt x="45" y="44"/>
                  </a:cubicBezTo>
                  <a:cubicBezTo>
                    <a:pt x="45" y="44"/>
                    <a:pt x="44" y="44"/>
                    <a:pt x="44" y="44"/>
                  </a:cubicBezTo>
                  <a:cubicBezTo>
                    <a:pt x="44" y="43"/>
                    <a:pt x="44" y="41"/>
                    <a:pt x="44" y="40"/>
                  </a:cubicBezTo>
                  <a:cubicBezTo>
                    <a:pt x="44" y="40"/>
                    <a:pt x="44" y="40"/>
                    <a:pt x="44" y="40"/>
                  </a:cubicBezTo>
                  <a:cubicBezTo>
                    <a:pt x="44" y="40"/>
                    <a:pt x="44" y="40"/>
                    <a:pt x="44" y="39"/>
                  </a:cubicBezTo>
                  <a:cubicBezTo>
                    <a:pt x="44" y="39"/>
                    <a:pt x="44" y="39"/>
                    <a:pt x="44" y="39"/>
                  </a:cubicBezTo>
                  <a:cubicBezTo>
                    <a:pt x="43" y="39"/>
                    <a:pt x="44" y="38"/>
                    <a:pt x="43" y="38"/>
                  </a:cubicBezTo>
                  <a:cubicBezTo>
                    <a:pt x="43" y="38"/>
                    <a:pt x="43" y="38"/>
                    <a:pt x="43" y="38"/>
                  </a:cubicBezTo>
                  <a:cubicBezTo>
                    <a:pt x="43" y="38"/>
                    <a:pt x="43" y="38"/>
                    <a:pt x="43" y="38"/>
                  </a:cubicBezTo>
                  <a:cubicBezTo>
                    <a:pt x="43" y="38"/>
                    <a:pt x="43" y="37"/>
                    <a:pt x="43" y="37"/>
                  </a:cubicBezTo>
                  <a:cubicBezTo>
                    <a:pt x="43" y="37"/>
                    <a:pt x="42" y="37"/>
                    <a:pt x="42" y="37"/>
                  </a:cubicBezTo>
                  <a:cubicBezTo>
                    <a:pt x="42" y="37"/>
                    <a:pt x="42" y="36"/>
                    <a:pt x="42" y="36"/>
                  </a:cubicBezTo>
                  <a:cubicBezTo>
                    <a:pt x="42" y="36"/>
                    <a:pt x="42" y="36"/>
                    <a:pt x="42" y="36"/>
                  </a:cubicBezTo>
                  <a:cubicBezTo>
                    <a:pt x="42" y="36"/>
                    <a:pt x="42" y="35"/>
                    <a:pt x="42" y="35"/>
                  </a:cubicBezTo>
                  <a:cubicBezTo>
                    <a:pt x="42" y="35"/>
                    <a:pt x="42" y="34"/>
                    <a:pt x="42" y="34"/>
                  </a:cubicBezTo>
                  <a:cubicBezTo>
                    <a:pt x="42" y="33"/>
                    <a:pt x="42" y="32"/>
                    <a:pt x="42" y="31"/>
                  </a:cubicBezTo>
                  <a:cubicBezTo>
                    <a:pt x="42" y="31"/>
                    <a:pt x="42" y="30"/>
                    <a:pt x="42" y="30"/>
                  </a:cubicBezTo>
                  <a:cubicBezTo>
                    <a:pt x="42" y="30"/>
                    <a:pt x="42" y="30"/>
                    <a:pt x="42" y="30"/>
                  </a:cubicBezTo>
                  <a:cubicBezTo>
                    <a:pt x="43" y="30"/>
                    <a:pt x="43" y="29"/>
                    <a:pt x="43" y="29"/>
                  </a:cubicBezTo>
                  <a:cubicBezTo>
                    <a:pt x="45" y="29"/>
                    <a:pt x="48" y="29"/>
                    <a:pt x="50" y="29"/>
                  </a:cubicBezTo>
                  <a:cubicBezTo>
                    <a:pt x="50" y="29"/>
                    <a:pt x="50" y="28"/>
                    <a:pt x="50" y="28"/>
                  </a:cubicBezTo>
                  <a:cubicBezTo>
                    <a:pt x="50" y="28"/>
                    <a:pt x="51" y="28"/>
                    <a:pt x="51" y="28"/>
                  </a:cubicBezTo>
                  <a:cubicBezTo>
                    <a:pt x="51" y="28"/>
                    <a:pt x="51" y="27"/>
                    <a:pt x="51" y="27"/>
                  </a:cubicBezTo>
                  <a:cubicBezTo>
                    <a:pt x="51" y="27"/>
                    <a:pt x="51" y="27"/>
                    <a:pt x="51" y="27"/>
                  </a:cubicBezTo>
                  <a:cubicBezTo>
                    <a:pt x="52" y="27"/>
                    <a:pt x="52" y="27"/>
                    <a:pt x="52" y="27"/>
                  </a:cubicBezTo>
                  <a:cubicBezTo>
                    <a:pt x="52" y="27"/>
                    <a:pt x="52" y="27"/>
                    <a:pt x="52" y="27"/>
                  </a:cubicBezTo>
                  <a:cubicBezTo>
                    <a:pt x="52" y="27"/>
                    <a:pt x="53" y="27"/>
                    <a:pt x="53" y="26"/>
                  </a:cubicBezTo>
                  <a:cubicBezTo>
                    <a:pt x="53" y="26"/>
                    <a:pt x="53" y="26"/>
                    <a:pt x="53" y="26"/>
                  </a:cubicBezTo>
                  <a:cubicBezTo>
                    <a:pt x="53" y="26"/>
                    <a:pt x="54" y="26"/>
                    <a:pt x="54" y="26"/>
                  </a:cubicBezTo>
                  <a:cubicBezTo>
                    <a:pt x="54" y="26"/>
                    <a:pt x="55" y="25"/>
                    <a:pt x="54" y="26"/>
                  </a:cubicBezTo>
                  <a:cubicBezTo>
                    <a:pt x="54" y="26"/>
                    <a:pt x="55" y="25"/>
                    <a:pt x="54" y="26"/>
                  </a:cubicBezTo>
                  <a:cubicBezTo>
                    <a:pt x="54" y="26"/>
                    <a:pt x="55" y="25"/>
                    <a:pt x="55" y="25"/>
                  </a:cubicBezTo>
                  <a:cubicBezTo>
                    <a:pt x="55" y="25"/>
                    <a:pt x="55" y="25"/>
                    <a:pt x="55" y="25"/>
                  </a:cubicBezTo>
                  <a:cubicBezTo>
                    <a:pt x="55" y="24"/>
                    <a:pt x="55" y="24"/>
                    <a:pt x="55" y="24"/>
                  </a:cubicBezTo>
                  <a:cubicBezTo>
                    <a:pt x="55" y="24"/>
                    <a:pt x="55" y="23"/>
                    <a:pt x="55" y="23"/>
                  </a:cubicBezTo>
                  <a:cubicBezTo>
                    <a:pt x="56" y="23"/>
                    <a:pt x="55" y="23"/>
                    <a:pt x="56" y="23"/>
                  </a:cubicBezTo>
                  <a:cubicBezTo>
                    <a:pt x="56" y="22"/>
                    <a:pt x="56" y="22"/>
                    <a:pt x="56" y="22"/>
                  </a:cubicBezTo>
                  <a:cubicBezTo>
                    <a:pt x="56" y="22"/>
                    <a:pt x="56" y="22"/>
                    <a:pt x="56" y="22"/>
                  </a:cubicBezTo>
                  <a:cubicBezTo>
                    <a:pt x="56" y="22"/>
                    <a:pt x="56" y="21"/>
                    <a:pt x="56" y="21"/>
                  </a:cubicBezTo>
                  <a:cubicBezTo>
                    <a:pt x="56" y="21"/>
                    <a:pt x="57" y="21"/>
                    <a:pt x="57" y="21"/>
                  </a:cubicBezTo>
                  <a:cubicBezTo>
                    <a:pt x="57" y="21"/>
                    <a:pt x="57" y="21"/>
                    <a:pt x="57" y="21"/>
                  </a:cubicBezTo>
                  <a:cubicBezTo>
                    <a:pt x="58" y="21"/>
                    <a:pt x="60" y="21"/>
                    <a:pt x="61" y="21"/>
                  </a:cubicBezTo>
                  <a:cubicBezTo>
                    <a:pt x="61" y="21"/>
                    <a:pt x="61" y="21"/>
                    <a:pt x="61" y="21"/>
                  </a:cubicBezTo>
                  <a:cubicBezTo>
                    <a:pt x="62" y="21"/>
                    <a:pt x="63" y="21"/>
                    <a:pt x="64" y="21"/>
                  </a:cubicBezTo>
                  <a:cubicBezTo>
                    <a:pt x="64" y="21"/>
                    <a:pt x="64" y="21"/>
                    <a:pt x="64" y="21"/>
                  </a:cubicBezTo>
                  <a:cubicBezTo>
                    <a:pt x="64" y="21"/>
                    <a:pt x="65" y="21"/>
                    <a:pt x="65" y="21"/>
                  </a:cubicBezTo>
                  <a:cubicBezTo>
                    <a:pt x="65" y="20"/>
                    <a:pt x="65" y="20"/>
                    <a:pt x="65" y="20"/>
                  </a:cubicBezTo>
                  <a:cubicBezTo>
                    <a:pt x="65" y="20"/>
                    <a:pt x="65" y="19"/>
                    <a:pt x="65" y="18"/>
                  </a:cubicBezTo>
                  <a:cubicBezTo>
                    <a:pt x="65" y="18"/>
                    <a:pt x="65" y="18"/>
                    <a:pt x="65" y="18"/>
                  </a:cubicBezTo>
                  <a:cubicBezTo>
                    <a:pt x="65" y="18"/>
                    <a:pt x="64" y="17"/>
                    <a:pt x="64" y="17"/>
                  </a:cubicBezTo>
                  <a:cubicBezTo>
                    <a:pt x="64" y="17"/>
                    <a:pt x="64" y="17"/>
                    <a:pt x="64" y="17"/>
                  </a:cubicBezTo>
                  <a:cubicBezTo>
                    <a:pt x="64" y="17"/>
                    <a:pt x="63" y="17"/>
                    <a:pt x="63" y="17"/>
                  </a:cubicBezTo>
                  <a:cubicBezTo>
                    <a:pt x="63" y="17"/>
                    <a:pt x="62" y="16"/>
                    <a:pt x="62" y="16"/>
                  </a:cubicBezTo>
                  <a:cubicBezTo>
                    <a:pt x="62" y="16"/>
                    <a:pt x="62" y="15"/>
                    <a:pt x="62" y="14"/>
                  </a:cubicBezTo>
                  <a:cubicBezTo>
                    <a:pt x="62" y="14"/>
                    <a:pt x="63" y="14"/>
                    <a:pt x="63" y="14"/>
                  </a:cubicBezTo>
                  <a:cubicBezTo>
                    <a:pt x="63" y="14"/>
                    <a:pt x="63" y="13"/>
                    <a:pt x="63" y="13"/>
                  </a:cubicBezTo>
                  <a:cubicBezTo>
                    <a:pt x="63" y="13"/>
                    <a:pt x="62" y="13"/>
                    <a:pt x="62" y="13"/>
                  </a:cubicBezTo>
                  <a:cubicBezTo>
                    <a:pt x="62" y="12"/>
                    <a:pt x="62" y="12"/>
                    <a:pt x="62" y="12"/>
                  </a:cubicBezTo>
                  <a:cubicBezTo>
                    <a:pt x="62" y="12"/>
                    <a:pt x="62" y="12"/>
                    <a:pt x="61" y="12"/>
                  </a:cubicBezTo>
                  <a:cubicBezTo>
                    <a:pt x="61" y="12"/>
                    <a:pt x="61" y="12"/>
                    <a:pt x="61" y="12"/>
                  </a:cubicBezTo>
                  <a:cubicBezTo>
                    <a:pt x="60" y="11"/>
                    <a:pt x="60" y="11"/>
                    <a:pt x="61" y="12"/>
                  </a:cubicBezTo>
                  <a:cubicBezTo>
                    <a:pt x="60" y="11"/>
                    <a:pt x="60" y="11"/>
                    <a:pt x="59" y="11"/>
                  </a:cubicBezTo>
                  <a:cubicBezTo>
                    <a:pt x="59" y="11"/>
                    <a:pt x="59" y="11"/>
                    <a:pt x="59" y="11"/>
                  </a:cubicBezTo>
                  <a:cubicBezTo>
                    <a:pt x="59" y="11"/>
                    <a:pt x="59" y="11"/>
                    <a:pt x="59" y="11"/>
                  </a:cubicBezTo>
                  <a:cubicBezTo>
                    <a:pt x="59" y="11"/>
                    <a:pt x="59" y="11"/>
                    <a:pt x="59" y="11"/>
                  </a:cubicBezTo>
                  <a:cubicBezTo>
                    <a:pt x="59" y="11"/>
                    <a:pt x="59" y="11"/>
                    <a:pt x="58" y="11"/>
                  </a:cubicBezTo>
                  <a:cubicBezTo>
                    <a:pt x="59" y="11"/>
                    <a:pt x="59" y="11"/>
                    <a:pt x="58" y="11"/>
                  </a:cubicBezTo>
                  <a:cubicBezTo>
                    <a:pt x="58" y="11"/>
                    <a:pt x="57" y="11"/>
                    <a:pt x="57" y="11"/>
                  </a:cubicBezTo>
                  <a:cubicBezTo>
                    <a:pt x="57" y="10"/>
                    <a:pt x="57" y="11"/>
                    <a:pt x="57" y="10"/>
                  </a:cubicBezTo>
                  <a:cubicBezTo>
                    <a:pt x="57" y="10"/>
                    <a:pt x="56" y="10"/>
                    <a:pt x="56" y="10"/>
                  </a:cubicBezTo>
                  <a:cubicBezTo>
                    <a:pt x="57" y="10"/>
                    <a:pt x="56" y="10"/>
                    <a:pt x="56" y="10"/>
                  </a:cubicBezTo>
                  <a:cubicBezTo>
                    <a:pt x="56" y="10"/>
                    <a:pt x="56" y="9"/>
                    <a:pt x="56" y="9"/>
                  </a:cubicBezTo>
                  <a:cubicBezTo>
                    <a:pt x="56" y="9"/>
                    <a:pt x="56" y="9"/>
                    <a:pt x="56" y="9"/>
                  </a:cubicBezTo>
                  <a:cubicBezTo>
                    <a:pt x="55" y="9"/>
                    <a:pt x="56" y="9"/>
                    <a:pt x="55" y="9"/>
                  </a:cubicBezTo>
                  <a:cubicBezTo>
                    <a:pt x="55" y="9"/>
                    <a:pt x="56" y="9"/>
                    <a:pt x="55" y="8"/>
                  </a:cubicBezTo>
                  <a:cubicBezTo>
                    <a:pt x="55" y="8"/>
                    <a:pt x="55" y="7"/>
                    <a:pt x="55" y="7"/>
                  </a:cubicBezTo>
                  <a:cubicBezTo>
                    <a:pt x="55" y="7"/>
                    <a:pt x="54" y="7"/>
                    <a:pt x="54" y="6"/>
                  </a:cubicBezTo>
                  <a:cubicBezTo>
                    <a:pt x="54" y="6"/>
                    <a:pt x="54" y="6"/>
                    <a:pt x="54" y="6"/>
                  </a:cubicBezTo>
                  <a:cubicBezTo>
                    <a:pt x="54" y="6"/>
                    <a:pt x="53" y="6"/>
                    <a:pt x="53" y="6"/>
                  </a:cubicBezTo>
                  <a:cubicBezTo>
                    <a:pt x="54" y="6"/>
                    <a:pt x="53" y="6"/>
                    <a:pt x="52" y="6"/>
                  </a:cubicBezTo>
                  <a:cubicBezTo>
                    <a:pt x="54" y="6"/>
                    <a:pt x="53" y="6"/>
                    <a:pt x="52" y="6"/>
                  </a:cubicBezTo>
                  <a:cubicBezTo>
                    <a:pt x="54" y="6"/>
                    <a:pt x="53" y="6"/>
                    <a:pt x="52" y="6"/>
                  </a:cubicBezTo>
                  <a:cubicBezTo>
                    <a:pt x="51" y="6"/>
                    <a:pt x="51" y="6"/>
                    <a:pt x="51" y="6"/>
                  </a:cubicBezTo>
                  <a:cubicBezTo>
                    <a:pt x="51" y="6"/>
                    <a:pt x="50" y="6"/>
                    <a:pt x="50" y="6"/>
                  </a:cubicBezTo>
                  <a:cubicBezTo>
                    <a:pt x="50" y="6"/>
                    <a:pt x="50" y="6"/>
                    <a:pt x="49" y="6"/>
                  </a:cubicBezTo>
                  <a:cubicBezTo>
                    <a:pt x="49" y="6"/>
                    <a:pt x="49" y="5"/>
                    <a:pt x="49" y="5"/>
                  </a:cubicBezTo>
                  <a:cubicBezTo>
                    <a:pt x="49" y="5"/>
                    <a:pt x="49" y="5"/>
                    <a:pt x="49" y="5"/>
                  </a:cubicBezTo>
                  <a:cubicBezTo>
                    <a:pt x="49" y="5"/>
                    <a:pt x="48" y="5"/>
                    <a:pt x="48" y="4"/>
                  </a:cubicBezTo>
                  <a:cubicBezTo>
                    <a:pt x="48" y="4"/>
                    <a:pt x="48" y="4"/>
                    <a:pt x="48" y="4"/>
                  </a:cubicBezTo>
                  <a:cubicBezTo>
                    <a:pt x="48" y="4"/>
                    <a:pt x="48" y="4"/>
                    <a:pt x="48" y="4"/>
                  </a:cubicBezTo>
                  <a:cubicBezTo>
                    <a:pt x="48" y="3"/>
                    <a:pt x="47" y="3"/>
                    <a:pt x="47" y="3"/>
                  </a:cubicBezTo>
                  <a:cubicBezTo>
                    <a:pt x="47" y="3"/>
                    <a:pt x="47" y="3"/>
                    <a:pt x="47" y="3"/>
                  </a:cubicBezTo>
                  <a:cubicBezTo>
                    <a:pt x="47" y="3"/>
                    <a:pt x="47" y="3"/>
                    <a:pt x="46" y="3"/>
                  </a:cubicBezTo>
                  <a:cubicBezTo>
                    <a:pt x="47" y="3"/>
                    <a:pt x="47" y="3"/>
                    <a:pt x="46" y="3"/>
                  </a:cubicBezTo>
                  <a:cubicBezTo>
                    <a:pt x="46" y="3"/>
                    <a:pt x="45" y="3"/>
                    <a:pt x="45" y="3"/>
                  </a:cubicBezTo>
                  <a:cubicBezTo>
                    <a:pt x="45" y="3"/>
                    <a:pt x="45" y="3"/>
                    <a:pt x="45" y="3"/>
                  </a:cubicBezTo>
                  <a:cubicBezTo>
                    <a:pt x="45" y="3"/>
                    <a:pt x="44" y="3"/>
                    <a:pt x="44" y="3"/>
                  </a:cubicBezTo>
                  <a:cubicBezTo>
                    <a:pt x="44" y="3"/>
                    <a:pt x="44" y="4"/>
                    <a:pt x="44" y="4"/>
                  </a:cubicBezTo>
                  <a:cubicBezTo>
                    <a:pt x="44" y="4"/>
                    <a:pt x="44" y="4"/>
                    <a:pt x="44" y="4"/>
                  </a:cubicBezTo>
                  <a:cubicBezTo>
                    <a:pt x="44" y="4"/>
                    <a:pt x="44" y="4"/>
                    <a:pt x="44" y="4"/>
                  </a:cubicBezTo>
                  <a:cubicBezTo>
                    <a:pt x="44" y="4"/>
                    <a:pt x="44" y="4"/>
                    <a:pt x="44" y="5"/>
                  </a:cubicBezTo>
                  <a:cubicBezTo>
                    <a:pt x="44" y="5"/>
                    <a:pt x="43" y="5"/>
                    <a:pt x="43" y="5"/>
                  </a:cubicBezTo>
                  <a:cubicBezTo>
                    <a:pt x="44" y="5"/>
                    <a:pt x="43" y="5"/>
                    <a:pt x="43" y="5"/>
                  </a:cubicBezTo>
                  <a:cubicBezTo>
                    <a:pt x="43" y="5"/>
                    <a:pt x="43" y="6"/>
                    <a:pt x="43" y="6"/>
                  </a:cubicBezTo>
                  <a:cubicBezTo>
                    <a:pt x="43" y="6"/>
                    <a:pt x="43" y="7"/>
                    <a:pt x="43" y="7"/>
                  </a:cubicBezTo>
                  <a:cubicBezTo>
                    <a:pt x="43" y="7"/>
                    <a:pt x="43" y="7"/>
                    <a:pt x="43" y="7"/>
                  </a:cubicBezTo>
                  <a:cubicBezTo>
                    <a:pt x="43" y="7"/>
                    <a:pt x="43" y="7"/>
                    <a:pt x="43" y="7"/>
                  </a:cubicBezTo>
                  <a:cubicBezTo>
                    <a:pt x="42" y="7"/>
                    <a:pt x="42" y="7"/>
                    <a:pt x="42" y="7"/>
                  </a:cubicBezTo>
                  <a:cubicBezTo>
                    <a:pt x="42" y="8"/>
                    <a:pt x="42" y="8"/>
                    <a:pt x="42" y="8"/>
                  </a:cubicBezTo>
                  <a:cubicBezTo>
                    <a:pt x="42" y="8"/>
                    <a:pt x="41" y="8"/>
                    <a:pt x="41" y="8"/>
                  </a:cubicBezTo>
                  <a:cubicBezTo>
                    <a:pt x="41" y="8"/>
                    <a:pt x="41" y="9"/>
                    <a:pt x="41" y="9"/>
                  </a:cubicBezTo>
                  <a:cubicBezTo>
                    <a:pt x="40" y="9"/>
                    <a:pt x="40" y="9"/>
                    <a:pt x="40" y="9"/>
                  </a:cubicBezTo>
                  <a:cubicBezTo>
                    <a:pt x="40" y="9"/>
                    <a:pt x="39" y="10"/>
                    <a:pt x="39" y="10"/>
                  </a:cubicBezTo>
                  <a:cubicBezTo>
                    <a:pt x="40" y="9"/>
                    <a:pt x="39" y="10"/>
                    <a:pt x="38" y="10"/>
                  </a:cubicBezTo>
                  <a:cubicBezTo>
                    <a:pt x="40" y="9"/>
                    <a:pt x="39" y="10"/>
                    <a:pt x="38" y="10"/>
                  </a:cubicBezTo>
                  <a:cubicBezTo>
                    <a:pt x="38" y="10"/>
                    <a:pt x="37" y="10"/>
                    <a:pt x="37" y="10"/>
                  </a:cubicBezTo>
                  <a:cubicBezTo>
                    <a:pt x="37" y="10"/>
                    <a:pt x="37" y="10"/>
                    <a:pt x="36" y="10"/>
                  </a:cubicBezTo>
                  <a:cubicBezTo>
                    <a:pt x="36" y="10"/>
                    <a:pt x="36" y="9"/>
                    <a:pt x="36" y="9"/>
                  </a:cubicBezTo>
                  <a:cubicBezTo>
                    <a:pt x="36" y="9"/>
                    <a:pt x="36" y="9"/>
                    <a:pt x="36" y="9"/>
                  </a:cubicBezTo>
                  <a:cubicBezTo>
                    <a:pt x="36" y="9"/>
                    <a:pt x="35" y="9"/>
                    <a:pt x="35" y="8"/>
                  </a:cubicBezTo>
                  <a:cubicBezTo>
                    <a:pt x="35" y="8"/>
                    <a:pt x="34" y="8"/>
                    <a:pt x="34" y="8"/>
                  </a:cubicBezTo>
                  <a:cubicBezTo>
                    <a:pt x="34" y="8"/>
                    <a:pt x="34" y="8"/>
                    <a:pt x="33" y="8"/>
                  </a:cubicBezTo>
                  <a:cubicBezTo>
                    <a:pt x="33" y="7"/>
                    <a:pt x="33" y="7"/>
                    <a:pt x="32" y="7"/>
                  </a:cubicBezTo>
                  <a:cubicBezTo>
                    <a:pt x="33" y="7"/>
                    <a:pt x="33" y="7"/>
                    <a:pt x="32" y="7"/>
                  </a:cubicBezTo>
                  <a:cubicBezTo>
                    <a:pt x="32" y="7"/>
                    <a:pt x="32" y="6"/>
                    <a:pt x="32" y="6"/>
                  </a:cubicBezTo>
                  <a:cubicBezTo>
                    <a:pt x="32" y="6"/>
                    <a:pt x="32" y="6"/>
                    <a:pt x="32" y="6"/>
                  </a:cubicBezTo>
                  <a:cubicBezTo>
                    <a:pt x="32" y="6"/>
                    <a:pt x="32" y="6"/>
                    <a:pt x="32" y="6"/>
                  </a:cubicBezTo>
                  <a:cubicBezTo>
                    <a:pt x="32" y="6"/>
                    <a:pt x="31" y="5"/>
                    <a:pt x="31" y="5"/>
                  </a:cubicBezTo>
                  <a:cubicBezTo>
                    <a:pt x="31" y="5"/>
                    <a:pt x="31" y="5"/>
                    <a:pt x="31" y="5"/>
                  </a:cubicBezTo>
                  <a:cubicBezTo>
                    <a:pt x="31" y="5"/>
                    <a:pt x="30" y="5"/>
                    <a:pt x="30" y="5"/>
                  </a:cubicBezTo>
                  <a:cubicBezTo>
                    <a:pt x="30" y="5"/>
                    <a:pt x="30" y="5"/>
                    <a:pt x="30" y="5"/>
                  </a:cubicBezTo>
                  <a:cubicBezTo>
                    <a:pt x="29" y="5"/>
                    <a:pt x="29" y="5"/>
                    <a:pt x="29" y="5"/>
                  </a:cubicBezTo>
                  <a:cubicBezTo>
                    <a:pt x="29" y="5"/>
                    <a:pt x="29" y="5"/>
                    <a:pt x="28" y="5"/>
                  </a:cubicBezTo>
                  <a:cubicBezTo>
                    <a:pt x="29" y="5"/>
                    <a:pt x="29" y="5"/>
                    <a:pt x="28" y="5"/>
                  </a:cubicBezTo>
                  <a:cubicBezTo>
                    <a:pt x="28" y="5"/>
                    <a:pt x="28" y="5"/>
                    <a:pt x="27" y="5"/>
                  </a:cubicBezTo>
                  <a:cubicBezTo>
                    <a:pt x="27" y="5"/>
                    <a:pt x="27" y="5"/>
                    <a:pt x="27" y="5"/>
                  </a:cubicBezTo>
                  <a:cubicBezTo>
                    <a:pt x="27" y="5"/>
                    <a:pt x="27" y="5"/>
                    <a:pt x="26" y="5"/>
                  </a:cubicBezTo>
                  <a:cubicBezTo>
                    <a:pt x="26" y="5"/>
                    <a:pt x="26" y="5"/>
                    <a:pt x="26" y="5"/>
                  </a:cubicBezTo>
                  <a:cubicBezTo>
                    <a:pt x="25" y="5"/>
                    <a:pt x="25" y="5"/>
                    <a:pt x="25" y="5"/>
                  </a:cubicBezTo>
                  <a:cubicBezTo>
                    <a:pt x="25" y="5"/>
                    <a:pt x="24" y="5"/>
                    <a:pt x="24" y="5"/>
                  </a:cubicBezTo>
                  <a:cubicBezTo>
                    <a:pt x="24" y="5"/>
                    <a:pt x="23" y="4"/>
                    <a:pt x="23" y="4"/>
                  </a:cubicBezTo>
                  <a:cubicBezTo>
                    <a:pt x="24" y="5"/>
                    <a:pt x="23" y="4"/>
                    <a:pt x="23" y="4"/>
                  </a:cubicBezTo>
                  <a:cubicBezTo>
                    <a:pt x="23" y="4"/>
                    <a:pt x="23" y="4"/>
                    <a:pt x="23" y="4"/>
                  </a:cubicBezTo>
                  <a:cubicBezTo>
                    <a:pt x="23" y="4"/>
                    <a:pt x="23" y="4"/>
                    <a:pt x="22" y="4"/>
                  </a:cubicBezTo>
                  <a:cubicBezTo>
                    <a:pt x="22" y="4"/>
                    <a:pt x="22" y="4"/>
                    <a:pt x="22" y="4"/>
                  </a:cubicBezTo>
                  <a:cubicBezTo>
                    <a:pt x="22" y="4"/>
                    <a:pt x="22" y="3"/>
                    <a:pt x="22" y="3"/>
                  </a:cubicBezTo>
                  <a:cubicBezTo>
                    <a:pt x="22" y="4"/>
                    <a:pt x="22" y="3"/>
                    <a:pt x="21" y="3"/>
                  </a:cubicBezTo>
                  <a:cubicBezTo>
                    <a:pt x="21" y="3"/>
                    <a:pt x="21" y="3"/>
                    <a:pt x="21" y="3"/>
                  </a:cubicBezTo>
                  <a:cubicBezTo>
                    <a:pt x="21" y="3"/>
                    <a:pt x="21" y="3"/>
                    <a:pt x="21" y="3"/>
                  </a:cubicBezTo>
                  <a:cubicBezTo>
                    <a:pt x="20" y="3"/>
                    <a:pt x="20" y="3"/>
                    <a:pt x="20" y="3"/>
                  </a:cubicBezTo>
                  <a:cubicBezTo>
                    <a:pt x="20" y="3"/>
                    <a:pt x="20" y="3"/>
                    <a:pt x="19" y="3"/>
                  </a:cubicBezTo>
                  <a:cubicBezTo>
                    <a:pt x="19" y="3"/>
                    <a:pt x="19" y="3"/>
                    <a:pt x="19" y="3"/>
                  </a:cubicBezTo>
                  <a:cubicBezTo>
                    <a:pt x="19" y="3"/>
                    <a:pt x="18" y="2"/>
                    <a:pt x="18" y="2"/>
                  </a:cubicBezTo>
                  <a:cubicBezTo>
                    <a:pt x="18" y="2"/>
                    <a:pt x="18" y="2"/>
                    <a:pt x="18" y="2"/>
                  </a:cubicBezTo>
                  <a:cubicBezTo>
                    <a:pt x="18" y="2"/>
                    <a:pt x="18" y="1"/>
                    <a:pt x="18" y="1"/>
                  </a:cubicBezTo>
                  <a:cubicBezTo>
                    <a:pt x="18" y="1"/>
                    <a:pt x="17" y="1"/>
                    <a:pt x="17" y="1"/>
                  </a:cubicBezTo>
                  <a:cubicBezTo>
                    <a:pt x="17" y="1"/>
                    <a:pt x="17" y="0"/>
                    <a:pt x="17" y="0"/>
                  </a:cubicBezTo>
                  <a:cubicBezTo>
                    <a:pt x="17" y="0"/>
                    <a:pt x="17" y="0"/>
                    <a:pt x="17" y="0"/>
                  </a:cubicBezTo>
                  <a:cubicBezTo>
                    <a:pt x="16" y="0"/>
                    <a:pt x="16" y="0"/>
                    <a:pt x="16" y="0"/>
                  </a:cubicBezTo>
                  <a:moveTo>
                    <a:pt x="49" y="55"/>
                  </a:moveTo>
                  <a:cubicBezTo>
                    <a:pt x="49" y="55"/>
                    <a:pt x="49" y="55"/>
                    <a:pt x="49" y="55"/>
                  </a:cubicBezTo>
                  <a:cubicBezTo>
                    <a:pt x="49" y="55"/>
                    <a:pt x="49" y="55"/>
                    <a:pt x="49" y="55"/>
                  </a:cubicBezTo>
                  <a:moveTo>
                    <a:pt x="49" y="55"/>
                  </a:moveTo>
                  <a:cubicBezTo>
                    <a:pt x="49" y="55"/>
                    <a:pt x="49" y="55"/>
                    <a:pt x="49" y="55"/>
                  </a:cubicBezTo>
                  <a:cubicBezTo>
                    <a:pt x="49" y="55"/>
                    <a:pt x="49" y="55"/>
                    <a:pt x="49" y="55"/>
                  </a:cubicBezTo>
                  <a:moveTo>
                    <a:pt x="49" y="55"/>
                  </a:moveTo>
                  <a:cubicBezTo>
                    <a:pt x="49" y="55"/>
                    <a:pt x="49" y="55"/>
                    <a:pt x="49" y="55"/>
                  </a:cubicBezTo>
                  <a:cubicBezTo>
                    <a:pt x="49" y="55"/>
                    <a:pt x="49" y="55"/>
                    <a:pt x="49" y="55"/>
                  </a:cubicBezTo>
                  <a:moveTo>
                    <a:pt x="49" y="55"/>
                  </a:moveTo>
                  <a:cubicBezTo>
                    <a:pt x="49" y="55"/>
                    <a:pt x="49" y="55"/>
                    <a:pt x="49" y="55"/>
                  </a:cubicBezTo>
                  <a:cubicBezTo>
                    <a:pt x="49" y="55"/>
                    <a:pt x="49" y="55"/>
                    <a:pt x="49" y="55"/>
                  </a:cubicBezTo>
                  <a:moveTo>
                    <a:pt x="49" y="55"/>
                  </a:moveTo>
                  <a:cubicBezTo>
                    <a:pt x="49" y="55"/>
                    <a:pt x="49" y="55"/>
                    <a:pt x="49" y="55"/>
                  </a:cubicBezTo>
                  <a:cubicBezTo>
                    <a:pt x="49" y="55"/>
                    <a:pt x="49" y="55"/>
                    <a:pt x="49" y="55"/>
                  </a:cubicBezTo>
                  <a:moveTo>
                    <a:pt x="49" y="55"/>
                  </a:moveTo>
                  <a:cubicBezTo>
                    <a:pt x="49" y="55"/>
                    <a:pt x="49" y="55"/>
                    <a:pt x="49" y="55"/>
                  </a:cubicBezTo>
                  <a:cubicBezTo>
                    <a:pt x="49" y="55"/>
                    <a:pt x="49" y="55"/>
                    <a:pt x="49" y="55"/>
                  </a:cubicBezTo>
                  <a:cubicBezTo>
                    <a:pt x="49" y="55"/>
                    <a:pt x="49" y="55"/>
                    <a:pt x="49" y="55"/>
                  </a:cubicBezTo>
                  <a:moveTo>
                    <a:pt x="49" y="55"/>
                  </a:moveTo>
                  <a:cubicBezTo>
                    <a:pt x="49" y="55"/>
                    <a:pt x="49" y="55"/>
                    <a:pt x="49" y="55"/>
                  </a:cubicBezTo>
                  <a:cubicBezTo>
                    <a:pt x="49" y="55"/>
                    <a:pt x="49" y="55"/>
                    <a:pt x="49" y="55"/>
                  </a:cubicBezTo>
                  <a:cubicBezTo>
                    <a:pt x="49" y="55"/>
                    <a:pt x="49" y="55"/>
                    <a:pt x="49" y="55"/>
                  </a:cubicBezTo>
                  <a:moveTo>
                    <a:pt x="49" y="55"/>
                  </a:moveTo>
                  <a:cubicBezTo>
                    <a:pt x="49" y="55"/>
                    <a:pt x="49" y="55"/>
                    <a:pt x="49" y="55"/>
                  </a:cubicBezTo>
                  <a:moveTo>
                    <a:pt x="52" y="55"/>
                  </a:moveTo>
                  <a:cubicBezTo>
                    <a:pt x="52" y="55"/>
                    <a:pt x="52" y="55"/>
                    <a:pt x="52" y="55"/>
                  </a:cubicBezTo>
                  <a:cubicBezTo>
                    <a:pt x="52" y="55"/>
                    <a:pt x="52" y="55"/>
                    <a:pt x="52" y="55"/>
                  </a:cubicBezTo>
                  <a:moveTo>
                    <a:pt x="51" y="55"/>
                  </a:moveTo>
                  <a:cubicBezTo>
                    <a:pt x="51" y="55"/>
                    <a:pt x="51" y="55"/>
                    <a:pt x="51" y="55"/>
                  </a:cubicBezTo>
                  <a:cubicBezTo>
                    <a:pt x="51" y="55"/>
                    <a:pt x="51" y="55"/>
                    <a:pt x="51" y="55"/>
                  </a:cubicBezTo>
                  <a:moveTo>
                    <a:pt x="51" y="55"/>
                  </a:moveTo>
                  <a:cubicBezTo>
                    <a:pt x="51" y="55"/>
                    <a:pt x="51" y="55"/>
                    <a:pt x="51" y="55"/>
                  </a:cubicBezTo>
                  <a:cubicBezTo>
                    <a:pt x="51" y="55"/>
                    <a:pt x="51" y="55"/>
                    <a:pt x="51" y="55"/>
                  </a:cubicBezTo>
                  <a:moveTo>
                    <a:pt x="52" y="55"/>
                  </a:moveTo>
                  <a:cubicBezTo>
                    <a:pt x="52" y="55"/>
                    <a:pt x="52" y="55"/>
                    <a:pt x="52" y="55"/>
                  </a:cubicBezTo>
                  <a:cubicBezTo>
                    <a:pt x="52" y="55"/>
                    <a:pt x="52" y="55"/>
                    <a:pt x="52" y="55"/>
                  </a:cubicBezTo>
                  <a:cubicBezTo>
                    <a:pt x="52" y="55"/>
                    <a:pt x="52" y="55"/>
                    <a:pt x="52" y="55"/>
                  </a:cubicBezTo>
                  <a:moveTo>
                    <a:pt x="49" y="55"/>
                  </a:moveTo>
                  <a:cubicBezTo>
                    <a:pt x="49" y="55"/>
                    <a:pt x="49" y="55"/>
                    <a:pt x="49" y="55"/>
                  </a:cubicBezTo>
                  <a:cubicBezTo>
                    <a:pt x="49" y="55"/>
                    <a:pt x="49" y="55"/>
                    <a:pt x="49" y="55"/>
                  </a:cubicBezTo>
                  <a:moveTo>
                    <a:pt x="51" y="55"/>
                  </a:moveTo>
                  <a:cubicBezTo>
                    <a:pt x="51" y="55"/>
                    <a:pt x="52" y="55"/>
                    <a:pt x="52" y="55"/>
                  </a:cubicBezTo>
                  <a:cubicBezTo>
                    <a:pt x="52" y="55"/>
                    <a:pt x="52" y="55"/>
                    <a:pt x="52" y="55"/>
                  </a:cubicBezTo>
                  <a:cubicBezTo>
                    <a:pt x="52" y="55"/>
                    <a:pt x="52" y="55"/>
                    <a:pt x="52" y="55"/>
                  </a:cubicBezTo>
                  <a:cubicBezTo>
                    <a:pt x="52" y="55"/>
                    <a:pt x="51" y="55"/>
                    <a:pt x="51" y="55"/>
                  </a:cubicBezTo>
                  <a:cubicBezTo>
                    <a:pt x="51" y="55"/>
                    <a:pt x="51" y="55"/>
                    <a:pt x="51" y="55"/>
                  </a:cubicBezTo>
                  <a:cubicBezTo>
                    <a:pt x="51" y="55"/>
                    <a:pt x="51" y="55"/>
                    <a:pt x="51" y="55"/>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6" name="Freeform 24"/>
            <p:cNvSpPr>
              <a:spLocks/>
            </p:cNvSpPr>
            <p:nvPr/>
          </p:nvSpPr>
          <p:spPr bwMode="auto">
            <a:xfrm>
              <a:off x="4364778" y="3899328"/>
              <a:ext cx="136269" cy="124506"/>
            </a:xfrm>
            <a:custGeom>
              <a:avLst/>
              <a:gdLst>
                <a:gd name="T0" fmla="*/ 7558272 w 27"/>
                <a:gd name="T1" fmla="*/ 4478976 h 27"/>
                <a:gd name="T2" fmla="*/ 7558272 w 27"/>
                <a:gd name="T3" fmla="*/ 4478976 h 27"/>
                <a:gd name="T4" fmla="*/ 7558272 w 27"/>
                <a:gd name="T5" fmla="*/ 5038848 h 27"/>
                <a:gd name="T6" fmla="*/ 7278336 w 27"/>
                <a:gd name="T7" fmla="*/ 5318784 h 27"/>
                <a:gd name="T8" fmla="*/ 6998400 w 27"/>
                <a:gd name="T9" fmla="*/ 5318784 h 27"/>
                <a:gd name="T10" fmla="*/ 6438528 w 27"/>
                <a:gd name="T11" fmla="*/ 5038848 h 27"/>
                <a:gd name="T12" fmla="*/ 6158592 w 27"/>
                <a:gd name="T13" fmla="*/ 5598720 h 27"/>
                <a:gd name="T14" fmla="*/ 6158592 w 27"/>
                <a:gd name="T15" fmla="*/ 5598720 h 27"/>
                <a:gd name="T16" fmla="*/ 6438528 w 27"/>
                <a:gd name="T17" fmla="*/ 5878656 h 27"/>
                <a:gd name="T18" fmla="*/ 6438528 w 27"/>
                <a:gd name="T19" fmla="*/ 6158592 h 27"/>
                <a:gd name="T20" fmla="*/ 6438528 w 27"/>
                <a:gd name="T21" fmla="*/ 6438528 h 27"/>
                <a:gd name="T22" fmla="*/ 5878656 w 27"/>
                <a:gd name="T23" fmla="*/ 6438528 h 27"/>
                <a:gd name="T24" fmla="*/ 5598720 w 27"/>
                <a:gd name="T25" fmla="*/ 6438528 h 27"/>
                <a:gd name="T26" fmla="*/ 5318784 w 27"/>
                <a:gd name="T27" fmla="*/ 6718464 h 27"/>
                <a:gd name="T28" fmla="*/ 5318784 w 27"/>
                <a:gd name="T29" fmla="*/ 6718464 h 27"/>
                <a:gd name="T30" fmla="*/ 5038848 w 27"/>
                <a:gd name="T31" fmla="*/ 6998400 h 27"/>
                <a:gd name="T32" fmla="*/ 5038848 w 27"/>
                <a:gd name="T33" fmla="*/ 7558272 h 27"/>
                <a:gd name="T34" fmla="*/ 4758912 w 27"/>
                <a:gd name="T35" fmla="*/ 7558272 h 27"/>
                <a:gd name="T36" fmla="*/ 4478976 w 27"/>
                <a:gd name="T37" fmla="*/ 7278336 h 27"/>
                <a:gd name="T38" fmla="*/ 4199040 w 27"/>
                <a:gd name="T39" fmla="*/ 7278336 h 27"/>
                <a:gd name="T40" fmla="*/ 3919104 w 27"/>
                <a:gd name="T41" fmla="*/ 6998400 h 27"/>
                <a:gd name="T42" fmla="*/ 3919104 w 27"/>
                <a:gd name="T43" fmla="*/ 6998400 h 27"/>
                <a:gd name="T44" fmla="*/ 3639168 w 27"/>
                <a:gd name="T45" fmla="*/ 6718464 h 27"/>
                <a:gd name="T46" fmla="*/ 3639168 w 27"/>
                <a:gd name="T47" fmla="*/ 6438528 h 27"/>
                <a:gd name="T48" fmla="*/ 3639168 w 27"/>
                <a:gd name="T49" fmla="*/ 6158592 h 27"/>
                <a:gd name="T50" fmla="*/ 2799360 w 27"/>
                <a:gd name="T51" fmla="*/ 6158592 h 27"/>
                <a:gd name="T52" fmla="*/ 2519424 w 27"/>
                <a:gd name="T53" fmla="*/ 6438528 h 27"/>
                <a:gd name="T54" fmla="*/ 2519424 w 27"/>
                <a:gd name="T55" fmla="*/ 6718464 h 27"/>
                <a:gd name="T56" fmla="*/ 2519424 w 27"/>
                <a:gd name="T57" fmla="*/ 6718464 h 27"/>
                <a:gd name="T58" fmla="*/ 2239488 w 27"/>
                <a:gd name="T59" fmla="*/ 6998400 h 27"/>
                <a:gd name="T60" fmla="*/ 1959552 w 27"/>
                <a:gd name="T61" fmla="*/ 6718464 h 27"/>
                <a:gd name="T62" fmla="*/ 1959552 w 27"/>
                <a:gd name="T63" fmla="*/ 6718464 h 27"/>
                <a:gd name="T64" fmla="*/ 1679616 w 27"/>
                <a:gd name="T65" fmla="*/ 6438528 h 27"/>
                <a:gd name="T66" fmla="*/ 1679616 w 27"/>
                <a:gd name="T67" fmla="*/ 6438528 h 27"/>
                <a:gd name="T68" fmla="*/ 1399680 w 27"/>
                <a:gd name="T69" fmla="*/ 6438528 h 27"/>
                <a:gd name="T70" fmla="*/ 1119744 w 27"/>
                <a:gd name="T71" fmla="*/ 6438528 h 27"/>
                <a:gd name="T72" fmla="*/ 839808 w 27"/>
                <a:gd name="T73" fmla="*/ 6438528 h 27"/>
                <a:gd name="T74" fmla="*/ 559872 w 27"/>
                <a:gd name="T75" fmla="*/ 6718464 h 27"/>
                <a:gd name="T76" fmla="*/ 559872 w 27"/>
                <a:gd name="T77" fmla="*/ 4478976 h 27"/>
                <a:gd name="T78" fmla="*/ 1119744 w 27"/>
                <a:gd name="T79" fmla="*/ 3079296 h 27"/>
                <a:gd name="T80" fmla="*/ 1959552 w 27"/>
                <a:gd name="T81" fmla="*/ 1399680 h 27"/>
                <a:gd name="T82" fmla="*/ 3639168 w 27"/>
                <a:gd name="T83" fmla="*/ 559872 h 27"/>
                <a:gd name="T84" fmla="*/ 3639168 w 27"/>
                <a:gd name="T85" fmla="*/ 279936 h 27"/>
                <a:gd name="T86" fmla="*/ 4758912 w 27"/>
                <a:gd name="T87" fmla="*/ 0 h 27"/>
                <a:gd name="T88" fmla="*/ 5318784 w 27"/>
                <a:gd name="T89" fmla="*/ 1119744 h 27"/>
                <a:gd name="T90" fmla="*/ 6718464 w 27"/>
                <a:gd name="T91" fmla="*/ 1959552 h 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7"/>
                <a:gd name="T139" fmla="*/ 0 h 27"/>
                <a:gd name="T140" fmla="*/ 27 w 27"/>
                <a:gd name="T141" fmla="*/ 27 h 2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7" h="27">
                  <a:moveTo>
                    <a:pt x="27" y="15"/>
                  </a:moveTo>
                  <a:cubicBezTo>
                    <a:pt x="27" y="15"/>
                    <a:pt x="27" y="16"/>
                    <a:pt x="27" y="16"/>
                  </a:cubicBezTo>
                  <a:cubicBezTo>
                    <a:pt x="27" y="15"/>
                    <a:pt x="27" y="16"/>
                    <a:pt x="27" y="16"/>
                  </a:cubicBezTo>
                  <a:cubicBezTo>
                    <a:pt x="27" y="16"/>
                    <a:pt x="27" y="16"/>
                    <a:pt x="27" y="16"/>
                  </a:cubicBezTo>
                  <a:cubicBezTo>
                    <a:pt x="27" y="17"/>
                    <a:pt x="27" y="17"/>
                    <a:pt x="27" y="18"/>
                  </a:cubicBezTo>
                  <a:cubicBezTo>
                    <a:pt x="27" y="18"/>
                    <a:pt x="27" y="18"/>
                    <a:pt x="27" y="18"/>
                  </a:cubicBezTo>
                  <a:cubicBezTo>
                    <a:pt x="27" y="18"/>
                    <a:pt x="27" y="19"/>
                    <a:pt x="27" y="19"/>
                  </a:cubicBezTo>
                  <a:cubicBezTo>
                    <a:pt x="27" y="19"/>
                    <a:pt x="26" y="19"/>
                    <a:pt x="26" y="19"/>
                  </a:cubicBezTo>
                  <a:cubicBezTo>
                    <a:pt x="26" y="19"/>
                    <a:pt x="26" y="19"/>
                    <a:pt x="26" y="19"/>
                  </a:cubicBezTo>
                  <a:cubicBezTo>
                    <a:pt x="26" y="19"/>
                    <a:pt x="25" y="19"/>
                    <a:pt x="25" y="19"/>
                  </a:cubicBezTo>
                  <a:cubicBezTo>
                    <a:pt x="25" y="19"/>
                    <a:pt x="25" y="18"/>
                    <a:pt x="25" y="18"/>
                  </a:cubicBezTo>
                  <a:cubicBezTo>
                    <a:pt x="24" y="18"/>
                    <a:pt x="23" y="18"/>
                    <a:pt x="23" y="18"/>
                  </a:cubicBezTo>
                  <a:cubicBezTo>
                    <a:pt x="23" y="18"/>
                    <a:pt x="22" y="19"/>
                    <a:pt x="22" y="19"/>
                  </a:cubicBezTo>
                  <a:cubicBezTo>
                    <a:pt x="22" y="19"/>
                    <a:pt x="22" y="19"/>
                    <a:pt x="22" y="20"/>
                  </a:cubicBezTo>
                  <a:cubicBezTo>
                    <a:pt x="22" y="20"/>
                    <a:pt x="22" y="20"/>
                    <a:pt x="22" y="20"/>
                  </a:cubicBezTo>
                  <a:cubicBezTo>
                    <a:pt x="22" y="20"/>
                    <a:pt x="22" y="20"/>
                    <a:pt x="22" y="20"/>
                  </a:cubicBezTo>
                  <a:cubicBezTo>
                    <a:pt x="22" y="20"/>
                    <a:pt x="22" y="20"/>
                    <a:pt x="22" y="21"/>
                  </a:cubicBezTo>
                  <a:cubicBezTo>
                    <a:pt x="22" y="21"/>
                    <a:pt x="23" y="21"/>
                    <a:pt x="23" y="21"/>
                  </a:cubicBezTo>
                  <a:cubicBezTo>
                    <a:pt x="23" y="21"/>
                    <a:pt x="23" y="22"/>
                    <a:pt x="23" y="22"/>
                  </a:cubicBezTo>
                  <a:cubicBezTo>
                    <a:pt x="23" y="22"/>
                    <a:pt x="23" y="22"/>
                    <a:pt x="23" y="22"/>
                  </a:cubicBezTo>
                  <a:cubicBezTo>
                    <a:pt x="23" y="22"/>
                    <a:pt x="23" y="23"/>
                    <a:pt x="23" y="23"/>
                  </a:cubicBezTo>
                  <a:cubicBezTo>
                    <a:pt x="23" y="23"/>
                    <a:pt x="23" y="23"/>
                    <a:pt x="23" y="23"/>
                  </a:cubicBezTo>
                  <a:cubicBezTo>
                    <a:pt x="22" y="23"/>
                    <a:pt x="22" y="23"/>
                    <a:pt x="22" y="23"/>
                  </a:cubicBezTo>
                  <a:cubicBezTo>
                    <a:pt x="22" y="23"/>
                    <a:pt x="21" y="23"/>
                    <a:pt x="21" y="23"/>
                  </a:cubicBezTo>
                  <a:cubicBezTo>
                    <a:pt x="21" y="23"/>
                    <a:pt x="21" y="23"/>
                    <a:pt x="21" y="23"/>
                  </a:cubicBezTo>
                  <a:cubicBezTo>
                    <a:pt x="21" y="23"/>
                    <a:pt x="20" y="23"/>
                    <a:pt x="20" y="23"/>
                  </a:cubicBezTo>
                  <a:cubicBezTo>
                    <a:pt x="20" y="23"/>
                    <a:pt x="20" y="24"/>
                    <a:pt x="20" y="24"/>
                  </a:cubicBezTo>
                  <a:cubicBezTo>
                    <a:pt x="20" y="24"/>
                    <a:pt x="19" y="24"/>
                    <a:pt x="19" y="24"/>
                  </a:cubicBezTo>
                  <a:cubicBezTo>
                    <a:pt x="19" y="24"/>
                    <a:pt x="19" y="24"/>
                    <a:pt x="19" y="24"/>
                  </a:cubicBezTo>
                  <a:cubicBezTo>
                    <a:pt x="19" y="24"/>
                    <a:pt x="19" y="24"/>
                    <a:pt x="19" y="24"/>
                  </a:cubicBezTo>
                  <a:cubicBezTo>
                    <a:pt x="19" y="24"/>
                    <a:pt x="19" y="24"/>
                    <a:pt x="19" y="24"/>
                  </a:cubicBezTo>
                  <a:cubicBezTo>
                    <a:pt x="19" y="25"/>
                    <a:pt x="18" y="25"/>
                    <a:pt x="18" y="25"/>
                  </a:cubicBezTo>
                  <a:cubicBezTo>
                    <a:pt x="18" y="25"/>
                    <a:pt x="18" y="26"/>
                    <a:pt x="18" y="27"/>
                  </a:cubicBezTo>
                  <a:cubicBezTo>
                    <a:pt x="18" y="27"/>
                    <a:pt x="18" y="27"/>
                    <a:pt x="18" y="27"/>
                  </a:cubicBezTo>
                  <a:cubicBezTo>
                    <a:pt x="18" y="27"/>
                    <a:pt x="18" y="27"/>
                    <a:pt x="18" y="27"/>
                  </a:cubicBezTo>
                  <a:cubicBezTo>
                    <a:pt x="18" y="27"/>
                    <a:pt x="17" y="27"/>
                    <a:pt x="17" y="27"/>
                  </a:cubicBezTo>
                  <a:cubicBezTo>
                    <a:pt x="17" y="27"/>
                    <a:pt x="17" y="27"/>
                    <a:pt x="16" y="27"/>
                  </a:cubicBezTo>
                  <a:cubicBezTo>
                    <a:pt x="16" y="27"/>
                    <a:pt x="16" y="27"/>
                    <a:pt x="16" y="26"/>
                  </a:cubicBezTo>
                  <a:cubicBezTo>
                    <a:pt x="16" y="26"/>
                    <a:pt x="15" y="26"/>
                    <a:pt x="15" y="26"/>
                  </a:cubicBezTo>
                  <a:cubicBezTo>
                    <a:pt x="15" y="26"/>
                    <a:pt x="15" y="26"/>
                    <a:pt x="15" y="26"/>
                  </a:cubicBezTo>
                  <a:cubicBezTo>
                    <a:pt x="15" y="26"/>
                    <a:pt x="15" y="26"/>
                    <a:pt x="15" y="26"/>
                  </a:cubicBezTo>
                  <a:cubicBezTo>
                    <a:pt x="15" y="26"/>
                    <a:pt x="14" y="25"/>
                    <a:pt x="14" y="25"/>
                  </a:cubicBezTo>
                  <a:cubicBezTo>
                    <a:pt x="14" y="25"/>
                    <a:pt x="14" y="25"/>
                    <a:pt x="14" y="25"/>
                  </a:cubicBezTo>
                  <a:cubicBezTo>
                    <a:pt x="14" y="25"/>
                    <a:pt x="14" y="25"/>
                    <a:pt x="14" y="25"/>
                  </a:cubicBezTo>
                  <a:cubicBezTo>
                    <a:pt x="14" y="25"/>
                    <a:pt x="14" y="25"/>
                    <a:pt x="14" y="24"/>
                  </a:cubicBezTo>
                  <a:cubicBezTo>
                    <a:pt x="14" y="24"/>
                    <a:pt x="13" y="24"/>
                    <a:pt x="13" y="24"/>
                  </a:cubicBezTo>
                  <a:cubicBezTo>
                    <a:pt x="14" y="24"/>
                    <a:pt x="13" y="24"/>
                    <a:pt x="13" y="23"/>
                  </a:cubicBezTo>
                  <a:cubicBezTo>
                    <a:pt x="13" y="23"/>
                    <a:pt x="13" y="23"/>
                    <a:pt x="13" y="23"/>
                  </a:cubicBezTo>
                  <a:cubicBezTo>
                    <a:pt x="13" y="23"/>
                    <a:pt x="13" y="23"/>
                    <a:pt x="13" y="23"/>
                  </a:cubicBezTo>
                  <a:cubicBezTo>
                    <a:pt x="13" y="23"/>
                    <a:pt x="13" y="22"/>
                    <a:pt x="13" y="22"/>
                  </a:cubicBezTo>
                  <a:cubicBezTo>
                    <a:pt x="12" y="22"/>
                    <a:pt x="11" y="22"/>
                    <a:pt x="10" y="22"/>
                  </a:cubicBezTo>
                  <a:cubicBezTo>
                    <a:pt x="10" y="22"/>
                    <a:pt x="10" y="22"/>
                    <a:pt x="10" y="22"/>
                  </a:cubicBezTo>
                  <a:cubicBezTo>
                    <a:pt x="10" y="23"/>
                    <a:pt x="10" y="23"/>
                    <a:pt x="9" y="23"/>
                  </a:cubicBezTo>
                  <a:cubicBezTo>
                    <a:pt x="10" y="23"/>
                    <a:pt x="10" y="23"/>
                    <a:pt x="9" y="23"/>
                  </a:cubicBezTo>
                  <a:cubicBezTo>
                    <a:pt x="9" y="23"/>
                    <a:pt x="9" y="24"/>
                    <a:pt x="9" y="24"/>
                  </a:cubicBezTo>
                  <a:cubicBezTo>
                    <a:pt x="9" y="24"/>
                    <a:pt x="9" y="24"/>
                    <a:pt x="9" y="24"/>
                  </a:cubicBezTo>
                  <a:cubicBezTo>
                    <a:pt x="9" y="24"/>
                    <a:pt x="9" y="24"/>
                    <a:pt x="9" y="24"/>
                  </a:cubicBezTo>
                  <a:cubicBezTo>
                    <a:pt x="9" y="24"/>
                    <a:pt x="9" y="24"/>
                    <a:pt x="9" y="24"/>
                  </a:cubicBezTo>
                  <a:cubicBezTo>
                    <a:pt x="9" y="24"/>
                    <a:pt x="8" y="24"/>
                    <a:pt x="8" y="24"/>
                  </a:cubicBezTo>
                  <a:cubicBezTo>
                    <a:pt x="8" y="24"/>
                    <a:pt x="8" y="24"/>
                    <a:pt x="8" y="25"/>
                  </a:cubicBezTo>
                  <a:cubicBezTo>
                    <a:pt x="8" y="25"/>
                    <a:pt x="8" y="24"/>
                    <a:pt x="8" y="24"/>
                  </a:cubicBezTo>
                  <a:cubicBezTo>
                    <a:pt x="8" y="25"/>
                    <a:pt x="8" y="24"/>
                    <a:pt x="7" y="24"/>
                  </a:cubicBezTo>
                  <a:cubicBezTo>
                    <a:pt x="7" y="24"/>
                    <a:pt x="7" y="24"/>
                    <a:pt x="7" y="24"/>
                  </a:cubicBezTo>
                  <a:cubicBezTo>
                    <a:pt x="7" y="24"/>
                    <a:pt x="7" y="24"/>
                    <a:pt x="7" y="24"/>
                  </a:cubicBezTo>
                  <a:cubicBezTo>
                    <a:pt x="7" y="24"/>
                    <a:pt x="7" y="24"/>
                    <a:pt x="6" y="24"/>
                  </a:cubicBezTo>
                  <a:cubicBezTo>
                    <a:pt x="7" y="24"/>
                    <a:pt x="7" y="24"/>
                    <a:pt x="6" y="23"/>
                  </a:cubicBezTo>
                  <a:cubicBezTo>
                    <a:pt x="6" y="23"/>
                    <a:pt x="6" y="23"/>
                    <a:pt x="6" y="23"/>
                  </a:cubicBezTo>
                  <a:cubicBezTo>
                    <a:pt x="6" y="23"/>
                    <a:pt x="6" y="23"/>
                    <a:pt x="6" y="23"/>
                  </a:cubicBezTo>
                  <a:cubicBezTo>
                    <a:pt x="6" y="23"/>
                    <a:pt x="5" y="23"/>
                    <a:pt x="5" y="23"/>
                  </a:cubicBezTo>
                  <a:cubicBezTo>
                    <a:pt x="6" y="23"/>
                    <a:pt x="5" y="23"/>
                    <a:pt x="5" y="23"/>
                  </a:cubicBezTo>
                  <a:cubicBezTo>
                    <a:pt x="5" y="23"/>
                    <a:pt x="5" y="23"/>
                    <a:pt x="4" y="23"/>
                  </a:cubicBezTo>
                  <a:cubicBezTo>
                    <a:pt x="4" y="23"/>
                    <a:pt x="4" y="23"/>
                    <a:pt x="4" y="23"/>
                  </a:cubicBezTo>
                  <a:cubicBezTo>
                    <a:pt x="4" y="23"/>
                    <a:pt x="4" y="23"/>
                    <a:pt x="3" y="23"/>
                  </a:cubicBezTo>
                  <a:cubicBezTo>
                    <a:pt x="3" y="23"/>
                    <a:pt x="3" y="23"/>
                    <a:pt x="3" y="23"/>
                  </a:cubicBezTo>
                  <a:cubicBezTo>
                    <a:pt x="3" y="23"/>
                    <a:pt x="3" y="24"/>
                    <a:pt x="3" y="24"/>
                  </a:cubicBezTo>
                  <a:cubicBezTo>
                    <a:pt x="3" y="24"/>
                    <a:pt x="2" y="24"/>
                    <a:pt x="2" y="24"/>
                  </a:cubicBezTo>
                  <a:cubicBezTo>
                    <a:pt x="2" y="24"/>
                    <a:pt x="2" y="24"/>
                    <a:pt x="2" y="24"/>
                  </a:cubicBezTo>
                  <a:cubicBezTo>
                    <a:pt x="1" y="21"/>
                    <a:pt x="0" y="16"/>
                    <a:pt x="2" y="16"/>
                  </a:cubicBezTo>
                  <a:cubicBezTo>
                    <a:pt x="2" y="16"/>
                    <a:pt x="2" y="15"/>
                    <a:pt x="3" y="15"/>
                  </a:cubicBezTo>
                  <a:cubicBezTo>
                    <a:pt x="4" y="15"/>
                    <a:pt x="4" y="12"/>
                    <a:pt x="4" y="11"/>
                  </a:cubicBezTo>
                  <a:cubicBezTo>
                    <a:pt x="4" y="11"/>
                    <a:pt x="5" y="6"/>
                    <a:pt x="5" y="6"/>
                  </a:cubicBezTo>
                  <a:cubicBezTo>
                    <a:pt x="5" y="6"/>
                    <a:pt x="7" y="5"/>
                    <a:pt x="7" y="5"/>
                  </a:cubicBezTo>
                  <a:cubicBezTo>
                    <a:pt x="9" y="5"/>
                    <a:pt x="11" y="4"/>
                    <a:pt x="11" y="3"/>
                  </a:cubicBezTo>
                  <a:cubicBezTo>
                    <a:pt x="12" y="3"/>
                    <a:pt x="12" y="2"/>
                    <a:pt x="13" y="2"/>
                  </a:cubicBezTo>
                  <a:cubicBezTo>
                    <a:pt x="13" y="2"/>
                    <a:pt x="13" y="2"/>
                    <a:pt x="13" y="2"/>
                  </a:cubicBezTo>
                  <a:cubicBezTo>
                    <a:pt x="13" y="2"/>
                    <a:pt x="13" y="2"/>
                    <a:pt x="13" y="1"/>
                  </a:cubicBezTo>
                  <a:cubicBezTo>
                    <a:pt x="13" y="2"/>
                    <a:pt x="13" y="2"/>
                    <a:pt x="14" y="1"/>
                  </a:cubicBezTo>
                  <a:cubicBezTo>
                    <a:pt x="14" y="0"/>
                    <a:pt x="17" y="0"/>
                    <a:pt x="17" y="0"/>
                  </a:cubicBezTo>
                  <a:cubicBezTo>
                    <a:pt x="15" y="0"/>
                    <a:pt x="17" y="1"/>
                    <a:pt x="18" y="1"/>
                  </a:cubicBezTo>
                  <a:cubicBezTo>
                    <a:pt x="18" y="2"/>
                    <a:pt x="19" y="4"/>
                    <a:pt x="19" y="4"/>
                  </a:cubicBezTo>
                  <a:cubicBezTo>
                    <a:pt x="19" y="3"/>
                    <a:pt x="20" y="6"/>
                    <a:pt x="22" y="6"/>
                  </a:cubicBezTo>
                  <a:cubicBezTo>
                    <a:pt x="22" y="6"/>
                    <a:pt x="24" y="6"/>
                    <a:pt x="24" y="7"/>
                  </a:cubicBezTo>
                  <a:cubicBezTo>
                    <a:pt x="26" y="8"/>
                    <a:pt x="25" y="15"/>
                    <a:pt x="27" y="15"/>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7" name="Freeform 25"/>
            <p:cNvSpPr>
              <a:spLocks noEditPoints="1"/>
            </p:cNvSpPr>
            <p:nvPr/>
          </p:nvSpPr>
          <p:spPr bwMode="auto">
            <a:xfrm>
              <a:off x="3971955" y="3867048"/>
              <a:ext cx="605638" cy="544133"/>
            </a:xfrm>
            <a:custGeom>
              <a:avLst/>
              <a:gdLst>
                <a:gd name="T0" fmla="*/ 0 w 120"/>
                <a:gd name="T1" fmla="*/ 19875456 h 118"/>
                <a:gd name="T2" fmla="*/ 839808 w 120"/>
                <a:gd name="T3" fmla="*/ 22674816 h 118"/>
                <a:gd name="T4" fmla="*/ 2519424 w 120"/>
                <a:gd name="T5" fmla="*/ 25194240 h 118"/>
                <a:gd name="T6" fmla="*/ 4478976 w 120"/>
                <a:gd name="T7" fmla="*/ 27713664 h 118"/>
                <a:gd name="T8" fmla="*/ 5878656 w 120"/>
                <a:gd name="T9" fmla="*/ 29673216 h 118"/>
                <a:gd name="T10" fmla="*/ 8957952 w 120"/>
                <a:gd name="T11" fmla="*/ 31072896 h 118"/>
                <a:gd name="T12" fmla="*/ 11477376 w 120"/>
                <a:gd name="T13" fmla="*/ 28273536 h 118"/>
                <a:gd name="T14" fmla="*/ 14556672 w 120"/>
                <a:gd name="T15" fmla="*/ 27993600 h 118"/>
                <a:gd name="T16" fmla="*/ 16796160 w 120"/>
                <a:gd name="T17" fmla="*/ 27433728 h 118"/>
                <a:gd name="T18" fmla="*/ 17915904 w 120"/>
                <a:gd name="T19" fmla="*/ 32192640 h 118"/>
                <a:gd name="T20" fmla="*/ 19315584 w 120"/>
                <a:gd name="T21" fmla="*/ 32752512 h 118"/>
                <a:gd name="T22" fmla="*/ 20715264 w 120"/>
                <a:gd name="T23" fmla="*/ 30792960 h 118"/>
                <a:gd name="T24" fmla="*/ 22674816 w 120"/>
                <a:gd name="T25" fmla="*/ 30233088 h 118"/>
                <a:gd name="T26" fmla="*/ 24354432 w 120"/>
                <a:gd name="T27" fmla="*/ 29393280 h 118"/>
                <a:gd name="T28" fmla="*/ 22954752 w 120"/>
                <a:gd name="T29" fmla="*/ 28273536 h 118"/>
                <a:gd name="T30" fmla="*/ 22674816 w 120"/>
                <a:gd name="T31" fmla="*/ 26313984 h 118"/>
                <a:gd name="T32" fmla="*/ 22674816 w 120"/>
                <a:gd name="T33" fmla="*/ 24074496 h 118"/>
                <a:gd name="T34" fmla="*/ 20715264 w 120"/>
                <a:gd name="T35" fmla="*/ 24074496 h 118"/>
                <a:gd name="T36" fmla="*/ 20435328 w 120"/>
                <a:gd name="T37" fmla="*/ 21835008 h 118"/>
                <a:gd name="T38" fmla="*/ 23234688 w 120"/>
                <a:gd name="T39" fmla="*/ 21555072 h 118"/>
                <a:gd name="T40" fmla="*/ 24914304 w 120"/>
                <a:gd name="T41" fmla="*/ 20715264 h 118"/>
                <a:gd name="T42" fmla="*/ 27153792 w 120"/>
                <a:gd name="T43" fmla="*/ 19875456 h 118"/>
                <a:gd name="T44" fmla="*/ 27993600 w 120"/>
                <a:gd name="T45" fmla="*/ 19315584 h 118"/>
                <a:gd name="T46" fmla="*/ 28273536 w 120"/>
                <a:gd name="T47" fmla="*/ 17635968 h 118"/>
                <a:gd name="T48" fmla="*/ 27713664 w 120"/>
                <a:gd name="T49" fmla="*/ 15956352 h 118"/>
                <a:gd name="T50" fmla="*/ 29113344 w 120"/>
                <a:gd name="T51" fmla="*/ 14556672 h 118"/>
                <a:gd name="T52" fmla="*/ 30233088 w 120"/>
                <a:gd name="T53" fmla="*/ 12877056 h 118"/>
                <a:gd name="T54" fmla="*/ 30792960 w 120"/>
                <a:gd name="T55" fmla="*/ 11197440 h 118"/>
                <a:gd name="T56" fmla="*/ 31632768 w 120"/>
                <a:gd name="T57" fmla="*/ 9797760 h 118"/>
                <a:gd name="T58" fmla="*/ 32192640 w 120"/>
                <a:gd name="T59" fmla="*/ 8118144 h 118"/>
                <a:gd name="T60" fmla="*/ 29393280 w 120"/>
                <a:gd name="T61" fmla="*/ 6158592 h 118"/>
                <a:gd name="T62" fmla="*/ 27993600 w 120"/>
                <a:gd name="T63" fmla="*/ 7558272 h 118"/>
                <a:gd name="T64" fmla="*/ 27433728 w 120"/>
                <a:gd name="T65" fmla="*/ 8678016 h 118"/>
                <a:gd name="T66" fmla="*/ 26034048 w 120"/>
                <a:gd name="T67" fmla="*/ 9237888 h 118"/>
                <a:gd name="T68" fmla="*/ 24354432 w 120"/>
                <a:gd name="T69" fmla="*/ 8398080 h 118"/>
                <a:gd name="T70" fmla="*/ 23514624 w 120"/>
                <a:gd name="T71" fmla="*/ 8398080 h 118"/>
                <a:gd name="T72" fmla="*/ 22674816 w 120"/>
                <a:gd name="T73" fmla="*/ 9517824 h 118"/>
                <a:gd name="T74" fmla="*/ 15956352 w 120"/>
                <a:gd name="T75" fmla="*/ 10637568 h 118"/>
                <a:gd name="T76" fmla="*/ 19875456 w 120"/>
                <a:gd name="T77" fmla="*/ 5878656 h 118"/>
                <a:gd name="T78" fmla="*/ 15116544 w 120"/>
                <a:gd name="T79" fmla="*/ 1959552 h 118"/>
                <a:gd name="T80" fmla="*/ 13156992 w 120"/>
                <a:gd name="T81" fmla="*/ 1959552 h 118"/>
                <a:gd name="T82" fmla="*/ 11477376 w 120"/>
                <a:gd name="T83" fmla="*/ 3639168 h 118"/>
                <a:gd name="T84" fmla="*/ 11477376 w 120"/>
                <a:gd name="T85" fmla="*/ 5878656 h 118"/>
                <a:gd name="T86" fmla="*/ 12597120 w 120"/>
                <a:gd name="T87" fmla="*/ 8678016 h 118"/>
                <a:gd name="T88" fmla="*/ 13156992 w 120"/>
                <a:gd name="T89" fmla="*/ 10637568 h 118"/>
                <a:gd name="T90" fmla="*/ 12037248 w 120"/>
                <a:gd name="T91" fmla="*/ 13156992 h 118"/>
                <a:gd name="T92" fmla="*/ 11477376 w 120"/>
                <a:gd name="T93" fmla="*/ 16516224 h 118"/>
                <a:gd name="T94" fmla="*/ 9237888 w 120"/>
                <a:gd name="T95" fmla="*/ 15396480 h 118"/>
                <a:gd name="T96" fmla="*/ 5598720 w 120"/>
                <a:gd name="T97" fmla="*/ 15116544 h 118"/>
                <a:gd name="T98" fmla="*/ 4478976 w 120"/>
                <a:gd name="T99" fmla="*/ 17076096 h 118"/>
                <a:gd name="T100" fmla="*/ 1959552 w 120"/>
                <a:gd name="T101" fmla="*/ 17356032 h 118"/>
                <a:gd name="T102" fmla="*/ 22114944 w 120"/>
                <a:gd name="T103" fmla="*/ 7278336 h 118"/>
                <a:gd name="T104" fmla="*/ 22114944 w 120"/>
                <a:gd name="T105" fmla="*/ 6718464 h 118"/>
                <a:gd name="T106" fmla="*/ 22394880 w 120"/>
                <a:gd name="T107" fmla="*/ 6438528 h 118"/>
                <a:gd name="T108" fmla="*/ 28833408 w 120"/>
                <a:gd name="T109" fmla="*/ 4199040 h 118"/>
                <a:gd name="T110" fmla="*/ 29113344 w 120"/>
                <a:gd name="T111" fmla="*/ 6158592 h 118"/>
                <a:gd name="T112" fmla="*/ 32472576 w 120"/>
                <a:gd name="T113" fmla="*/ 6998400 h 118"/>
                <a:gd name="T114" fmla="*/ 33592320 w 120"/>
                <a:gd name="T115" fmla="*/ 7838208 h 118"/>
                <a:gd name="T116" fmla="*/ 32752512 w 120"/>
                <a:gd name="T117" fmla="*/ 5598720 h 118"/>
                <a:gd name="T118" fmla="*/ 28833408 w 120"/>
                <a:gd name="T119" fmla="*/ 4199040 h 118"/>
                <a:gd name="T120" fmla="*/ 32472576 w 120"/>
                <a:gd name="T121" fmla="*/ 6998400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0"/>
                <a:gd name="T184" fmla="*/ 0 h 118"/>
                <a:gd name="T185" fmla="*/ 120 w 120"/>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0" h="118">
                  <a:moveTo>
                    <a:pt x="7" y="64"/>
                  </a:moveTo>
                  <a:cubicBezTo>
                    <a:pt x="6" y="64"/>
                    <a:pt x="5" y="65"/>
                    <a:pt x="5" y="65"/>
                  </a:cubicBezTo>
                  <a:cubicBezTo>
                    <a:pt x="6" y="64"/>
                    <a:pt x="5" y="65"/>
                    <a:pt x="4" y="65"/>
                  </a:cubicBezTo>
                  <a:cubicBezTo>
                    <a:pt x="4" y="65"/>
                    <a:pt x="4" y="65"/>
                    <a:pt x="3" y="65"/>
                  </a:cubicBezTo>
                  <a:cubicBezTo>
                    <a:pt x="3" y="65"/>
                    <a:pt x="3" y="66"/>
                    <a:pt x="3" y="66"/>
                  </a:cubicBezTo>
                  <a:cubicBezTo>
                    <a:pt x="3" y="66"/>
                    <a:pt x="2" y="66"/>
                    <a:pt x="2" y="66"/>
                  </a:cubicBezTo>
                  <a:cubicBezTo>
                    <a:pt x="2" y="66"/>
                    <a:pt x="2" y="66"/>
                    <a:pt x="1" y="66"/>
                  </a:cubicBezTo>
                  <a:cubicBezTo>
                    <a:pt x="1" y="66"/>
                    <a:pt x="1" y="67"/>
                    <a:pt x="1" y="67"/>
                  </a:cubicBezTo>
                  <a:cubicBezTo>
                    <a:pt x="1" y="67"/>
                    <a:pt x="0" y="67"/>
                    <a:pt x="0" y="67"/>
                  </a:cubicBezTo>
                  <a:cubicBezTo>
                    <a:pt x="1" y="67"/>
                    <a:pt x="0" y="67"/>
                    <a:pt x="0" y="68"/>
                  </a:cubicBezTo>
                  <a:cubicBezTo>
                    <a:pt x="0" y="68"/>
                    <a:pt x="0" y="68"/>
                    <a:pt x="0" y="68"/>
                  </a:cubicBezTo>
                  <a:cubicBezTo>
                    <a:pt x="0" y="68"/>
                    <a:pt x="0" y="70"/>
                    <a:pt x="0" y="70"/>
                  </a:cubicBezTo>
                  <a:cubicBezTo>
                    <a:pt x="0" y="70"/>
                    <a:pt x="0" y="71"/>
                    <a:pt x="0" y="71"/>
                  </a:cubicBezTo>
                  <a:cubicBezTo>
                    <a:pt x="0" y="70"/>
                    <a:pt x="0" y="71"/>
                    <a:pt x="0" y="71"/>
                  </a:cubicBezTo>
                  <a:cubicBezTo>
                    <a:pt x="0" y="71"/>
                    <a:pt x="0" y="72"/>
                    <a:pt x="0" y="72"/>
                  </a:cubicBezTo>
                  <a:cubicBezTo>
                    <a:pt x="0" y="72"/>
                    <a:pt x="0" y="73"/>
                    <a:pt x="0" y="73"/>
                  </a:cubicBezTo>
                  <a:cubicBezTo>
                    <a:pt x="0" y="73"/>
                    <a:pt x="0" y="73"/>
                    <a:pt x="0" y="73"/>
                  </a:cubicBezTo>
                  <a:cubicBezTo>
                    <a:pt x="0" y="73"/>
                    <a:pt x="0" y="74"/>
                    <a:pt x="0" y="74"/>
                  </a:cubicBezTo>
                  <a:cubicBezTo>
                    <a:pt x="1" y="74"/>
                    <a:pt x="0" y="75"/>
                    <a:pt x="1" y="75"/>
                  </a:cubicBezTo>
                  <a:cubicBezTo>
                    <a:pt x="1" y="75"/>
                    <a:pt x="1" y="76"/>
                    <a:pt x="1" y="76"/>
                  </a:cubicBezTo>
                  <a:cubicBezTo>
                    <a:pt x="2" y="76"/>
                    <a:pt x="1" y="76"/>
                    <a:pt x="2" y="76"/>
                  </a:cubicBezTo>
                  <a:cubicBezTo>
                    <a:pt x="2" y="76"/>
                    <a:pt x="1" y="76"/>
                    <a:pt x="2" y="77"/>
                  </a:cubicBezTo>
                  <a:cubicBezTo>
                    <a:pt x="2" y="77"/>
                    <a:pt x="2" y="78"/>
                    <a:pt x="3" y="78"/>
                  </a:cubicBezTo>
                  <a:cubicBezTo>
                    <a:pt x="3" y="78"/>
                    <a:pt x="3" y="80"/>
                    <a:pt x="3" y="80"/>
                  </a:cubicBezTo>
                  <a:cubicBezTo>
                    <a:pt x="3" y="80"/>
                    <a:pt x="3" y="81"/>
                    <a:pt x="3" y="81"/>
                  </a:cubicBezTo>
                  <a:cubicBezTo>
                    <a:pt x="3" y="80"/>
                    <a:pt x="3" y="81"/>
                    <a:pt x="3" y="81"/>
                  </a:cubicBezTo>
                  <a:cubicBezTo>
                    <a:pt x="3" y="81"/>
                    <a:pt x="3" y="82"/>
                    <a:pt x="3" y="82"/>
                  </a:cubicBezTo>
                  <a:cubicBezTo>
                    <a:pt x="4" y="82"/>
                    <a:pt x="3" y="82"/>
                    <a:pt x="4" y="82"/>
                  </a:cubicBezTo>
                  <a:cubicBezTo>
                    <a:pt x="4" y="82"/>
                    <a:pt x="3" y="82"/>
                    <a:pt x="4" y="83"/>
                  </a:cubicBezTo>
                  <a:cubicBezTo>
                    <a:pt x="5" y="83"/>
                    <a:pt x="4" y="83"/>
                    <a:pt x="5" y="83"/>
                  </a:cubicBezTo>
                  <a:cubicBezTo>
                    <a:pt x="5" y="83"/>
                    <a:pt x="4" y="83"/>
                    <a:pt x="5" y="84"/>
                  </a:cubicBezTo>
                  <a:cubicBezTo>
                    <a:pt x="5" y="84"/>
                    <a:pt x="6" y="84"/>
                    <a:pt x="6" y="85"/>
                  </a:cubicBezTo>
                  <a:cubicBezTo>
                    <a:pt x="6" y="85"/>
                    <a:pt x="6" y="86"/>
                    <a:pt x="6" y="86"/>
                  </a:cubicBezTo>
                  <a:cubicBezTo>
                    <a:pt x="6" y="86"/>
                    <a:pt x="6" y="86"/>
                    <a:pt x="6" y="86"/>
                  </a:cubicBezTo>
                  <a:cubicBezTo>
                    <a:pt x="6" y="87"/>
                    <a:pt x="7" y="88"/>
                    <a:pt x="8" y="88"/>
                  </a:cubicBezTo>
                  <a:cubicBezTo>
                    <a:pt x="8" y="88"/>
                    <a:pt x="8" y="88"/>
                    <a:pt x="8" y="88"/>
                  </a:cubicBezTo>
                  <a:cubicBezTo>
                    <a:pt x="8" y="88"/>
                    <a:pt x="8" y="89"/>
                    <a:pt x="8" y="89"/>
                  </a:cubicBezTo>
                  <a:cubicBezTo>
                    <a:pt x="9" y="89"/>
                    <a:pt x="8" y="90"/>
                    <a:pt x="9" y="90"/>
                  </a:cubicBezTo>
                  <a:cubicBezTo>
                    <a:pt x="9" y="89"/>
                    <a:pt x="8" y="90"/>
                    <a:pt x="9" y="90"/>
                  </a:cubicBezTo>
                  <a:cubicBezTo>
                    <a:pt x="9" y="90"/>
                    <a:pt x="9" y="91"/>
                    <a:pt x="9" y="91"/>
                  </a:cubicBezTo>
                  <a:cubicBezTo>
                    <a:pt x="9" y="91"/>
                    <a:pt x="10" y="91"/>
                    <a:pt x="10" y="91"/>
                  </a:cubicBezTo>
                  <a:cubicBezTo>
                    <a:pt x="10" y="91"/>
                    <a:pt x="10" y="91"/>
                    <a:pt x="10" y="91"/>
                  </a:cubicBezTo>
                  <a:cubicBezTo>
                    <a:pt x="10" y="92"/>
                    <a:pt x="11" y="92"/>
                    <a:pt x="11" y="92"/>
                  </a:cubicBezTo>
                  <a:cubicBezTo>
                    <a:pt x="11" y="92"/>
                    <a:pt x="12" y="93"/>
                    <a:pt x="12" y="93"/>
                  </a:cubicBezTo>
                  <a:cubicBezTo>
                    <a:pt x="12" y="93"/>
                    <a:pt x="12" y="93"/>
                    <a:pt x="12" y="94"/>
                  </a:cubicBezTo>
                  <a:cubicBezTo>
                    <a:pt x="12" y="94"/>
                    <a:pt x="12" y="94"/>
                    <a:pt x="12" y="94"/>
                  </a:cubicBezTo>
                  <a:cubicBezTo>
                    <a:pt x="13" y="94"/>
                    <a:pt x="13" y="94"/>
                    <a:pt x="13" y="95"/>
                  </a:cubicBezTo>
                  <a:cubicBezTo>
                    <a:pt x="14" y="95"/>
                    <a:pt x="13" y="95"/>
                    <a:pt x="14" y="95"/>
                  </a:cubicBezTo>
                  <a:cubicBezTo>
                    <a:pt x="14" y="96"/>
                    <a:pt x="14" y="96"/>
                    <a:pt x="15" y="96"/>
                  </a:cubicBezTo>
                  <a:cubicBezTo>
                    <a:pt x="15" y="96"/>
                    <a:pt x="15" y="97"/>
                    <a:pt x="15" y="97"/>
                  </a:cubicBezTo>
                  <a:cubicBezTo>
                    <a:pt x="15" y="97"/>
                    <a:pt x="16" y="98"/>
                    <a:pt x="16" y="98"/>
                  </a:cubicBezTo>
                  <a:cubicBezTo>
                    <a:pt x="16" y="98"/>
                    <a:pt x="16" y="99"/>
                    <a:pt x="16" y="99"/>
                  </a:cubicBezTo>
                  <a:cubicBezTo>
                    <a:pt x="16" y="99"/>
                    <a:pt x="17" y="99"/>
                    <a:pt x="17" y="99"/>
                  </a:cubicBezTo>
                  <a:cubicBezTo>
                    <a:pt x="16" y="99"/>
                    <a:pt x="17" y="99"/>
                    <a:pt x="17" y="100"/>
                  </a:cubicBezTo>
                  <a:cubicBezTo>
                    <a:pt x="18" y="100"/>
                    <a:pt x="17" y="100"/>
                    <a:pt x="18" y="100"/>
                  </a:cubicBezTo>
                  <a:cubicBezTo>
                    <a:pt x="18" y="100"/>
                    <a:pt x="18" y="101"/>
                    <a:pt x="18" y="101"/>
                  </a:cubicBezTo>
                  <a:cubicBezTo>
                    <a:pt x="18" y="101"/>
                    <a:pt x="18" y="102"/>
                    <a:pt x="18" y="102"/>
                  </a:cubicBezTo>
                  <a:cubicBezTo>
                    <a:pt x="18" y="101"/>
                    <a:pt x="18" y="102"/>
                    <a:pt x="18" y="103"/>
                  </a:cubicBezTo>
                  <a:cubicBezTo>
                    <a:pt x="18" y="103"/>
                    <a:pt x="18" y="103"/>
                    <a:pt x="18" y="103"/>
                  </a:cubicBezTo>
                  <a:cubicBezTo>
                    <a:pt x="19" y="103"/>
                    <a:pt x="18" y="103"/>
                    <a:pt x="19" y="103"/>
                  </a:cubicBezTo>
                  <a:cubicBezTo>
                    <a:pt x="19" y="103"/>
                    <a:pt x="18" y="103"/>
                    <a:pt x="19" y="104"/>
                  </a:cubicBezTo>
                  <a:cubicBezTo>
                    <a:pt x="19" y="104"/>
                    <a:pt x="19" y="104"/>
                    <a:pt x="19" y="104"/>
                  </a:cubicBezTo>
                  <a:cubicBezTo>
                    <a:pt x="19" y="104"/>
                    <a:pt x="20" y="105"/>
                    <a:pt x="20" y="105"/>
                  </a:cubicBezTo>
                  <a:cubicBezTo>
                    <a:pt x="19" y="104"/>
                    <a:pt x="20" y="105"/>
                    <a:pt x="21" y="105"/>
                  </a:cubicBezTo>
                  <a:cubicBezTo>
                    <a:pt x="21" y="106"/>
                    <a:pt x="21" y="106"/>
                    <a:pt x="21" y="106"/>
                  </a:cubicBezTo>
                  <a:cubicBezTo>
                    <a:pt x="21" y="106"/>
                    <a:pt x="21" y="106"/>
                    <a:pt x="22" y="106"/>
                  </a:cubicBezTo>
                  <a:cubicBezTo>
                    <a:pt x="22" y="106"/>
                    <a:pt x="22" y="106"/>
                    <a:pt x="22" y="106"/>
                  </a:cubicBezTo>
                  <a:cubicBezTo>
                    <a:pt x="22" y="106"/>
                    <a:pt x="23" y="107"/>
                    <a:pt x="23" y="107"/>
                  </a:cubicBezTo>
                  <a:cubicBezTo>
                    <a:pt x="23" y="107"/>
                    <a:pt x="23" y="107"/>
                    <a:pt x="24" y="107"/>
                  </a:cubicBezTo>
                  <a:cubicBezTo>
                    <a:pt x="24" y="108"/>
                    <a:pt x="24" y="108"/>
                    <a:pt x="25" y="108"/>
                  </a:cubicBezTo>
                  <a:cubicBezTo>
                    <a:pt x="25" y="108"/>
                    <a:pt x="25" y="109"/>
                    <a:pt x="25" y="109"/>
                  </a:cubicBezTo>
                  <a:cubicBezTo>
                    <a:pt x="26" y="109"/>
                    <a:pt x="26" y="109"/>
                    <a:pt x="26" y="109"/>
                  </a:cubicBezTo>
                  <a:cubicBezTo>
                    <a:pt x="27" y="109"/>
                    <a:pt x="28" y="109"/>
                    <a:pt x="28" y="109"/>
                  </a:cubicBezTo>
                  <a:cubicBezTo>
                    <a:pt x="28" y="109"/>
                    <a:pt x="28" y="110"/>
                    <a:pt x="28" y="110"/>
                  </a:cubicBezTo>
                  <a:cubicBezTo>
                    <a:pt x="29" y="110"/>
                    <a:pt x="29" y="110"/>
                    <a:pt x="29" y="110"/>
                  </a:cubicBezTo>
                  <a:cubicBezTo>
                    <a:pt x="29" y="110"/>
                    <a:pt x="30" y="111"/>
                    <a:pt x="31" y="111"/>
                  </a:cubicBezTo>
                  <a:cubicBezTo>
                    <a:pt x="31" y="112"/>
                    <a:pt x="31" y="112"/>
                    <a:pt x="31" y="112"/>
                  </a:cubicBezTo>
                  <a:cubicBezTo>
                    <a:pt x="31" y="111"/>
                    <a:pt x="32" y="112"/>
                    <a:pt x="32" y="111"/>
                  </a:cubicBezTo>
                  <a:cubicBezTo>
                    <a:pt x="32" y="111"/>
                    <a:pt x="33" y="111"/>
                    <a:pt x="33" y="111"/>
                  </a:cubicBezTo>
                  <a:cubicBezTo>
                    <a:pt x="33" y="111"/>
                    <a:pt x="33" y="110"/>
                    <a:pt x="34" y="110"/>
                  </a:cubicBezTo>
                  <a:cubicBezTo>
                    <a:pt x="34" y="110"/>
                    <a:pt x="34" y="110"/>
                    <a:pt x="34" y="110"/>
                  </a:cubicBezTo>
                  <a:cubicBezTo>
                    <a:pt x="34" y="110"/>
                    <a:pt x="34" y="110"/>
                    <a:pt x="34" y="110"/>
                  </a:cubicBezTo>
                  <a:cubicBezTo>
                    <a:pt x="34" y="109"/>
                    <a:pt x="34" y="108"/>
                    <a:pt x="34" y="107"/>
                  </a:cubicBezTo>
                  <a:cubicBezTo>
                    <a:pt x="35" y="107"/>
                    <a:pt x="35" y="106"/>
                    <a:pt x="35" y="106"/>
                  </a:cubicBezTo>
                  <a:cubicBezTo>
                    <a:pt x="36" y="106"/>
                    <a:pt x="38" y="106"/>
                    <a:pt x="38" y="106"/>
                  </a:cubicBezTo>
                  <a:cubicBezTo>
                    <a:pt x="38" y="106"/>
                    <a:pt x="39" y="106"/>
                    <a:pt x="39" y="106"/>
                  </a:cubicBezTo>
                  <a:cubicBezTo>
                    <a:pt x="39" y="105"/>
                    <a:pt x="39" y="105"/>
                    <a:pt x="39" y="105"/>
                  </a:cubicBezTo>
                  <a:cubicBezTo>
                    <a:pt x="39" y="105"/>
                    <a:pt x="39" y="104"/>
                    <a:pt x="39" y="104"/>
                  </a:cubicBezTo>
                  <a:cubicBezTo>
                    <a:pt x="39" y="104"/>
                    <a:pt x="40" y="103"/>
                    <a:pt x="40" y="103"/>
                  </a:cubicBezTo>
                  <a:cubicBezTo>
                    <a:pt x="40" y="103"/>
                    <a:pt x="40" y="102"/>
                    <a:pt x="40" y="101"/>
                  </a:cubicBezTo>
                  <a:cubicBezTo>
                    <a:pt x="40" y="101"/>
                    <a:pt x="41" y="101"/>
                    <a:pt x="41" y="101"/>
                  </a:cubicBezTo>
                  <a:cubicBezTo>
                    <a:pt x="41" y="101"/>
                    <a:pt x="42" y="102"/>
                    <a:pt x="42" y="102"/>
                  </a:cubicBezTo>
                  <a:cubicBezTo>
                    <a:pt x="42" y="102"/>
                    <a:pt x="42" y="103"/>
                    <a:pt x="42" y="103"/>
                  </a:cubicBezTo>
                  <a:cubicBezTo>
                    <a:pt x="42" y="103"/>
                    <a:pt x="43" y="103"/>
                    <a:pt x="43" y="103"/>
                  </a:cubicBezTo>
                  <a:cubicBezTo>
                    <a:pt x="44" y="103"/>
                    <a:pt x="46" y="103"/>
                    <a:pt x="47" y="103"/>
                  </a:cubicBezTo>
                  <a:cubicBezTo>
                    <a:pt x="44" y="103"/>
                    <a:pt x="46" y="103"/>
                    <a:pt x="47" y="103"/>
                  </a:cubicBezTo>
                  <a:cubicBezTo>
                    <a:pt x="47" y="103"/>
                    <a:pt x="48" y="102"/>
                    <a:pt x="48" y="102"/>
                  </a:cubicBezTo>
                  <a:cubicBezTo>
                    <a:pt x="48" y="102"/>
                    <a:pt x="48" y="101"/>
                    <a:pt x="48" y="101"/>
                  </a:cubicBezTo>
                  <a:cubicBezTo>
                    <a:pt x="49" y="101"/>
                    <a:pt x="48" y="101"/>
                    <a:pt x="49" y="101"/>
                  </a:cubicBezTo>
                  <a:cubicBezTo>
                    <a:pt x="49" y="101"/>
                    <a:pt x="48" y="101"/>
                    <a:pt x="49" y="100"/>
                  </a:cubicBezTo>
                  <a:cubicBezTo>
                    <a:pt x="49" y="101"/>
                    <a:pt x="48" y="101"/>
                    <a:pt x="49" y="100"/>
                  </a:cubicBezTo>
                  <a:cubicBezTo>
                    <a:pt x="49" y="100"/>
                    <a:pt x="50" y="100"/>
                    <a:pt x="50" y="100"/>
                  </a:cubicBezTo>
                  <a:cubicBezTo>
                    <a:pt x="50" y="100"/>
                    <a:pt x="51" y="100"/>
                    <a:pt x="52" y="100"/>
                  </a:cubicBezTo>
                  <a:cubicBezTo>
                    <a:pt x="52" y="100"/>
                    <a:pt x="52" y="100"/>
                    <a:pt x="52" y="100"/>
                  </a:cubicBezTo>
                  <a:cubicBezTo>
                    <a:pt x="52" y="100"/>
                    <a:pt x="54" y="100"/>
                    <a:pt x="54" y="100"/>
                  </a:cubicBezTo>
                  <a:cubicBezTo>
                    <a:pt x="52" y="100"/>
                    <a:pt x="54" y="100"/>
                    <a:pt x="54" y="100"/>
                  </a:cubicBezTo>
                  <a:cubicBezTo>
                    <a:pt x="54" y="100"/>
                    <a:pt x="55" y="99"/>
                    <a:pt x="55" y="99"/>
                  </a:cubicBezTo>
                  <a:cubicBezTo>
                    <a:pt x="54" y="100"/>
                    <a:pt x="55" y="99"/>
                    <a:pt x="55" y="99"/>
                  </a:cubicBezTo>
                  <a:cubicBezTo>
                    <a:pt x="55" y="99"/>
                    <a:pt x="55" y="98"/>
                    <a:pt x="55" y="98"/>
                  </a:cubicBezTo>
                  <a:cubicBezTo>
                    <a:pt x="55" y="98"/>
                    <a:pt x="55" y="97"/>
                    <a:pt x="55" y="97"/>
                  </a:cubicBezTo>
                  <a:cubicBezTo>
                    <a:pt x="55" y="98"/>
                    <a:pt x="55" y="97"/>
                    <a:pt x="56" y="97"/>
                  </a:cubicBezTo>
                  <a:cubicBezTo>
                    <a:pt x="56" y="97"/>
                    <a:pt x="57" y="97"/>
                    <a:pt x="57" y="97"/>
                  </a:cubicBezTo>
                  <a:cubicBezTo>
                    <a:pt x="57" y="97"/>
                    <a:pt x="57" y="96"/>
                    <a:pt x="57" y="96"/>
                  </a:cubicBezTo>
                  <a:cubicBezTo>
                    <a:pt x="57" y="96"/>
                    <a:pt x="59" y="96"/>
                    <a:pt x="59" y="96"/>
                  </a:cubicBezTo>
                  <a:cubicBezTo>
                    <a:pt x="57" y="96"/>
                    <a:pt x="59" y="96"/>
                    <a:pt x="59" y="97"/>
                  </a:cubicBezTo>
                  <a:cubicBezTo>
                    <a:pt x="60" y="97"/>
                    <a:pt x="59" y="97"/>
                    <a:pt x="60" y="97"/>
                  </a:cubicBezTo>
                  <a:cubicBezTo>
                    <a:pt x="60" y="97"/>
                    <a:pt x="59" y="97"/>
                    <a:pt x="60" y="98"/>
                  </a:cubicBezTo>
                  <a:cubicBezTo>
                    <a:pt x="61" y="98"/>
                    <a:pt x="60" y="98"/>
                    <a:pt x="61" y="98"/>
                  </a:cubicBezTo>
                  <a:cubicBezTo>
                    <a:pt x="61" y="99"/>
                    <a:pt x="61" y="100"/>
                    <a:pt x="60" y="100"/>
                  </a:cubicBezTo>
                  <a:cubicBezTo>
                    <a:pt x="60" y="101"/>
                    <a:pt x="60" y="103"/>
                    <a:pt x="60" y="103"/>
                  </a:cubicBezTo>
                  <a:cubicBezTo>
                    <a:pt x="60" y="103"/>
                    <a:pt x="61" y="104"/>
                    <a:pt x="61" y="104"/>
                  </a:cubicBezTo>
                  <a:cubicBezTo>
                    <a:pt x="61" y="104"/>
                    <a:pt x="61" y="105"/>
                    <a:pt x="61" y="105"/>
                  </a:cubicBezTo>
                  <a:cubicBezTo>
                    <a:pt x="61" y="105"/>
                    <a:pt x="61" y="106"/>
                    <a:pt x="61" y="106"/>
                  </a:cubicBezTo>
                  <a:cubicBezTo>
                    <a:pt x="61" y="106"/>
                    <a:pt x="62" y="106"/>
                    <a:pt x="62" y="107"/>
                  </a:cubicBezTo>
                  <a:cubicBezTo>
                    <a:pt x="63" y="107"/>
                    <a:pt x="63" y="107"/>
                    <a:pt x="63" y="107"/>
                  </a:cubicBezTo>
                  <a:cubicBezTo>
                    <a:pt x="63" y="107"/>
                    <a:pt x="63" y="109"/>
                    <a:pt x="63" y="109"/>
                  </a:cubicBezTo>
                  <a:cubicBezTo>
                    <a:pt x="63" y="109"/>
                    <a:pt x="63" y="109"/>
                    <a:pt x="63" y="109"/>
                  </a:cubicBezTo>
                  <a:cubicBezTo>
                    <a:pt x="63" y="109"/>
                    <a:pt x="63" y="110"/>
                    <a:pt x="63" y="110"/>
                  </a:cubicBezTo>
                  <a:cubicBezTo>
                    <a:pt x="63" y="110"/>
                    <a:pt x="64" y="110"/>
                    <a:pt x="64" y="110"/>
                  </a:cubicBezTo>
                  <a:cubicBezTo>
                    <a:pt x="64" y="112"/>
                    <a:pt x="64" y="113"/>
                    <a:pt x="64" y="115"/>
                  </a:cubicBezTo>
                  <a:cubicBezTo>
                    <a:pt x="64" y="115"/>
                    <a:pt x="64" y="115"/>
                    <a:pt x="64" y="115"/>
                  </a:cubicBezTo>
                  <a:cubicBezTo>
                    <a:pt x="65" y="115"/>
                    <a:pt x="66" y="115"/>
                    <a:pt x="65" y="115"/>
                  </a:cubicBezTo>
                  <a:cubicBezTo>
                    <a:pt x="65" y="115"/>
                    <a:pt x="66" y="115"/>
                    <a:pt x="65" y="115"/>
                  </a:cubicBezTo>
                  <a:cubicBezTo>
                    <a:pt x="65" y="115"/>
                    <a:pt x="66" y="115"/>
                    <a:pt x="66" y="115"/>
                  </a:cubicBezTo>
                  <a:cubicBezTo>
                    <a:pt x="66" y="116"/>
                    <a:pt x="66" y="115"/>
                    <a:pt x="66" y="116"/>
                  </a:cubicBezTo>
                  <a:cubicBezTo>
                    <a:pt x="66" y="116"/>
                    <a:pt x="67" y="116"/>
                    <a:pt x="67" y="116"/>
                  </a:cubicBezTo>
                  <a:cubicBezTo>
                    <a:pt x="67" y="116"/>
                    <a:pt x="67" y="116"/>
                    <a:pt x="67" y="116"/>
                  </a:cubicBezTo>
                  <a:cubicBezTo>
                    <a:pt x="67" y="116"/>
                    <a:pt x="68" y="117"/>
                    <a:pt x="68" y="117"/>
                  </a:cubicBezTo>
                  <a:cubicBezTo>
                    <a:pt x="68" y="117"/>
                    <a:pt x="68" y="117"/>
                    <a:pt x="68" y="117"/>
                  </a:cubicBezTo>
                  <a:cubicBezTo>
                    <a:pt x="68" y="118"/>
                    <a:pt x="69" y="118"/>
                    <a:pt x="68" y="118"/>
                  </a:cubicBezTo>
                  <a:cubicBezTo>
                    <a:pt x="68" y="118"/>
                    <a:pt x="69" y="118"/>
                    <a:pt x="69" y="118"/>
                  </a:cubicBezTo>
                  <a:cubicBezTo>
                    <a:pt x="69" y="118"/>
                    <a:pt x="69" y="117"/>
                    <a:pt x="69" y="117"/>
                  </a:cubicBezTo>
                  <a:cubicBezTo>
                    <a:pt x="69" y="117"/>
                    <a:pt x="69" y="117"/>
                    <a:pt x="69" y="117"/>
                  </a:cubicBezTo>
                  <a:cubicBezTo>
                    <a:pt x="69" y="116"/>
                    <a:pt x="70" y="116"/>
                    <a:pt x="69" y="116"/>
                  </a:cubicBezTo>
                  <a:cubicBezTo>
                    <a:pt x="69" y="116"/>
                    <a:pt x="70" y="116"/>
                    <a:pt x="70" y="116"/>
                  </a:cubicBezTo>
                  <a:cubicBezTo>
                    <a:pt x="70" y="116"/>
                    <a:pt x="70" y="115"/>
                    <a:pt x="70" y="115"/>
                  </a:cubicBezTo>
                  <a:cubicBezTo>
                    <a:pt x="71" y="115"/>
                    <a:pt x="71" y="115"/>
                    <a:pt x="71" y="115"/>
                  </a:cubicBezTo>
                  <a:cubicBezTo>
                    <a:pt x="71" y="115"/>
                    <a:pt x="71" y="115"/>
                    <a:pt x="71" y="115"/>
                  </a:cubicBezTo>
                  <a:cubicBezTo>
                    <a:pt x="71" y="115"/>
                    <a:pt x="72" y="114"/>
                    <a:pt x="72" y="114"/>
                  </a:cubicBezTo>
                  <a:cubicBezTo>
                    <a:pt x="72" y="114"/>
                    <a:pt x="72" y="114"/>
                    <a:pt x="72" y="114"/>
                  </a:cubicBezTo>
                  <a:cubicBezTo>
                    <a:pt x="72" y="114"/>
                    <a:pt x="72" y="114"/>
                    <a:pt x="72" y="114"/>
                  </a:cubicBezTo>
                  <a:cubicBezTo>
                    <a:pt x="72" y="114"/>
                    <a:pt x="72" y="114"/>
                    <a:pt x="73" y="114"/>
                  </a:cubicBezTo>
                  <a:cubicBezTo>
                    <a:pt x="73" y="113"/>
                    <a:pt x="73" y="112"/>
                    <a:pt x="73" y="112"/>
                  </a:cubicBezTo>
                  <a:cubicBezTo>
                    <a:pt x="73" y="112"/>
                    <a:pt x="73" y="111"/>
                    <a:pt x="73" y="111"/>
                  </a:cubicBezTo>
                  <a:cubicBezTo>
                    <a:pt x="73" y="111"/>
                    <a:pt x="73" y="111"/>
                    <a:pt x="74" y="111"/>
                  </a:cubicBezTo>
                  <a:cubicBezTo>
                    <a:pt x="74" y="111"/>
                    <a:pt x="74" y="110"/>
                    <a:pt x="74" y="110"/>
                  </a:cubicBezTo>
                  <a:cubicBezTo>
                    <a:pt x="74" y="110"/>
                    <a:pt x="74" y="110"/>
                    <a:pt x="74" y="110"/>
                  </a:cubicBezTo>
                  <a:cubicBezTo>
                    <a:pt x="75" y="110"/>
                    <a:pt x="75" y="110"/>
                    <a:pt x="75" y="109"/>
                  </a:cubicBezTo>
                  <a:cubicBezTo>
                    <a:pt x="75" y="109"/>
                    <a:pt x="76" y="109"/>
                    <a:pt x="75" y="109"/>
                  </a:cubicBezTo>
                  <a:cubicBezTo>
                    <a:pt x="75" y="109"/>
                    <a:pt x="76" y="109"/>
                    <a:pt x="76" y="109"/>
                  </a:cubicBezTo>
                  <a:cubicBezTo>
                    <a:pt x="76" y="109"/>
                    <a:pt x="77" y="109"/>
                    <a:pt x="77" y="109"/>
                  </a:cubicBezTo>
                  <a:cubicBezTo>
                    <a:pt x="77" y="110"/>
                    <a:pt x="77" y="109"/>
                    <a:pt x="77" y="110"/>
                  </a:cubicBezTo>
                  <a:cubicBezTo>
                    <a:pt x="77" y="110"/>
                    <a:pt x="78" y="110"/>
                    <a:pt x="78" y="110"/>
                  </a:cubicBezTo>
                  <a:cubicBezTo>
                    <a:pt x="79" y="110"/>
                    <a:pt x="79" y="109"/>
                    <a:pt x="79" y="110"/>
                  </a:cubicBezTo>
                  <a:cubicBezTo>
                    <a:pt x="79" y="110"/>
                    <a:pt x="79" y="109"/>
                    <a:pt x="79" y="109"/>
                  </a:cubicBezTo>
                  <a:cubicBezTo>
                    <a:pt x="80" y="109"/>
                    <a:pt x="80" y="109"/>
                    <a:pt x="80" y="109"/>
                  </a:cubicBezTo>
                  <a:cubicBezTo>
                    <a:pt x="80" y="109"/>
                    <a:pt x="80" y="109"/>
                    <a:pt x="80" y="109"/>
                  </a:cubicBezTo>
                  <a:cubicBezTo>
                    <a:pt x="80" y="109"/>
                    <a:pt x="80" y="109"/>
                    <a:pt x="80" y="109"/>
                  </a:cubicBezTo>
                  <a:cubicBezTo>
                    <a:pt x="80" y="109"/>
                    <a:pt x="81" y="108"/>
                    <a:pt x="81" y="108"/>
                  </a:cubicBezTo>
                  <a:cubicBezTo>
                    <a:pt x="81" y="108"/>
                    <a:pt x="81" y="108"/>
                    <a:pt x="81" y="108"/>
                  </a:cubicBezTo>
                  <a:cubicBezTo>
                    <a:pt x="81" y="107"/>
                    <a:pt x="82" y="107"/>
                    <a:pt x="81" y="107"/>
                  </a:cubicBezTo>
                  <a:cubicBezTo>
                    <a:pt x="81" y="107"/>
                    <a:pt x="82" y="107"/>
                    <a:pt x="82" y="107"/>
                  </a:cubicBezTo>
                  <a:cubicBezTo>
                    <a:pt x="82" y="106"/>
                    <a:pt x="82" y="107"/>
                    <a:pt x="82" y="106"/>
                  </a:cubicBezTo>
                  <a:cubicBezTo>
                    <a:pt x="82" y="106"/>
                    <a:pt x="83" y="106"/>
                    <a:pt x="83" y="106"/>
                  </a:cubicBezTo>
                  <a:cubicBezTo>
                    <a:pt x="83" y="106"/>
                    <a:pt x="83" y="106"/>
                    <a:pt x="84" y="106"/>
                  </a:cubicBezTo>
                  <a:cubicBezTo>
                    <a:pt x="84" y="105"/>
                    <a:pt x="84" y="105"/>
                    <a:pt x="84" y="105"/>
                  </a:cubicBezTo>
                  <a:cubicBezTo>
                    <a:pt x="84" y="105"/>
                    <a:pt x="84" y="104"/>
                    <a:pt x="84" y="104"/>
                  </a:cubicBezTo>
                  <a:cubicBezTo>
                    <a:pt x="85" y="104"/>
                    <a:pt x="85" y="104"/>
                    <a:pt x="85" y="104"/>
                  </a:cubicBezTo>
                  <a:cubicBezTo>
                    <a:pt x="85" y="104"/>
                    <a:pt x="85" y="104"/>
                    <a:pt x="85" y="104"/>
                  </a:cubicBezTo>
                  <a:cubicBezTo>
                    <a:pt x="85" y="103"/>
                    <a:pt x="86" y="104"/>
                    <a:pt x="86" y="103"/>
                  </a:cubicBezTo>
                  <a:cubicBezTo>
                    <a:pt x="86" y="103"/>
                    <a:pt x="87" y="103"/>
                    <a:pt x="87" y="103"/>
                  </a:cubicBezTo>
                  <a:cubicBezTo>
                    <a:pt x="87" y="104"/>
                    <a:pt x="87" y="104"/>
                    <a:pt x="87" y="105"/>
                  </a:cubicBezTo>
                  <a:cubicBezTo>
                    <a:pt x="87" y="105"/>
                    <a:pt x="87" y="105"/>
                    <a:pt x="87" y="105"/>
                  </a:cubicBezTo>
                  <a:cubicBezTo>
                    <a:pt x="87" y="105"/>
                    <a:pt x="87" y="104"/>
                    <a:pt x="87" y="104"/>
                  </a:cubicBezTo>
                  <a:cubicBezTo>
                    <a:pt x="87" y="104"/>
                    <a:pt x="87" y="104"/>
                    <a:pt x="87" y="103"/>
                  </a:cubicBezTo>
                  <a:cubicBezTo>
                    <a:pt x="87" y="103"/>
                    <a:pt x="87" y="102"/>
                    <a:pt x="87" y="103"/>
                  </a:cubicBezTo>
                  <a:cubicBezTo>
                    <a:pt x="87" y="103"/>
                    <a:pt x="87" y="102"/>
                    <a:pt x="87" y="102"/>
                  </a:cubicBezTo>
                  <a:cubicBezTo>
                    <a:pt x="87" y="102"/>
                    <a:pt x="87" y="101"/>
                    <a:pt x="87" y="102"/>
                  </a:cubicBezTo>
                  <a:cubicBezTo>
                    <a:pt x="87" y="102"/>
                    <a:pt x="87" y="101"/>
                    <a:pt x="87" y="101"/>
                  </a:cubicBezTo>
                  <a:cubicBezTo>
                    <a:pt x="87" y="101"/>
                    <a:pt x="86" y="101"/>
                    <a:pt x="86" y="101"/>
                  </a:cubicBezTo>
                  <a:cubicBezTo>
                    <a:pt x="86" y="101"/>
                    <a:pt x="85" y="101"/>
                    <a:pt x="85" y="101"/>
                  </a:cubicBezTo>
                  <a:cubicBezTo>
                    <a:pt x="85" y="101"/>
                    <a:pt x="85" y="101"/>
                    <a:pt x="84" y="101"/>
                  </a:cubicBezTo>
                  <a:cubicBezTo>
                    <a:pt x="84" y="101"/>
                    <a:pt x="83" y="101"/>
                    <a:pt x="84" y="101"/>
                  </a:cubicBezTo>
                  <a:cubicBezTo>
                    <a:pt x="84" y="101"/>
                    <a:pt x="83" y="101"/>
                    <a:pt x="83" y="101"/>
                  </a:cubicBezTo>
                  <a:cubicBezTo>
                    <a:pt x="83" y="101"/>
                    <a:pt x="82" y="101"/>
                    <a:pt x="82" y="101"/>
                  </a:cubicBezTo>
                  <a:cubicBezTo>
                    <a:pt x="82" y="101"/>
                    <a:pt x="82" y="100"/>
                    <a:pt x="82" y="100"/>
                  </a:cubicBezTo>
                  <a:cubicBezTo>
                    <a:pt x="82" y="100"/>
                    <a:pt x="82" y="100"/>
                    <a:pt x="82" y="100"/>
                  </a:cubicBezTo>
                  <a:cubicBezTo>
                    <a:pt x="81" y="99"/>
                    <a:pt x="81" y="99"/>
                    <a:pt x="82" y="100"/>
                  </a:cubicBezTo>
                  <a:cubicBezTo>
                    <a:pt x="81" y="99"/>
                    <a:pt x="81" y="99"/>
                    <a:pt x="81" y="100"/>
                  </a:cubicBezTo>
                  <a:cubicBezTo>
                    <a:pt x="81" y="99"/>
                    <a:pt x="81" y="99"/>
                    <a:pt x="81" y="99"/>
                  </a:cubicBezTo>
                  <a:cubicBezTo>
                    <a:pt x="81" y="99"/>
                    <a:pt x="81" y="99"/>
                    <a:pt x="81" y="99"/>
                  </a:cubicBezTo>
                  <a:cubicBezTo>
                    <a:pt x="81" y="99"/>
                    <a:pt x="81" y="98"/>
                    <a:pt x="81" y="98"/>
                  </a:cubicBezTo>
                  <a:cubicBezTo>
                    <a:pt x="81" y="95"/>
                    <a:pt x="81" y="94"/>
                    <a:pt x="81" y="97"/>
                  </a:cubicBezTo>
                  <a:cubicBezTo>
                    <a:pt x="81" y="95"/>
                    <a:pt x="81" y="94"/>
                    <a:pt x="81" y="97"/>
                  </a:cubicBezTo>
                  <a:cubicBezTo>
                    <a:pt x="81" y="95"/>
                    <a:pt x="81" y="94"/>
                    <a:pt x="81" y="96"/>
                  </a:cubicBezTo>
                  <a:cubicBezTo>
                    <a:pt x="81" y="95"/>
                    <a:pt x="81" y="94"/>
                    <a:pt x="81" y="95"/>
                  </a:cubicBezTo>
                  <a:cubicBezTo>
                    <a:pt x="81" y="95"/>
                    <a:pt x="81" y="94"/>
                    <a:pt x="81" y="95"/>
                  </a:cubicBezTo>
                  <a:cubicBezTo>
                    <a:pt x="81" y="95"/>
                    <a:pt x="81" y="94"/>
                    <a:pt x="81" y="94"/>
                  </a:cubicBezTo>
                  <a:cubicBezTo>
                    <a:pt x="81" y="94"/>
                    <a:pt x="81" y="93"/>
                    <a:pt x="81" y="93"/>
                  </a:cubicBezTo>
                  <a:cubicBezTo>
                    <a:pt x="81" y="93"/>
                    <a:pt x="82" y="93"/>
                    <a:pt x="82" y="93"/>
                  </a:cubicBezTo>
                  <a:cubicBezTo>
                    <a:pt x="82" y="93"/>
                    <a:pt x="82" y="93"/>
                    <a:pt x="82" y="93"/>
                  </a:cubicBezTo>
                  <a:cubicBezTo>
                    <a:pt x="83" y="92"/>
                    <a:pt x="82" y="92"/>
                    <a:pt x="82" y="92"/>
                  </a:cubicBezTo>
                  <a:cubicBezTo>
                    <a:pt x="83" y="92"/>
                    <a:pt x="82" y="92"/>
                    <a:pt x="83" y="92"/>
                  </a:cubicBezTo>
                  <a:cubicBezTo>
                    <a:pt x="83" y="92"/>
                    <a:pt x="83" y="92"/>
                    <a:pt x="83" y="92"/>
                  </a:cubicBezTo>
                  <a:cubicBezTo>
                    <a:pt x="83" y="91"/>
                    <a:pt x="83" y="91"/>
                    <a:pt x="83" y="91"/>
                  </a:cubicBezTo>
                  <a:cubicBezTo>
                    <a:pt x="83" y="91"/>
                    <a:pt x="83" y="90"/>
                    <a:pt x="84" y="90"/>
                  </a:cubicBezTo>
                  <a:cubicBezTo>
                    <a:pt x="84" y="90"/>
                    <a:pt x="84" y="89"/>
                    <a:pt x="84" y="89"/>
                  </a:cubicBezTo>
                  <a:cubicBezTo>
                    <a:pt x="83" y="88"/>
                    <a:pt x="82" y="87"/>
                    <a:pt x="84" y="88"/>
                  </a:cubicBezTo>
                  <a:cubicBezTo>
                    <a:pt x="83" y="88"/>
                    <a:pt x="82" y="87"/>
                    <a:pt x="82" y="87"/>
                  </a:cubicBezTo>
                  <a:cubicBezTo>
                    <a:pt x="82" y="87"/>
                    <a:pt x="82" y="86"/>
                    <a:pt x="82" y="86"/>
                  </a:cubicBezTo>
                  <a:cubicBezTo>
                    <a:pt x="82" y="86"/>
                    <a:pt x="81" y="86"/>
                    <a:pt x="81" y="86"/>
                  </a:cubicBezTo>
                  <a:cubicBezTo>
                    <a:pt x="80" y="86"/>
                    <a:pt x="80" y="86"/>
                    <a:pt x="80" y="86"/>
                  </a:cubicBezTo>
                  <a:cubicBezTo>
                    <a:pt x="80" y="86"/>
                    <a:pt x="80" y="86"/>
                    <a:pt x="80" y="86"/>
                  </a:cubicBezTo>
                  <a:cubicBezTo>
                    <a:pt x="79" y="86"/>
                    <a:pt x="79" y="86"/>
                    <a:pt x="79" y="87"/>
                  </a:cubicBezTo>
                  <a:cubicBezTo>
                    <a:pt x="79" y="87"/>
                    <a:pt x="79" y="87"/>
                    <a:pt x="79" y="87"/>
                  </a:cubicBezTo>
                  <a:cubicBezTo>
                    <a:pt x="78" y="87"/>
                    <a:pt x="78" y="87"/>
                    <a:pt x="78" y="87"/>
                  </a:cubicBezTo>
                  <a:cubicBezTo>
                    <a:pt x="77" y="88"/>
                    <a:pt x="77" y="87"/>
                    <a:pt x="77" y="87"/>
                  </a:cubicBezTo>
                  <a:cubicBezTo>
                    <a:pt x="77" y="88"/>
                    <a:pt x="77" y="87"/>
                    <a:pt x="77" y="88"/>
                  </a:cubicBezTo>
                  <a:cubicBezTo>
                    <a:pt x="77" y="88"/>
                    <a:pt x="76" y="88"/>
                    <a:pt x="76" y="88"/>
                  </a:cubicBezTo>
                  <a:cubicBezTo>
                    <a:pt x="76" y="88"/>
                    <a:pt x="75" y="88"/>
                    <a:pt x="75" y="87"/>
                  </a:cubicBezTo>
                  <a:cubicBezTo>
                    <a:pt x="75" y="87"/>
                    <a:pt x="75" y="87"/>
                    <a:pt x="75" y="87"/>
                  </a:cubicBezTo>
                  <a:cubicBezTo>
                    <a:pt x="75" y="87"/>
                    <a:pt x="75" y="87"/>
                    <a:pt x="75" y="87"/>
                  </a:cubicBezTo>
                  <a:cubicBezTo>
                    <a:pt x="75" y="87"/>
                    <a:pt x="74" y="86"/>
                    <a:pt x="74" y="86"/>
                  </a:cubicBezTo>
                  <a:cubicBezTo>
                    <a:pt x="74" y="86"/>
                    <a:pt x="74" y="86"/>
                    <a:pt x="74" y="86"/>
                  </a:cubicBezTo>
                  <a:cubicBezTo>
                    <a:pt x="74" y="85"/>
                    <a:pt x="73" y="85"/>
                    <a:pt x="73" y="85"/>
                  </a:cubicBezTo>
                  <a:cubicBezTo>
                    <a:pt x="73" y="85"/>
                    <a:pt x="73" y="84"/>
                    <a:pt x="73" y="84"/>
                  </a:cubicBezTo>
                  <a:cubicBezTo>
                    <a:pt x="73" y="84"/>
                    <a:pt x="72" y="84"/>
                    <a:pt x="72" y="84"/>
                  </a:cubicBezTo>
                  <a:cubicBezTo>
                    <a:pt x="72" y="84"/>
                    <a:pt x="72" y="83"/>
                    <a:pt x="72" y="83"/>
                  </a:cubicBezTo>
                  <a:cubicBezTo>
                    <a:pt x="72" y="83"/>
                    <a:pt x="72" y="82"/>
                    <a:pt x="72" y="82"/>
                  </a:cubicBezTo>
                  <a:cubicBezTo>
                    <a:pt x="72" y="80"/>
                    <a:pt x="72" y="79"/>
                    <a:pt x="72" y="82"/>
                  </a:cubicBezTo>
                  <a:cubicBezTo>
                    <a:pt x="72" y="80"/>
                    <a:pt x="72" y="79"/>
                    <a:pt x="72" y="81"/>
                  </a:cubicBezTo>
                  <a:cubicBezTo>
                    <a:pt x="72" y="80"/>
                    <a:pt x="72" y="79"/>
                    <a:pt x="72" y="80"/>
                  </a:cubicBezTo>
                  <a:cubicBezTo>
                    <a:pt x="72" y="80"/>
                    <a:pt x="72" y="79"/>
                    <a:pt x="72" y="80"/>
                  </a:cubicBezTo>
                  <a:cubicBezTo>
                    <a:pt x="72" y="80"/>
                    <a:pt x="72" y="79"/>
                    <a:pt x="72" y="79"/>
                  </a:cubicBezTo>
                  <a:cubicBezTo>
                    <a:pt x="72" y="79"/>
                    <a:pt x="73" y="79"/>
                    <a:pt x="73" y="79"/>
                  </a:cubicBezTo>
                  <a:cubicBezTo>
                    <a:pt x="73" y="79"/>
                    <a:pt x="73" y="78"/>
                    <a:pt x="73" y="78"/>
                  </a:cubicBezTo>
                  <a:cubicBezTo>
                    <a:pt x="73" y="78"/>
                    <a:pt x="73" y="78"/>
                    <a:pt x="73" y="78"/>
                  </a:cubicBezTo>
                  <a:cubicBezTo>
                    <a:pt x="73" y="78"/>
                    <a:pt x="74" y="78"/>
                    <a:pt x="74" y="78"/>
                  </a:cubicBezTo>
                  <a:cubicBezTo>
                    <a:pt x="76" y="78"/>
                    <a:pt x="76" y="78"/>
                    <a:pt x="75" y="78"/>
                  </a:cubicBezTo>
                  <a:cubicBezTo>
                    <a:pt x="76" y="78"/>
                    <a:pt x="76" y="78"/>
                    <a:pt x="75" y="78"/>
                  </a:cubicBezTo>
                  <a:cubicBezTo>
                    <a:pt x="76" y="78"/>
                    <a:pt x="76" y="78"/>
                    <a:pt x="76" y="78"/>
                  </a:cubicBezTo>
                  <a:cubicBezTo>
                    <a:pt x="76" y="78"/>
                    <a:pt x="76" y="78"/>
                    <a:pt x="76" y="78"/>
                  </a:cubicBezTo>
                  <a:cubicBezTo>
                    <a:pt x="77" y="78"/>
                    <a:pt x="77" y="78"/>
                    <a:pt x="78" y="78"/>
                  </a:cubicBezTo>
                  <a:cubicBezTo>
                    <a:pt x="78" y="78"/>
                    <a:pt x="78" y="77"/>
                    <a:pt x="78" y="77"/>
                  </a:cubicBezTo>
                  <a:cubicBezTo>
                    <a:pt x="78" y="77"/>
                    <a:pt x="79" y="77"/>
                    <a:pt x="79" y="77"/>
                  </a:cubicBezTo>
                  <a:cubicBezTo>
                    <a:pt x="81" y="77"/>
                    <a:pt x="82" y="77"/>
                    <a:pt x="80" y="77"/>
                  </a:cubicBezTo>
                  <a:cubicBezTo>
                    <a:pt x="81" y="77"/>
                    <a:pt x="82" y="77"/>
                    <a:pt x="80" y="77"/>
                  </a:cubicBezTo>
                  <a:cubicBezTo>
                    <a:pt x="81" y="77"/>
                    <a:pt x="82" y="77"/>
                    <a:pt x="81" y="77"/>
                  </a:cubicBezTo>
                  <a:cubicBezTo>
                    <a:pt x="81" y="77"/>
                    <a:pt x="82" y="77"/>
                    <a:pt x="82" y="77"/>
                  </a:cubicBezTo>
                  <a:cubicBezTo>
                    <a:pt x="82" y="77"/>
                    <a:pt x="82" y="77"/>
                    <a:pt x="83" y="77"/>
                  </a:cubicBezTo>
                  <a:cubicBezTo>
                    <a:pt x="85" y="77"/>
                    <a:pt x="85" y="78"/>
                    <a:pt x="84" y="77"/>
                  </a:cubicBezTo>
                  <a:cubicBezTo>
                    <a:pt x="85" y="77"/>
                    <a:pt x="85" y="78"/>
                    <a:pt x="85" y="77"/>
                  </a:cubicBezTo>
                  <a:cubicBezTo>
                    <a:pt x="85" y="77"/>
                    <a:pt x="85" y="78"/>
                    <a:pt x="85" y="78"/>
                  </a:cubicBezTo>
                  <a:cubicBezTo>
                    <a:pt x="85" y="78"/>
                    <a:pt x="86" y="77"/>
                    <a:pt x="85" y="78"/>
                  </a:cubicBezTo>
                  <a:cubicBezTo>
                    <a:pt x="85" y="78"/>
                    <a:pt x="86" y="77"/>
                    <a:pt x="86" y="77"/>
                  </a:cubicBezTo>
                  <a:cubicBezTo>
                    <a:pt x="87" y="77"/>
                    <a:pt x="87" y="76"/>
                    <a:pt x="86" y="77"/>
                  </a:cubicBezTo>
                  <a:cubicBezTo>
                    <a:pt x="87" y="77"/>
                    <a:pt x="87" y="76"/>
                    <a:pt x="86" y="77"/>
                  </a:cubicBezTo>
                  <a:cubicBezTo>
                    <a:pt x="87" y="77"/>
                    <a:pt x="87" y="76"/>
                    <a:pt x="87" y="76"/>
                  </a:cubicBezTo>
                  <a:cubicBezTo>
                    <a:pt x="87" y="76"/>
                    <a:pt x="88" y="75"/>
                    <a:pt x="87" y="76"/>
                  </a:cubicBezTo>
                  <a:cubicBezTo>
                    <a:pt x="87" y="76"/>
                    <a:pt x="88" y="75"/>
                    <a:pt x="88" y="75"/>
                  </a:cubicBezTo>
                  <a:cubicBezTo>
                    <a:pt x="88" y="74"/>
                    <a:pt x="89" y="75"/>
                    <a:pt x="88" y="75"/>
                  </a:cubicBezTo>
                  <a:cubicBezTo>
                    <a:pt x="88" y="74"/>
                    <a:pt x="89" y="75"/>
                    <a:pt x="89" y="74"/>
                  </a:cubicBezTo>
                  <a:cubicBezTo>
                    <a:pt x="89" y="74"/>
                    <a:pt x="89" y="74"/>
                    <a:pt x="89" y="74"/>
                  </a:cubicBezTo>
                  <a:cubicBezTo>
                    <a:pt x="89" y="74"/>
                    <a:pt x="90" y="74"/>
                    <a:pt x="90" y="74"/>
                  </a:cubicBezTo>
                  <a:cubicBezTo>
                    <a:pt x="90" y="74"/>
                    <a:pt x="91" y="74"/>
                    <a:pt x="91" y="74"/>
                  </a:cubicBezTo>
                  <a:cubicBezTo>
                    <a:pt x="92" y="74"/>
                    <a:pt x="93" y="74"/>
                    <a:pt x="92" y="74"/>
                  </a:cubicBezTo>
                  <a:cubicBezTo>
                    <a:pt x="92" y="74"/>
                    <a:pt x="93" y="74"/>
                    <a:pt x="92" y="74"/>
                  </a:cubicBezTo>
                  <a:cubicBezTo>
                    <a:pt x="92" y="74"/>
                    <a:pt x="93" y="74"/>
                    <a:pt x="93" y="74"/>
                  </a:cubicBezTo>
                  <a:cubicBezTo>
                    <a:pt x="93" y="74"/>
                    <a:pt x="94" y="74"/>
                    <a:pt x="94" y="74"/>
                  </a:cubicBezTo>
                  <a:cubicBezTo>
                    <a:pt x="94" y="74"/>
                    <a:pt x="94" y="73"/>
                    <a:pt x="94" y="73"/>
                  </a:cubicBezTo>
                  <a:cubicBezTo>
                    <a:pt x="95" y="73"/>
                    <a:pt x="94" y="73"/>
                    <a:pt x="95" y="73"/>
                  </a:cubicBezTo>
                  <a:cubicBezTo>
                    <a:pt x="95" y="72"/>
                    <a:pt x="95" y="72"/>
                    <a:pt x="95" y="72"/>
                  </a:cubicBezTo>
                  <a:cubicBezTo>
                    <a:pt x="95" y="72"/>
                    <a:pt x="95" y="72"/>
                    <a:pt x="95" y="72"/>
                  </a:cubicBezTo>
                  <a:cubicBezTo>
                    <a:pt x="96" y="72"/>
                    <a:pt x="96" y="72"/>
                    <a:pt x="96" y="72"/>
                  </a:cubicBezTo>
                  <a:cubicBezTo>
                    <a:pt x="96" y="72"/>
                    <a:pt x="96" y="71"/>
                    <a:pt x="96" y="71"/>
                  </a:cubicBezTo>
                  <a:cubicBezTo>
                    <a:pt x="96" y="71"/>
                    <a:pt x="97" y="71"/>
                    <a:pt x="97" y="71"/>
                  </a:cubicBezTo>
                  <a:cubicBezTo>
                    <a:pt x="99" y="71"/>
                    <a:pt x="99" y="71"/>
                    <a:pt x="98" y="71"/>
                  </a:cubicBezTo>
                  <a:cubicBezTo>
                    <a:pt x="99" y="71"/>
                    <a:pt x="99" y="71"/>
                    <a:pt x="99" y="71"/>
                  </a:cubicBezTo>
                  <a:cubicBezTo>
                    <a:pt x="99" y="71"/>
                    <a:pt x="99" y="71"/>
                    <a:pt x="99" y="71"/>
                  </a:cubicBezTo>
                  <a:cubicBezTo>
                    <a:pt x="99" y="71"/>
                    <a:pt x="100" y="72"/>
                    <a:pt x="99" y="71"/>
                  </a:cubicBezTo>
                  <a:cubicBezTo>
                    <a:pt x="99" y="71"/>
                    <a:pt x="100" y="71"/>
                    <a:pt x="100" y="72"/>
                  </a:cubicBezTo>
                  <a:cubicBezTo>
                    <a:pt x="100" y="72"/>
                    <a:pt x="100" y="72"/>
                    <a:pt x="100" y="71"/>
                  </a:cubicBezTo>
                  <a:cubicBezTo>
                    <a:pt x="100" y="71"/>
                    <a:pt x="100" y="71"/>
                    <a:pt x="100" y="71"/>
                  </a:cubicBezTo>
                  <a:cubicBezTo>
                    <a:pt x="100" y="71"/>
                    <a:pt x="100" y="71"/>
                    <a:pt x="100" y="71"/>
                  </a:cubicBezTo>
                  <a:cubicBezTo>
                    <a:pt x="101" y="70"/>
                    <a:pt x="101" y="71"/>
                    <a:pt x="101" y="71"/>
                  </a:cubicBezTo>
                  <a:cubicBezTo>
                    <a:pt x="101" y="70"/>
                    <a:pt x="101" y="71"/>
                    <a:pt x="101" y="70"/>
                  </a:cubicBezTo>
                  <a:cubicBezTo>
                    <a:pt x="101" y="70"/>
                    <a:pt x="101" y="70"/>
                    <a:pt x="101" y="70"/>
                  </a:cubicBezTo>
                  <a:cubicBezTo>
                    <a:pt x="100" y="70"/>
                    <a:pt x="101" y="70"/>
                    <a:pt x="100" y="70"/>
                  </a:cubicBezTo>
                  <a:cubicBezTo>
                    <a:pt x="100" y="69"/>
                    <a:pt x="100" y="69"/>
                    <a:pt x="100" y="69"/>
                  </a:cubicBezTo>
                  <a:cubicBezTo>
                    <a:pt x="100" y="69"/>
                    <a:pt x="100" y="69"/>
                    <a:pt x="100" y="69"/>
                  </a:cubicBezTo>
                  <a:cubicBezTo>
                    <a:pt x="100" y="69"/>
                    <a:pt x="100" y="68"/>
                    <a:pt x="100" y="68"/>
                  </a:cubicBezTo>
                  <a:cubicBezTo>
                    <a:pt x="100" y="68"/>
                    <a:pt x="100" y="67"/>
                    <a:pt x="100" y="67"/>
                  </a:cubicBezTo>
                  <a:cubicBezTo>
                    <a:pt x="100" y="67"/>
                    <a:pt x="100" y="67"/>
                    <a:pt x="100" y="67"/>
                  </a:cubicBezTo>
                  <a:cubicBezTo>
                    <a:pt x="100" y="67"/>
                    <a:pt x="100" y="67"/>
                    <a:pt x="100" y="67"/>
                  </a:cubicBezTo>
                  <a:cubicBezTo>
                    <a:pt x="100" y="67"/>
                    <a:pt x="100" y="66"/>
                    <a:pt x="100" y="66"/>
                  </a:cubicBezTo>
                  <a:cubicBezTo>
                    <a:pt x="100" y="66"/>
                    <a:pt x="101" y="66"/>
                    <a:pt x="101" y="66"/>
                  </a:cubicBezTo>
                  <a:cubicBezTo>
                    <a:pt x="101" y="66"/>
                    <a:pt x="101" y="66"/>
                    <a:pt x="101" y="66"/>
                  </a:cubicBezTo>
                  <a:cubicBezTo>
                    <a:pt x="101" y="66"/>
                    <a:pt x="101" y="65"/>
                    <a:pt x="102" y="65"/>
                  </a:cubicBezTo>
                  <a:cubicBezTo>
                    <a:pt x="102" y="65"/>
                    <a:pt x="102" y="65"/>
                    <a:pt x="102" y="64"/>
                  </a:cubicBezTo>
                  <a:cubicBezTo>
                    <a:pt x="101" y="63"/>
                    <a:pt x="102" y="63"/>
                    <a:pt x="102" y="64"/>
                  </a:cubicBezTo>
                  <a:cubicBezTo>
                    <a:pt x="101" y="63"/>
                    <a:pt x="102" y="63"/>
                    <a:pt x="102" y="63"/>
                  </a:cubicBezTo>
                  <a:cubicBezTo>
                    <a:pt x="101" y="63"/>
                    <a:pt x="102" y="63"/>
                    <a:pt x="101" y="63"/>
                  </a:cubicBezTo>
                  <a:cubicBezTo>
                    <a:pt x="101" y="63"/>
                    <a:pt x="101" y="63"/>
                    <a:pt x="101" y="63"/>
                  </a:cubicBezTo>
                  <a:cubicBezTo>
                    <a:pt x="101" y="63"/>
                    <a:pt x="101" y="62"/>
                    <a:pt x="101" y="62"/>
                  </a:cubicBezTo>
                  <a:cubicBezTo>
                    <a:pt x="101" y="62"/>
                    <a:pt x="101" y="62"/>
                    <a:pt x="101" y="62"/>
                  </a:cubicBezTo>
                  <a:cubicBezTo>
                    <a:pt x="101" y="62"/>
                    <a:pt x="101" y="61"/>
                    <a:pt x="101" y="61"/>
                  </a:cubicBezTo>
                  <a:cubicBezTo>
                    <a:pt x="101" y="59"/>
                    <a:pt x="100" y="59"/>
                    <a:pt x="101" y="60"/>
                  </a:cubicBezTo>
                  <a:cubicBezTo>
                    <a:pt x="101" y="59"/>
                    <a:pt x="100" y="59"/>
                    <a:pt x="101" y="60"/>
                  </a:cubicBezTo>
                  <a:cubicBezTo>
                    <a:pt x="101" y="59"/>
                    <a:pt x="100" y="59"/>
                    <a:pt x="101" y="59"/>
                  </a:cubicBezTo>
                  <a:cubicBezTo>
                    <a:pt x="101" y="59"/>
                    <a:pt x="100" y="59"/>
                    <a:pt x="100" y="59"/>
                  </a:cubicBezTo>
                  <a:cubicBezTo>
                    <a:pt x="100" y="59"/>
                    <a:pt x="100" y="58"/>
                    <a:pt x="100" y="58"/>
                  </a:cubicBezTo>
                  <a:cubicBezTo>
                    <a:pt x="100" y="58"/>
                    <a:pt x="100" y="58"/>
                    <a:pt x="100" y="58"/>
                  </a:cubicBezTo>
                  <a:cubicBezTo>
                    <a:pt x="99" y="58"/>
                    <a:pt x="100" y="57"/>
                    <a:pt x="100" y="58"/>
                  </a:cubicBezTo>
                  <a:cubicBezTo>
                    <a:pt x="99" y="58"/>
                    <a:pt x="100" y="57"/>
                    <a:pt x="99" y="57"/>
                  </a:cubicBezTo>
                  <a:cubicBezTo>
                    <a:pt x="99" y="57"/>
                    <a:pt x="99" y="57"/>
                    <a:pt x="99" y="57"/>
                  </a:cubicBezTo>
                  <a:cubicBezTo>
                    <a:pt x="99" y="57"/>
                    <a:pt x="99" y="56"/>
                    <a:pt x="99" y="56"/>
                  </a:cubicBezTo>
                  <a:cubicBezTo>
                    <a:pt x="99" y="56"/>
                    <a:pt x="99" y="56"/>
                    <a:pt x="99" y="56"/>
                  </a:cubicBezTo>
                  <a:cubicBezTo>
                    <a:pt x="99" y="56"/>
                    <a:pt x="99" y="55"/>
                    <a:pt x="99" y="55"/>
                  </a:cubicBezTo>
                  <a:cubicBezTo>
                    <a:pt x="99" y="55"/>
                    <a:pt x="100" y="55"/>
                    <a:pt x="100" y="55"/>
                  </a:cubicBezTo>
                  <a:cubicBezTo>
                    <a:pt x="100" y="55"/>
                    <a:pt x="100" y="55"/>
                    <a:pt x="100" y="55"/>
                  </a:cubicBezTo>
                  <a:cubicBezTo>
                    <a:pt x="101" y="55"/>
                    <a:pt x="101" y="55"/>
                    <a:pt x="101" y="55"/>
                  </a:cubicBezTo>
                  <a:cubicBezTo>
                    <a:pt x="101" y="54"/>
                    <a:pt x="102" y="54"/>
                    <a:pt x="101" y="55"/>
                  </a:cubicBezTo>
                  <a:cubicBezTo>
                    <a:pt x="101" y="54"/>
                    <a:pt x="102" y="54"/>
                    <a:pt x="102" y="54"/>
                  </a:cubicBezTo>
                  <a:cubicBezTo>
                    <a:pt x="102" y="54"/>
                    <a:pt x="102" y="54"/>
                    <a:pt x="102" y="54"/>
                  </a:cubicBezTo>
                  <a:cubicBezTo>
                    <a:pt x="102" y="54"/>
                    <a:pt x="102" y="53"/>
                    <a:pt x="102" y="53"/>
                  </a:cubicBezTo>
                  <a:cubicBezTo>
                    <a:pt x="102" y="53"/>
                    <a:pt x="103" y="52"/>
                    <a:pt x="103" y="52"/>
                  </a:cubicBezTo>
                  <a:cubicBezTo>
                    <a:pt x="103" y="52"/>
                    <a:pt x="103" y="52"/>
                    <a:pt x="103" y="52"/>
                  </a:cubicBezTo>
                  <a:cubicBezTo>
                    <a:pt x="103" y="52"/>
                    <a:pt x="104" y="52"/>
                    <a:pt x="104" y="52"/>
                  </a:cubicBezTo>
                  <a:cubicBezTo>
                    <a:pt x="104" y="51"/>
                    <a:pt x="104" y="52"/>
                    <a:pt x="104" y="51"/>
                  </a:cubicBezTo>
                  <a:cubicBezTo>
                    <a:pt x="104" y="51"/>
                    <a:pt x="105" y="51"/>
                    <a:pt x="105" y="51"/>
                  </a:cubicBezTo>
                  <a:cubicBezTo>
                    <a:pt x="105" y="51"/>
                    <a:pt x="105" y="51"/>
                    <a:pt x="105" y="51"/>
                  </a:cubicBezTo>
                  <a:cubicBezTo>
                    <a:pt x="105" y="51"/>
                    <a:pt x="105" y="51"/>
                    <a:pt x="105" y="51"/>
                  </a:cubicBezTo>
                  <a:cubicBezTo>
                    <a:pt x="105" y="50"/>
                    <a:pt x="105" y="50"/>
                    <a:pt x="106" y="50"/>
                  </a:cubicBezTo>
                  <a:cubicBezTo>
                    <a:pt x="106" y="50"/>
                    <a:pt x="106" y="49"/>
                    <a:pt x="106" y="49"/>
                  </a:cubicBezTo>
                  <a:cubicBezTo>
                    <a:pt x="106" y="49"/>
                    <a:pt x="106" y="49"/>
                    <a:pt x="106" y="49"/>
                  </a:cubicBezTo>
                  <a:cubicBezTo>
                    <a:pt x="106" y="48"/>
                    <a:pt x="106" y="48"/>
                    <a:pt x="106" y="48"/>
                  </a:cubicBezTo>
                  <a:cubicBezTo>
                    <a:pt x="106" y="48"/>
                    <a:pt x="106" y="48"/>
                    <a:pt x="107" y="48"/>
                  </a:cubicBezTo>
                  <a:cubicBezTo>
                    <a:pt x="107" y="47"/>
                    <a:pt x="107" y="47"/>
                    <a:pt x="107" y="47"/>
                  </a:cubicBezTo>
                  <a:cubicBezTo>
                    <a:pt x="107" y="47"/>
                    <a:pt x="107" y="47"/>
                    <a:pt x="107" y="47"/>
                  </a:cubicBezTo>
                  <a:cubicBezTo>
                    <a:pt x="107" y="47"/>
                    <a:pt x="107" y="47"/>
                    <a:pt x="107" y="47"/>
                  </a:cubicBezTo>
                  <a:cubicBezTo>
                    <a:pt x="108" y="47"/>
                    <a:pt x="108" y="46"/>
                    <a:pt x="108" y="46"/>
                  </a:cubicBezTo>
                  <a:cubicBezTo>
                    <a:pt x="108" y="46"/>
                    <a:pt x="109" y="46"/>
                    <a:pt x="109" y="46"/>
                  </a:cubicBezTo>
                  <a:cubicBezTo>
                    <a:pt x="109" y="46"/>
                    <a:pt x="109" y="46"/>
                    <a:pt x="109" y="46"/>
                  </a:cubicBezTo>
                  <a:cubicBezTo>
                    <a:pt x="109" y="46"/>
                    <a:pt x="110" y="46"/>
                    <a:pt x="110" y="46"/>
                  </a:cubicBezTo>
                  <a:cubicBezTo>
                    <a:pt x="110" y="46"/>
                    <a:pt x="110" y="45"/>
                    <a:pt x="110" y="45"/>
                  </a:cubicBezTo>
                  <a:cubicBezTo>
                    <a:pt x="111" y="44"/>
                    <a:pt x="111" y="44"/>
                    <a:pt x="111" y="45"/>
                  </a:cubicBezTo>
                  <a:cubicBezTo>
                    <a:pt x="111" y="44"/>
                    <a:pt x="111" y="44"/>
                    <a:pt x="111" y="44"/>
                  </a:cubicBezTo>
                  <a:cubicBezTo>
                    <a:pt x="111" y="44"/>
                    <a:pt x="111" y="44"/>
                    <a:pt x="111" y="44"/>
                  </a:cubicBezTo>
                  <a:cubicBezTo>
                    <a:pt x="111" y="44"/>
                    <a:pt x="111" y="44"/>
                    <a:pt x="111" y="43"/>
                  </a:cubicBezTo>
                  <a:cubicBezTo>
                    <a:pt x="111" y="43"/>
                    <a:pt x="110" y="43"/>
                    <a:pt x="110" y="43"/>
                  </a:cubicBezTo>
                  <a:cubicBezTo>
                    <a:pt x="110" y="43"/>
                    <a:pt x="110" y="42"/>
                    <a:pt x="110" y="42"/>
                  </a:cubicBezTo>
                  <a:cubicBezTo>
                    <a:pt x="110" y="42"/>
                    <a:pt x="110" y="42"/>
                    <a:pt x="110" y="42"/>
                  </a:cubicBezTo>
                  <a:cubicBezTo>
                    <a:pt x="110" y="41"/>
                    <a:pt x="110" y="41"/>
                    <a:pt x="110" y="41"/>
                  </a:cubicBezTo>
                  <a:cubicBezTo>
                    <a:pt x="110" y="39"/>
                    <a:pt x="110" y="38"/>
                    <a:pt x="110" y="40"/>
                  </a:cubicBezTo>
                  <a:cubicBezTo>
                    <a:pt x="110" y="39"/>
                    <a:pt x="110" y="38"/>
                    <a:pt x="110" y="40"/>
                  </a:cubicBezTo>
                  <a:cubicBezTo>
                    <a:pt x="110" y="39"/>
                    <a:pt x="110" y="38"/>
                    <a:pt x="110" y="39"/>
                  </a:cubicBezTo>
                  <a:cubicBezTo>
                    <a:pt x="110" y="39"/>
                    <a:pt x="110" y="38"/>
                    <a:pt x="110" y="39"/>
                  </a:cubicBezTo>
                  <a:cubicBezTo>
                    <a:pt x="110" y="39"/>
                    <a:pt x="110" y="38"/>
                    <a:pt x="110" y="38"/>
                  </a:cubicBezTo>
                  <a:cubicBezTo>
                    <a:pt x="111" y="38"/>
                    <a:pt x="111" y="38"/>
                    <a:pt x="110" y="38"/>
                  </a:cubicBezTo>
                  <a:cubicBezTo>
                    <a:pt x="111" y="38"/>
                    <a:pt x="111" y="38"/>
                    <a:pt x="111" y="38"/>
                  </a:cubicBezTo>
                  <a:cubicBezTo>
                    <a:pt x="111" y="38"/>
                    <a:pt x="111" y="38"/>
                    <a:pt x="111" y="38"/>
                  </a:cubicBezTo>
                  <a:cubicBezTo>
                    <a:pt x="111" y="37"/>
                    <a:pt x="112" y="37"/>
                    <a:pt x="111" y="37"/>
                  </a:cubicBezTo>
                  <a:cubicBezTo>
                    <a:pt x="111" y="37"/>
                    <a:pt x="112" y="37"/>
                    <a:pt x="112" y="37"/>
                  </a:cubicBezTo>
                  <a:cubicBezTo>
                    <a:pt x="112" y="37"/>
                    <a:pt x="112" y="37"/>
                    <a:pt x="112" y="37"/>
                  </a:cubicBezTo>
                  <a:cubicBezTo>
                    <a:pt x="112" y="37"/>
                    <a:pt x="113" y="36"/>
                    <a:pt x="113" y="36"/>
                  </a:cubicBezTo>
                  <a:cubicBezTo>
                    <a:pt x="113" y="36"/>
                    <a:pt x="113" y="36"/>
                    <a:pt x="113" y="36"/>
                  </a:cubicBezTo>
                  <a:cubicBezTo>
                    <a:pt x="113" y="32"/>
                    <a:pt x="113" y="32"/>
                    <a:pt x="113" y="35"/>
                  </a:cubicBezTo>
                  <a:cubicBezTo>
                    <a:pt x="113" y="32"/>
                    <a:pt x="113" y="32"/>
                    <a:pt x="113" y="35"/>
                  </a:cubicBezTo>
                  <a:cubicBezTo>
                    <a:pt x="113" y="32"/>
                    <a:pt x="113" y="32"/>
                    <a:pt x="113" y="34"/>
                  </a:cubicBezTo>
                  <a:cubicBezTo>
                    <a:pt x="113" y="32"/>
                    <a:pt x="113" y="32"/>
                    <a:pt x="113" y="34"/>
                  </a:cubicBezTo>
                  <a:cubicBezTo>
                    <a:pt x="113" y="32"/>
                    <a:pt x="113" y="32"/>
                    <a:pt x="113" y="33"/>
                  </a:cubicBezTo>
                  <a:cubicBezTo>
                    <a:pt x="113" y="32"/>
                    <a:pt x="113" y="32"/>
                    <a:pt x="113" y="32"/>
                  </a:cubicBezTo>
                  <a:cubicBezTo>
                    <a:pt x="113" y="32"/>
                    <a:pt x="113" y="32"/>
                    <a:pt x="113" y="32"/>
                  </a:cubicBezTo>
                  <a:cubicBezTo>
                    <a:pt x="113" y="32"/>
                    <a:pt x="113" y="32"/>
                    <a:pt x="113" y="31"/>
                  </a:cubicBezTo>
                  <a:cubicBezTo>
                    <a:pt x="113" y="31"/>
                    <a:pt x="113" y="31"/>
                    <a:pt x="113" y="31"/>
                  </a:cubicBezTo>
                  <a:cubicBezTo>
                    <a:pt x="113" y="31"/>
                    <a:pt x="113" y="30"/>
                    <a:pt x="114" y="30"/>
                  </a:cubicBezTo>
                  <a:cubicBezTo>
                    <a:pt x="114" y="29"/>
                    <a:pt x="114" y="30"/>
                    <a:pt x="114" y="30"/>
                  </a:cubicBezTo>
                  <a:cubicBezTo>
                    <a:pt x="114" y="29"/>
                    <a:pt x="114" y="30"/>
                    <a:pt x="114" y="30"/>
                  </a:cubicBezTo>
                  <a:cubicBezTo>
                    <a:pt x="114" y="29"/>
                    <a:pt x="114" y="30"/>
                    <a:pt x="114" y="29"/>
                  </a:cubicBezTo>
                  <a:cubicBezTo>
                    <a:pt x="115" y="29"/>
                    <a:pt x="115" y="29"/>
                    <a:pt x="115" y="29"/>
                  </a:cubicBezTo>
                  <a:cubicBezTo>
                    <a:pt x="115" y="29"/>
                    <a:pt x="116" y="29"/>
                    <a:pt x="115" y="29"/>
                  </a:cubicBezTo>
                  <a:cubicBezTo>
                    <a:pt x="115" y="29"/>
                    <a:pt x="116" y="29"/>
                    <a:pt x="116" y="29"/>
                  </a:cubicBezTo>
                  <a:cubicBezTo>
                    <a:pt x="116" y="29"/>
                    <a:pt x="116" y="28"/>
                    <a:pt x="116" y="28"/>
                  </a:cubicBezTo>
                  <a:cubicBezTo>
                    <a:pt x="115" y="26"/>
                    <a:pt x="115" y="25"/>
                    <a:pt x="116" y="27"/>
                  </a:cubicBezTo>
                  <a:cubicBezTo>
                    <a:pt x="115" y="26"/>
                    <a:pt x="115" y="25"/>
                    <a:pt x="116" y="27"/>
                  </a:cubicBezTo>
                  <a:cubicBezTo>
                    <a:pt x="115" y="26"/>
                    <a:pt x="115" y="25"/>
                    <a:pt x="116" y="26"/>
                  </a:cubicBezTo>
                  <a:cubicBezTo>
                    <a:pt x="115" y="26"/>
                    <a:pt x="115" y="25"/>
                    <a:pt x="115" y="25"/>
                  </a:cubicBezTo>
                  <a:cubicBezTo>
                    <a:pt x="115" y="25"/>
                    <a:pt x="115" y="25"/>
                    <a:pt x="116" y="25"/>
                  </a:cubicBezTo>
                  <a:cubicBezTo>
                    <a:pt x="115" y="25"/>
                    <a:pt x="115" y="25"/>
                    <a:pt x="115" y="25"/>
                  </a:cubicBezTo>
                  <a:cubicBezTo>
                    <a:pt x="116" y="25"/>
                    <a:pt x="115" y="25"/>
                    <a:pt x="115" y="24"/>
                  </a:cubicBezTo>
                  <a:cubicBezTo>
                    <a:pt x="115" y="24"/>
                    <a:pt x="115" y="24"/>
                    <a:pt x="115" y="24"/>
                  </a:cubicBezTo>
                  <a:cubicBezTo>
                    <a:pt x="112" y="24"/>
                    <a:pt x="108" y="23"/>
                    <a:pt x="105" y="22"/>
                  </a:cubicBezTo>
                  <a:cubicBezTo>
                    <a:pt x="105" y="22"/>
                    <a:pt x="105" y="22"/>
                    <a:pt x="105" y="22"/>
                  </a:cubicBezTo>
                  <a:cubicBezTo>
                    <a:pt x="105" y="22"/>
                    <a:pt x="105" y="23"/>
                    <a:pt x="105" y="23"/>
                  </a:cubicBezTo>
                  <a:cubicBezTo>
                    <a:pt x="105" y="22"/>
                    <a:pt x="105" y="23"/>
                    <a:pt x="105" y="23"/>
                  </a:cubicBezTo>
                  <a:cubicBezTo>
                    <a:pt x="105" y="23"/>
                    <a:pt x="105" y="23"/>
                    <a:pt x="105" y="23"/>
                  </a:cubicBezTo>
                  <a:cubicBezTo>
                    <a:pt x="105" y="24"/>
                    <a:pt x="105" y="24"/>
                    <a:pt x="105" y="25"/>
                  </a:cubicBezTo>
                  <a:cubicBezTo>
                    <a:pt x="105" y="25"/>
                    <a:pt x="105" y="25"/>
                    <a:pt x="105" y="25"/>
                  </a:cubicBezTo>
                  <a:cubicBezTo>
                    <a:pt x="105" y="25"/>
                    <a:pt x="105" y="26"/>
                    <a:pt x="105" y="26"/>
                  </a:cubicBezTo>
                  <a:cubicBezTo>
                    <a:pt x="105" y="26"/>
                    <a:pt x="104" y="26"/>
                    <a:pt x="104" y="26"/>
                  </a:cubicBezTo>
                  <a:cubicBezTo>
                    <a:pt x="104" y="26"/>
                    <a:pt x="104" y="26"/>
                    <a:pt x="104" y="26"/>
                  </a:cubicBezTo>
                  <a:cubicBezTo>
                    <a:pt x="104" y="26"/>
                    <a:pt x="103" y="26"/>
                    <a:pt x="103" y="26"/>
                  </a:cubicBezTo>
                  <a:cubicBezTo>
                    <a:pt x="103" y="26"/>
                    <a:pt x="103" y="25"/>
                    <a:pt x="103" y="25"/>
                  </a:cubicBezTo>
                  <a:cubicBezTo>
                    <a:pt x="102" y="25"/>
                    <a:pt x="101" y="25"/>
                    <a:pt x="101" y="25"/>
                  </a:cubicBezTo>
                  <a:cubicBezTo>
                    <a:pt x="101" y="25"/>
                    <a:pt x="100" y="26"/>
                    <a:pt x="100" y="26"/>
                  </a:cubicBezTo>
                  <a:cubicBezTo>
                    <a:pt x="100" y="26"/>
                    <a:pt x="100" y="26"/>
                    <a:pt x="100" y="27"/>
                  </a:cubicBezTo>
                  <a:cubicBezTo>
                    <a:pt x="100" y="27"/>
                    <a:pt x="100" y="27"/>
                    <a:pt x="100" y="27"/>
                  </a:cubicBezTo>
                  <a:cubicBezTo>
                    <a:pt x="100" y="27"/>
                    <a:pt x="100" y="27"/>
                    <a:pt x="100" y="27"/>
                  </a:cubicBezTo>
                  <a:cubicBezTo>
                    <a:pt x="100" y="27"/>
                    <a:pt x="100" y="27"/>
                    <a:pt x="100" y="28"/>
                  </a:cubicBezTo>
                  <a:cubicBezTo>
                    <a:pt x="100" y="28"/>
                    <a:pt x="101" y="28"/>
                    <a:pt x="101" y="28"/>
                  </a:cubicBezTo>
                  <a:cubicBezTo>
                    <a:pt x="101" y="28"/>
                    <a:pt x="101" y="29"/>
                    <a:pt x="101" y="29"/>
                  </a:cubicBezTo>
                  <a:cubicBezTo>
                    <a:pt x="101" y="29"/>
                    <a:pt x="101" y="29"/>
                    <a:pt x="101" y="29"/>
                  </a:cubicBezTo>
                  <a:cubicBezTo>
                    <a:pt x="101" y="29"/>
                    <a:pt x="101" y="30"/>
                    <a:pt x="101" y="30"/>
                  </a:cubicBezTo>
                  <a:cubicBezTo>
                    <a:pt x="101" y="30"/>
                    <a:pt x="101" y="30"/>
                    <a:pt x="101" y="30"/>
                  </a:cubicBezTo>
                  <a:cubicBezTo>
                    <a:pt x="100" y="30"/>
                    <a:pt x="100" y="30"/>
                    <a:pt x="100" y="30"/>
                  </a:cubicBezTo>
                  <a:cubicBezTo>
                    <a:pt x="100" y="30"/>
                    <a:pt x="99" y="30"/>
                    <a:pt x="99" y="30"/>
                  </a:cubicBezTo>
                  <a:cubicBezTo>
                    <a:pt x="99" y="30"/>
                    <a:pt x="99" y="30"/>
                    <a:pt x="99" y="30"/>
                  </a:cubicBezTo>
                  <a:cubicBezTo>
                    <a:pt x="99" y="30"/>
                    <a:pt x="98" y="30"/>
                    <a:pt x="98" y="30"/>
                  </a:cubicBezTo>
                  <a:cubicBezTo>
                    <a:pt x="98" y="30"/>
                    <a:pt x="98" y="31"/>
                    <a:pt x="98" y="31"/>
                  </a:cubicBezTo>
                  <a:cubicBezTo>
                    <a:pt x="98" y="31"/>
                    <a:pt x="97" y="31"/>
                    <a:pt x="97" y="31"/>
                  </a:cubicBezTo>
                  <a:cubicBezTo>
                    <a:pt x="97" y="31"/>
                    <a:pt x="97" y="31"/>
                    <a:pt x="97" y="31"/>
                  </a:cubicBezTo>
                  <a:cubicBezTo>
                    <a:pt x="97" y="31"/>
                    <a:pt x="97" y="31"/>
                    <a:pt x="97" y="31"/>
                  </a:cubicBezTo>
                  <a:cubicBezTo>
                    <a:pt x="97" y="31"/>
                    <a:pt x="97" y="31"/>
                    <a:pt x="97" y="31"/>
                  </a:cubicBezTo>
                  <a:cubicBezTo>
                    <a:pt x="97" y="32"/>
                    <a:pt x="96" y="32"/>
                    <a:pt x="96" y="32"/>
                  </a:cubicBezTo>
                  <a:cubicBezTo>
                    <a:pt x="96" y="32"/>
                    <a:pt x="96" y="33"/>
                    <a:pt x="96" y="34"/>
                  </a:cubicBezTo>
                  <a:cubicBezTo>
                    <a:pt x="96" y="34"/>
                    <a:pt x="96" y="34"/>
                    <a:pt x="96" y="34"/>
                  </a:cubicBezTo>
                  <a:cubicBezTo>
                    <a:pt x="96" y="34"/>
                    <a:pt x="96" y="34"/>
                    <a:pt x="96" y="34"/>
                  </a:cubicBezTo>
                  <a:cubicBezTo>
                    <a:pt x="96" y="34"/>
                    <a:pt x="95" y="34"/>
                    <a:pt x="95" y="34"/>
                  </a:cubicBezTo>
                  <a:cubicBezTo>
                    <a:pt x="95" y="34"/>
                    <a:pt x="95" y="34"/>
                    <a:pt x="94" y="34"/>
                  </a:cubicBezTo>
                  <a:cubicBezTo>
                    <a:pt x="94" y="34"/>
                    <a:pt x="94" y="34"/>
                    <a:pt x="94" y="33"/>
                  </a:cubicBezTo>
                  <a:cubicBezTo>
                    <a:pt x="94" y="33"/>
                    <a:pt x="93" y="33"/>
                    <a:pt x="93" y="33"/>
                  </a:cubicBezTo>
                  <a:cubicBezTo>
                    <a:pt x="93" y="33"/>
                    <a:pt x="93" y="33"/>
                    <a:pt x="93" y="33"/>
                  </a:cubicBezTo>
                  <a:cubicBezTo>
                    <a:pt x="93" y="33"/>
                    <a:pt x="93" y="33"/>
                    <a:pt x="93" y="33"/>
                  </a:cubicBezTo>
                  <a:cubicBezTo>
                    <a:pt x="93" y="33"/>
                    <a:pt x="92" y="32"/>
                    <a:pt x="92" y="32"/>
                  </a:cubicBezTo>
                  <a:cubicBezTo>
                    <a:pt x="92" y="32"/>
                    <a:pt x="92" y="32"/>
                    <a:pt x="92" y="32"/>
                  </a:cubicBezTo>
                  <a:cubicBezTo>
                    <a:pt x="92" y="32"/>
                    <a:pt x="92" y="32"/>
                    <a:pt x="92" y="32"/>
                  </a:cubicBezTo>
                  <a:cubicBezTo>
                    <a:pt x="92" y="32"/>
                    <a:pt x="92" y="32"/>
                    <a:pt x="92" y="31"/>
                  </a:cubicBezTo>
                  <a:cubicBezTo>
                    <a:pt x="92" y="31"/>
                    <a:pt x="91" y="31"/>
                    <a:pt x="91" y="31"/>
                  </a:cubicBezTo>
                  <a:cubicBezTo>
                    <a:pt x="92" y="31"/>
                    <a:pt x="91" y="31"/>
                    <a:pt x="91" y="30"/>
                  </a:cubicBezTo>
                  <a:cubicBezTo>
                    <a:pt x="91" y="30"/>
                    <a:pt x="91" y="30"/>
                    <a:pt x="91" y="30"/>
                  </a:cubicBezTo>
                  <a:cubicBezTo>
                    <a:pt x="91" y="30"/>
                    <a:pt x="91" y="30"/>
                    <a:pt x="91" y="30"/>
                  </a:cubicBezTo>
                  <a:cubicBezTo>
                    <a:pt x="91" y="30"/>
                    <a:pt x="91" y="29"/>
                    <a:pt x="91" y="29"/>
                  </a:cubicBezTo>
                  <a:cubicBezTo>
                    <a:pt x="90" y="29"/>
                    <a:pt x="89" y="29"/>
                    <a:pt x="88" y="29"/>
                  </a:cubicBezTo>
                  <a:cubicBezTo>
                    <a:pt x="88" y="29"/>
                    <a:pt x="88" y="29"/>
                    <a:pt x="88" y="29"/>
                  </a:cubicBezTo>
                  <a:cubicBezTo>
                    <a:pt x="88" y="30"/>
                    <a:pt x="88" y="30"/>
                    <a:pt x="87" y="30"/>
                  </a:cubicBezTo>
                  <a:cubicBezTo>
                    <a:pt x="88" y="30"/>
                    <a:pt x="88" y="30"/>
                    <a:pt x="87" y="30"/>
                  </a:cubicBezTo>
                  <a:cubicBezTo>
                    <a:pt x="87" y="30"/>
                    <a:pt x="87" y="31"/>
                    <a:pt x="87" y="31"/>
                  </a:cubicBezTo>
                  <a:cubicBezTo>
                    <a:pt x="87" y="31"/>
                    <a:pt x="87" y="31"/>
                    <a:pt x="87" y="31"/>
                  </a:cubicBezTo>
                  <a:cubicBezTo>
                    <a:pt x="87" y="31"/>
                    <a:pt x="87" y="31"/>
                    <a:pt x="87" y="31"/>
                  </a:cubicBezTo>
                  <a:cubicBezTo>
                    <a:pt x="87" y="31"/>
                    <a:pt x="87" y="31"/>
                    <a:pt x="87" y="31"/>
                  </a:cubicBezTo>
                  <a:cubicBezTo>
                    <a:pt x="87" y="31"/>
                    <a:pt x="86" y="31"/>
                    <a:pt x="86" y="31"/>
                  </a:cubicBezTo>
                  <a:cubicBezTo>
                    <a:pt x="86" y="31"/>
                    <a:pt x="86" y="31"/>
                    <a:pt x="86" y="32"/>
                  </a:cubicBezTo>
                  <a:cubicBezTo>
                    <a:pt x="86" y="32"/>
                    <a:pt x="86" y="31"/>
                    <a:pt x="86" y="31"/>
                  </a:cubicBezTo>
                  <a:cubicBezTo>
                    <a:pt x="86" y="32"/>
                    <a:pt x="86" y="31"/>
                    <a:pt x="85" y="31"/>
                  </a:cubicBezTo>
                  <a:cubicBezTo>
                    <a:pt x="85" y="31"/>
                    <a:pt x="85" y="31"/>
                    <a:pt x="85" y="31"/>
                  </a:cubicBezTo>
                  <a:cubicBezTo>
                    <a:pt x="85" y="31"/>
                    <a:pt x="85" y="31"/>
                    <a:pt x="85" y="31"/>
                  </a:cubicBezTo>
                  <a:cubicBezTo>
                    <a:pt x="85" y="31"/>
                    <a:pt x="85" y="31"/>
                    <a:pt x="84" y="31"/>
                  </a:cubicBezTo>
                  <a:cubicBezTo>
                    <a:pt x="85" y="31"/>
                    <a:pt x="85" y="31"/>
                    <a:pt x="84" y="30"/>
                  </a:cubicBezTo>
                  <a:cubicBezTo>
                    <a:pt x="84" y="30"/>
                    <a:pt x="84" y="30"/>
                    <a:pt x="84" y="30"/>
                  </a:cubicBezTo>
                  <a:cubicBezTo>
                    <a:pt x="84" y="30"/>
                    <a:pt x="84" y="30"/>
                    <a:pt x="84" y="30"/>
                  </a:cubicBezTo>
                  <a:cubicBezTo>
                    <a:pt x="84" y="30"/>
                    <a:pt x="83" y="30"/>
                    <a:pt x="83" y="30"/>
                  </a:cubicBezTo>
                  <a:cubicBezTo>
                    <a:pt x="84" y="30"/>
                    <a:pt x="83" y="30"/>
                    <a:pt x="83" y="30"/>
                  </a:cubicBezTo>
                  <a:cubicBezTo>
                    <a:pt x="83" y="30"/>
                    <a:pt x="83" y="30"/>
                    <a:pt x="82" y="30"/>
                  </a:cubicBezTo>
                  <a:cubicBezTo>
                    <a:pt x="82" y="30"/>
                    <a:pt x="82" y="30"/>
                    <a:pt x="82" y="30"/>
                  </a:cubicBezTo>
                  <a:cubicBezTo>
                    <a:pt x="82" y="30"/>
                    <a:pt x="82" y="30"/>
                    <a:pt x="81" y="30"/>
                  </a:cubicBezTo>
                  <a:cubicBezTo>
                    <a:pt x="81" y="30"/>
                    <a:pt x="81" y="30"/>
                    <a:pt x="81" y="30"/>
                  </a:cubicBezTo>
                  <a:cubicBezTo>
                    <a:pt x="81" y="30"/>
                    <a:pt x="81" y="31"/>
                    <a:pt x="81" y="31"/>
                  </a:cubicBezTo>
                  <a:cubicBezTo>
                    <a:pt x="81" y="31"/>
                    <a:pt x="80" y="31"/>
                    <a:pt x="80" y="31"/>
                  </a:cubicBezTo>
                  <a:cubicBezTo>
                    <a:pt x="80" y="31"/>
                    <a:pt x="80" y="31"/>
                    <a:pt x="80" y="31"/>
                  </a:cubicBezTo>
                  <a:cubicBezTo>
                    <a:pt x="80" y="29"/>
                    <a:pt x="79" y="27"/>
                    <a:pt x="79" y="26"/>
                  </a:cubicBezTo>
                  <a:cubicBezTo>
                    <a:pt x="79" y="29"/>
                    <a:pt x="81" y="34"/>
                    <a:pt x="81" y="34"/>
                  </a:cubicBezTo>
                  <a:cubicBezTo>
                    <a:pt x="81" y="34"/>
                    <a:pt x="81" y="35"/>
                    <a:pt x="81" y="35"/>
                  </a:cubicBezTo>
                  <a:cubicBezTo>
                    <a:pt x="82" y="35"/>
                    <a:pt x="81" y="35"/>
                    <a:pt x="82" y="35"/>
                  </a:cubicBezTo>
                  <a:cubicBezTo>
                    <a:pt x="82" y="36"/>
                    <a:pt x="83" y="37"/>
                    <a:pt x="83" y="38"/>
                  </a:cubicBezTo>
                  <a:cubicBezTo>
                    <a:pt x="83" y="40"/>
                    <a:pt x="83" y="42"/>
                    <a:pt x="82" y="43"/>
                  </a:cubicBezTo>
                  <a:cubicBezTo>
                    <a:pt x="82" y="44"/>
                    <a:pt x="80" y="45"/>
                    <a:pt x="81" y="45"/>
                  </a:cubicBezTo>
                  <a:cubicBezTo>
                    <a:pt x="81" y="45"/>
                    <a:pt x="77" y="45"/>
                    <a:pt x="77" y="46"/>
                  </a:cubicBezTo>
                  <a:cubicBezTo>
                    <a:pt x="77" y="47"/>
                    <a:pt x="73" y="49"/>
                    <a:pt x="73" y="49"/>
                  </a:cubicBezTo>
                  <a:cubicBezTo>
                    <a:pt x="73" y="50"/>
                    <a:pt x="68" y="51"/>
                    <a:pt x="68" y="51"/>
                  </a:cubicBezTo>
                  <a:cubicBezTo>
                    <a:pt x="66" y="52"/>
                    <a:pt x="65" y="51"/>
                    <a:pt x="63" y="51"/>
                  </a:cubicBezTo>
                  <a:cubicBezTo>
                    <a:pt x="62" y="48"/>
                    <a:pt x="56" y="50"/>
                    <a:pt x="56" y="47"/>
                  </a:cubicBezTo>
                  <a:cubicBezTo>
                    <a:pt x="55" y="45"/>
                    <a:pt x="55" y="42"/>
                    <a:pt x="55" y="40"/>
                  </a:cubicBezTo>
                  <a:cubicBezTo>
                    <a:pt x="55" y="40"/>
                    <a:pt x="55" y="39"/>
                    <a:pt x="56" y="39"/>
                  </a:cubicBezTo>
                  <a:cubicBezTo>
                    <a:pt x="56" y="38"/>
                    <a:pt x="57" y="38"/>
                    <a:pt x="57" y="38"/>
                  </a:cubicBezTo>
                  <a:cubicBezTo>
                    <a:pt x="57" y="38"/>
                    <a:pt x="57" y="38"/>
                    <a:pt x="57" y="38"/>
                  </a:cubicBezTo>
                  <a:cubicBezTo>
                    <a:pt x="57" y="38"/>
                    <a:pt x="58" y="38"/>
                    <a:pt x="58" y="38"/>
                  </a:cubicBezTo>
                  <a:cubicBezTo>
                    <a:pt x="58" y="38"/>
                    <a:pt x="58" y="37"/>
                    <a:pt x="58" y="37"/>
                  </a:cubicBezTo>
                  <a:cubicBezTo>
                    <a:pt x="60" y="37"/>
                    <a:pt x="61" y="36"/>
                    <a:pt x="61" y="36"/>
                  </a:cubicBezTo>
                  <a:cubicBezTo>
                    <a:pt x="61" y="36"/>
                    <a:pt x="61" y="35"/>
                    <a:pt x="61" y="36"/>
                  </a:cubicBezTo>
                  <a:cubicBezTo>
                    <a:pt x="61" y="36"/>
                    <a:pt x="61" y="35"/>
                    <a:pt x="61" y="35"/>
                  </a:cubicBezTo>
                  <a:cubicBezTo>
                    <a:pt x="61" y="33"/>
                    <a:pt x="61" y="31"/>
                    <a:pt x="61" y="28"/>
                  </a:cubicBezTo>
                  <a:cubicBezTo>
                    <a:pt x="61" y="27"/>
                    <a:pt x="62" y="28"/>
                    <a:pt x="61" y="28"/>
                  </a:cubicBezTo>
                  <a:cubicBezTo>
                    <a:pt x="61" y="27"/>
                    <a:pt x="64" y="26"/>
                    <a:pt x="64" y="26"/>
                  </a:cubicBezTo>
                  <a:cubicBezTo>
                    <a:pt x="64" y="25"/>
                    <a:pt x="65" y="26"/>
                    <a:pt x="65" y="25"/>
                  </a:cubicBezTo>
                  <a:cubicBezTo>
                    <a:pt x="66" y="25"/>
                    <a:pt x="68" y="25"/>
                    <a:pt x="70" y="25"/>
                  </a:cubicBezTo>
                  <a:cubicBezTo>
                    <a:pt x="70" y="23"/>
                    <a:pt x="71" y="20"/>
                    <a:pt x="71" y="21"/>
                  </a:cubicBezTo>
                  <a:cubicBezTo>
                    <a:pt x="71" y="20"/>
                    <a:pt x="71" y="20"/>
                    <a:pt x="71" y="21"/>
                  </a:cubicBezTo>
                  <a:cubicBezTo>
                    <a:pt x="71" y="18"/>
                    <a:pt x="72" y="16"/>
                    <a:pt x="72" y="14"/>
                  </a:cubicBezTo>
                  <a:cubicBezTo>
                    <a:pt x="72" y="13"/>
                    <a:pt x="68" y="12"/>
                    <a:pt x="69" y="12"/>
                  </a:cubicBezTo>
                  <a:cubicBezTo>
                    <a:pt x="69" y="12"/>
                    <a:pt x="68" y="12"/>
                    <a:pt x="68" y="12"/>
                  </a:cubicBezTo>
                  <a:cubicBezTo>
                    <a:pt x="67" y="11"/>
                    <a:pt x="68" y="10"/>
                    <a:pt x="67" y="10"/>
                  </a:cubicBezTo>
                  <a:cubicBezTo>
                    <a:pt x="67" y="9"/>
                    <a:pt x="66" y="7"/>
                    <a:pt x="67" y="8"/>
                  </a:cubicBezTo>
                  <a:cubicBezTo>
                    <a:pt x="63" y="5"/>
                    <a:pt x="65" y="9"/>
                    <a:pt x="64" y="9"/>
                  </a:cubicBezTo>
                  <a:cubicBezTo>
                    <a:pt x="64" y="11"/>
                    <a:pt x="62" y="13"/>
                    <a:pt x="62" y="16"/>
                  </a:cubicBezTo>
                  <a:cubicBezTo>
                    <a:pt x="62" y="16"/>
                    <a:pt x="62" y="16"/>
                    <a:pt x="62" y="16"/>
                  </a:cubicBezTo>
                  <a:cubicBezTo>
                    <a:pt x="62" y="17"/>
                    <a:pt x="59" y="17"/>
                    <a:pt x="59" y="17"/>
                  </a:cubicBezTo>
                  <a:cubicBezTo>
                    <a:pt x="57" y="17"/>
                    <a:pt x="57" y="13"/>
                    <a:pt x="57" y="12"/>
                  </a:cubicBezTo>
                  <a:cubicBezTo>
                    <a:pt x="57" y="11"/>
                    <a:pt x="57" y="11"/>
                    <a:pt x="57" y="10"/>
                  </a:cubicBezTo>
                  <a:cubicBezTo>
                    <a:pt x="58" y="10"/>
                    <a:pt x="57" y="6"/>
                    <a:pt x="57" y="6"/>
                  </a:cubicBezTo>
                  <a:cubicBezTo>
                    <a:pt x="55" y="4"/>
                    <a:pt x="54" y="7"/>
                    <a:pt x="54" y="7"/>
                  </a:cubicBezTo>
                  <a:cubicBezTo>
                    <a:pt x="54" y="8"/>
                    <a:pt x="54" y="10"/>
                    <a:pt x="53" y="11"/>
                  </a:cubicBezTo>
                  <a:cubicBezTo>
                    <a:pt x="53" y="12"/>
                    <a:pt x="52" y="13"/>
                    <a:pt x="53" y="13"/>
                  </a:cubicBezTo>
                  <a:cubicBezTo>
                    <a:pt x="50" y="13"/>
                    <a:pt x="51" y="13"/>
                    <a:pt x="51" y="11"/>
                  </a:cubicBezTo>
                  <a:cubicBezTo>
                    <a:pt x="50" y="10"/>
                    <a:pt x="51" y="6"/>
                    <a:pt x="51" y="5"/>
                  </a:cubicBezTo>
                  <a:cubicBezTo>
                    <a:pt x="51" y="5"/>
                    <a:pt x="51" y="5"/>
                    <a:pt x="51" y="5"/>
                  </a:cubicBezTo>
                  <a:cubicBezTo>
                    <a:pt x="51" y="4"/>
                    <a:pt x="52" y="2"/>
                    <a:pt x="52" y="1"/>
                  </a:cubicBezTo>
                  <a:cubicBezTo>
                    <a:pt x="52" y="0"/>
                    <a:pt x="51" y="0"/>
                    <a:pt x="51" y="0"/>
                  </a:cubicBezTo>
                  <a:cubicBezTo>
                    <a:pt x="51" y="0"/>
                    <a:pt x="51" y="0"/>
                    <a:pt x="51" y="0"/>
                  </a:cubicBezTo>
                  <a:lnTo>
                    <a:pt x="49" y="0"/>
                  </a:lnTo>
                  <a:cubicBezTo>
                    <a:pt x="49" y="0"/>
                    <a:pt x="49" y="0"/>
                    <a:pt x="49" y="0"/>
                  </a:cubicBezTo>
                  <a:cubicBezTo>
                    <a:pt x="48" y="1"/>
                    <a:pt x="48" y="3"/>
                    <a:pt x="47" y="3"/>
                  </a:cubicBezTo>
                  <a:cubicBezTo>
                    <a:pt x="47" y="3"/>
                    <a:pt x="46" y="6"/>
                    <a:pt x="47" y="6"/>
                  </a:cubicBezTo>
                  <a:cubicBezTo>
                    <a:pt x="49" y="8"/>
                    <a:pt x="48" y="8"/>
                    <a:pt x="47" y="7"/>
                  </a:cubicBezTo>
                  <a:cubicBezTo>
                    <a:pt x="49" y="8"/>
                    <a:pt x="48" y="8"/>
                    <a:pt x="48" y="7"/>
                  </a:cubicBezTo>
                  <a:cubicBezTo>
                    <a:pt x="49" y="8"/>
                    <a:pt x="48" y="8"/>
                    <a:pt x="48" y="8"/>
                  </a:cubicBezTo>
                  <a:cubicBezTo>
                    <a:pt x="49" y="8"/>
                    <a:pt x="48" y="8"/>
                    <a:pt x="49" y="8"/>
                  </a:cubicBezTo>
                  <a:cubicBezTo>
                    <a:pt x="49" y="9"/>
                    <a:pt x="48" y="10"/>
                    <a:pt x="48" y="10"/>
                  </a:cubicBezTo>
                  <a:cubicBezTo>
                    <a:pt x="48" y="12"/>
                    <a:pt x="45" y="9"/>
                    <a:pt x="45" y="11"/>
                  </a:cubicBezTo>
                  <a:cubicBezTo>
                    <a:pt x="45" y="12"/>
                    <a:pt x="44" y="13"/>
                    <a:pt x="44" y="13"/>
                  </a:cubicBezTo>
                  <a:cubicBezTo>
                    <a:pt x="44" y="13"/>
                    <a:pt x="44" y="13"/>
                    <a:pt x="44" y="13"/>
                  </a:cubicBezTo>
                  <a:cubicBezTo>
                    <a:pt x="44" y="14"/>
                    <a:pt x="42" y="13"/>
                    <a:pt x="41" y="13"/>
                  </a:cubicBezTo>
                  <a:cubicBezTo>
                    <a:pt x="42" y="12"/>
                    <a:pt x="41" y="12"/>
                    <a:pt x="41" y="11"/>
                  </a:cubicBezTo>
                  <a:cubicBezTo>
                    <a:pt x="41" y="11"/>
                    <a:pt x="41" y="11"/>
                    <a:pt x="41" y="12"/>
                  </a:cubicBezTo>
                  <a:cubicBezTo>
                    <a:pt x="41" y="12"/>
                    <a:pt x="41" y="12"/>
                    <a:pt x="41" y="12"/>
                  </a:cubicBezTo>
                  <a:cubicBezTo>
                    <a:pt x="41" y="12"/>
                    <a:pt x="41" y="13"/>
                    <a:pt x="41" y="13"/>
                  </a:cubicBezTo>
                  <a:cubicBezTo>
                    <a:pt x="41" y="13"/>
                    <a:pt x="41" y="13"/>
                    <a:pt x="41" y="13"/>
                  </a:cubicBezTo>
                  <a:cubicBezTo>
                    <a:pt x="41" y="13"/>
                    <a:pt x="41" y="13"/>
                    <a:pt x="41" y="14"/>
                  </a:cubicBezTo>
                  <a:cubicBezTo>
                    <a:pt x="41" y="13"/>
                    <a:pt x="41" y="13"/>
                    <a:pt x="40" y="14"/>
                  </a:cubicBezTo>
                  <a:cubicBezTo>
                    <a:pt x="40" y="14"/>
                    <a:pt x="39" y="15"/>
                    <a:pt x="39" y="15"/>
                  </a:cubicBezTo>
                  <a:cubicBezTo>
                    <a:pt x="40" y="14"/>
                    <a:pt x="39" y="15"/>
                    <a:pt x="39" y="15"/>
                  </a:cubicBezTo>
                  <a:cubicBezTo>
                    <a:pt x="39" y="15"/>
                    <a:pt x="38" y="15"/>
                    <a:pt x="38" y="15"/>
                  </a:cubicBezTo>
                  <a:cubicBezTo>
                    <a:pt x="38" y="15"/>
                    <a:pt x="38" y="16"/>
                    <a:pt x="38" y="16"/>
                  </a:cubicBezTo>
                  <a:cubicBezTo>
                    <a:pt x="38" y="16"/>
                    <a:pt x="38" y="17"/>
                    <a:pt x="38" y="17"/>
                  </a:cubicBezTo>
                  <a:cubicBezTo>
                    <a:pt x="38" y="17"/>
                    <a:pt x="38" y="19"/>
                    <a:pt x="38" y="20"/>
                  </a:cubicBezTo>
                  <a:cubicBezTo>
                    <a:pt x="38" y="20"/>
                    <a:pt x="38" y="20"/>
                    <a:pt x="38" y="20"/>
                  </a:cubicBezTo>
                  <a:cubicBezTo>
                    <a:pt x="38" y="20"/>
                    <a:pt x="38" y="20"/>
                    <a:pt x="38" y="21"/>
                  </a:cubicBezTo>
                  <a:cubicBezTo>
                    <a:pt x="38" y="21"/>
                    <a:pt x="39" y="21"/>
                    <a:pt x="39" y="21"/>
                  </a:cubicBezTo>
                  <a:cubicBezTo>
                    <a:pt x="39" y="21"/>
                    <a:pt x="39" y="21"/>
                    <a:pt x="39" y="21"/>
                  </a:cubicBezTo>
                  <a:cubicBezTo>
                    <a:pt x="39" y="21"/>
                    <a:pt x="41" y="21"/>
                    <a:pt x="41" y="21"/>
                  </a:cubicBezTo>
                  <a:cubicBezTo>
                    <a:pt x="41" y="21"/>
                    <a:pt x="41" y="22"/>
                    <a:pt x="41" y="22"/>
                  </a:cubicBezTo>
                  <a:cubicBezTo>
                    <a:pt x="41" y="22"/>
                    <a:pt x="41" y="23"/>
                    <a:pt x="41" y="24"/>
                  </a:cubicBezTo>
                  <a:cubicBezTo>
                    <a:pt x="41" y="24"/>
                    <a:pt x="41" y="24"/>
                    <a:pt x="41" y="25"/>
                  </a:cubicBezTo>
                  <a:cubicBezTo>
                    <a:pt x="41" y="24"/>
                    <a:pt x="41" y="24"/>
                    <a:pt x="42" y="25"/>
                  </a:cubicBezTo>
                  <a:cubicBezTo>
                    <a:pt x="42" y="25"/>
                    <a:pt x="42" y="25"/>
                    <a:pt x="43" y="25"/>
                  </a:cubicBezTo>
                  <a:cubicBezTo>
                    <a:pt x="42" y="25"/>
                    <a:pt x="42" y="25"/>
                    <a:pt x="43" y="26"/>
                  </a:cubicBezTo>
                  <a:cubicBezTo>
                    <a:pt x="44" y="26"/>
                    <a:pt x="43" y="26"/>
                    <a:pt x="44" y="26"/>
                  </a:cubicBezTo>
                  <a:cubicBezTo>
                    <a:pt x="44" y="26"/>
                    <a:pt x="44" y="27"/>
                    <a:pt x="44" y="28"/>
                  </a:cubicBezTo>
                  <a:cubicBezTo>
                    <a:pt x="44" y="28"/>
                    <a:pt x="45" y="28"/>
                    <a:pt x="45" y="28"/>
                  </a:cubicBezTo>
                  <a:cubicBezTo>
                    <a:pt x="45" y="28"/>
                    <a:pt x="45" y="28"/>
                    <a:pt x="45" y="28"/>
                  </a:cubicBezTo>
                  <a:cubicBezTo>
                    <a:pt x="45" y="28"/>
                    <a:pt x="45" y="30"/>
                    <a:pt x="45" y="30"/>
                  </a:cubicBezTo>
                  <a:cubicBezTo>
                    <a:pt x="45" y="30"/>
                    <a:pt x="45" y="31"/>
                    <a:pt x="45" y="31"/>
                  </a:cubicBezTo>
                  <a:cubicBezTo>
                    <a:pt x="45" y="30"/>
                    <a:pt x="45" y="31"/>
                    <a:pt x="45" y="31"/>
                  </a:cubicBezTo>
                  <a:cubicBezTo>
                    <a:pt x="45" y="31"/>
                    <a:pt x="44" y="32"/>
                    <a:pt x="44" y="32"/>
                  </a:cubicBezTo>
                  <a:cubicBezTo>
                    <a:pt x="45" y="31"/>
                    <a:pt x="44" y="32"/>
                    <a:pt x="44" y="33"/>
                  </a:cubicBezTo>
                  <a:cubicBezTo>
                    <a:pt x="44" y="33"/>
                    <a:pt x="44" y="33"/>
                    <a:pt x="44" y="33"/>
                  </a:cubicBezTo>
                  <a:cubicBezTo>
                    <a:pt x="44" y="33"/>
                    <a:pt x="44" y="33"/>
                    <a:pt x="44" y="34"/>
                  </a:cubicBezTo>
                  <a:cubicBezTo>
                    <a:pt x="44" y="34"/>
                    <a:pt x="44" y="34"/>
                    <a:pt x="44" y="34"/>
                  </a:cubicBezTo>
                  <a:cubicBezTo>
                    <a:pt x="44" y="34"/>
                    <a:pt x="44" y="34"/>
                    <a:pt x="44" y="35"/>
                  </a:cubicBezTo>
                  <a:cubicBezTo>
                    <a:pt x="45" y="35"/>
                    <a:pt x="45" y="35"/>
                    <a:pt x="45" y="36"/>
                  </a:cubicBezTo>
                  <a:cubicBezTo>
                    <a:pt x="45" y="36"/>
                    <a:pt x="45" y="36"/>
                    <a:pt x="45" y="36"/>
                  </a:cubicBezTo>
                  <a:cubicBezTo>
                    <a:pt x="45" y="36"/>
                    <a:pt x="45" y="36"/>
                    <a:pt x="45" y="37"/>
                  </a:cubicBezTo>
                  <a:cubicBezTo>
                    <a:pt x="45" y="36"/>
                    <a:pt x="45" y="36"/>
                    <a:pt x="46" y="37"/>
                  </a:cubicBezTo>
                  <a:cubicBezTo>
                    <a:pt x="46" y="37"/>
                    <a:pt x="46" y="37"/>
                    <a:pt x="47" y="37"/>
                  </a:cubicBezTo>
                  <a:cubicBezTo>
                    <a:pt x="47" y="37"/>
                    <a:pt x="47" y="38"/>
                    <a:pt x="47" y="38"/>
                  </a:cubicBezTo>
                  <a:cubicBezTo>
                    <a:pt x="47" y="38"/>
                    <a:pt x="47" y="38"/>
                    <a:pt x="47" y="38"/>
                  </a:cubicBezTo>
                  <a:cubicBezTo>
                    <a:pt x="47" y="38"/>
                    <a:pt x="47" y="39"/>
                    <a:pt x="47" y="39"/>
                  </a:cubicBezTo>
                  <a:cubicBezTo>
                    <a:pt x="48" y="39"/>
                    <a:pt x="48" y="39"/>
                    <a:pt x="48" y="40"/>
                  </a:cubicBezTo>
                  <a:cubicBezTo>
                    <a:pt x="48" y="40"/>
                    <a:pt x="48" y="40"/>
                    <a:pt x="48" y="40"/>
                  </a:cubicBezTo>
                  <a:cubicBezTo>
                    <a:pt x="48" y="42"/>
                    <a:pt x="48" y="43"/>
                    <a:pt x="48" y="45"/>
                  </a:cubicBezTo>
                  <a:cubicBezTo>
                    <a:pt x="48" y="45"/>
                    <a:pt x="48" y="45"/>
                    <a:pt x="48" y="45"/>
                  </a:cubicBezTo>
                  <a:cubicBezTo>
                    <a:pt x="48" y="45"/>
                    <a:pt x="47" y="45"/>
                    <a:pt x="47" y="45"/>
                  </a:cubicBezTo>
                  <a:cubicBezTo>
                    <a:pt x="48" y="45"/>
                    <a:pt x="47" y="45"/>
                    <a:pt x="47" y="45"/>
                  </a:cubicBezTo>
                  <a:cubicBezTo>
                    <a:pt x="47" y="45"/>
                    <a:pt x="46" y="46"/>
                    <a:pt x="46" y="46"/>
                  </a:cubicBezTo>
                  <a:cubicBezTo>
                    <a:pt x="47" y="45"/>
                    <a:pt x="46" y="46"/>
                    <a:pt x="45" y="46"/>
                  </a:cubicBezTo>
                  <a:cubicBezTo>
                    <a:pt x="45" y="46"/>
                    <a:pt x="45" y="46"/>
                    <a:pt x="45" y="46"/>
                  </a:cubicBezTo>
                  <a:cubicBezTo>
                    <a:pt x="45" y="46"/>
                    <a:pt x="44" y="46"/>
                    <a:pt x="44" y="46"/>
                  </a:cubicBezTo>
                  <a:cubicBezTo>
                    <a:pt x="44" y="46"/>
                    <a:pt x="44" y="46"/>
                    <a:pt x="44" y="46"/>
                  </a:cubicBezTo>
                  <a:cubicBezTo>
                    <a:pt x="44" y="46"/>
                    <a:pt x="43" y="47"/>
                    <a:pt x="43" y="47"/>
                  </a:cubicBezTo>
                  <a:cubicBezTo>
                    <a:pt x="44" y="46"/>
                    <a:pt x="43" y="47"/>
                    <a:pt x="43" y="48"/>
                  </a:cubicBezTo>
                  <a:cubicBezTo>
                    <a:pt x="43" y="48"/>
                    <a:pt x="43" y="48"/>
                    <a:pt x="43" y="48"/>
                  </a:cubicBezTo>
                  <a:cubicBezTo>
                    <a:pt x="43" y="48"/>
                    <a:pt x="42" y="49"/>
                    <a:pt x="42" y="49"/>
                  </a:cubicBezTo>
                  <a:cubicBezTo>
                    <a:pt x="42" y="49"/>
                    <a:pt x="42" y="51"/>
                    <a:pt x="42" y="51"/>
                  </a:cubicBezTo>
                  <a:cubicBezTo>
                    <a:pt x="42" y="51"/>
                    <a:pt x="43" y="51"/>
                    <a:pt x="43" y="51"/>
                  </a:cubicBezTo>
                  <a:cubicBezTo>
                    <a:pt x="43" y="52"/>
                    <a:pt x="43" y="53"/>
                    <a:pt x="43" y="54"/>
                  </a:cubicBezTo>
                  <a:cubicBezTo>
                    <a:pt x="43" y="54"/>
                    <a:pt x="42" y="54"/>
                    <a:pt x="42" y="54"/>
                  </a:cubicBezTo>
                  <a:cubicBezTo>
                    <a:pt x="42" y="54"/>
                    <a:pt x="42" y="55"/>
                    <a:pt x="42" y="55"/>
                  </a:cubicBezTo>
                  <a:cubicBezTo>
                    <a:pt x="41" y="55"/>
                    <a:pt x="42" y="55"/>
                    <a:pt x="41" y="55"/>
                  </a:cubicBezTo>
                  <a:cubicBezTo>
                    <a:pt x="41" y="55"/>
                    <a:pt x="41" y="57"/>
                    <a:pt x="41" y="57"/>
                  </a:cubicBezTo>
                  <a:cubicBezTo>
                    <a:pt x="41" y="57"/>
                    <a:pt x="42" y="58"/>
                    <a:pt x="42" y="58"/>
                  </a:cubicBezTo>
                  <a:cubicBezTo>
                    <a:pt x="42" y="58"/>
                    <a:pt x="42" y="59"/>
                    <a:pt x="42" y="59"/>
                  </a:cubicBezTo>
                  <a:cubicBezTo>
                    <a:pt x="42" y="59"/>
                    <a:pt x="41" y="59"/>
                    <a:pt x="41" y="59"/>
                  </a:cubicBezTo>
                  <a:cubicBezTo>
                    <a:pt x="41" y="59"/>
                    <a:pt x="41" y="60"/>
                    <a:pt x="41" y="60"/>
                  </a:cubicBezTo>
                  <a:cubicBezTo>
                    <a:pt x="41" y="60"/>
                    <a:pt x="39" y="60"/>
                    <a:pt x="38" y="60"/>
                  </a:cubicBezTo>
                  <a:cubicBezTo>
                    <a:pt x="38" y="60"/>
                    <a:pt x="38" y="60"/>
                    <a:pt x="38" y="60"/>
                  </a:cubicBezTo>
                  <a:cubicBezTo>
                    <a:pt x="38" y="60"/>
                    <a:pt x="38" y="60"/>
                    <a:pt x="37" y="60"/>
                  </a:cubicBezTo>
                  <a:cubicBezTo>
                    <a:pt x="37" y="59"/>
                    <a:pt x="36" y="60"/>
                    <a:pt x="36" y="59"/>
                  </a:cubicBezTo>
                  <a:cubicBezTo>
                    <a:pt x="37" y="59"/>
                    <a:pt x="36" y="60"/>
                    <a:pt x="36" y="59"/>
                  </a:cubicBezTo>
                  <a:cubicBezTo>
                    <a:pt x="36" y="59"/>
                    <a:pt x="35" y="59"/>
                    <a:pt x="35" y="59"/>
                  </a:cubicBezTo>
                  <a:cubicBezTo>
                    <a:pt x="35" y="59"/>
                    <a:pt x="35" y="58"/>
                    <a:pt x="35" y="58"/>
                  </a:cubicBezTo>
                  <a:cubicBezTo>
                    <a:pt x="35" y="58"/>
                    <a:pt x="34" y="58"/>
                    <a:pt x="34" y="58"/>
                  </a:cubicBezTo>
                  <a:cubicBezTo>
                    <a:pt x="35" y="58"/>
                    <a:pt x="34" y="58"/>
                    <a:pt x="34" y="57"/>
                  </a:cubicBezTo>
                  <a:cubicBezTo>
                    <a:pt x="34" y="57"/>
                    <a:pt x="34" y="57"/>
                    <a:pt x="34" y="57"/>
                  </a:cubicBezTo>
                  <a:cubicBezTo>
                    <a:pt x="34" y="57"/>
                    <a:pt x="34" y="56"/>
                    <a:pt x="34" y="56"/>
                  </a:cubicBezTo>
                  <a:cubicBezTo>
                    <a:pt x="34" y="56"/>
                    <a:pt x="33" y="55"/>
                    <a:pt x="33" y="55"/>
                  </a:cubicBezTo>
                  <a:cubicBezTo>
                    <a:pt x="34" y="56"/>
                    <a:pt x="33" y="55"/>
                    <a:pt x="33" y="55"/>
                  </a:cubicBezTo>
                  <a:cubicBezTo>
                    <a:pt x="33" y="55"/>
                    <a:pt x="32" y="54"/>
                    <a:pt x="32" y="54"/>
                  </a:cubicBezTo>
                  <a:cubicBezTo>
                    <a:pt x="32" y="54"/>
                    <a:pt x="32" y="54"/>
                    <a:pt x="32" y="54"/>
                  </a:cubicBezTo>
                  <a:cubicBezTo>
                    <a:pt x="31" y="54"/>
                    <a:pt x="32" y="54"/>
                    <a:pt x="31" y="54"/>
                  </a:cubicBezTo>
                  <a:cubicBezTo>
                    <a:pt x="31" y="54"/>
                    <a:pt x="32" y="54"/>
                    <a:pt x="31" y="53"/>
                  </a:cubicBezTo>
                  <a:cubicBezTo>
                    <a:pt x="29" y="53"/>
                    <a:pt x="26" y="53"/>
                    <a:pt x="24" y="53"/>
                  </a:cubicBezTo>
                  <a:cubicBezTo>
                    <a:pt x="24" y="53"/>
                    <a:pt x="24" y="54"/>
                    <a:pt x="24" y="54"/>
                  </a:cubicBezTo>
                  <a:cubicBezTo>
                    <a:pt x="23" y="54"/>
                    <a:pt x="24" y="54"/>
                    <a:pt x="23" y="54"/>
                  </a:cubicBezTo>
                  <a:cubicBezTo>
                    <a:pt x="23" y="54"/>
                    <a:pt x="24" y="54"/>
                    <a:pt x="23" y="55"/>
                  </a:cubicBezTo>
                  <a:cubicBezTo>
                    <a:pt x="23" y="54"/>
                    <a:pt x="24" y="54"/>
                    <a:pt x="23" y="55"/>
                  </a:cubicBezTo>
                  <a:cubicBezTo>
                    <a:pt x="23" y="54"/>
                    <a:pt x="22" y="55"/>
                    <a:pt x="22" y="54"/>
                  </a:cubicBezTo>
                  <a:cubicBezTo>
                    <a:pt x="22" y="54"/>
                    <a:pt x="21" y="54"/>
                    <a:pt x="21" y="54"/>
                  </a:cubicBezTo>
                  <a:cubicBezTo>
                    <a:pt x="21" y="54"/>
                    <a:pt x="21" y="54"/>
                    <a:pt x="20" y="54"/>
                  </a:cubicBezTo>
                  <a:cubicBezTo>
                    <a:pt x="20" y="54"/>
                    <a:pt x="20" y="53"/>
                    <a:pt x="20" y="53"/>
                  </a:cubicBezTo>
                  <a:cubicBezTo>
                    <a:pt x="20" y="54"/>
                    <a:pt x="20" y="53"/>
                    <a:pt x="19" y="53"/>
                  </a:cubicBezTo>
                  <a:cubicBezTo>
                    <a:pt x="19" y="53"/>
                    <a:pt x="18" y="52"/>
                    <a:pt x="18" y="52"/>
                  </a:cubicBezTo>
                  <a:cubicBezTo>
                    <a:pt x="18" y="52"/>
                    <a:pt x="17" y="52"/>
                    <a:pt x="17" y="52"/>
                  </a:cubicBezTo>
                  <a:cubicBezTo>
                    <a:pt x="18" y="52"/>
                    <a:pt x="17" y="52"/>
                    <a:pt x="17" y="53"/>
                  </a:cubicBezTo>
                  <a:cubicBezTo>
                    <a:pt x="17" y="53"/>
                    <a:pt x="17" y="54"/>
                    <a:pt x="17" y="54"/>
                  </a:cubicBezTo>
                  <a:cubicBezTo>
                    <a:pt x="17" y="53"/>
                    <a:pt x="17" y="54"/>
                    <a:pt x="17" y="54"/>
                  </a:cubicBezTo>
                  <a:cubicBezTo>
                    <a:pt x="17" y="54"/>
                    <a:pt x="16" y="55"/>
                    <a:pt x="16" y="55"/>
                  </a:cubicBezTo>
                  <a:cubicBezTo>
                    <a:pt x="16" y="55"/>
                    <a:pt x="16" y="56"/>
                    <a:pt x="16" y="57"/>
                  </a:cubicBezTo>
                  <a:cubicBezTo>
                    <a:pt x="16" y="57"/>
                    <a:pt x="17" y="57"/>
                    <a:pt x="17" y="57"/>
                  </a:cubicBezTo>
                  <a:cubicBezTo>
                    <a:pt x="17" y="58"/>
                    <a:pt x="17" y="59"/>
                    <a:pt x="17" y="59"/>
                  </a:cubicBezTo>
                  <a:cubicBezTo>
                    <a:pt x="16" y="59"/>
                    <a:pt x="16" y="60"/>
                    <a:pt x="16" y="60"/>
                  </a:cubicBezTo>
                  <a:cubicBezTo>
                    <a:pt x="16" y="60"/>
                    <a:pt x="16" y="61"/>
                    <a:pt x="16" y="61"/>
                  </a:cubicBezTo>
                  <a:cubicBezTo>
                    <a:pt x="16" y="61"/>
                    <a:pt x="15" y="61"/>
                    <a:pt x="15" y="61"/>
                  </a:cubicBezTo>
                  <a:cubicBezTo>
                    <a:pt x="15" y="61"/>
                    <a:pt x="15" y="62"/>
                    <a:pt x="15" y="62"/>
                  </a:cubicBezTo>
                  <a:cubicBezTo>
                    <a:pt x="15" y="62"/>
                    <a:pt x="14" y="62"/>
                    <a:pt x="14" y="62"/>
                  </a:cubicBezTo>
                  <a:cubicBezTo>
                    <a:pt x="15" y="62"/>
                    <a:pt x="14" y="62"/>
                    <a:pt x="14" y="63"/>
                  </a:cubicBezTo>
                  <a:cubicBezTo>
                    <a:pt x="14" y="63"/>
                    <a:pt x="13" y="63"/>
                    <a:pt x="13" y="63"/>
                  </a:cubicBezTo>
                  <a:cubicBezTo>
                    <a:pt x="13" y="63"/>
                    <a:pt x="12" y="63"/>
                    <a:pt x="12" y="63"/>
                  </a:cubicBezTo>
                  <a:cubicBezTo>
                    <a:pt x="12" y="63"/>
                    <a:pt x="12" y="64"/>
                    <a:pt x="12" y="64"/>
                  </a:cubicBezTo>
                  <a:cubicBezTo>
                    <a:pt x="11" y="64"/>
                    <a:pt x="10" y="64"/>
                    <a:pt x="9" y="64"/>
                  </a:cubicBezTo>
                  <a:cubicBezTo>
                    <a:pt x="9" y="64"/>
                    <a:pt x="9" y="63"/>
                    <a:pt x="9" y="63"/>
                  </a:cubicBezTo>
                  <a:cubicBezTo>
                    <a:pt x="9" y="64"/>
                    <a:pt x="9" y="63"/>
                    <a:pt x="9" y="62"/>
                  </a:cubicBezTo>
                  <a:cubicBezTo>
                    <a:pt x="9" y="62"/>
                    <a:pt x="8" y="62"/>
                    <a:pt x="8" y="62"/>
                  </a:cubicBezTo>
                  <a:cubicBezTo>
                    <a:pt x="8" y="62"/>
                    <a:pt x="8" y="62"/>
                    <a:pt x="8" y="62"/>
                  </a:cubicBezTo>
                  <a:cubicBezTo>
                    <a:pt x="8" y="62"/>
                    <a:pt x="8" y="62"/>
                    <a:pt x="7" y="62"/>
                  </a:cubicBezTo>
                  <a:cubicBezTo>
                    <a:pt x="7" y="62"/>
                    <a:pt x="7" y="62"/>
                    <a:pt x="7" y="62"/>
                  </a:cubicBezTo>
                  <a:cubicBezTo>
                    <a:pt x="7" y="62"/>
                    <a:pt x="7" y="62"/>
                    <a:pt x="7" y="62"/>
                  </a:cubicBezTo>
                  <a:cubicBezTo>
                    <a:pt x="7" y="62"/>
                    <a:pt x="7" y="63"/>
                    <a:pt x="7" y="64"/>
                  </a:cubicBezTo>
                  <a:moveTo>
                    <a:pt x="117" y="19"/>
                  </a:moveTo>
                  <a:cubicBezTo>
                    <a:pt x="117" y="19"/>
                    <a:pt x="117" y="19"/>
                    <a:pt x="117" y="19"/>
                  </a:cubicBezTo>
                  <a:cubicBezTo>
                    <a:pt x="117" y="19"/>
                    <a:pt x="117" y="19"/>
                    <a:pt x="117" y="19"/>
                  </a:cubicBezTo>
                  <a:cubicBezTo>
                    <a:pt x="117" y="19"/>
                    <a:pt x="117" y="19"/>
                    <a:pt x="117" y="19"/>
                  </a:cubicBezTo>
                  <a:moveTo>
                    <a:pt x="117" y="19"/>
                  </a:moveTo>
                  <a:cubicBezTo>
                    <a:pt x="117" y="19"/>
                    <a:pt x="117" y="19"/>
                    <a:pt x="117" y="19"/>
                  </a:cubicBezTo>
                  <a:moveTo>
                    <a:pt x="117" y="19"/>
                  </a:moveTo>
                  <a:cubicBezTo>
                    <a:pt x="117" y="19"/>
                    <a:pt x="117" y="19"/>
                    <a:pt x="117" y="19"/>
                  </a:cubicBezTo>
                  <a:cubicBezTo>
                    <a:pt x="117" y="19"/>
                    <a:pt x="117" y="19"/>
                    <a:pt x="117" y="19"/>
                  </a:cubicBezTo>
                  <a:moveTo>
                    <a:pt x="79" y="26"/>
                  </a:moveTo>
                  <a:cubicBezTo>
                    <a:pt x="79" y="25"/>
                    <a:pt x="79" y="25"/>
                    <a:pt x="79" y="25"/>
                  </a:cubicBezTo>
                  <a:cubicBezTo>
                    <a:pt x="79" y="25"/>
                    <a:pt x="79" y="25"/>
                    <a:pt x="79" y="26"/>
                  </a:cubicBezTo>
                  <a:moveTo>
                    <a:pt x="79" y="25"/>
                  </a:moveTo>
                  <a:cubicBezTo>
                    <a:pt x="79" y="25"/>
                    <a:pt x="79" y="25"/>
                    <a:pt x="79" y="25"/>
                  </a:cubicBezTo>
                  <a:cubicBezTo>
                    <a:pt x="79" y="25"/>
                    <a:pt x="79" y="25"/>
                    <a:pt x="79" y="25"/>
                  </a:cubicBezTo>
                  <a:moveTo>
                    <a:pt x="79" y="25"/>
                  </a:moveTo>
                  <a:cubicBezTo>
                    <a:pt x="79" y="25"/>
                    <a:pt x="79" y="25"/>
                    <a:pt x="79" y="25"/>
                  </a:cubicBezTo>
                  <a:cubicBezTo>
                    <a:pt x="79" y="25"/>
                    <a:pt x="79" y="25"/>
                    <a:pt x="79" y="25"/>
                  </a:cubicBezTo>
                  <a:moveTo>
                    <a:pt x="79" y="24"/>
                  </a:moveTo>
                  <a:cubicBezTo>
                    <a:pt x="79" y="24"/>
                    <a:pt x="79" y="24"/>
                    <a:pt x="79" y="24"/>
                  </a:cubicBezTo>
                  <a:cubicBezTo>
                    <a:pt x="79" y="24"/>
                    <a:pt x="79" y="24"/>
                    <a:pt x="79" y="24"/>
                  </a:cubicBezTo>
                  <a:moveTo>
                    <a:pt x="79" y="24"/>
                  </a:moveTo>
                  <a:cubicBezTo>
                    <a:pt x="79" y="24"/>
                    <a:pt x="79" y="24"/>
                    <a:pt x="79" y="24"/>
                  </a:cubicBezTo>
                  <a:cubicBezTo>
                    <a:pt x="79" y="24"/>
                    <a:pt x="79" y="24"/>
                    <a:pt x="79" y="24"/>
                  </a:cubicBezTo>
                  <a:moveTo>
                    <a:pt x="80" y="23"/>
                  </a:moveTo>
                  <a:cubicBezTo>
                    <a:pt x="80" y="23"/>
                    <a:pt x="80" y="23"/>
                    <a:pt x="80" y="23"/>
                  </a:cubicBezTo>
                  <a:cubicBezTo>
                    <a:pt x="80" y="23"/>
                    <a:pt x="80" y="23"/>
                    <a:pt x="80" y="23"/>
                  </a:cubicBezTo>
                  <a:moveTo>
                    <a:pt x="80" y="23"/>
                  </a:moveTo>
                  <a:cubicBezTo>
                    <a:pt x="80" y="23"/>
                    <a:pt x="80" y="23"/>
                    <a:pt x="80" y="23"/>
                  </a:cubicBezTo>
                  <a:cubicBezTo>
                    <a:pt x="80" y="23"/>
                    <a:pt x="80" y="23"/>
                    <a:pt x="80" y="23"/>
                  </a:cubicBezTo>
                  <a:moveTo>
                    <a:pt x="80" y="23"/>
                  </a:moveTo>
                  <a:cubicBezTo>
                    <a:pt x="80" y="23"/>
                    <a:pt x="80" y="23"/>
                    <a:pt x="80" y="23"/>
                  </a:cubicBezTo>
                  <a:cubicBezTo>
                    <a:pt x="80" y="23"/>
                    <a:pt x="80" y="23"/>
                    <a:pt x="80" y="23"/>
                  </a:cubicBezTo>
                  <a:moveTo>
                    <a:pt x="80" y="23"/>
                  </a:moveTo>
                  <a:cubicBezTo>
                    <a:pt x="80" y="23"/>
                    <a:pt x="80" y="23"/>
                    <a:pt x="80" y="23"/>
                  </a:cubicBezTo>
                  <a:cubicBezTo>
                    <a:pt x="80" y="23"/>
                    <a:pt x="80" y="23"/>
                    <a:pt x="80" y="23"/>
                  </a:cubicBezTo>
                  <a:moveTo>
                    <a:pt x="102" y="14"/>
                  </a:moveTo>
                  <a:cubicBezTo>
                    <a:pt x="102" y="14"/>
                    <a:pt x="102" y="14"/>
                    <a:pt x="102" y="15"/>
                  </a:cubicBezTo>
                  <a:cubicBezTo>
                    <a:pt x="102" y="14"/>
                    <a:pt x="102" y="14"/>
                    <a:pt x="102" y="14"/>
                  </a:cubicBezTo>
                  <a:moveTo>
                    <a:pt x="102" y="15"/>
                  </a:moveTo>
                  <a:cubicBezTo>
                    <a:pt x="102" y="15"/>
                    <a:pt x="102" y="15"/>
                    <a:pt x="102" y="15"/>
                  </a:cubicBezTo>
                  <a:cubicBezTo>
                    <a:pt x="102" y="15"/>
                    <a:pt x="102" y="15"/>
                    <a:pt x="102" y="15"/>
                  </a:cubicBezTo>
                  <a:moveTo>
                    <a:pt x="102" y="15"/>
                  </a:moveTo>
                  <a:cubicBezTo>
                    <a:pt x="103" y="15"/>
                    <a:pt x="103" y="15"/>
                    <a:pt x="103" y="15"/>
                  </a:cubicBezTo>
                  <a:cubicBezTo>
                    <a:pt x="103" y="15"/>
                    <a:pt x="103" y="15"/>
                    <a:pt x="102" y="15"/>
                  </a:cubicBezTo>
                  <a:moveTo>
                    <a:pt x="103" y="15"/>
                  </a:moveTo>
                  <a:cubicBezTo>
                    <a:pt x="103" y="15"/>
                    <a:pt x="103" y="15"/>
                    <a:pt x="103" y="15"/>
                  </a:cubicBezTo>
                  <a:cubicBezTo>
                    <a:pt x="103" y="15"/>
                    <a:pt x="103" y="15"/>
                    <a:pt x="103" y="15"/>
                  </a:cubicBezTo>
                  <a:moveTo>
                    <a:pt x="103" y="15"/>
                  </a:moveTo>
                  <a:cubicBezTo>
                    <a:pt x="103" y="15"/>
                    <a:pt x="103" y="15"/>
                    <a:pt x="103" y="15"/>
                  </a:cubicBezTo>
                  <a:cubicBezTo>
                    <a:pt x="103" y="15"/>
                    <a:pt x="103" y="15"/>
                    <a:pt x="103" y="15"/>
                  </a:cubicBezTo>
                  <a:moveTo>
                    <a:pt x="103" y="16"/>
                  </a:moveTo>
                  <a:cubicBezTo>
                    <a:pt x="103" y="16"/>
                    <a:pt x="103" y="16"/>
                    <a:pt x="103" y="16"/>
                  </a:cubicBezTo>
                  <a:cubicBezTo>
                    <a:pt x="103" y="16"/>
                    <a:pt x="103" y="16"/>
                    <a:pt x="103" y="16"/>
                  </a:cubicBezTo>
                  <a:moveTo>
                    <a:pt x="103" y="16"/>
                  </a:moveTo>
                  <a:cubicBezTo>
                    <a:pt x="103" y="16"/>
                    <a:pt x="103" y="16"/>
                    <a:pt x="103" y="16"/>
                  </a:cubicBezTo>
                  <a:cubicBezTo>
                    <a:pt x="103" y="16"/>
                    <a:pt x="103" y="16"/>
                    <a:pt x="103" y="16"/>
                  </a:cubicBezTo>
                  <a:moveTo>
                    <a:pt x="103" y="16"/>
                  </a:moveTo>
                  <a:cubicBezTo>
                    <a:pt x="103" y="16"/>
                    <a:pt x="103" y="16"/>
                    <a:pt x="103" y="16"/>
                  </a:cubicBezTo>
                  <a:cubicBezTo>
                    <a:pt x="103" y="16"/>
                    <a:pt x="103" y="16"/>
                    <a:pt x="103" y="16"/>
                  </a:cubicBezTo>
                  <a:moveTo>
                    <a:pt x="104" y="22"/>
                  </a:moveTo>
                  <a:cubicBezTo>
                    <a:pt x="104" y="22"/>
                    <a:pt x="104" y="22"/>
                    <a:pt x="104" y="22"/>
                  </a:cubicBezTo>
                  <a:cubicBezTo>
                    <a:pt x="104" y="22"/>
                    <a:pt x="104" y="22"/>
                    <a:pt x="104" y="22"/>
                  </a:cubicBezTo>
                  <a:moveTo>
                    <a:pt x="105" y="22"/>
                  </a:moveTo>
                  <a:cubicBezTo>
                    <a:pt x="105" y="22"/>
                    <a:pt x="105" y="22"/>
                    <a:pt x="105" y="22"/>
                  </a:cubicBezTo>
                  <a:cubicBezTo>
                    <a:pt x="105" y="22"/>
                    <a:pt x="105" y="22"/>
                    <a:pt x="105" y="22"/>
                  </a:cubicBezTo>
                  <a:moveTo>
                    <a:pt x="105" y="22"/>
                  </a:moveTo>
                  <a:cubicBezTo>
                    <a:pt x="105" y="22"/>
                    <a:pt x="105" y="22"/>
                    <a:pt x="105" y="22"/>
                  </a:cubicBezTo>
                  <a:cubicBezTo>
                    <a:pt x="105" y="22"/>
                    <a:pt x="105" y="22"/>
                    <a:pt x="105" y="22"/>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20" y="28"/>
                  </a:moveTo>
                  <a:cubicBezTo>
                    <a:pt x="120" y="28"/>
                    <a:pt x="120" y="28"/>
                    <a:pt x="120" y="28"/>
                  </a:cubicBezTo>
                  <a:moveTo>
                    <a:pt x="120" y="28"/>
                  </a:moveTo>
                  <a:cubicBezTo>
                    <a:pt x="120" y="28"/>
                    <a:pt x="120" y="28"/>
                    <a:pt x="120" y="28"/>
                  </a:cubicBezTo>
                  <a:moveTo>
                    <a:pt x="120" y="28"/>
                  </a:moveTo>
                  <a:cubicBezTo>
                    <a:pt x="120" y="28"/>
                    <a:pt x="120" y="28"/>
                    <a:pt x="120" y="28"/>
                  </a:cubicBezTo>
                  <a:cubicBezTo>
                    <a:pt x="120" y="28"/>
                    <a:pt x="120" y="28"/>
                    <a:pt x="120" y="28"/>
                  </a:cubicBezTo>
                  <a:moveTo>
                    <a:pt x="115" y="24"/>
                  </a:moveTo>
                  <a:cubicBezTo>
                    <a:pt x="115" y="24"/>
                    <a:pt x="115" y="24"/>
                    <a:pt x="115" y="23"/>
                  </a:cubicBezTo>
                  <a:cubicBezTo>
                    <a:pt x="115" y="23"/>
                    <a:pt x="115" y="23"/>
                    <a:pt x="115" y="23"/>
                  </a:cubicBezTo>
                  <a:cubicBezTo>
                    <a:pt x="115" y="23"/>
                    <a:pt x="115" y="23"/>
                    <a:pt x="115" y="22"/>
                  </a:cubicBezTo>
                  <a:cubicBezTo>
                    <a:pt x="115" y="23"/>
                    <a:pt x="115" y="24"/>
                    <a:pt x="115" y="24"/>
                  </a:cubicBezTo>
                  <a:moveTo>
                    <a:pt x="116" y="22"/>
                  </a:moveTo>
                  <a:cubicBezTo>
                    <a:pt x="116" y="21"/>
                    <a:pt x="116" y="21"/>
                    <a:pt x="116" y="21"/>
                  </a:cubicBezTo>
                  <a:cubicBezTo>
                    <a:pt x="116" y="21"/>
                    <a:pt x="116" y="21"/>
                    <a:pt x="116" y="21"/>
                  </a:cubicBezTo>
                  <a:cubicBezTo>
                    <a:pt x="116" y="21"/>
                    <a:pt x="116" y="21"/>
                    <a:pt x="116" y="22"/>
                  </a:cubicBezTo>
                  <a:moveTo>
                    <a:pt x="117" y="20"/>
                  </a:moveTo>
                  <a:cubicBezTo>
                    <a:pt x="117" y="20"/>
                    <a:pt x="117" y="20"/>
                    <a:pt x="117" y="20"/>
                  </a:cubicBezTo>
                  <a:cubicBezTo>
                    <a:pt x="117" y="20"/>
                    <a:pt x="117" y="20"/>
                    <a:pt x="117" y="20"/>
                  </a:cubicBezTo>
                  <a:cubicBezTo>
                    <a:pt x="117" y="20"/>
                    <a:pt x="117" y="20"/>
                    <a:pt x="117" y="20"/>
                  </a:cubicBezTo>
                  <a:moveTo>
                    <a:pt x="117" y="19"/>
                  </a:moveTo>
                  <a:cubicBezTo>
                    <a:pt x="117" y="19"/>
                    <a:pt x="117" y="19"/>
                    <a:pt x="117" y="19"/>
                  </a:cubicBezTo>
                  <a:cubicBezTo>
                    <a:pt x="117" y="19"/>
                    <a:pt x="117" y="19"/>
                    <a:pt x="117" y="19"/>
                  </a:cubicBezTo>
                  <a:moveTo>
                    <a:pt x="117" y="19"/>
                  </a:moveTo>
                  <a:cubicBezTo>
                    <a:pt x="117" y="19"/>
                    <a:pt x="117" y="19"/>
                    <a:pt x="117" y="19"/>
                  </a:cubicBezTo>
                  <a:cubicBezTo>
                    <a:pt x="117" y="19"/>
                    <a:pt x="117" y="19"/>
                    <a:pt x="117" y="19"/>
                  </a:cubicBezTo>
                  <a:moveTo>
                    <a:pt x="79" y="24"/>
                  </a:moveTo>
                  <a:cubicBezTo>
                    <a:pt x="79" y="24"/>
                    <a:pt x="79" y="24"/>
                    <a:pt x="79" y="24"/>
                  </a:cubicBezTo>
                  <a:cubicBezTo>
                    <a:pt x="79" y="24"/>
                    <a:pt x="79" y="24"/>
                    <a:pt x="79" y="24"/>
                  </a:cubicBezTo>
                  <a:moveTo>
                    <a:pt x="103" y="15"/>
                  </a:moveTo>
                  <a:cubicBezTo>
                    <a:pt x="103" y="15"/>
                    <a:pt x="103" y="15"/>
                    <a:pt x="103" y="15"/>
                  </a:cubicBezTo>
                  <a:cubicBezTo>
                    <a:pt x="103" y="15"/>
                    <a:pt x="103" y="15"/>
                    <a:pt x="103" y="1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moveTo>
                    <a:pt x="116" y="25"/>
                  </a:moveTo>
                  <a:cubicBezTo>
                    <a:pt x="116" y="25"/>
                    <a:pt x="116" y="25"/>
                    <a:pt x="116" y="25"/>
                  </a:cubicBezTo>
                  <a:cubicBezTo>
                    <a:pt x="116" y="25"/>
                    <a:pt x="116" y="25"/>
                    <a:pt x="116" y="25"/>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8" name="Freeform 26"/>
            <p:cNvSpPr>
              <a:spLocks noEditPoints="1"/>
            </p:cNvSpPr>
            <p:nvPr/>
          </p:nvSpPr>
          <p:spPr bwMode="auto">
            <a:xfrm>
              <a:off x="4441325" y="3594981"/>
              <a:ext cx="524886" cy="484187"/>
            </a:xfrm>
            <a:custGeom>
              <a:avLst/>
              <a:gdLst>
                <a:gd name="T0" fmla="*/ 27713664 w 104"/>
                <a:gd name="T1" fmla="*/ 27993600 h 105"/>
                <a:gd name="T2" fmla="*/ 27153792 w 104"/>
                <a:gd name="T3" fmla="*/ 29113344 h 105"/>
                <a:gd name="T4" fmla="*/ 25754112 w 104"/>
                <a:gd name="T5" fmla="*/ 29113344 h 105"/>
                <a:gd name="T6" fmla="*/ 24634368 w 104"/>
                <a:gd name="T7" fmla="*/ 27713664 h 105"/>
                <a:gd name="T8" fmla="*/ 23514624 w 104"/>
                <a:gd name="T9" fmla="*/ 25754112 h 105"/>
                <a:gd name="T10" fmla="*/ 22394880 w 104"/>
                <a:gd name="T11" fmla="*/ 24914304 h 105"/>
                <a:gd name="T12" fmla="*/ 21555072 w 104"/>
                <a:gd name="T13" fmla="*/ 26313984 h 105"/>
                <a:gd name="T14" fmla="*/ 20715264 w 104"/>
                <a:gd name="T15" fmla="*/ 27153792 h 105"/>
                <a:gd name="T16" fmla="*/ 20435328 w 104"/>
                <a:gd name="T17" fmla="*/ 25474176 h 105"/>
                <a:gd name="T18" fmla="*/ 18755712 w 104"/>
                <a:gd name="T19" fmla="*/ 25474176 h 105"/>
                <a:gd name="T20" fmla="*/ 18195840 w 104"/>
                <a:gd name="T21" fmla="*/ 26593920 h 105"/>
                <a:gd name="T22" fmla="*/ 17076096 w 104"/>
                <a:gd name="T23" fmla="*/ 25754112 h 105"/>
                <a:gd name="T24" fmla="*/ 15396480 w 104"/>
                <a:gd name="T25" fmla="*/ 24914304 h 105"/>
                <a:gd name="T26" fmla="*/ 13996800 w 104"/>
                <a:gd name="T27" fmla="*/ 24354432 h 105"/>
                <a:gd name="T28" fmla="*/ 13436928 w 104"/>
                <a:gd name="T29" fmla="*/ 25474176 h 105"/>
                <a:gd name="T30" fmla="*/ 11757312 w 104"/>
                <a:gd name="T31" fmla="*/ 26034048 h 105"/>
                <a:gd name="T32" fmla="*/ 10077696 w 104"/>
                <a:gd name="T33" fmla="*/ 24914304 h 105"/>
                <a:gd name="T34" fmla="*/ 8118144 w 104"/>
                <a:gd name="T35" fmla="*/ 24634368 h 105"/>
                <a:gd name="T36" fmla="*/ 6998400 w 104"/>
                <a:gd name="T37" fmla="*/ 24354432 h 105"/>
                <a:gd name="T38" fmla="*/ 6158592 w 104"/>
                <a:gd name="T39" fmla="*/ 22674816 h 105"/>
                <a:gd name="T40" fmla="*/ 6158592 w 104"/>
                <a:gd name="T41" fmla="*/ 20715264 h 105"/>
                <a:gd name="T42" fmla="*/ 6998400 w 104"/>
                <a:gd name="T43" fmla="*/ 19035648 h 105"/>
                <a:gd name="T44" fmla="*/ 6718464 w 104"/>
                <a:gd name="T45" fmla="*/ 17356032 h 105"/>
                <a:gd name="T46" fmla="*/ 5318784 w 104"/>
                <a:gd name="T47" fmla="*/ 17915904 h 105"/>
                <a:gd name="T48" fmla="*/ 3639168 w 104"/>
                <a:gd name="T49" fmla="*/ 18475776 h 105"/>
                <a:gd name="T50" fmla="*/ 2799360 w 104"/>
                <a:gd name="T51" fmla="*/ 17356032 h 105"/>
                <a:gd name="T52" fmla="*/ 1399680 w 104"/>
                <a:gd name="T53" fmla="*/ 15956352 h 105"/>
                <a:gd name="T54" fmla="*/ 279936 w 104"/>
                <a:gd name="T55" fmla="*/ 13716864 h 105"/>
                <a:gd name="T56" fmla="*/ 0 w 104"/>
                <a:gd name="T57" fmla="*/ 10357632 h 105"/>
                <a:gd name="T58" fmla="*/ 1679616 w 104"/>
                <a:gd name="T59" fmla="*/ 10637568 h 105"/>
                <a:gd name="T60" fmla="*/ 3639168 w 104"/>
                <a:gd name="T61" fmla="*/ 9237888 h 105"/>
                <a:gd name="T62" fmla="*/ 4758912 w 104"/>
                <a:gd name="T63" fmla="*/ 8118144 h 105"/>
                <a:gd name="T64" fmla="*/ 5878656 w 104"/>
                <a:gd name="T65" fmla="*/ 6718464 h 105"/>
                <a:gd name="T66" fmla="*/ 7278336 w 104"/>
                <a:gd name="T67" fmla="*/ 5318784 h 105"/>
                <a:gd name="T68" fmla="*/ 8118144 w 104"/>
                <a:gd name="T69" fmla="*/ 3639168 h 105"/>
                <a:gd name="T70" fmla="*/ 9517824 w 104"/>
                <a:gd name="T71" fmla="*/ 2239488 h 105"/>
                <a:gd name="T72" fmla="*/ 10357632 w 104"/>
                <a:gd name="T73" fmla="*/ 1119744 h 105"/>
                <a:gd name="T74" fmla="*/ 10917504 w 104"/>
                <a:gd name="T75" fmla="*/ 279936 h 105"/>
                <a:gd name="T76" fmla="*/ 12037248 w 104"/>
                <a:gd name="T77" fmla="*/ 3919104 h 105"/>
                <a:gd name="T78" fmla="*/ 12877056 w 104"/>
                <a:gd name="T79" fmla="*/ 6158592 h 105"/>
                <a:gd name="T80" fmla="*/ 13436928 w 104"/>
                <a:gd name="T81" fmla="*/ 9797760 h 105"/>
                <a:gd name="T82" fmla="*/ 13996800 w 104"/>
                <a:gd name="T83" fmla="*/ 11757312 h 105"/>
                <a:gd name="T84" fmla="*/ 15116544 w 104"/>
                <a:gd name="T85" fmla="*/ 11477376 h 105"/>
                <a:gd name="T86" fmla="*/ 16796160 w 104"/>
                <a:gd name="T87" fmla="*/ 12037248 h 105"/>
                <a:gd name="T88" fmla="*/ 16236288 w 104"/>
                <a:gd name="T89" fmla="*/ 14836608 h 105"/>
                <a:gd name="T90" fmla="*/ 18475776 w 104"/>
                <a:gd name="T91" fmla="*/ 15956352 h 105"/>
                <a:gd name="T92" fmla="*/ 20715264 w 104"/>
                <a:gd name="T93" fmla="*/ 16236288 h 105"/>
                <a:gd name="T94" fmla="*/ 22114944 w 104"/>
                <a:gd name="T95" fmla="*/ 17635968 h 105"/>
                <a:gd name="T96" fmla="*/ 24634368 w 104"/>
                <a:gd name="T97" fmla="*/ 18755712 h 105"/>
                <a:gd name="T98" fmla="*/ 28273536 w 104"/>
                <a:gd name="T99" fmla="*/ 18195840 h 105"/>
                <a:gd name="T100" fmla="*/ 28553472 w 104"/>
                <a:gd name="T101" fmla="*/ 19035648 h 105"/>
                <a:gd name="T102" fmla="*/ 28273536 w 104"/>
                <a:gd name="T103" fmla="*/ 21275136 h 105"/>
                <a:gd name="T104" fmla="*/ 28553472 w 104"/>
                <a:gd name="T105" fmla="*/ 23234688 h 105"/>
                <a:gd name="T106" fmla="*/ 27993600 w 104"/>
                <a:gd name="T107" fmla="*/ 25194240 h 105"/>
                <a:gd name="T108" fmla="*/ 28273536 w 104"/>
                <a:gd name="T109" fmla="*/ 18195840 h 105"/>
                <a:gd name="T110" fmla="*/ 28273536 w 104"/>
                <a:gd name="T111" fmla="*/ 18195840 h 105"/>
                <a:gd name="T112" fmla="*/ 28553472 w 104"/>
                <a:gd name="T113" fmla="*/ 18195840 h 105"/>
                <a:gd name="T114" fmla="*/ 28273536 w 104"/>
                <a:gd name="T115" fmla="*/ 18195840 h 105"/>
                <a:gd name="T116" fmla="*/ 28553472 w 104"/>
                <a:gd name="T117" fmla="*/ 18195840 h 10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4"/>
                <a:gd name="T178" fmla="*/ 0 h 105"/>
                <a:gd name="T179" fmla="*/ 104 w 104"/>
                <a:gd name="T180" fmla="*/ 105 h 10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4" h="105">
                  <a:moveTo>
                    <a:pt x="101" y="97"/>
                  </a:moveTo>
                  <a:cubicBezTo>
                    <a:pt x="101" y="97"/>
                    <a:pt x="101" y="97"/>
                    <a:pt x="101" y="97"/>
                  </a:cubicBezTo>
                  <a:cubicBezTo>
                    <a:pt x="101" y="97"/>
                    <a:pt x="101" y="97"/>
                    <a:pt x="101" y="97"/>
                  </a:cubicBezTo>
                  <a:cubicBezTo>
                    <a:pt x="101" y="97"/>
                    <a:pt x="100" y="97"/>
                    <a:pt x="100" y="97"/>
                  </a:cubicBezTo>
                  <a:cubicBezTo>
                    <a:pt x="100" y="97"/>
                    <a:pt x="100" y="97"/>
                    <a:pt x="100" y="97"/>
                  </a:cubicBezTo>
                  <a:cubicBezTo>
                    <a:pt x="100" y="97"/>
                    <a:pt x="100" y="97"/>
                    <a:pt x="100" y="98"/>
                  </a:cubicBezTo>
                  <a:cubicBezTo>
                    <a:pt x="100" y="97"/>
                    <a:pt x="100" y="97"/>
                    <a:pt x="100" y="98"/>
                  </a:cubicBezTo>
                  <a:cubicBezTo>
                    <a:pt x="100" y="97"/>
                    <a:pt x="100" y="97"/>
                    <a:pt x="100" y="99"/>
                  </a:cubicBezTo>
                  <a:cubicBezTo>
                    <a:pt x="100" y="97"/>
                    <a:pt x="100" y="97"/>
                    <a:pt x="100" y="99"/>
                  </a:cubicBezTo>
                  <a:cubicBezTo>
                    <a:pt x="100" y="99"/>
                    <a:pt x="100" y="100"/>
                    <a:pt x="100" y="100"/>
                  </a:cubicBezTo>
                  <a:cubicBezTo>
                    <a:pt x="100" y="100"/>
                    <a:pt x="99" y="100"/>
                    <a:pt x="99" y="100"/>
                  </a:cubicBezTo>
                  <a:cubicBezTo>
                    <a:pt x="100" y="100"/>
                    <a:pt x="99" y="100"/>
                    <a:pt x="99" y="100"/>
                  </a:cubicBezTo>
                  <a:cubicBezTo>
                    <a:pt x="99" y="100"/>
                    <a:pt x="99" y="101"/>
                    <a:pt x="99" y="101"/>
                  </a:cubicBezTo>
                  <a:cubicBezTo>
                    <a:pt x="99" y="101"/>
                    <a:pt x="99" y="101"/>
                    <a:pt x="99" y="101"/>
                  </a:cubicBezTo>
                  <a:cubicBezTo>
                    <a:pt x="98" y="101"/>
                    <a:pt x="99" y="101"/>
                    <a:pt x="98" y="101"/>
                  </a:cubicBezTo>
                  <a:cubicBezTo>
                    <a:pt x="98" y="101"/>
                    <a:pt x="99" y="101"/>
                    <a:pt x="98" y="102"/>
                  </a:cubicBezTo>
                  <a:cubicBezTo>
                    <a:pt x="98" y="102"/>
                    <a:pt x="98" y="102"/>
                    <a:pt x="98" y="102"/>
                  </a:cubicBezTo>
                  <a:cubicBezTo>
                    <a:pt x="98" y="102"/>
                    <a:pt x="98" y="102"/>
                    <a:pt x="98" y="102"/>
                  </a:cubicBezTo>
                  <a:cubicBezTo>
                    <a:pt x="98" y="102"/>
                    <a:pt x="98" y="103"/>
                    <a:pt x="98" y="103"/>
                  </a:cubicBezTo>
                  <a:cubicBezTo>
                    <a:pt x="98" y="103"/>
                    <a:pt x="98" y="103"/>
                    <a:pt x="98" y="103"/>
                  </a:cubicBezTo>
                  <a:cubicBezTo>
                    <a:pt x="98" y="103"/>
                    <a:pt x="98" y="104"/>
                    <a:pt x="98" y="104"/>
                  </a:cubicBezTo>
                  <a:cubicBezTo>
                    <a:pt x="97" y="104"/>
                    <a:pt x="97" y="104"/>
                    <a:pt x="97" y="104"/>
                  </a:cubicBezTo>
                  <a:cubicBezTo>
                    <a:pt x="97" y="104"/>
                    <a:pt x="96" y="104"/>
                    <a:pt x="96" y="104"/>
                  </a:cubicBezTo>
                  <a:cubicBezTo>
                    <a:pt x="96" y="104"/>
                    <a:pt x="96" y="104"/>
                    <a:pt x="96" y="104"/>
                  </a:cubicBezTo>
                  <a:cubicBezTo>
                    <a:pt x="96" y="104"/>
                    <a:pt x="96" y="105"/>
                    <a:pt x="95" y="105"/>
                  </a:cubicBezTo>
                  <a:cubicBezTo>
                    <a:pt x="95" y="105"/>
                    <a:pt x="95" y="104"/>
                    <a:pt x="95" y="104"/>
                  </a:cubicBezTo>
                  <a:cubicBezTo>
                    <a:pt x="95" y="105"/>
                    <a:pt x="95" y="104"/>
                    <a:pt x="94" y="104"/>
                  </a:cubicBezTo>
                  <a:cubicBezTo>
                    <a:pt x="95" y="105"/>
                    <a:pt x="95" y="104"/>
                    <a:pt x="94" y="104"/>
                  </a:cubicBezTo>
                  <a:cubicBezTo>
                    <a:pt x="95" y="105"/>
                    <a:pt x="95" y="104"/>
                    <a:pt x="94" y="104"/>
                  </a:cubicBezTo>
                  <a:cubicBezTo>
                    <a:pt x="93" y="104"/>
                    <a:pt x="93" y="104"/>
                    <a:pt x="93" y="104"/>
                  </a:cubicBezTo>
                  <a:cubicBezTo>
                    <a:pt x="93" y="104"/>
                    <a:pt x="92" y="104"/>
                    <a:pt x="92" y="104"/>
                  </a:cubicBezTo>
                  <a:cubicBezTo>
                    <a:pt x="93" y="104"/>
                    <a:pt x="92" y="104"/>
                    <a:pt x="92" y="104"/>
                  </a:cubicBezTo>
                  <a:cubicBezTo>
                    <a:pt x="92" y="104"/>
                    <a:pt x="92" y="104"/>
                    <a:pt x="92" y="104"/>
                  </a:cubicBezTo>
                  <a:cubicBezTo>
                    <a:pt x="91" y="104"/>
                    <a:pt x="91" y="103"/>
                    <a:pt x="91" y="103"/>
                  </a:cubicBezTo>
                  <a:cubicBezTo>
                    <a:pt x="91" y="104"/>
                    <a:pt x="91" y="103"/>
                    <a:pt x="91" y="103"/>
                  </a:cubicBezTo>
                  <a:cubicBezTo>
                    <a:pt x="91" y="103"/>
                    <a:pt x="91" y="103"/>
                    <a:pt x="91" y="102"/>
                  </a:cubicBezTo>
                  <a:cubicBezTo>
                    <a:pt x="91" y="102"/>
                    <a:pt x="91" y="102"/>
                    <a:pt x="91" y="102"/>
                  </a:cubicBezTo>
                  <a:cubicBezTo>
                    <a:pt x="90" y="102"/>
                    <a:pt x="91" y="102"/>
                    <a:pt x="90" y="102"/>
                  </a:cubicBezTo>
                  <a:cubicBezTo>
                    <a:pt x="90" y="102"/>
                    <a:pt x="91" y="102"/>
                    <a:pt x="90" y="101"/>
                  </a:cubicBezTo>
                  <a:cubicBezTo>
                    <a:pt x="90" y="101"/>
                    <a:pt x="90" y="101"/>
                    <a:pt x="90" y="101"/>
                  </a:cubicBezTo>
                  <a:cubicBezTo>
                    <a:pt x="90" y="101"/>
                    <a:pt x="90" y="101"/>
                    <a:pt x="90" y="101"/>
                  </a:cubicBezTo>
                  <a:cubicBezTo>
                    <a:pt x="89" y="100"/>
                    <a:pt x="89" y="100"/>
                    <a:pt x="89" y="100"/>
                  </a:cubicBezTo>
                  <a:cubicBezTo>
                    <a:pt x="89" y="99"/>
                    <a:pt x="89" y="99"/>
                    <a:pt x="88" y="99"/>
                  </a:cubicBezTo>
                  <a:cubicBezTo>
                    <a:pt x="89" y="99"/>
                    <a:pt x="89" y="99"/>
                    <a:pt x="88" y="99"/>
                  </a:cubicBezTo>
                  <a:cubicBezTo>
                    <a:pt x="88" y="99"/>
                    <a:pt x="88" y="98"/>
                    <a:pt x="88" y="98"/>
                  </a:cubicBezTo>
                  <a:cubicBezTo>
                    <a:pt x="88" y="97"/>
                    <a:pt x="87" y="97"/>
                    <a:pt x="87" y="97"/>
                  </a:cubicBezTo>
                  <a:cubicBezTo>
                    <a:pt x="87" y="97"/>
                    <a:pt x="87" y="96"/>
                    <a:pt x="87" y="96"/>
                  </a:cubicBezTo>
                  <a:cubicBezTo>
                    <a:pt x="87" y="96"/>
                    <a:pt x="86" y="95"/>
                    <a:pt x="86" y="95"/>
                  </a:cubicBezTo>
                  <a:cubicBezTo>
                    <a:pt x="86" y="95"/>
                    <a:pt x="85" y="95"/>
                    <a:pt x="85" y="95"/>
                  </a:cubicBezTo>
                  <a:cubicBezTo>
                    <a:pt x="85" y="95"/>
                    <a:pt x="85" y="94"/>
                    <a:pt x="85" y="94"/>
                  </a:cubicBezTo>
                  <a:cubicBezTo>
                    <a:pt x="85" y="94"/>
                    <a:pt x="85" y="94"/>
                    <a:pt x="85" y="93"/>
                  </a:cubicBezTo>
                  <a:cubicBezTo>
                    <a:pt x="85" y="94"/>
                    <a:pt x="85" y="94"/>
                    <a:pt x="85" y="93"/>
                  </a:cubicBezTo>
                  <a:cubicBezTo>
                    <a:pt x="85" y="93"/>
                    <a:pt x="84" y="93"/>
                    <a:pt x="84" y="92"/>
                  </a:cubicBezTo>
                  <a:cubicBezTo>
                    <a:pt x="84" y="92"/>
                    <a:pt x="84" y="92"/>
                    <a:pt x="84" y="92"/>
                  </a:cubicBezTo>
                  <a:cubicBezTo>
                    <a:pt x="84" y="92"/>
                    <a:pt x="84" y="92"/>
                    <a:pt x="84" y="92"/>
                  </a:cubicBezTo>
                  <a:cubicBezTo>
                    <a:pt x="84" y="91"/>
                    <a:pt x="84" y="91"/>
                    <a:pt x="84" y="91"/>
                  </a:cubicBezTo>
                  <a:cubicBezTo>
                    <a:pt x="84" y="91"/>
                    <a:pt x="84" y="90"/>
                    <a:pt x="84" y="90"/>
                  </a:cubicBezTo>
                  <a:cubicBezTo>
                    <a:pt x="84" y="90"/>
                    <a:pt x="84" y="90"/>
                    <a:pt x="84" y="89"/>
                  </a:cubicBezTo>
                  <a:cubicBezTo>
                    <a:pt x="84" y="90"/>
                    <a:pt x="84" y="90"/>
                    <a:pt x="83" y="89"/>
                  </a:cubicBezTo>
                  <a:cubicBezTo>
                    <a:pt x="83" y="89"/>
                    <a:pt x="83" y="89"/>
                    <a:pt x="83" y="89"/>
                  </a:cubicBezTo>
                  <a:cubicBezTo>
                    <a:pt x="83" y="89"/>
                    <a:pt x="83" y="89"/>
                    <a:pt x="83" y="89"/>
                  </a:cubicBezTo>
                  <a:cubicBezTo>
                    <a:pt x="83" y="89"/>
                    <a:pt x="82" y="88"/>
                    <a:pt x="82" y="88"/>
                  </a:cubicBezTo>
                  <a:cubicBezTo>
                    <a:pt x="82" y="88"/>
                    <a:pt x="82" y="88"/>
                    <a:pt x="81" y="88"/>
                  </a:cubicBezTo>
                  <a:cubicBezTo>
                    <a:pt x="81" y="88"/>
                    <a:pt x="81" y="88"/>
                    <a:pt x="81" y="88"/>
                  </a:cubicBezTo>
                  <a:cubicBezTo>
                    <a:pt x="80" y="88"/>
                    <a:pt x="81" y="88"/>
                    <a:pt x="80" y="88"/>
                  </a:cubicBezTo>
                  <a:cubicBezTo>
                    <a:pt x="80" y="88"/>
                    <a:pt x="81" y="88"/>
                    <a:pt x="80" y="89"/>
                  </a:cubicBezTo>
                  <a:cubicBezTo>
                    <a:pt x="80" y="89"/>
                    <a:pt x="80" y="89"/>
                    <a:pt x="80" y="89"/>
                  </a:cubicBezTo>
                  <a:cubicBezTo>
                    <a:pt x="80" y="90"/>
                    <a:pt x="79" y="90"/>
                    <a:pt x="79" y="90"/>
                  </a:cubicBezTo>
                  <a:cubicBezTo>
                    <a:pt x="79" y="90"/>
                    <a:pt x="79" y="90"/>
                    <a:pt x="79" y="90"/>
                  </a:cubicBezTo>
                  <a:cubicBezTo>
                    <a:pt x="79" y="91"/>
                    <a:pt x="78" y="91"/>
                    <a:pt x="78" y="91"/>
                  </a:cubicBezTo>
                  <a:cubicBezTo>
                    <a:pt x="78" y="91"/>
                    <a:pt x="78" y="91"/>
                    <a:pt x="78" y="91"/>
                  </a:cubicBezTo>
                  <a:cubicBezTo>
                    <a:pt x="78" y="91"/>
                    <a:pt x="77" y="91"/>
                    <a:pt x="77" y="91"/>
                  </a:cubicBezTo>
                  <a:cubicBezTo>
                    <a:pt x="77" y="91"/>
                    <a:pt x="77" y="92"/>
                    <a:pt x="77" y="92"/>
                  </a:cubicBezTo>
                  <a:cubicBezTo>
                    <a:pt x="77" y="91"/>
                    <a:pt x="77" y="92"/>
                    <a:pt x="77" y="92"/>
                  </a:cubicBezTo>
                  <a:cubicBezTo>
                    <a:pt x="77" y="92"/>
                    <a:pt x="77" y="93"/>
                    <a:pt x="77" y="93"/>
                  </a:cubicBezTo>
                  <a:cubicBezTo>
                    <a:pt x="77" y="93"/>
                    <a:pt x="77" y="93"/>
                    <a:pt x="77" y="93"/>
                  </a:cubicBezTo>
                  <a:cubicBezTo>
                    <a:pt x="77" y="93"/>
                    <a:pt x="77" y="94"/>
                    <a:pt x="77" y="94"/>
                  </a:cubicBezTo>
                  <a:cubicBezTo>
                    <a:pt x="77" y="94"/>
                    <a:pt x="77" y="95"/>
                    <a:pt x="77" y="95"/>
                  </a:cubicBezTo>
                  <a:cubicBezTo>
                    <a:pt x="77" y="95"/>
                    <a:pt x="77" y="95"/>
                    <a:pt x="77" y="95"/>
                  </a:cubicBezTo>
                  <a:cubicBezTo>
                    <a:pt x="77" y="95"/>
                    <a:pt x="77" y="95"/>
                    <a:pt x="77" y="95"/>
                  </a:cubicBezTo>
                  <a:cubicBezTo>
                    <a:pt x="77" y="95"/>
                    <a:pt x="77" y="96"/>
                    <a:pt x="77" y="96"/>
                  </a:cubicBezTo>
                  <a:cubicBezTo>
                    <a:pt x="77" y="96"/>
                    <a:pt x="77" y="96"/>
                    <a:pt x="76" y="96"/>
                  </a:cubicBezTo>
                  <a:cubicBezTo>
                    <a:pt x="77" y="96"/>
                    <a:pt x="77" y="96"/>
                    <a:pt x="76" y="97"/>
                  </a:cubicBezTo>
                  <a:cubicBezTo>
                    <a:pt x="76" y="97"/>
                    <a:pt x="76" y="97"/>
                    <a:pt x="76" y="97"/>
                  </a:cubicBezTo>
                  <a:cubicBezTo>
                    <a:pt x="76" y="97"/>
                    <a:pt x="76" y="97"/>
                    <a:pt x="76" y="97"/>
                  </a:cubicBezTo>
                  <a:cubicBezTo>
                    <a:pt x="76" y="97"/>
                    <a:pt x="76" y="97"/>
                    <a:pt x="75" y="97"/>
                  </a:cubicBezTo>
                  <a:cubicBezTo>
                    <a:pt x="76" y="97"/>
                    <a:pt x="76" y="97"/>
                    <a:pt x="75" y="97"/>
                  </a:cubicBezTo>
                  <a:cubicBezTo>
                    <a:pt x="75" y="97"/>
                    <a:pt x="74" y="97"/>
                    <a:pt x="74" y="97"/>
                  </a:cubicBezTo>
                  <a:cubicBezTo>
                    <a:pt x="75" y="97"/>
                    <a:pt x="74" y="97"/>
                    <a:pt x="74" y="97"/>
                  </a:cubicBezTo>
                  <a:cubicBezTo>
                    <a:pt x="74" y="96"/>
                    <a:pt x="74" y="96"/>
                    <a:pt x="74" y="96"/>
                  </a:cubicBezTo>
                  <a:cubicBezTo>
                    <a:pt x="74" y="95"/>
                    <a:pt x="74" y="95"/>
                    <a:pt x="74" y="95"/>
                  </a:cubicBezTo>
                  <a:cubicBezTo>
                    <a:pt x="74" y="95"/>
                    <a:pt x="74" y="94"/>
                    <a:pt x="74" y="94"/>
                  </a:cubicBezTo>
                  <a:cubicBezTo>
                    <a:pt x="74" y="95"/>
                    <a:pt x="74" y="94"/>
                    <a:pt x="74" y="94"/>
                  </a:cubicBezTo>
                  <a:cubicBezTo>
                    <a:pt x="74" y="95"/>
                    <a:pt x="74" y="94"/>
                    <a:pt x="74" y="93"/>
                  </a:cubicBezTo>
                  <a:cubicBezTo>
                    <a:pt x="74" y="93"/>
                    <a:pt x="74" y="93"/>
                    <a:pt x="74" y="93"/>
                  </a:cubicBezTo>
                  <a:cubicBezTo>
                    <a:pt x="73" y="93"/>
                    <a:pt x="74" y="93"/>
                    <a:pt x="73" y="93"/>
                  </a:cubicBezTo>
                  <a:cubicBezTo>
                    <a:pt x="73" y="93"/>
                    <a:pt x="74" y="93"/>
                    <a:pt x="73" y="92"/>
                  </a:cubicBezTo>
                  <a:cubicBezTo>
                    <a:pt x="73" y="93"/>
                    <a:pt x="74" y="93"/>
                    <a:pt x="73" y="92"/>
                  </a:cubicBezTo>
                  <a:cubicBezTo>
                    <a:pt x="73" y="93"/>
                    <a:pt x="74" y="93"/>
                    <a:pt x="73" y="91"/>
                  </a:cubicBezTo>
                  <a:cubicBezTo>
                    <a:pt x="73" y="93"/>
                    <a:pt x="74" y="93"/>
                    <a:pt x="73" y="91"/>
                  </a:cubicBezTo>
                  <a:cubicBezTo>
                    <a:pt x="73" y="93"/>
                    <a:pt x="74" y="93"/>
                    <a:pt x="73" y="90"/>
                  </a:cubicBezTo>
                  <a:cubicBezTo>
                    <a:pt x="73" y="90"/>
                    <a:pt x="73" y="90"/>
                    <a:pt x="73" y="89"/>
                  </a:cubicBezTo>
                  <a:cubicBezTo>
                    <a:pt x="73" y="89"/>
                    <a:pt x="73" y="89"/>
                    <a:pt x="73" y="89"/>
                  </a:cubicBezTo>
                  <a:cubicBezTo>
                    <a:pt x="73" y="89"/>
                    <a:pt x="73" y="89"/>
                    <a:pt x="73" y="89"/>
                  </a:cubicBezTo>
                  <a:cubicBezTo>
                    <a:pt x="73" y="89"/>
                    <a:pt x="73" y="89"/>
                    <a:pt x="72" y="89"/>
                  </a:cubicBezTo>
                  <a:cubicBezTo>
                    <a:pt x="73" y="89"/>
                    <a:pt x="73" y="89"/>
                    <a:pt x="71" y="89"/>
                  </a:cubicBezTo>
                  <a:cubicBezTo>
                    <a:pt x="71" y="89"/>
                    <a:pt x="70" y="89"/>
                    <a:pt x="70" y="89"/>
                  </a:cubicBezTo>
                  <a:cubicBezTo>
                    <a:pt x="70" y="89"/>
                    <a:pt x="69" y="89"/>
                    <a:pt x="69" y="89"/>
                  </a:cubicBezTo>
                  <a:cubicBezTo>
                    <a:pt x="69" y="89"/>
                    <a:pt x="68" y="90"/>
                    <a:pt x="68" y="90"/>
                  </a:cubicBezTo>
                  <a:cubicBezTo>
                    <a:pt x="68" y="90"/>
                    <a:pt x="67" y="91"/>
                    <a:pt x="67" y="91"/>
                  </a:cubicBezTo>
                  <a:cubicBezTo>
                    <a:pt x="67" y="91"/>
                    <a:pt x="67" y="91"/>
                    <a:pt x="67" y="91"/>
                  </a:cubicBezTo>
                  <a:cubicBezTo>
                    <a:pt x="67" y="91"/>
                    <a:pt x="67" y="91"/>
                    <a:pt x="66" y="91"/>
                  </a:cubicBezTo>
                  <a:cubicBezTo>
                    <a:pt x="67" y="91"/>
                    <a:pt x="67" y="91"/>
                    <a:pt x="66" y="91"/>
                  </a:cubicBezTo>
                  <a:cubicBezTo>
                    <a:pt x="67" y="91"/>
                    <a:pt x="67" y="91"/>
                    <a:pt x="66" y="92"/>
                  </a:cubicBezTo>
                  <a:cubicBezTo>
                    <a:pt x="66" y="92"/>
                    <a:pt x="66" y="93"/>
                    <a:pt x="66" y="93"/>
                  </a:cubicBezTo>
                  <a:cubicBezTo>
                    <a:pt x="66" y="93"/>
                    <a:pt x="66" y="93"/>
                    <a:pt x="66" y="93"/>
                  </a:cubicBezTo>
                  <a:cubicBezTo>
                    <a:pt x="66" y="93"/>
                    <a:pt x="67" y="93"/>
                    <a:pt x="67" y="93"/>
                  </a:cubicBezTo>
                  <a:cubicBezTo>
                    <a:pt x="67" y="94"/>
                    <a:pt x="67" y="94"/>
                    <a:pt x="67" y="94"/>
                  </a:cubicBezTo>
                  <a:cubicBezTo>
                    <a:pt x="67" y="94"/>
                    <a:pt x="66" y="94"/>
                    <a:pt x="66" y="94"/>
                  </a:cubicBezTo>
                  <a:cubicBezTo>
                    <a:pt x="66" y="94"/>
                    <a:pt x="66" y="95"/>
                    <a:pt x="66" y="95"/>
                  </a:cubicBezTo>
                  <a:cubicBezTo>
                    <a:pt x="65" y="95"/>
                    <a:pt x="65" y="95"/>
                    <a:pt x="65" y="95"/>
                  </a:cubicBezTo>
                  <a:cubicBezTo>
                    <a:pt x="65" y="95"/>
                    <a:pt x="65" y="95"/>
                    <a:pt x="65" y="95"/>
                  </a:cubicBezTo>
                  <a:cubicBezTo>
                    <a:pt x="65" y="95"/>
                    <a:pt x="65" y="95"/>
                    <a:pt x="64" y="95"/>
                  </a:cubicBezTo>
                  <a:cubicBezTo>
                    <a:pt x="65" y="95"/>
                    <a:pt x="65" y="95"/>
                    <a:pt x="64" y="95"/>
                  </a:cubicBezTo>
                  <a:cubicBezTo>
                    <a:pt x="64" y="95"/>
                    <a:pt x="63" y="95"/>
                    <a:pt x="63" y="95"/>
                  </a:cubicBezTo>
                  <a:cubicBezTo>
                    <a:pt x="63" y="94"/>
                    <a:pt x="63" y="95"/>
                    <a:pt x="63" y="94"/>
                  </a:cubicBezTo>
                  <a:cubicBezTo>
                    <a:pt x="63" y="94"/>
                    <a:pt x="62" y="94"/>
                    <a:pt x="62" y="94"/>
                  </a:cubicBezTo>
                  <a:cubicBezTo>
                    <a:pt x="63" y="94"/>
                    <a:pt x="62" y="94"/>
                    <a:pt x="62" y="94"/>
                  </a:cubicBezTo>
                  <a:cubicBezTo>
                    <a:pt x="62" y="94"/>
                    <a:pt x="62" y="93"/>
                    <a:pt x="62" y="93"/>
                  </a:cubicBezTo>
                  <a:cubicBezTo>
                    <a:pt x="62" y="93"/>
                    <a:pt x="62" y="93"/>
                    <a:pt x="62" y="93"/>
                  </a:cubicBezTo>
                  <a:cubicBezTo>
                    <a:pt x="61" y="93"/>
                    <a:pt x="62" y="93"/>
                    <a:pt x="61" y="93"/>
                  </a:cubicBezTo>
                  <a:cubicBezTo>
                    <a:pt x="61" y="93"/>
                    <a:pt x="62" y="93"/>
                    <a:pt x="61" y="92"/>
                  </a:cubicBezTo>
                  <a:cubicBezTo>
                    <a:pt x="61" y="92"/>
                    <a:pt x="61" y="91"/>
                    <a:pt x="61" y="91"/>
                  </a:cubicBezTo>
                  <a:cubicBezTo>
                    <a:pt x="61" y="91"/>
                    <a:pt x="60" y="91"/>
                    <a:pt x="60" y="90"/>
                  </a:cubicBezTo>
                  <a:cubicBezTo>
                    <a:pt x="60" y="90"/>
                    <a:pt x="60" y="90"/>
                    <a:pt x="60" y="90"/>
                  </a:cubicBezTo>
                  <a:cubicBezTo>
                    <a:pt x="60" y="90"/>
                    <a:pt x="59" y="90"/>
                    <a:pt x="59" y="90"/>
                  </a:cubicBezTo>
                  <a:cubicBezTo>
                    <a:pt x="60" y="90"/>
                    <a:pt x="59" y="90"/>
                    <a:pt x="58" y="90"/>
                  </a:cubicBezTo>
                  <a:cubicBezTo>
                    <a:pt x="60" y="90"/>
                    <a:pt x="59" y="90"/>
                    <a:pt x="58" y="90"/>
                  </a:cubicBezTo>
                  <a:cubicBezTo>
                    <a:pt x="60" y="90"/>
                    <a:pt x="59" y="90"/>
                    <a:pt x="58" y="90"/>
                  </a:cubicBezTo>
                  <a:cubicBezTo>
                    <a:pt x="57" y="90"/>
                    <a:pt x="57" y="90"/>
                    <a:pt x="57" y="90"/>
                  </a:cubicBezTo>
                  <a:cubicBezTo>
                    <a:pt x="57" y="90"/>
                    <a:pt x="56" y="90"/>
                    <a:pt x="56" y="90"/>
                  </a:cubicBezTo>
                  <a:cubicBezTo>
                    <a:pt x="56" y="90"/>
                    <a:pt x="56" y="90"/>
                    <a:pt x="55" y="90"/>
                  </a:cubicBezTo>
                  <a:cubicBezTo>
                    <a:pt x="55" y="90"/>
                    <a:pt x="55" y="89"/>
                    <a:pt x="55" y="89"/>
                  </a:cubicBezTo>
                  <a:cubicBezTo>
                    <a:pt x="55" y="89"/>
                    <a:pt x="55" y="89"/>
                    <a:pt x="55" y="89"/>
                  </a:cubicBezTo>
                  <a:cubicBezTo>
                    <a:pt x="55" y="89"/>
                    <a:pt x="54" y="89"/>
                    <a:pt x="54" y="88"/>
                  </a:cubicBezTo>
                  <a:cubicBezTo>
                    <a:pt x="54" y="88"/>
                    <a:pt x="54" y="88"/>
                    <a:pt x="54" y="88"/>
                  </a:cubicBezTo>
                  <a:cubicBezTo>
                    <a:pt x="54" y="88"/>
                    <a:pt x="54" y="88"/>
                    <a:pt x="54" y="88"/>
                  </a:cubicBezTo>
                  <a:cubicBezTo>
                    <a:pt x="54" y="87"/>
                    <a:pt x="53" y="87"/>
                    <a:pt x="53" y="87"/>
                  </a:cubicBezTo>
                  <a:cubicBezTo>
                    <a:pt x="53" y="87"/>
                    <a:pt x="53" y="87"/>
                    <a:pt x="53" y="87"/>
                  </a:cubicBezTo>
                  <a:cubicBezTo>
                    <a:pt x="53" y="87"/>
                    <a:pt x="53" y="87"/>
                    <a:pt x="52" y="87"/>
                  </a:cubicBezTo>
                  <a:cubicBezTo>
                    <a:pt x="53" y="87"/>
                    <a:pt x="53" y="87"/>
                    <a:pt x="52" y="87"/>
                  </a:cubicBezTo>
                  <a:cubicBezTo>
                    <a:pt x="52" y="87"/>
                    <a:pt x="51" y="87"/>
                    <a:pt x="51" y="87"/>
                  </a:cubicBezTo>
                  <a:cubicBezTo>
                    <a:pt x="51" y="87"/>
                    <a:pt x="51" y="87"/>
                    <a:pt x="51" y="87"/>
                  </a:cubicBezTo>
                  <a:cubicBezTo>
                    <a:pt x="51" y="87"/>
                    <a:pt x="50" y="87"/>
                    <a:pt x="50" y="87"/>
                  </a:cubicBezTo>
                  <a:cubicBezTo>
                    <a:pt x="50" y="87"/>
                    <a:pt x="50" y="88"/>
                    <a:pt x="50" y="88"/>
                  </a:cubicBezTo>
                  <a:cubicBezTo>
                    <a:pt x="50" y="88"/>
                    <a:pt x="50" y="88"/>
                    <a:pt x="50" y="88"/>
                  </a:cubicBezTo>
                  <a:cubicBezTo>
                    <a:pt x="50" y="88"/>
                    <a:pt x="50" y="88"/>
                    <a:pt x="50" y="88"/>
                  </a:cubicBezTo>
                  <a:cubicBezTo>
                    <a:pt x="50" y="88"/>
                    <a:pt x="50" y="88"/>
                    <a:pt x="50" y="89"/>
                  </a:cubicBezTo>
                  <a:cubicBezTo>
                    <a:pt x="50" y="89"/>
                    <a:pt x="49" y="89"/>
                    <a:pt x="49" y="89"/>
                  </a:cubicBezTo>
                  <a:cubicBezTo>
                    <a:pt x="50" y="89"/>
                    <a:pt x="49" y="89"/>
                    <a:pt x="49" y="89"/>
                  </a:cubicBezTo>
                  <a:cubicBezTo>
                    <a:pt x="49" y="89"/>
                    <a:pt x="49" y="90"/>
                    <a:pt x="49" y="90"/>
                  </a:cubicBezTo>
                  <a:cubicBezTo>
                    <a:pt x="49" y="90"/>
                    <a:pt x="49" y="91"/>
                    <a:pt x="49" y="91"/>
                  </a:cubicBezTo>
                  <a:cubicBezTo>
                    <a:pt x="49" y="91"/>
                    <a:pt x="49" y="91"/>
                    <a:pt x="49" y="91"/>
                  </a:cubicBezTo>
                  <a:cubicBezTo>
                    <a:pt x="49" y="91"/>
                    <a:pt x="49" y="91"/>
                    <a:pt x="49" y="91"/>
                  </a:cubicBezTo>
                  <a:cubicBezTo>
                    <a:pt x="48" y="91"/>
                    <a:pt x="48" y="91"/>
                    <a:pt x="48" y="91"/>
                  </a:cubicBezTo>
                  <a:cubicBezTo>
                    <a:pt x="48" y="92"/>
                    <a:pt x="48" y="92"/>
                    <a:pt x="48" y="92"/>
                  </a:cubicBezTo>
                  <a:cubicBezTo>
                    <a:pt x="48" y="92"/>
                    <a:pt x="47" y="92"/>
                    <a:pt x="47" y="92"/>
                  </a:cubicBezTo>
                  <a:cubicBezTo>
                    <a:pt x="47" y="92"/>
                    <a:pt x="47" y="93"/>
                    <a:pt x="47" y="93"/>
                  </a:cubicBezTo>
                  <a:cubicBezTo>
                    <a:pt x="46" y="93"/>
                    <a:pt x="46" y="93"/>
                    <a:pt x="46" y="93"/>
                  </a:cubicBezTo>
                  <a:cubicBezTo>
                    <a:pt x="46" y="93"/>
                    <a:pt x="45" y="94"/>
                    <a:pt x="45" y="94"/>
                  </a:cubicBezTo>
                  <a:cubicBezTo>
                    <a:pt x="46" y="93"/>
                    <a:pt x="45" y="94"/>
                    <a:pt x="44" y="94"/>
                  </a:cubicBezTo>
                  <a:cubicBezTo>
                    <a:pt x="46" y="93"/>
                    <a:pt x="45" y="94"/>
                    <a:pt x="44" y="94"/>
                  </a:cubicBezTo>
                  <a:cubicBezTo>
                    <a:pt x="44" y="94"/>
                    <a:pt x="43" y="94"/>
                    <a:pt x="43" y="94"/>
                  </a:cubicBezTo>
                  <a:cubicBezTo>
                    <a:pt x="43" y="94"/>
                    <a:pt x="43" y="94"/>
                    <a:pt x="42" y="94"/>
                  </a:cubicBezTo>
                  <a:cubicBezTo>
                    <a:pt x="42" y="94"/>
                    <a:pt x="42" y="93"/>
                    <a:pt x="42" y="93"/>
                  </a:cubicBezTo>
                  <a:cubicBezTo>
                    <a:pt x="42" y="93"/>
                    <a:pt x="42" y="93"/>
                    <a:pt x="42" y="93"/>
                  </a:cubicBezTo>
                  <a:cubicBezTo>
                    <a:pt x="42" y="93"/>
                    <a:pt x="41" y="93"/>
                    <a:pt x="41" y="92"/>
                  </a:cubicBezTo>
                  <a:cubicBezTo>
                    <a:pt x="41" y="92"/>
                    <a:pt x="40" y="92"/>
                    <a:pt x="40" y="92"/>
                  </a:cubicBezTo>
                  <a:cubicBezTo>
                    <a:pt x="40" y="92"/>
                    <a:pt x="40" y="92"/>
                    <a:pt x="39" y="92"/>
                  </a:cubicBezTo>
                  <a:cubicBezTo>
                    <a:pt x="39" y="91"/>
                    <a:pt x="39" y="91"/>
                    <a:pt x="38" y="91"/>
                  </a:cubicBezTo>
                  <a:cubicBezTo>
                    <a:pt x="39" y="91"/>
                    <a:pt x="39" y="91"/>
                    <a:pt x="38" y="91"/>
                  </a:cubicBezTo>
                  <a:cubicBezTo>
                    <a:pt x="38" y="91"/>
                    <a:pt x="38" y="90"/>
                    <a:pt x="38" y="90"/>
                  </a:cubicBezTo>
                  <a:cubicBezTo>
                    <a:pt x="38" y="90"/>
                    <a:pt x="38" y="90"/>
                    <a:pt x="38" y="90"/>
                  </a:cubicBezTo>
                  <a:cubicBezTo>
                    <a:pt x="38" y="90"/>
                    <a:pt x="38" y="90"/>
                    <a:pt x="38" y="90"/>
                  </a:cubicBezTo>
                  <a:cubicBezTo>
                    <a:pt x="38" y="90"/>
                    <a:pt x="37" y="89"/>
                    <a:pt x="37" y="89"/>
                  </a:cubicBezTo>
                  <a:cubicBezTo>
                    <a:pt x="37" y="89"/>
                    <a:pt x="37" y="89"/>
                    <a:pt x="37" y="89"/>
                  </a:cubicBezTo>
                  <a:cubicBezTo>
                    <a:pt x="37" y="89"/>
                    <a:pt x="36" y="89"/>
                    <a:pt x="36" y="89"/>
                  </a:cubicBezTo>
                  <a:cubicBezTo>
                    <a:pt x="36" y="89"/>
                    <a:pt x="36" y="89"/>
                    <a:pt x="36" y="89"/>
                  </a:cubicBezTo>
                  <a:cubicBezTo>
                    <a:pt x="35" y="89"/>
                    <a:pt x="35" y="89"/>
                    <a:pt x="35" y="89"/>
                  </a:cubicBezTo>
                  <a:cubicBezTo>
                    <a:pt x="35" y="89"/>
                    <a:pt x="35" y="89"/>
                    <a:pt x="34" y="89"/>
                  </a:cubicBezTo>
                  <a:cubicBezTo>
                    <a:pt x="35" y="89"/>
                    <a:pt x="35" y="89"/>
                    <a:pt x="34" y="89"/>
                  </a:cubicBezTo>
                  <a:cubicBezTo>
                    <a:pt x="34" y="89"/>
                    <a:pt x="34" y="89"/>
                    <a:pt x="33" y="89"/>
                  </a:cubicBezTo>
                  <a:cubicBezTo>
                    <a:pt x="33" y="89"/>
                    <a:pt x="33" y="89"/>
                    <a:pt x="33" y="89"/>
                  </a:cubicBezTo>
                  <a:cubicBezTo>
                    <a:pt x="33" y="89"/>
                    <a:pt x="33" y="89"/>
                    <a:pt x="32" y="89"/>
                  </a:cubicBezTo>
                  <a:cubicBezTo>
                    <a:pt x="32" y="89"/>
                    <a:pt x="32" y="89"/>
                    <a:pt x="32" y="89"/>
                  </a:cubicBezTo>
                  <a:cubicBezTo>
                    <a:pt x="31" y="89"/>
                    <a:pt x="31" y="89"/>
                    <a:pt x="31" y="89"/>
                  </a:cubicBezTo>
                  <a:cubicBezTo>
                    <a:pt x="31" y="89"/>
                    <a:pt x="30" y="89"/>
                    <a:pt x="30" y="89"/>
                  </a:cubicBezTo>
                  <a:cubicBezTo>
                    <a:pt x="30" y="89"/>
                    <a:pt x="29" y="88"/>
                    <a:pt x="29" y="88"/>
                  </a:cubicBezTo>
                  <a:cubicBezTo>
                    <a:pt x="30" y="89"/>
                    <a:pt x="29" y="88"/>
                    <a:pt x="29" y="88"/>
                  </a:cubicBezTo>
                  <a:cubicBezTo>
                    <a:pt x="29" y="88"/>
                    <a:pt x="29" y="88"/>
                    <a:pt x="29" y="88"/>
                  </a:cubicBezTo>
                  <a:cubicBezTo>
                    <a:pt x="29" y="88"/>
                    <a:pt x="29" y="88"/>
                    <a:pt x="28" y="88"/>
                  </a:cubicBezTo>
                  <a:cubicBezTo>
                    <a:pt x="28" y="88"/>
                    <a:pt x="28" y="88"/>
                    <a:pt x="28" y="88"/>
                  </a:cubicBezTo>
                  <a:cubicBezTo>
                    <a:pt x="28" y="88"/>
                    <a:pt x="28" y="87"/>
                    <a:pt x="28" y="87"/>
                  </a:cubicBezTo>
                  <a:cubicBezTo>
                    <a:pt x="28" y="88"/>
                    <a:pt x="28" y="87"/>
                    <a:pt x="27" y="87"/>
                  </a:cubicBezTo>
                  <a:cubicBezTo>
                    <a:pt x="27" y="87"/>
                    <a:pt x="27" y="87"/>
                    <a:pt x="27" y="87"/>
                  </a:cubicBezTo>
                  <a:cubicBezTo>
                    <a:pt x="27" y="87"/>
                    <a:pt x="27" y="87"/>
                    <a:pt x="27" y="87"/>
                  </a:cubicBezTo>
                  <a:cubicBezTo>
                    <a:pt x="26" y="87"/>
                    <a:pt x="26" y="87"/>
                    <a:pt x="26" y="87"/>
                  </a:cubicBezTo>
                  <a:cubicBezTo>
                    <a:pt x="26" y="87"/>
                    <a:pt x="26" y="87"/>
                    <a:pt x="25" y="87"/>
                  </a:cubicBezTo>
                  <a:cubicBezTo>
                    <a:pt x="25" y="87"/>
                    <a:pt x="25" y="87"/>
                    <a:pt x="25" y="87"/>
                  </a:cubicBezTo>
                  <a:cubicBezTo>
                    <a:pt x="25" y="87"/>
                    <a:pt x="24" y="86"/>
                    <a:pt x="24" y="86"/>
                  </a:cubicBezTo>
                  <a:cubicBezTo>
                    <a:pt x="24" y="86"/>
                    <a:pt x="24" y="86"/>
                    <a:pt x="24" y="86"/>
                  </a:cubicBezTo>
                  <a:cubicBezTo>
                    <a:pt x="24" y="86"/>
                    <a:pt x="24" y="85"/>
                    <a:pt x="24" y="85"/>
                  </a:cubicBezTo>
                  <a:cubicBezTo>
                    <a:pt x="24" y="85"/>
                    <a:pt x="23" y="85"/>
                    <a:pt x="23" y="85"/>
                  </a:cubicBezTo>
                  <a:cubicBezTo>
                    <a:pt x="23" y="85"/>
                    <a:pt x="23" y="84"/>
                    <a:pt x="23" y="84"/>
                  </a:cubicBezTo>
                  <a:cubicBezTo>
                    <a:pt x="23" y="84"/>
                    <a:pt x="22" y="84"/>
                    <a:pt x="22" y="84"/>
                  </a:cubicBezTo>
                  <a:cubicBezTo>
                    <a:pt x="23" y="84"/>
                    <a:pt x="22" y="84"/>
                    <a:pt x="22" y="83"/>
                  </a:cubicBezTo>
                  <a:cubicBezTo>
                    <a:pt x="22" y="83"/>
                    <a:pt x="22" y="83"/>
                    <a:pt x="22" y="83"/>
                  </a:cubicBezTo>
                  <a:cubicBezTo>
                    <a:pt x="22" y="83"/>
                    <a:pt x="22" y="83"/>
                    <a:pt x="22" y="82"/>
                  </a:cubicBezTo>
                  <a:cubicBezTo>
                    <a:pt x="22" y="82"/>
                    <a:pt x="22" y="82"/>
                    <a:pt x="22" y="82"/>
                  </a:cubicBezTo>
                  <a:cubicBezTo>
                    <a:pt x="22" y="82"/>
                    <a:pt x="22" y="81"/>
                    <a:pt x="22" y="81"/>
                  </a:cubicBezTo>
                  <a:cubicBezTo>
                    <a:pt x="22" y="81"/>
                    <a:pt x="23" y="81"/>
                    <a:pt x="23" y="81"/>
                  </a:cubicBezTo>
                  <a:cubicBezTo>
                    <a:pt x="23" y="81"/>
                    <a:pt x="23" y="80"/>
                    <a:pt x="23" y="80"/>
                  </a:cubicBezTo>
                  <a:cubicBezTo>
                    <a:pt x="23" y="80"/>
                    <a:pt x="23" y="80"/>
                    <a:pt x="23" y="80"/>
                  </a:cubicBezTo>
                  <a:cubicBezTo>
                    <a:pt x="23" y="79"/>
                    <a:pt x="24" y="79"/>
                    <a:pt x="24" y="79"/>
                  </a:cubicBezTo>
                  <a:cubicBezTo>
                    <a:pt x="23" y="79"/>
                    <a:pt x="24" y="79"/>
                    <a:pt x="24" y="79"/>
                  </a:cubicBezTo>
                  <a:cubicBezTo>
                    <a:pt x="24" y="79"/>
                    <a:pt x="24" y="78"/>
                    <a:pt x="24" y="78"/>
                  </a:cubicBezTo>
                  <a:cubicBezTo>
                    <a:pt x="24" y="79"/>
                    <a:pt x="24" y="78"/>
                    <a:pt x="24" y="78"/>
                  </a:cubicBezTo>
                  <a:cubicBezTo>
                    <a:pt x="25" y="78"/>
                    <a:pt x="25" y="78"/>
                    <a:pt x="25" y="77"/>
                  </a:cubicBezTo>
                  <a:cubicBezTo>
                    <a:pt x="25" y="77"/>
                    <a:pt x="25" y="77"/>
                    <a:pt x="25" y="77"/>
                  </a:cubicBezTo>
                  <a:cubicBezTo>
                    <a:pt x="25" y="77"/>
                    <a:pt x="25" y="76"/>
                    <a:pt x="25" y="76"/>
                  </a:cubicBezTo>
                  <a:cubicBezTo>
                    <a:pt x="24" y="75"/>
                    <a:pt x="23" y="75"/>
                    <a:pt x="22" y="74"/>
                  </a:cubicBezTo>
                  <a:cubicBezTo>
                    <a:pt x="24" y="75"/>
                    <a:pt x="23" y="75"/>
                    <a:pt x="22" y="73"/>
                  </a:cubicBezTo>
                  <a:cubicBezTo>
                    <a:pt x="22" y="73"/>
                    <a:pt x="22" y="72"/>
                    <a:pt x="22" y="72"/>
                  </a:cubicBezTo>
                  <a:cubicBezTo>
                    <a:pt x="22" y="72"/>
                    <a:pt x="23" y="72"/>
                    <a:pt x="23" y="72"/>
                  </a:cubicBezTo>
                  <a:cubicBezTo>
                    <a:pt x="23" y="72"/>
                    <a:pt x="23" y="71"/>
                    <a:pt x="23" y="71"/>
                  </a:cubicBezTo>
                  <a:cubicBezTo>
                    <a:pt x="23" y="71"/>
                    <a:pt x="23" y="71"/>
                    <a:pt x="23" y="71"/>
                  </a:cubicBezTo>
                  <a:cubicBezTo>
                    <a:pt x="23" y="71"/>
                    <a:pt x="23" y="70"/>
                    <a:pt x="23" y="70"/>
                  </a:cubicBezTo>
                  <a:cubicBezTo>
                    <a:pt x="24" y="70"/>
                    <a:pt x="23" y="70"/>
                    <a:pt x="24" y="70"/>
                  </a:cubicBezTo>
                  <a:cubicBezTo>
                    <a:pt x="24" y="70"/>
                    <a:pt x="23" y="70"/>
                    <a:pt x="24" y="70"/>
                  </a:cubicBezTo>
                  <a:cubicBezTo>
                    <a:pt x="24" y="70"/>
                    <a:pt x="24" y="69"/>
                    <a:pt x="24" y="69"/>
                  </a:cubicBezTo>
                  <a:cubicBezTo>
                    <a:pt x="24" y="69"/>
                    <a:pt x="24" y="69"/>
                    <a:pt x="24" y="68"/>
                  </a:cubicBezTo>
                  <a:cubicBezTo>
                    <a:pt x="25" y="68"/>
                    <a:pt x="24" y="68"/>
                    <a:pt x="25" y="68"/>
                  </a:cubicBezTo>
                  <a:cubicBezTo>
                    <a:pt x="25" y="68"/>
                    <a:pt x="24" y="68"/>
                    <a:pt x="25" y="68"/>
                  </a:cubicBezTo>
                  <a:cubicBezTo>
                    <a:pt x="25" y="68"/>
                    <a:pt x="25" y="68"/>
                    <a:pt x="25" y="68"/>
                  </a:cubicBezTo>
                  <a:cubicBezTo>
                    <a:pt x="25" y="68"/>
                    <a:pt x="25" y="68"/>
                    <a:pt x="25" y="67"/>
                  </a:cubicBezTo>
                  <a:cubicBezTo>
                    <a:pt x="25" y="67"/>
                    <a:pt x="25" y="67"/>
                    <a:pt x="25" y="66"/>
                  </a:cubicBezTo>
                  <a:cubicBezTo>
                    <a:pt x="25" y="66"/>
                    <a:pt x="25" y="66"/>
                    <a:pt x="25" y="66"/>
                  </a:cubicBezTo>
                  <a:cubicBezTo>
                    <a:pt x="25" y="66"/>
                    <a:pt x="25" y="66"/>
                    <a:pt x="25" y="66"/>
                  </a:cubicBezTo>
                  <a:cubicBezTo>
                    <a:pt x="25" y="65"/>
                    <a:pt x="25" y="65"/>
                    <a:pt x="25" y="65"/>
                  </a:cubicBezTo>
                  <a:cubicBezTo>
                    <a:pt x="25" y="65"/>
                    <a:pt x="25" y="64"/>
                    <a:pt x="25" y="64"/>
                  </a:cubicBezTo>
                  <a:cubicBezTo>
                    <a:pt x="25" y="64"/>
                    <a:pt x="25" y="64"/>
                    <a:pt x="25" y="64"/>
                  </a:cubicBezTo>
                  <a:cubicBezTo>
                    <a:pt x="25" y="63"/>
                    <a:pt x="25" y="63"/>
                    <a:pt x="25" y="63"/>
                  </a:cubicBezTo>
                  <a:cubicBezTo>
                    <a:pt x="25" y="63"/>
                    <a:pt x="24" y="62"/>
                    <a:pt x="24" y="62"/>
                  </a:cubicBezTo>
                  <a:cubicBezTo>
                    <a:pt x="24" y="62"/>
                    <a:pt x="24" y="62"/>
                    <a:pt x="24" y="62"/>
                  </a:cubicBezTo>
                  <a:cubicBezTo>
                    <a:pt x="24" y="62"/>
                    <a:pt x="24" y="62"/>
                    <a:pt x="24" y="62"/>
                  </a:cubicBezTo>
                  <a:cubicBezTo>
                    <a:pt x="24" y="62"/>
                    <a:pt x="23" y="62"/>
                    <a:pt x="23" y="62"/>
                  </a:cubicBezTo>
                  <a:cubicBezTo>
                    <a:pt x="23" y="62"/>
                    <a:pt x="23" y="62"/>
                    <a:pt x="23" y="62"/>
                  </a:cubicBezTo>
                  <a:cubicBezTo>
                    <a:pt x="23" y="62"/>
                    <a:pt x="23" y="62"/>
                    <a:pt x="22" y="62"/>
                  </a:cubicBezTo>
                  <a:cubicBezTo>
                    <a:pt x="22" y="62"/>
                    <a:pt x="22" y="62"/>
                    <a:pt x="22" y="63"/>
                  </a:cubicBezTo>
                  <a:cubicBezTo>
                    <a:pt x="22" y="63"/>
                    <a:pt x="21" y="63"/>
                    <a:pt x="21" y="63"/>
                  </a:cubicBezTo>
                  <a:cubicBezTo>
                    <a:pt x="21" y="63"/>
                    <a:pt x="21" y="63"/>
                    <a:pt x="20" y="63"/>
                  </a:cubicBezTo>
                  <a:cubicBezTo>
                    <a:pt x="20" y="63"/>
                    <a:pt x="20" y="63"/>
                    <a:pt x="20" y="63"/>
                  </a:cubicBezTo>
                  <a:cubicBezTo>
                    <a:pt x="20" y="63"/>
                    <a:pt x="19" y="63"/>
                    <a:pt x="19" y="63"/>
                  </a:cubicBezTo>
                  <a:cubicBezTo>
                    <a:pt x="19" y="63"/>
                    <a:pt x="19" y="64"/>
                    <a:pt x="19" y="64"/>
                  </a:cubicBezTo>
                  <a:cubicBezTo>
                    <a:pt x="19" y="64"/>
                    <a:pt x="18" y="64"/>
                    <a:pt x="18" y="64"/>
                  </a:cubicBezTo>
                  <a:cubicBezTo>
                    <a:pt x="19" y="64"/>
                    <a:pt x="18" y="64"/>
                    <a:pt x="18" y="64"/>
                  </a:cubicBezTo>
                  <a:cubicBezTo>
                    <a:pt x="18" y="64"/>
                    <a:pt x="18" y="64"/>
                    <a:pt x="17" y="64"/>
                  </a:cubicBezTo>
                  <a:cubicBezTo>
                    <a:pt x="17" y="64"/>
                    <a:pt x="17" y="64"/>
                    <a:pt x="17" y="64"/>
                  </a:cubicBezTo>
                  <a:cubicBezTo>
                    <a:pt x="17" y="64"/>
                    <a:pt x="17" y="65"/>
                    <a:pt x="17" y="65"/>
                  </a:cubicBezTo>
                  <a:cubicBezTo>
                    <a:pt x="17" y="65"/>
                    <a:pt x="16" y="65"/>
                    <a:pt x="16" y="65"/>
                  </a:cubicBezTo>
                  <a:cubicBezTo>
                    <a:pt x="16" y="65"/>
                    <a:pt x="16" y="65"/>
                    <a:pt x="16" y="65"/>
                  </a:cubicBezTo>
                  <a:cubicBezTo>
                    <a:pt x="16" y="66"/>
                    <a:pt x="15" y="66"/>
                    <a:pt x="15" y="66"/>
                  </a:cubicBezTo>
                  <a:cubicBezTo>
                    <a:pt x="16" y="66"/>
                    <a:pt x="15" y="66"/>
                    <a:pt x="15" y="66"/>
                  </a:cubicBezTo>
                  <a:cubicBezTo>
                    <a:pt x="16" y="66"/>
                    <a:pt x="15" y="66"/>
                    <a:pt x="14" y="66"/>
                  </a:cubicBezTo>
                  <a:cubicBezTo>
                    <a:pt x="14" y="66"/>
                    <a:pt x="14" y="66"/>
                    <a:pt x="13" y="66"/>
                  </a:cubicBezTo>
                  <a:cubicBezTo>
                    <a:pt x="13" y="66"/>
                    <a:pt x="13" y="66"/>
                    <a:pt x="13" y="66"/>
                  </a:cubicBezTo>
                  <a:cubicBezTo>
                    <a:pt x="12" y="66"/>
                    <a:pt x="12" y="65"/>
                    <a:pt x="12" y="65"/>
                  </a:cubicBezTo>
                  <a:cubicBezTo>
                    <a:pt x="12" y="65"/>
                    <a:pt x="12" y="65"/>
                    <a:pt x="11" y="65"/>
                  </a:cubicBezTo>
                  <a:cubicBezTo>
                    <a:pt x="11" y="65"/>
                    <a:pt x="11" y="64"/>
                    <a:pt x="11" y="64"/>
                  </a:cubicBezTo>
                  <a:cubicBezTo>
                    <a:pt x="11" y="64"/>
                    <a:pt x="11" y="64"/>
                    <a:pt x="11" y="64"/>
                  </a:cubicBezTo>
                  <a:cubicBezTo>
                    <a:pt x="11" y="64"/>
                    <a:pt x="11" y="64"/>
                    <a:pt x="11" y="64"/>
                  </a:cubicBezTo>
                  <a:cubicBezTo>
                    <a:pt x="11" y="63"/>
                    <a:pt x="11" y="63"/>
                    <a:pt x="11" y="62"/>
                  </a:cubicBezTo>
                  <a:cubicBezTo>
                    <a:pt x="11" y="62"/>
                    <a:pt x="11" y="62"/>
                    <a:pt x="11" y="62"/>
                  </a:cubicBezTo>
                  <a:cubicBezTo>
                    <a:pt x="11" y="62"/>
                    <a:pt x="11" y="62"/>
                    <a:pt x="11" y="62"/>
                  </a:cubicBezTo>
                  <a:cubicBezTo>
                    <a:pt x="11" y="62"/>
                    <a:pt x="10" y="62"/>
                    <a:pt x="10" y="62"/>
                  </a:cubicBezTo>
                  <a:cubicBezTo>
                    <a:pt x="10" y="62"/>
                    <a:pt x="10" y="62"/>
                    <a:pt x="10" y="62"/>
                  </a:cubicBezTo>
                  <a:cubicBezTo>
                    <a:pt x="9" y="62"/>
                    <a:pt x="9" y="62"/>
                    <a:pt x="9" y="62"/>
                  </a:cubicBezTo>
                  <a:cubicBezTo>
                    <a:pt x="9" y="62"/>
                    <a:pt x="9" y="61"/>
                    <a:pt x="9" y="61"/>
                  </a:cubicBezTo>
                  <a:cubicBezTo>
                    <a:pt x="9" y="62"/>
                    <a:pt x="9" y="61"/>
                    <a:pt x="9" y="61"/>
                  </a:cubicBezTo>
                  <a:cubicBezTo>
                    <a:pt x="9" y="62"/>
                    <a:pt x="9" y="61"/>
                    <a:pt x="9" y="62"/>
                  </a:cubicBezTo>
                  <a:cubicBezTo>
                    <a:pt x="9" y="61"/>
                    <a:pt x="8" y="59"/>
                    <a:pt x="8" y="59"/>
                  </a:cubicBezTo>
                  <a:cubicBezTo>
                    <a:pt x="8" y="59"/>
                    <a:pt x="8" y="58"/>
                    <a:pt x="8" y="58"/>
                  </a:cubicBezTo>
                  <a:cubicBezTo>
                    <a:pt x="8" y="59"/>
                    <a:pt x="8" y="58"/>
                    <a:pt x="8" y="58"/>
                  </a:cubicBezTo>
                  <a:cubicBezTo>
                    <a:pt x="8" y="58"/>
                    <a:pt x="8" y="58"/>
                    <a:pt x="8" y="58"/>
                  </a:cubicBezTo>
                  <a:cubicBezTo>
                    <a:pt x="7" y="58"/>
                    <a:pt x="7" y="57"/>
                    <a:pt x="7" y="57"/>
                  </a:cubicBezTo>
                  <a:cubicBezTo>
                    <a:pt x="7" y="57"/>
                    <a:pt x="5" y="57"/>
                    <a:pt x="5" y="57"/>
                  </a:cubicBezTo>
                  <a:cubicBezTo>
                    <a:pt x="5" y="57"/>
                    <a:pt x="5" y="57"/>
                    <a:pt x="5" y="57"/>
                  </a:cubicBezTo>
                  <a:cubicBezTo>
                    <a:pt x="5" y="56"/>
                    <a:pt x="4" y="56"/>
                    <a:pt x="4" y="56"/>
                  </a:cubicBezTo>
                  <a:cubicBezTo>
                    <a:pt x="4" y="55"/>
                    <a:pt x="4" y="54"/>
                    <a:pt x="4" y="54"/>
                  </a:cubicBezTo>
                  <a:cubicBezTo>
                    <a:pt x="4" y="54"/>
                    <a:pt x="4" y="53"/>
                    <a:pt x="4" y="53"/>
                  </a:cubicBezTo>
                  <a:cubicBezTo>
                    <a:pt x="4" y="53"/>
                    <a:pt x="3" y="53"/>
                    <a:pt x="3" y="53"/>
                  </a:cubicBezTo>
                  <a:cubicBezTo>
                    <a:pt x="3" y="53"/>
                    <a:pt x="3" y="52"/>
                    <a:pt x="3" y="52"/>
                  </a:cubicBezTo>
                  <a:cubicBezTo>
                    <a:pt x="3" y="52"/>
                    <a:pt x="3" y="52"/>
                    <a:pt x="3" y="52"/>
                  </a:cubicBezTo>
                  <a:cubicBezTo>
                    <a:pt x="3" y="52"/>
                    <a:pt x="3" y="52"/>
                    <a:pt x="3" y="51"/>
                  </a:cubicBezTo>
                  <a:cubicBezTo>
                    <a:pt x="3" y="51"/>
                    <a:pt x="2" y="51"/>
                    <a:pt x="2" y="51"/>
                  </a:cubicBezTo>
                  <a:cubicBezTo>
                    <a:pt x="2" y="51"/>
                    <a:pt x="2" y="50"/>
                    <a:pt x="2" y="50"/>
                  </a:cubicBezTo>
                  <a:cubicBezTo>
                    <a:pt x="2" y="50"/>
                    <a:pt x="1" y="50"/>
                    <a:pt x="1" y="50"/>
                  </a:cubicBezTo>
                  <a:cubicBezTo>
                    <a:pt x="1" y="50"/>
                    <a:pt x="1" y="49"/>
                    <a:pt x="1" y="49"/>
                  </a:cubicBezTo>
                  <a:cubicBezTo>
                    <a:pt x="1" y="50"/>
                    <a:pt x="1" y="49"/>
                    <a:pt x="1" y="49"/>
                  </a:cubicBezTo>
                  <a:cubicBezTo>
                    <a:pt x="1" y="49"/>
                    <a:pt x="0" y="48"/>
                    <a:pt x="0" y="48"/>
                  </a:cubicBezTo>
                  <a:cubicBezTo>
                    <a:pt x="0" y="48"/>
                    <a:pt x="0" y="46"/>
                    <a:pt x="0" y="45"/>
                  </a:cubicBezTo>
                  <a:cubicBezTo>
                    <a:pt x="0" y="45"/>
                    <a:pt x="1" y="45"/>
                    <a:pt x="1" y="45"/>
                  </a:cubicBezTo>
                  <a:cubicBezTo>
                    <a:pt x="1" y="44"/>
                    <a:pt x="1" y="42"/>
                    <a:pt x="1" y="41"/>
                  </a:cubicBezTo>
                  <a:cubicBezTo>
                    <a:pt x="1" y="41"/>
                    <a:pt x="0" y="41"/>
                    <a:pt x="0" y="41"/>
                  </a:cubicBezTo>
                  <a:cubicBezTo>
                    <a:pt x="1" y="41"/>
                    <a:pt x="0" y="41"/>
                    <a:pt x="0" y="40"/>
                  </a:cubicBezTo>
                  <a:cubicBezTo>
                    <a:pt x="0" y="40"/>
                    <a:pt x="0" y="40"/>
                    <a:pt x="0" y="40"/>
                  </a:cubicBezTo>
                  <a:cubicBezTo>
                    <a:pt x="0" y="39"/>
                    <a:pt x="0" y="39"/>
                    <a:pt x="0" y="38"/>
                  </a:cubicBezTo>
                  <a:cubicBezTo>
                    <a:pt x="0" y="38"/>
                    <a:pt x="0" y="38"/>
                    <a:pt x="0" y="38"/>
                  </a:cubicBezTo>
                  <a:cubicBezTo>
                    <a:pt x="0" y="38"/>
                    <a:pt x="0" y="38"/>
                    <a:pt x="0" y="37"/>
                  </a:cubicBezTo>
                  <a:cubicBezTo>
                    <a:pt x="1" y="37"/>
                    <a:pt x="1" y="37"/>
                    <a:pt x="1" y="37"/>
                  </a:cubicBezTo>
                  <a:cubicBezTo>
                    <a:pt x="1" y="37"/>
                    <a:pt x="1" y="37"/>
                    <a:pt x="1" y="37"/>
                  </a:cubicBezTo>
                  <a:cubicBezTo>
                    <a:pt x="1" y="37"/>
                    <a:pt x="2" y="36"/>
                    <a:pt x="2" y="36"/>
                  </a:cubicBezTo>
                  <a:cubicBezTo>
                    <a:pt x="2" y="36"/>
                    <a:pt x="2" y="36"/>
                    <a:pt x="2" y="36"/>
                  </a:cubicBezTo>
                  <a:cubicBezTo>
                    <a:pt x="2" y="36"/>
                    <a:pt x="3" y="36"/>
                    <a:pt x="3" y="36"/>
                  </a:cubicBezTo>
                  <a:cubicBezTo>
                    <a:pt x="3" y="36"/>
                    <a:pt x="4" y="36"/>
                    <a:pt x="4" y="36"/>
                  </a:cubicBezTo>
                  <a:cubicBezTo>
                    <a:pt x="4" y="36"/>
                    <a:pt x="5" y="36"/>
                    <a:pt x="5" y="36"/>
                  </a:cubicBezTo>
                  <a:cubicBezTo>
                    <a:pt x="5" y="36"/>
                    <a:pt x="5" y="37"/>
                    <a:pt x="6" y="37"/>
                  </a:cubicBezTo>
                  <a:cubicBezTo>
                    <a:pt x="6" y="37"/>
                    <a:pt x="6" y="37"/>
                    <a:pt x="6" y="37"/>
                  </a:cubicBezTo>
                  <a:cubicBezTo>
                    <a:pt x="6" y="37"/>
                    <a:pt x="6" y="37"/>
                    <a:pt x="6" y="38"/>
                  </a:cubicBezTo>
                  <a:cubicBezTo>
                    <a:pt x="6" y="38"/>
                    <a:pt x="6" y="38"/>
                    <a:pt x="6" y="38"/>
                  </a:cubicBezTo>
                  <a:cubicBezTo>
                    <a:pt x="6" y="38"/>
                    <a:pt x="7" y="38"/>
                    <a:pt x="7" y="38"/>
                  </a:cubicBezTo>
                  <a:cubicBezTo>
                    <a:pt x="7" y="38"/>
                    <a:pt x="7" y="37"/>
                    <a:pt x="8" y="37"/>
                  </a:cubicBezTo>
                  <a:cubicBezTo>
                    <a:pt x="8" y="37"/>
                    <a:pt x="8" y="37"/>
                    <a:pt x="8" y="37"/>
                  </a:cubicBezTo>
                  <a:cubicBezTo>
                    <a:pt x="9" y="37"/>
                    <a:pt x="9" y="36"/>
                    <a:pt x="9" y="36"/>
                  </a:cubicBezTo>
                  <a:cubicBezTo>
                    <a:pt x="9" y="37"/>
                    <a:pt x="9" y="36"/>
                    <a:pt x="10" y="36"/>
                  </a:cubicBezTo>
                  <a:cubicBezTo>
                    <a:pt x="10" y="36"/>
                    <a:pt x="10" y="36"/>
                    <a:pt x="10" y="36"/>
                  </a:cubicBezTo>
                  <a:cubicBezTo>
                    <a:pt x="10" y="36"/>
                    <a:pt x="11" y="36"/>
                    <a:pt x="11" y="36"/>
                  </a:cubicBezTo>
                  <a:cubicBezTo>
                    <a:pt x="11" y="35"/>
                    <a:pt x="12" y="35"/>
                    <a:pt x="12" y="35"/>
                  </a:cubicBezTo>
                  <a:cubicBezTo>
                    <a:pt x="12" y="35"/>
                    <a:pt x="12" y="35"/>
                    <a:pt x="12" y="35"/>
                  </a:cubicBezTo>
                  <a:cubicBezTo>
                    <a:pt x="12" y="35"/>
                    <a:pt x="12" y="34"/>
                    <a:pt x="12" y="34"/>
                  </a:cubicBezTo>
                  <a:cubicBezTo>
                    <a:pt x="12" y="34"/>
                    <a:pt x="13" y="33"/>
                    <a:pt x="13" y="33"/>
                  </a:cubicBezTo>
                  <a:cubicBezTo>
                    <a:pt x="13" y="33"/>
                    <a:pt x="13" y="32"/>
                    <a:pt x="13" y="32"/>
                  </a:cubicBezTo>
                  <a:cubicBezTo>
                    <a:pt x="13" y="33"/>
                    <a:pt x="13" y="32"/>
                    <a:pt x="13" y="32"/>
                  </a:cubicBezTo>
                  <a:cubicBezTo>
                    <a:pt x="14" y="32"/>
                    <a:pt x="13" y="32"/>
                    <a:pt x="14" y="32"/>
                  </a:cubicBezTo>
                  <a:cubicBezTo>
                    <a:pt x="14" y="32"/>
                    <a:pt x="14" y="31"/>
                    <a:pt x="14" y="31"/>
                  </a:cubicBezTo>
                  <a:cubicBezTo>
                    <a:pt x="14" y="31"/>
                    <a:pt x="14" y="31"/>
                    <a:pt x="14" y="31"/>
                  </a:cubicBezTo>
                  <a:cubicBezTo>
                    <a:pt x="14" y="31"/>
                    <a:pt x="14" y="31"/>
                    <a:pt x="14" y="30"/>
                  </a:cubicBezTo>
                  <a:cubicBezTo>
                    <a:pt x="14" y="30"/>
                    <a:pt x="15" y="30"/>
                    <a:pt x="15" y="30"/>
                  </a:cubicBezTo>
                  <a:cubicBezTo>
                    <a:pt x="15" y="30"/>
                    <a:pt x="15" y="30"/>
                    <a:pt x="16" y="30"/>
                  </a:cubicBezTo>
                  <a:cubicBezTo>
                    <a:pt x="16" y="30"/>
                    <a:pt x="16" y="29"/>
                    <a:pt x="16" y="29"/>
                  </a:cubicBezTo>
                  <a:cubicBezTo>
                    <a:pt x="16" y="29"/>
                    <a:pt x="17" y="29"/>
                    <a:pt x="17" y="29"/>
                  </a:cubicBezTo>
                  <a:cubicBezTo>
                    <a:pt x="17" y="29"/>
                    <a:pt x="17" y="29"/>
                    <a:pt x="17" y="29"/>
                  </a:cubicBezTo>
                  <a:cubicBezTo>
                    <a:pt x="17" y="29"/>
                    <a:pt x="17" y="29"/>
                    <a:pt x="17" y="28"/>
                  </a:cubicBezTo>
                  <a:cubicBezTo>
                    <a:pt x="17" y="28"/>
                    <a:pt x="17" y="28"/>
                    <a:pt x="17" y="28"/>
                  </a:cubicBezTo>
                  <a:cubicBezTo>
                    <a:pt x="18" y="28"/>
                    <a:pt x="17" y="27"/>
                    <a:pt x="18" y="27"/>
                  </a:cubicBezTo>
                  <a:cubicBezTo>
                    <a:pt x="18" y="27"/>
                    <a:pt x="18" y="27"/>
                    <a:pt x="18" y="27"/>
                  </a:cubicBezTo>
                  <a:cubicBezTo>
                    <a:pt x="18" y="27"/>
                    <a:pt x="19" y="26"/>
                    <a:pt x="19" y="26"/>
                  </a:cubicBezTo>
                  <a:cubicBezTo>
                    <a:pt x="18" y="27"/>
                    <a:pt x="19" y="26"/>
                    <a:pt x="19" y="26"/>
                  </a:cubicBezTo>
                  <a:cubicBezTo>
                    <a:pt x="19" y="26"/>
                    <a:pt x="19" y="25"/>
                    <a:pt x="19" y="25"/>
                  </a:cubicBezTo>
                  <a:cubicBezTo>
                    <a:pt x="19" y="25"/>
                    <a:pt x="19" y="25"/>
                    <a:pt x="19" y="25"/>
                  </a:cubicBezTo>
                  <a:cubicBezTo>
                    <a:pt x="19" y="25"/>
                    <a:pt x="19" y="25"/>
                    <a:pt x="19" y="25"/>
                  </a:cubicBezTo>
                  <a:cubicBezTo>
                    <a:pt x="19" y="25"/>
                    <a:pt x="19" y="25"/>
                    <a:pt x="20" y="25"/>
                  </a:cubicBezTo>
                  <a:cubicBezTo>
                    <a:pt x="20" y="25"/>
                    <a:pt x="21" y="24"/>
                    <a:pt x="21" y="24"/>
                  </a:cubicBezTo>
                  <a:cubicBezTo>
                    <a:pt x="21" y="24"/>
                    <a:pt x="21" y="23"/>
                    <a:pt x="21" y="22"/>
                  </a:cubicBezTo>
                  <a:cubicBezTo>
                    <a:pt x="21" y="22"/>
                    <a:pt x="21" y="22"/>
                    <a:pt x="21" y="22"/>
                  </a:cubicBezTo>
                  <a:cubicBezTo>
                    <a:pt x="21" y="22"/>
                    <a:pt x="21" y="22"/>
                    <a:pt x="21" y="21"/>
                  </a:cubicBezTo>
                  <a:cubicBezTo>
                    <a:pt x="21" y="21"/>
                    <a:pt x="22" y="21"/>
                    <a:pt x="22" y="21"/>
                  </a:cubicBezTo>
                  <a:cubicBezTo>
                    <a:pt x="21" y="21"/>
                    <a:pt x="22" y="21"/>
                    <a:pt x="22" y="21"/>
                  </a:cubicBezTo>
                  <a:cubicBezTo>
                    <a:pt x="22" y="21"/>
                    <a:pt x="23" y="20"/>
                    <a:pt x="23" y="20"/>
                  </a:cubicBezTo>
                  <a:cubicBezTo>
                    <a:pt x="22" y="21"/>
                    <a:pt x="23" y="20"/>
                    <a:pt x="24" y="20"/>
                  </a:cubicBezTo>
                  <a:cubicBezTo>
                    <a:pt x="24" y="20"/>
                    <a:pt x="24" y="20"/>
                    <a:pt x="24" y="20"/>
                  </a:cubicBezTo>
                  <a:cubicBezTo>
                    <a:pt x="24" y="20"/>
                    <a:pt x="25" y="20"/>
                    <a:pt x="25" y="20"/>
                  </a:cubicBezTo>
                  <a:cubicBezTo>
                    <a:pt x="24" y="20"/>
                    <a:pt x="25" y="20"/>
                    <a:pt x="25" y="20"/>
                  </a:cubicBezTo>
                  <a:cubicBezTo>
                    <a:pt x="25" y="20"/>
                    <a:pt x="26" y="19"/>
                    <a:pt x="26" y="19"/>
                  </a:cubicBezTo>
                  <a:cubicBezTo>
                    <a:pt x="26" y="19"/>
                    <a:pt x="26" y="19"/>
                    <a:pt x="26" y="19"/>
                  </a:cubicBezTo>
                  <a:cubicBezTo>
                    <a:pt x="26" y="19"/>
                    <a:pt x="26" y="19"/>
                    <a:pt x="26" y="19"/>
                  </a:cubicBezTo>
                  <a:cubicBezTo>
                    <a:pt x="26" y="19"/>
                    <a:pt x="26" y="19"/>
                    <a:pt x="26" y="18"/>
                  </a:cubicBezTo>
                  <a:cubicBezTo>
                    <a:pt x="26" y="18"/>
                    <a:pt x="26" y="18"/>
                    <a:pt x="26" y="17"/>
                  </a:cubicBezTo>
                  <a:cubicBezTo>
                    <a:pt x="26" y="17"/>
                    <a:pt x="27" y="17"/>
                    <a:pt x="27" y="17"/>
                  </a:cubicBezTo>
                  <a:cubicBezTo>
                    <a:pt x="27" y="17"/>
                    <a:pt x="27" y="16"/>
                    <a:pt x="27" y="16"/>
                  </a:cubicBezTo>
                  <a:cubicBezTo>
                    <a:pt x="27" y="17"/>
                    <a:pt x="27" y="16"/>
                    <a:pt x="27" y="15"/>
                  </a:cubicBezTo>
                  <a:cubicBezTo>
                    <a:pt x="27" y="15"/>
                    <a:pt x="27" y="15"/>
                    <a:pt x="27" y="15"/>
                  </a:cubicBezTo>
                  <a:cubicBezTo>
                    <a:pt x="28" y="15"/>
                    <a:pt x="28" y="14"/>
                    <a:pt x="28" y="14"/>
                  </a:cubicBezTo>
                  <a:cubicBezTo>
                    <a:pt x="28" y="15"/>
                    <a:pt x="28" y="14"/>
                    <a:pt x="28" y="14"/>
                  </a:cubicBezTo>
                  <a:cubicBezTo>
                    <a:pt x="28" y="14"/>
                    <a:pt x="29" y="13"/>
                    <a:pt x="29" y="13"/>
                  </a:cubicBezTo>
                  <a:cubicBezTo>
                    <a:pt x="29" y="13"/>
                    <a:pt x="29" y="13"/>
                    <a:pt x="29" y="13"/>
                  </a:cubicBezTo>
                  <a:cubicBezTo>
                    <a:pt x="29" y="13"/>
                    <a:pt x="29" y="13"/>
                    <a:pt x="29" y="12"/>
                  </a:cubicBezTo>
                  <a:cubicBezTo>
                    <a:pt x="30" y="12"/>
                    <a:pt x="30" y="12"/>
                    <a:pt x="30" y="12"/>
                  </a:cubicBezTo>
                  <a:cubicBezTo>
                    <a:pt x="30" y="12"/>
                    <a:pt x="31" y="12"/>
                    <a:pt x="31" y="12"/>
                  </a:cubicBezTo>
                  <a:cubicBezTo>
                    <a:pt x="30" y="12"/>
                    <a:pt x="31" y="12"/>
                    <a:pt x="31" y="12"/>
                  </a:cubicBezTo>
                  <a:cubicBezTo>
                    <a:pt x="31" y="12"/>
                    <a:pt x="31" y="11"/>
                    <a:pt x="32" y="11"/>
                  </a:cubicBezTo>
                  <a:cubicBezTo>
                    <a:pt x="32" y="11"/>
                    <a:pt x="33" y="10"/>
                    <a:pt x="33" y="10"/>
                  </a:cubicBezTo>
                  <a:cubicBezTo>
                    <a:pt x="33" y="10"/>
                    <a:pt x="33" y="10"/>
                    <a:pt x="33" y="10"/>
                  </a:cubicBezTo>
                  <a:cubicBezTo>
                    <a:pt x="33" y="10"/>
                    <a:pt x="33" y="10"/>
                    <a:pt x="33" y="9"/>
                  </a:cubicBezTo>
                  <a:cubicBezTo>
                    <a:pt x="33" y="9"/>
                    <a:pt x="34" y="9"/>
                    <a:pt x="34" y="8"/>
                  </a:cubicBezTo>
                  <a:cubicBezTo>
                    <a:pt x="34" y="8"/>
                    <a:pt x="34" y="8"/>
                    <a:pt x="34" y="8"/>
                  </a:cubicBezTo>
                  <a:cubicBezTo>
                    <a:pt x="34" y="8"/>
                    <a:pt x="34" y="7"/>
                    <a:pt x="34" y="7"/>
                  </a:cubicBezTo>
                  <a:cubicBezTo>
                    <a:pt x="34" y="7"/>
                    <a:pt x="34" y="7"/>
                    <a:pt x="34" y="7"/>
                  </a:cubicBezTo>
                  <a:cubicBezTo>
                    <a:pt x="34" y="7"/>
                    <a:pt x="34" y="6"/>
                    <a:pt x="34" y="6"/>
                  </a:cubicBezTo>
                  <a:cubicBezTo>
                    <a:pt x="34" y="7"/>
                    <a:pt x="34" y="6"/>
                    <a:pt x="34" y="6"/>
                  </a:cubicBezTo>
                  <a:cubicBezTo>
                    <a:pt x="34" y="6"/>
                    <a:pt x="35" y="5"/>
                    <a:pt x="35" y="5"/>
                  </a:cubicBezTo>
                  <a:cubicBezTo>
                    <a:pt x="34" y="6"/>
                    <a:pt x="35" y="5"/>
                    <a:pt x="35" y="5"/>
                  </a:cubicBezTo>
                  <a:cubicBezTo>
                    <a:pt x="35" y="5"/>
                    <a:pt x="35" y="5"/>
                    <a:pt x="35" y="5"/>
                  </a:cubicBezTo>
                  <a:cubicBezTo>
                    <a:pt x="35" y="5"/>
                    <a:pt x="35" y="4"/>
                    <a:pt x="35" y="4"/>
                  </a:cubicBezTo>
                  <a:cubicBezTo>
                    <a:pt x="35" y="5"/>
                    <a:pt x="35" y="4"/>
                    <a:pt x="36" y="4"/>
                  </a:cubicBezTo>
                  <a:cubicBezTo>
                    <a:pt x="36" y="4"/>
                    <a:pt x="36" y="4"/>
                    <a:pt x="36" y="4"/>
                  </a:cubicBezTo>
                  <a:cubicBezTo>
                    <a:pt x="36" y="4"/>
                    <a:pt x="37" y="4"/>
                    <a:pt x="37" y="4"/>
                  </a:cubicBezTo>
                  <a:cubicBezTo>
                    <a:pt x="36" y="4"/>
                    <a:pt x="37" y="4"/>
                    <a:pt x="37" y="3"/>
                  </a:cubicBezTo>
                  <a:cubicBezTo>
                    <a:pt x="37" y="3"/>
                    <a:pt x="37" y="3"/>
                    <a:pt x="37" y="3"/>
                  </a:cubicBezTo>
                  <a:cubicBezTo>
                    <a:pt x="37" y="2"/>
                    <a:pt x="37" y="2"/>
                    <a:pt x="37" y="1"/>
                  </a:cubicBezTo>
                  <a:cubicBezTo>
                    <a:pt x="37" y="1"/>
                    <a:pt x="37" y="1"/>
                    <a:pt x="37" y="1"/>
                  </a:cubicBezTo>
                  <a:cubicBezTo>
                    <a:pt x="37" y="1"/>
                    <a:pt x="38" y="0"/>
                    <a:pt x="38" y="0"/>
                  </a:cubicBezTo>
                  <a:cubicBezTo>
                    <a:pt x="37" y="1"/>
                    <a:pt x="38" y="0"/>
                    <a:pt x="38" y="0"/>
                  </a:cubicBezTo>
                  <a:cubicBezTo>
                    <a:pt x="38" y="0"/>
                    <a:pt x="38" y="0"/>
                    <a:pt x="39" y="0"/>
                  </a:cubicBezTo>
                  <a:cubicBezTo>
                    <a:pt x="38" y="0"/>
                    <a:pt x="38" y="0"/>
                    <a:pt x="38" y="0"/>
                  </a:cubicBezTo>
                  <a:cubicBezTo>
                    <a:pt x="39" y="0"/>
                    <a:pt x="39" y="0"/>
                    <a:pt x="39" y="0"/>
                  </a:cubicBezTo>
                  <a:cubicBezTo>
                    <a:pt x="39" y="0"/>
                    <a:pt x="39" y="1"/>
                    <a:pt x="39" y="1"/>
                  </a:cubicBezTo>
                  <a:cubicBezTo>
                    <a:pt x="39" y="1"/>
                    <a:pt x="39" y="1"/>
                    <a:pt x="39" y="1"/>
                  </a:cubicBezTo>
                  <a:cubicBezTo>
                    <a:pt x="40" y="2"/>
                    <a:pt x="39" y="3"/>
                    <a:pt x="39" y="2"/>
                  </a:cubicBezTo>
                  <a:cubicBezTo>
                    <a:pt x="40" y="2"/>
                    <a:pt x="39" y="3"/>
                    <a:pt x="40" y="3"/>
                  </a:cubicBezTo>
                  <a:cubicBezTo>
                    <a:pt x="40" y="3"/>
                    <a:pt x="40" y="3"/>
                    <a:pt x="40" y="3"/>
                  </a:cubicBezTo>
                  <a:cubicBezTo>
                    <a:pt x="41" y="4"/>
                    <a:pt x="41" y="5"/>
                    <a:pt x="40" y="4"/>
                  </a:cubicBezTo>
                  <a:cubicBezTo>
                    <a:pt x="41" y="4"/>
                    <a:pt x="41" y="5"/>
                    <a:pt x="42" y="5"/>
                  </a:cubicBezTo>
                  <a:cubicBezTo>
                    <a:pt x="42" y="5"/>
                    <a:pt x="42" y="6"/>
                    <a:pt x="42" y="6"/>
                  </a:cubicBezTo>
                  <a:cubicBezTo>
                    <a:pt x="42" y="7"/>
                    <a:pt x="42" y="8"/>
                    <a:pt x="42" y="10"/>
                  </a:cubicBezTo>
                  <a:cubicBezTo>
                    <a:pt x="42" y="10"/>
                    <a:pt x="42" y="11"/>
                    <a:pt x="42" y="11"/>
                  </a:cubicBezTo>
                  <a:cubicBezTo>
                    <a:pt x="42" y="11"/>
                    <a:pt x="42" y="12"/>
                    <a:pt x="42" y="12"/>
                  </a:cubicBezTo>
                  <a:cubicBezTo>
                    <a:pt x="42" y="12"/>
                    <a:pt x="43" y="13"/>
                    <a:pt x="43" y="13"/>
                  </a:cubicBezTo>
                  <a:cubicBezTo>
                    <a:pt x="43" y="13"/>
                    <a:pt x="43" y="14"/>
                    <a:pt x="43" y="14"/>
                  </a:cubicBezTo>
                  <a:cubicBezTo>
                    <a:pt x="43" y="14"/>
                    <a:pt x="43" y="14"/>
                    <a:pt x="43" y="14"/>
                  </a:cubicBezTo>
                  <a:cubicBezTo>
                    <a:pt x="43" y="15"/>
                    <a:pt x="43" y="16"/>
                    <a:pt x="43" y="16"/>
                  </a:cubicBezTo>
                  <a:cubicBezTo>
                    <a:pt x="43" y="17"/>
                    <a:pt x="44" y="17"/>
                    <a:pt x="43" y="17"/>
                  </a:cubicBezTo>
                  <a:cubicBezTo>
                    <a:pt x="43" y="17"/>
                    <a:pt x="44" y="17"/>
                    <a:pt x="44" y="17"/>
                  </a:cubicBezTo>
                  <a:cubicBezTo>
                    <a:pt x="44" y="17"/>
                    <a:pt x="44" y="18"/>
                    <a:pt x="44" y="18"/>
                  </a:cubicBezTo>
                  <a:cubicBezTo>
                    <a:pt x="44" y="18"/>
                    <a:pt x="45" y="19"/>
                    <a:pt x="45" y="19"/>
                  </a:cubicBezTo>
                  <a:cubicBezTo>
                    <a:pt x="45" y="19"/>
                    <a:pt x="45" y="19"/>
                    <a:pt x="45" y="19"/>
                  </a:cubicBezTo>
                  <a:cubicBezTo>
                    <a:pt x="45" y="20"/>
                    <a:pt x="45" y="20"/>
                    <a:pt x="45" y="20"/>
                  </a:cubicBezTo>
                  <a:cubicBezTo>
                    <a:pt x="45" y="21"/>
                    <a:pt x="46" y="21"/>
                    <a:pt x="45" y="21"/>
                  </a:cubicBezTo>
                  <a:cubicBezTo>
                    <a:pt x="45" y="21"/>
                    <a:pt x="46" y="21"/>
                    <a:pt x="46" y="21"/>
                  </a:cubicBezTo>
                  <a:cubicBezTo>
                    <a:pt x="46" y="21"/>
                    <a:pt x="46" y="22"/>
                    <a:pt x="46" y="22"/>
                  </a:cubicBezTo>
                  <a:cubicBezTo>
                    <a:pt x="46" y="23"/>
                    <a:pt x="46" y="23"/>
                    <a:pt x="46" y="23"/>
                  </a:cubicBezTo>
                  <a:cubicBezTo>
                    <a:pt x="46" y="23"/>
                    <a:pt x="46" y="23"/>
                    <a:pt x="46" y="23"/>
                  </a:cubicBezTo>
                  <a:cubicBezTo>
                    <a:pt x="46" y="24"/>
                    <a:pt x="47" y="24"/>
                    <a:pt x="46" y="24"/>
                  </a:cubicBezTo>
                  <a:cubicBezTo>
                    <a:pt x="46" y="24"/>
                    <a:pt x="47" y="24"/>
                    <a:pt x="47" y="24"/>
                  </a:cubicBezTo>
                  <a:cubicBezTo>
                    <a:pt x="47" y="24"/>
                    <a:pt x="47" y="25"/>
                    <a:pt x="47" y="25"/>
                  </a:cubicBezTo>
                  <a:cubicBezTo>
                    <a:pt x="47" y="26"/>
                    <a:pt x="48" y="26"/>
                    <a:pt x="47" y="26"/>
                  </a:cubicBezTo>
                  <a:cubicBezTo>
                    <a:pt x="47" y="26"/>
                    <a:pt x="48" y="26"/>
                    <a:pt x="48" y="26"/>
                  </a:cubicBezTo>
                  <a:cubicBezTo>
                    <a:pt x="48" y="27"/>
                    <a:pt x="48" y="28"/>
                    <a:pt x="48" y="29"/>
                  </a:cubicBezTo>
                  <a:cubicBezTo>
                    <a:pt x="48" y="29"/>
                    <a:pt x="48" y="29"/>
                    <a:pt x="48" y="29"/>
                  </a:cubicBezTo>
                  <a:cubicBezTo>
                    <a:pt x="48" y="30"/>
                    <a:pt x="48" y="30"/>
                    <a:pt x="48" y="31"/>
                  </a:cubicBezTo>
                  <a:cubicBezTo>
                    <a:pt x="48" y="32"/>
                    <a:pt x="48" y="34"/>
                    <a:pt x="48" y="35"/>
                  </a:cubicBezTo>
                  <a:cubicBezTo>
                    <a:pt x="48" y="35"/>
                    <a:pt x="48" y="36"/>
                    <a:pt x="48" y="36"/>
                  </a:cubicBezTo>
                  <a:cubicBezTo>
                    <a:pt x="48" y="36"/>
                    <a:pt x="48" y="37"/>
                    <a:pt x="48" y="37"/>
                  </a:cubicBezTo>
                  <a:cubicBezTo>
                    <a:pt x="48" y="37"/>
                    <a:pt x="48" y="37"/>
                    <a:pt x="48" y="37"/>
                  </a:cubicBezTo>
                  <a:cubicBezTo>
                    <a:pt x="48" y="38"/>
                    <a:pt x="49" y="39"/>
                    <a:pt x="48" y="38"/>
                  </a:cubicBezTo>
                  <a:cubicBezTo>
                    <a:pt x="48" y="38"/>
                    <a:pt x="49" y="39"/>
                    <a:pt x="49" y="39"/>
                  </a:cubicBezTo>
                  <a:cubicBezTo>
                    <a:pt x="49" y="39"/>
                    <a:pt x="49" y="39"/>
                    <a:pt x="49" y="39"/>
                  </a:cubicBezTo>
                  <a:cubicBezTo>
                    <a:pt x="49" y="40"/>
                    <a:pt x="49" y="40"/>
                    <a:pt x="49" y="40"/>
                  </a:cubicBezTo>
                  <a:cubicBezTo>
                    <a:pt x="49" y="40"/>
                    <a:pt x="49" y="40"/>
                    <a:pt x="49" y="40"/>
                  </a:cubicBezTo>
                  <a:cubicBezTo>
                    <a:pt x="49" y="41"/>
                    <a:pt x="50" y="42"/>
                    <a:pt x="49" y="41"/>
                  </a:cubicBezTo>
                  <a:cubicBezTo>
                    <a:pt x="49" y="41"/>
                    <a:pt x="50" y="42"/>
                    <a:pt x="50" y="42"/>
                  </a:cubicBezTo>
                  <a:cubicBezTo>
                    <a:pt x="51" y="42"/>
                    <a:pt x="50" y="43"/>
                    <a:pt x="50" y="42"/>
                  </a:cubicBezTo>
                  <a:cubicBezTo>
                    <a:pt x="51" y="42"/>
                    <a:pt x="50" y="43"/>
                    <a:pt x="51" y="43"/>
                  </a:cubicBezTo>
                  <a:cubicBezTo>
                    <a:pt x="51" y="43"/>
                    <a:pt x="51" y="44"/>
                    <a:pt x="51" y="44"/>
                  </a:cubicBezTo>
                  <a:cubicBezTo>
                    <a:pt x="51" y="44"/>
                    <a:pt x="51" y="44"/>
                    <a:pt x="51" y="44"/>
                  </a:cubicBezTo>
                  <a:cubicBezTo>
                    <a:pt x="51" y="44"/>
                    <a:pt x="52" y="44"/>
                    <a:pt x="52" y="44"/>
                  </a:cubicBezTo>
                  <a:cubicBezTo>
                    <a:pt x="52" y="43"/>
                    <a:pt x="52" y="43"/>
                    <a:pt x="52" y="43"/>
                  </a:cubicBezTo>
                  <a:cubicBezTo>
                    <a:pt x="52" y="43"/>
                    <a:pt x="52" y="43"/>
                    <a:pt x="52" y="43"/>
                  </a:cubicBezTo>
                  <a:cubicBezTo>
                    <a:pt x="52" y="43"/>
                    <a:pt x="52" y="42"/>
                    <a:pt x="52" y="42"/>
                  </a:cubicBezTo>
                  <a:cubicBezTo>
                    <a:pt x="52" y="42"/>
                    <a:pt x="53" y="42"/>
                    <a:pt x="53" y="42"/>
                  </a:cubicBezTo>
                  <a:cubicBezTo>
                    <a:pt x="53" y="42"/>
                    <a:pt x="53" y="42"/>
                    <a:pt x="53" y="42"/>
                  </a:cubicBezTo>
                  <a:cubicBezTo>
                    <a:pt x="53" y="42"/>
                    <a:pt x="54" y="41"/>
                    <a:pt x="54" y="41"/>
                  </a:cubicBezTo>
                  <a:cubicBezTo>
                    <a:pt x="54" y="41"/>
                    <a:pt x="54" y="41"/>
                    <a:pt x="54" y="41"/>
                  </a:cubicBezTo>
                  <a:cubicBezTo>
                    <a:pt x="54" y="41"/>
                    <a:pt x="55" y="40"/>
                    <a:pt x="55" y="40"/>
                  </a:cubicBezTo>
                  <a:cubicBezTo>
                    <a:pt x="55" y="40"/>
                    <a:pt x="55" y="40"/>
                    <a:pt x="55" y="40"/>
                  </a:cubicBezTo>
                  <a:cubicBezTo>
                    <a:pt x="55" y="40"/>
                    <a:pt x="55" y="40"/>
                    <a:pt x="55" y="40"/>
                  </a:cubicBezTo>
                  <a:cubicBezTo>
                    <a:pt x="55" y="41"/>
                    <a:pt x="55" y="41"/>
                    <a:pt x="55" y="40"/>
                  </a:cubicBezTo>
                  <a:cubicBezTo>
                    <a:pt x="55" y="40"/>
                    <a:pt x="55" y="40"/>
                    <a:pt x="55" y="40"/>
                  </a:cubicBezTo>
                  <a:cubicBezTo>
                    <a:pt x="56" y="41"/>
                    <a:pt x="55" y="41"/>
                    <a:pt x="56" y="41"/>
                  </a:cubicBezTo>
                  <a:cubicBezTo>
                    <a:pt x="56" y="42"/>
                    <a:pt x="56" y="42"/>
                    <a:pt x="56" y="42"/>
                  </a:cubicBezTo>
                  <a:cubicBezTo>
                    <a:pt x="56" y="42"/>
                    <a:pt x="56" y="42"/>
                    <a:pt x="56" y="42"/>
                  </a:cubicBezTo>
                  <a:cubicBezTo>
                    <a:pt x="57" y="42"/>
                    <a:pt x="57" y="42"/>
                    <a:pt x="57" y="42"/>
                  </a:cubicBezTo>
                  <a:cubicBezTo>
                    <a:pt x="58" y="42"/>
                    <a:pt x="58" y="43"/>
                    <a:pt x="58" y="43"/>
                  </a:cubicBezTo>
                  <a:cubicBezTo>
                    <a:pt x="58" y="43"/>
                    <a:pt x="60" y="43"/>
                    <a:pt x="60" y="43"/>
                  </a:cubicBezTo>
                  <a:cubicBezTo>
                    <a:pt x="60" y="43"/>
                    <a:pt x="60" y="44"/>
                    <a:pt x="60" y="44"/>
                  </a:cubicBezTo>
                  <a:cubicBezTo>
                    <a:pt x="60" y="44"/>
                    <a:pt x="60" y="45"/>
                    <a:pt x="60" y="45"/>
                  </a:cubicBezTo>
                  <a:cubicBezTo>
                    <a:pt x="60" y="46"/>
                    <a:pt x="60" y="46"/>
                    <a:pt x="60" y="46"/>
                  </a:cubicBezTo>
                  <a:cubicBezTo>
                    <a:pt x="60" y="46"/>
                    <a:pt x="60" y="46"/>
                    <a:pt x="60" y="46"/>
                  </a:cubicBezTo>
                  <a:cubicBezTo>
                    <a:pt x="60" y="46"/>
                    <a:pt x="60" y="48"/>
                    <a:pt x="60" y="48"/>
                  </a:cubicBezTo>
                  <a:cubicBezTo>
                    <a:pt x="60" y="48"/>
                    <a:pt x="59" y="48"/>
                    <a:pt x="59" y="48"/>
                  </a:cubicBezTo>
                  <a:cubicBezTo>
                    <a:pt x="59" y="49"/>
                    <a:pt x="59" y="49"/>
                    <a:pt x="59" y="49"/>
                  </a:cubicBezTo>
                  <a:cubicBezTo>
                    <a:pt x="59" y="49"/>
                    <a:pt x="59" y="49"/>
                    <a:pt x="59" y="49"/>
                  </a:cubicBezTo>
                  <a:cubicBezTo>
                    <a:pt x="59" y="50"/>
                    <a:pt x="59" y="50"/>
                    <a:pt x="58" y="50"/>
                  </a:cubicBezTo>
                  <a:cubicBezTo>
                    <a:pt x="58" y="50"/>
                    <a:pt x="58" y="51"/>
                    <a:pt x="58" y="52"/>
                  </a:cubicBezTo>
                  <a:cubicBezTo>
                    <a:pt x="59" y="53"/>
                    <a:pt x="59" y="54"/>
                    <a:pt x="58" y="53"/>
                  </a:cubicBezTo>
                  <a:cubicBezTo>
                    <a:pt x="59" y="53"/>
                    <a:pt x="59" y="54"/>
                    <a:pt x="58" y="53"/>
                  </a:cubicBezTo>
                  <a:cubicBezTo>
                    <a:pt x="59" y="53"/>
                    <a:pt x="59" y="54"/>
                    <a:pt x="59" y="54"/>
                  </a:cubicBezTo>
                  <a:cubicBezTo>
                    <a:pt x="59" y="54"/>
                    <a:pt x="60" y="55"/>
                    <a:pt x="60" y="55"/>
                  </a:cubicBezTo>
                  <a:cubicBezTo>
                    <a:pt x="60" y="55"/>
                    <a:pt x="60" y="56"/>
                    <a:pt x="60" y="56"/>
                  </a:cubicBezTo>
                  <a:cubicBezTo>
                    <a:pt x="60" y="57"/>
                    <a:pt x="61" y="57"/>
                    <a:pt x="60" y="57"/>
                  </a:cubicBezTo>
                  <a:cubicBezTo>
                    <a:pt x="60" y="57"/>
                    <a:pt x="61" y="57"/>
                    <a:pt x="61" y="57"/>
                  </a:cubicBezTo>
                  <a:cubicBezTo>
                    <a:pt x="66" y="58"/>
                    <a:pt x="66" y="57"/>
                    <a:pt x="62" y="57"/>
                  </a:cubicBezTo>
                  <a:cubicBezTo>
                    <a:pt x="66" y="58"/>
                    <a:pt x="66" y="57"/>
                    <a:pt x="63" y="57"/>
                  </a:cubicBezTo>
                  <a:cubicBezTo>
                    <a:pt x="66" y="58"/>
                    <a:pt x="66" y="57"/>
                    <a:pt x="64" y="57"/>
                  </a:cubicBezTo>
                  <a:cubicBezTo>
                    <a:pt x="66" y="58"/>
                    <a:pt x="66" y="57"/>
                    <a:pt x="65" y="57"/>
                  </a:cubicBezTo>
                  <a:cubicBezTo>
                    <a:pt x="66" y="58"/>
                    <a:pt x="66" y="57"/>
                    <a:pt x="66" y="57"/>
                  </a:cubicBezTo>
                  <a:cubicBezTo>
                    <a:pt x="66" y="58"/>
                    <a:pt x="66" y="57"/>
                    <a:pt x="66" y="58"/>
                  </a:cubicBezTo>
                  <a:cubicBezTo>
                    <a:pt x="67" y="58"/>
                    <a:pt x="67" y="58"/>
                    <a:pt x="67" y="58"/>
                  </a:cubicBezTo>
                  <a:cubicBezTo>
                    <a:pt x="67" y="58"/>
                    <a:pt x="67" y="58"/>
                    <a:pt x="67" y="58"/>
                  </a:cubicBezTo>
                  <a:cubicBezTo>
                    <a:pt x="68" y="58"/>
                    <a:pt x="68" y="58"/>
                    <a:pt x="68" y="58"/>
                  </a:cubicBezTo>
                  <a:cubicBezTo>
                    <a:pt x="68" y="58"/>
                    <a:pt x="69" y="58"/>
                    <a:pt x="69" y="58"/>
                  </a:cubicBezTo>
                  <a:cubicBezTo>
                    <a:pt x="73" y="58"/>
                    <a:pt x="73" y="58"/>
                    <a:pt x="70" y="58"/>
                  </a:cubicBezTo>
                  <a:cubicBezTo>
                    <a:pt x="73" y="58"/>
                    <a:pt x="73" y="58"/>
                    <a:pt x="71" y="58"/>
                  </a:cubicBezTo>
                  <a:cubicBezTo>
                    <a:pt x="73" y="58"/>
                    <a:pt x="73" y="58"/>
                    <a:pt x="72" y="58"/>
                  </a:cubicBezTo>
                  <a:cubicBezTo>
                    <a:pt x="73" y="58"/>
                    <a:pt x="73" y="58"/>
                    <a:pt x="73" y="58"/>
                  </a:cubicBezTo>
                  <a:cubicBezTo>
                    <a:pt x="73" y="58"/>
                    <a:pt x="73" y="58"/>
                    <a:pt x="73" y="58"/>
                  </a:cubicBezTo>
                  <a:cubicBezTo>
                    <a:pt x="75" y="57"/>
                    <a:pt x="76" y="58"/>
                    <a:pt x="74" y="58"/>
                  </a:cubicBezTo>
                  <a:cubicBezTo>
                    <a:pt x="75" y="57"/>
                    <a:pt x="76" y="58"/>
                    <a:pt x="74" y="57"/>
                  </a:cubicBezTo>
                  <a:cubicBezTo>
                    <a:pt x="75" y="57"/>
                    <a:pt x="76" y="58"/>
                    <a:pt x="75" y="57"/>
                  </a:cubicBezTo>
                  <a:cubicBezTo>
                    <a:pt x="75" y="57"/>
                    <a:pt x="76" y="58"/>
                    <a:pt x="76" y="58"/>
                  </a:cubicBezTo>
                  <a:cubicBezTo>
                    <a:pt x="76" y="58"/>
                    <a:pt x="76" y="58"/>
                    <a:pt x="76" y="58"/>
                  </a:cubicBezTo>
                  <a:cubicBezTo>
                    <a:pt x="76" y="58"/>
                    <a:pt x="77" y="58"/>
                    <a:pt x="77" y="58"/>
                  </a:cubicBezTo>
                  <a:cubicBezTo>
                    <a:pt x="77" y="58"/>
                    <a:pt x="77" y="59"/>
                    <a:pt x="77" y="59"/>
                  </a:cubicBezTo>
                  <a:cubicBezTo>
                    <a:pt x="77" y="59"/>
                    <a:pt x="78" y="59"/>
                    <a:pt x="78" y="59"/>
                  </a:cubicBezTo>
                  <a:cubicBezTo>
                    <a:pt x="78" y="60"/>
                    <a:pt x="78" y="60"/>
                    <a:pt x="79" y="60"/>
                  </a:cubicBezTo>
                  <a:cubicBezTo>
                    <a:pt x="79" y="60"/>
                    <a:pt x="79" y="61"/>
                    <a:pt x="79" y="61"/>
                  </a:cubicBezTo>
                  <a:cubicBezTo>
                    <a:pt x="79" y="61"/>
                    <a:pt x="79" y="62"/>
                    <a:pt x="79" y="62"/>
                  </a:cubicBezTo>
                  <a:cubicBezTo>
                    <a:pt x="79" y="63"/>
                    <a:pt x="80" y="63"/>
                    <a:pt x="79" y="63"/>
                  </a:cubicBezTo>
                  <a:cubicBezTo>
                    <a:pt x="79" y="63"/>
                    <a:pt x="80" y="63"/>
                    <a:pt x="80" y="63"/>
                  </a:cubicBezTo>
                  <a:cubicBezTo>
                    <a:pt x="81" y="64"/>
                    <a:pt x="81" y="64"/>
                    <a:pt x="81" y="63"/>
                  </a:cubicBezTo>
                  <a:cubicBezTo>
                    <a:pt x="81" y="64"/>
                    <a:pt x="81" y="64"/>
                    <a:pt x="81" y="64"/>
                  </a:cubicBezTo>
                  <a:cubicBezTo>
                    <a:pt x="81" y="64"/>
                    <a:pt x="81" y="64"/>
                    <a:pt x="81" y="64"/>
                  </a:cubicBezTo>
                  <a:cubicBezTo>
                    <a:pt x="81" y="65"/>
                    <a:pt x="82" y="66"/>
                    <a:pt x="81" y="65"/>
                  </a:cubicBezTo>
                  <a:cubicBezTo>
                    <a:pt x="81" y="65"/>
                    <a:pt x="82" y="66"/>
                    <a:pt x="82" y="67"/>
                  </a:cubicBezTo>
                  <a:cubicBezTo>
                    <a:pt x="83" y="67"/>
                    <a:pt x="84" y="67"/>
                    <a:pt x="84" y="67"/>
                  </a:cubicBezTo>
                  <a:cubicBezTo>
                    <a:pt x="84" y="67"/>
                    <a:pt x="85" y="67"/>
                    <a:pt x="86" y="67"/>
                  </a:cubicBezTo>
                  <a:cubicBezTo>
                    <a:pt x="88" y="67"/>
                    <a:pt x="89" y="66"/>
                    <a:pt x="86" y="67"/>
                  </a:cubicBezTo>
                  <a:cubicBezTo>
                    <a:pt x="88" y="67"/>
                    <a:pt x="89" y="66"/>
                    <a:pt x="87" y="67"/>
                  </a:cubicBezTo>
                  <a:cubicBezTo>
                    <a:pt x="88" y="67"/>
                    <a:pt x="89" y="66"/>
                    <a:pt x="88" y="67"/>
                  </a:cubicBezTo>
                  <a:cubicBezTo>
                    <a:pt x="88" y="67"/>
                    <a:pt x="89" y="66"/>
                    <a:pt x="89" y="66"/>
                  </a:cubicBezTo>
                  <a:cubicBezTo>
                    <a:pt x="91" y="66"/>
                    <a:pt x="91" y="66"/>
                    <a:pt x="90" y="66"/>
                  </a:cubicBezTo>
                  <a:cubicBezTo>
                    <a:pt x="91" y="66"/>
                    <a:pt x="91" y="66"/>
                    <a:pt x="92" y="66"/>
                  </a:cubicBezTo>
                  <a:cubicBezTo>
                    <a:pt x="93" y="66"/>
                    <a:pt x="93" y="65"/>
                    <a:pt x="93" y="66"/>
                  </a:cubicBezTo>
                  <a:cubicBezTo>
                    <a:pt x="93" y="66"/>
                    <a:pt x="93" y="65"/>
                    <a:pt x="93" y="65"/>
                  </a:cubicBezTo>
                  <a:cubicBezTo>
                    <a:pt x="94" y="65"/>
                    <a:pt x="95" y="65"/>
                    <a:pt x="95" y="65"/>
                  </a:cubicBezTo>
                  <a:cubicBezTo>
                    <a:pt x="102" y="65"/>
                    <a:pt x="102" y="65"/>
                    <a:pt x="96" y="65"/>
                  </a:cubicBezTo>
                  <a:cubicBezTo>
                    <a:pt x="102" y="65"/>
                    <a:pt x="102" y="65"/>
                    <a:pt x="97" y="65"/>
                  </a:cubicBezTo>
                  <a:cubicBezTo>
                    <a:pt x="102" y="65"/>
                    <a:pt x="102" y="65"/>
                    <a:pt x="98" y="65"/>
                  </a:cubicBezTo>
                  <a:cubicBezTo>
                    <a:pt x="100" y="65"/>
                    <a:pt x="101" y="65"/>
                    <a:pt x="101" y="65"/>
                  </a:cubicBezTo>
                  <a:cubicBezTo>
                    <a:pt x="101" y="65"/>
                    <a:pt x="101" y="65"/>
                    <a:pt x="101" y="65"/>
                  </a:cubicBezTo>
                  <a:cubicBezTo>
                    <a:pt x="101" y="65"/>
                    <a:pt x="101" y="65"/>
                    <a:pt x="101" y="65"/>
                  </a:cubicBezTo>
                  <a:cubicBezTo>
                    <a:pt x="101" y="65"/>
                    <a:pt x="101" y="65"/>
                    <a:pt x="100" y="65"/>
                  </a:cubicBezTo>
                  <a:cubicBezTo>
                    <a:pt x="101" y="65"/>
                    <a:pt x="101" y="65"/>
                    <a:pt x="101" y="65"/>
                  </a:cubicBezTo>
                  <a:cubicBezTo>
                    <a:pt x="101" y="65"/>
                    <a:pt x="101" y="65"/>
                    <a:pt x="101" y="65"/>
                  </a:cubicBezTo>
                  <a:cubicBezTo>
                    <a:pt x="101" y="65"/>
                    <a:pt x="101" y="65"/>
                    <a:pt x="101" y="65"/>
                  </a:cubicBezTo>
                  <a:cubicBezTo>
                    <a:pt x="101" y="67"/>
                    <a:pt x="101" y="67"/>
                    <a:pt x="101" y="65"/>
                  </a:cubicBezTo>
                  <a:cubicBezTo>
                    <a:pt x="101" y="65"/>
                    <a:pt x="101" y="65"/>
                    <a:pt x="101" y="65"/>
                  </a:cubicBezTo>
                  <a:cubicBezTo>
                    <a:pt x="101" y="67"/>
                    <a:pt x="102" y="67"/>
                    <a:pt x="101" y="66"/>
                  </a:cubicBezTo>
                  <a:cubicBezTo>
                    <a:pt x="101" y="67"/>
                    <a:pt x="102" y="67"/>
                    <a:pt x="101" y="67"/>
                  </a:cubicBezTo>
                  <a:cubicBezTo>
                    <a:pt x="101" y="67"/>
                    <a:pt x="102" y="67"/>
                    <a:pt x="102" y="67"/>
                  </a:cubicBezTo>
                  <a:cubicBezTo>
                    <a:pt x="102" y="68"/>
                    <a:pt x="102" y="68"/>
                    <a:pt x="102" y="68"/>
                  </a:cubicBezTo>
                  <a:cubicBezTo>
                    <a:pt x="102" y="68"/>
                    <a:pt x="102" y="69"/>
                    <a:pt x="102" y="69"/>
                  </a:cubicBezTo>
                  <a:cubicBezTo>
                    <a:pt x="102" y="69"/>
                    <a:pt x="102" y="70"/>
                    <a:pt x="102" y="70"/>
                  </a:cubicBezTo>
                  <a:cubicBezTo>
                    <a:pt x="102" y="70"/>
                    <a:pt x="102" y="71"/>
                    <a:pt x="102" y="71"/>
                  </a:cubicBezTo>
                  <a:cubicBezTo>
                    <a:pt x="103" y="71"/>
                    <a:pt x="103" y="72"/>
                    <a:pt x="103" y="72"/>
                  </a:cubicBezTo>
                  <a:cubicBezTo>
                    <a:pt x="104" y="72"/>
                    <a:pt x="103" y="73"/>
                    <a:pt x="104" y="73"/>
                  </a:cubicBezTo>
                  <a:cubicBezTo>
                    <a:pt x="104" y="73"/>
                    <a:pt x="104" y="74"/>
                    <a:pt x="104" y="74"/>
                  </a:cubicBezTo>
                  <a:cubicBezTo>
                    <a:pt x="104" y="76"/>
                    <a:pt x="102" y="76"/>
                    <a:pt x="104" y="75"/>
                  </a:cubicBezTo>
                  <a:cubicBezTo>
                    <a:pt x="104" y="76"/>
                    <a:pt x="102" y="76"/>
                    <a:pt x="104" y="76"/>
                  </a:cubicBezTo>
                  <a:cubicBezTo>
                    <a:pt x="104" y="76"/>
                    <a:pt x="102" y="76"/>
                    <a:pt x="102" y="76"/>
                  </a:cubicBezTo>
                  <a:cubicBezTo>
                    <a:pt x="102" y="76"/>
                    <a:pt x="102" y="76"/>
                    <a:pt x="102" y="76"/>
                  </a:cubicBezTo>
                  <a:cubicBezTo>
                    <a:pt x="101" y="76"/>
                    <a:pt x="101" y="76"/>
                    <a:pt x="101" y="76"/>
                  </a:cubicBezTo>
                  <a:cubicBezTo>
                    <a:pt x="101" y="76"/>
                    <a:pt x="101" y="76"/>
                    <a:pt x="101" y="76"/>
                  </a:cubicBezTo>
                  <a:cubicBezTo>
                    <a:pt x="101" y="76"/>
                    <a:pt x="100" y="77"/>
                    <a:pt x="100" y="77"/>
                  </a:cubicBezTo>
                  <a:cubicBezTo>
                    <a:pt x="99" y="78"/>
                    <a:pt x="100" y="78"/>
                    <a:pt x="100" y="78"/>
                  </a:cubicBezTo>
                  <a:cubicBezTo>
                    <a:pt x="99" y="78"/>
                    <a:pt x="100" y="78"/>
                    <a:pt x="99" y="78"/>
                  </a:cubicBezTo>
                  <a:cubicBezTo>
                    <a:pt x="99" y="78"/>
                    <a:pt x="99" y="79"/>
                    <a:pt x="99" y="79"/>
                  </a:cubicBezTo>
                  <a:cubicBezTo>
                    <a:pt x="99" y="81"/>
                    <a:pt x="100" y="81"/>
                    <a:pt x="99" y="80"/>
                  </a:cubicBezTo>
                  <a:cubicBezTo>
                    <a:pt x="99" y="81"/>
                    <a:pt x="100" y="81"/>
                    <a:pt x="99" y="81"/>
                  </a:cubicBezTo>
                  <a:cubicBezTo>
                    <a:pt x="99" y="81"/>
                    <a:pt x="100" y="81"/>
                    <a:pt x="100" y="81"/>
                  </a:cubicBezTo>
                  <a:cubicBezTo>
                    <a:pt x="100" y="81"/>
                    <a:pt x="101" y="81"/>
                    <a:pt x="101" y="82"/>
                  </a:cubicBezTo>
                  <a:cubicBezTo>
                    <a:pt x="101" y="82"/>
                    <a:pt x="102" y="82"/>
                    <a:pt x="102" y="82"/>
                  </a:cubicBezTo>
                  <a:cubicBezTo>
                    <a:pt x="102" y="83"/>
                    <a:pt x="102" y="83"/>
                    <a:pt x="102" y="83"/>
                  </a:cubicBezTo>
                  <a:cubicBezTo>
                    <a:pt x="102" y="83"/>
                    <a:pt x="102" y="83"/>
                    <a:pt x="102" y="83"/>
                  </a:cubicBezTo>
                  <a:cubicBezTo>
                    <a:pt x="102" y="84"/>
                    <a:pt x="103" y="84"/>
                    <a:pt x="102" y="84"/>
                  </a:cubicBezTo>
                  <a:cubicBezTo>
                    <a:pt x="102" y="84"/>
                    <a:pt x="103" y="84"/>
                    <a:pt x="103" y="84"/>
                  </a:cubicBezTo>
                  <a:cubicBezTo>
                    <a:pt x="103" y="85"/>
                    <a:pt x="103" y="86"/>
                    <a:pt x="103" y="86"/>
                  </a:cubicBezTo>
                  <a:cubicBezTo>
                    <a:pt x="102" y="88"/>
                    <a:pt x="102" y="88"/>
                    <a:pt x="103" y="87"/>
                  </a:cubicBezTo>
                  <a:cubicBezTo>
                    <a:pt x="102" y="88"/>
                    <a:pt x="102" y="88"/>
                    <a:pt x="103" y="88"/>
                  </a:cubicBezTo>
                  <a:cubicBezTo>
                    <a:pt x="102" y="88"/>
                    <a:pt x="102" y="88"/>
                    <a:pt x="102" y="88"/>
                  </a:cubicBezTo>
                  <a:cubicBezTo>
                    <a:pt x="101" y="88"/>
                    <a:pt x="101" y="89"/>
                    <a:pt x="101" y="88"/>
                  </a:cubicBezTo>
                  <a:cubicBezTo>
                    <a:pt x="101" y="88"/>
                    <a:pt x="101" y="89"/>
                    <a:pt x="101" y="89"/>
                  </a:cubicBezTo>
                  <a:cubicBezTo>
                    <a:pt x="101" y="89"/>
                    <a:pt x="101" y="89"/>
                    <a:pt x="100" y="89"/>
                  </a:cubicBezTo>
                  <a:cubicBezTo>
                    <a:pt x="100" y="90"/>
                    <a:pt x="100" y="90"/>
                    <a:pt x="100" y="90"/>
                  </a:cubicBezTo>
                  <a:cubicBezTo>
                    <a:pt x="100" y="91"/>
                    <a:pt x="100" y="91"/>
                    <a:pt x="101" y="91"/>
                  </a:cubicBezTo>
                  <a:cubicBezTo>
                    <a:pt x="101" y="92"/>
                    <a:pt x="101" y="93"/>
                    <a:pt x="101" y="92"/>
                  </a:cubicBezTo>
                  <a:cubicBezTo>
                    <a:pt x="101" y="92"/>
                    <a:pt x="101" y="93"/>
                    <a:pt x="101" y="93"/>
                  </a:cubicBezTo>
                  <a:cubicBezTo>
                    <a:pt x="102" y="94"/>
                    <a:pt x="101" y="94"/>
                    <a:pt x="101" y="94"/>
                  </a:cubicBezTo>
                  <a:cubicBezTo>
                    <a:pt x="102" y="94"/>
                    <a:pt x="101" y="94"/>
                    <a:pt x="102" y="94"/>
                  </a:cubicBezTo>
                  <a:cubicBezTo>
                    <a:pt x="102" y="94"/>
                    <a:pt x="102" y="95"/>
                    <a:pt x="102" y="95"/>
                  </a:cubicBezTo>
                  <a:cubicBezTo>
                    <a:pt x="101" y="95"/>
                    <a:pt x="102" y="96"/>
                    <a:pt x="101" y="96"/>
                  </a:cubicBezTo>
                  <a:cubicBezTo>
                    <a:pt x="101" y="96"/>
                    <a:pt x="101" y="97"/>
                    <a:pt x="101" y="97"/>
                  </a:cubicBezTo>
                  <a:moveTo>
                    <a:pt x="101" y="65"/>
                  </a:moveTo>
                  <a:cubicBezTo>
                    <a:pt x="101" y="65"/>
                    <a:pt x="100" y="65"/>
                    <a:pt x="99" y="65"/>
                  </a:cubicBezTo>
                  <a:cubicBezTo>
                    <a:pt x="100" y="65"/>
                    <a:pt x="101" y="65"/>
                    <a:pt x="101" y="65"/>
                  </a:cubicBezTo>
                  <a:moveTo>
                    <a:pt x="101" y="65"/>
                  </a:moveTo>
                  <a:cubicBezTo>
                    <a:pt x="101" y="65"/>
                    <a:pt x="101" y="65"/>
                    <a:pt x="101" y="65"/>
                  </a:cubicBezTo>
                  <a:cubicBezTo>
                    <a:pt x="101" y="65"/>
                    <a:pt x="101" y="65"/>
                    <a:pt x="101" y="65"/>
                  </a:cubicBezTo>
                  <a:moveTo>
                    <a:pt x="101" y="65"/>
                  </a:moveTo>
                  <a:cubicBezTo>
                    <a:pt x="101" y="65"/>
                    <a:pt x="101" y="65"/>
                    <a:pt x="101" y="65"/>
                  </a:cubicBezTo>
                  <a:cubicBezTo>
                    <a:pt x="101" y="65"/>
                    <a:pt x="101" y="65"/>
                    <a:pt x="101" y="65"/>
                  </a:cubicBezTo>
                  <a:moveTo>
                    <a:pt x="101" y="65"/>
                  </a:moveTo>
                  <a:cubicBezTo>
                    <a:pt x="101" y="65"/>
                    <a:pt x="101" y="65"/>
                    <a:pt x="101" y="65"/>
                  </a:cubicBezTo>
                  <a:cubicBezTo>
                    <a:pt x="101" y="65"/>
                    <a:pt x="101" y="65"/>
                    <a:pt x="101" y="65"/>
                  </a:cubicBezTo>
                  <a:cubicBezTo>
                    <a:pt x="102" y="65"/>
                    <a:pt x="102" y="65"/>
                    <a:pt x="102" y="65"/>
                  </a:cubicBezTo>
                  <a:cubicBezTo>
                    <a:pt x="102" y="65"/>
                    <a:pt x="102" y="65"/>
                    <a:pt x="101" y="65"/>
                  </a:cubicBezTo>
                  <a:moveTo>
                    <a:pt x="101" y="65"/>
                  </a:moveTo>
                  <a:cubicBezTo>
                    <a:pt x="101" y="65"/>
                    <a:pt x="100" y="65"/>
                    <a:pt x="99" y="65"/>
                  </a:cubicBezTo>
                  <a:cubicBezTo>
                    <a:pt x="100" y="65"/>
                    <a:pt x="101" y="65"/>
                    <a:pt x="101" y="65"/>
                  </a:cubicBezTo>
                  <a:moveTo>
                    <a:pt x="101" y="65"/>
                  </a:moveTo>
                  <a:cubicBezTo>
                    <a:pt x="101" y="65"/>
                    <a:pt x="101" y="65"/>
                    <a:pt x="101" y="65"/>
                  </a:cubicBezTo>
                  <a:cubicBezTo>
                    <a:pt x="101" y="65"/>
                    <a:pt x="101" y="65"/>
                    <a:pt x="101" y="65"/>
                  </a:cubicBezTo>
                  <a:cubicBezTo>
                    <a:pt x="101" y="65"/>
                    <a:pt x="101" y="65"/>
                    <a:pt x="101" y="65"/>
                  </a:cubicBezTo>
                  <a:cubicBezTo>
                    <a:pt x="101" y="65"/>
                    <a:pt x="101" y="65"/>
                    <a:pt x="101" y="65"/>
                  </a:cubicBezTo>
                  <a:moveTo>
                    <a:pt x="102" y="65"/>
                  </a:moveTo>
                  <a:cubicBezTo>
                    <a:pt x="102" y="65"/>
                    <a:pt x="102" y="65"/>
                    <a:pt x="102" y="65"/>
                  </a:cubicBezTo>
                  <a:cubicBezTo>
                    <a:pt x="102" y="65"/>
                    <a:pt x="102" y="65"/>
                    <a:pt x="102" y="65"/>
                  </a:cubicBezTo>
                  <a:cubicBezTo>
                    <a:pt x="102" y="65"/>
                    <a:pt x="102" y="65"/>
                    <a:pt x="102" y="65"/>
                  </a:cubicBezTo>
                  <a:cubicBezTo>
                    <a:pt x="102" y="65"/>
                    <a:pt x="102" y="65"/>
                    <a:pt x="102" y="65"/>
                  </a:cubicBezTo>
                  <a:moveTo>
                    <a:pt x="102" y="65"/>
                  </a:moveTo>
                  <a:cubicBezTo>
                    <a:pt x="102" y="65"/>
                    <a:pt x="102" y="65"/>
                    <a:pt x="102" y="65"/>
                  </a:cubicBezTo>
                  <a:cubicBezTo>
                    <a:pt x="102" y="65"/>
                    <a:pt x="102" y="65"/>
                    <a:pt x="102" y="65"/>
                  </a:cubicBezTo>
                  <a:moveTo>
                    <a:pt x="102" y="65"/>
                  </a:moveTo>
                  <a:cubicBezTo>
                    <a:pt x="102" y="65"/>
                    <a:pt x="102" y="65"/>
                    <a:pt x="101" y="65"/>
                  </a:cubicBezTo>
                  <a:cubicBezTo>
                    <a:pt x="102" y="65"/>
                    <a:pt x="102" y="65"/>
                    <a:pt x="102" y="65"/>
                  </a:cubicBezTo>
                  <a:moveTo>
                    <a:pt x="101" y="65"/>
                  </a:moveTo>
                  <a:cubicBezTo>
                    <a:pt x="101" y="65"/>
                    <a:pt x="101" y="65"/>
                    <a:pt x="101" y="65"/>
                  </a:cubicBezTo>
                  <a:cubicBezTo>
                    <a:pt x="101" y="65"/>
                    <a:pt x="101" y="65"/>
                    <a:pt x="101" y="65"/>
                  </a:cubicBezTo>
                  <a:cubicBezTo>
                    <a:pt x="101" y="65"/>
                    <a:pt x="101" y="65"/>
                    <a:pt x="101" y="65"/>
                  </a:cubicBezTo>
                  <a:cubicBezTo>
                    <a:pt x="101" y="65"/>
                    <a:pt x="101" y="65"/>
                    <a:pt x="101" y="65"/>
                  </a:cubicBezTo>
                  <a:cubicBezTo>
                    <a:pt x="101" y="65"/>
                    <a:pt x="102" y="65"/>
                    <a:pt x="102" y="65"/>
                  </a:cubicBezTo>
                  <a:cubicBezTo>
                    <a:pt x="102" y="65"/>
                    <a:pt x="102" y="65"/>
                    <a:pt x="102" y="65"/>
                  </a:cubicBezTo>
                  <a:moveTo>
                    <a:pt x="101" y="65"/>
                  </a:moveTo>
                  <a:cubicBezTo>
                    <a:pt x="101" y="65"/>
                    <a:pt x="101" y="65"/>
                    <a:pt x="101" y="65"/>
                  </a:cubicBezTo>
                  <a:moveTo>
                    <a:pt x="102" y="65"/>
                  </a:moveTo>
                  <a:cubicBezTo>
                    <a:pt x="102" y="65"/>
                    <a:pt x="102" y="65"/>
                    <a:pt x="102" y="65"/>
                  </a:cubicBezTo>
                  <a:cubicBezTo>
                    <a:pt x="102" y="65"/>
                    <a:pt x="102" y="65"/>
                    <a:pt x="102" y="65"/>
                  </a:cubicBezTo>
                  <a:moveTo>
                    <a:pt x="102" y="65"/>
                  </a:moveTo>
                  <a:cubicBezTo>
                    <a:pt x="102" y="65"/>
                    <a:pt x="102" y="65"/>
                    <a:pt x="102" y="65"/>
                  </a:cubicBezTo>
                  <a:cubicBezTo>
                    <a:pt x="102" y="65"/>
                    <a:pt x="102" y="65"/>
                    <a:pt x="102" y="65"/>
                  </a:cubicBezTo>
                  <a:moveTo>
                    <a:pt x="102" y="65"/>
                  </a:moveTo>
                  <a:cubicBezTo>
                    <a:pt x="102" y="65"/>
                    <a:pt x="102" y="65"/>
                    <a:pt x="102" y="65"/>
                  </a:cubicBezTo>
                  <a:moveTo>
                    <a:pt x="102" y="65"/>
                  </a:moveTo>
                  <a:cubicBezTo>
                    <a:pt x="102" y="65"/>
                    <a:pt x="102" y="65"/>
                    <a:pt x="102" y="65"/>
                  </a:cubicBezTo>
                  <a:cubicBezTo>
                    <a:pt x="102" y="65"/>
                    <a:pt x="102" y="65"/>
                    <a:pt x="102" y="65"/>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69" name="Freeform 27"/>
            <p:cNvSpPr>
              <a:spLocks noEditPoints="1"/>
            </p:cNvSpPr>
            <p:nvPr/>
          </p:nvSpPr>
          <p:spPr bwMode="auto">
            <a:xfrm>
              <a:off x="4123365" y="3516589"/>
              <a:ext cx="504698" cy="590247"/>
            </a:xfrm>
            <a:custGeom>
              <a:avLst/>
              <a:gdLst>
                <a:gd name="T0" fmla="*/ 4199040 w 100"/>
                <a:gd name="T1" fmla="*/ 24354432 h 128"/>
                <a:gd name="T2" fmla="*/ 5038848 w 100"/>
                <a:gd name="T3" fmla="*/ 23234688 h 128"/>
                <a:gd name="T4" fmla="*/ 5318784 w 100"/>
                <a:gd name="T5" fmla="*/ 21275136 h 128"/>
                <a:gd name="T6" fmla="*/ 6158592 w 100"/>
                <a:gd name="T7" fmla="*/ 21555072 h 128"/>
                <a:gd name="T8" fmla="*/ 6438528 w 100"/>
                <a:gd name="T9" fmla="*/ 24914304 h 128"/>
                <a:gd name="T10" fmla="*/ 7558272 w 100"/>
                <a:gd name="T11" fmla="*/ 24074496 h 128"/>
                <a:gd name="T12" fmla="*/ 8957952 w 100"/>
                <a:gd name="T13" fmla="*/ 25754112 h 128"/>
                <a:gd name="T14" fmla="*/ 10637568 w 100"/>
                <a:gd name="T15" fmla="*/ 24634368 h 128"/>
                <a:gd name="T16" fmla="*/ 11477376 w 100"/>
                <a:gd name="T17" fmla="*/ 27153792 h 128"/>
                <a:gd name="T18" fmla="*/ 8678016 w 100"/>
                <a:gd name="T19" fmla="*/ 29113344 h 128"/>
                <a:gd name="T20" fmla="*/ 8678016 w 100"/>
                <a:gd name="T21" fmla="*/ 31352832 h 128"/>
                <a:gd name="T22" fmla="*/ 7558272 w 100"/>
                <a:gd name="T23" fmla="*/ 31912704 h 128"/>
                <a:gd name="T24" fmla="*/ 9237888 w 100"/>
                <a:gd name="T25" fmla="*/ 35551872 h 128"/>
                <a:gd name="T26" fmla="*/ 14276736 w 100"/>
                <a:gd name="T27" fmla="*/ 33872256 h 128"/>
                <a:gd name="T28" fmla="*/ 14276736 w 100"/>
                <a:gd name="T29" fmla="*/ 31072896 h 128"/>
                <a:gd name="T30" fmla="*/ 14556672 w 100"/>
                <a:gd name="T31" fmla="*/ 26313984 h 128"/>
                <a:gd name="T32" fmla="*/ 17076096 w 100"/>
                <a:gd name="T33" fmla="*/ 23794560 h 128"/>
                <a:gd name="T34" fmla="*/ 18195840 w 100"/>
                <a:gd name="T35" fmla="*/ 23234688 h 128"/>
                <a:gd name="T36" fmla="*/ 20155392 w 100"/>
                <a:gd name="T37" fmla="*/ 25194240 h 128"/>
                <a:gd name="T38" fmla="*/ 24354432 w 100"/>
                <a:gd name="T39" fmla="*/ 26593920 h 128"/>
                <a:gd name="T40" fmla="*/ 24354432 w 100"/>
                <a:gd name="T41" fmla="*/ 24354432 h 128"/>
                <a:gd name="T42" fmla="*/ 24634368 w 100"/>
                <a:gd name="T43" fmla="*/ 23234688 h 128"/>
                <a:gd name="T44" fmla="*/ 21275136 w 100"/>
                <a:gd name="T45" fmla="*/ 23234688 h 128"/>
                <a:gd name="T46" fmla="*/ 17915904 w 100"/>
                <a:gd name="T47" fmla="*/ 18755712 h 128"/>
                <a:gd name="T48" fmla="*/ 19875456 w 100"/>
                <a:gd name="T49" fmla="*/ 15116544 h 128"/>
                <a:gd name="T50" fmla="*/ 21555072 w 100"/>
                <a:gd name="T51" fmla="*/ 13436928 h 128"/>
                <a:gd name="T52" fmla="*/ 23794560 w 100"/>
                <a:gd name="T53" fmla="*/ 10637568 h 128"/>
                <a:gd name="T54" fmla="*/ 27153792 w 100"/>
                <a:gd name="T55" fmla="*/ 6438528 h 128"/>
                <a:gd name="T56" fmla="*/ 26313984 w 100"/>
                <a:gd name="T57" fmla="*/ 4758912 h 128"/>
                <a:gd name="T58" fmla="*/ 24074496 w 100"/>
                <a:gd name="T59" fmla="*/ 3919104 h 128"/>
                <a:gd name="T60" fmla="*/ 22394880 w 100"/>
                <a:gd name="T61" fmla="*/ 3919104 h 128"/>
                <a:gd name="T62" fmla="*/ 18755712 w 100"/>
                <a:gd name="T63" fmla="*/ 559872 h 128"/>
                <a:gd name="T64" fmla="*/ 14836608 w 100"/>
                <a:gd name="T65" fmla="*/ 839808 h 128"/>
                <a:gd name="T66" fmla="*/ 15396480 w 100"/>
                <a:gd name="T67" fmla="*/ 1959552 h 128"/>
                <a:gd name="T68" fmla="*/ 15676416 w 100"/>
                <a:gd name="T69" fmla="*/ 5318784 h 128"/>
                <a:gd name="T70" fmla="*/ 10637568 w 100"/>
                <a:gd name="T71" fmla="*/ 5878656 h 128"/>
                <a:gd name="T72" fmla="*/ 6718464 w 100"/>
                <a:gd name="T73" fmla="*/ 8398080 h 128"/>
                <a:gd name="T74" fmla="*/ 6158592 w 100"/>
                <a:gd name="T75" fmla="*/ 10077696 h 128"/>
                <a:gd name="T76" fmla="*/ 6158592 w 100"/>
                <a:gd name="T77" fmla="*/ 12317184 h 128"/>
                <a:gd name="T78" fmla="*/ 3919104 w 100"/>
                <a:gd name="T79" fmla="*/ 15116544 h 128"/>
                <a:gd name="T80" fmla="*/ 3079296 w 100"/>
                <a:gd name="T81" fmla="*/ 18475776 h 128"/>
                <a:gd name="T82" fmla="*/ 3079296 w 100"/>
                <a:gd name="T83" fmla="*/ 22394880 h 128"/>
                <a:gd name="T84" fmla="*/ 2519424 w 100"/>
                <a:gd name="T85" fmla="*/ 24354432 h 128"/>
                <a:gd name="T86" fmla="*/ 14556672 w 100"/>
                <a:gd name="T87" fmla="*/ 839808 h 128"/>
                <a:gd name="T88" fmla="*/ 14836608 w 100"/>
                <a:gd name="T89" fmla="*/ 839808 h 128"/>
                <a:gd name="T90" fmla="*/ 14556672 w 100"/>
                <a:gd name="T91" fmla="*/ 839808 h 128"/>
                <a:gd name="T92" fmla="*/ 14556672 w 100"/>
                <a:gd name="T93" fmla="*/ 839808 h 128"/>
                <a:gd name="T94" fmla="*/ 839808 w 100"/>
                <a:gd name="T95" fmla="*/ 22674816 h 128"/>
                <a:gd name="T96" fmla="*/ 839808 w 100"/>
                <a:gd name="T97" fmla="*/ 23234688 h 1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0"/>
                <a:gd name="T148" fmla="*/ 0 h 128"/>
                <a:gd name="T149" fmla="*/ 100 w 100"/>
                <a:gd name="T150" fmla="*/ 128 h 1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0" h="128">
                  <a:moveTo>
                    <a:pt x="11" y="89"/>
                  </a:moveTo>
                  <a:cubicBezTo>
                    <a:pt x="12" y="89"/>
                    <a:pt x="14" y="90"/>
                    <a:pt x="14" y="89"/>
                  </a:cubicBezTo>
                  <a:cubicBezTo>
                    <a:pt x="14" y="89"/>
                    <a:pt x="14" y="89"/>
                    <a:pt x="14" y="89"/>
                  </a:cubicBezTo>
                  <a:cubicBezTo>
                    <a:pt x="14" y="89"/>
                    <a:pt x="15" y="88"/>
                    <a:pt x="15" y="87"/>
                  </a:cubicBezTo>
                  <a:cubicBezTo>
                    <a:pt x="15" y="85"/>
                    <a:pt x="18" y="88"/>
                    <a:pt x="18" y="86"/>
                  </a:cubicBezTo>
                  <a:cubicBezTo>
                    <a:pt x="18" y="86"/>
                    <a:pt x="19" y="85"/>
                    <a:pt x="19" y="84"/>
                  </a:cubicBezTo>
                  <a:cubicBezTo>
                    <a:pt x="18" y="84"/>
                    <a:pt x="19" y="84"/>
                    <a:pt x="18" y="84"/>
                  </a:cubicBezTo>
                  <a:cubicBezTo>
                    <a:pt x="18" y="84"/>
                    <a:pt x="19" y="84"/>
                    <a:pt x="18" y="83"/>
                  </a:cubicBezTo>
                  <a:cubicBezTo>
                    <a:pt x="18" y="84"/>
                    <a:pt x="19" y="84"/>
                    <a:pt x="17" y="83"/>
                  </a:cubicBezTo>
                  <a:cubicBezTo>
                    <a:pt x="18" y="84"/>
                    <a:pt x="19" y="84"/>
                    <a:pt x="17" y="82"/>
                  </a:cubicBezTo>
                  <a:cubicBezTo>
                    <a:pt x="16" y="82"/>
                    <a:pt x="17" y="79"/>
                    <a:pt x="17" y="79"/>
                  </a:cubicBezTo>
                  <a:cubicBezTo>
                    <a:pt x="18" y="79"/>
                    <a:pt x="18" y="77"/>
                    <a:pt x="19" y="76"/>
                  </a:cubicBezTo>
                  <a:cubicBezTo>
                    <a:pt x="19" y="76"/>
                    <a:pt x="19" y="76"/>
                    <a:pt x="19" y="76"/>
                  </a:cubicBezTo>
                  <a:lnTo>
                    <a:pt x="21" y="76"/>
                  </a:lnTo>
                  <a:cubicBezTo>
                    <a:pt x="21" y="76"/>
                    <a:pt x="21" y="76"/>
                    <a:pt x="21" y="76"/>
                  </a:cubicBezTo>
                  <a:cubicBezTo>
                    <a:pt x="21" y="76"/>
                    <a:pt x="22" y="76"/>
                    <a:pt x="22" y="77"/>
                  </a:cubicBezTo>
                  <a:cubicBezTo>
                    <a:pt x="22" y="78"/>
                    <a:pt x="21" y="80"/>
                    <a:pt x="21" y="81"/>
                  </a:cubicBezTo>
                  <a:cubicBezTo>
                    <a:pt x="21" y="81"/>
                    <a:pt x="21" y="81"/>
                    <a:pt x="21" y="81"/>
                  </a:cubicBezTo>
                  <a:cubicBezTo>
                    <a:pt x="21" y="82"/>
                    <a:pt x="20" y="86"/>
                    <a:pt x="21" y="87"/>
                  </a:cubicBezTo>
                  <a:cubicBezTo>
                    <a:pt x="21" y="89"/>
                    <a:pt x="20" y="89"/>
                    <a:pt x="23" y="89"/>
                  </a:cubicBezTo>
                  <a:cubicBezTo>
                    <a:pt x="22" y="89"/>
                    <a:pt x="23" y="88"/>
                    <a:pt x="23" y="87"/>
                  </a:cubicBezTo>
                  <a:cubicBezTo>
                    <a:pt x="24" y="86"/>
                    <a:pt x="24" y="84"/>
                    <a:pt x="24" y="83"/>
                  </a:cubicBezTo>
                  <a:cubicBezTo>
                    <a:pt x="24" y="83"/>
                    <a:pt x="25" y="80"/>
                    <a:pt x="27" y="82"/>
                  </a:cubicBezTo>
                  <a:cubicBezTo>
                    <a:pt x="27" y="82"/>
                    <a:pt x="28" y="86"/>
                    <a:pt x="27" y="86"/>
                  </a:cubicBezTo>
                  <a:cubicBezTo>
                    <a:pt x="27" y="87"/>
                    <a:pt x="27" y="87"/>
                    <a:pt x="27" y="88"/>
                  </a:cubicBezTo>
                  <a:cubicBezTo>
                    <a:pt x="27" y="89"/>
                    <a:pt x="27" y="93"/>
                    <a:pt x="29" y="93"/>
                  </a:cubicBezTo>
                  <a:cubicBezTo>
                    <a:pt x="29" y="93"/>
                    <a:pt x="32" y="93"/>
                    <a:pt x="32" y="92"/>
                  </a:cubicBezTo>
                  <a:cubicBezTo>
                    <a:pt x="32" y="92"/>
                    <a:pt x="32" y="92"/>
                    <a:pt x="32" y="92"/>
                  </a:cubicBezTo>
                  <a:cubicBezTo>
                    <a:pt x="32" y="89"/>
                    <a:pt x="34" y="87"/>
                    <a:pt x="34" y="85"/>
                  </a:cubicBezTo>
                  <a:cubicBezTo>
                    <a:pt x="35" y="85"/>
                    <a:pt x="33" y="81"/>
                    <a:pt x="37" y="84"/>
                  </a:cubicBezTo>
                  <a:cubicBezTo>
                    <a:pt x="36" y="83"/>
                    <a:pt x="37" y="85"/>
                    <a:pt x="37" y="86"/>
                  </a:cubicBezTo>
                  <a:cubicBezTo>
                    <a:pt x="38" y="86"/>
                    <a:pt x="37" y="87"/>
                    <a:pt x="38" y="88"/>
                  </a:cubicBezTo>
                  <a:cubicBezTo>
                    <a:pt x="38" y="88"/>
                    <a:pt x="39" y="88"/>
                    <a:pt x="39" y="88"/>
                  </a:cubicBezTo>
                  <a:cubicBezTo>
                    <a:pt x="38" y="88"/>
                    <a:pt x="42" y="89"/>
                    <a:pt x="42" y="90"/>
                  </a:cubicBezTo>
                  <a:cubicBezTo>
                    <a:pt x="42" y="92"/>
                    <a:pt x="41" y="94"/>
                    <a:pt x="41" y="97"/>
                  </a:cubicBezTo>
                  <a:cubicBezTo>
                    <a:pt x="41" y="96"/>
                    <a:pt x="41" y="96"/>
                    <a:pt x="41" y="97"/>
                  </a:cubicBezTo>
                  <a:cubicBezTo>
                    <a:pt x="41" y="96"/>
                    <a:pt x="40" y="99"/>
                    <a:pt x="40" y="101"/>
                  </a:cubicBezTo>
                  <a:cubicBezTo>
                    <a:pt x="38" y="101"/>
                    <a:pt x="36" y="101"/>
                    <a:pt x="35" y="101"/>
                  </a:cubicBezTo>
                  <a:cubicBezTo>
                    <a:pt x="35" y="102"/>
                    <a:pt x="34" y="101"/>
                    <a:pt x="34" y="102"/>
                  </a:cubicBezTo>
                  <a:cubicBezTo>
                    <a:pt x="34" y="102"/>
                    <a:pt x="31" y="103"/>
                    <a:pt x="31" y="104"/>
                  </a:cubicBezTo>
                  <a:cubicBezTo>
                    <a:pt x="32" y="104"/>
                    <a:pt x="31" y="103"/>
                    <a:pt x="31" y="104"/>
                  </a:cubicBezTo>
                  <a:cubicBezTo>
                    <a:pt x="31" y="107"/>
                    <a:pt x="31" y="109"/>
                    <a:pt x="31" y="111"/>
                  </a:cubicBezTo>
                  <a:cubicBezTo>
                    <a:pt x="31" y="111"/>
                    <a:pt x="31" y="112"/>
                    <a:pt x="31" y="112"/>
                  </a:cubicBezTo>
                  <a:cubicBezTo>
                    <a:pt x="31" y="111"/>
                    <a:pt x="31" y="112"/>
                    <a:pt x="31" y="112"/>
                  </a:cubicBezTo>
                  <a:cubicBezTo>
                    <a:pt x="31" y="112"/>
                    <a:pt x="30" y="113"/>
                    <a:pt x="28" y="113"/>
                  </a:cubicBezTo>
                  <a:cubicBezTo>
                    <a:pt x="28" y="113"/>
                    <a:pt x="28" y="114"/>
                    <a:pt x="28" y="114"/>
                  </a:cubicBezTo>
                  <a:cubicBezTo>
                    <a:pt x="28" y="114"/>
                    <a:pt x="27" y="114"/>
                    <a:pt x="27" y="114"/>
                  </a:cubicBezTo>
                  <a:cubicBezTo>
                    <a:pt x="27" y="114"/>
                    <a:pt x="27" y="114"/>
                    <a:pt x="27" y="114"/>
                  </a:cubicBezTo>
                  <a:cubicBezTo>
                    <a:pt x="27" y="114"/>
                    <a:pt x="26" y="114"/>
                    <a:pt x="26" y="115"/>
                  </a:cubicBezTo>
                  <a:cubicBezTo>
                    <a:pt x="25" y="115"/>
                    <a:pt x="25" y="116"/>
                    <a:pt x="25" y="116"/>
                  </a:cubicBezTo>
                  <a:cubicBezTo>
                    <a:pt x="25" y="118"/>
                    <a:pt x="25" y="121"/>
                    <a:pt x="26" y="123"/>
                  </a:cubicBezTo>
                  <a:cubicBezTo>
                    <a:pt x="26" y="126"/>
                    <a:pt x="32" y="124"/>
                    <a:pt x="33" y="127"/>
                  </a:cubicBezTo>
                  <a:cubicBezTo>
                    <a:pt x="35" y="127"/>
                    <a:pt x="36" y="128"/>
                    <a:pt x="38" y="127"/>
                  </a:cubicBezTo>
                  <a:cubicBezTo>
                    <a:pt x="38" y="127"/>
                    <a:pt x="43" y="126"/>
                    <a:pt x="43" y="125"/>
                  </a:cubicBezTo>
                  <a:cubicBezTo>
                    <a:pt x="43" y="125"/>
                    <a:pt x="47" y="123"/>
                    <a:pt x="47" y="122"/>
                  </a:cubicBezTo>
                  <a:cubicBezTo>
                    <a:pt x="47" y="121"/>
                    <a:pt x="51" y="121"/>
                    <a:pt x="51" y="121"/>
                  </a:cubicBezTo>
                  <a:cubicBezTo>
                    <a:pt x="50" y="121"/>
                    <a:pt x="52" y="120"/>
                    <a:pt x="52" y="119"/>
                  </a:cubicBezTo>
                  <a:cubicBezTo>
                    <a:pt x="53" y="118"/>
                    <a:pt x="53" y="116"/>
                    <a:pt x="53" y="114"/>
                  </a:cubicBezTo>
                  <a:cubicBezTo>
                    <a:pt x="53" y="113"/>
                    <a:pt x="52" y="112"/>
                    <a:pt x="52" y="111"/>
                  </a:cubicBezTo>
                  <a:cubicBezTo>
                    <a:pt x="51" y="111"/>
                    <a:pt x="52" y="111"/>
                    <a:pt x="51" y="111"/>
                  </a:cubicBezTo>
                  <a:cubicBezTo>
                    <a:pt x="51" y="111"/>
                    <a:pt x="51" y="110"/>
                    <a:pt x="51" y="110"/>
                  </a:cubicBezTo>
                  <a:cubicBezTo>
                    <a:pt x="51" y="110"/>
                    <a:pt x="48" y="99"/>
                    <a:pt x="50" y="99"/>
                  </a:cubicBezTo>
                  <a:cubicBezTo>
                    <a:pt x="50" y="99"/>
                    <a:pt x="50" y="98"/>
                    <a:pt x="51" y="98"/>
                  </a:cubicBezTo>
                  <a:cubicBezTo>
                    <a:pt x="52" y="98"/>
                    <a:pt x="52" y="95"/>
                    <a:pt x="52" y="94"/>
                  </a:cubicBezTo>
                  <a:cubicBezTo>
                    <a:pt x="52" y="94"/>
                    <a:pt x="53" y="89"/>
                    <a:pt x="53" y="89"/>
                  </a:cubicBezTo>
                  <a:cubicBezTo>
                    <a:pt x="53" y="89"/>
                    <a:pt x="55" y="88"/>
                    <a:pt x="55" y="88"/>
                  </a:cubicBezTo>
                  <a:cubicBezTo>
                    <a:pt x="57" y="88"/>
                    <a:pt x="59" y="87"/>
                    <a:pt x="59" y="86"/>
                  </a:cubicBezTo>
                  <a:cubicBezTo>
                    <a:pt x="60" y="86"/>
                    <a:pt x="60" y="85"/>
                    <a:pt x="61" y="85"/>
                  </a:cubicBezTo>
                  <a:cubicBezTo>
                    <a:pt x="61" y="85"/>
                    <a:pt x="61" y="85"/>
                    <a:pt x="61" y="85"/>
                  </a:cubicBezTo>
                  <a:cubicBezTo>
                    <a:pt x="61" y="85"/>
                    <a:pt x="61" y="85"/>
                    <a:pt x="61" y="84"/>
                  </a:cubicBezTo>
                  <a:cubicBezTo>
                    <a:pt x="61" y="85"/>
                    <a:pt x="61" y="85"/>
                    <a:pt x="62" y="84"/>
                  </a:cubicBezTo>
                  <a:cubicBezTo>
                    <a:pt x="62" y="83"/>
                    <a:pt x="65" y="83"/>
                    <a:pt x="65" y="83"/>
                  </a:cubicBezTo>
                  <a:cubicBezTo>
                    <a:pt x="63" y="83"/>
                    <a:pt x="65" y="84"/>
                    <a:pt x="66" y="84"/>
                  </a:cubicBezTo>
                  <a:cubicBezTo>
                    <a:pt x="66" y="85"/>
                    <a:pt x="67" y="87"/>
                    <a:pt x="67" y="87"/>
                  </a:cubicBezTo>
                  <a:cubicBezTo>
                    <a:pt x="67" y="86"/>
                    <a:pt x="68" y="89"/>
                    <a:pt x="70" y="89"/>
                  </a:cubicBezTo>
                  <a:cubicBezTo>
                    <a:pt x="70" y="89"/>
                    <a:pt x="72" y="89"/>
                    <a:pt x="72" y="90"/>
                  </a:cubicBezTo>
                  <a:cubicBezTo>
                    <a:pt x="74" y="91"/>
                    <a:pt x="73" y="98"/>
                    <a:pt x="75" y="98"/>
                  </a:cubicBezTo>
                  <a:cubicBezTo>
                    <a:pt x="78" y="99"/>
                    <a:pt x="82" y="100"/>
                    <a:pt x="85" y="100"/>
                  </a:cubicBezTo>
                  <a:cubicBezTo>
                    <a:pt x="84" y="99"/>
                    <a:pt x="87" y="95"/>
                    <a:pt x="87" y="95"/>
                  </a:cubicBezTo>
                  <a:cubicBezTo>
                    <a:pt x="87" y="96"/>
                    <a:pt x="87" y="95"/>
                    <a:pt x="87" y="95"/>
                  </a:cubicBezTo>
                  <a:cubicBezTo>
                    <a:pt x="88" y="95"/>
                    <a:pt x="88" y="94"/>
                    <a:pt x="88" y="94"/>
                  </a:cubicBezTo>
                  <a:cubicBezTo>
                    <a:pt x="88" y="94"/>
                    <a:pt x="88" y="93"/>
                    <a:pt x="88" y="93"/>
                  </a:cubicBezTo>
                  <a:cubicBezTo>
                    <a:pt x="86" y="92"/>
                    <a:pt x="86" y="91"/>
                    <a:pt x="85" y="90"/>
                  </a:cubicBezTo>
                  <a:cubicBezTo>
                    <a:pt x="85" y="90"/>
                    <a:pt x="86" y="87"/>
                    <a:pt x="87" y="87"/>
                  </a:cubicBezTo>
                  <a:cubicBezTo>
                    <a:pt x="87" y="87"/>
                    <a:pt x="87" y="86"/>
                    <a:pt x="87" y="85"/>
                  </a:cubicBezTo>
                  <a:cubicBezTo>
                    <a:pt x="88" y="85"/>
                    <a:pt x="87" y="85"/>
                    <a:pt x="88" y="85"/>
                  </a:cubicBezTo>
                  <a:cubicBezTo>
                    <a:pt x="88" y="85"/>
                    <a:pt x="88" y="84"/>
                    <a:pt x="88" y="83"/>
                  </a:cubicBezTo>
                  <a:cubicBezTo>
                    <a:pt x="88" y="83"/>
                    <a:pt x="88" y="83"/>
                    <a:pt x="88" y="83"/>
                  </a:cubicBezTo>
                  <a:cubicBezTo>
                    <a:pt x="88" y="81"/>
                    <a:pt x="87" y="80"/>
                    <a:pt x="87" y="79"/>
                  </a:cubicBezTo>
                  <a:cubicBezTo>
                    <a:pt x="87" y="79"/>
                    <a:pt x="85" y="79"/>
                    <a:pt x="85" y="80"/>
                  </a:cubicBezTo>
                  <a:cubicBezTo>
                    <a:pt x="84" y="80"/>
                    <a:pt x="78" y="82"/>
                    <a:pt x="78" y="83"/>
                  </a:cubicBezTo>
                  <a:cubicBezTo>
                    <a:pt x="79" y="83"/>
                    <a:pt x="77" y="84"/>
                    <a:pt x="76" y="83"/>
                  </a:cubicBezTo>
                  <a:cubicBezTo>
                    <a:pt x="74" y="83"/>
                    <a:pt x="74" y="80"/>
                    <a:pt x="74" y="79"/>
                  </a:cubicBezTo>
                  <a:cubicBezTo>
                    <a:pt x="73" y="78"/>
                    <a:pt x="72" y="78"/>
                    <a:pt x="72" y="79"/>
                  </a:cubicBezTo>
                  <a:cubicBezTo>
                    <a:pt x="72" y="75"/>
                    <a:pt x="71" y="74"/>
                    <a:pt x="68" y="74"/>
                  </a:cubicBezTo>
                  <a:cubicBezTo>
                    <a:pt x="66" y="72"/>
                    <a:pt x="67" y="67"/>
                    <a:pt x="64" y="67"/>
                  </a:cubicBezTo>
                  <a:cubicBezTo>
                    <a:pt x="63" y="66"/>
                    <a:pt x="64" y="60"/>
                    <a:pt x="64" y="58"/>
                  </a:cubicBezTo>
                  <a:cubicBezTo>
                    <a:pt x="63" y="58"/>
                    <a:pt x="63" y="56"/>
                    <a:pt x="63" y="55"/>
                  </a:cubicBezTo>
                  <a:cubicBezTo>
                    <a:pt x="63" y="55"/>
                    <a:pt x="64" y="53"/>
                    <a:pt x="67" y="53"/>
                  </a:cubicBezTo>
                  <a:cubicBezTo>
                    <a:pt x="69" y="53"/>
                    <a:pt x="68" y="57"/>
                    <a:pt x="71" y="54"/>
                  </a:cubicBezTo>
                  <a:cubicBezTo>
                    <a:pt x="72" y="54"/>
                    <a:pt x="73" y="53"/>
                    <a:pt x="73" y="53"/>
                  </a:cubicBezTo>
                  <a:cubicBezTo>
                    <a:pt x="74" y="53"/>
                    <a:pt x="75" y="52"/>
                    <a:pt x="75" y="52"/>
                  </a:cubicBezTo>
                  <a:cubicBezTo>
                    <a:pt x="75" y="51"/>
                    <a:pt x="76" y="50"/>
                    <a:pt x="76" y="49"/>
                  </a:cubicBezTo>
                  <a:cubicBezTo>
                    <a:pt x="77" y="49"/>
                    <a:pt x="76" y="48"/>
                    <a:pt x="77" y="48"/>
                  </a:cubicBezTo>
                  <a:cubicBezTo>
                    <a:pt x="77" y="48"/>
                    <a:pt x="77" y="48"/>
                    <a:pt x="77" y="47"/>
                  </a:cubicBezTo>
                  <a:cubicBezTo>
                    <a:pt x="78" y="47"/>
                    <a:pt x="79" y="47"/>
                    <a:pt x="79" y="46"/>
                  </a:cubicBezTo>
                  <a:cubicBezTo>
                    <a:pt x="81" y="46"/>
                    <a:pt x="81" y="42"/>
                    <a:pt x="83" y="42"/>
                  </a:cubicBezTo>
                  <a:cubicBezTo>
                    <a:pt x="85" y="40"/>
                    <a:pt x="83" y="38"/>
                    <a:pt x="85" y="38"/>
                  </a:cubicBezTo>
                  <a:cubicBezTo>
                    <a:pt x="87" y="37"/>
                    <a:pt x="89" y="37"/>
                    <a:pt x="89" y="34"/>
                  </a:cubicBezTo>
                  <a:cubicBezTo>
                    <a:pt x="90" y="33"/>
                    <a:pt x="91" y="29"/>
                    <a:pt x="94" y="29"/>
                  </a:cubicBezTo>
                  <a:cubicBezTo>
                    <a:pt x="93" y="29"/>
                    <a:pt x="96" y="27"/>
                    <a:pt x="96" y="27"/>
                  </a:cubicBezTo>
                  <a:cubicBezTo>
                    <a:pt x="96" y="27"/>
                    <a:pt x="97" y="24"/>
                    <a:pt x="97" y="23"/>
                  </a:cubicBezTo>
                  <a:cubicBezTo>
                    <a:pt x="98" y="22"/>
                    <a:pt x="98" y="21"/>
                    <a:pt x="99" y="21"/>
                  </a:cubicBezTo>
                  <a:cubicBezTo>
                    <a:pt x="100" y="21"/>
                    <a:pt x="100" y="20"/>
                    <a:pt x="100" y="19"/>
                  </a:cubicBezTo>
                  <a:cubicBezTo>
                    <a:pt x="99" y="19"/>
                    <a:pt x="95" y="18"/>
                    <a:pt x="94" y="18"/>
                  </a:cubicBezTo>
                  <a:cubicBezTo>
                    <a:pt x="94" y="17"/>
                    <a:pt x="94" y="18"/>
                    <a:pt x="94" y="17"/>
                  </a:cubicBezTo>
                  <a:cubicBezTo>
                    <a:pt x="94" y="17"/>
                    <a:pt x="91" y="17"/>
                    <a:pt x="91" y="16"/>
                  </a:cubicBezTo>
                  <a:cubicBezTo>
                    <a:pt x="91" y="16"/>
                    <a:pt x="91" y="17"/>
                    <a:pt x="90" y="15"/>
                  </a:cubicBezTo>
                  <a:cubicBezTo>
                    <a:pt x="90" y="15"/>
                    <a:pt x="90" y="12"/>
                    <a:pt x="90" y="12"/>
                  </a:cubicBezTo>
                  <a:cubicBezTo>
                    <a:pt x="89" y="12"/>
                    <a:pt x="86" y="12"/>
                    <a:pt x="86" y="14"/>
                  </a:cubicBezTo>
                  <a:cubicBezTo>
                    <a:pt x="87" y="14"/>
                    <a:pt x="85" y="13"/>
                    <a:pt x="85" y="14"/>
                  </a:cubicBezTo>
                  <a:cubicBezTo>
                    <a:pt x="86" y="14"/>
                    <a:pt x="84" y="14"/>
                    <a:pt x="83" y="15"/>
                  </a:cubicBezTo>
                  <a:cubicBezTo>
                    <a:pt x="84" y="15"/>
                    <a:pt x="82" y="15"/>
                    <a:pt x="82" y="14"/>
                  </a:cubicBezTo>
                  <a:lnTo>
                    <a:pt x="80" y="14"/>
                  </a:lnTo>
                  <a:cubicBezTo>
                    <a:pt x="79" y="13"/>
                    <a:pt x="75" y="8"/>
                    <a:pt x="75" y="8"/>
                  </a:cubicBezTo>
                  <a:cubicBezTo>
                    <a:pt x="75" y="9"/>
                    <a:pt x="73" y="6"/>
                    <a:pt x="73" y="5"/>
                  </a:cubicBezTo>
                  <a:cubicBezTo>
                    <a:pt x="73" y="7"/>
                    <a:pt x="72" y="4"/>
                    <a:pt x="72" y="4"/>
                  </a:cubicBezTo>
                  <a:cubicBezTo>
                    <a:pt x="72" y="5"/>
                    <a:pt x="68" y="2"/>
                    <a:pt x="67" y="2"/>
                  </a:cubicBezTo>
                  <a:cubicBezTo>
                    <a:pt x="67" y="1"/>
                    <a:pt x="67" y="2"/>
                    <a:pt x="67" y="1"/>
                  </a:cubicBezTo>
                  <a:cubicBezTo>
                    <a:pt x="63" y="1"/>
                    <a:pt x="58" y="1"/>
                    <a:pt x="54" y="1"/>
                  </a:cubicBezTo>
                  <a:cubicBezTo>
                    <a:pt x="63" y="1"/>
                    <a:pt x="56" y="0"/>
                    <a:pt x="53" y="2"/>
                  </a:cubicBezTo>
                  <a:lnTo>
                    <a:pt x="53" y="3"/>
                  </a:lnTo>
                  <a:cubicBezTo>
                    <a:pt x="53" y="3"/>
                    <a:pt x="53" y="3"/>
                    <a:pt x="54" y="3"/>
                  </a:cubicBezTo>
                  <a:lnTo>
                    <a:pt x="54" y="6"/>
                  </a:lnTo>
                  <a:cubicBezTo>
                    <a:pt x="55" y="6"/>
                    <a:pt x="54" y="7"/>
                    <a:pt x="55" y="7"/>
                  </a:cubicBezTo>
                  <a:cubicBezTo>
                    <a:pt x="55" y="6"/>
                    <a:pt x="54" y="7"/>
                    <a:pt x="55" y="8"/>
                  </a:cubicBezTo>
                  <a:cubicBezTo>
                    <a:pt x="55" y="6"/>
                    <a:pt x="54" y="7"/>
                    <a:pt x="55" y="10"/>
                  </a:cubicBezTo>
                  <a:lnTo>
                    <a:pt x="55" y="13"/>
                  </a:lnTo>
                  <a:cubicBezTo>
                    <a:pt x="57" y="15"/>
                    <a:pt x="56" y="17"/>
                    <a:pt x="56" y="19"/>
                  </a:cubicBezTo>
                  <a:cubicBezTo>
                    <a:pt x="54" y="22"/>
                    <a:pt x="57" y="24"/>
                    <a:pt x="53" y="24"/>
                  </a:cubicBezTo>
                  <a:cubicBezTo>
                    <a:pt x="56" y="23"/>
                    <a:pt x="56" y="24"/>
                    <a:pt x="42" y="24"/>
                  </a:cubicBezTo>
                  <a:cubicBezTo>
                    <a:pt x="41" y="24"/>
                    <a:pt x="39" y="22"/>
                    <a:pt x="39" y="21"/>
                  </a:cubicBezTo>
                  <a:cubicBezTo>
                    <a:pt x="40" y="21"/>
                    <a:pt x="39" y="23"/>
                    <a:pt x="38" y="21"/>
                  </a:cubicBezTo>
                  <a:cubicBezTo>
                    <a:pt x="37" y="22"/>
                    <a:pt x="35" y="23"/>
                    <a:pt x="35" y="24"/>
                  </a:cubicBezTo>
                  <a:cubicBezTo>
                    <a:pt x="36" y="24"/>
                    <a:pt x="35" y="23"/>
                    <a:pt x="34" y="24"/>
                  </a:cubicBezTo>
                  <a:cubicBezTo>
                    <a:pt x="28" y="24"/>
                    <a:pt x="32" y="25"/>
                    <a:pt x="29" y="28"/>
                  </a:cubicBezTo>
                  <a:cubicBezTo>
                    <a:pt x="29" y="33"/>
                    <a:pt x="27" y="30"/>
                    <a:pt x="24" y="30"/>
                  </a:cubicBezTo>
                  <a:cubicBezTo>
                    <a:pt x="23" y="31"/>
                    <a:pt x="24" y="31"/>
                    <a:pt x="22" y="31"/>
                  </a:cubicBezTo>
                  <a:cubicBezTo>
                    <a:pt x="24" y="30"/>
                    <a:pt x="24" y="31"/>
                    <a:pt x="22" y="33"/>
                  </a:cubicBezTo>
                  <a:cubicBezTo>
                    <a:pt x="24" y="30"/>
                    <a:pt x="24" y="31"/>
                    <a:pt x="22" y="34"/>
                  </a:cubicBezTo>
                  <a:cubicBezTo>
                    <a:pt x="24" y="30"/>
                    <a:pt x="24" y="31"/>
                    <a:pt x="22" y="36"/>
                  </a:cubicBezTo>
                  <a:cubicBezTo>
                    <a:pt x="25" y="30"/>
                    <a:pt x="23" y="33"/>
                    <a:pt x="22" y="39"/>
                  </a:cubicBezTo>
                  <a:cubicBezTo>
                    <a:pt x="24" y="30"/>
                    <a:pt x="24" y="31"/>
                    <a:pt x="22" y="41"/>
                  </a:cubicBezTo>
                  <a:cubicBezTo>
                    <a:pt x="24" y="30"/>
                    <a:pt x="24" y="31"/>
                    <a:pt x="22" y="43"/>
                  </a:cubicBezTo>
                  <a:cubicBezTo>
                    <a:pt x="24" y="30"/>
                    <a:pt x="24" y="31"/>
                    <a:pt x="22" y="44"/>
                  </a:cubicBezTo>
                  <a:cubicBezTo>
                    <a:pt x="25" y="25"/>
                    <a:pt x="22" y="41"/>
                    <a:pt x="22" y="49"/>
                  </a:cubicBezTo>
                  <a:cubicBezTo>
                    <a:pt x="20" y="49"/>
                    <a:pt x="22" y="49"/>
                    <a:pt x="20" y="49"/>
                  </a:cubicBezTo>
                  <a:cubicBezTo>
                    <a:pt x="20" y="49"/>
                    <a:pt x="22" y="49"/>
                    <a:pt x="20" y="51"/>
                  </a:cubicBezTo>
                  <a:cubicBezTo>
                    <a:pt x="17" y="51"/>
                    <a:pt x="16" y="52"/>
                    <a:pt x="14" y="54"/>
                  </a:cubicBezTo>
                  <a:cubicBezTo>
                    <a:pt x="15" y="56"/>
                    <a:pt x="14" y="60"/>
                    <a:pt x="14" y="63"/>
                  </a:cubicBezTo>
                  <a:cubicBezTo>
                    <a:pt x="12" y="63"/>
                    <a:pt x="14" y="64"/>
                    <a:pt x="12" y="64"/>
                  </a:cubicBezTo>
                  <a:cubicBezTo>
                    <a:pt x="12" y="63"/>
                    <a:pt x="14" y="64"/>
                    <a:pt x="12" y="65"/>
                  </a:cubicBezTo>
                  <a:lnTo>
                    <a:pt x="11" y="66"/>
                  </a:lnTo>
                  <a:cubicBezTo>
                    <a:pt x="12" y="65"/>
                    <a:pt x="11" y="67"/>
                    <a:pt x="11" y="73"/>
                  </a:cubicBezTo>
                  <a:cubicBezTo>
                    <a:pt x="12" y="65"/>
                    <a:pt x="11" y="66"/>
                    <a:pt x="11" y="75"/>
                  </a:cubicBezTo>
                  <a:cubicBezTo>
                    <a:pt x="12" y="65"/>
                    <a:pt x="11" y="66"/>
                    <a:pt x="11" y="76"/>
                  </a:cubicBezTo>
                  <a:lnTo>
                    <a:pt x="11" y="80"/>
                  </a:lnTo>
                  <a:cubicBezTo>
                    <a:pt x="10" y="80"/>
                    <a:pt x="10" y="80"/>
                    <a:pt x="10" y="82"/>
                  </a:cubicBezTo>
                  <a:cubicBezTo>
                    <a:pt x="12" y="82"/>
                    <a:pt x="11" y="85"/>
                    <a:pt x="8" y="85"/>
                  </a:cubicBezTo>
                  <a:cubicBezTo>
                    <a:pt x="8" y="86"/>
                    <a:pt x="8" y="86"/>
                    <a:pt x="9" y="86"/>
                  </a:cubicBezTo>
                  <a:cubicBezTo>
                    <a:pt x="9" y="87"/>
                    <a:pt x="9" y="86"/>
                    <a:pt x="9" y="87"/>
                  </a:cubicBezTo>
                  <a:cubicBezTo>
                    <a:pt x="9" y="87"/>
                    <a:pt x="9" y="86"/>
                    <a:pt x="10" y="87"/>
                  </a:cubicBezTo>
                  <a:cubicBezTo>
                    <a:pt x="11" y="87"/>
                    <a:pt x="12" y="88"/>
                    <a:pt x="11" y="89"/>
                  </a:cubicBezTo>
                  <a:moveTo>
                    <a:pt x="52" y="3"/>
                  </a:moveTo>
                  <a:lnTo>
                    <a:pt x="52" y="3"/>
                  </a:lnTo>
                  <a:moveTo>
                    <a:pt x="52" y="3"/>
                  </a:moveTo>
                  <a:lnTo>
                    <a:pt x="52" y="3"/>
                  </a:lnTo>
                  <a:moveTo>
                    <a:pt x="53" y="3"/>
                  </a:moveTo>
                  <a:lnTo>
                    <a:pt x="53" y="3"/>
                  </a:lnTo>
                  <a:moveTo>
                    <a:pt x="53" y="3"/>
                  </a:moveTo>
                  <a:cubicBezTo>
                    <a:pt x="52" y="3"/>
                    <a:pt x="52" y="3"/>
                    <a:pt x="52" y="3"/>
                  </a:cubicBezTo>
                  <a:moveTo>
                    <a:pt x="52" y="3"/>
                  </a:moveTo>
                  <a:lnTo>
                    <a:pt x="52" y="3"/>
                  </a:lnTo>
                  <a:moveTo>
                    <a:pt x="52" y="3"/>
                  </a:moveTo>
                  <a:lnTo>
                    <a:pt x="52" y="3"/>
                  </a:lnTo>
                  <a:moveTo>
                    <a:pt x="52" y="3"/>
                  </a:moveTo>
                  <a:lnTo>
                    <a:pt x="52" y="3"/>
                  </a:lnTo>
                  <a:moveTo>
                    <a:pt x="0" y="77"/>
                  </a:moveTo>
                  <a:cubicBezTo>
                    <a:pt x="0" y="79"/>
                    <a:pt x="1" y="81"/>
                    <a:pt x="3" y="82"/>
                  </a:cubicBezTo>
                  <a:cubicBezTo>
                    <a:pt x="3" y="82"/>
                    <a:pt x="3" y="82"/>
                    <a:pt x="3" y="83"/>
                  </a:cubicBezTo>
                  <a:cubicBezTo>
                    <a:pt x="3" y="82"/>
                    <a:pt x="3" y="82"/>
                    <a:pt x="3" y="81"/>
                  </a:cubicBezTo>
                  <a:cubicBezTo>
                    <a:pt x="1" y="80"/>
                    <a:pt x="2" y="78"/>
                    <a:pt x="0" y="77"/>
                  </a:cubicBezTo>
                  <a:moveTo>
                    <a:pt x="3" y="83"/>
                  </a:moveTo>
                  <a:cubicBezTo>
                    <a:pt x="3" y="83"/>
                    <a:pt x="3" y="83"/>
                    <a:pt x="3" y="83"/>
                  </a:cubicBezTo>
                  <a:moveTo>
                    <a:pt x="3" y="83"/>
                  </a:moveTo>
                  <a:cubicBezTo>
                    <a:pt x="3" y="83"/>
                    <a:pt x="3" y="83"/>
                    <a:pt x="3" y="83"/>
                  </a:cubicBezTo>
                  <a:moveTo>
                    <a:pt x="72" y="78"/>
                  </a:moveTo>
                  <a:lnTo>
                    <a:pt x="72" y="78"/>
                  </a:ln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0" name="Freeform 28"/>
            <p:cNvSpPr>
              <a:spLocks noEditPoints="1"/>
            </p:cNvSpPr>
            <p:nvPr/>
          </p:nvSpPr>
          <p:spPr bwMode="auto">
            <a:xfrm>
              <a:off x="3966908" y="3793267"/>
              <a:ext cx="247302" cy="368904"/>
            </a:xfrm>
            <a:custGeom>
              <a:avLst/>
              <a:gdLst>
                <a:gd name="T0" fmla="*/ 11757312 w 49"/>
                <a:gd name="T1" fmla="*/ 8118144 h 80"/>
                <a:gd name="T2" fmla="*/ 11197440 w 49"/>
                <a:gd name="T3" fmla="*/ 8678016 h 80"/>
                <a:gd name="T4" fmla="*/ 10917504 w 49"/>
                <a:gd name="T5" fmla="*/ 9237888 h 80"/>
                <a:gd name="T6" fmla="*/ 11197440 w 49"/>
                <a:gd name="T7" fmla="*/ 10357632 h 80"/>
                <a:gd name="T8" fmla="*/ 11757312 w 49"/>
                <a:gd name="T9" fmla="*/ 11197440 h 80"/>
                <a:gd name="T10" fmla="*/ 12317184 w 49"/>
                <a:gd name="T11" fmla="*/ 11757312 h 80"/>
                <a:gd name="T12" fmla="*/ 12877056 w 49"/>
                <a:gd name="T13" fmla="*/ 12317184 h 80"/>
                <a:gd name="T14" fmla="*/ 12597120 w 49"/>
                <a:gd name="T15" fmla="*/ 13436928 h 80"/>
                <a:gd name="T16" fmla="*/ 12597120 w 49"/>
                <a:gd name="T17" fmla="*/ 13996800 h 80"/>
                <a:gd name="T18" fmla="*/ 12877056 w 49"/>
                <a:gd name="T19" fmla="*/ 14836608 h 80"/>
                <a:gd name="T20" fmla="*/ 13436928 w 49"/>
                <a:gd name="T21" fmla="*/ 15116544 h 80"/>
                <a:gd name="T22" fmla="*/ 13716864 w 49"/>
                <a:gd name="T23" fmla="*/ 17076096 h 80"/>
                <a:gd name="T24" fmla="*/ 13156992 w 49"/>
                <a:gd name="T25" fmla="*/ 17356032 h 80"/>
                <a:gd name="T26" fmla="*/ 12597120 w 49"/>
                <a:gd name="T27" fmla="*/ 17356032 h 80"/>
                <a:gd name="T28" fmla="*/ 12037248 w 49"/>
                <a:gd name="T29" fmla="*/ 18195840 h 80"/>
                <a:gd name="T30" fmla="*/ 12037248 w 49"/>
                <a:gd name="T31" fmla="*/ 19595520 h 80"/>
                <a:gd name="T32" fmla="*/ 12037248 w 49"/>
                <a:gd name="T33" fmla="*/ 20715264 h 80"/>
                <a:gd name="T34" fmla="*/ 10917504 w 49"/>
                <a:gd name="T35" fmla="*/ 21275136 h 80"/>
                <a:gd name="T36" fmla="*/ 10357632 w 49"/>
                <a:gd name="T37" fmla="*/ 20995200 h 80"/>
                <a:gd name="T38" fmla="*/ 9797760 w 49"/>
                <a:gd name="T39" fmla="*/ 20435328 h 80"/>
                <a:gd name="T40" fmla="*/ 9517824 w 49"/>
                <a:gd name="T41" fmla="*/ 19875456 h 80"/>
                <a:gd name="T42" fmla="*/ 8957952 w 49"/>
                <a:gd name="T43" fmla="*/ 19315584 h 80"/>
                <a:gd name="T44" fmla="*/ 6718464 w 49"/>
                <a:gd name="T45" fmla="*/ 19875456 h 80"/>
                <a:gd name="T46" fmla="*/ 5878656 w 49"/>
                <a:gd name="T47" fmla="*/ 19595520 h 80"/>
                <a:gd name="T48" fmla="*/ 5038848 w 49"/>
                <a:gd name="T49" fmla="*/ 19035648 h 80"/>
                <a:gd name="T50" fmla="*/ 4758912 w 49"/>
                <a:gd name="T51" fmla="*/ 19875456 h 80"/>
                <a:gd name="T52" fmla="*/ 4758912 w 49"/>
                <a:gd name="T53" fmla="*/ 21275136 h 80"/>
                <a:gd name="T54" fmla="*/ 4199040 w 49"/>
                <a:gd name="T55" fmla="*/ 21835008 h 80"/>
                <a:gd name="T56" fmla="*/ 3639168 w 49"/>
                <a:gd name="T57" fmla="*/ 22394880 h 80"/>
                <a:gd name="T58" fmla="*/ 2519424 w 49"/>
                <a:gd name="T59" fmla="*/ 21835008 h 80"/>
                <a:gd name="T60" fmla="*/ 1959552 w 49"/>
                <a:gd name="T61" fmla="*/ 21275136 h 80"/>
                <a:gd name="T62" fmla="*/ 1679616 w 49"/>
                <a:gd name="T63" fmla="*/ 20715264 h 80"/>
                <a:gd name="T64" fmla="*/ 1679616 w 49"/>
                <a:gd name="T65" fmla="*/ 19595520 h 80"/>
                <a:gd name="T66" fmla="*/ 2239488 w 49"/>
                <a:gd name="T67" fmla="*/ 19035648 h 80"/>
                <a:gd name="T68" fmla="*/ 2799360 w 49"/>
                <a:gd name="T69" fmla="*/ 18195840 h 80"/>
                <a:gd name="T70" fmla="*/ 2799360 w 49"/>
                <a:gd name="T71" fmla="*/ 13996800 h 80"/>
                <a:gd name="T72" fmla="*/ 2519424 w 49"/>
                <a:gd name="T73" fmla="*/ 13156992 h 80"/>
                <a:gd name="T74" fmla="*/ 1959552 w 49"/>
                <a:gd name="T75" fmla="*/ 12597120 h 80"/>
                <a:gd name="T76" fmla="*/ 1119744 w 49"/>
                <a:gd name="T77" fmla="*/ 12037248 h 80"/>
                <a:gd name="T78" fmla="*/ 839808 w 49"/>
                <a:gd name="T79" fmla="*/ 11197440 h 80"/>
                <a:gd name="T80" fmla="*/ 279936 w 49"/>
                <a:gd name="T81" fmla="*/ 10357632 h 80"/>
                <a:gd name="T82" fmla="*/ 0 w 49"/>
                <a:gd name="T83" fmla="*/ 9517824 h 80"/>
                <a:gd name="T84" fmla="*/ 0 w 49"/>
                <a:gd name="T85" fmla="*/ 7558272 h 80"/>
                <a:gd name="T86" fmla="*/ 279936 w 49"/>
                <a:gd name="T87" fmla="*/ 6718464 h 80"/>
                <a:gd name="T88" fmla="*/ 559872 w 49"/>
                <a:gd name="T89" fmla="*/ 6438528 h 80"/>
                <a:gd name="T90" fmla="*/ 2519424 w 49"/>
                <a:gd name="T91" fmla="*/ 6158592 h 80"/>
                <a:gd name="T92" fmla="*/ 1959552 w 49"/>
                <a:gd name="T93" fmla="*/ 4199040 h 80"/>
                <a:gd name="T94" fmla="*/ 2519424 w 49"/>
                <a:gd name="T95" fmla="*/ 3079296 h 80"/>
                <a:gd name="T96" fmla="*/ 3639168 w 49"/>
                <a:gd name="T97" fmla="*/ 1119744 h 80"/>
                <a:gd name="T98" fmla="*/ 5318784 w 49"/>
                <a:gd name="T99" fmla="*/ 1119744 h 80"/>
                <a:gd name="T100" fmla="*/ 5878656 w 49"/>
                <a:gd name="T101" fmla="*/ 2519424 h 80"/>
                <a:gd name="T102" fmla="*/ 5598720 w 49"/>
                <a:gd name="T103" fmla="*/ 4478976 h 80"/>
                <a:gd name="T104" fmla="*/ 6438528 w 49"/>
                <a:gd name="T105" fmla="*/ 5598720 h 80"/>
                <a:gd name="T106" fmla="*/ 8678016 w 49"/>
                <a:gd name="T107" fmla="*/ 4758912 h 80"/>
                <a:gd name="T108" fmla="*/ 9517824 w 49"/>
                <a:gd name="T109" fmla="*/ 5878656 h 80"/>
                <a:gd name="T110" fmla="*/ 10357632 w 49"/>
                <a:gd name="T111" fmla="*/ 6998400 h 80"/>
                <a:gd name="T112" fmla="*/ 11757312 w 49"/>
                <a:gd name="T113" fmla="*/ 6718464 h 80"/>
                <a:gd name="T114" fmla="*/ 1959552 w 49"/>
                <a:gd name="T115" fmla="*/ 0 h 80"/>
                <a:gd name="T116" fmla="*/ 1959552 w 49"/>
                <a:gd name="T117" fmla="*/ 0 h 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9"/>
                <a:gd name="T178" fmla="*/ 0 h 80"/>
                <a:gd name="T179" fmla="*/ 49 w 49"/>
                <a:gd name="T180" fmla="*/ 80 h 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9" h="80">
                  <a:moveTo>
                    <a:pt x="42" y="24"/>
                  </a:moveTo>
                  <a:cubicBezTo>
                    <a:pt x="42" y="25"/>
                    <a:pt x="42" y="27"/>
                    <a:pt x="42" y="28"/>
                  </a:cubicBezTo>
                  <a:cubicBezTo>
                    <a:pt x="42" y="28"/>
                    <a:pt x="42" y="28"/>
                    <a:pt x="42" y="28"/>
                  </a:cubicBezTo>
                  <a:cubicBezTo>
                    <a:pt x="42" y="28"/>
                    <a:pt x="42" y="29"/>
                    <a:pt x="42" y="29"/>
                  </a:cubicBezTo>
                  <a:cubicBezTo>
                    <a:pt x="42" y="29"/>
                    <a:pt x="42" y="29"/>
                    <a:pt x="42" y="29"/>
                  </a:cubicBezTo>
                  <a:cubicBezTo>
                    <a:pt x="42" y="29"/>
                    <a:pt x="42" y="29"/>
                    <a:pt x="42" y="30"/>
                  </a:cubicBezTo>
                  <a:cubicBezTo>
                    <a:pt x="42" y="29"/>
                    <a:pt x="42" y="29"/>
                    <a:pt x="41" y="30"/>
                  </a:cubicBezTo>
                  <a:cubicBezTo>
                    <a:pt x="41" y="30"/>
                    <a:pt x="40" y="31"/>
                    <a:pt x="40" y="31"/>
                  </a:cubicBezTo>
                  <a:cubicBezTo>
                    <a:pt x="41" y="30"/>
                    <a:pt x="40" y="31"/>
                    <a:pt x="40" y="31"/>
                  </a:cubicBezTo>
                  <a:cubicBezTo>
                    <a:pt x="40" y="31"/>
                    <a:pt x="39" y="31"/>
                    <a:pt x="39" y="31"/>
                  </a:cubicBezTo>
                  <a:cubicBezTo>
                    <a:pt x="39" y="31"/>
                    <a:pt x="39" y="32"/>
                    <a:pt x="39" y="32"/>
                  </a:cubicBezTo>
                  <a:cubicBezTo>
                    <a:pt x="39" y="32"/>
                    <a:pt x="39" y="33"/>
                    <a:pt x="39" y="33"/>
                  </a:cubicBezTo>
                  <a:cubicBezTo>
                    <a:pt x="39" y="33"/>
                    <a:pt x="39" y="35"/>
                    <a:pt x="39" y="36"/>
                  </a:cubicBezTo>
                  <a:cubicBezTo>
                    <a:pt x="39" y="36"/>
                    <a:pt x="39" y="36"/>
                    <a:pt x="39" y="36"/>
                  </a:cubicBezTo>
                  <a:cubicBezTo>
                    <a:pt x="39" y="36"/>
                    <a:pt x="39" y="36"/>
                    <a:pt x="39" y="37"/>
                  </a:cubicBezTo>
                  <a:cubicBezTo>
                    <a:pt x="39" y="37"/>
                    <a:pt x="40" y="37"/>
                    <a:pt x="40" y="37"/>
                  </a:cubicBezTo>
                  <a:cubicBezTo>
                    <a:pt x="40" y="37"/>
                    <a:pt x="40" y="37"/>
                    <a:pt x="40" y="37"/>
                  </a:cubicBezTo>
                  <a:cubicBezTo>
                    <a:pt x="40" y="37"/>
                    <a:pt x="42" y="37"/>
                    <a:pt x="42" y="37"/>
                  </a:cubicBezTo>
                  <a:cubicBezTo>
                    <a:pt x="42" y="37"/>
                    <a:pt x="42" y="38"/>
                    <a:pt x="42" y="38"/>
                  </a:cubicBezTo>
                  <a:cubicBezTo>
                    <a:pt x="42" y="38"/>
                    <a:pt x="42" y="39"/>
                    <a:pt x="42" y="40"/>
                  </a:cubicBezTo>
                  <a:cubicBezTo>
                    <a:pt x="42" y="40"/>
                    <a:pt x="42" y="40"/>
                    <a:pt x="42" y="41"/>
                  </a:cubicBezTo>
                  <a:cubicBezTo>
                    <a:pt x="42" y="40"/>
                    <a:pt x="42" y="40"/>
                    <a:pt x="43" y="41"/>
                  </a:cubicBezTo>
                  <a:cubicBezTo>
                    <a:pt x="43" y="41"/>
                    <a:pt x="43" y="41"/>
                    <a:pt x="44" y="41"/>
                  </a:cubicBezTo>
                  <a:cubicBezTo>
                    <a:pt x="43" y="41"/>
                    <a:pt x="43" y="41"/>
                    <a:pt x="44" y="42"/>
                  </a:cubicBezTo>
                  <a:cubicBezTo>
                    <a:pt x="45" y="42"/>
                    <a:pt x="44" y="42"/>
                    <a:pt x="45" y="42"/>
                  </a:cubicBezTo>
                  <a:cubicBezTo>
                    <a:pt x="45" y="42"/>
                    <a:pt x="45" y="43"/>
                    <a:pt x="45" y="44"/>
                  </a:cubicBezTo>
                  <a:cubicBezTo>
                    <a:pt x="45" y="44"/>
                    <a:pt x="46" y="44"/>
                    <a:pt x="46" y="44"/>
                  </a:cubicBezTo>
                  <a:cubicBezTo>
                    <a:pt x="46" y="44"/>
                    <a:pt x="46" y="44"/>
                    <a:pt x="46" y="44"/>
                  </a:cubicBezTo>
                  <a:cubicBezTo>
                    <a:pt x="46" y="44"/>
                    <a:pt x="46" y="46"/>
                    <a:pt x="46" y="46"/>
                  </a:cubicBezTo>
                  <a:cubicBezTo>
                    <a:pt x="46" y="46"/>
                    <a:pt x="46" y="47"/>
                    <a:pt x="46" y="47"/>
                  </a:cubicBezTo>
                  <a:cubicBezTo>
                    <a:pt x="46" y="46"/>
                    <a:pt x="46" y="47"/>
                    <a:pt x="46" y="47"/>
                  </a:cubicBezTo>
                  <a:cubicBezTo>
                    <a:pt x="46" y="47"/>
                    <a:pt x="45" y="48"/>
                    <a:pt x="45" y="48"/>
                  </a:cubicBezTo>
                  <a:cubicBezTo>
                    <a:pt x="46" y="47"/>
                    <a:pt x="45" y="48"/>
                    <a:pt x="45" y="49"/>
                  </a:cubicBezTo>
                  <a:cubicBezTo>
                    <a:pt x="45" y="49"/>
                    <a:pt x="45" y="49"/>
                    <a:pt x="45" y="49"/>
                  </a:cubicBezTo>
                  <a:cubicBezTo>
                    <a:pt x="45" y="49"/>
                    <a:pt x="45" y="49"/>
                    <a:pt x="45" y="50"/>
                  </a:cubicBezTo>
                  <a:cubicBezTo>
                    <a:pt x="45" y="50"/>
                    <a:pt x="45" y="50"/>
                    <a:pt x="45" y="50"/>
                  </a:cubicBezTo>
                  <a:cubicBezTo>
                    <a:pt x="45" y="50"/>
                    <a:pt x="45" y="50"/>
                    <a:pt x="45" y="51"/>
                  </a:cubicBezTo>
                  <a:cubicBezTo>
                    <a:pt x="46" y="51"/>
                    <a:pt x="46" y="51"/>
                    <a:pt x="46" y="52"/>
                  </a:cubicBezTo>
                  <a:cubicBezTo>
                    <a:pt x="46" y="52"/>
                    <a:pt x="46" y="52"/>
                    <a:pt x="46" y="52"/>
                  </a:cubicBezTo>
                  <a:cubicBezTo>
                    <a:pt x="46" y="52"/>
                    <a:pt x="46" y="52"/>
                    <a:pt x="46" y="53"/>
                  </a:cubicBezTo>
                  <a:cubicBezTo>
                    <a:pt x="46" y="52"/>
                    <a:pt x="46" y="52"/>
                    <a:pt x="47" y="53"/>
                  </a:cubicBezTo>
                  <a:cubicBezTo>
                    <a:pt x="47" y="53"/>
                    <a:pt x="47" y="53"/>
                    <a:pt x="48" y="53"/>
                  </a:cubicBezTo>
                  <a:cubicBezTo>
                    <a:pt x="48" y="53"/>
                    <a:pt x="48" y="54"/>
                    <a:pt x="48" y="54"/>
                  </a:cubicBezTo>
                  <a:cubicBezTo>
                    <a:pt x="48" y="54"/>
                    <a:pt x="48" y="54"/>
                    <a:pt x="48" y="54"/>
                  </a:cubicBezTo>
                  <a:cubicBezTo>
                    <a:pt x="48" y="54"/>
                    <a:pt x="48" y="55"/>
                    <a:pt x="48" y="55"/>
                  </a:cubicBezTo>
                  <a:cubicBezTo>
                    <a:pt x="49" y="55"/>
                    <a:pt x="49" y="55"/>
                    <a:pt x="49" y="56"/>
                  </a:cubicBezTo>
                  <a:cubicBezTo>
                    <a:pt x="49" y="56"/>
                    <a:pt x="49" y="56"/>
                    <a:pt x="49" y="56"/>
                  </a:cubicBezTo>
                  <a:cubicBezTo>
                    <a:pt x="49" y="58"/>
                    <a:pt x="49" y="59"/>
                    <a:pt x="49" y="61"/>
                  </a:cubicBezTo>
                  <a:cubicBezTo>
                    <a:pt x="49" y="61"/>
                    <a:pt x="49" y="61"/>
                    <a:pt x="49" y="61"/>
                  </a:cubicBezTo>
                  <a:cubicBezTo>
                    <a:pt x="49" y="61"/>
                    <a:pt x="48" y="61"/>
                    <a:pt x="48" y="61"/>
                  </a:cubicBezTo>
                  <a:cubicBezTo>
                    <a:pt x="49" y="61"/>
                    <a:pt x="48" y="61"/>
                    <a:pt x="48" y="61"/>
                  </a:cubicBezTo>
                  <a:cubicBezTo>
                    <a:pt x="48" y="61"/>
                    <a:pt x="47" y="62"/>
                    <a:pt x="47" y="62"/>
                  </a:cubicBezTo>
                  <a:cubicBezTo>
                    <a:pt x="48" y="61"/>
                    <a:pt x="47" y="62"/>
                    <a:pt x="46" y="62"/>
                  </a:cubicBezTo>
                  <a:cubicBezTo>
                    <a:pt x="46" y="62"/>
                    <a:pt x="46" y="62"/>
                    <a:pt x="46" y="62"/>
                  </a:cubicBezTo>
                  <a:cubicBezTo>
                    <a:pt x="46" y="62"/>
                    <a:pt x="45" y="62"/>
                    <a:pt x="45" y="62"/>
                  </a:cubicBezTo>
                  <a:cubicBezTo>
                    <a:pt x="45" y="62"/>
                    <a:pt x="45" y="62"/>
                    <a:pt x="45" y="62"/>
                  </a:cubicBezTo>
                  <a:cubicBezTo>
                    <a:pt x="45" y="62"/>
                    <a:pt x="44" y="63"/>
                    <a:pt x="44" y="63"/>
                  </a:cubicBezTo>
                  <a:cubicBezTo>
                    <a:pt x="45" y="62"/>
                    <a:pt x="44" y="63"/>
                    <a:pt x="44" y="64"/>
                  </a:cubicBezTo>
                  <a:cubicBezTo>
                    <a:pt x="44" y="64"/>
                    <a:pt x="44" y="64"/>
                    <a:pt x="44" y="64"/>
                  </a:cubicBezTo>
                  <a:cubicBezTo>
                    <a:pt x="44" y="64"/>
                    <a:pt x="43" y="65"/>
                    <a:pt x="43" y="65"/>
                  </a:cubicBezTo>
                  <a:cubicBezTo>
                    <a:pt x="43" y="65"/>
                    <a:pt x="43" y="67"/>
                    <a:pt x="43" y="67"/>
                  </a:cubicBezTo>
                  <a:cubicBezTo>
                    <a:pt x="43" y="67"/>
                    <a:pt x="44" y="67"/>
                    <a:pt x="44" y="67"/>
                  </a:cubicBezTo>
                  <a:cubicBezTo>
                    <a:pt x="44" y="68"/>
                    <a:pt x="44" y="69"/>
                    <a:pt x="44" y="70"/>
                  </a:cubicBezTo>
                  <a:cubicBezTo>
                    <a:pt x="44" y="70"/>
                    <a:pt x="43" y="70"/>
                    <a:pt x="43" y="70"/>
                  </a:cubicBezTo>
                  <a:cubicBezTo>
                    <a:pt x="43" y="70"/>
                    <a:pt x="43" y="71"/>
                    <a:pt x="43" y="71"/>
                  </a:cubicBezTo>
                  <a:cubicBezTo>
                    <a:pt x="42" y="71"/>
                    <a:pt x="43" y="71"/>
                    <a:pt x="42" y="71"/>
                  </a:cubicBezTo>
                  <a:cubicBezTo>
                    <a:pt x="42" y="71"/>
                    <a:pt x="42" y="73"/>
                    <a:pt x="42" y="73"/>
                  </a:cubicBezTo>
                  <a:cubicBezTo>
                    <a:pt x="42" y="73"/>
                    <a:pt x="43" y="74"/>
                    <a:pt x="43" y="74"/>
                  </a:cubicBezTo>
                  <a:cubicBezTo>
                    <a:pt x="43" y="74"/>
                    <a:pt x="43" y="75"/>
                    <a:pt x="43" y="75"/>
                  </a:cubicBezTo>
                  <a:cubicBezTo>
                    <a:pt x="43" y="75"/>
                    <a:pt x="42" y="75"/>
                    <a:pt x="42" y="75"/>
                  </a:cubicBezTo>
                  <a:cubicBezTo>
                    <a:pt x="42" y="75"/>
                    <a:pt x="42" y="76"/>
                    <a:pt x="42" y="76"/>
                  </a:cubicBezTo>
                  <a:cubicBezTo>
                    <a:pt x="42" y="76"/>
                    <a:pt x="40" y="76"/>
                    <a:pt x="39" y="76"/>
                  </a:cubicBezTo>
                  <a:cubicBezTo>
                    <a:pt x="39" y="76"/>
                    <a:pt x="39" y="76"/>
                    <a:pt x="39" y="76"/>
                  </a:cubicBezTo>
                  <a:cubicBezTo>
                    <a:pt x="39" y="76"/>
                    <a:pt x="39" y="76"/>
                    <a:pt x="38" y="76"/>
                  </a:cubicBezTo>
                  <a:cubicBezTo>
                    <a:pt x="38" y="75"/>
                    <a:pt x="37" y="76"/>
                    <a:pt x="37" y="75"/>
                  </a:cubicBezTo>
                  <a:cubicBezTo>
                    <a:pt x="38" y="75"/>
                    <a:pt x="37" y="76"/>
                    <a:pt x="37" y="75"/>
                  </a:cubicBezTo>
                  <a:cubicBezTo>
                    <a:pt x="37" y="75"/>
                    <a:pt x="36" y="75"/>
                    <a:pt x="36" y="75"/>
                  </a:cubicBezTo>
                  <a:cubicBezTo>
                    <a:pt x="36" y="75"/>
                    <a:pt x="36" y="74"/>
                    <a:pt x="36" y="74"/>
                  </a:cubicBezTo>
                  <a:cubicBezTo>
                    <a:pt x="36" y="74"/>
                    <a:pt x="35" y="74"/>
                    <a:pt x="35" y="74"/>
                  </a:cubicBezTo>
                  <a:cubicBezTo>
                    <a:pt x="36" y="74"/>
                    <a:pt x="35" y="74"/>
                    <a:pt x="35" y="73"/>
                  </a:cubicBezTo>
                  <a:cubicBezTo>
                    <a:pt x="35" y="73"/>
                    <a:pt x="35" y="73"/>
                    <a:pt x="35" y="73"/>
                  </a:cubicBezTo>
                  <a:cubicBezTo>
                    <a:pt x="35" y="73"/>
                    <a:pt x="35" y="72"/>
                    <a:pt x="35" y="72"/>
                  </a:cubicBezTo>
                  <a:cubicBezTo>
                    <a:pt x="35" y="72"/>
                    <a:pt x="34" y="71"/>
                    <a:pt x="34" y="71"/>
                  </a:cubicBezTo>
                  <a:cubicBezTo>
                    <a:pt x="35" y="72"/>
                    <a:pt x="34" y="71"/>
                    <a:pt x="34" y="71"/>
                  </a:cubicBezTo>
                  <a:cubicBezTo>
                    <a:pt x="34" y="71"/>
                    <a:pt x="33" y="70"/>
                    <a:pt x="33" y="70"/>
                  </a:cubicBezTo>
                  <a:cubicBezTo>
                    <a:pt x="33" y="70"/>
                    <a:pt x="33" y="70"/>
                    <a:pt x="33" y="70"/>
                  </a:cubicBezTo>
                  <a:cubicBezTo>
                    <a:pt x="32" y="70"/>
                    <a:pt x="33" y="70"/>
                    <a:pt x="32" y="70"/>
                  </a:cubicBezTo>
                  <a:cubicBezTo>
                    <a:pt x="32" y="70"/>
                    <a:pt x="33" y="70"/>
                    <a:pt x="32" y="69"/>
                  </a:cubicBezTo>
                  <a:cubicBezTo>
                    <a:pt x="30" y="69"/>
                    <a:pt x="27" y="69"/>
                    <a:pt x="25" y="69"/>
                  </a:cubicBezTo>
                  <a:cubicBezTo>
                    <a:pt x="25" y="69"/>
                    <a:pt x="25" y="70"/>
                    <a:pt x="25" y="70"/>
                  </a:cubicBezTo>
                  <a:cubicBezTo>
                    <a:pt x="24" y="70"/>
                    <a:pt x="25" y="70"/>
                    <a:pt x="24" y="70"/>
                  </a:cubicBezTo>
                  <a:cubicBezTo>
                    <a:pt x="24" y="70"/>
                    <a:pt x="25" y="70"/>
                    <a:pt x="24" y="71"/>
                  </a:cubicBezTo>
                  <a:cubicBezTo>
                    <a:pt x="24" y="70"/>
                    <a:pt x="25" y="70"/>
                    <a:pt x="24" y="71"/>
                  </a:cubicBezTo>
                  <a:cubicBezTo>
                    <a:pt x="24" y="70"/>
                    <a:pt x="23" y="71"/>
                    <a:pt x="23" y="70"/>
                  </a:cubicBezTo>
                  <a:cubicBezTo>
                    <a:pt x="23" y="70"/>
                    <a:pt x="22" y="70"/>
                    <a:pt x="22" y="70"/>
                  </a:cubicBezTo>
                  <a:cubicBezTo>
                    <a:pt x="22" y="70"/>
                    <a:pt x="22" y="70"/>
                    <a:pt x="21" y="70"/>
                  </a:cubicBezTo>
                  <a:cubicBezTo>
                    <a:pt x="21" y="70"/>
                    <a:pt x="21" y="69"/>
                    <a:pt x="21" y="69"/>
                  </a:cubicBezTo>
                  <a:cubicBezTo>
                    <a:pt x="21" y="70"/>
                    <a:pt x="21" y="69"/>
                    <a:pt x="20" y="69"/>
                  </a:cubicBezTo>
                  <a:cubicBezTo>
                    <a:pt x="20" y="69"/>
                    <a:pt x="19" y="68"/>
                    <a:pt x="19" y="68"/>
                  </a:cubicBezTo>
                  <a:cubicBezTo>
                    <a:pt x="19" y="68"/>
                    <a:pt x="18" y="68"/>
                    <a:pt x="18" y="68"/>
                  </a:cubicBezTo>
                  <a:cubicBezTo>
                    <a:pt x="19" y="68"/>
                    <a:pt x="18" y="68"/>
                    <a:pt x="18" y="69"/>
                  </a:cubicBezTo>
                  <a:cubicBezTo>
                    <a:pt x="18" y="69"/>
                    <a:pt x="18" y="70"/>
                    <a:pt x="18" y="70"/>
                  </a:cubicBezTo>
                  <a:cubicBezTo>
                    <a:pt x="18" y="69"/>
                    <a:pt x="18" y="70"/>
                    <a:pt x="18" y="70"/>
                  </a:cubicBezTo>
                  <a:cubicBezTo>
                    <a:pt x="18" y="70"/>
                    <a:pt x="17" y="71"/>
                    <a:pt x="17" y="71"/>
                  </a:cubicBezTo>
                  <a:cubicBezTo>
                    <a:pt x="17" y="71"/>
                    <a:pt x="17" y="72"/>
                    <a:pt x="17" y="73"/>
                  </a:cubicBezTo>
                  <a:cubicBezTo>
                    <a:pt x="17" y="73"/>
                    <a:pt x="18" y="73"/>
                    <a:pt x="18" y="73"/>
                  </a:cubicBezTo>
                  <a:cubicBezTo>
                    <a:pt x="18" y="74"/>
                    <a:pt x="18" y="75"/>
                    <a:pt x="18" y="75"/>
                  </a:cubicBezTo>
                  <a:cubicBezTo>
                    <a:pt x="17" y="75"/>
                    <a:pt x="17" y="76"/>
                    <a:pt x="17" y="76"/>
                  </a:cubicBezTo>
                  <a:cubicBezTo>
                    <a:pt x="17" y="76"/>
                    <a:pt x="17" y="77"/>
                    <a:pt x="17" y="77"/>
                  </a:cubicBezTo>
                  <a:cubicBezTo>
                    <a:pt x="17" y="77"/>
                    <a:pt x="16" y="77"/>
                    <a:pt x="16" y="77"/>
                  </a:cubicBezTo>
                  <a:cubicBezTo>
                    <a:pt x="16" y="77"/>
                    <a:pt x="16" y="78"/>
                    <a:pt x="16" y="78"/>
                  </a:cubicBezTo>
                  <a:cubicBezTo>
                    <a:pt x="16" y="78"/>
                    <a:pt x="15" y="78"/>
                    <a:pt x="15" y="78"/>
                  </a:cubicBezTo>
                  <a:cubicBezTo>
                    <a:pt x="16" y="78"/>
                    <a:pt x="15" y="78"/>
                    <a:pt x="15" y="79"/>
                  </a:cubicBezTo>
                  <a:cubicBezTo>
                    <a:pt x="15" y="79"/>
                    <a:pt x="14" y="79"/>
                    <a:pt x="14" y="79"/>
                  </a:cubicBezTo>
                  <a:cubicBezTo>
                    <a:pt x="14" y="79"/>
                    <a:pt x="13" y="79"/>
                    <a:pt x="13" y="79"/>
                  </a:cubicBezTo>
                  <a:cubicBezTo>
                    <a:pt x="13" y="79"/>
                    <a:pt x="13" y="80"/>
                    <a:pt x="13" y="80"/>
                  </a:cubicBezTo>
                  <a:cubicBezTo>
                    <a:pt x="12" y="80"/>
                    <a:pt x="11" y="80"/>
                    <a:pt x="10" y="80"/>
                  </a:cubicBezTo>
                  <a:cubicBezTo>
                    <a:pt x="10" y="80"/>
                    <a:pt x="10" y="79"/>
                    <a:pt x="10" y="79"/>
                  </a:cubicBezTo>
                  <a:cubicBezTo>
                    <a:pt x="10" y="80"/>
                    <a:pt x="10" y="79"/>
                    <a:pt x="10" y="78"/>
                  </a:cubicBezTo>
                  <a:cubicBezTo>
                    <a:pt x="10" y="78"/>
                    <a:pt x="9" y="78"/>
                    <a:pt x="9" y="78"/>
                  </a:cubicBezTo>
                  <a:cubicBezTo>
                    <a:pt x="9" y="78"/>
                    <a:pt x="9" y="78"/>
                    <a:pt x="9" y="78"/>
                  </a:cubicBezTo>
                  <a:cubicBezTo>
                    <a:pt x="8" y="78"/>
                    <a:pt x="8" y="77"/>
                    <a:pt x="8" y="77"/>
                  </a:cubicBezTo>
                  <a:cubicBezTo>
                    <a:pt x="8" y="78"/>
                    <a:pt x="8" y="77"/>
                    <a:pt x="7" y="77"/>
                  </a:cubicBezTo>
                  <a:cubicBezTo>
                    <a:pt x="8" y="78"/>
                    <a:pt x="8" y="77"/>
                    <a:pt x="7" y="76"/>
                  </a:cubicBezTo>
                  <a:cubicBezTo>
                    <a:pt x="7" y="76"/>
                    <a:pt x="7" y="76"/>
                    <a:pt x="7" y="75"/>
                  </a:cubicBezTo>
                  <a:cubicBezTo>
                    <a:pt x="6" y="75"/>
                    <a:pt x="7" y="75"/>
                    <a:pt x="6" y="75"/>
                  </a:cubicBezTo>
                  <a:cubicBezTo>
                    <a:pt x="6" y="75"/>
                    <a:pt x="6" y="74"/>
                    <a:pt x="6" y="74"/>
                  </a:cubicBezTo>
                  <a:cubicBezTo>
                    <a:pt x="6" y="74"/>
                    <a:pt x="6" y="74"/>
                    <a:pt x="6" y="74"/>
                  </a:cubicBezTo>
                  <a:cubicBezTo>
                    <a:pt x="6" y="74"/>
                    <a:pt x="6" y="73"/>
                    <a:pt x="6" y="73"/>
                  </a:cubicBezTo>
                  <a:cubicBezTo>
                    <a:pt x="6" y="73"/>
                    <a:pt x="6" y="72"/>
                    <a:pt x="6" y="72"/>
                  </a:cubicBezTo>
                  <a:cubicBezTo>
                    <a:pt x="6" y="72"/>
                    <a:pt x="6" y="71"/>
                    <a:pt x="6" y="71"/>
                  </a:cubicBezTo>
                  <a:cubicBezTo>
                    <a:pt x="6" y="71"/>
                    <a:pt x="6" y="70"/>
                    <a:pt x="6" y="70"/>
                  </a:cubicBezTo>
                  <a:cubicBezTo>
                    <a:pt x="6" y="71"/>
                    <a:pt x="6" y="70"/>
                    <a:pt x="6" y="70"/>
                  </a:cubicBezTo>
                  <a:cubicBezTo>
                    <a:pt x="6" y="70"/>
                    <a:pt x="7" y="69"/>
                    <a:pt x="7" y="69"/>
                  </a:cubicBezTo>
                  <a:cubicBezTo>
                    <a:pt x="7" y="69"/>
                    <a:pt x="7" y="68"/>
                    <a:pt x="7" y="68"/>
                  </a:cubicBezTo>
                  <a:cubicBezTo>
                    <a:pt x="7" y="68"/>
                    <a:pt x="8" y="68"/>
                    <a:pt x="8" y="68"/>
                  </a:cubicBezTo>
                  <a:cubicBezTo>
                    <a:pt x="8" y="68"/>
                    <a:pt x="8" y="67"/>
                    <a:pt x="8" y="67"/>
                  </a:cubicBezTo>
                  <a:cubicBezTo>
                    <a:pt x="8" y="67"/>
                    <a:pt x="9" y="67"/>
                    <a:pt x="9" y="66"/>
                  </a:cubicBezTo>
                  <a:cubicBezTo>
                    <a:pt x="10" y="66"/>
                    <a:pt x="9" y="66"/>
                    <a:pt x="10" y="66"/>
                  </a:cubicBezTo>
                  <a:cubicBezTo>
                    <a:pt x="10" y="66"/>
                    <a:pt x="9" y="66"/>
                    <a:pt x="10" y="65"/>
                  </a:cubicBezTo>
                  <a:cubicBezTo>
                    <a:pt x="10" y="65"/>
                    <a:pt x="10" y="65"/>
                    <a:pt x="10" y="65"/>
                  </a:cubicBezTo>
                  <a:cubicBezTo>
                    <a:pt x="10" y="65"/>
                    <a:pt x="10" y="65"/>
                    <a:pt x="10" y="64"/>
                  </a:cubicBezTo>
                  <a:cubicBezTo>
                    <a:pt x="10" y="64"/>
                    <a:pt x="10" y="64"/>
                    <a:pt x="10" y="64"/>
                  </a:cubicBezTo>
                  <a:cubicBezTo>
                    <a:pt x="10" y="59"/>
                    <a:pt x="10" y="55"/>
                    <a:pt x="10" y="50"/>
                  </a:cubicBezTo>
                  <a:cubicBezTo>
                    <a:pt x="10" y="50"/>
                    <a:pt x="10" y="49"/>
                    <a:pt x="10" y="49"/>
                  </a:cubicBezTo>
                  <a:cubicBezTo>
                    <a:pt x="10" y="49"/>
                    <a:pt x="10" y="48"/>
                    <a:pt x="10" y="48"/>
                  </a:cubicBezTo>
                  <a:cubicBezTo>
                    <a:pt x="9" y="48"/>
                    <a:pt x="10" y="48"/>
                    <a:pt x="9" y="48"/>
                  </a:cubicBezTo>
                  <a:cubicBezTo>
                    <a:pt x="9" y="48"/>
                    <a:pt x="10" y="48"/>
                    <a:pt x="9" y="47"/>
                  </a:cubicBezTo>
                  <a:cubicBezTo>
                    <a:pt x="8" y="47"/>
                    <a:pt x="8" y="47"/>
                    <a:pt x="8" y="47"/>
                  </a:cubicBezTo>
                  <a:cubicBezTo>
                    <a:pt x="8" y="47"/>
                    <a:pt x="8" y="46"/>
                    <a:pt x="8" y="46"/>
                  </a:cubicBezTo>
                  <a:cubicBezTo>
                    <a:pt x="8" y="46"/>
                    <a:pt x="7" y="45"/>
                    <a:pt x="7" y="45"/>
                  </a:cubicBezTo>
                  <a:cubicBezTo>
                    <a:pt x="7" y="45"/>
                    <a:pt x="7" y="45"/>
                    <a:pt x="7" y="45"/>
                  </a:cubicBezTo>
                  <a:cubicBezTo>
                    <a:pt x="7" y="45"/>
                    <a:pt x="6" y="44"/>
                    <a:pt x="6" y="44"/>
                  </a:cubicBezTo>
                  <a:cubicBezTo>
                    <a:pt x="6" y="44"/>
                    <a:pt x="6" y="44"/>
                    <a:pt x="5" y="44"/>
                  </a:cubicBezTo>
                  <a:cubicBezTo>
                    <a:pt x="5" y="44"/>
                    <a:pt x="5" y="44"/>
                    <a:pt x="5" y="44"/>
                  </a:cubicBezTo>
                  <a:cubicBezTo>
                    <a:pt x="5" y="43"/>
                    <a:pt x="4" y="43"/>
                    <a:pt x="4" y="43"/>
                  </a:cubicBezTo>
                  <a:cubicBezTo>
                    <a:pt x="5" y="43"/>
                    <a:pt x="4" y="43"/>
                    <a:pt x="4" y="42"/>
                  </a:cubicBezTo>
                  <a:cubicBezTo>
                    <a:pt x="4" y="42"/>
                    <a:pt x="4" y="42"/>
                    <a:pt x="4" y="42"/>
                  </a:cubicBezTo>
                  <a:cubicBezTo>
                    <a:pt x="4" y="42"/>
                    <a:pt x="4" y="41"/>
                    <a:pt x="4" y="41"/>
                  </a:cubicBezTo>
                  <a:cubicBezTo>
                    <a:pt x="3" y="41"/>
                    <a:pt x="4" y="40"/>
                    <a:pt x="3" y="40"/>
                  </a:cubicBezTo>
                  <a:cubicBezTo>
                    <a:pt x="3" y="40"/>
                    <a:pt x="3" y="39"/>
                    <a:pt x="3" y="39"/>
                  </a:cubicBezTo>
                  <a:cubicBezTo>
                    <a:pt x="3" y="39"/>
                    <a:pt x="3" y="39"/>
                    <a:pt x="3" y="38"/>
                  </a:cubicBezTo>
                  <a:cubicBezTo>
                    <a:pt x="3" y="38"/>
                    <a:pt x="2" y="38"/>
                    <a:pt x="2" y="38"/>
                  </a:cubicBezTo>
                  <a:cubicBezTo>
                    <a:pt x="2" y="38"/>
                    <a:pt x="1" y="37"/>
                    <a:pt x="1" y="37"/>
                  </a:cubicBezTo>
                  <a:cubicBezTo>
                    <a:pt x="2" y="38"/>
                    <a:pt x="1" y="37"/>
                    <a:pt x="1" y="36"/>
                  </a:cubicBezTo>
                  <a:cubicBezTo>
                    <a:pt x="1" y="36"/>
                    <a:pt x="1" y="36"/>
                    <a:pt x="1" y="36"/>
                  </a:cubicBezTo>
                  <a:cubicBezTo>
                    <a:pt x="1" y="36"/>
                    <a:pt x="1" y="35"/>
                    <a:pt x="1" y="35"/>
                  </a:cubicBezTo>
                  <a:cubicBezTo>
                    <a:pt x="0" y="35"/>
                    <a:pt x="1" y="34"/>
                    <a:pt x="0" y="34"/>
                  </a:cubicBezTo>
                  <a:cubicBezTo>
                    <a:pt x="0" y="34"/>
                    <a:pt x="0" y="33"/>
                    <a:pt x="0" y="33"/>
                  </a:cubicBezTo>
                  <a:cubicBezTo>
                    <a:pt x="0" y="33"/>
                    <a:pt x="0" y="32"/>
                    <a:pt x="0" y="32"/>
                  </a:cubicBezTo>
                  <a:cubicBezTo>
                    <a:pt x="0" y="31"/>
                    <a:pt x="0" y="29"/>
                    <a:pt x="0" y="27"/>
                  </a:cubicBezTo>
                  <a:cubicBezTo>
                    <a:pt x="0" y="27"/>
                    <a:pt x="0" y="27"/>
                    <a:pt x="0" y="27"/>
                  </a:cubicBezTo>
                  <a:cubicBezTo>
                    <a:pt x="0" y="27"/>
                    <a:pt x="0" y="27"/>
                    <a:pt x="0" y="26"/>
                  </a:cubicBezTo>
                  <a:cubicBezTo>
                    <a:pt x="0" y="26"/>
                    <a:pt x="0" y="26"/>
                    <a:pt x="0" y="25"/>
                  </a:cubicBezTo>
                  <a:cubicBezTo>
                    <a:pt x="0" y="25"/>
                    <a:pt x="1" y="25"/>
                    <a:pt x="1" y="25"/>
                  </a:cubicBezTo>
                  <a:cubicBezTo>
                    <a:pt x="0" y="25"/>
                    <a:pt x="1" y="25"/>
                    <a:pt x="1" y="24"/>
                  </a:cubicBezTo>
                  <a:cubicBezTo>
                    <a:pt x="1" y="24"/>
                    <a:pt x="1" y="24"/>
                    <a:pt x="1" y="24"/>
                  </a:cubicBezTo>
                  <a:cubicBezTo>
                    <a:pt x="1" y="24"/>
                    <a:pt x="1" y="24"/>
                    <a:pt x="1" y="23"/>
                  </a:cubicBezTo>
                  <a:cubicBezTo>
                    <a:pt x="1" y="24"/>
                    <a:pt x="1" y="24"/>
                    <a:pt x="2" y="23"/>
                  </a:cubicBezTo>
                  <a:cubicBezTo>
                    <a:pt x="2" y="23"/>
                    <a:pt x="2" y="23"/>
                    <a:pt x="2" y="23"/>
                  </a:cubicBezTo>
                  <a:cubicBezTo>
                    <a:pt x="2" y="23"/>
                    <a:pt x="3" y="22"/>
                    <a:pt x="3" y="22"/>
                  </a:cubicBezTo>
                  <a:cubicBezTo>
                    <a:pt x="3" y="22"/>
                    <a:pt x="3" y="22"/>
                    <a:pt x="3" y="22"/>
                  </a:cubicBezTo>
                  <a:cubicBezTo>
                    <a:pt x="3" y="22"/>
                    <a:pt x="3" y="22"/>
                    <a:pt x="3" y="22"/>
                  </a:cubicBezTo>
                  <a:cubicBezTo>
                    <a:pt x="4" y="22"/>
                    <a:pt x="8" y="22"/>
                    <a:pt x="9" y="22"/>
                  </a:cubicBezTo>
                  <a:cubicBezTo>
                    <a:pt x="9" y="21"/>
                    <a:pt x="9" y="20"/>
                    <a:pt x="9" y="19"/>
                  </a:cubicBezTo>
                  <a:cubicBezTo>
                    <a:pt x="9" y="19"/>
                    <a:pt x="9" y="18"/>
                    <a:pt x="9" y="17"/>
                  </a:cubicBezTo>
                  <a:cubicBezTo>
                    <a:pt x="9" y="19"/>
                    <a:pt x="9" y="18"/>
                    <a:pt x="7" y="17"/>
                  </a:cubicBezTo>
                  <a:cubicBezTo>
                    <a:pt x="7" y="17"/>
                    <a:pt x="7" y="15"/>
                    <a:pt x="7" y="15"/>
                  </a:cubicBezTo>
                  <a:cubicBezTo>
                    <a:pt x="5" y="15"/>
                    <a:pt x="7" y="14"/>
                    <a:pt x="5" y="14"/>
                  </a:cubicBezTo>
                  <a:cubicBezTo>
                    <a:pt x="5" y="15"/>
                    <a:pt x="7" y="14"/>
                    <a:pt x="5" y="12"/>
                  </a:cubicBezTo>
                  <a:cubicBezTo>
                    <a:pt x="5" y="12"/>
                    <a:pt x="6" y="11"/>
                    <a:pt x="6" y="11"/>
                  </a:cubicBezTo>
                  <a:cubicBezTo>
                    <a:pt x="7" y="11"/>
                    <a:pt x="9" y="11"/>
                    <a:pt x="9" y="11"/>
                  </a:cubicBezTo>
                  <a:cubicBezTo>
                    <a:pt x="9" y="10"/>
                    <a:pt x="10" y="11"/>
                    <a:pt x="10" y="10"/>
                  </a:cubicBezTo>
                  <a:cubicBezTo>
                    <a:pt x="9" y="10"/>
                    <a:pt x="10" y="11"/>
                    <a:pt x="12" y="10"/>
                  </a:cubicBezTo>
                  <a:cubicBezTo>
                    <a:pt x="12" y="8"/>
                    <a:pt x="12" y="5"/>
                    <a:pt x="12" y="4"/>
                  </a:cubicBezTo>
                  <a:cubicBezTo>
                    <a:pt x="19" y="4"/>
                    <a:pt x="20" y="4"/>
                    <a:pt x="13" y="4"/>
                  </a:cubicBezTo>
                  <a:cubicBezTo>
                    <a:pt x="19" y="4"/>
                    <a:pt x="20" y="5"/>
                    <a:pt x="14" y="4"/>
                  </a:cubicBezTo>
                  <a:cubicBezTo>
                    <a:pt x="19" y="4"/>
                    <a:pt x="20" y="5"/>
                    <a:pt x="16" y="4"/>
                  </a:cubicBezTo>
                  <a:cubicBezTo>
                    <a:pt x="19" y="4"/>
                    <a:pt x="20" y="5"/>
                    <a:pt x="18" y="4"/>
                  </a:cubicBezTo>
                  <a:cubicBezTo>
                    <a:pt x="19" y="4"/>
                    <a:pt x="20" y="5"/>
                    <a:pt x="19" y="4"/>
                  </a:cubicBezTo>
                  <a:cubicBezTo>
                    <a:pt x="19" y="4"/>
                    <a:pt x="20" y="5"/>
                    <a:pt x="20" y="5"/>
                  </a:cubicBezTo>
                  <a:cubicBezTo>
                    <a:pt x="22" y="6"/>
                    <a:pt x="20" y="7"/>
                    <a:pt x="20" y="6"/>
                  </a:cubicBezTo>
                  <a:cubicBezTo>
                    <a:pt x="22" y="6"/>
                    <a:pt x="20" y="7"/>
                    <a:pt x="22" y="7"/>
                  </a:cubicBezTo>
                  <a:cubicBezTo>
                    <a:pt x="22" y="8"/>
                    <a:pt x="22" y="9"/>
                    <a:pt x="21" y="9"/>
                  </a:cubicBezTo>
                  <a:cubicBezTo>
                    <a:pt x="21" y="9"/>
                    <a:pt x="21" y="11"/>
                    <a:pt x="21" y="11"/>
                  </a:cubicBezTo>
                  <a:cubicBezTo>
                    <a:pt x="21" y="13"/>
                    <a:pt x="20" y="14"/>
                    <a:pt x="21" y="13"/>
                  </a:cubicBezTo>
                  <a:cubicBezTo>
                    <a:pt x="21" y="13"/>
                    <a:pt x="20" y="14"/>
                    <a:pt x="20" y="14"/>
                  </a:cubicBezTo>
                  <a:cubicBezTo>
                    <a:pt x="20" y="14"/>
                    <a:pt x="20" y="16"/>
                    <a:pt x="20" y="16"/>
                  </a:cubicBezTo>
                  <a:cubicBezTo>
                    <a:pt x="20" y="20"/>
                    <a:pt x="21" y="20"/>
                    <a:pt x="20" y="18"/>
                  </a:cubicBezTo>
                  <a:cubicBezTo>
                    <a:pt x="20" y="20"/>
                    <a:pt x="21" y="20"/>
                    <a:pt x="20" y="20"/>
                  </a:cubicBezTo>
                  <a:cubicBezTo>
                    <a:pt x="20" y="20"/>
                    <a:pt x="21" y="20"/>
                    <a:pt x="21" y="20"/>
                  </a:cubicBezTo>
                  <a:cubicBezTo>
                    <a:pt x="22" y="20"/>
                    <a:pt x="23" y="20"/>
                    <a:pt x="23" y="20"/>
                  </a:cubicBezTo>
                  <a:cubicBezTo>
                    <a:pt x="24" y="20"/>
                    <a:pt x="25" y="20"/>
                    <a:pt x="26" y="20"/>
                  </a:cubicBezTo>
                  <a:cubicBezTo>
                    <a:pt x="26" y="20"/>
                    <a:pt x="26" y="17"/>
                    <a:pt x="26" y="17"/>
                  </a:cubicBezTo>
                  <a:cubicBezTo>
                    <a:pt x="27" y="17"/>
                    <a:pt x="29" y="17"/>
                    <a:pt x="29" y="17"/>
                  </a:cubicBezTo>
                  <a:cubicBezTo>
                    <a:pt x="31" y="17"/>
                    <a:pt x="32" y="18"/>
                    <a:pt x="31" y="17"/>
                  </a:cubicBezTo>
                  <a:cubicBezTo>
                    <a:pt x="31" y="17"/>
                    <a:pt x="32" y="18"/>
                    <a:pt x="32" y="18"/>
                  </a:cubicBezTo>
                  <a:cubicBezTo>
                    <a:pt x="32" y="18"/>
                    <a:pt x="33" y="19"/>
                    <a:pt x="33" y="19"/>
                  </a:cubicBezTo>
                  <a:cubicBezTo>
                    <a:pt x="33" y="20"/>
                    <a:pt x="34" y="21"/>
                    <a:pt x="33" y="20"/>
                  </a:cubicBezTo>
                  <a:cubicBezTo>
                    <a:pt x="33" y="20"/>
                    <a:pt x="34" y="21"/>
                    <a:pt x="34" y="21"/>
                  </a:cubicBezTo>
                  <a:cubicBezTo>
                    <a:pt x="35" y="23"/>
                    <a:pt x="34" y="24"/>
                    <a:pt x="34" y="23"/>
                  </a:cubicBezTo>
                  <a:cubicBezTo>
                    <a:pt x="35" y="23"/>
                    <a:pt x="34" y="24"/>
                    <a:pt x="35" y="24"/>
                  </a:cubicBezTo>
                  <a:cubicBezTo>
                    <a:pt x="35" y="24"/>
                    <a:pt x="35" y="26"/>
                    <a:pt x="35" y="26"/>
                  </a:cubicBezTo>
                  <a:cubicBezTo>
                    <a:pt x="36" y="26"/>
                    <a:pt x="37" y="26"/>
                    <a:pt x="37" y="25"/>
                  </a:cubicBezTo>
                  <a:cubicBezTo>
                    <a:pt x="38" y="25"/>
                    <a:pt x="39" y="25"/>
                    <a:pt x="40" y="25"/>
                  </a:cubicBezTo>
                  <a:cubicBezTo>
                    <a:pt x="40" y="25"/>
                    <a:pt x="41" y="25"/>
                    <a:pt x="41" y="25"/>
                  </a:cubicBezTo>
                  <a:cubicBezTo>
                    <a:pt x="41" y="25"/>
                    <a:pt x="41" y="24"/>
                    <a:pt x="42" y="24"/>
                  </a:cubicBezTo>
                  <a:cubicBezTo>
                    <a:pt x="42" y="24"/>
                    <a:pt x="42" y="24"/>
                    <a:pt x="42" y="24"/>
                  </a:cubicBezTo>
                  <a:moveTo>
                    <a:pt x="7" y="0"/>
                  </a:moveTo>
                  <a:cubicBezTo>
                    <a:pt x="7" y="0"/>
                    <a:pt x="7" y="0"/>
                    <a:pt x="7" y="0"/>
                  </a:cubicBezTo>
                  <a:cubicBezTo>
                    <a:pt x="7" y="0"/>
                    <a:pt x="7" y="0"/>
                    <a:pt x="7" y="0"/>
                  </a:cubicBezTo>
                  <a:moveTo>
                    <a:pt x="7" y="0"/>
                  </a:move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1" name="Freeform 29"/>
            <p:cNvSpPr>
              <a:spLocks noEditPoints="1"/>
            </p:cNvSpPr>
            <p:nvPr/>
          </p:nvSpPr>
          <p:spPr bwMode="auto">
            <a:xfrm>
              <a:off x="4128412" y="4309732"/>
              <a:ext cx="171597" cy="152173"/>
            </a:xfrm>
            <a:custGeom>
              <a:avLst/>
              <a:gdLst>
                <a:gd name="T0" fmla="*/ 279936 w 34"/>
                <a:gd name="T1" fmla="*/ 4478976 h 33"/>
                <a:gd name="T2" fmla="*/ 279936 w 34"/>
                <a:gd name="T3" fmla="*/ 4478976 h 33"/>
                <a:gd name="T4" fmla="*/ 839808 w 34"/>
                <a:gd name="T5" fmla="*/ 4478976 h 33"/>
                <a:gd name="T6" fmla="*/ 1399680 w 34"/>
                <a:gd name="T7" fmla="*/ 4758912 h 33"/>
                <a:gd name="T8" fmla="*/ 1679616 w 34"/>
                <a:gd name="T9" fmla="*/ 5038848 h 33"/>
                <a:gd name="T10" fmla="*/ 2519424 w 34"/>
                <a:gd name="T11" fmla="*/ 5598720 h 33"/>
                <a:gd name="T12" fmla="*/ 3079296 w 34"/>
                <a:gd name="T13" fmla="*/ 5878656 h 33"/>
                <a:gd name="T14" fmla="*/ 3079296 w 34"/>
                <a:gd name="T15" fmla="*/ 6718464 h 33"/>
                <a:gd name="T16" fmla="*/ 4758912 w 34"/>
                <a:gd name="T17" fmla="*/ 7558272 h 33"/>
                <a:gd name="T18" fmla="*/ 5318784 w 34"/>
                <a:gd name="T19" fmla="*/ 8118144 h 33"/>
                <a:gd name="T20" fmla="*/ 5598720 w 34"/>
                <a:gd name="T21" fmla="*/ 8398080 h 33"/>
                <a:gd name="T22" fmla="*/ 5598720 w 34"/>
                <a:gd name="T23" fmla="*/ 8678016 h 33"/>
                <a:gd name="T24" fmla="*/ 5878656 w 34"/>
                <a:gd name="T25" fmla="*/ 8678016 h 33"/>
                <a:gd name="T26" fmla="*/ 5878656 w 34"/>
                <a:gd name="T27" fmla="*/ 8957952 h 33"/>
                <a:gd name="T28" fmla="*/ 5878656 w 34"/>
                <a:gd name="T29" fmla="*/ 8957952 h 33"/>
                <a:gd name="T30" fmla="*/ 6158592 w 34"/>
                <a:gd name="T31" fmla="*/ 8678016 h 33"/>
                <a:gd name="T32" fmla="*/ 6438528 w 34"/>
                <a:gd name="T33" fmla="*/ 8118144 h 33"/>
                <a:gd name="T34" fmla="*/ 6438528 w 34"/>
                <a:gd name="T35" fmla="*/ 8118144 h 33"/>
                <a:gd name="T36" fmla="*/ 6718464 w 34"/>
                <a:gd name="T37" fmla="*/ 7838208 h 33"/>
                <a:gd name="T38" fmla="*/ 6998400 w 34"/>
                <a:gd name="T39" fmla="*/ 7278336 h 33"/>
                <a:gd name="T40" fmla="*/ 7278336 w 34"/>
                <a:gd name="T41" fmla="*/ 6718464 h 33"/>
                <a:gd name="T42" fmla="*/ 7558272 w 34"/>
                <a:gd name="T43" fmla="*/ 5878656 h 33"/>
                <a:gd name="T44" fmla="*/ 8118144 w 34"/>
                <a:gd name="T45" fmla="*/ 5878656 h 33"/>
                <a:gd name="T46" fmla="*/ 8678016 w 34"/>
                <a:gd name="T47" fmla="*/ 6158592 h 33"/>
                <a:gd name="T48" fmla="*/ 8957952 w 34"/>
                <a:gd name="T49" fmla="*/ 5598720 h 33"/>
                <a:gd name="T50" fmla="*/ 9237888 w 34"/>
                <a:gd name="T51" fmla="*/ 5318784 h 33"/>
                <a:gd name="T52" fmla="*/ 8957952 w 34"/>
                <a:gd name="T53" fmla="*/ 3639168 h 33"/>
                <a:gd name="T54" fmla="*/ 8678016 w 34"/>
                <a:gd name="T55" fmla="*/ 3079296 h 33"/>
                <a:gd name="T56" fmla="*/ 8398080 w 34"/>
                <a:gd name="T57" fmla="*/ 2239488 h 33"/>
                <a:gd name="T58" fmla="*/ 8398080 w 34"/>
                <a:gd name="T59" fmla="*/ 559872 h 33"/>
                <a:gd name="T60" fmla="*/ 7838208 w 34"/>
                <a:gd name="T61" fmla="*/ 279936 h 33"/>
                <a:gd name="T62" fmla="*/ 7278336 w 34"/>
                <a:gd name="T63" fmla="*/ 279936 h 33"/>
                <a:gd name="T64" fmla="*/ 6718464 w 34"/>
                <a:gd name="T65" fmla="*/ 559872 h 33"/>
                <a:gd name="T66" fmla="*/ 6438528 w 34"/>
                <a:gd name="T67" fmla="*/ 1119744 h 33"/>
                <a:gd name="T68" fmla="*/ 5878656 w 34"/>
                <a:gd name="T69" fmla="*/ 1119744 h 33"/>
                <a:gd name="T70" fmla="*/ 5038848 w 34"/>
                <a:gd name="T71" fmla="*/ 1119744 h 33"/>
                <a:gd name="T72" fmla="*/ 4758912 w 34"/>
                <a:gd name="T73" fmla="*/ 1679616 h 33"/>
                <a:gd name="T74" fmla="*/ 3359232 w 34"/>
                <a:gd name="T75" fmla="*/ 1959552 h 33"/>
                <a:gd name="T76" fmla="*/ 2799360 w 34"/>
                <a:gd name="T77" fmla="*/ 1399680 h 33"/>
                <a:gd name="T78" fmla="*/ 2239488 w 34"/>
                <a:gd name="T79" fmla="*/ 2239488 h 33"/>
                <a:gd name="T80" fmla="*/ 1959552 w 34"/>
                <a:gd name="T81" fmla="*/ 2799360 h 33"/>
                <a:gd name="T82" fmla="*/ 839808 w 34"/>
                <a:gd name="T83" fmla="*/ 3919104 h 33"/>
                <a:gd name="T84" fmla="*/ 559872 w 34"/>
                <a:gd name="T85" fmla="*/ 4199040 h 33"/>
                <a:gd name="T86" fmla="*/ 9517824 w 34"/>
                <a:gd name="T87" fmla="*/ 5318784 h 33"/>
                <a:gd name="T88" fmla="*/ 9517824 w 34"/>
                <a:gd name="T89" fmla="*/ 5318784 h 33"/>
                <a:gd name="T90" fmla="*/ 9517824 w 34"/>
                <a:gd name="T91" fmla="*/ 5318784 h 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
                <a:gd name="T139" fmla="*/ 0 h 33"/>
                <a:gd name="T140" fmla="*/ 34 w 34"/>
                <a:gd name="T141" fmla="*/ 33 h 3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 h="33">
                  <a:moveTo>
                    <a:pt x="0" y="16"/>
                  </a:moveTo>
                  <a:cubicBezTo>
                    <a:pt x="1" y="16"/>
                    <a:pt x="1" y="16"/>
                    <a:pt x="1" y="16"/>
                  </a:cubicBezTo>
                  <a:cubicBezTo>
                    <a:pt x="1" y="16"/>
                    <a:pt x="1" y="16"/>
                    <a:pt x="1" y="16"/>
                  </a:cubicBezTo>
                  <a:cubicBezTo>
                    <a:pt x="1" y="16"/>
                    <a:pt x="1" y="16"/>
                    <a:pt x="1" y="16"/>
                  </a:cubicBezTo>
                  <a:cubicBezTo>
                    <a:pt x="1" y="16"/>
                    <a:pt x="1" y="16"/>
                    <a:pt x="1" y="16"/>
                  </a:cubicBezTo>
                  <a:cubicBezTo>
                    <a:pt x="1" y="16"/>
                    <a:pt x="1" y="16"/>
                    <a:pt x="1" y="16"/>
                  </a:cubicBezTo>
                  <a:cubicBezTo>
                    <a:pt x="1" y="16"/>
                    <a:pt x="1" y="16"/>
                    <a:pt x="2" y="16"/>
                  </a:cubicBezTo>
                  <a:cubicBezTo>
                    <a:pt x="2" y="16"/>
                    <a:pt x="3" y="16"/>
                    <a:pt x="3" y="16"/>
                  </a:cubicBezTo>
                  <a:cubicBezTo>
                    <a:pt x="3" y="16"/>
                    <a:pt x="3" y="16"/>
                    <a:pt x="3" y="16"/>
                  </a:cubicBezTo>
                  <a:cubicBezTo>
                    <a:pt x="3" y="16"/>
                    <a:pt x="4" y="16"/>
                    <a:pt x="5" y="16"/>
                  </a:cubicBezTo>
                  <a:cubicBezTo>
                    <a:pt x="5" y="16"/>
                    <a:pt x="5" y="16"/>
                    <a:pt x="5" y="16"/>
                  </a:cubicBezTo>
                  <a:cubicBezTo>
                    <a:pt x="5" y="16"/>
                    <a:pt x="5" y="17"/>
                    <a:pt x="5" y="17"/>
                  </a:cubicBezTo>
                  <a:cubicBezTo>
                    <a:pt x="5" y="16"/>
                    <a:pt x="5" y="17"/>
                    <a:pt x="5" y="17"/>
                  </a:cubicBezTo>
                  <a:cubicBezTo>
                    <a:pt x="5" y="17"/>
                    <a:pt x="5" y="17"/>
                    <a:pt x="5" y="17"/>
                  </a:cubicBezTo>
                  <a:cubicBezTo>
                    <a:pt x="5" y="18"/>
                    <a:pt x="6" y="18"/>
                    <a:pt x="6" y="18"/>
                  </a:cubicBezTo>
                  <a:cubicBezTo>
                    <a:pt x="6" y="18"/>
                    <a:pt x="7" y="19"/>
                    <a:pt x="7" y="19"/>
                  </a:cubicBezTo>
                  <a:cubicBezTo>
                    <a:pt x="8" y="19"/>
                    <a:pt x="8" y="20"/>
                    <a:pt x="9" y="20"/>
                  </a:cubicBezTo>
                  <a:cubicBezTo>
                    <a:pt x="9" y="20"/>
                    <a:pt x="9" y="20"/>
                    <a:pt x="9" y="20"/>
                  </a:cubicBezTo>
                  <a:cubicBezTo>
                    <a:pt x="10" y="20"/>
                    <a:pt x="10" y="20"/>
                    <a:pt x="10" y="20"/>
                  </a:cubicBezTo>
                  <a:cubicBezTo>
                    <a:pt x="10" y="20"/>
                    <a:pt x="10" y="20"/>
                    <a:pt x="11" y="21"/>
                  </a:cubicBezTo>
                  <a:cubicBezTo>
                    <a:pt x="11" y="21"/>
                    <a:pt x="11" y="21"/>
                    <a:pt x="11" y="21"/>
                  </a:cubicBezTo>
                  <a:cubicBezTo>
                    <a:pt x="11" y="21"/>
                    <a:pt x="11" y="21"/>
                    <a:pt x="11" y="21"/>
                  </a:cubicBezTo>
                  <a:cubicBezTo>
                    <a:pt x="11" y="21"/>
                    <a:pt x="11" y="23"/>
                    <a:pt x="11" y="24"/>
                  </a:cubicBezTo>
                  <a:cubicBezTo>
                    <a:pt x="11" y="24"/>
                    <a:pt x="11" y="24"/>
                    <a:pt x="11" y="24"/>
                  </a:cubicBezTo>
                  <a:cubicBezTo>
                    <a:pt x="12" y="25"/>
                    <a:pt x="13" y="25"/>
                    <a:pt x="14" y="25"/>
                  </a:cubicBezTo>
                  <a:cubicBezTo>
                    <a:pt x="15" y="26"/>
                    <a:pt x="17" y="26"/>
                    <a:pt x="17" y="26"/>
                  </a:cubicBezTo>
                  <a:cubicBezTo>
                    <a:pt x="17" y="26"/>
                    <a:pt x="17" y="27"/>
                    <a:pt x="17" y="27"/>
                  </a:cubicBezTo>
                  <a:cubicBezTo>
                    <a:pt x="18" y="27"/>
                    <a:pt x="18" y="27"/>
                    <a:pt x="18" y="27"/>
                  </a:cubicBezTo>
                  <a:cubicBezTo>
                    <a:pt x="18" y="27"/>
                    <a:pt x="18" y="27"/>
                    <a:pt x="18" y="27"/>
                  </a:cubicBezTo>
                  <a:cubicBezTo>
                    <a:pt x="18" y="28"/>
                    <a:pt x="19" y="29"/>
                    <a:pt x="19" y="29"/>
                  </a:cubicBezTo>
                  <a:cubicBezTo>
                    <a:pt x="19" y="29"/>
                    <a:pt x="19" y="29"/>
                    <a:pt x="19" y="29"/>
                  </a:cubicBezTo>
                  <a:cubicBezTo>
                    <a:pt x="19" y="30"/>
                    <a:pt x="20" y="30"/>
                    <a:pt x="20" y="30"/>
                  </a:cubicBezTo>
                  <a:cubicBezTo>
                    <a:pt x="20" y="30"/>
                    <a:pt x="20" y="30"/>
                    <a:pt x="20" y="30"/>
                  </a:cubicBezTo>
                  <a:cubicBezTo>
                    <a:pt x="20" y="30"/>
                    <a:pt x="20" y="30"/>
                    <a:pt x="20" y="30"/>
                  </a:cubicBezTo>
                  <a:cubicBezTo>
                    <a:pt x="20" y="30"/>
                    <a:pt x="20" y="30"/>
                    <a:pt x="20" y="30"/>
                  </a:cubicBezTo>
                  <a:cubicBezTo>
                    <a:pt x="20" y="30"/>
                    <a:pt x="20" y="31"/>
                    <a:pt x="20" y="31"/>
                  </a:cubicBezTo>
                  <a:cubicBezTo>
                    <a:pt x="20" y="31"/>
                    <a:pt x="21" y="31"/>
                    <a:pt x="21" y="31"/>
                  </a:cubicBezTo>
                  <a:cubicBezTo>
                    <a:pt x="21" y="31"/>
                    <a:pt x="21" y="31"/>
                    <a:pt x="21" y="31"/>
                  </a:cubicBezTo>
                  <a:cubicBezTo>
                    <a:pt x="21" y="31"/>
                    <a:pt x="21" y="31"/>
                    <a:pt x="21" y="31"/>
                  </a:cubicBezTo>
                  <a:cubicBezTo>
                    <a:pt x="21" y="31"/>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3"/>
                    <a:pt x="22" y="33"/>
                    <a:pt x="22" y="33"/>
                  </a:cubicBezTo>
                  <a:cubicBezTo>
                    <a:pt x="22" y="33"/>
                    <a:pt x="22" y="32"/>
                    <a:pt x="22" y="32"/>
                  </a:cubicBezTo>
                  <a:cubicBezTo>
                    <a:pt x="22" y="32"/>
                    <a:pt x="22" y="32"/>
                    <a:pt x="22" y="31"/>
                  </a:cubicBezTo>
                  <a:cubicBezTo>
                    <a:pt x="22" y="31"/>
                    <a:pt x="22" y="31"/>
                    <a:pt x="22" y="30"/>
                  </a:cubicBezTo>
                  <a:cubicBezTo>
                    <a:pt x="22" y="30"/>
                    <a:pt x="23" y="30"/>
                    <a:pt x="23" y="30"/>
                  </a:cubicBezTo>
                  <a:cubicBezTo>
                    <a:pt x="23" y="29"/>
                    <a:pt x="22" y="29"/>
                    <a:pt x="23" y="29"/>
                  </a:cubicBezTo>
                  <a:cubicBezTo>
                    <a:pt x="23" y="29"/>
                    <a:pt x="22" y="29"/>
                    <a:pt x="22" y="29"/>
                  </a:cubicBezTo>
                  <a:cubicBezTo>
                    <a:pt x="22" y="29"/>
                    <a:pt x="22" y="29"/>
                    <a:pt x="22" y="29"/>
                  </a:cubicBezTo>
                  <a:cubicBezTo>
                    <a:pt x="23" y="28"/>
                    <a:pt x="23" y="29"/>
                    <a:pt x="23" y="29"/>
                  </a:cubicBezTo>
                  <a:cubicBezTo>
                    <a:pt x="23" y="28"/>
                    <a:pt x="23" y="29"/>
                    <a:pt x="23" y="28"/>
                  </a:cubicBezTo>
                  <a:cubicBezTo>
                    <a:pt x="23" y="28"/>
                    <a:pt x="23" y="28"/>
                    <a:pt x="23" y="28"/>
                  </a:cubicBezTo>
                  <a:cubicBezTo>
                    <a:pt x="23" y="28"/>
                    <a:pt x="24" y="28"/>
                    <a:pt x="24" y="28"/>
                  </a:cubicBezTo>
                  <a:cubicBezTo>
                    <a:pt x="24" y="28"/>
                    <a:pt x="25" y="27"/>
                    <a:pt x="25" y="27"/>
                  </a:cubicBezTo>
                  <a:cubicBezTo>
                    <a:pt x="25" y="27"/>
                    <a:pt x="25" y="26"/>
                    <a:pt x="25" y="26"/>
                  </a:cubicBezTo>
                  <a:cubicBezTo>
                    <a:pt x="25" y="26"/>
                    <a:pt x="25" y="26"/>
                    <a:pt x="25" y="26"/>
                  </a:cubicBezTo>
                  <a:cubicBezTo>
                    <a:pt x="25" y="26"/>
                    <a:pt x="26" y="25"/>
                    <a:pt x="26" y="25"/>
                  </a:cubicBezTo>
                  <a:cubicBezTo>
                    <a:pt x="26" y="25"/>
                    <a:pt x="26" y="25"/>
                    <a:pt x="26" y="25"/>
                  </a:cubicBezTo>
                  <a:cubicBezTo>
                    <a:pt x="26" y="24"/>
                    <a:pt x="27" y="23"/>
                    <a:pt x="26" y="24"/>
                  </a:cubicBezTo>
                  <a:cubicBezTo>
                    <a:pt x="26" y="24"/>
                    <a:pt x="27" y="23"/>
                    <a:pt x="27" y="22"/>
                  </a:cubicBezTo>
                  <a:cubicBezTo>
                    <a:pt x="27" y="22"/>
                    <a:pt x="27" y="22"/>
                    <a:pt x="27" y="22"/>
                  </a:cubicBezTo>
                  <a:cubicBezTo>
                    <a:pt x="27" y="22"/>
                    <a:pt x="27" y="21"/>
                    <a:pt x="27" y="21"/>
                  </a:cubicBezTo>
                  <a:cubicBezTo>
                    <a:pt x="27" y="21"/>
                    <a:pt x="28" y="21"/>
                    <a:pt x="28" y="21"/>
                  </a:cubicBezTo>
                  <a:cubicBezTo>
                    <a:pt x="28" y="21"/>
                    <a:pt x="29" y="21"/>
                    <a:pt x="29" y="21"/>
                  </a:cubicBezTo>
                  <a:cubicBezTo>
                    <a:pt x="29" y="21"/>
                    <a:pt x="30" y="21"/>
                    <a:pt x="29" y="21"/>
                  </a:cubicBezTo>
                  <a:cubicBezTo>
                    <a:pt x="29" y="21"/>
                    <a:pt x="30" y="21"/>
                    <a:pt x="30" y="21"/>
                  </a:cubicBezTo>
                  <a:cubicBezTo>
                    <a:pt x="30" y="21"/>
                    <a:pt x="30" y="21"/>
                    <a:pt x="30" y="22"/>
                  </a:cubicBezTo>
                  <a:cubicBezTo>
                    <a:pt x="31" y="22"/>
                    <a:pt x="31" y="21"/>
                    <a:pt x="31" y="22"/>
                  </a:cubicBezTo>
                  <a:cubicBezTo>
                    <a:pt x="31" y="22"/>
                    <a:pt x="31" y="21"/>
                    <a:pt x="31" y="21"/>
                  </a:cubicBezTo>
                  <a:cubicBezTo>
                    <a:pt x="31" y="21"/>
                    <a:pt x="31" y="20"/>
                    <a:pt x="31" y="20"/>
                  </a:cubicBezTo>
                  <a:cubicBezTo>
                    <a:pt x="31" y="20"/>
                    <a:pt x="31" y="20"/>
                    <a:pt x="32" y="20"/>
                  </a:cubicBezTo>
                  <a:cubicBezTo>
                    <a:pt x="32" y="20"/>
                    <a:pt x="32" y="19"/>
                    <a:pt x="32" y="19"/>
                  </a:cubicBezTo>
                  <a:cubicBezTo>
                    <a:pt x="32" y="19"/>
                    <a:pt x="32" y="19"/>
                    <a:pt x="32" y="19"/>
                  </a:cubicBezTo>
                  <a:cubicBezTo>
                    <a:pt x="32" y="19"/>
                    <a:pt x="32" y="19"/>
                    <a:pt x="33" y="19"/>
                  </a:cubicBezTo>
                  <a:cubicBezTo>
                    <a:pt x="33" y="17"/>
                    <a:pt x="33" y="16"/>
                    <a:pt x="33" y="14"/>
                  </a:cubicBezTo>
                  <a:cubicBezTo>
                    <a:pt x="33" y="14"/>
                    <a:pt x="32" y="14"/>
                    <a:pt x="32" y="14"/>
                  </a:cubicBezTo>
                  <a:cubicBezTo>
                    <a:pt x="32" y="14"/>
                    <a:pt x="32" y="13"/>
                    <a:pt x="32" y="13"/>
                  </a:cubicBezTo>
                  <a:cubicBezTo>
                    <a:pt x="32" y="13"/>
                    <a:pt x="32" y="13"/>
                    <a:pt x="32" y="13"/>
                  </a:cubicBezTo>
                  <a:cubicBezTo>
                    <a:pt x="32" y="13"/>
                    <a:pt x="32" y="11"/>
                    <a:pt x="32" y="11"/>
                  </a:cubicBezTo>
                  <a:cubicBezTo>
                    <a:pt x="32" y="11"/>
                    <a:pt x="32" y="11"/>
                    <a:pt x="31" y="11"/>
                  </a:cubicBezTo>
                  <a:cubicBezTo>
                    <a:pt x="31" y="10"/>
                    <a:pt x="30" y="10"/>
                    <a:pt x="30" y="10"/>
                  </a:cubicBezTo>
                  <a:cubicBezTo>
                    <a:pt x="30" y="10"/>
                    <a:pt x="30" y="9"/>
                    <a:pt x="30" y="9"/>
                  </a:cubicBezTo>
                  <a:cubicBezTo>
                    <a:pt x="30" y="9"/>
                    <a:pt x="30" y="8"/>
                    <a:pt x="30" y="8"/>
                  </a:cubicBezTo>
                  <a:cubicBezTo>
                    <a:pt x="30" y="8"/>
                    <a:pt x="29" y="7"/>
                    <a:pt x="29" y="7"/>
                  </a:cubicBezTo>
                  <a:cubicBezTo>
                    <a:pt x="29" y="7"/>
                    <a:pt x="29" y="5"/>
                    <a:pt x="29" y="4"/>
                  </a:cubicBezTo>
                  <a:cubicBezTo>
                    <a:pt x="30" y="4"/>
                    <a:pt x="30" y="3"/>
                    <a:pt x="30" y="2"/>
                  </a:cubicBezTo>
                  <a:cubicBezTo>
                    <a:pt x="29" y="2"/>
                    <a:pt x="30" y="2"/>
                    <a:pt x="29" y="2"/>
                  </a:cubicBezTo>
                  <a:cubicBezTo>
                    <a:pt x="28" y="1"/>
                    <a:pt x="29" y="1"/>
                    <a:pt x="29" y="1"/>
                  </a:cubicBezTo>
                  <a:cubicBezTo>
                    <a:pt x="28" y="1"/>
                    <a:pt x="29" y="1"/>
                    <a:pt x="28" y="1"/>
                  </a:cubicBezTo>
                  <a:cubicBezTo>
                    <a:pt x="28" y="0"/>
                    <a:pt x="26" y="0"/>
                    <a:pt x="28" y="0"/>
                  </a:cubicBezTo>
                  <a:cubicBezTo>
                    <a:pt x="28" y="0"/>
                    <a:pt x="26" y="0"/>
                    <a:pt x="26" y="0"/>
                  </a:cubicBezTo>
                  <a:cubicBezTo>
                    <a:pt x="26" y="0"/>
                    <a:pt x="26" y="1"/>
                    <a:pt x="26" y="1"/>
                  </a:cubicBezTo>
                  <a:cubicBezTo>
                    <a:pt x="26" y="1"/>
                    <a:pt x="25" y="1"/>
                    <a:pt x="25" y="1"/>
                  </a:cubicBezTo>
                  <a:cubicBezTo>
                    <a:pt x="24" y="1"/>
                    <a:pt x="24" y="2"/>
                    <a:pt x="24" y="1"/>
                  </a:cubicBezTo>
                  <a:cubicBezTo>
                    <a:pt x="24" y="1"/>
                    <a:pt x="24" y="2"/>
                    <a:pt x="24" y="2"/>
                  </a:cubicBezTo>
                  <a:cubicBezTo>
                    <a:pt x="24" y="2"/>
                    <a:pt x="24" y="3"/>
                    <a:pt x="24" y="3"/>
                  </a:cubicBezTo>
                  <a:cubicBezTo>
                    <a:pt x="24" y="3"/>
                    <a:pt x="23" y="4"/>
                    <a:pt x="24" y="3"/>
                  </a:cubicBezTo>
                  <a:cubicBezTo>
                    <a:pt x="24" y="3"/>
                    <a:pt x="23" y="4"/>
                    <a:pt x="23" y="4"/>
                  </a:cubicBezTo>
                  <a:cubicBezTo>
                    <a:pt x="23" y="4"/>
                    <a:pt x="21" y="4"/>
                    <a:pt x="23" y="4"/>
                  </a:cubicBezTo>
                  <a:cubicBezTo>
                    <a:pt x="23" y="4"/>
                    <a:pt x="21" y="4"/>
                    <a:pt x="21" y="4"/>
                  </a:cubicBezTo>
                  <a:cubicBezTo>
                    <a:pt x="21" y="4"/>
                    <a:pt x="21" y="4"/>
                    <a:pt x="21" y="4"/>
                  </a:cubicBezTo>
                  <a:cubicBezTo>
                    <a:pt x="20" y="4"/>
                    <a:pt x="19" y="4"/>
                    <a:pt x="19" y="4"/>
                  </a:cubicBezTo>
                  <a:cubicBezTo>
                    <a:pt x="19" y="4"/>
                    <a:pt x="18" y="4"/>
                    <a:pt x="18" y="4"/>
                  </a:cubicBezTo>
                  <a:cubicBezTo>
                    <a:pt x="17" y="5"/>
                    <a:pt x="18" y="5"/>
                    <a:pt x="18" y="4"/>
                  </a:cubicBezTo>
                  <a:cubicBezTo>
                    <a:pt x="17" y="5"/>
                    <a:pt x="18" y="5"/>
                    <a:pt x="18" y="5"/>
                  </a:cubicBezTo>
                  <a:cubicBezTo>
                    <a:pt x="17" y="5"/>
                    <a:pt x="18" y="5"/>
                    <a:pt x="17" y="5"/>
                  </a:cubicBezTo>
                  <a:cubicBezTo>
                    <a:pt x="17" y="5"/>
                    <a:pt x="17" y="6"/>
                    <a:pt x="17" y="6"/>
                  </a:cubicBezTo>
                  <a:cubicBezTo>
                    <a:pt x="17" y="6"/>
                    <a:pt x="16" y="7"/>
                    <a:pt x="16" y="7"/>
                  </a:cubicBezTo>
                  <a:cubicBezTo>
                    <a:pt x="15" y="7"/>
                    <a:pt x="13" y="7"/>
                    <a:pt x="16" y="7"/>
                  </a:cubicBezTo>
                  <a:cubicBezTo>
                    <a:pt x="15" y="7"/>
                    <a:pt x="13" y="7"/>
                    <a:pt x="12" y="7"/>
                  </a:cubicBezTo>
                  <a:cubicBezTo>
                    <a:pt x="12" y="7"/>
                    <a:pt x="11" y="7"/>
                    <a:pt x="11" y="7"/>
                  </a:cubicBezTo>
                  <a:cubicBezTo>
                    <a:pt x="11" y="7"/>
                    <a:pt x="11" y="6"/>
                    <a:pt x="11" y="6"/>
                  </a:cubicBezTo>
                  <a:cubicBezTo>
                    <a:pt x="11" y="6"/>
                    <a:pt x="10" y="5"/>
                    <a:pt x="10" y="5"/>
                  </a:cubicBezTo>
                  <a:cubicBezTo>
                    <a:pt x="10" y="5"/>
                    <a:pt x="9" y="5"/>
                    <a:pt x="9" y="5"/>
                  </a:cubicBezTo>
                  <a:cubicBezTo>
                    <a:pt x="9" y="6"/>
                    <a:pt x="9" y="7"/>
                    <a:pt x="9" y="7"/>
                  </a:cubicBezTo>
                  <a:cubicBezTo>
                    <a:pt x="9" y="7"/>
                    <a:pt x="8" y="8"/>
                    <a:pt x="8" y="8"/>
                  </a:cubicBezTo>
                  <a:cubicBezTo>
                    <a:pt x="8" y="8"/>
                    <a:pt x="8" y="9"/>
                    <a:pt x="8" y="9"/>
                  </a:cubicBezTo>
                  <a:cubicBezTo>
                    <a:pt x="8" y="9"/>
                    <a:pt x="8" y="9"/>
                    <a:pt x="8" y="10"/>
                  </a:cubicBezTo>
                  <a:cubicBezTo>
                    <a:pt x="8" y="10"/>
                    <a:pt x="7" y="10"/>
                    <a:pt x="7" y="10"/>
                  </a:cubicBezTo>
                  <a:cubicBezTo>
                    <a:pt x="7" y="10"/>
                    <a:pt x="5" y="10"/>
                    <a:pt x="4" y="10"/>
                  </a:cubicBezTo>
                  <a:cubicBezTo>
                    <a:pt x="4" y="10"/>
                    <a:pt x="4" y="11"/>
                    <a:pt x="3" y="11"/>
                  </a:cubicBezTo>
                  <a:cubicBezTo>
                    <a:pt x="3" y="12"/>
                    <a:pt x="3" y="13"/>
                    <a:pt x="3" y="14"/>
                  </a:cubicBezTo>
                  <a:cubicBezTo>
                    <a:pt x="3" y="14"/>
                    <a:pt x="3" y="14"/>
                    <a:pt x="3" y="14"/>
                  </a:cubicBezTo>
                  <a:cubicBezTo>
                    <a:pt x="3" y="14"/>
                    <a:pt x="3" y="14"/>
                    <a:pt x="3" y="14"/>
                  </a:cubicBezTo>
                  <a:cubicBezTo>
                    <a:pt x="2" y="14"/>
                    <a:pt x="2" y="15"/>
                    <a:pt x="2" y="15"/>
                  </a:cubicBezTo>
                  <a:cubicBezTo>
                    <a:pt x="2" y="15"/>
                    <a:pt x="1" y="15"/>
                    <a:pt x="1" y="15"/>
                  </a:cubicBezTo>
                  <a:cubicBezTo>
                    <a:pt x="1" y="16"/>
                    <a:pt x="0" y="15"/>
                    <a:pt x="0" y="16"/>
                  </a:cubicBezTo>
                  <a:moveTo>
                    <a:pt x="34" y="19"/>
                  </a:moveTo>
                  <a:cubicBezTo>
                    <a:pt x="34" y="19"/>
                    <a:pt x="34" y="19"/>
                    <a:pt x="34" y="19"/>
                  </a:cubicBezTo>
                  <a:moveTo>
                    <a:pt x="34" y="19"/>
                  </a:moveTo>
                  <a:cubicBezTo>
                    <a:pt x="34" y="19"/>
                    <a:pt x="34" y="19"/>
                    <a:pt x="34" y="19"/>
                  </a:cubicBezTo>
                  <a:cubicBezTo>
                    <a:pt x="34" y="19"/>
                    <a:pt x="34" y="19"/>
                    <a:pt x="34" y="19"/>
                  </a:cubicBezTo>
                  <a:cubicBezTo>
                    <a:pt x="34" y="19"/>
                    <a:pt x="34" y="19"/>
                    <a:pt x="34" y="19"/>
                  </a:cubicBezTo>
                  <a:moveTo>
                    <a:pt x="34" y="19"/>
                  </a:moveTo>
                  <a:cubicBezTo>
                    <a:pt x="34" y="19"/>
                    <a:pt x="34" y="19"/>
                    <a:pt x="34" y="19"/>
                  </a:cubicBezTo>
                  <a:cubicBezTo>
                    <a:pt x="34" y="19"/>
                    <a:pt x="34" y="19"/>
                    <a:pt x="34" y="19"/>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2" name="Freeform 30"/>
            <p:cNvSpPr>
              <a:spLocks noEditPoints="1"/>
            </p:cNvSpPr>
            <p:nvPr/>
          </p:nvSpPr>
          <p:spPr bwMode="auto">
            <a:xfrm>
              <a:off x="4234398" y="4196756"/>
              <a:ext cx="514792" cy="345848"/>
            </a:xfrm>
            <a:custGeom>
              <a:avLst/>
              <a:gdLst>
                <a:gd name="T0" fmla="*/ 24074496 w 102"/>
                <a:gd name="T1" fmla="*/ 13156992 h 75"/>
                <a:gd name="T2" fmla="*/ 23514624 w 102"/>
                <a:gd name="T3" fmla="*/ 15116544 h 75"/>
                <a:gd name="T4" fmla="*/ 24074496 w 102"/>
                <a:gd name="T5" fmla="*/ 17076096 h 75"/>
                <a:gd name="T6" fmla="*/ 22674816 w 102"/>
                <a:gd name="T7" fmla="*/ 16516224 h 75"/>
                <a:gd name="T8" fmla="*/ 19875456 w 102"/>
                <a:gd name="T9" fmla="*/ 16236288 h 75"/>
                <a:gd name="T10" fmla="*/ 17356032 w 102"/>
                <a:gd name="T11" fmla="*/ 16796160 h 75"/>
                <a:gd name="T12" fmla="*/ 15956352 w 102"/>
                <a:gd name="T13" fmla="*/ 15396480 h 75"/>
                <a:gd name="T14" fmla="*/ 15116544 w 102"/>
                <a:gd name="T15" fmla="*/ 17076096 h 75"/>
                <a:gd name="T16" fmla="*/ 14836608 w 102"/>
                <a:gd name="T17" fmla="*/ 19035648 h 75"/>
                <a:gd name="T18" fmla="*/ 12877056 w 102"/>
                <a:gd name="T19" fmla="*/ 19875456 h 75"/>
                <a:gd name="T20" fmla="*/ 12597120 w 102"/>
                <a:gd name="T21" fmla="*/ 20715264 h 75"/>
                <a:gd name="T22" fmla="*/ 10077696 w 102"/>
                <a:gd name="T23" fmla="*/ 20715264 h 75"/>
                <a:gd name="T24" fmla="*/ 8118144 w 102"/>
                <a:gd name="T25" fmla="*/ 20155392 h 75"/>
                <a:gd name="T26" fmla="*/ 5878656 w 102"/>
                <a:gd name="T27" fmla="*/ 20155392 h 75"/>
                <a:gd name="T28" fmla="*/ 3919104 w 102"/>
                <a:gd name="T29" fmla="*/ 19035648 h 75"/>
                <a:gd name="T30" fmla="*/ 1679616 w 102"/>
                <a:gd name="T31" fmla="*/ 17915904 h 75"/>
                <a:gd name="T32" fmla="*/ 279936 w 102"/>
                <a:gd name="T33" fmla="*/ 16796160 h 75"/>
                <a:gd name="T34" fmla="*/ 279936 w 102"/>
                <a:gd name="T35" fmla="*/ 14836608 h 75"/>
                <a:gd name="T36" fmla="*/ 1959552 w 102"/>
                <a:gd name="T37" fmla="*/ 12877056 h 75"/>
                <a:gd name="T38" fmla="*/ 3359232 w 102"/>
                <a:gd name="T39" fmla="*/ 12317184 h 75"/>
                <a:gd name="T40" fmla="*/ 4758912 w 102"/>
                <a:gd name="T41" fmla="*/ 12597120 h 75"/>
                <a:gd name="T42" fmla="*/ 5878656 w 102"/>
                <a:gd name="T43" fmla="*/ 10917504 h 75"/>
                <a:gd name="T44" fmla="*/ 7838208 w 102"/>
                <a:gd name="T45" fmla="*/ 10357632 h 75"/>
                <a:gd name="T46" fmla="*/ 9517824 w 102"/>
                <a:gd name="T47" fmla="*/ 8957952 h 75"/>
                <a:gd name="T48" fmla="*/ 8678016 w 102"/>
                <a:gd name="T49" fmla="*/ 8398080 h 75"/>
                <a:gd name="T50" fmla="*/ 7838208 w 102"/>
                <a:gd name="T51" fmla="*/ 6998400 h 75"/>
                <a:gd name="T52" fmla="*/ 8678016 w 102"/>
                <a:gd name="T53" fmla="*/ 5038848 h 75"/>
                <a:gd name="T54" fmla="*/ 6438528 w 102"/>
                <a:gd name="T55" fmla="*/ 4758912 h 75"/>
                <a:gd name="T56" fmla="*/ 5318784 w 102"/>
                <a:gd name="T57" fmla="*/ 2799360 h 75"/>
                <a:gd name="T58" fmla="*/ 6998400 w 102"/>
                <a:gd name="T59" fmla="*/ 1959552 h 75"/>
                <a:gd name="T60" fmla="*/ 9237888 w 102"/>
                <a:gd name="T61" fmla="*/ 1679616 h 75"/>
                <a:gd name="T62" fmla="*/ 10917504 w 102"/>
                <a:gd name="T63" fmla="*/ 839808 h 75"/>
                <a:gd name="T64" fmla="*/ 12877056 w 102"/>
                <a:gd name="T65" fmla="*/ 0 h 75"/>
                <a:gd name="T66" fmla="*/ 13996800 w 102"/>
                <a:gd name="T67" fmla="*/ 1399680 h 75"/>
                <a:gd name="T68" fmla="*/ 14836608 w 102"/>
                <a:gd name="T69" fmla="*/ 2519424 h 75"/>
                <a:gd name="T70" fmla="*/ 16236288 w 102"/>
                <a:gd name="T71" fmla="*/ 1399680 h 75"/>
                <a:gd name="T72" fmla="*/ 17635968 w 102"/>
                <a:gd name="T73" fmla="*/ 839808 h 75"/>
                <a:gd name="T74" fmla="*/ 18195840 w 102"/>
                <a:gd name="T75" fmla="*/ 2799360 h 75"/>
                <a:gd name="T76" fmla="*/ 19875456 w 102"/>
                <a:gd name="T77" fmla="*/ 2519424 h 75"/>
                <a:gd name="T78" fmla="*/ 21555072 w 102"/>
                <a:gd name="T79" fmla="*/ 3079296 h 75"/>
                <a:gd name="T80" fmla="*/ 22954752 w 102"/>
                <a:gd name="T81" fmla="*/ 4199040 h 75"/>
                <a:gd name="T82" fmla="*/ 24634368 w 102"/>
                <a:gd name="T83" fmla="*/ 3919104 h 75"/>
                <a:gd name="T84" fmla="*/ 26034048 w 102"/>
                <a:gd name="T85" fmla="*/ 2519424 h 75"/>
                <a:gd name="T86" fmla="*/ 28273536 w 102"/>
                <a:gd name="T87" fmla="*/ 2519424 h 75"/>
                <a:gd name="T88" fmla="*/ 27993600 w 102"/>
                <a:gd name="T89" fmla="*/ 3079296 h 75"/>
                <a:gd name="T90" fmla="*/ 27993600 w 102"/>
                <a:gd name="T91" fmla="*/ 4199040 h 75"/>
                <a:gd name="T92" fmla="*/ 27713664 w 102"/>
                <a:gd name="T93" fmla="*/ 5318784 h 75"/>
                <a:gd name="T94" fmla="*/ 27433728 w 102"/>
                <a:gd name="T95" fmla="*/ 5878656 h 75"/>
                <a:gd name="T96" fmla="*/ 27433728 w 102"/>
                <a:gd name="T97" fmla="*/ 7558272 h 75"/>
                <a:gd name="T98" fmla="*/ 27153792 w 102"/>
                <a:gd name="T99" fmla="*/ 8398080 h 75"/>
                <a:gd name="T100" fmla="*/ 26593920 w 102"/>
                <a:gd name="T101" fmla="*/ 9237888 h 75"/>
                <a:gd name="T102" fmla="*/ 26313984 w 102"/>
                <a:gd name="T103" fmla="*/ 10357632 h 75"/>
                <a:gd name="T104" fmla="*/ 25474176 w 102"/>
                <a:gd name="T105" fmla="*/ 11757312 h 75"/>
                <a:gd name="T106" fmla="*/ 24914304 w 102"/>
                <a:gd name="T107" fmla="*/ 12037248 h 75"/>
                <a:gd name="T108" fmla="*/ 24914304 w 102"/>
                <a:gd name="T109" fmla="*/ 12037248 h 75"/>
                <a:gd name="T110" fmla="*/ 27993600 w 102"/>
                <a:gd name="T111" fmla="*/ 15396480 h 75"/>
                <a:gd name="T112" fmla="*/ 27713664 w 102"/>
                <a:gd name="T113" fmla="*/ 15396480 h 75"/>
                <a:gd name="T114" fmla="*/ 27713664 w 102"/>
                <a:gd name="T115" fmla="*/ 15396480 h 75"/>
                <a:gd name="T116" fmla="*/ 25194240 w 102"/>
                <a:gd name="T117" fmla="*/ 12037248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2"/>
                <a:gd name="T178" fmla="*/ 0 h 75"/>
                <a:gd name="T179" fmla="*/ 102 w 102"/>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2" h="75">
                  <a:moveTo>
                    <a:pt x="89" y="43"/>
                  </a:moveTo>
                  <a:cubicBezTo>
                    <a:pt x="89" y="43"/>
                    <a:pt x="89" y="43"/>
                    <a:pt x="89" y="43"/>
                  </a:cubicBezTo>
                  <a:cubicBezTo>
                    <a:pt x="89" y="43"/>
                    <a:pt x="89" y="43"/>
                    <a:pt x="89" y="43"/>
                  </a:cubicBezTo>
                  <a:cubicBezTo>
                    <a:pt x="89" y="43"/>
                    <a:pt x="88" y="43"/>
                    <a:pt x="88" y="43"/>
                  </a:cubicBezTo>
                  <a:cubicBezTo>
                    <a:pt x="88" y="43"/>
                    <a:pt x="88" y="43"/>
                    <a:pt x="88" y="43"/>
                  </a:cubicBezTo>
                  <a:cubicBezTo>
                    <a:pt x="88" y="43"/>
                    <a:pt x="88" y="44"/>
                    <a:pt x="87" y="44"/>
                  </a:cubicBezTo>
                  <a:cubicBezTo>
                    <a:pt x="87" y="44"/>
                    <a:pt x="87" y="44"/>
                    <a:pt x="87" y="44"/>
                  </a:cubicBezTo>
                  <a:cubicBezTo>
                    <a:pt x="87" y="45"/>
                    <a:pt x="87" y="45"/>
                    <a:pt x="87" y="45"/>
                  </a:cubicBezTo>
                  <a:cubicBezTo>
                    <a:pt x="87" y="45"/>
                    <a:pt x="87" y="46"/>
                    <a:pt x="86" y="46"/>
                  </a:cubicBezTo>
                  <a:cubicBezTo>
                    <a:pt x="86" y="46"/>
                    <a:pt x="86" y="47"/>
                    <a:pt x="86" y="46"/>
                  </a:cubicBezTo>
                  <a:cubicBezTo>
                    <a:pt x="86" y="46"/>
                    <a:pt x="86" y="47"/>
                    <a:pt x="86" y="47"/>
                  </a:cubicBezTo>
                  <a:cubicBezTo>
                    <a:pt x="86" y="47"/>
                    <a:pt x="86" y="47"/>
                    <a:pt x="86" y="47"/>
                  </a:cubicBezTo>
                  <a:cubicBezTo>
                    <a:pt x="85" y="47"/>
                    <a:pt x="85" y="47"/>
                    <a:pt x="85" y="47"/>
                  </a:cubicBezTo>
                  <a:cubicBezTo>
                    <a:pt x="83" y="47"/>
                    <a:pt x="83" y="48"/>
                    <a:pt x="84" y="47"/>
                  </a:cubicBezTo>
                  <a:cubicBezTo>
                    <a:pt x="83" y="47"/>
                    <a:pt x="83" y="48"/>
                    <a:pt x="83" y="47"/>
                  </a:cubicBezTo>
                  <a:cubicBezTo>
                    <a:pt x="83" y="47"/>
                    <a:pt x="83" y="48"/>
                    <a:pt x="83" y="48"/>
                  </a:cubicBezTo>
                  <a:cubicBezTo>
                    <a:pt x="83" y="48"/>
                    <a:pt x="83" y="49"/>
                    <a:pt x="83" y="49"/>
                  </a:cubicBezTo>
                  <a:cubicBezTo>
                    <a:pt x="83" y="50"/>
                    <a:pt x="83" y="51"/>
                    <a:pt x="83" y="50"/>
                  </a:cubicBezTo>
                  <a:cubicBezTo>
                    <a:pt x="83" y="50"/>
                    <a:pt x="83" y="51"/>
                    <a:pt x="83" y="50"/>
                  </a:cubicBezTo>
                  <a:cubicBezTo>
                    <a:pt x="83" y="50"/>
                    <a:pt x="83" y="51"/>
                    <a:pt x="83" y="51"/>
                  </a:cubicBezTo>
                  <a:cubicBezTo>
                    <a:pt x="83" y="51"/>
                    <a:pt x="83" y="52"/>
                    <a:pt x="83" y="52"/>
                  </a:cubicBezTo>
                  <a:cubicBezTo>
                    <a:pt x="83" y="52"/>
                    <a:pt x="84" y="53"/>
                    <a:pt x="84" y="53"/>
                  </a:cubicBezTo>
                  <a:cubicBezTo>
                    <a:pt x="84" y="53"/>
                    <a:pt x="84" y="54"/>
                    <a:pt x="84" y="54"/>
                  </a:cubicBezTo>
                  <a:cubicBezTo>
                    <a:pt x="84" y="54"/>
                    <a:pt x="84" y="55"/>
                    <a:pt x="84" y="54"/>
                  </a:cubicBezTo>
                  <a:cubicBezTo>
                    <a:pt x="84" y="54"/>
                    <a:pt x="84" y="55"/>
                    <a:pt x="84" y="55"/>
                  </a:cubicBezTo>
                  <a:cubicBezTo>
                    <a:pt x="85" y="55"/>
                    <a:pt x="85" y="56"/>
                    <a:pt x="85" y="56"/>
                  </a:cubicBezTo>
                  <a:cubicBezTo>
                    <a:pt x="85" y="56"/>
                    <a:pt x="85" y="56"/>
                    <a:pt x="85" y="57"/>
                  </a:cubicBezTo>
                  <a:cubicBezTo>
                    <a:pt x="86" y="57"/>
                    <a:pt x="85" y="57"/>
                    <a:pt x="86" y="57"/>
                  </a:cubicBezTo>
                  <a:cubicBezTo>
                    <a:pt x="86" y="57"/>
                    <a:pt x="86" y="57"/>
                    <a:pt x="86" y="57"/>
                  </a:cubicBezTo>
                  <a:cubicBezTo>
                    <a:pt x="86" y="57"/>
                    <a:pt x="86" y="57"/>
                    <a:pt x="86" y="57"/>
                  </a:cubicBezTo>
                  <a:cubicBezTo>
                    <a:pt x="86" y="57"/>
                    <a:pt x="86" y="58"/>
                    <a:pt x="86" y="58"/>
                  </a:cubicBezTo>
                  <a:cubicBezTo>
                    <a:pt x="86" y="61"/>
                    <a:pt x="86" y="61"/>
                    <a:pt x="86" y="59"/>
                  </a:cubicBezTo>
                  <a:cubicBezTo>
                    <a:pt x="86" y="61"/>
                    <a:pt x="86" y="61"/>
                    <a:pt x="86" y="60"/>
                  </a:cubicBezTo>
                  <a:cubicBezTo>
                    <a:pt x="86" y="61"/>
                    <a:pt x="86" y="61"/>
                    <a:pt x="86" y="60"/>
                  </a:cubicBezTo>
                  <a:cubicBezTo>
                    <a:pt x="86" y="61"/>
                    <a:pt x="86" y="61"/>
                    <a:pt x="86" y="61"/>
                  </a:cubicBezTo>
                  <a:cubicBezTo>
                    <a:pt x="86" y="61"/>
                    <a:pt x="86" y="61"/>
                    <a:pt x="86" y="61"/>
                  </a:cubicBezTo>
                  <a:cubicBezTo>
                    <a:pt x="86" y="62"/>
                    <a:pt x="86" y="62"/>
                    <a:pt x="86" y="62"/>
                  </a:cubicBezTo>
                  <a:cubicBezTo>
                    <a:pt x="86" y="63"/>
                    <a:pt x="85" y="63"/>
                    <a:pt x="86" y="63"/>
                  </a:cubicBezTo>
                  <a:cubicBezTo>
                    <a:pt x="86" y="63"/>
                    <a:pt x="85" y="63"/>
                    <a:pt x="85" y="63"/>
                  </a:cubicBezTo>
                  <a:cubicBezTo>
                    <a:pt x="85" y="63"/>
                    <a:pt x="84" y="63"/>
                    <a:pt x="84" y="63"/>
                  </a:cubicBezTo>
                  <a:cubicBezTo>
                    <a:pt x="83" y="63"/>
                    <a:pt x="83" y="62"/>
                    <a:pt x="83" y="62"/>
                  </a:cubicBezTo>
                  <a:cubicBezTo>
                    <a:pt x="83" y="62"/>
                    <a:pt x="82" y="62"/>
                    <a:pt x="82" y="62"/>
                  </a:cubicBezTo>
                  <a:cubicBezTo>
                    <a:pt x="82" y="62"/>
                    <a:pt x="82" y="62"/>
                    <a:pt x="82" y="62"/>
                  </a:cubicBezTo>
                  <a:cubicBezTo>
                    <a:pt x="82" y="61"/>
                    <a:pt x="82" y="61"/>
                    <a:pt x="82" y="61"/>
                  </a:cubicBezTo>
                  <a:cubicBezTo>
                    <a:pt x="82" y="61"/>
                    <a:pt x="82" y="60"/>
                    <a:pt x="82" y="60"/>
                  </a:cubicBezTo>
                  <a:cubicBezTo>
                    <a:pt x="82" y="60"/>
                    <a:pt x="81" y="60"/>
                    <a:pt x="81" y="60"/>
                  </a:cubicBezTo>
                  <a:cubicBezTo>
                    <a:pt x="81" y="60"/>
                    <a:pt x="81" y="59"/>
                    <a:pt x="81" y="59"/>
                  </a:cubicBezTo>
                  <a:cubicBezTo>
                    <a:pt x="80" y="59"/>
                    <a:pt x="80" y="59"/>
                    <a:pt x="81" y="59"/>
                  </a:cubicBezTo>
                  <a:cubicBezTo>
                    <a:pt x="80" y="59"/>
                    <a:pt x="80" y="59"/>
                    <a:pt x="80" y="59"/>
                  </a:cubicBezTo>
                  <a:cubicBezTo>
                    <a:pt x="79" y="59"/>
                    <a:pt x="79" y="58"/>
                    <a:pt x="79" y="59"/>
                  </a:cubicBezTo>
                  <a:cubicBezTo>
                    <a:pt x="79" y="59"/>
                    <a:pt x="79" y="58"/>
                    <a:pt x="79" y="58"/>
                  </a:cubicBezTo>
                  <a:cubicBezTo>
                    <a:pt x="78" y="58"/>
                    <a:pt x="78" y="58"/>
                    <a:pt x="78" y="58"/>
                  </a:cubicBezTo>
                  <a:cubicBezTo>
                    <a:pt x="76" y="58"/>
                    <a:pt x="76" y="59"/>
                    <a:pt x="77" y="58"/>
                  </a:cubicBezTo>
                  <a:cubicBezTo>
                    <a:pt x="76" y="58"/>
                    <a:pt x="76" y="59"/>
                    <a:pt x="76" y="58"/>
                  </a:cubicBezTo>
                  <a:cubicBezTo>
                    <a:pt x="76" y="58"/>
                    <a:pt x="76" y="59"/>
                    <a:pt x="75" y="59"/>
                  </a:cubicBezTo>
                  <a:cubicBezTo>
                    <a:pt x="75" y="59"/>
                    <a:pt x="75" y="59"/>
                    <a:pt x="74" y="59"/>
                  </a:cubicBezTo>
                  <a:cubicBezTo>
                    <a:pt x="74" y="59"/>
                    <a:pt x="73" y="59"/>
                    <a:pt x="73" y="59"/>
                  </a:cubicBezTo>
                  <a:cubicBezTo>
                    <a:pt x="72" y="59"/>
                    <a:pt x="71" y="59"/>
                    <a:pt x="72" y="59"/>
                  </a:cubicBezTo>
                  <a:cubicBezTo>
                    <a:pt x="72" y="59"/>
                    <a:pt x="71" y="59"/>
                    <a:pt x="71" y="59"/>
                  </a:cubicBezTo>
                  <a:cubicBezTo>
                    <a:pt x="71" y="59"/>
                    <a:pt x="71" y="59"/>
                    <a:pt x="71" y="58"/>
                  </a:cubicBezTo>
                  <a:cubicBezTo>
                    <a:pt x="71" y="58"/>
                    <a:pt x="70" y="58"/>
                    <a:pt x="70" y="58"/>
                  </a:cubicBezTo>
                  <a:cubicBezTo>
                    <a:pt x="69" y="58"/>
                    <a:pt x="69" y="58"/>
                    <a:pt x="68" y="58"/>
                  </a:cubicBezTo>
                  <a:cubicBezTo>
                    <a:pt x="67" y="58"/>
                    <a:pt x="67" y="58"/>
                    <a:pt x="67" y="58"/>
                  </a:cubicBezTo>
                  <a:cubicBezTo>
                    <a:pt x="67" y="58"/>
                    <a:pt x="67" y="58"/>
                    <a:pt x="67" y="58"/>
                  </a:cubicBezTo>
                  <a:cubicBezTo>
                    <a:pt x="66" y="59"/>
                    <a:pt x="66" y="59"/>
                    <a:pt x="67" y="58"/>
                  </a:cubicBezTo>
                  <a:cubicBezTo>
                    <a:pt x="66" y="59"/>
                    <a:pt x="66" y="59"/>
                    <a:pt x="67" y="59"/>
                  </a:cubicBezTo>
                  <a:cubicBezTo>
                    <a:pt x="66" y="59"/>
                    <a:pt x="66" y="59"/>
                    <a:pt x="66" y="59"/>
                  </a:cubicBezTo>
                  <a:cubicBezTo>
                    <a:pt x="66" y="59"/>
                    <a:pt x="65" y="59"/>
                    <a:pt x="65" y="60"/>
                  </a:cubicBezTo>
                  <a:cubicBezTo>
                    <a:pt x="65" y="60"/>
                    <a:pt x="64" y="60"/>
                    <a:pt x="64" y="60"/>
                  </a:cubicBezTo>
                  <a:cubicBezTo>
                    <a:pt x="62" y="60"/>
                    <a:pt x="62" y="59"/>
                    <a:pt x="64" y="60"/>
                  </a:cubicBezTo>
                  <a:cubicBezTo>
                    <a:pt x="62" y="60"/>
                    <a:pt x="62" y="59"/>
                    <a:pt x="63" y="60"/>
                  </a:cubicBezTo>
                  <a:cubicBezTo>
                    <a:pt x="62" y="60"/>
                    <a:pt x="62" y="59"/>
                    <a:pt x="62" y="60"/>
                  </a:cubicBezTo>
                  <a:cubicBezTo>
                    <a:pt x="62" y="60"/>
                    <a:pt x="62" y="59"/>
                    <a:pt x="62" y="59"/>
                  </a:cubicBezTo>
                  <a:cubicBezTo>
                    <a:pt x="62" y="59"/>
                    <a:pt x="61" y="59"/>
                    <a:pt x="61" y="59"/>
                  </a:cubicBezTo>
                  <a:cubicBezTo>
                    <a:pt x="61" y="59"/>
                    <a:pt x="60" y="59"/>
                    <a:pt x="61" y="59"/>
                  </a:cubicBezTo>
                  <a:cubicBezTo>
                    <a:pt x="61" y="59"/>
                    <a:pt x="60" y="59"/>
                    <a:pt x="60" y="59"/>
                  </a:cubicBezTo>
                  <a:cubicBezTo>
                    <a:pt x="60" y="59"/>
                    <a:pt x="60" y="58"/>
                    <a:pt x="60" y="58"/>
                  </a:cubicBezTo>
                  <a:cubicBezTo>
                    <a:pt x="60" y="58"/>
                    <a:pt x="60" y="57"/>
                    <a:pt x="60" y="57"/>
                  </a:cubicBezTo>
                  <a:cubicBezTo>
                    <a:pt x="60" y="57"/>
                    <a:pt x="60" y="57"/>
                    <a:pt x="60" y="57"/>
                  </a:cubicBezTo>
                  <a:cubicBezTo>
                    <a:pt x="60" y="56"/>
                    <a:pt x="59" y="56"/>
                    <a:pt x="60" y="56"/>
                  </a:cubicBezTo>
                  <a:cubicBezTo>
                    <a:pt x="60" y="56"/>
                    <a:pt x="59" y="56"/>
                    <a:pt x="59" y="56"/>
                  </a:cubicBezTo>
                  <a:cubicBezTo>
                    <a:pt x="59" y="56"/>
                    <a:pt x="59" y="55"/>
                    <a:pt x="59" y="55"/>
                  </a:cubicBezTo>
                  <a:cubicBezTo>
                    <a:pt x="59" y="55"/>
                    <a:pt x="58" y="55"/>
                    <a:pt x="58" y="55"/>
                  </a:cubicBezTo>
                  <a:cubicBezTo>
                    <a:pt x="58" y="55"/>
                    <a:pt x="57" y="55"/>
                    <a:pt x="57" y="55"/>
                  </a:cubicBezTo>
                  <a:cubicBezTo>
                    <a:pt x="56" y="55"/>
                    <a:pt x="56" y="55"/>
                    <a:pt x="56" y="55"/>
                  </a:cubicBezTo>
                  <a:cubicBezTo>
                    <a:pt x="56" y="55"/>
                    <a:pt x="56" y="55"/>
                    <a:pt x="56" y="55"/>
                  </a:cubicBezTo>
                  <a:cubicBezTo>
                    <a:pt x="56" y="55"/>
                    <a:pt x="56" y="56"/>
                    <a:pt x="56" y="56"/>
                  </a:cubicBezTo>
                  <a:cubicBezTo>
                    <a:pt x="56" y="56"/>
                    <a:pt x="55" y="56"/>
                    <a:pt x="55" y="56"/>
                  </a:cubicBezTo>
                  <a:cubicBezTo>
                    <a:pt x="55" y="56"/>
                    <a:pt x="55" y="57"/>
                    <a:pt x="55" y="57"/>
                  </a:cubicBezTo>
                  <a:cubicBezTo>
                    <a:pt x="55" y="57"/>
                    <a:pt x="55" y="57"/>
                    <a:pt x="55" y="58"/>
                  </a:cubicBezTo>
                  <a:cubicBezTo>
                    <a:pt x="54" y="60"/>
                    <a:pt x="55" y="60"/>
                    <a:pt x="55" y="58"/>
                  </a:cubicBezTo>
                  <a:cubicBezTo>
                    <a:pt x="54" y="60"/>
                    <a:pt x="55" y="60"/>
                    <a:pt x="55" y="59"/>
                  </a:cubicBezTo>
                  <a:cubicBezTo>
                    <a:pt x="54" y="60"/>
                    <a:pt x="55" y="60"/>
                    <a:pt x="55" y="60"/>
                  </a:cubicBezTo>
                  <a:cubicBezTo>
                    <a:pt x="54" y="60"/>
                    <a:pt x="55" y="60"/>
                    <a:pt x="54" y="60"/>
                  </a:cubicBezTo>
                  <a:cubicBezTo>
                    <a:pt x="54" y="61"/>
                    <a:pt x="54" y="61"/>
                    <a:pt x="54" y="61"/>
                  </a:cubicBezTo>
                  <a:cubicBezTo>
                    <a:pt x="54" y="61"/>
                    <a:pt x="54" y="61"/>
                    <a:pt x="54" y="61"/>
                  </a:cubicBezTo>
                  <a:cubicBezTo>
                    <a:pt x="53" y="61"/>
                    <a:pt x="53" y="61"/>
                    <a:pt x="53" y="61"/>
                  </a:cubicBezTo>
                  <a:cubicBezTo>
                    <a:pt x="53" y="61"/>
                    <a:pt x="53" y="61"/>
                    <a:pt x="53" y="61"/>
                  </a:cubicBezTo>
                  <a:cubicBezTo>
                    <a:pt x="53" y="61"/>
                    <a:pt x="53" y="61"/>
                    <a:pt x="53" y="61"/>
                  </a:cubicBezTo>
                  <a:cubicBezTo>
                    <a:pt x="53" y="62"/>
                    <a:pt x="53" y="62"/>
                    <a:pt x="53" y="62"/>
                  </a:cubicBezTo>
                  <a:cubicBezTo>
                    <a:pt x="53" y="62"/>
                    <a:pt x="53" y="63"/>
                    <a:pt x="53" y="63"/>
                  </a:cubicBezTo>
                  <a:cubicBezTo>
                    <a:pt x="53" y="65"/>
                    <a:pt x="53" y="66"/>
                    <a:pt x="53" y="64"/>
                  </a:cubicBezTo>
                  <a:cubicBezTo>
                    <a:pt x="53" y="65"/>
                    <a:pt x="53" y="66"/>
                    <a:pt x="53" y="64"/>
                  </a:cubicBezTo>
                  <a:cubicBezTo>
                    <a:pt x="53" y="65"/>
                    <a:pt x="53" y="66"/>
                    <a:pt x="53" y="65"/>
                  </a:cubicBezTo>
                  <a:cubicBezTo>
                    <a:pt x="53" y="65"/>
                    <a:pt x="53" y="66"/>
                    <a:pt x="53" y="66"/>
                  </a:cubicBezTo>
                  <a:cubicBezTo>
                    <a:pt x="53" y="66"/>
                    <a:pt x="53" y="67"/>
                    <a:pt x="53" y="67"/>
                  </a:cubicBezTo>
                  <a:cubicBezTo>
                    <a:pt x="52" y="68"/>
                    <a:pt x="52" y="68"/>
                    <a:pt x="53" y="68"/>
                  </a:cubicBezTo>
                  <a:cubicBezTo>
                    <a:pt x="52" y="68"/>
                    <a:pt x="52" y="68"/>
                    <a:pt x="53" y="68"/>
                  </a:cubicBezTo>
                  <a:cubicBezTo>
                    <a:pt x="52" y="68"/>
                    <a:pt x="52" y="68"/>
                    <a:pt x="51" y="68"/>
                  </a:cubicBezTo>
                  <a:cubicBezTo>
                    <a:pt x="50" y="68"/>
                    <a:pt x="50" y="68"/>
                    <a:pt x="51" y="68"/>
                  </a:cubicBezTo>
                  <a:cubicBezTo>
                    <a:pt x="50" y="68"/>
                    <a:pt x="50" y="68"/>
                    <a:pt x="50" y="68"/>
                  </a:cubicBezTo>
                  <a:cubicBezTo>
                    <a:pt x="50" y="68"/>
                    <a:pt x="49" y="68"/>
                    <a:pt x="49" y="68"/>
                  </a:cubicBezTo>
                  <a:cubicBezTo>
                    <a:pt x="47" y="69"/>
                    <a:pt x="47" y="69"/>
                    <a:pt x="48" y="68"/>
                  </a:cubicBezTo>
                  <a:cubicBezTo>
                    <a:pt x="47" y="69"/>
                    <a:pt x="47" y="69"/>
                    <a:pt x="47" y="68"/>
                  </a:cubicBezTo>
                  <a:cubicBezTo>
                    <a:pt x="47" y="69"/>
                    <a:pt x="47" y="69"/>
                    <a:pt x="47" y="68"/>
                  </a:cubicBezTo>
                  <a:cubicBezTo>
                    <a:pt x="47" y="69"/>
                    <a:pt x="47" y="69"/>
                    <a:pt x="47" y="69"/>
                  </a:cubicBezTo>
                  <a:cubicBezTo>
                    <a:pt x="46" y="70"/>
                    <a:pt x="46" y="70"/>
                    <a:pt x="46" y="69"/>
                  </a:cubicBezTo>
                  <a:cubicBezTo>
                    <a:pt x="46" y="70"/>
                    <a:pt x="46" y="70"/>
                    <a:pt x="46" y="70"/>
                  </a:cubicBezTo>
                  <a:cubicBezTo>
                    <a:pt x="46" y="71"/>
                    <a:pt x="46" y="71"/>
                    <a:pt x="46" y="71"/>
                  </a:cubicBezTo>
                  <a:cubicBezTo>
                    <a:pt x="46" y="71"/>
                    <a:pt x="46" y="71"/>
                    <a:pt x="46" y="71"/>
                  </a:cubicBezTo>
                  <a:cubicBezTo>
                    <a:pt x="46" y="71"/>
                    <a:pt x="46" y="72"/>
                    <a:pt x="46" y="72"/>
                  </a:cubicBezTo>
                  <a:cubicBezTo>
                    <a:pt x="46" y="73"/>
                    <a:pt x="46" y="73"/>
                    <a:pt x="46" y="72"/>
                  </a:cubicBezTo>
                  <a:cubicBezTo>
                    <a:pt x="46" y="73"/>
                    <a:pt x="46" y="73"/>
                    <a:pt x="46" y="73"/>
                  </a:cubicBezTo>
                  <a:cubicBezTo>
                    <a:pt x="46" y="74"/>
                    <a:pt x="46" y="74"/>
                    <a:pt x="46" y="74"/>
                  </a:cubicBezTo>
                  <a:cubicBezTo>
                    <a:pt x="46" y="74"/>
                    <a:pt x="47" y="74"/>
                    <a:pt x="47" y="74"/>
                  </a:cubicBezTo>
                  <a:cubicBezTo>
                    <a:pt x="48" y="74"/>
                    <a:pt x="49" y="75"/>
                    <a:pt x="48" y="74"/>
                  </a:cubicBezTo>
                  <a:cubicBezTo>
                    <a:pt x="48" y="74"/>
                    <a:pt x="49" y="75"/>
                    <a:pt x="49" y="75"/>
                  </a:cubicBezTo>
                  <a:cubicBezTo>
                    <a:pt x="49" y="75"/>
                    <a:pt x="49" y="75"/>
                    <a:pt x="49" y="75"/>
                  </a:cubicBezTo>
                  <a:cubicBezTo>
                    <a:pt x="48" y="75"/>
                    <a:pt x="48" y="75"/>
                    <a:pt x="48" y="75"/>
                  </a:cubicBezTo>
                  <a:cubicBezTo>
                    <a:pt x="47" y="75"/>
                    <a:pt x="47" y="75"/>
                    <a:pt x="46" y="75"/>
                  </a:cubicBezTo>
                  <a:cubicBezTo>
                    <a:pt x="46" y="75"/>
                    <a:pt x="46" y="75"/>
                    <a:pt x="45" y="75"/>
                  </a:cubicBezTo>
                  <a:cubicBezTo>
                    <a:pt x="45" y="75"/>
                    <a:pt x="45" y="75"/>
                    <a:pt x="45" y="74"/>
                  </a:cubicBezTo>
                  <a:cubicBezTo>
                    <a:pt x="44" y="74"/>
                    <a:pt x="44" y="74"/>
                    <a:pt x="44" y="74"/>
                  </a:cubicBezTo>
                  <a:cubicBezTo>
                    <a:pt x="44" y="74"/>
                    <a:pt x="44" y="74"/>
                    <a:pt x="44" y="74"/>
                  </a:cubicBezTo>
                  <a:cubicBezTo>
                    <a:pt x="43" y="74"/>
                    <a:pt x="43" y="74"/>
                    <a:pt x="43" y="73"/>
                  </a:cubicBezTo>
                  <a:cubicBezTo>
                    <a:pt x="43" y="73"/>
                    <a:pt x="43" y="73"/>
                    <a:pt x="42" y="73"/>
                  </a:cubicBezTo>
                  <a:cubicBezTo>
                    <a:pt x="42" y="73"/>
                    <a:pt x="41" y="73"/>
                    <a:pt x="41" y="73"/>
                  </a:cubicBezTo>
                  <a:cubicBezTo>
                    <a:pt x="39" y="73"/>
                    <a:pt x="39" y="73"/>
                    <a:pt x="40" y="73"/>
                  </a:cubicBezTo>
                  <a:cubicBezTo>
                    <a:pt x="39" y="73"/>
                    <a:pt x="39" y="73"/>
                    <a:pt x="40" y="73"/>
                  </a:cubicBezTo>
                  <a:cubicBezTo>
                    <a:pt x="39" y="73"/>
                    <a:pt x="39" y="73"/>
                    <a:pt x="39" y="73"/>
                  </a:cubicBezTo>
                  <a:cubicBezTo>
                    <a:pt x="39" y="73"/>
                    <a:pt x="39" y="73"/>
                    <a:pt x="39" y="73"/>
                  </a:cubicBezTo>
                  <a:cubicBezTo>
                    <a:pt x="38" y="73"/>
                    <a:pt x="38" y="74"/>
                    <a:pt x="38" y="73"/>
                  </a:cubicBezTo>
                  <a:cubicBezTo>
                    <a:pt x="38" y="73"/>
                    <a:pt x="38" y="74"/>
                    <a:pt x="38" y="74"/>
                  </a:cubicBezTo>
                  <a:cubicBezTo>
                    <a:pt x="37" y="74"/>
                    <a:pt x="37" y="74"/>
                    <a:pt x="36" y="74"/>
                  </a:cubicBezTo>
                  <a:cubicBezTo>
                    <a:pt x="36" y="74"/>
                    <a:pt x="36" y="74"/>
                    <a:pt x="36" y="74"/>
                  </a:cubicBezTo>
                  <a:cubicBezTo>
                    <a:pt x="33" y="74"/>
                    <a:pt x="33" y="74"/>
                    <a:pt x="35" y="74"/>
                  </a:cubicBezTo>
                  <a:cubicBezTo>
                    <a:pt x="33" y="74"/>
                    <a:pt x="33" y="74"/>
                    <a:pt x="34" y="74"/>
                  </a:cubicBezTo>
                  <a:cubicBezTo>
                    <a:pt x="33" y="74"/>
                    <a:pt x="33" y="74"/>
                    <a:pt x="34" y="74"/>
                  </a:cubicBezTo>
                  <a:cubicBezTo>
                    <a:pt x="33" y="74"/>
                    <a:pt x="33" y="74"/>
                    <a:pt x="33" y="74"/>
                  </a:cubicBezTo>
                  <a:cubicBezTo>
                    <a:pt x="33" y="74"/>
                    <a:pt x="33" y="74"/>
                    <a:pt x="33" y="74"/>
                  </a:cubicBezTo>
                  <a:cubicBezTo>
                    <a:pt x="33" y="74"/>
                    <a:pt x="32" y="74"/>
                    <a:pt x="32" y="74"/>
                  </a:cubicBezTo>
                  <a:cubicBezTo>
                    <a:pt x="32" y="73"/>
                    <a:pt x="32" y="74"/>
                    <a:pt x="32" y="73"/>
                  </a:cubicBezTo>
                  <a:cubicBezTo>
                    <a:pt x="32" y="73"/>
                    <a:pt x="31" y="73"/>
                    <a:pt x="31" y="73"/>
                  </a:cubicBezTo>
                  <a:cubicBezTo>
                    <a:pt x="31" y="73"/>
                    <a:pt x="31" y="73"/>
                    <a:pt x="31" y="73"/>
                  </a:cubicBezTo>
                  <a:cubicBezTo>
                    <a:pt x="30" y="73"/>
                    <a:pt x="30" y="73"/>
                    <a:pt x="30" y="72"/>
                  </a:cubicBezTo>
                  <a:cubicBezTo>
                    <a:pt x="29" y="72"/>
                    <a:pt x="29" y="72"/>
                    <a:pt x="29" y="72"/>
                  </a:cubicBezTo>
                  <a:cubicBezTo>
                    <a:pt x="29" y="72"/>
                    <a:pt x="28" y="72"/>
                    <a:pt x="28" y="72"/>
                  </a:cubicBezTo>
                  <a:cubicBezTo>
                    <a:pt x="27" y="72"/>
                    <a:pt x="27" y="72"/>
                    <a:pt x="27" y="72"/>
                  </a:cubicBezTo>
                  <a:cubicBezTo>
                    <a:pt x="27" y="72"/>
                    <a:pt x="27" y="72"/>
                    <a:pt x="27" y="72"/>
                  </a:cubicBezTo>
                  <a:cubicBezTo>
                    <a:pt x="27" y="72"/>
                    <a:pt x="26" y="72"/>
                    <a:pt x="26" y="72"/>
                  </a:cubicBezTo>
                  <a:cubicBezTo>
                    <a:pt x="23" y="72"/>
                    <a:pt x="23" y="72"/>
                    <a:pt x="26" y="72"/>
                  </a:cubicBezTo>
                  <a:cubicBezTo>
                    <a:pt x="23" y="72"/>
                    <a:pt x="23" y="72"/>
                    <a:pt x="25" y="72"/>
                  </a:cubicBezTo>
                  <a:cubicBezTo>
                    <a:pt x="23" y="72"/>
                    <a:pt x="23" y="72"/>
                    <a:pt x="24" y="72"/>
                  </a:cubicBezTo>
                  <a:cubicBezTo>
                    <a:pt x="23" y="72"/>
                    <a:pt x="23" y="72"/>
                    <a:pt x="24" y="72"/>
                  </a:cubicBezTo>
                  <a:cubicBezTo>
                    <a:pt x="23" y="72"/>
                    <a:pt x="23" y="72"/>
                    <a:pt x="23" y="72"/>
                  </a:cubicBezTo>
                  <a:cubicBezTo>
                    <a:pt x="22" y="72"/>
                    <a:pt x="22" y="72"/>
                    <a:pt x="22" y="72"/>
                  </a:cubicBezTo>
                  <a:cubicBezTo>
                    <a:pt x="19" y="72"/>
                    <a:pt x="19" y="71"/>
                    <a:pt x="21" y="72"/>
                  </a:cubicBezTo>
                  <a:cubicBezTo>
                    <a:pt x="19" y="72"/>
                    <a:pt x="19" y="71"/>
                    <a:pt x="21" y="72"/>
                  </a:cubicBezTo>
                  <a:cubicBezTo>
                    <a:pt x="19" y="72"/>
                    <a:pt x="19" y="71"/>
                    <a:pt x="20" y="72"/>
                  </a:cubicBezTo>
                  <a:cubicBezTo>
                    <a:pt x="19" y="72"/>
                    <a:pt x="19" y="71"/>
                    <a:pt x="19" y="72"/>
                  </a:cubicBezTo>
                  <a:cubicBezTo>
                    <a:pt x="19" y="72"/>
                    <a:pt x="19" y="71"/>
                    <a:pt x="19" y="71"/>
                  </a:cubicBezTo>
                  <a:cubicBezTo>
                    <a:pt x="19" y="70"/>
                    <a:pt x="18" y="71"/>
                    <a:pt x="19" y="71"/>
                  </a:cubicBezTo>
                  <a:cubicBezTo>
                    <a:pt x="19" y="70"/>
                    <a:pt x="18" y="71"/>
                    <a:pt x="19" y="71"/>
                  </a:cubicBezTo>
                  <a:cubicBezTo>
                    <a:pt x="19" y="70"/>
                    <a:pt x="18" y="71"/>
                    <a:pt x="18" y="70"/>
                  </a:cubicBezTo>
                  <a:cubicBezTo>
                    <a:pt x="18" y="70"/>
                    <a:pt x="17" y="70"/>
                    <a:pt x="17" y="69"/>
                  </a:cubicBezTo>
                  <a:cubicBezTo>
                    <a:pt x="17" y="69"/>
                    <a:pt x="16" y="69"/>
                    <a:pt x="16" y="69"/>
                  </a:cubicBezTo>
                  <a:cubicBezTo>
                    <a:pt x="16" y="69"/>
                    <a:pt x="16" y="69"/>
                    <a:pt x="16" y="69"/>
                  </a:cubicBezTo>
                  <a:cubicBezTo>
                    <a:pt x="15" y="69"/>
                    <a:pt x="15" y="68"/>
                    <a:pt x="15" y="69"/>
                  </a:cubicBezTo>
                  <a:cubicBezTo>
                    <a:pt x="15" y="69"/>
                    <a:pt x="15" y="68"/>
                    <a:pt x="15" y="68"/>
                  </a:cubicBezTo>
                  <a:cubicBezTo>
                    <a:pt x="15" y="68"/>
                    <a:pt x="14" y="68"/>
                    <a:pt x="14" y="68"/>
                  </a:cubicBezTo>
                  <a:cubicBezTo>
                    <a:pt x="12" y="68"/>
                    <a:pt x="12" y="68"/>
                    <a:pt x="13" y="68"/>
                  </a:cubicBezTo>
                  <a:cubicBezTo>
                    <a:pt x="12" y="68"/>
                    <a:pt x="12" y="68"/>
                    <a:pt x="12" y="68"/>
                  </a:cubicBezTo>
                  <a:cubicBezTo>
                    <a:pt x="12" y="68"/>
                    <a:pt x="12" y="68"/>
                    <a:pt x="12" y="68"/>
                  </a:cubicBezTo>
                  <a:cubicBezTo>
                    <a:pt x="12" y="68"/>
                    <a:pt x="12" y="68"/>
                    <a:pt x="12" y="68"/>
                  </a:cubicBezTo>
                  <a:cubicBezTo>
                    <a:pt x="11" y="68"/>
                    <a:pt x="10" y="68"/>
                    <a:pt x="10" y="68"/>
                  </a:cubicBezTo>
                  <a:cubicBezTo>
                    <a:pt x="9" y="68"/>
                    <a:pt x="9" y="67"/>
                    <a:pt x="8" y="67"/>
                  </a:cubicBezTo>
                  <a:cubicBezTo>
                    <a:pt x="8" y="67"/>
                    <a:pt x="8" y="67"/>
                    <a:pt x="7" y="67"/>
                  </a:cubicBezTo>
                  <a:cubicBezTo>
                    <a:pt x="7" y="67"/>
                    <a:pt x="7" y="66"/>
                    <a:pt x="7" y="66"/>
                  </a:cubicBezTo>
                  <a:cubicBezTo>
                    <a:pt x="6" y="66"/>
                    <a:pt x="6" y="66"/>
                    <a:pt x="6" y="66"/>
                  </a:cubicBezTo>
                  <a:cubicBezTo>
                    <a:pt x="6" y="66"/>
                    <a:pt x="6" y="66"/>
                    <a:pt x="6" y="66"/>
                  </a:cubicBezTo>
                  <a:cubicBezTo>
                    <a:pt x="6" y="65"/>
                    <a:pt x="6" y="65"/>
                    <a:pt x="6" y="64"/>
                  </a:cubicBezTo>
                  <a:cubicBezTo>
                    <a:pt x="6" y="64"/>
                    <a:pt x="6" y="64"/>
                    <a:pt x="6" y="64"/>
                  </a:cubicBezTo>
                  <a:cubicBezTo>
                    <a:pt x="6" y="63"/>
                    <a:pt x="6" y="63"/>
                    <a:pt x="6" y="63"/>
                  </a:cubicBezTo>
                  <a:cubicBezTo>
                    <a:pt x="6" y="63"/>
                    <a:pt x="6" y="63"/>
                    <a:pt x="6" y="63"/>
                  </a:cubicBezTo>
                  <a:cubicBezTo>
                    <a:pt x="6" y="62"/>
                    <a:pt x="5" y="62"/>
                    <a:pt x="6" y="62"/>
                  </a:cubicBezTo>
                  <a:cubicBezTo>
                    <a:pt x="6" y="62"/>
                    <a:pt x="5" y="62"/>
                    <a:pt x="5" y="62"/>
                  </a:cubicBezTo>
                  <a:cubicBezTo>
                    <a:pt x="5" y="62"/>
                    <a:pt x="5" y="61"/>
                    <a:pt x="5" y="62"/>
                  </a:cubicBezTo>
                  <a:cubicBezTo>
                    <a:pt x="5" y="62"/>
                    <a:pt x="5" y="61"/>
                    <a:pt x="4" y="61"/>
                  </a:cubicBezTo>
                  <a:cubicBezTo>
                    <a:pt x="4" y="61"/>
                    <a:pt x="4" y="61"/>
                    <a:pt x="4" y="61"/>
                  </a:cubicBezTo>
                  <a:cubicBezTo>
                    <a:pt x="3" y="61"/>
                    <a:pt x="3" y="61"/>
                    <a:pt x="3" y="61"/>
                  </a:cubicBezTo>
                  <a:cubicBezTo>
                    <a:pt x="2" y="61"/>
                    <a:pt x="1" y="61"/>
                    <a:pt x="2" y="61"/>
                  </a:cubicBezTo>
                  <a:cubicBezTo>
                    <a:pt x="2" y="61"/>
                    <a:pt x="1" y="61"/>
                    <a:pt x="1" y="60"/>
                  </a:cubicBezTo>
                  <a:cubicBezTo>
                    <a:pt x="1" y="60"/>
                    <a:pt x="1" y="60"/>
                    <a:pt x="1" y="60"/>
                  </a:cubicBezTo>
                  <a:cubicBezTo>
                    <a:pt x="1" y="60"/>
                    <a:pt x="0" y="59"/>
                    <a:pt x="1" y="60"/>
                  </a:cubicBezTo>
                  <a:cubicBezTo>
                    <a:pt x="1" y="60"/>
                    <a:pt x="0" y="59"/>
                    <a:pt x="0" y="59"/>
                  </a:cubicBezTo>
                  <a:cubicBezTo>
                    <a:pt x="0" y="59"/>
                    <a:pt x="0" y="58"/>
                    <a:pt x="0" y="58"/>
                  </a:cubicBezTo>
                  <a:cubicBezTo>
                    <a:pt x="0" y="58"/>
                    <a:pt x="0" y="57"/>
                    <a:pt x="0" y="57"/>
                  </a:cubicBezTo>
                  <a:cubicBezTo>
                    <a:pt x="0" y="57"/>
                    <a:pt x="0" y="57"/>
                    <a:pt x="0" y="56"/>
                  </a:cubicBezTo>
                  <a:cubicBezTo>
                    <a:pt x="0" y="56"/>
                    <a:pt x="0" y="56"/>
                    <a:pt x="0" y="55"/>
                  </a:cubicBezTo>
                  <a:cubicBezTo>
                    <a:pt x="0" y="55"/>
                    <a:pt x="1" y="55"/>
                    <a:pt x="1" y="55"/>
                  </a:cubicBezTo>
                  <a:cubicBezTo>
                    <a:pt x="1" y="54"/>
                    <a:pt x="0" y="54"/>
                    <a:pt x="1" y="54"/>
                  </a:cubicBezTo>
                  <a:cubicBezTo>
                    <a:pt x="1" y="54"/>
                    <a:pt x="0" y="54"/>
                    <a:pt x="0" y="54"/>
                  </a:cubicBezTo>
                  <a:cubicBezTo>
                    <a:pt x="0" y="54"/>
                    <a:pt x="0" y="54"/>
                    <a:pt x="0" y="54"/>
                  </a:cubicBezTo>
                  <a:cubicBezTo>
                    <a:pt x="1" y="53"/>
                    <a:pt x="1" y="54"/>
                    <a:pt x="1" y="54"/>
                  </a:cubicBezTo>
                  <a:cubicBezTo>
                    <a:pt x="1" y="53"/>
                    <a:pt x="1" y="54"/>
                    <a:pt x="1" y="53"/>
                  </a:cubicBezTo>
                  <a:cubicBezTo>
                    <a:pt x="1" y="53"/>
                    <a:pt x="1" y="53"/>
                    <a:pt x="1" y="53"/>
                  </a:cubicBezTo>
                  <a:cubicBezTo>
                    <a:pt x="1" y="53"/>
                    <a:pt x="2" y="53"/>
                    <a:pt x="2" y="53"/>
                  </a:cubicBezTo>
                  <a:cubicBezTo>
                    <a:pt x="2" y="53"/>
                    <a:pt x="3" y="52"/>
                    <a:pt x="3" y="52"/>
                  </a:cubicBezTo>
                  <a:cubicBezTo>
                    <a:pt x="3" y="52"/>
                    <a:pt x="3" y="51"/>
                    <a:pt x="3" y="51"/>
                  </a:cubicBezTo>
                  <a:cubicBezTo>
                    <a:pt x="3" y="51"/>
                    <a:pt x="3" y="51"/>
                    <a:pt x="3" y="51"/>
                  </a:cubicBezTo>
                  <a:cubicBezTo>
                    <a:pt x="3" y="51"/>
                    <a:pt x="4" y="50"/>
                    <a:pt x="4" y="50"/>
                  </a:cubicBezTo>
                  <a:cubicBezTo>
                    <a:pt x="4" y="50"/>
                    <a:pt x="4" y="50"/>
                    <a:pt x="4" y="50"/>
                  </a:cubicBezTo>
                  <a:cubicBezTo>
                    <a:pt x="4" y="49"/>
                    <a:pt x="5" y="48"/>
                    <a:pt x="4" y="49"/>
                  </a:cubicBezTo>
                  <a:cubicBezTo>
                    <a:pt x="4" y="49"/>
                    <a:pt x="5" y="48"/>
                    <a:pt x="5" y="47"/>
                  </a:cubicBezTo>
                  <a:cubicBezTo>
                    <a:pt x="5" y="47"/>
                    <a:pt x="5" y="47"/>
                    <a:pt x="5" y="47"/>
                  </a:cubicBezTo>
                  <a:cubicBezTo>
                    <a:pt x="5" y="47"/>
                    <a:pt x="5" y="46"/>
                    <a:pt x="5" y="46"/>
                  </a:cubicBezTo>
                  <a:cubicBezTo>
                    <a:pt x="5" y="46"/>
                    <a:pt x="6" y="46"/>
                    <a:pt x="6" y="46"/>
                  </a:cubicBezTo>
                  <a:cubicBezTo>
                    <a:pt x="6" y="46"/>
                    <a:pt x="7" y="46"/>
                    <a:pt x="7" y="46"/>
                  </a:cubicBezTo>
                  <a:cubicBezTo>
                    <a:pt x="7" y="46"/>
                    <a:pt x="8" y="46"/>
                    <a:pt x="7" y="46"/>
                  </a:cubicBezTo>
                  <a:cubicBezTo>
                    <a:pt x="7" y="46"/>
                    <a:pt x="8" y="46"/>
                    <a:pt x="8" y="46"/>
                  </a:cubicBezTo>
                  <a:cubicBezTo>
                    <a:pt x="8" y="46"/>
                    <a:pt x="8" y="46"/>
                    <a:pt x="8" y="47"/>
                  </a:cubicBezTo>
                  <a:cubicBezTo>
                    <a:pt x="9" y="47"/>
                    <a:pt x="9" y="46"/>
                    <a:pt x="9" y="47"/>
                  </a:cubicBezTo>
                  <a:cubicBezTo>
                    <a:pt x="9" y="47"/>
                    <a:pt x="9" y="46"/>
                    <a:pt x="9" y="46"/>
                  </a:cubicBezTo>
                  <a:cubicBezTo>
                    <a:pt x="9" y="46"/>
                    <a:pt x="9" y="45"/>
                    <a:pt x="9" y="45"/>
                  </a:cubicBezTo>
                  <a:cubicBezTo>
                    <a:pt x="9" y="45"/>
                    <a:pt x="9" y="45"/>
                    <a:pt x="10" y="45"/>
                  </a:cubicBezTo>
                  <a:cubicBezTo>
                    <a:pt x="10" y="45"/>
                    <a:pt x="10" y="44"/>
                    <a:pt x="10" y="44"/>
                  </a:cubicBezTo>
                  <a:cubicBezTo>
                    <a:pt x="10" y="44"/>
                    <a:pt x="10" y="44"/>
                    <a:pt x="10" y="44"/>
                  </a:cubicBezTo>
                  <a:cubicBezTo>
                    <a:pt x="10" y="44"/>
                    <a:pt x="11" y="44"/>
                    <a:pt x="11" y="44"/>
                  </a:cubicBezTo>
                  <a:cubicBezTo>
                    <a:pt x="12" y="44"/>
                    <a:pt x="13" y="44"/>
                    <a:pt x="12" y="44"/>
                  </a:cubicBezTo>
                  <a:cubicBezTo>
                    <a:pt x="12" y="44"/>
                    <a:pt x="13" y="44"/>
                    <a:pt x="12" y="44"/>
                  </a:cubicBezTo>
                  <a:cubicBezTo>
                    <a:pt x="12" y="44"/>
                    <a:pt x="13" y="44"/>
                    <a:pt x="13" y="44"/>
                  </a:cubicBezTo>
                  <a:cubicBezTo>
                    <a:pt x="13" y="45"/>
                    <a:pt x="13" y="44"/>
                    <a:pt x="13" y="45"/>
                  </a:cubicBezTo>
                  <a:cubicBezTo>
                    <a:pt x="13" y="45"/>
                    <a:pt x="14" y="45"/>
                    <a:pt x="14" y="45"/>
                  </a:cubicBezTo>
                  <a:cubicBezTo>
                    <a:pt x="14" y="45"/>
                    <a:pt x="14" y="45"/>
                    <a:pt x="14" y="45"/>
                  </a:cubicBezTo>
                  <a:cubicBezTo>
                    <a:pt x="14" y="45"/>
                    <a:pt x="15" y="46"/>
                    <a:pt x="15" y="46"/>
                  </a:cubicBezTo>
                  <a:cubicBezTo>
                    <a:pt x="15" y="46"/>
                    <a:pt x="15" y="46"/>
                    <a:pt x="15" y="46"/>
                  </a:cubicBezTo>
                  <a:cubicBezTo>
                    <a:pt x="15" y="47"/>
                    <a:pt x="16" y="47"/>
                    <a:pt x="15" y="47"/>
                  </a:cubicBezTo>
                  <a:cubicBezTo>
                    <a:pt x="15" y="47"/>
                    <a:pt x="16" y="47"/>
                    <a:pt x="16" y="47"/>
                  </a:cubicBezTo>
                  <a:cubicBezTo>
                    <a:pt x="16" y="47"/>
                    <a:pt x="16" y="46"/>
                    <a:pt x="16" y="46"/>
                  </a:cubicBezTo>
                  <a:cubicBezTo>
                    <a:pt x="16" y="46"/>
                    <a:pt x="16" y="46"/>
                    <a:pt x="16" y="46"/>
                  </a:cubicBezTo>
                  <a:cubicBezTo>
                    <a:pt x="16" y="45"/>
                    <a:pt x="17" y="45"/>
                    <a:pt x="16" y="45"/>
                  </a:cubicBezTo>
                  <a:cubicBezTo>
                    <a:pt x="16" y="45"/>
                    <a:pt x="17" y="45"/>
                    <a:pt x="17" y="45"/>
                  </a:cubicBezTo>
                  <a:cubicBezTo>
                    <a:pt x="17" y="45"/>
                    <a:pt x="17" y="44"/>
                    <a:pt x="17" y="44"/>
                  </a:cubicBezTo>
                  <a:cubicBezTo>
                    <a:pt x="18" y="44"/>
                    <a:pt x="18" y="44"/>
                    <a:pt x="18" y="44"/>
                  </a:cubicBezTo>
                  <a:cubicBezTo>
                    <a:pt x="18" y="44"/>
                    <a:pt x="18" y="44"/>
                    <a:pt x="18" y="44"/>
                  </a:cubicBezTo>
                  <a:cubicBezTo>
                    <a:pt x="18" y="44"/>
                    <a:pt x="19" y="43"/>
                    <a:pt x="19" y="43"/>
                  </a:cubicBezTo>
                  <a:cubicBezTo>
                    <a:pt x="19" y="43"/>
                    <a:pt x="19" y="43"/>
                    <a:pt x="19" y="43"/>
                  </a:cubicBezTo>
                  <a:cubicBezTo>
                    <a:pt x="19" y="43"/>
                    <a:pt x="19" y="43"/>
                    <a:pt x="19" y="43"/>
                  </a:cubicBezTo>
                  <a:cubicBezTo>
                    <a:pt x="19" y="43"/>
                    <a:pt x="19" y="43"/>
                    <a:pt x="20" y="43"/>
                  </a:cubicBezTo>
                  <a:cubicBezTo>
                    <a:pt x="20" y="42"/>
                    <a:pt x="20" y="41"/>
                    <a:pt x="20" y="41"/>
                  </a:cubicBezTo>
                  <a:cubicBezTo>
                    <a:pt x="20" y="41"/>
                    <a:pt x="20" y="40"/>
                    <a:pt x="20" y="40"/>
                  </a:cubicBezTo>
                  <a:cubicBezTo>
                    <a:pt x="20" y="40"/>
                    <a:pt x="20" y="40"/>
                    <a:pt x="21" y="40"/>
                  </a:cubicBezTo>
                  <a:cubicBezTo>
                    <a:pt x="21" y="40"/>
                    <a:pt x="21" y="39"/>
                    <a:pt x="21" y="39"/>
                  </a:cubicBezTo>
                  <a:cubicBezTo>
                    <a:pt x="21" y="39"/>
                    <a:pt x="21" y="39"/>
                    <a:pt x="21" y="39"/>
                  </a:cubicBezTo>
                  <a:cubicBezTo>
                    <a:pt x="22" y="39"/>
                    <a:pt x="22" y="39"/>
                    <a:pt x="22" y="38"/>
                  </a:cubicBezTo>
                  <a:cubicBezTo>
                    <a:pt x="22" y="38"/>
                    <a:pt x="23" y="38"/>
                    <a:pt x="22" y="38"/>
                  </a:cubicBezTo>
                  <a:cubicBezTo>
                    <a:pt x="22" y="38"/>
                    <a:pt x="23" y="38"/>
                    <a:pt x="23" y="38"/>
                  </a:cubicBezTo>
                  <a:cubicBezTo>
                    <a:pt x="23" y="38"/>
                    <a:pt x="24" y="38"/>
                    <a:pt x="24" y="38"/>
                  </a:cubicBezTo>
                  <a:cubicBezTo>
                    <a:pt x="24" y="39"/>
                    <a:pt x="24" y="38"/>
                    <a:pt x="24" y="39"/>
                  </a:cubicBezTo>
                  <a:cubicBezTo>
                    <a:pt x="24" y="39"/>
                    <a:pt x="25" y="39"/>
                    <a:pt x="25" y="39"/>
                  </a:cubicBezTo>
                  <a:cubicBezTo>
                    <a:pt x="26" y="39"/>
                    <a:pt x="26" y="38"/>
                    <a:pt x="26" y="39"/>
                  </a:cubicBezTo>
                  <a:cubicBezTo>
                    <a:pt x="26" y="39"/>
                    <a:pt x="26" y="38"/>
                    <a:pt x="26" y="38"/>
                  </a:cubicBezTo>
                  <a:cubicBezTo>
                    <a:pt x="27" y="38"/>
                    <a:pt x="27" y="38"/>
                    <a:pt x="27" y="38"/>
                  </a:cubicBezTo>
                  <a:cubicBezTo>
                    <a:pt x="27" y="38"/>
                    <a:pt x="27" y="38"/>
                    <a:pt x="27" y="38"/>
                  </a:cubicBezTo>
                  <a:cubicBezTo>
                    <a:pt x="27" y="38"/>
                    <a:pt x="27" y="38"/>
                    <a:pt x="27" y="38"/>
                  </a:cubicBezTo>
                  <a:cubicBezTo>
                    <a:pt x="27" y="38"/>
                    <a:pt x="28" y="37"/>
                    <a:pt x="28" y="37"/>
                  </a:cubicBezTo>
                  <a:cubicBezTo>
                    <a:pt x="28" y="37"/>
                    <a:pt x="28" y="37"/>
                    <a:pt x="28" y="37"/>
                  </a:cubicBezTo>
                  <a:cubicBezTo>
                    <a:pt x="28" y="36"/>
                    <a:pt x="29" y="36"/>
                    <a:pt x="28" y="36"/>
                  </a:cubicBezTo>
                  <a:cubicBezTo>
                    <a:pt x="28" y="36"/>
                    <a:pt x="29" y="36"/>
                    <a:pt x="29" y="36"/>
                  </a:cubicBezTo>
                  <a:cubicBezTo>
                    <a:pt x="29" y="35"/>
                    <a:pt x="29" y="36"/>
                    <a:pt x="29" y="35"/>
                  </a:cubicBezTo>
                  <a:cubicBezTo>
                    <a:pt x="29" y="35"/>
                    <a:pt x="30" y="35"/>
                    <a:pt x="30" y="35"/>
                  </a:cubicBezTo>
                  <a:cubicBezTo>
                    <a:pt x="30" y="35"/>
                    <a:pt x="30" y="35"/>
                    <a:pt x="31" y="35"/>
                  </a:cubicBezTo>
                  <a:cubicBezTo>
                    <a:pt x="31" y="34"/>
                    <a:pt x="31" y="34"/>
                    <a:pt x="31" y="34"/>
                  </a:cubicBezTo>
                  <a:cubicBezTo>
                    <a:pt x="31" y="34"/>
                    <a:pt x="31" y="33"/>
                    <a:pt x="31" y="33"/>
                  </a:cubicBezTo>
                  <a:cubicBezTo>
                    <a:pt x="32" y="33"/>
                    <a:pt x="32" y="33"/>
                    <a:pt x="32" y="33"/>
                  </a:cubicBezTo>
                  <a:cubicBezTo>
                    <a:pt x="32" y="33"/>
                    <a:pt x="32" y="33"/>
                    <a:pt x="32" y="33"/>
                  </a:cubicBezTo>
                  <a:cubicBezTo>
                    <a:pt x="32" y="32"/>
                    <a:pt x="33" y="33"/>
                    <a:pt x="33" y="32"/>
                  </a:cubicBezTo>
                  <a:cubicBezTo>
                    <a:pt x="33" y="32"/>
                    <a:pt x="34" y="32"/>
                    <a:pt x="34" y="32"/>
                  </a:cubicBezTo>
                  <a:cubicBezTo>
                    <a:pt x="34" y="33"/>
                    <a:pt x="34" y="33"/>
                    <a:pt x="34" y="34"/>
                  </a:cubicBezTo>
                  <a:cubicBezTo>
                    <a:pt x="34" y="34"/>
                    <a:pt x="34" y="34"/>
                    <a:pt x="34" y="34"/>
                  </a:cubicBezTo>
                  <a:cubicBezTo>
                    <a:pt x="34" y="34"/>
                    <a:pt x="34" y="33"/>
                    <a:pt x="34" y="33"/>
                  </a:cubicBezTo>
                  <a:cubicBezTo>
                    <a:pt x="34" y="33"/>
                    <a:pt x="34" y="33"/>
                    <a:pt x="34" y="32"/>
                  </a:cubicBezTo>
                  <a:cubicBezTo>
                    <a:pt x="34" y="32"/>
                    <a:pt x="34" y="31"/>
                    <a:pt x="34" y="32"/>
                  </a:cubicBezTo>
                  <a:cubicBezTo>
                    <a:pt x="34" y="32"/>
                    <a:pt x="34" y="31"/>
                    <a:pt x="34" y="31"/>
                  </a:cubicBezTo>
                  <a:cubicBezTo>
                    <a:pt x="34" y="31"/>
                    <a:pt x="34" y="30"/>
                    <a:pt x="34" y="31"/>
                  </a:cubicBezTo>
                  <a:cubicBezTo>
                    <a:pt x="34" y="31"/>
                    <a:pt x="34" y="30"/>
                    <a:pt x="34" y="30"/>
                  </a:cubicBezTo>
                  <a:cubicBezTo>
                    <a:pt x="34" y="30"/>
                    <a:pt x="33" y="30"/>
                    <a:pt x="33" y="30"/>
                  </a:cubicBezTo>
                  <a:cubicBezTo>
                    <a:pt x="33" y="30"/>
                    <a:pt x="32" y="30"/>
                    <a:pt x="32" y="30"/>
                  </a:cubicBezTo>
                  <a:cubicBezTo>
                    <a:pt x="32" y="30"/>
                    <a:pt x="32" y="30"/>
                    <a:pt x="31" y="30"/>
                  </a:cubicBezTo>
                  <a:cubicBezTo>
                    <a:pt x="31" y="30"/>
                    <a:pt x="30" y="30"/>
                    <a:pt x="31" y="30"/>
                  </a:cubicBezTo>
                  <a:cubicBezTo>
                    <a:pt x="31" y="30"/>
                    <a:pt x="30" y="30"/>
                    <a:pt x="30" y="30"/>
                  </a:cubicBezTo>
                  <a:cubicBezTo>
                    <a:pt x="30" y="30"/>
                    <a:pt x="29" y="30"/>
                    <a:pt x="29" y="30"/>
                  </a:cubicBezTo>
                  <a:cubicBezTo>
                    <a:pt x="29" y="30"/>
                    <a:pt x="29" y="29"/>
                    <a:pt x="29" y="29"/>
                  </a:cubicBezTo>
                  <a:cubicBezTo>
                    <a:pt x="29" y="29"/>
                    <a:pt x="29" y="29"/>
                    <a:pt x="29" y="29"/>
                  </a:cubicBezTo>
                  <a:cubicBezTo>
                    <a:pt x="28" y="28"/>
                    <a:pt x="28" y="28"/>
                    <a:pt x="29" y="29"/>
                  </a:cubicBezTo>
                  <a:cubicBezTo>
                    <a:pt x="28" y="28"/>
                    <a:pt x="28" y="28"/>
                    <a:pt x="28" y="29"/>
                  </a:cubicBezTo>
                  <a:cubicBezTo>
                    <a:pt x="28" y="28"/>
                    <a:pt x="28" y="28"/>
                    <a:pt x="28" y="28"/>
                  </a:cubicBezTo>
                  <a:cubicBezTo>
                    <a:pt x="28" y="28"/>
                    <a:pt x="28" y="28"/>
                    <a:pt x="28" y="28"/>
                  </a:cubicBezTo>
                  <a:cubicBezTo>
                    <a:pt x="28" y="28"/>
                    <a:pt x="28" y="27"/>
                    <a:pt x="28" y="27"/>
                  </a:cubicBezTo>
                  <a:cubicBezTo>
                    <a:pt x="28" y="24"/>
                    <a:pt x="28" y="23"/>
                    <a:pt x="28" y="26"/>
                  </a:cubicBezTo>
                  <a:cubicBezTo>
                    <a:pt x="28" y="24"/>
                    <a:pt x="28" y="23"/>
                    <a:pt x="28" y="26"/>
                  </a:cubicBezTo>
                  <a:cubicBezTo>
                    <a:pt x="28" y="24"/>
                    <a:pt x="28" y="23"/>
                    <a:pt x="28" y="25"/>
                  </a:cubicBezTo>
                  <a:cubicBezTo>
                    <a:pt x="28" y="24"/>
                    <a:pt x="28" y="23"/>
                    <a:pt x="28" y="24"/>
                  </a:cubicBezTo>
                  <a:cubicBezTo>
                    <a:pt x="28" y="24"/>
                    <a:pt x="28" y="23"/>
                    <a:pt x="28" y="24"/>
                  </a:cubicBezTo>
                  <a:cubicBezTo>
                    <a:pt x="28" y="24"/>
                    <a:pt x="28" y="23"/>
                    <a:pt x="28" y="23"/>
                  </a:cubicBezTo>
                  <a:cubicBezTo>
                    <a:pt x="28" y="23"/>
                    <a:pt x="28" y="22"/>
                    <a:pt x="28" y="22"/>
                  </a:cubicBezTo>
                  <a:cubicBezTo>
                    <a:pt x="28" y="22"/>
                    <a:pt x="29" y="22"/>
                    <a:pt x="29" y="22"/>
                  </a:cubicBezTo>
                  <a:cubicBezTo>
                    <a:pt x="29" y="22"/>
                    <a:pt x="29" y="22"/>
                    <a:pt x="29" y="22"/>
                  </a:cubicBezTo>
                  <a:cubicBezTo>
                    <a:pt x="30" y="21"/>
                    <a:pt x="29" y="21"/>
                    <a:pt x="29" y="21"/>
                  </a:cubicBezTo>
                  <a:cubicBezTo>
                    <a:pt x="30" y="21"/>
                    <a:pt x="29" y="21"/>
                    <a:pt x="30" y="21"/>
                  </a:cubicBezTo>
                  <a:cubicBezTo>
                    <a:pt x="30" y="21"/>
                    <a:pt x="30" y="21"/>
                    <a:pt x="30" y="21"/>
                  </a:cubicBezTo>
                  <a:cubicBezTo>
                    <a:pt x="30" y="20"/>
                    <a:pt x="30" y="20"/>
                    <a:pt x="30" y="20"/>
                  </a:cubicBezTo>
                  <a:cubicBezTo>
                    <a:pt x="30" y="20"/>
                    <a:pt x="30" y="19"/>
                    <a:pt x="31" y="19"/>
                  </a:cubicBezTo>
                  <a:cubicBezTo>
                    <a:pt x="31" y="19"/>
                    <a:pt x="31" y="18"/>
                    <a:pt x="31" y="18"/>
                  </a:cubicBezTo>
                  <a:cubicBezTo>
                    <a:pt x="30" y="17"/>
                    <a:pt x="29" y="16"/>
                    <a:pt x="31" y="17"/>
                  </a:cubicBezTo>
                  <a:cubicBezTo>
                    <a:pt x="30" y="17"/>
                    <a:pt x="29" y="16"/>
                    <a:pt x="29" y="16"/>
                  </a:cubicBezTo>
                  <a:cubicBezTo>
                    <a:pt x="29" y="16"/>
                    <a:pt x="29" y="15"/>
                    <a:pt x="29" y="15"/>
                  </a:cubicBezTo>
                  <a:cubicBezTo>
                    <a:pt x="29" y="15"/>
                    <a:pt x="28" y="15"/>
                    <a:pt x="28" y="15"/>
                  </a:cubicBezTo>
                  <a:cubicBezTo>
                    <a:pt x="27" y="15"/>
                    <a:pt x="27" y="15"/>
                    <a:pt x="27" y="15"/>
                  </a:cubicBezTo>
                  <a:cubicBezTo>
                    <a:pt x="27" y="15"/>
                    <a:pt x="27" y="15"/>
                    <a:pt x="27" y="15"/>
                  </a:cubicBezTo>
                  <a:cubicBezTo>
                    <a:pt x="26" y="15"/>
                    <a:pt x="26" y="15"/>
                    <a:pt x="26" y="16"/>
                  </a:cubicBezTo>
                  <a:cubicBezTo>
                    <a:pt x="26" y="16"/>
                    <a:pt x="26" y="16"/>
                    <a:pt x="26" y="16"/>
                  </a:cubicBezTo>
                  <a:cubicBezTo>
                    <a:pt x="25" y="16"/>
                    <a:pt x="25" y="16"/>
                    <a:pt x="25" y="16"/>
                  </a:cubicBezTo>
                  <a:cubicBezTo>
                    <a:pt x="24" y="17"/>
                    <a:pt x="24" y="16"/>
                    <a:pt x="24" y="16"/>
                  </a:cubicBezTo>
                  <a:cubicBezTo>
                    <a:pt x="24" y="17"/>
                    <a:pt x="24" y="16"/>
                    <a:pt x="24" y="17"/>
                  </a:cubicBezTo>
                  <a:cubicBezTo>
                    <a:pt x="24" y="17"/>
                    <a:pt x="23" y="17"/>
                    <a:pt x="23" y="17"/>
                  </a:cubicBezTo>
                  <a:cubicBezTo>
                    <a:pt x="23" y="17"/>
                    <a:pt x="22" y="17"/>
                    <a:pt x="22" y="16"/>
                  </a:cubicBezTo>
                  <a:cubicBezTo>
                    <a:pt x="22" y="16"/>
                    <a:pt x="22" y="16"/>
                    <a:pt x="22" y="16"/>
                  </a:cubicBezTo>
                  <a:cubicBezTo>
                    <a:pt x="22" y="16"/>
                    <a:pt x="22" y="16"/>
                    <a:pt x="22" y="16"/>
                  </a:cubicBezTo>
                  <a:cubicBezTo>
                    <a:pt x="22" y="16"/>
                    <a:pt x="21" y="15"/>
                    <a:pt x="21" y="15"/>
                  </a:cubicBezTo>
                  <a:cubicBezTo>
                    <a:pt x="21" y="15"/>
                    <a:pt x="21" y="15"/>
                    <a:pt x="21" y="15"/>
                  </a:cubicBezTo>
                  <a:cubicBezTo>
                    <a:pt x="21" y="14"/>
                    <a:pt x="20" y="14"/>
                    <a:pt x="20" y="14"/>
                  </a:cubicBezTo>
                  <a:cubicBezTo>
                    <a:pt x="20" y="14"/>
                    <a:pt x="20" y="13"/>
                    <a:pt x="20" y="13"/>
                  </a:cubicBezTo>
                  <a:cubicBezTo>
                    <a:pt x="20" y="13"/>
                    <a:pt x="19" y="13"/>
                    <a:pt x="19" y="13"/>
                  </a:cubicBezTo>
                  <a:cubicBezTo>
                    <a:pt x="19" y="13"/>
                    <a:pt x="19" y="12"/>
                    <a:pt x="19" y="12"/>
                  </a:cubicBezTo>
                  <a:cubicBezTo>
                    <a:pt x="19" y="12"/>
                    <a:pt x="19" y="11"/>
                    <a:pt x="19" y="11"/>
                  </a:cubicBezTo>
                  <a:cubicBezTo>
                    <a:pt x="19" y="9"/>
                    <a:pt x="19" y="8"/>
                    <a:pt x="19" y="11"/>
                  </a:cubicBezTo>
                  <a:cubicBezTo>
                    <a:pt x="19" y="9"/>
                    <a:pt x="19" y="8"/>
                    <a:pt x="19" y="10"/>
                  </a:cubicBezTo>
                  <a:cubicBezTo>
                    <a:pt x="19" y="9"/>
                    <a:pt x="19" y="8"/>
                    <a:pt x="19" y="9"/>
                  </a:cubicBezTo>
                  <a:cubicBezTo>
                    <a:pt x="19" y="9"/>
                    <a:pt x="19" y="8"/>
                    <a:pt x="19" y="9"/>
                  </a:cubicBezTo>
                  <a:cubicBezTo>
                    <a:pt x="19" y="9"/>
                    <a:pt x="19" y="8"/>
                    <a:pt x="19" y="8"/>
                  </a:cubicBezTo>
                  <a:cubicBezTo>
                    <a:pt x="19" y="8"/>
                    <a:pt x="20" y="8"/>
                    <a:pt x="20" y="8"/>
                  </a:cubicBezTo>
                  <a:cubicBezTo>
                    <a:pt x="20" y="8"/>
                    <a:pt x="20" y="7"/>
                    <a:pt x="20" y="7"/>
                  </a:cubicBezTo>
                  <a:cubicBezTo>
                    <a:pt x="20" y="7"/>
                    <a:pt x="20" y="7"/>
                    <a:pt x="20" y="7"/>
                  </a:cubicBezTo>
                  <a:cubicBezTo>
                    <a:pt x="20" y="7"/>
                    <a:pt x="21" y="7"/>
                    <a:pt x="21" y="7"/>
                  </a:cubicBezTo>
                  <a:cubicBezTo>
                    <a:pt x="23" y="7"/>
                    <a:pt x="23" y="7"/>
                    <a:pt x="22" y="7"/>
                  </a:cubicBezTo>
                  <a:cubicBezTo>
                    <a:pt x="23" y="7"/>
                    <a:pt x="23" y="7"/>
                    <a:pt x="22" y="7"/>
                  </a:cubicBezTo>
                  <a:cubicBezTo>
                    <a:pt x="23" y="7"/>
                    <a:pt x="23" y="7"/>
                    <a:pt x="23" y="7"/>
                  </a:cubicBezTo>
                  <a:cubicBezTo>
                    <a:pt x="23" y="7"/>
                    <a:pt x="23" y="7"/>
                    <a:pt x="23" y="7"/>
                  </a:cubicBezTo>
                  <a:cubicBezTo>
                    <a:pt x="24" y="7"/>
                    <a:pt x="24" y="7"/>
                    <a:pt x="25" y="7"/>
                  </a:cubicBezTo>
                  <a:cubicBezTo>
                    <a:pt x="25" y="7"/>
                    <a:pt x="25" y="6"/>
                    <a:pt x="25" y="6"/>
                  </a:cubicBezTo>
                  <a:cubicBezTo>
                    <a:pt x="25" y="6"/>
                    <a:pt x="26" y="6"/>
                    <a:pt x="26" y="6"/>
                  </a:cubicBezTo>
                  <a:cubicBezTo>
                    <a:pt x="28" y="6"/>
                    <a:pt x="29" y="6"/>
                    <a:pt x="27" y="6"/>
                  </a:cubicBezTo>
                  <a:cubicBezTo>
                    <a:pt x="28" y="6"/>
                    <a:pt x="29" y="6"/>
                    <a:pt x="27" y="6"/>
                  </a:cubicBezTo>
                  <a:cubicBezTo>
                    <a:pt x="28" y="6"/>
                    <a:pt x="29" y="6"/>
                    <a:pt x="28" y="6"/>
                  </a:cubicBezTo>
                  <a:cubicBezTo>
                    <a:pt x="28" y="6"/>
                    <a:pt x="29" y="6"/>
                    <a:pt x="29" y="6"/>
                  </a:cubicBezTo>
                  <a:cubicBezTo>
                    <a:pt x="29" y="6"/>
                    <a:pt x="29" y="6"/>
                    <a:pt x="30" y="6"/>
                  </a:cubicBezTo>
                  <a:cubicBezTo>
                    <a:pt x="32" y="6"/>
                    <a:pt x="32" y="7"/>
                    <a:pt x="31" y="6"/>
                  </a:cubicBezTo>
                  <a:cubicBezTo>
                    <a:pt x="32" y="6"/>
                    <a:pt x="32" y="7"/>
                    <a:pt x="32" y="6"/>
                  </a:cubicBezTo>
                  <a:cubicBezTo>
                    <a:pt x="32" y="6"/>
                    <a:pt x="32" y="7"/>
                    <a:pt x="32" y="7"/>
                  </a:cubicBezTo>
                  <a:cubicBezTo>
                    <a:pt x="32" y="7"/>
                    <a:pt x="33" y="6"/>
                    <a:pt x="32" y="7"/>
                  </a:cubicBezTo>
                  <a:cubicBezTo>
                    <a:pt x="32" y="7"/>
                    <a:pt x="33" y="6"/>
                    <a:pt x="33" y="6"/>
                  </a:cubicBezTo>
                  <a:cubicBezTo>
                    <a:pt x="34" y="6"/>
                    <a:pt x="34" y="5"/>
                    <a:pt x="33" y="6"/>
                  </a:cubicBezTo>
                  <a:cubicBezTo>
                    <a:pt x="34" y="6"/>
                    <a:pt x="34" y="5"/>
                    <a:pt x="33" y="6"/>
                  </a:cubicBezTo>
                  <a:cubicBezTo>
                    <a:pt x="34" y="6"/>
                    <a:pt x="34" y="5"/>
                    <a:pt x="34" y="5"/>
                  </a:cubicBezTo>
                  <a:cubicBezTo>
                    <a:pt x="34" y="5"/>
                    <a:pt x="35" y="4"/>
                    <a:pt x="34" y="5"/>
                  </a:cubicBezTo>
                  <a:cubicBezTo>
                    <a:pt x="34" y="5"/>
                    <a:pt x="35" y="4"/>
                    <a:pt x="35" y="4"/>
                  </a:cubicBezTo>
                  <a:cubicBezTo>
                    <a:pt x="35" y="3"/>
                    <a:pt x="36" y="4"/>
                    <a:pt x="35" y="4"/>
                  </a:cubicBezTo>
                  <a:cubicBezTo>
                    <a:pt x="35" y="3"/>
                    <a:pt x="36" y="4"/>
                    <a:pt x="36" y="3"/>
                  </a:cubicBezTo>
                  <a:cubicBezTo>
                    <a:pt x="36" y="3"/>
                    <a:pt x="36" y="3"/>
                    <a:pt x="36" y="3"/>
                  </a:cubicBezTo>
                  <a:cubicBezTo>
                    <a:pt x="36" y="3"/>
                    <a:pt x="37" y="3"/>
                    <a:pt x="37" y="3"/>
                  </a:cubicBezTo>
                  <a:cubicBezTo>
                    <a:pt x="37" y="3"/>
                    <a:pt x="38" y="3"/>
                    <a:pt x="38" y="3"/>
                  </a:cubicBezTo>
                  <a:cubicBezTo>
                    <a:pt x="39" y="3"/>
                    <a:pt x="40" y="3"/>
                    <a:pt x="39" y="3"/>
                  </a:cubicBezTo>
                  <a:cubicBezTo>
                    <a:pt x="39" y="3"/>
                    <a:pt x="40" y="3"/>
                    <a:pt x="39" y="3"/>
                  </a:cubicBezTo>
                  <a:cubicBezTo>
                    <a:pt x="39" y="3"/>
                    <a:pt x="40" y="3"/>
                    <a:pt x="40" y="3"/>
                  </a:cubicBezTo>
                  <a:cubicBezTo>
                    <a:pt x="40" y="3"/>
                    <a:pt x="41" y="3"/>
                    <a:pt x="41" y="3"/>
                  </a:cubicBezTo>
                  <a:cubicBezTo>
                    <a:pt x="41" y="3"/>
                    <a:pt x="41" y="2"/>
                    <a:pt x="41" y="2"/>
                  </a:cubicBezTo>
                  <a:cubicBezTo>
                    <a:pt x="42" y="2"/>
                    <a:pt x="41" y="2"/>
                    <a:pt x="42" y="2"/>
                  </a:cubicBezTo>
                  <a:cubicBezTo>
                    <a:pt x="42" y="1"/>
                    <a:pt x="42" y="1"/>
                    <a:pt x="42" y="1"/>
                  </a:cubicBezTo>
                  <a:cubicBezTo>
                    <a:pt x="42" y="1"/>
                    <a:pt x="42" y="1"/>
                    <a:pt x="42" y="1"/>
                  </a:cubicBezTo>
                  <a:cubicBezTo>
                    <a:pt x="43" y="1"/>
                    <a:pt x="43" y="1"/>
                    <a:pt x="43" y="1"/>
                  </a:cubicBezTo>
                  <a:cubicBezTo>
                    <a:pt x="43" y="1"/>
                    <a:pt x="43" y="0"/>
                    <a:pt x="43" y="0"/>
                  </a:cubicBezTo>
                  <a:cubicBezTo>
                    <a:pt x="43" y="0"/>
                    <a:pt x="44" y="0"/>
                    <a:pt x="44" y="0"/>
                  </a:cubicBezTo>
                  <a:cubicBezTo>
                    <a:pt x="46" y="0"/>
                    <a:pt x="46" y="0"/>
                    <a:pt x="45" y="0"/>
                  </a:cubicBezTo>
                  <a:cubicBezTo>
                    <a:pt x="46" y="0"/>
                    <a:pt x="46" y="0"/>
                    <a:pt x="46" y="0"/>
                  </a:cubicBezTo>
                  <a:cubicBezTo>
                    <a:pt x="46" y="0"/>
                    <a:pt x="46" y="0"/>
                    <a:pt x="46" y="0"/>
                  </a:cubicBezTo>
                  <a:cubicBezTo>
                    <a:pt x="46" y="0"/>
                    <a:pt x="47" y="1"/>
                    <a:pt x="46" y="0"/>
                  </a:cubicBezTo>
                  <a:cubicBezTo>
                    <a:pt x="46" y="0"/>
                    <a:pt x="47" y="1"/>
                    <a:pt x="47" y="1"/>
                  </a:cubicBezTo>
                  <a:cubicBezTo>
                    <a:pt x="47" y="1"/>
                    <a:pt x="47" y="1"/>
                    <a:pt x="47" y="1"/>
                  </a:cubicBezTo>
                  <a:cubicBezTo>
                    <a:pt x="47" y="1"/>
                    <a:pt x="47" y="1"/>
                    <a:pt x="47" y="1"/>
                  </a:cubicBezTo>
                  <a:cubicBezTo>
                    <a:pt x="48" y="2"/>
                    <a:pt x="48" y="2"/>
                    <a:pt x="47" y="2"/>
                  </a:cubicBezTo>
                  <a:cubicBezTo>
                    <a:pt x="48" y="2"/>
                    <a:pt x="48" y="2"/>
                    <a:pt x="48" y="2"/>
                  </a:cubicBezTo>
                  <a:cubicBezTo>
                    <a:pt x="48" y="2"/>
                    <a:pt x="48" y="2"/>
                    <a:pt x="48" y="2"/>
                  </a:cubicBezTo>
                  <a:cubicBezTo>
                    <a:pt x="48" y="2"/>
                    <a:pt x="49" y="3"/>
                    <a:pt x="49" y="3"/>
                  </a:cubicBezTo>
                  <a:cubicBezTo>
                    <a:pt x="49" y="4"/>
                    <a:pt x="49" y="4"/>
                    <a:pt x="49" y="3"/>
                  </a:cubicBezTo>
                  <a:cubicBezTo>
                    <a:pt x="49" y="4"/>
                    <a:pt x="49" y="4"/>
                    <a:pt x="49" y="3"/>
                  </a:cubicBezTo>
                  <a:cubicBezTo>
                    <a:pt x="49" y="4"/>
                    <a:pt x="49" y="4"/>
                    <a:pt x="50" y="4"/>
                  </a:cubicBezTo>
                  <a:cubicBezTo>
                    <a:pt x="50" y="4"/>
                    <a:pt x="50" y="5"/>
                    <a:pt x="50" y="5"/>
                  </a:cubicBezTo>
                  <a:cubicBezTo>
                    <a:pt x="50" y="5"/>
                    <a:pt x="50" y="5"/>
                    <a:pt x="50" y="5"/>
                  </a:cubicBezTo>
                  <a:cubicBezTo>
                    <a:pt x="50" y="6"/>
                    <a:pt x="50" y="6"/>
                    <a:pt x="50" y="6"/>
                  </a:cubicBezTo>
                  <a:cubicBezTo>
                    <a:pt x="50" y="6"/>
                    <a:pt x="50" y="7"/>
                    <a:pt x="50" y="7"/>
                  </a:cubicBezTo>
                  <a:cubicBezTo>
                    <a:pt x="50" y="7"/>
                    <a:pt x="51" y="7"/>
                    <a:pt x="51" y="7"/>
                  </a:cubicBezTo>
                  <a:cubicBezTo>
                    <a:pt x="51" y="7"/>
                    <a:pt x="51" y="8"/>
                    <a:pt x="51" y="8"/>
                  </a:cubicBezTo>
                  <a:cubicBezTo>
                    <a:pt x="51" y="9"/>
                    <a:pt x="51" y="9"/>
                    <a:pt x="51" y="9"/>
                  </a:cubicBezTo>
                  <a:cubicBezTo>
                    <a:pt x="51" y="9"/>
                    <a:pt x="51" y="9"/>
                    <a:pt x="51" y="9"/>
                  </a:cubicBezTo>
                  <a:cubicBezTo>
                    <a:pt x="51" y="9"/>
                    <a:pt x="51" y="10"/>
                    <a:pt x="51" y="10"/>
                  </a:cubicBezTo>
                  <a:cubicBezTo>
                    <a:pt x="51" y="10"/>
                    <a:pt x="52" y="10"/>
                    <a:pt x="52" y="10"/>
                  </a:cubicBezTo>
                  <a:cubicBezTo>
                    <a:pt x="52" y="10"/>
                    <a:pt x="52" y="10"/>
                    <a:pt x="52" y="10"/>
                  </a:cubicBezTo>
                  <a:cubicBezTo>
                    <a:pt x="53" y="9"/>
                    <a:pt x="53" y="9"/>
                    <a:pt x="53" y="10"/>
                  </a:cubicBezTo>
                  <a:cubicBezTo>
                    <a:pt x="53" y="9"/>
                    <a:pt x="53" y="9"/>
                    <a:pt x="53" y="9"/>
                  </a:cubicBezTo>
                  <a:cubicBezTo>
                    <a:pt x="53" y="9"/>
                    <a:pt x="53" y="8"/>
                    <a:pt x="53" y="8"/>
                  </a:cubicBezTo>
                  <a:cubicBezTo>
                    <a:pt x="53" y="8"/>
                    <a:pt x="54" y="7"/>
                    <a:pt x="53" y="8"/>
                  </a:cubicBezTo>
                  <a:cubicBezTo>
                    <a:pt x="53" y="8"/>
                    <a:pt x="54" y="7"/>
                    <a:pt x="54" y="7"/>
                  </a:cubicBezTo>
                  <a:cubicBezTo>
                    <a:pt x="54" y="7"/>
                    <a:pt x="54" y="7"/>
                    <a:pt x="54" y="7"/>
                  </a:cubicBezTo>
                  <a:cubicBezTo>
                    <a:pt x="54" y="7"/>
                    <a:pt x="54" y="7"/>
                    <a:pt x="54" y="7"/>
                  </a:cubicBezTo>
                  <a:cubicBezTo>
                    <a:pt x="54" y="7"/>
                    <a:pt x="55" y="6"/>
                    <a:pt x="55" y="6"/>
                  </a:cubicBezTo>
                  <a:cubicBezTo>
                    <a:pt x="55" y="6"/>
                    <a:pt x="56" y="6"/>
                    <a:pt x="56" y="6"/>
                  </a:cubicBezTo>
                  <a:cubicBezTo>
                    <a:pt x="57" y="6"/>
                    <a:pt x="57" y="6"/>
                    <a:pt x="57" y="6"/>
                  </a:cubicBezTo>
                  <a:cubicBezTo>
                    <a:pt x="57" y="6"/>
                    <a:pt x="57" y="6"/>
                    <a:pt x="57" y="6"/>
                  </a:cubicBezTo>
                  <a:cubicBezTo>
                    <a:pt x="57" y="6"/>
                    <a:pt x="57" y="6"/>
                    <a:pt x="57" y="6"/>
                  </a:cubicBezTo>
                  <a:cubicBezTo>
                    <a:pt x="58" y="6"/>
                    <a:pt x="58" y="5"/>
                    <a:pt x="58" y="6"/>
                  </a:cubicBezTo>
                  <a:cubicBezTo>
                    <a:pt x="58" y="6"/>
                    <a:pt x="58" y="5"/>
                    <a:pt x="58" y="5"/>
                  </a:cubicBezTo>
                  <a:cubicBezTo>
                    <a:pt x="58" y="5"/>
                    <a:pt x="58" y="5"/>
                    <a:pt x="58" y="5"/>
                  </a:cubicBezTo>
                  <a:cubicBezTo>
                    <a:pt x="59" y="5"/>
                    <a:pt x="59" y="4"/>
                    <a:pt x="59" y="4"/>
                  </a:cubicBezTo>
                  <a:cubicBezTo>
                    <a:pt x="59" y="4"/>
                    <a:pt x="59" y="3"/>
                    <a:pt x="60" y="3"/>
                  </a:cubicBezTo>
                  <a:cubicBezTo>
                    <a:pt x="60" y="3"/>
                    <a:pt x="60" y="2"/>
                    <a:pt x="60" y="3"/>
                  </a:cubicBezTo>
                  <a:cubicBezTo>
                    <a:pt x="60" y="3"/>
                    <a:pt x="60" y="2"/>
                    <a:pt x="60" y="2"/>
                  </a:cubicBezTo>
                  <a:cubicBezTo>
                    <a:pt x="60" y="2"/>
                    <a:pt x="61" y="2"/>
                    <a:pt x="60" y="2"/>
                  </a:cubicBezTo>
                  <a:cubicBezTo>
                    <a:pt x="60" y="2"/>
                    <a:pt x="61" y="2"/>
                    <a:pt x="61" y="2"/>
                  </a:cubicBezTo>
                  <a:cubicBezTo>
                    <a:pt x="62" y="2"/>
                    <a:pt x="62" y="2"/>
                    <a:pt x="62" y="2"/>
                  </a:cubicBezTo>
                  <a:cubicBezTo>
                    <a:pt x="62" y="2"/>
                    <a:pt x="62" y="2"/>
                    <a:pt x="62" y="2"/>
                  </a:cubicBezTo>
                  <a:cubicBezTo>
                    <a:pt x="62" y="2"/>
                    <a:pt x="63" y="2"/>
                    <a:pt x="63" y="2"/>
                  </a:cubicBezTo>
                  <a:cubicBezTo>
                    <a:pt x="63" y="2"/>
                    <a:pt x="63" y="2"/>
                    <a:pt x="63" y="2"/>
                  </a:cubicBezTo>
                  <a:cubicBezTo>
                    <a:pt x="63" y="2"/>
                    <a:pt x="63" y="3"/>
                    <a:pt x="63" y="3"/>
                  </a:cubicBezTo>
                  <a:cubicBezTo>
                    <a:pt x="63" y="3"/>
                    <a:pt x="64" y="4"/>
                    <a:pt x="64" y="4"/>
                  </a:cubicBezTo>
                  <a:cubicBezTo>
                    <a:pt x="64" y="4"/>
                    <a:pt x="64" y="5"/>
                    <a:pt x="64" y="5"/>
                  </a:cubicBezTo>
                  <a:cubicBezTo>
                    <a:pt x="64" y="7"/>
                    <a:pt x="64" y="8"/>
                    <a:pt x="64" y="5"/>
                  </a:cubicBezTo>
                  <a:cubicBezTo>
                    <a:pt x="64" y="7"/>
                    <a:pt x="64" y="8"/>
                    <a:pt x="64" y="6"/>
                  </a:cubicBezTo>
                  <a:cubicBezTo>
                    <a:pt x="64" y="7"/>
                    <a:pt x="64" y="8"/>
                    <a:pt x="64" y="7"/>
                  </a:cubicBezTo>
                  <a:cubicBezTo>
                    <a:pt x="64" y="7"/>
                    <a:pt x="64" y="8"/>
                    <a:pt x="64" y="7"/>
                  </a:cubicBezTo>
                  <a:cubicBezTo>
                    <a:pt x="64" y="7"/>
                    <a:pt x="64" y="8"/>
                    <a:pt x="64" y="8"/>
                  </a:cubicBezTo>
                  <a:cubicBezTo>
                    <a:pt x="64" y="8"/>
                    <a:pt x="64" y="8"/>
                    <a:pt x="64" y="8"/>
                  </a:cubicBezTo>
                  <a:cubicBezTo>
                    <a:pt x="64" y="8"/>
                    <a:pt x="64" y="8"/>
                    <a:pt x="64" y="8"/>
                  </a:cubicBezTo>
                  <a:cubicBezTo>
                    <a:pt x="64" y="9"/>
                    <a:pt x="64" y="9"/>
                    <a:pt x="64" y="9"/>
                  </a:cubicBezTo>
                  <a:cubicBezTo>
                    <a:pt x="64" y="9"/>
                    <a:pt x="64" y="10"/>
                    <a:pt x="65" y="10"/>
                  </a:cubicBezTo>
                  <a:cubicBezTo>
                    <a:pt x="65" y="10"/>
                    <a:pt x="66" y="11"/>
                    <a:pt x="65" y="10"/>
                  </a:cubicBezTo>
                  <a:cubicBezTo>
                    <a:pt x="65" y="10"/>
                    <a:pt x="66" y="11"/>
                    <a:pt x="65" y="10"/>
                  </a:cubicBezTo>
                  <a:cubicBezTo>
                    <a:pt x="65" y="10"/>
                    <a:pt x="66" y="11"/>
                    <a:pt x="66" y="11"/>
                  </a:cubicBezTo>
                  <a:cubicBezTo>
                    <a:pt x="67" y="11"/>
                    <a:pt x="67" y="11"/>
                    <a:pt x="67" y="11"/>
                  </a:cubicBezTo>
                  <a:cubicBezTo>
                    <a:pt x="67" y="11"/>
                    <a:pt x="67" y="11"/>
                    <a:pt x="67" y="11"/>
                  </a:cubicBezTo>
                  <a:cubicBezTo>
                    <a:pt x="67" y="12"/>
                    <a:pt x="68" y="11"/>
                    <a:pt x="67" y="11"/>
                  </a:cubicBezTo>
                  <a:cubicBezTo>
                    <a:pt x="67" y="12"/>
                    <a:pt x="68" y="11"/>
                    <a:pt x="68" y="12"/>
                  </a:cubicBezTo>
                  <a:cubicBezTo>
                    <a:pt x="68" y="12"/>
                    <a:pt x="68" y="12"/>
                    <a:pt x="69" y="12"/>
                  </a:cubicBezTo>
                  <a:cubicBezTo>
                    <a:pt x="69" y="12"/>
                    <a:pt x="70" y="11"/>
                    <a:pt x="69" y="12"/>
                  </a:cubicBezTo>
                  <a:cubicBezTo>
                    <a:pt x="69" y="12"/>
                    <a:pt x="70" y="11"/>
                    <a:pt x="70" y="11"/>
                  </a:cubicBezTo>
                  <a:cubicBezTo>
                    <a:pt x="70" y="11"/>
                    <a:pt x="70" y="10"/>
                    <a:pt x="70" y="10"/>
                  </a:cubicBezTo>
                  <a:cubicBezTo>
                    <a:pt x="70" y="10"/>
                    <a:pt x="70" y="10"/>
                    <a:pt x="70" y="10"/>
                  </a:cubicBezTo>
                  <a:cubicBezTo>
                    <a:pt x="70" y="10"/>
                    <a:pt x="71" y="9"/>
                    <a:pt x="71" y="9"/>
                  </a:cubicBezTo>
                  <a:cubicBezTo>
                    <a:pt x="71" y="9"/>
                    <a:pt x="72" y="9"/>
                    <a:pt x="71" y="9"/>
                  </a:cubicBezTo>
                  <a:cubicBezTo>
                    <a:pt x="71" y="9"/>
                    <a:pt x="72" y="9"/>
                    <a:pt x="72" y="9"/>
                  </a:cubicBezTo>
                  <a:cubicBezTo>
                    <a:pt x="73" y="9"/>
                    <a:pt x="74" y="8"/>
                    <a:pt x="73" y="9"/>
                  </a:cubicBezTo>
                  <a:cubicBezTo>
                    <a:pt x="73" y="9"/>
                    <a:pt x="74" y="8"/>
                    <a:pt x="73" y="9"/>
                  </a:cubicBezTo>
                  <a:cubicBezTo>
                    <a:pt x="73" y="9"/>
                    <a:pt x="74" y="8"/>
                    <a:pt x="74" y="8"/>
                  </a:cubicBezTo>
                  <a:cubicBezTo>
                    <a:pt x="74" y="8"/>
                    <a:pt x="74" y="9"/>
                    <a:pt x="75" y="9"/>
                  </a:cubicBezTo>
                  <a:cubicBezTo>
                    <a:pt x="75" y="9"/>
                    <a:pt x="76" y="9"/>
                    <a:pt x="75" y="9"/>
                  </a:cubicBezTo>
                  <a:cubicBezTo>
                    <a:pt x="75" y="9"/>
                    <a:pt x="76" y="9"/>
                    <a:pt x="76" y="9"/>
                  </a:cubicBezTo>
                  <a:cubicBezTo>
                    <a:pt x="76" y="9"/>
                    <a:pt x="76" y="9"/>
                    <a:pt x="76" y="9"/>
                  </a:cubicBezTo>
                  <a:cubicBezTo>
                    <a:pt x="76" y="9"/>
                    <a:pt x="76" y="10"/>
                    <a:pt x="76" y="10"/>
                  </a:cubicBezTo>
                  <a:cubicBezTo>
                    <a:pt x="76" y="10"/>
                    <a:pt x="77" y="10"/>
                    <a:pt x="77" y="10"/>
                  </a:cubicBezTo>
                  <a:cubicBezTo>
                    <a:pt x="77" y="11"/>
                    <a:pt x="77" y="11"/>
                    <a:pt x="77" y="11"/>
                  </a:cubicBezTo>
                  <a:cubicBezTo>
                    <a:pt x="77" y="11"/>
                    <a:pt x="77" y="11"/>
                    <a:pt x="77" y="11"/>
                  </a:cubicBezTo>
                  <a:cubicBezTo>
                    <a:pt x="77" y="11"/>
                    <a:pt x="77" y="12"/>
                    <a:pt x="77" y="12"/>
                  </a:cubicBezTo>
                  <a:cubicBezTo>
                    <a:pt x="77" y="12"/>
                    <a:pt x="77" y="12"/>
                    <a:pt x="77" y="12"/>
                  </a:cubicBezTo>
                  <a:cubicBezTo>
                    <a:pt x="77" y="13"/>
                    <a:pt x="78" y="13"/>
                    <a:pt x="77" y="13"/>
                  </a:cubicBezTo>
                  <a:cubicBezTo>
                    <a:pt x="77" y="13"/>
                    <a:pt x="78" y="13"/>
                    <a:pt x="78" y="13"/>
                  </a:cubicBezTo>
                  <a:cubicBezTo>
                    <a:pt x="78" y="13"/>
                    <a:pt x="78" y="13"/>
                    <a:pt x="78" y="14"/>
                  </a:cubicBezTo>
                  <a:cubicBezTo>
                    <a:pt x="78" y="14"/>
                    <a:pt x="79" y="14"/>
                    <a:pt x="79" y="14"/>
                  </a:cubicBezTo>
                  <a:cubicBezTo>
                    <a:pt x="79" y="14"/>
                    <a:pt x="79" y="14"/>
                    <a:pt x="79" y="14"/>
                  </a:cubicBezTo>
                  <a:cubicBezTo>
                    <a:pt x="79" y="14"/>
                    <a:pt x="80" y="14"/>
                    <a:pt x="80" y="14"/>
                  </a:cubicBezTo>
                  <a:cubicBezTo>
                    <a:pt x="80" y="15"/>
                    <a:pt x="81" y="14"/>
                    <a:pt x="81" y="15"/>
                  </a:cubicBezTo>
                  <a:cubicBezTo>
                    <a:pt x="81" y="15"/>
                    <a:pt x="82" y="15"/>
                    <a:pt x="81" y="15"/>
                  </a:cubicBezTo>
                  <a:cubicBezTo>
                    <a:pt x="81" y="15"/>
                    <a:pt x="82" y="15"/>
                    <a:pt x="82" y="15"/>
                  </a:cubicBezTo>
                  <a:cubicBezTo>
                    <a:pt x="82" y="15"/>
                    <a:pt x="83" y="15"/>
                    <a:pt x="83" y="15"/>
                  </a:cubicBezTo>
                  <a:cubicBezTo>
                    <a:pt x="87" y="15"/>
                    <a:pt x="87" y="15"/>
                    <a:pt x="84" y="15"/>
                  </a:cubicBezTo>
                  <a:cubicBezTo>
                    <a:pt x="87" y="15"/>
                    <a:pt x="87" y="15"/>
                    <a:pt x="84" y="15"/>
                  </a:cubicBezTo>
                  <a:cubicBezTo>
                    <a:pt x="87" y="15"/>
                    <a:pt x="87" y="15"/>
                    <a:pt x="85" y="15"/>
                  </a:cubicBezTo>
                  <a:cubicBezTo>
                    <a:pt x="87" y="15"/>
                    <a:pt x="87" y="15"/>
                    <a:pt x="85" y="15"/>
                  </a:cubicBezTo>
                  <a:cubicBezTo>
                    <a:pt x="87" y="15"/>
                    <a:pt x="87" y="15"/>
                    <a:pt x="86" y="15"/>
                  </a:cubicBezTo>
                  <a:cubicBezTo>
                    <a:pt x="87" y="15"/>
                    <a:pt x="87" y="15"/>
                    <a:pt x="87" y="15"/>
                  </a:cubicBezTo>
                  <a:cubicBezTo>
                    <a:pt x="87" y="15"/>
                    <a:pt x="87" y="15"/>
                    <a:pt x="87" y="15"/>
                  </a:cubicBezTo>
                  <a:cubicBezTo>
                    <a:pt x="87" y="15"/>
                    <a:pt x="87" y="15"/>
                    <a:pt x="87" y="15"/>
                  </a:cubicBezTo>
                  <a:cubicBezTo>
                    <a:pt x="87" y="15"/>
                    <a:pt x="87" y="14"/>
                    <a:pt x="87" y="14"/>
                  </a:cubicBezTo>
                  <a:cubicBezTo>
                    <a:pt x="88" y="14"/>
                    <a:pt x="88" y="14"/>
                    <a:pt x="88" y="14"/>
                  </a:cubicBezTo>
                  <a:cubicBezTo>
                    <a:pt x="88" y="14"/>
                    <a:pt x="88" y="14"/>
                    <a:pt x="88" y="14"/>
                  </a:cubicBezTo>
                  <a:cubicBezTo>
                    <a:pt x="88" y="14"/>
                    <a:pt x="89" y="14"/>
                    <a:pt x="89" y="13"/>
                  </a:cubicBezTo>
                  <a:cubicBezTo>
                    <a:pt x="89" y="13"/>
                    <a:pt x="89" y="13"/>
                    <a:pt x="89" y="13"/>
                  </a:cubicBezTo>
                  <a:cubicBezTo>
                    <a:pt x="90" y="13"/>
                    <a:pt x="90" y="12"/>
                    <a:pt x="90" y="13"/>
                  </a:cubicBezTo>
                  <a:cubicBezTo>
                    <a:pt x="90" y="13"/>
                    <a:pt x="90" y="12"/>
                    <a:pt x="90" y="12"/>
                  </a:cubicBezTo>
                  <a:cubicBezTo>
                    <a:pt x="90" y="12"/>
                    <a:pt x="91" y="12"/>
                    <a:pt x="91" y="12"/>
                  </a:cubicBezTo>
                  <a:cubicBezTo>
                    <a:pt x="91" y="12"/>
                    <a:pt x="92" y="12"/>
                    <a:pt x="91" y="12"/>
                  </a:cubicBezTo>
                  <a:cubicBezTo>
                    <a:pt x="91" y="12"/>
                    <a:pt x="92" y="12"/>
                    <a:pt x="92" y="12"/>
                  </a:cubicBezTo>
                  <a:cubicBezTo>
                    <a:pt x="92" y="12"/>
                    <a:pt x="92" y="11"/>
                    <a:pt x="92" y="11"/>
                  </a:cubicBezTo>
                  <a:cubicBezTo>
                    <a:pt x="92" y="11"/>
                    <a:pt x="92" y="10"/>
                    <a:pt x="92" y="11"/>
                  </a:cubicBezTo>
                  <a:cubicBezTo>
                    <a:pt x="92" y="11"/>
                    <a:pt x="92" y="10"/>
                    <a:pt x="92" y="10"/>
                  </a:cubicBezTo>
                  <a:cubicBezTo>
                    <a:pt x="92" y="10"/>
                    <a:pt x="93" y="10"/>
                    <a:pt x="93" y="10"/>
                  </a:cubicBezTo>
                  <a:cubicBezTo>
                    <a:pt x="93" y="10"/>
                    <a:pt x="93" y="9"/>
                    <a:pt x="93" y="9"/>
                  </a:cubicBezTo>
                  <a:cubicBezTo>
                    <a:pt x="93" y="9"/>
                    <a:pt x="94" y="9"/>
                    <a:pt x="94" y="9"/>
                  </a:cubicBezTo>
                  <a:cubicBezTo>
                    <a:pt x="95" y="9"/>
                    <a:pt x="95" y="9"/>
                    <a:pt x="95" y="9"/>
                  </a:cubicBezTo>
                  <a:cubicBezTo>
                    <a:pt x="95" y="9"/>
                    <a:pt x="95" y="9"/>
                    <a:pt x="95" y="9"/>
                  </a:cubicBezTo>
                  <a:cubicBezTo>
                    <a:pt x="95" y="9"/>
                    <a:pt x="96" y="9"/>
                    <a:pt x="96" y="9"/>
                  </a:cubicBezTo>
                  <a:cubicBezTo>
                    <a:pt x="99" y="9"/>
                    <a:pt x="100" y="9"/>
                    <a:pt x="97" y="9"/>
                  </a:cubicBezTo>
                  <a:cubicBezTo>
                    <a:pt x="99" y="9"/>
                    <a:pt x="100" y="9"/>
                    <a:pt x="98" y="9"/>
                  </a:cubicBezTo>
                  <a:cubicBezTo>
                    <a:pt x="99" y="9"/>
                    <a:pt x="100" y="9"/>
                    <a:pt x="98" y="9"/>
                  </a:cubicBezTo>
                  <a:cubicBezTo>
                    <a:pt x="99" y="9"/>
                    <a:pt x="100" y="9"/>
                    <a:pt x="99" y="9"/>
                  </a:cubicBezTo>
                  <a:cubicBezTo>
                    <a:pt x="99" y="9"/>
                    <a:pt x="100" y="9"/>
                    <a:pt x="99" y="9"/>
                  </a:cubicBezTo>
                  <a:cubicBezTo>
                    <a:pt x="99" y="9"/>
                    <a:pt x="100" y="9"/>
                    <a:pt x="100" y="9"/>
                  </a:cubicBezTo>
                  <a:cubicBezTo>
                    <a:pt x="100" y="9"/>
                    <a:pt x="101" y="9"/>
                    <a:pt x="101" y="9"/>
                  </a:cubicBezTo>
                  <a:cubicBezTo>
                    <a:pt x="102" y="9"/>
                    <a:pt x="102" y="9"/>
                    <a:pt x="101" y="9"/>
                  </a:cubicBezTo>
                  <a:cubicBezTo>
                    <a:pt x="101" y="9"/>
                    <a:pt x="102" y="9"/>
                    <a:pt x="102" y="9"/>
                  </a:cubicBezTo>
                  <a:cubicBezTo>
                    <a:pt x="102" y="10"/>
                    <a:pt x="102" y="10"/>
                    <a:pt x="102" y="9"/>
                  </a:cubicBezTo>
                  <a:cubicBezTo>
                    <a:pt x="102" y="9"/>
                    <a:pt x="102" y="10"/>
                    <a:pt x="102" y="10"/>
                  </a:cubicBezTo>
                  <a:cubicBezTo>
                    <a:pt x="102" y="10"/>
                    <a:pt x="102" y="10"/>
                    <a:pt x="102" y="10"/>
                  </a:cubicBezTo>
                  <a:cubicBezTo>
                    <a:pt x="102" y="10"/>
                    <a:pt x="102" y="10"/>
                    <a:pt x="102" y="10"/>
                  </a:cubicBezTo>
                  <a:cubicBezTo>
                    <a:pt x="102" y="10"/>
                    <a:pt x="102" y="11"/>
                    <a:pt x="102" y="10"/>
                  </a:cubicBezTo>
                  <a:cubicBezTo>
                    <a:pt x="102" y="10"/>
                    <a:pt x="102" y="11"/>
                    <a:pt x="102" y="11"/>
                  </a:cubicBezTo>
                  <a:cubicBezTo>
                    <a:pt x="101" y="11"/>
                    <a:pt x="101" y="11"/>
                    <a:pt x="101" y="11"/>
                  </a:cubicBezTo>
                  <a:cubicBezTo>
                    <a:pt x="101" y="11"/>
                    <a:pt x="101" y="11"/>
                    <a:pt x="101" y="11"/>
                  </a:cubicBezTo>
                  <a:cubicBezTo>
                    <a:pt x="101" y="11"/>
                    <a:pt x="101" y="11"/>
                    <a:pt x="101" y="11"/>
                  </a:cubicBezTo>
                  <a:cubicBezTo>
                    <a:pt x="101" y="11"/>
                    <a:pt x="100" y="11"/>
                    <a:pt x="100" y="11"/>
                  </a:cubicBezTo>
                  <a:cubicBezTo>
                    <a:pt x="100" y="11"/>
                    <a:pt x="100" y="12"/>
                    <a:pt x="100" y="11"/>
                  </a:cubicBezTo>
                  <a:cubicBezTo>
                    <a:pt x="100" y="11"/>
                    <a:pt x="100" y="12"/>
                    <a:pt x="100" y="11"/>
                  </a:cubicBezTo>
                  <a:cubicBezTo>
                    <a:pt x="100" y="11"/>
                    <a:pt x="100" y="12"/>
                    <a:pt x="100" y="12"/>
                  </a:cubicBezTo>
                  <a:cubicBezTo>
                    <a:pt x="100" y="12"/>
                    <a:pt x="100" y="12"/>
                    <a:pt x="100" y="12"/>
                  </a:cubicBezTo>
                  <a:cubicBezTo>
                    <a:pt x="100" y="15"/>
                    <a:pt x="100" y="15"/>
                    <a:pt x="100" y="12"/>
                  </a:cubicBezTo>
                  <a:cubicBezTo>
                    <a:pt x="100" y="15"/>
                    <a:pt x="100" y="15"/>
                    <a:pt x="100" y="13"/>
                  </a:cubicBezTo>
                  <a:cubicBezTo>
                    <a:pt x="100" y="15"/>
                    <a:pt x="100" y="15"/>
                    <a:pt x="100" y="13"/>
                  </a:cubicBezTo>
                  <a:cubicBezTo>
                    <a:pt x="100" y="15"/>
                    <a:pt x="100" y="15"/>
                    <a:pt x="100" y="13"/>
                  </a:cubicBezTo>
                  <a:cubicBezTo>
                    <a:pt x="100" y="15"/>
                    <a:pt x="100" y="15"/>
                    <a:pt x="100" y="14"/>
                  </a:cubicBezTo>
                  <a:cubicBezTo>
                    <a:pt x="100" y="15"/>
                    <a:pt x="100" y="15"/>
                    <a:pt x="100" y="14"/>
                  </a:cubicBezTo>
                  <a:cubicBezTo>
                    <a:pt x="100" y="15"/>
                    <a:pt x="100" y="15"/>
                    <a:pt x="100" y="14"/>
                  </a:cubicBezTo>
                  <a:cubicBezTo>
                    <a:pt x="100" y="15"/>
                    <a:pt x="100" y="15"/>
                    <a:pt x="100" y="14"/>
                  </a:cubicBezTo>
                  <a:cubicBezTo>
                    <a:pt x="100" y="15"/>
                    <a:pt x="100" y="15"/>
                    <a:pt x="100" y="15"/>
                  </a:cubicBezTo>
                  <a:cubicBezTo>
                    <a:pt x="100" y="15"/>
                    <a:pt x="100" y="15"/>
                    <a:pt x="100" y="15"/>
                  </a:cubicBezTo>
                  <a:cubicBezTo>
                    <a:pt x="100" y="15"/>
                    <a:pt x="100" y="15"/>
                    <a:pt x="100" y="15"/>
                  </a:cubicBezTo>
                  <a:cubicBezTo>
                    <a:pt x="100" y="15"/>
                    <a:pt x="99" y="15"/>
                    <a:pt x="99" y="16"/>
                  </a:cubicBezTo>
                  <a:cubicBezTo>
                    <a:pt x="99" y="16"/>
                    <a:pt x="99" y="16"/>
                    <a:pt x="99" y="16"/>
                  </a:cubicBezTo>
                  <a:cubicBezTo>
                    <a:pt x="99" y="19"/>
                    <a:pt x="100" y="19"/>
                    <a:pt x="99" y="17"/>
                  </a:cubicBezTo>
                  <a:cubicBezTo>
                    <a:pt x="99" y="19"/>
                    <a:pt x="100" y="19"/>
                    <a:pt x="99" y="17"/>
                  </a:cubicBezTo>
                  <a:cubicBezTo>
                    <a:pt x="99" y="19"/>
                    <a:pt x="100" y="19"/>
                    <a:pt x="99" y="17"/>
                  </a:cubicBezTo>
                  <a:cubicBezTo>
                    <a:pt x="99" y="19"/>
                    <a:pt x="100" y="19"/>
                    <a:pt x="99" y="17"/>
                  </a:cubicBezTo>
                  <a:cubicBezTo>
                    <a:pt x="99" y="19"/>
                    <a:pt x="100" y="19"/>
                    <a:pt x="99" y="18"/>
                  </a:cubicBezTo>
                  <a:cubicBezTo>
                    <a:pt x="99" y="19"/>
                    <a:pt x="100" y="19"/>
                    <a:pt x="99" y="18"/>
                  </a:cubicBezTo>
                  <a:cubicBezTo>
                    <a:pt x="99" y="19"/>
                    <a:pt x="100" y="19"/>
                    <a:pt x="99" y="18"/>
                  </a:cubicBezTo>
                  <a:cubicBezTo>
                    <a:pt x="99" y="19"/>
                    <a:pt x="100" y="19"/>
                    <a:pt x="99" y="19"/>
                  </a:cubicBezTo>
                  <a:cubicBezTo>
                    <a:pt x="99" y="19"/>
                    <a:pt x="100" y="19"/>
                    <a:pt x="100" y="19"/>
                  </a:cubicBezTo>
                  <a:cubicBezTo>
                    <a:pt x="100" y="19"/>
                    <a:pt x="100" y="19"/>
                    <a:pt x="100" y="19"/>
                  </a:cubicBezTo>
                  <a:cubicBezTo>
                    <a:pt x="100" y="21"/>
                    <a:pt x="99" y="21"/>
                    <a:pt x="100" y="20"/>
                  </a:cubicBezTo>
                  <a:cubicBezTo>
                    <a:pt x="100" y="21"/>
                    <a:pt x="99" y="21"/>
                    <a:pt x="100" y="20"/>
                  </a:cubicBezTo>
                  <a:cubicBezTo>
                    <a:pt x="100" y="21"/>
                    <a:pt x="99" y="21"/>
                    <a:pt x="100" y="20"/>
                  </a:cubicBezTo>
                  <a:cubicBezTo>
                    <a:pt x="100" y="21"/>
                    <a:pt x="99" y="21"/>
                    <a:pt x="100" y="21"/>
                  </a:cubicBezTo>
                  <a:cubicBezTo>
                    <a:pt x="100" y="21"/>
                    <a:pt x="99" y="21"/>
                    <a:pt x="99" y="21"/>
                  </a:cubicBezTo>
                  <a:cubicBezTo>
                    <a:pt x="99" y="21"/>
                    <a:pt x="99" y="21"/>
                    <a:pt x="99" y="21"/>
                  </a:cubicBezTo>
                  <a:cubicBezTo>
                    <a:pt x="99" y="21"/>
                    <a:pt x="99" y="21"/>
                    <a:pt x="99" y="21"/>
                  </a:cubicBezTo>
                  <a:cubicBezTo>
                    <a:pt x="99" y="21"/>
                    <a:pt x="99" y="21"/>
                    <a:pt x="99" y="21"/>
                  </a:cubicBezTo>
                  <a:cubicBezTo>
                    <a:pt x="99" y="21"/>
                    <a:pt x="98" y="21"/>
                    <a:pt x="98" y="21"/>
                  </a:cubicBezTo>
                  <a:cubicBezTo>
                    <a:pt x="98" y="21"/>
                    <a:pt x="98" y="21"/>
                    <a:pt x="98" y="21"/>
                  </a:cubicBezTo>
                  <a:cubicBezTo>
                    <a:pt x="98" y="22"/>
                    <a:pt x="98" y="22"/>
                    <a:pt x="98" y="22"/>
                  </a:cubicBezTo>
                  <a:cubicBezTo>
                    <a:pt x="98" y="22"/>
                    <a:pt x="98" y="22"/>
                    <a:pt x="98" y="22"/>
                  </a:cubicBezTo>
                  <a:cubicBezTo>
                    <a:pt x="98" y="22"/>
                    <a:pt x="98" y="23"/>
                    <a:pt x="98" y="23"/>
                  </a:cubicBezTo>
                  <a:cubicBezTo>
                    <a:pt x="98" y="23"/>
                    <a:pt x="98" y="23"/>
                    <a:pt x="98" y="23"/>
                  </a:cubicBezTo>
                  <a:cubicBezTo>
                    <a:pt x="98" y="24"/>
                    <a:pt x="98" y="24"/>
                    <a:pt x="98" y="24"/>
                  </a:cubicBezTo>
                  <a:cubicBezTo>
                    <a:pt x="98" y="24"/>
                    <a:pt x="98" y="24"/>
                    <a:pt x="98" y="24"/>
                  </a:cubicBezTo>
                  <a:cubicBezTo>
                    <a:pt x="98" y="24"/>
                    <a:pt x="98" y="24"/>
                    <a:pt x="97" y="24"/>
                  </a:cubicBezTo>
                  <a:cubicBezTo>
                    <a:pt x="97" y="25"/>
                    <a:pt x="97" y="25"/>
                    <a:pt x="97" y="25"/>
                  </a:cubicBezTo>
                  <a:cubicBezTo>
                    <a:pt x="97" y="25"/>
                    <a:pt x="98" y="25"/>
                    <a:pt x="98" y="25"/>
                  </a:cubicBezTo>
                  <a:cubicBezTo>
                    <a:pt x="98" y="25"/>
                    <a:pt x="98" y="26"/>
                    <a:pt x="98" y="26"/>
                  </a:cubicBezTo>
                  <a:cubicBezTo>
                    <a:pt x="98" y="26"/>
                    <a:pt x="98" y="26"/>
                    <a:pt x="98" y="26"/>
                  </a:cubicBezTo>
                  <a:cubicBezTo>
                    <a:pt x="98" y="26"/>
                    <a:pt x="98" y="26"/>
                    <a:pt x="98" y="27"/>
                  </a:cubicBezTo>
                  <a:cubicBezTo>
                    <a:pt x="98" y="27"/>
                    <a:pt x="98" y="27"/>
                    <a:pt x="98" y="27"/>
                  </a:cubicBezTo>
                  <a:cubicBezTo>
                    <a:pt x="98" y="27"/>
                    <a:pt x="98" y="27"/>
                    <a:pt x="98" y="27"/>
                  </a:cubicBezTo>
                  <a:cubicBezTo>
                    <a:pt x="98" y="27"/>
                    <a:pt x="98" y="28"/>
                    <a:pt x="98" y="28"/>
                  </a:cubicBezTo>
                  <a:cubicBezTo>
                    <a:pt x="98" y="29"/>
                    <a:pt x="98" y="29"/>
                    <a:pt x="98" y="28"/>
                  </a:cubicBezTo>
                  <a:cubicBezTo>
                    <a:pt x="98" y="29"/>
                    <a:pt x="98" y="29"/>
                    <a:pt x="98" y="28"/>
                  </a:cubicBezTo>
                  <a:cubicBezTo>
                    <a:pt x="98" y="29"/>
                    <a:pt x="98" y="29"/>
                    <a:pt x="98" y="29"/>
                  </a:cubicBezTo>
                  <a:cubicBezTo>
                    <a:pt x="98" y="29"/>
                    <a:pt x="98" y="29"/>
                    <a:pt x="98" y="29"/>
                  </a:cubicBezTo>
                  <a:cubicBezTo>
                    <a:pt x="98" y="29"/>
                    <a:pt x="98" y="29"/>
                    <a:pt x="98" y="29"/>
                  </a:cubicBezTo>
                  <a:cubicBezTo>
                    <a:pt x="98" y="29"/>
                    <a:pt x="98" y="30"/>
                    <a:pt x="98" y="30"/>
                  </a:cubicBezTo>
                  <a:cubicBezTo>
                    <a:pt x="98" y="30"/>
                    <a:pt x="98" y="30"/>
                    <a:pt x="98" y="30"/>
                  </a:cubicBezTo>
                  <a:cubicBezTo>
                    <a:pt x="97" y="30"/>
                    <a:pt x="97" y="30"/>
                    <a:pt x="97" y="30"/>
                  </a:cubicBezTo>
                  <a:cubicBezTo>
                    <a:pt x="97" y="30"/>
                    <a:pt x="97" y="30"/>
                    <a:pt x="97" y="30"/>
                  </a:cubicBezTo>
                  <a:cubicBezTo>
                    <a:pt x="97" y="30"/>
                    <a:pt x="97" y="30"/>
                    <a:pt x="97" y="30"/>
                  </a:cubicBezTo>
                  <a:cubicBezTo>
                    <a:pt x="97" y="30"/>
                    <a:pt x="96" y="30"/>
                    <a:pt x="96" y="30"/>
                  </a:cubicBezTo>
                  <a:cubicBezTo>
                    <a:pt x="96" y="30"/>
                    <a:pt x="96" y="31"/>
                    <a:pt x="96" y="31"/>
                  </a:cubicBezTo>
                  <a:cubicBezTo>
                    <a:pt x="96" y="31"/>
                    <a:pt x="96" y="31"/>
                    <a:pt x="96" y="31"/>
                  </a:cubicBezTo>
                  <a:cubicBezTo>
                    <a:pt x="96" y="31"/>
                    <a:pt x="95" y="31"/>
                    <a:pt x="95" y="31"/>
                  </a:cubicBezTo>
                  <a:cubicBezTo>
                    <a:pt x="95" y="31"/>
                    <a:pt x="95" y="32"/>
                    <a:pt x="95" y="32"/>
                  </a:cubicBezTo>
                  <a:cubicBezTo>
                    <a:pt x="95" y="32"/>
                    <a:pt x="95" y="32"/>
                    <a:pt x="95" y="32"/>
                  </a:cubicBezTo>
                  <a:cubicBezTo>
                    <a:pt x="95" y="32"/>
                    <a:pt x="95" y="32"/>
                    <a:pt x="95" y="32"/>
                  </a:cubicBezTo>
                  <a:cubicBezTo>
                    <a:pt x="95" y="32"/>
                    <a:pt x="95" y="32"/>
                    <a:pt x="95" y="32"/>
                  </a:cubicBezTo>
                  <a:cubicBezTo>
                    <a:pt x="95" y="32"/>
                    <a:pt x="95" y="32"/>
                    <a:pt x="95" y="32"/>
                  </a:cubicBezTo>
                  <a:cubicBezTo>
                    <a:pt x="95" y="32"/>
                    <a:pt x="95" y="33"/>
                    <a:pt x="95" y="33"/>
                  </a:cubicBezTo>
                  <a:cubicBezTo>
                    <a:pt x="95" y="33"/>
                    <a:pt x="95" y="33"/>
                    <a:pt x="95" y="33"/>
                  </a:cubicBezTo>
                  <a:cubicBezTo>
                    <a:pt x="95" y="33"/>
                    <a:pt x="95" y="33"/>
                    <a:pt x="95" y="33"/>
                  </a:cubicBezTo>
                  <a:cubicBezTo>
                    <a:pt x="95" y="33"/>
                    <a:pt x="95" y="34"/>
                    <a:pt x="95" y="34"/>
                  </a:cubicBezTo>
                  <a:cubicBezTo>
                    <a:pt x="95" y="34"/>
                    <a:pt x="95" y="34"/>
                    <a:pt x="94" y="34"/>
                  </a:cubicBezTo>
                  <a:cubicBezTo>
                    <a:pt x="94" y="34"/>
                    <a:pt x="94" y="34"/>
                    <a:pt x="94" y="34"/>
                  </a:cubicBezTo>
                  <a:cubicBezTo>
                    <a:pt x="94" y="35"/>
                    <a:pt x="94" y="35"/>
                    <a:pt x="94" y="35"/>
                  </a:cubicBezTo>
                  <a:cubicBezTo>
                    <a:pt x="94" y="35"/>
                    <a:pt x="94" y="35"/>
                    <a:pt x="94" y="36"/>
                  </a:cubicBezTo>
                  <a:cubicBezTo>
                    <a:pt x="94" y="36"/>
                    <a:pt x="94" y="36"/>
                    <a:pt x="94" y="36"/>
                  </a:cubicBezTo>
                  <a:cubicBezTo>
                    <a:pt x="94" y="36"/>
                    <a:pt x="94" y="36"/>
                    <a:pt x="94" y="36"/>
                  </a:cubicBezTo>
                  <a:cubicBezTo>
                    <a:pt x="94" y="37"/>
                    <a:pt x="94" y="37"/>
                    <a:pt x="94" y="37"/>
                  </a:cubicBezTo>
                  <a:cubicBezTo>
                    <a:pt x="94" y="37"/>
                    <a:pt x="94" y="37"/>
                    <a:pt x="94" y="37"/>
                  </a:cubicBezTo>
                  <a:cubicBezTo>
                    <a:pt x="94" y="37"/>
                    <a:pt x="94" y="37"/>
                    <a:pt x="94" y="37"/>
                  </a:cubicBezTo>
                  <a:cubicBezTo>
                    <a:pt x="94" y="37"/>
                    <a:pt x="94" y="37"/>
                    <a:pt x="94" y="37"/>
                  </a:cubicBezTo>
                  <a:cubicBezTo>
                    <a:pt x="94" y="38"/>
                    <a:pt x="94" y="38"/>
                    <a:pt x="94" y="38"/>
                  </a:cubicBezTo>
                  <a:cubicBezTo>
                    <a:pt x="94" y="38"/>
                    <a:pt x="94" y="38"/>
                    <a:pt x="94" y="38"/>
                  </a:cubicBezTo>
                  <a:cubicBezTo>
                    <a:pt x="94" y="38"/>
                    <a:pt x="94" y="38"/>
                    <a:pt x="94" y="38"/>
                  </a:cubicBezTo>
                  <a:cubicBezTo>
                    <a:pt x="94" y="39"/>
                    <a:pt x="94" y="39"/>
                    <a:pt x="94" y="39"/>
                  </a:cubicBezTo>
                  <a:cubicBezTo>
                    <a:pt x="93" y="39"/>
                    <a:pt x="93" y="39"/>
                    <a:pt x="93" y="40"/>
                  </a:cubicBezTo>
                  <a:cubicBezTo>
                    <a:pt x="93" y="40"/>
                    <a:pt x="93" y="40"/>
                    <a:pt x="93" y="40"/>
                  </a:cubicBezTo>
                  <a:cubicBezTo>
                    <a:pt x="93" y="40"/>
                    <a:pt x="93" y="40"/>
                    <a:pt x="93" y="40"/>
                  </a:cubicBezTo>
                  <a:cubicBezTo>
                    <a:pt x="93" y="40"/>
                    <a:pt x="93" y="40"/>
                    <a:pt x="93" y="41"/>
                  </a:cubicBezTo>
                  <a:cubicBezTo>
                    <a:pt x="92" y="41"/>
                    <a:pt x="92" y="41"/>
                    <a:pt x="92" y="41"/>
                  </a:cubicBezTo>
                  <a:cubicBezTo>
                    <a:pt x="92" y="41"/>
                    <a:pt x="92" y="41"/>
                    <a:pt x="92" y="41"/>
                  </a:cubicBezTo>
                  <a:cubicBezTo>
                    <a:pt x="92" y="41"/>
                    <a:pt x="92" y="41"/>
                    <a:pt x="92" y="41"/>
                  </a:cubicBezTo>
                  <a:cubicBezTo>
                    <a:pt x="92" y="41"/>
                    <a:pt x="91" y="42"/>
                    <a:pt x="91" y="42"/>
                  </a:cubicBezTo>
                  <a:cubicBezTo>
                    <a:pt x="91" y="42"/>
                    <a:pt x="91" y="42"/>
                    <a:pt x="91" y="42"/>
                  </a:cubicBezTo>
                  <a:cubicBezTo>
                    <a:pt x="91" y="43"/>
                    <a:pt x="91" y="43"/>
                    <a:pt x="91" y="43"/>
                  </a:cubicBezTo>
                  <a:cubicBezTo>
                    <a:pt x="91" y="43"/>
                    <a:pt x="91" y="43"/>
                    <a:pt x="91" y="43"/>
                  </a:cubicBezTo>
                  <a:cubicBezTo>
                    <a:pt x="91" y="43"/>
                    <a:pt x="91" y="43"/>
                    <a:pt x="91" y="43"/>
                  </a:cubicBezTo>
                  <a:cubicBezTo>
                    <a:pt x="91" y="43"/>
                    <a:pt x="90" y="43"/>
                    <a:pt x="90" y="43"/>
                  </a:cubicBezTo>
                  <a:cubicBezTo>
                    <a:pt x="90" y="43"/>
                    <a:pt x="89" y="43"/>
                    <a:pt x="90" y="43"/>
                  </a:cubicBezTo>
                  <a:cubicBezTo>
                    <a:pt x="90" y="43"/>
                    <a:pt x="90" y="43"/>
                    <a:pt x="89" y="43"/>
                  </a:cubicBezTo>
                  <a:cubicBezTo>
                    <a:pt x="89" y="43"/>
                    <a:pt x="89" y="43"/>
                    <a:pt x="89" y="43"/>
                  </a:cubicBezTo>
                  <a:cubicBezTo>
                    <a:pt x="89" y="43"/>
                    <a:pt x="89" y="43"/>
                    <a:pt x="89" y="43"/>
                  </a:cubicBezTo>
                  <a:cubicBezTo>
                    <a:pt x="89" y="43"/>
                    <a:pt x="89" y="43"/>
                    <a:pt x="89" y="43"/>
                  </a:cubicBezTo>
                  <a:moveTo>
                    <a:pt x="89" y="43"/>
                  </a:moveTo>
                  <a:cubicBezTo>
                    <a:pt x="89" y="43"/>
                    <a:pt x="89" y="43"/>
                    <a:pt x="89" y="43"/>
                  </a:cubicBezTo>
                  <a:cubicBezTo>
                    <a:pt x="89" y="43"/>
                    <a:pt x="89" y="43"/>
                    <a:pt x="89" y="43"/>
                  </a:cubicBezTo>
                  <a:moveTo>
                    <a:pt x="89" y="43"/>
                  </a:moveTo>
                  <a:cubicBezTo>
                    <a:pt x="89" y="43"/>
                    <a:pt x="89" y="43"/>
                    <a:pt x="89" y="43"/>
                  </a:cubicBezTo>
                  <a:cubicBezTo>
                    <a:pt x="89" y="43"/>
                    <a:pt x="89" y="43"/>
                    <a:pt x="89" y="43"/>
                  </a:cubicBezTo>
                  <a:moveTo>
                    <a:pt x="89" y="43"/>
                  </a:moveTo>
                  <a:cubicBezTo>
                    <a:pt x="89" y="43"/>
                    <a:pt x="89" y="43"/>
                    <a:pt x="89" y="43"/>
                  </a:cubicBezTo>
                  <a:cubicBezTo>
                    <a:pt x="89" y="43"/>
                    <a:pt x="89" y="43"/>
                    <a:pt x="89" y="43"/>
                  </a:cubicBezTo>
                  <a:moveTo>
                    <a:pt x="89" y="43"/>
                  </a:moveTo>
                  <a:cubicBezTo>
                    <a:pt x="89" y="43"/>
                    <a:pt x="89" y="43"/>
                    <a:pt x="89" y="43"/>
                  </a:cubicBezTo>
                  <a:cubicBezTo>
                    <a:pt x="89" y="43"/>
                    <a:pt x="89" y="43"/>
                    <a:pt x="89" y="43"/>
                  </a:cubicBezTo>
                  <a:moveTo>
                    <a:pt x="89" y="43"/>
                  </a:moveTo>
                  <a:cubicBezTo>
                    <a:pt x="89" y="43"/>
                    <a:pt x="89" y="43"/>
                    <a:pt x="89" y="43"/>
                  </a:cubicBezTo>
                  <a:cubicBezTo>
                    <a:pt x="89" y="43"/>
                    <a:pt x="89" y="43"/>
                    <a:pt x="89" y="43"/>
                  </a:cubicBezTo>
                  <a:moveTo>
                    <a:pt x="89" y="43"/>
                  </a:moveTo>
                  <a:cubicBezTo>
                    <a:pt x="89" y="43"/>
                    <a:pt x="89" y="43"/>
                    <a:pt x="89" y="43"/>
                  </a:cubicBezTo>
                  <a:moveTo>
                    <a:pt x="100" y="55"/>
                  </a:moveTo>
                  <a:cubicBezTo>
                    <a:pt x="100" y="55"/>
                    <a:pt x="100" y="55"/>
                    <a:pt x="100" y="55"/>
                  </a:cubicBezTo>
                  <a:cubicBezTo>
                    <a:pt x="100" y="55"/>
                    <a:pt x="100" y="55"/>
                    <a:pt x="100" y="55"/>
                  </a:cubicBezTo>
                  <a:moveTo>
                    <a:pt x="100" y="55"/>
                  </a:moveTo>
                  <a:cubicBezTo>
                    <a:pt x="100" y="55"/>
                    <a:pt x="100" y="55"/>
                    <a:pt x="100" y="55"/>
                  </a:cubicBezTo>
                  <a:cubicBezTo>
                    <a:pt x="100" y="55"/>
                    <a:pt x="100" y="55"/>
                    <a:pt x="100" y="55"/>
                  </a:cubicBezTo>
                  <a:moveTo>
                    <a:pt x="100" y="55"/>
                  </a:moveTo>
                  <a:cubicBezTo>
                    <a:pt x="100" y="55"/>
                    <a:pt x="100" y="55"/>
                    <a:pt x="100" y="55"/>
                  </a:cubicBezTo>
                  <a:cubicBezTo>
                    <a:pt x="100" y="55"/>
                    <a:pt x="100" y="55"/>
                    <a:pt x="100" y="55"/>
                  </a:cubicBezTo>
                  <a:moveTo>
                    <a:pt x="100" y="55"/>
                  </a:moveTo>
                  <a:cubicBezTo>
                    <a:pt x="100" y="55"/>
                    <a:pt x="100" y="55"/>
                    <a:pt x="100" y="55"/>
                  </a:cubicBezTo>
                  <a:cubicBezTo>
                    <a:pt x="100" y="55"/>
                    <a:pt x="100" y="55"/>
                    <a:pt x="100" y="55"/>
                  </a:cubicBezTo>
                  <a:moveTo>
                    <a:pt x="100" y="55"/>
                  </a:moveTo>
                  <a:cubicBezTo>
                    <a:pt x="100" y="55"/>
                    <a:pt x="100" y="55"/>
                    <a:pt x="99" y="55"/>
                  </a:cubicBezTo>
                  <a:cubicBezTo>
                    <a:pt x="100" y="55"/>
                    <a:pt x="100" y="55"/>
                    <a:pt x="100" y="55"/>
                  </a:cubicBezTo>
                  <a:moveTo>
                    <a:pt x="99" y="55"/>
                  </a:moveTo>
                  <a:cubicBezTo>
                    <a:pt x="99" y="55"/>
                    <a:pt x="99" y="55"/>
                    <a:pt x="99" y="55"/>
                  </a:cubicBezTo>
                  <a:cubicBezTo>
                    <a:pt x="99" y="55"/>
                    <a:pt x="99" y="55"/>
                    <a:pt x="99" y="55"/>
                  </a:cubicBezTo>
                  <a:moveTo>
                    <a:pt x="99" y="55"/>
                  </a:moveTo>
                  <a:cubicBezTo>
                    <a:pt x="99" y="55"/>
                    <a:pt x="99" y="55"/>
                    <a:pt x="99" y="55"/>
                  </a:cubicBezTo>
                  <a:moveTo>
                    <a:pt x="99" y="55"/>
                  </a:moveTo>
                  <a:cubicBezTo>
                    <a:pt x="99" y="55"/>
                    <a:pt x="99" y="55"/>
                    <a:pt x="99" y="55"/>
                  </a:cubicBezTo>
                  <a:cubicBezTo>
                    <a:pt x="99" y="55"/>
                    <a:pt x="99" y="55"/>
                    <a:pt x="99" y="55"/>
                  </a:cubicBezTo>
                  <a:moveTo>
                    <a:pt x="99" y="55"/>
                  </a:moveTo>
                  <a:cubicBezTo>
                    <a:pt x="99" y="55"/>
                    <a:pt x="99" y="55"/>
                    <a:pt x="99" y="55"/>
                  </a:cubicBezTo>
                  <a:cubicBezTo>
                    <a:pt x="99" y="55"/>
                    <a:pt x="99" y="55"/>
                    <a:pt x="99" y="55"/>
                  </a:cubicBezTo>
                  <a:moveTo>
                    <a:pt x="99" y="55"/>
                  </a:moveTo>
                  <a:cubicBezTo>
                    <a:pt x="99" y="55"/>
                    <a:pt x="99" y="55"/>
                    <a:pt x="99" y="55"/>
                  </a:cubicBezTo>
                  <a:cubicBezTo>
                    <a:pt x="99" y="55"/>
                    <a:pt x="99" y="55"/>
                    <a:pt x="99" y="55"/>
                  </a:cubicBezTo>
                  <a:moveTo>
                    <a:pt x="99" y="55"/>
                  </a:moveTo>
                  <a:cubicBezTo>
                    <a:pt x="99" y="55"/>
                    <a:pt x="99" y="55"/>
                    <a:pt x="99" y="55"/>
                  </a:cubicBezTo>
                  <a:cubicBezTo>
                    <a:pt x="99" y="55"/>
                    <a:pt x="99" y="55"/>
                    <a:pt x="99" y="55"/>
                  </a:cubicBezTo>
                  <a:moveTo>
                    <a:pt x="99" y="55"/>
                  </a:moveTo>
                  <a:cubicBezTo>
                    <a:pt x="99" y="55"/>
                    <a:pt x="99" y="55"/>
                    <a:pt x="99" y="55"/>
                  </a:cubicBezTo>
                  <a:cubicBezTo>
                    <a:pt x="99" y="55"/>
                    <a:pt x="99" y="55"/>
                    <a:pt x="99" y="55"/>
                  </a:cubicBezTo>
                  <a:moveTo>
                    <a:pt x="99" y="55"/>
                  </a:moveTo>
                  <a:cubicBezTo>
                    <a:pt x="99" y="55"/>
                    <a:pt x="99" y="55"/>
                    <a:pt x="100" y="55"/>
                  </a:cubicBezTo>
                  <a:cubicBezTo>
                    <a:pt x="99" y="55"/>
                    <a:pt x="99" y="55"/>
                    <a:pt x="99" y="55"/>
                  </a:cubicBezTo>
                  <a:moveTo>
                    <a:pt x="100" y="55"/>
                  </a:moveTo>
                  <a:cubicBezTo>
                    <a:pt x="100" y="54"/>
                    <a:pt x="100" y="54"/>
                    <a:pt x="100" y="54"/>
                  </a:cubicBezTo>
                  <a:cubicBezTo>
                    <a:pt x="100" y="54"/>
                    <a:pt x="100" y="54"/>
                    <a:pt x="100" y="55"/>
                  </a:cubicBezTo>
                  <a:moveTo>
                    <a:pt x="90" y="43"/>
                  </a:moveTo>
                  <a:cubicBezTo>
                    <a:pt x="90" y="43"/>
                    <a:pt x="90" y="43"/>
                    <a:pt x="90" y="43"/>
                  </a:cubicBezTo>
                  <a:cubicBezTo>
                    <a:pt x="90" y="43"/>
                    <a:pt x="90" y="43"/>
                    <a:pt x="90" y="43"/>
                  </a:cubicBezTo>
                  <a:moveTo>
                    <a:pt x="90" y="43"/>
                  </a:moveTo>
                  <a:cubicBezTo>
                    <a:pt x="90" y="43"/>
                    <a:pt x="90" y="43"/>
                    <a:pt x="90" y="43"/>
                  </a:cubicBezTo>
                </a:path>
              </a:pathLst>
            </a:custGeom>
            <a:pattFill prst="wdDnDiag">
              <a:fgClr>
                <a:srgbClr val="F49C3E"/>
              </a:fgClr>
              <a:bgClr>
                <a:schemeClr val="bg1"/>
              </a:bgClr>
            </a:patt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3" name="Freeform 17"/>
            <p:cNvSpPr>
              <a:spLocks noEditPoints="1"/>
            </p:cNvSpPr>
            <p:nvPr/>
          </p:nvSpPr>
          <p:spPr bwMode="auto">
            <a:xfrm>
              <a:off x="4742925" y="4067553"/>
              <a:ext cx="276556" cy="252301"/>
            </a:xfrm>
            <a:custGeom>
              <a:avLst/>
              <a:gdLst>
                <a:gd name="T0" fmla="*/ 6718464 w 55"/>
                <a:gd name="T1" fmla="*/ 2519424 h 55"/>
                <a:gd name="T2" fmla="*/ 5878656 w 55"/>
                <a:gd name="T3" fmla="*/ 3079296 h 55"/>
                <a:gd name="T4" fmla="*/ 4758912 w 55"/>
                <a:gd name="T5" fmla="*/ 2799360 h 55"/>
                <a:gd name="T6" fmla="*/ 4199040 w 55"/>
                <a:gd name="T7" fmla="*/ 2519424 h 55"/>
                <a:gd name="T8" fmla="*/ 3919104 w 55"/>
                <a:gd name="T9" fmla="*/ 3639168 h 55"/>
                <a:gd name="T10" fmla="*/ 3639168 w 55"/>
                <a:gd name="T11" fmla="*/ 4478976 h 55"/>
                <a:gd name="T12" fmla="*/ 3359232 w 55"/>
                <a:gd name="T13" fmla="*/ 5318784 h 55"/>
                <a:gd name="T14" fmla="*/ 2239488 w 55"/>
                <a:gd name="T15" fmla="*/ 5878656 h 55"/>
                <a:gd name="T16" fmla="*/ 1959552 w 55"/>
                <a:gd name="T17" fmla="*/ 7278336 h 55"/>
                <a:gd name="T18" fmla="*/ 1119744 w 55"/>
                <a:gd name="T19" fmla="*/ 7558272 h 55"/>
                <a:gd name="T20" fmla="*/ 279936 w 55"/>
                <a:gd name="T21" fmla="*/ 8398080 h 55"/>
                <a:gd name="T22" fmla="*/ 0 w 55"/>
                <a:gd name="T23" fmla="*/ 9517824 h 55"/>
                <a:gd name="T24" fmla="*/ 279936 w 55"/>
                <a:gd name="T25" fmla="*/ 10637568 h 55"/>
                <a:gd name="T26" fmla="*/ 1119744 w 55"/>
                <a:gd name="T27" fmla="*/ 10917504 h 55"/>
                <a:gd name="T28" fmla="*/ 1959552 w 55"/>
                <a:gd name="T29" fmla="*/ 11477376 h 55"/>
                <a:gd name="T30" fmla="*/ 2799360 w 55"/>
                <a:gd name="T31" fmla="*/ 12597120 h 55"/>
                <a:gd name="T32" fmla="*/ 3079296 w 55"/>
                <a:gd name="T33" fmla="*/ 13436928 h 55"/>
                <a:gd name="T34" fmla="*/ 3639168 w 55"/>
                <a:gd name="T35" fmla="*/ 13996800 h 55"/>
                <a:gd name="T36" fmla="*/ 4199040 w 55"/>
                <a:gd name="T37" fmla="*/ 13156992 h 55"/>
                <a:gd name="T38" fmla="*/ 4758912 w 55"/>
                <a:gd name="T39" fmla="*/ 12317184 h 55"/>
                <a:gd name="T40" fmla="*/ 5878656 w 55"/>
                <a:gd name="T41" fmla="*/ 11757312 h 55"/>
                <a:gd name="T42" fmla="*/ 6718464 w 55"/>
                <a:gd name="T43" fmla="*/ 11757312 h 55"/>
                <a:gd name="T44" fmla="*/ 6998400 w 55"/>
                <a:gd name="T45" fmla="*/ 13436928 h 55"/>
                <a:gd name="T46" fmla="*/ 7838208 w 55"/>
                <a:gd name="T47" fmla="*/ 13436928 h 55"/>
                <a:gd name="T48" fmla="*/ 9237888 w 55"/>
                <a:gd name="T49" fmla="*/ 13436928 h 55"/>
                <a:gd name="T50" fmla="*/ 9797760 w 55"/>
                <a:gd name="T51" fmla="*/ 14276736 h 55"/>
                <a:gd name="T52" fmla="*/ 10357632 w 55"/>
                <a:gd name="T53" fmla="*/ 15116544 h 55"/>
                <a:gd name="T54" fmla="*/ 11757312 w 55"/>
                <a:gd name="T55" fmla="*/ 14276736 h 55"/>
                <a:gd name="T56" fmla="*/ 12317184 w 55"/>
                <a:gd name="T57" fmla="*/ 13156992 h 55"/>
                <a:gd name="T58" fmla="*/ 12597120 w 55"/>
                <a:gd name="T59" fmla="*/ 11477376 h 55"/>
                <a:gd name="T60" fmla="*/ 12317184 w 55"/>
                <a:gd name="T61" fmla="*/ 9517824 h 55"/>
                <a:gd name="T62" fmla="*/ 13156992 w 55"/>
                <a:gd name="T63" fmla="*/ 8398080 h 55"/>
                <a:gd name="T64" fmla="*/ 14276736 w 55"/>
                <a:gd name="T65" fmla="*/ 7558272 h 55"/>
                <a:gd name="T66" fmla="*/ 12877056 w 55"/>
                <a:gd name="T67" fmla="*/ 6718464 h 55"/>
                <a:gd name="T68" fmla="*/ 10637568 w 55"/>
                <a:gd name="T69" fmla="*/ 8118144 h 55"/>
                <a:gd name="T70" fmla="*/ 9517824 w 55"/>
                <a:gd name="T71" fmla="*/ 6158592 h 55"/>
                <a:gd name="T72" fmla="*/ 10917504 w 55"/>
                <a:gd name="T73" fmla="*/ 4478976 h 55"/>
                <a:gd name="T74" fmla="*/ 12877056 w 55"/>
                <a:gd name="T75" fmla="*/ 3639168 h 55"/>
                <a:gd name="T76" fmla="*/ 11757312 w 55"/>
                <a:gd name="T77" fmla="*/ 1679616 h 55"/>
                <a:gd name="T78" fmla="*/ 9797760 w 55"/>
                <a:gd name="T79" fmla="*/ 559872 h 55"/>
                <a:gd name="T80" fmla="*/ 9517824 w 55"/>
                <a:gd name="T81" fmla="*/ 559872 h 55"/>
                <a:gd name="T82" fmla="*/ 8957952 w 55"/>
                <a:gd name="T83" fmla="*/ 1679616 h 55"/>
                <a:gd name="T84" fmla="*/ 7278336 w 55"/>
                <a:gd name="T85" fmla="*/ 1959552 h 55"/>
                <a:gd name="T86" fmla="*/ 14836608 w 55"/>
                <a:gd name="T87" fmla="*/ 5598720 h 55"/>
                <a:gd name="T88" fmla="*/ 15396480 w 55"/>
                <a:gd name="T89" fmla="*/ 4478976 h 55"/>
                <a:gd name="T90" fmla="*/ 12317184 w 55"/>
                <a:gd name="T91" fmla="*/ 13436928 h 55"/>
                <a:gd name="T92" fmla="*/ 14836608 w 55"/>
                <a:gd name="T93" fmla="*/ 5598720 h 55"/>
                <a:gd name="T94" fmla="*/ 14836608 w 55"/>
                <a:gd name="T95" fmla="*/ 5598720 h 55"/>
                <a:gd name="T96" fmla="*/ 14836608 w 55"/>
                <a:gd name="T97" fmla="*/ 5598720 h 55"/>
                <a:gd name="T98" fmla="*/ 9797760 w 55"/>
                <a:gd name="T99" fmla="*/ 14836608 h 55"/>
                <a:gd name="T100" fmla="*/ 9797760 w 55"/>
                <a:gd name="T101" fmla="*/ 14836608 h 55"/>
                <a:gd name="T102" fmla="*/ 9517824 w 55"/>
                <a:gd name="T103" fmla="*/ 15396480 h 55"/>
                <a:gd name="T104" fmla="*/ 14836608 w 55"/>
                <a:gd name="T105" fmla="*/ 14556672 h 55"/>
                <a:gd name="T106" fmla="*/ 15116544 w 55"/>
                <a:gd name="T107" fmla="*/ 4478976 h 55"/>
                <a:gd name="T108" fmla="*/ 15396480 w 55"/>
                <a:gd name="T109" fmla="*/ 4478976 h 55"/>
                <a:gd name="T110" fmla="*/ 14836608 w 55"/>
                <a:gd name="T111" fmla="*/ 5598720 h 55"/>
                <a:gd name="T112" fmla="*/ 14836608 w 55"/>
                <a:gd name="T113" fmla="*/ 5598720 h 55"/>
                <a:gd name="T114" fmla="*/ 14836608 w 55"/>
                <a:gd name="T115" fmla="*/ 5598720 h 55"/>
                <a:gd name="T116" fmla="*/ 9517824 w 55"/>
                <a:gd name="T117" fmla="*/ 15396480 h 5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5"/>
                <a:gd name="T179" fmla="*/ 55 w 55"/>
                <a:gd name="T180" fmla="*/ 55 h 5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5">
                  <a:moveTo>
                    <a:pt x="25" y="6"/>
                  </a:moveTo>
                  <a:cubicBezTo>
                    <a:pt x="25" y="7"/>
                    <a:pt x="25" y="7"/>
                    <a:pt x="25" y="7"/>
                  </a:cubicBezTo>
                  <a:cubicBezTo>
                    <a:pt x="25" y="6"/>
                    <a:pt x="25" y="7"/>
                    <a:pt x="25" y="7"/>
                  </a:cubicBezTo>
                  <a:cubicBezTo>
                    <a:pt x="25" y="7"/>
                    <a:pt x="25" y="8"/>
                    <a:pt x="25" y="8"/>
                  </a:cubicBezTo>
                  <a:cubicBezTo>
                    <a:pt x="25" y="8"/>
                    <a:pt x="25" y="8"/>
                    <a:pt x="25" y="8"/>
                  </a:cubicBezTo>
                  <a:cubicBezTo>
                    <a:pt x="25" y="8"/>
                    <a:pt x="25" y="8"/>
                    <a:pt x="25" y="9"/>
                  </a:cubicBezTo>
                  <a:cubicBezTo>
                    <a:pt x="25" y="9"/>
                    <a:pt x="25" y="9"/>
                    <a:pt x="25" y="9"/>
                  </a:cubicBezTo>
                  <a:cubicBezTo>
                    <a:pt x="25" y="9"/>
                    <a:pt x="25" y="9"/>
                    <a:pt x="25" y="9"/>
                  </a:cubicBezTo>
                  <a:cubicBezTo>
                    <a:pt x="25" y="9"/>
                    <a:pt x="24" y="9"/>
                    <a:pt x="24" y="9"/>
                  </a:cubicBezTo>
                  <a:cubicBezTo>
                    <a:pt x="25" y="9"/>
                    <a:pt x="24" y="9"/>
                    <a:pt x="24" y="9"/>
                  </a:cubicBezTo>
                  <a:cubicBezTo>
                    <a:pt x="25" y="9"/>
                    <a:pt x="24" y="9"/>
                    <a:pt x="24" y="9"/>
                  </a:cubicBezTo>
                  <a:cubicBezTo>
                    <a:pt x="24" y="9"/>
                    <a:pt x="23" y="9"/>
                    <a:pt x="23" y="9"/>
                  </a:cubicBezTo>
                  <a:cubicBezTo>
                    <a:pt x="23" y="9"/>
                    <a:pt x="23" y="9"/>
                    <a:pt x="23" y="9"/>
                  </a:cubicBezTo>
                  <a:cubicBezTo>
                    <a:pt x="23" y="9"/>
                    <a:pt x="23" y="9"/>
                    <a:pt x="22" y="9"/>
                  </a:cubicBezTo>
                  <a:cubicBezTo>
                    <a:pt x="23" y="9"/>
                    <a:pt x="23" y="9"/>
                    <a:pt x="22" y="9"/>
                  </a:cubicBezTo>
                  <a:cubicBezTo>
                    <a:pt x="22" y="9"/>
                    <a:pt x="21" y="9"/>
                    <a:pt x="21" y="9"/>
                  </a:cubicBezTo>
                  <a:cubicBezTo>
                    <a:pt x="21" y="9"/>
                    <a:pt x="21" y="9"/>
                    <a:pt x="21" y="9"/>
                  </a:cubicBezTo>
                  <a:cubicBezTo>
                    <a:pt x="21" y="9"/>
                    <a:pt x="21" y="10"/>
                    <a:pt x="21" y="10"/>
                  </a:cubicBezTo>
                  <a:cubicBezTo>
                    <a:pt x="21" y="10"/>
                    <a:pt x="21" y="10"/>
                    <a:pt x="21" y="10"/>
                  </a:cubicBezTo>
                  <a:cubicBezTo>
                    <a:pt x="21" y="10"/>
                    <a:pt x="21" y="10"/>
                    <a:pt x="21" y="10"/>
                  </a:cubicBezTo>
                  <a:cubicBezTo>
                    <a:pt x="21" y="10"/>
                    <a:pt x="21" y="11"/>
                    <a:pt x="21" y="11"/>
                  </a:cubicBezTo>
                  <a:cubicBezTo>
                    <a:pt x="21" y="11"/>
                    <a:pt x="21" y="11"/>
                    <a:pt x="21" y="11"/>
                  </a:cubicBezTo>
                  <a:cubicBezTo>
                    <a:pt x="21" y="11"/>
                    <a:pt x="21" y="11"/>
                    <a:pt x="21" y="11"/>
                  </a:cubicBezTo>
                  <a:cubicBezTo>
                    <a:pt x="21" y="11"/>
                    <a:pt x="20" y="11"/>
                    <a:pt x="20" y="11"/>
                  </a:cubicBezTo>
                  <a:cubicBezTo>
                    <a:pt x="20" y="11"/>
                    <a:pt x="20" y="11"/>
                    <a:pt x="20" y="11"/>
                  </a:cubicBezTo>
                  <a:cubicBezTo>
                    <a:pt x="20" y="11"/>
                    <a:pt x="20" y="11"/>
                    <a:pt x="19" y="11"/>
                  </a:cubicBezTo>
                  <a:cubicBezTo>
                    <a:pt x="20" y="11"/>
                    <a:pt x="20" y="11"/>
                    <a:pt x="19" y="11"/>
                  </a:cubicBezTo>
                  <a:cubicBezTo>
                    <a:pt x="20" y="11"/>
                    <a:pt x="20" y="11"/>
                    <a:pt x="19" y="11"/>
                  </a:cubicBezTo>
                  <a:cubicBezTo>
                    <a:pt x="18" y="11"/>
                    <a:pt x="18" y="11"/>
                    <a:pt x="18" y="11"/>
                  </a:cubicBezTo>
                  <a:cubicBezTo>
                    <a:pt x="18" y="11"/>
                    <a:pt x="18" y="11"/>
                    <a:pt x="18" y="11"/>
                  </a:cubicBezTo>
                  <a:cubicBezTo>
                    <a:pt x="18" y="11"/>
                    <a:pt x="18" y="11"/>
                    <a:pt x="18" y="11"/>
                  </a:cubicBezTo>
                  <a:cubicBezTo>
                    <a:pt x="18" y="11"/>
                    <a:pt x="17" y="10"/>
                    <a:pt x="17" y="10"/>
                  </a:cubicBezTo>
                  <a:cubicBezTo>
                    <a:pt x="18" y="11"/>
                    <a:pt x="17" y="10"/>
                    <a:pt x="17" y="10"/>
                  </a:cubicBezTo>
                  <a:cubicBezTo>
                    <a:pt x="17" y="10"/>
                    <a:pt x="17" y="10"/>
                    <a:pt x="17" y="10"/>
                  </a:cubicBezTo>
                  <a:cubicBezTo>
                    <a:pt x="17" y="10"/>
                    <a:pt x="17" y="9"/>
                    <a:pt x="17" y="9"/>
                  </a:cubicBezTo>
                  <a:cubicBezTo>
                    <a:pt x="17" y="9"/>
                    <a:pt x="17" y="9"/>
                    <a:pt x="17" y="9"/>
                  </a:cubicBezTo>
                  <a:cubicBezTo>
                    <a:pt x="17" y="9"/>
                    <a:pt x="17" y="9"/>
                    <a:pt x="17" y="8"/>
                  </a:cubicBezTo>
                  <a:cubicBezTo>
                    <a:pt x="17" y="8"/>
                    <a:pt x="16" y="8"/>
                    <a:pt x="16" y="8"/>
                  </a:cubicBezTo>
                  <a:cubicBezTo>
                    <a:pt x="16" y="8"/>
                    <a:pt x="16" y="8"/>
                    <a:pt x="16" y="8"/>
                  </a:cubicBezTo>
                  <a:cubicBezTo>
                    <a:pt x="16" y="8"/>
                    <a:pt x="16" y="9"/>
                    <a:pt x="16" y="9"/>
                  </a:cubicBezTo>
                  <a:cubicBezTo>
                    <a:pt x="16" y="8"/>
                    <a:pt x="16" y="9"/>
                    <a:pt x="15" y="9"/>
                  </a:cubicBezTo>
                  <a:cubicBezTo>
                    <a:pt x="16" y="8"/>
                    <a:pt x="16" y="9"/>
                    <a:pt x="15" y="9"/>
                  </a:cubicBezTo>
                  <a:cubicBezTo>
                    <a:pt x="16" y="8"/>
                    <a:pt x="16" y="9"/>
                    <a:pt x="15" y="9"/>
                  </a:cubicBezTo>
                  <a:cubicBezTo>
                    <a:pt x="16" y="8"/>
                    <a:pt x="16" y="9"/>
                    <a:pt x="15" y="9"/>
                  </a:cubicBezTo>
                  <a:cubicBezTo>
                    <a:pt x="15" y="9"/>
                    <a:pt x="15" y="10"/>
                    <a:pt x="15" y="10"/>
                  </a:cubicBezTo>
                  <a:cubicBezTo>
                    <a:pt x="15" y="10"/>
                    <a:pt x="14" y="10"/>
                    <a:pt x="14" y="10"/>
                  </a:cubicBezTo>
                  <a:cubicBezTo>
                    <a:pt x="14" y="10"/>
                    <a:pt x="14" y="10"/>
                    <a:pt x="14" y="10"/>
                  </a:cubicBezTo>
                  <a:cubicBezTo>
                    <a:pt x="14" y="10"/>
                    <a:pt x="14" y="10"/>
                    <a:pt x="14" y="10"/>
                  </a:cubicBezTo>
                  <a:cubicBezTo>
                    <a:pt x="14" y="10"/>
                    <a:pt x="14" y="10"/>
                    <a:pt x="14" y="10"/>
                  </a:cubicBezTo>
                  <a:cubicBezTo>
                    <a:pt x="14" y="10"/>
                    <a:pt x="14" y="10"/>
                    <a:pt x="14" y="11"/>
                  </a:cubicBezTo>
                  <a:cubicBezTo>
                    <a:pt x="14" y="11"/>
                    <a:pt x="13" y="11"/>
                    <a:pt x="13" y="11"/>
                  </a:cubicBezTo>
                  <a:cubicBezTo>
                    <a:pt x="14" y="11"/>
                    <a:pt x="13" y="11"/>
                    <a:pt x="13" y="11"/>
                  </a:cubicBezTo>
                  <a:cubicBezTo>
                    <a:pt x="13" y="12"/>
                    <a:pt x="13" y="12"/>
                    <a:pt x="13" y="12"/>
                  </a:cubicBezTo>
                  <a:cubicBezTo>
                    <a:pt x="13" y="12"/>
                    <a:pt x="14" y="12"/>
                    <a:pt x="14" y="12"/>
                  </a:cubicBezTo>
                  <a:cubicBezTo>
                    <a:pt x="13" y="12"/>
                    <a:pt x="14" y="12"/>
                    <a:pt x="14" y="13"/>
                  </a:cubicBezTo>
                  <a:cubicBezTo>
                    <a:pt x="14" y="13"/>
                    <a:pt x="14" y="13"/>
                    <a:pt x="14" y="13"/>
                  </a:cubicBezTo>
                  <a:cubicBezTo>
                    <a:pt x="14" y="13"/>
                    <a:pt x="14" y="13"/>
                    <a:pt x="14" y="13"/>
                  </a:cubicBezTo>
                  <a:cubicBezTo>
                    <a:pt x="14" y="13"/>
                    <a:pt x="14" y="13"/>
                    <a:pt x="14" y="14"/>
                  </a:cubicBezTo>
                  <a:cubicBezTo>
                    <a:pt x="14" y="13"/>
                    <a:pt x="14" y="13"/>
                    <a:pt x="14" y="14"/>
                  </a:cubicBezTo>
                  <a:cubicBezTo>
                    <a:pt x="14" y="13"/>
                    <a:pt x="14" y="13"/>
                    <a:pt x="14" y="14"/>
                  </a:cubicBezTo>
                  <a:cubicBezTo>
                    <a:pt x="14" y="13"/>
                    <a:pt x="14" y="13"/>
                    <a:pt x="14" y="15"/>
                  </a:cubicBezTo>
                  <a:cubicBezTo>
                    <a:pt x="14" y="13"/>
                    <a:pt x="14" y="13"/>
                    <a:pt x="14" y="15"/>
                  </a:cubicBezTo>
                  <a:cubicBezTo>
                    <a:pt x="14" y="15"/>
                    <a:pt x="14" y="16"/>
                    <a:pt x="14" y="16"/>
                  </a:cubicBezTo>
                  <a:cubicBezTo>
                    <a:pt x="14" y="16"/>
                    <a:pt x="14" y="16"/>
                    <a:pt x="14" y="16"/>
                  </a:cubicBezTo>
                  <a:cubicBezTo>
                    <a:pt x="14" y="16"/>
                    <a:pt x="14" y="16"/>
                    <a:pt x="13" y="16"/>
                  </a:cubicBezTo>
                  <a:cubicBezTo>
                    <a:pt x="13" y="16"/>
                    <a:pt x="13" y="16"/>
                    <a:pt x="13" y="16"/>
                  </a:cubicBezTo>
                  <a:cubicBezTo>
                    <a:pt x="13" y="16"/>
                    <a:pt x="13" y="16"/>
                    <a:pt x="13" y="16"/>
                  </a:cubicBezTo>
                  <a:cubicBezTo>
                    <a:pt x="13" y="16"/>
                    <a:pt x="13" y="16"/>
                    <a:pt x="12" y="16"/>
                  </a:cubicBezTo>
                  <a:cubicBezTo>
                    <a:pt x="12" y="16"/>
                    <a:pt x="12" y="17"/>
                    <a:pt x="12" y="17"/>
                  </a:cubicBezTo>
                  <a:cubicBezTo>
                    <a:pt x="12" y="16"/>
                    <a:pt x="12" y="17"/>
                    <a:pt x="12" y="17"/>
                  </a:cubicBezTo>
                  <a:cubicBezTo>
                    <a:pt x="12" y="17"/>
                    <a:pt x="12" y="17"/>
                    <a:pt x="12" y="17"/>
                  </a:cubicBezTo>
                  <a:cubicBezTo>
                    <a:pt x="12" y="17"/>
                    <a:pt x="12" y="18"/>
                    <a:pt x="12" y="18"/>
                  </a:cubicBezTo>
                  <a:cubicBezTo>
                    <a:pt x="12" y="17"/>
                    <a:pt x="12" y="18"/>
                    <a:pt x="12" y="18"/>
                  </a:cubicBezTo>
                  <a:cubicBezTo>
                    <a:pt x="12" y="18"/>
                    <a:pt x="12" y="18"/>
                    <a:pt x="12" y="18"/>
                  </a:cubicBezTo>
                  <a:cubicBezTo>
                    <a:pt x="12" y="18"/>
                    <a:pt x="11" y="19"/>
                    <a:pt x="11" y="19"/>
                  </a:cubicBezTo>
                  <a:cubicBezTo>
                    <a:pt x="12" y="18"/>
                    <a:pt x="11" y="19"/>
                    <a:pt x="11" y="19"/>
                  </a:cubicBezTo>
                  <a:cubicBezTo>
                    <a:pt x="11" y="19"/>
                    <a:pt x="12" y="19"/>
                    <a:pt x="12" y="19"/>
                  </a:cubicBezTo>
                  <a:cubicBezTo>
                    <a:pt x="12" y="19"/>
                    <a:pt x="12" y="20"/>
                    <a:pt x="12" y="20"/>
                  </a:cubicBezTo>
                  <a:cubicBezTo>
                    <a:pt x="12" y="20"/>
                    <a:pt x="11" y="20"/>
                    <a:pt x="11" y="20"/>
                  </a:cubicBezTo>
                  <a:cubicBezTo>
                    <a:pt x="12" y="20"/>
                    <a:pt x="11" y="20"/>
                    <a:pt x="11" y="20"/>
                  </a:cubicBezTo>
                  <a:cubicBezTo>
                    <a:pt x="11" y="20"/>
                    <a:pt x="11" y="20"/>
                    <a:pt x="10" y="20"/>
                  </a:cubicBezTo>
                  <a:cubicBezTo>
                    <a:pt x="10" y="20"/>
                    <a:pt x="10" y="20"/>
                    <a:pt x="10" y="20"/>
                  </a:cubicBezTo>
                  <a:cubicBezTo>
                    <a:pt x="9" y="20"/>
                    <a:pt x="9" y="20"/>
                    <a:pt x="9" y="20"/>
                  </a:cubicBezTo>
                  <a:cubicBezTo>
                    <a:pt x="9" y="20"/>
                    <a:pt x="9" y="20"/>
                    <a:pt x="9" y="20"/>
                  </a:cubicBezTo>
                  <a:cubicBezTo>
                    <a:pt x="9" y="20"/>
                    <a:pt x="9" y="20"/>
                    <a:pt x="9" y="20"/>
                  </a:cubicBezTo>
                  <a:cubicBezTo>
                    <a:pt x="9" y="21"/>
                    <a:pt x="8" y="21"/>
                    <a:pt x="8" y="21"/>
                  </a:cubicBezTo>
                  <a:cubicBezTo>
                    <a:pt x="8" y="21"/>
                    <a:pt x="8" y="21"/>
                    <a:pt x="8" y="21"/>
                  </a:cubicBezTo>
                  <a:cubicBezTo>
                    <a:pt x="8" y="21"/>
                    <a:pt x="8" y="21"/>
                    <a:pt x="8" y="21"/>
                  </a:cubicBezTo>
                  <a:cubicBezTo>
                    <a:pt x="8" y="21"/>
                    <a:pt x="8" y="22"/>
                    <a:pt x="8" y="22"/>
                  </a:cubicBezTo>
                  <a:cubicBezTo>
                    <a:pt x="8" y="22"/>
                    <a:pt x="8" y="22"/>
                    <a:pt x="8" y="22"/>
                  </a:cubicBezTo>
                  <a:cubicBezTo>
                    <a:pt x="8" y="22"/>
                    <a:pt x="7" y="22"/>
                    <a:pt x="7" y="22"/>
                  </a:cubicBezTo>
                  <a:cubicBezTo>
                    <a:pt x="8" y="22"/>
                    <a:pt x="7" y="22"/>
                    <a:pt x="7" y="23"/>
                  </a:cubicBezTo>
                  <a:cubicBezTo>
                    <a:pt x="8" y="22"/>
                    <a:pt x="7" y="22"/>
                    <a:pt x="7" y="23"/>
                  </a:cubicBezTo>
                  <a:cubicBezTo>
                    <a:pt x="7" y="23"/>
                    <a:pt x="7" y="24"/>
                    <a:pt x="7" y="24"/>
                  </a:cubicBezTo>
                  <a:cubicBezTo>
                    <a:pt x="8" y="24"/>
                    <a:pt x="8" y="24"/>
                    <a:pt x="8" y="24"/>
                  </a:cubicBezTo>
                  <a:cubicBezTo>
                    <a:pt x="8" y="24"/>
                    <a:pt x="8" y="24"/>
                    <a:pt x="8" y="24"/>
                  </a:cubicBezTo>
                  <a:cubicBezTo>
                    <a:pt x="8" y="24"/>
                    <a:pt x="8" y="24"/>
                    <a:pt x="8" y="25"/>
                  </a:cubicBezTo>
                  <a:cubicBezTo>
                    <a:pt x="8" y="25"/>
                    <a:pt x="8" y="25"/>
                    <a:pt x="8" y="25"/>
                  </a:cubicBezTo>
                  <a:cubicBezTo>
                    <a:pt x="7" y="25"/>
                    <a:pt x="7" y="25"/>
                    <a:pt x="7" y="26"/>
                  </a:cubicBezTo>
                  <a:cubicBezTo>
                    <a:pt x="7" y="26"/>
                    <a:pt x="7" y="26"/>
                    <a:pt x="7" y="26"/>
                  </a:cubicBezTo>
                  <a:cubicBezTo>
                    <a:pt x="7" y="26"/>
                    <a:pt x="7" y="26"/>
                    <a:pt x="7" y="26"/>
                  </a:cubicBezTo>
                  <a:cubicBezTo>
                    <a:pt x="7" y="26"/>
                    <a:pt x="7" y="27"/>
                    <a:pt x="7" y="27"/>
                  </a:cubicBezTo>
                  <a:cubicBezTo>
                    <a:pt x="7" y="27"/>
                    <a:pt x="7" y="27"/>
                    <a:pt x="7" y="27"/>
                  </a:cubicBezTo>
                  <a:cubicBezTo>
                    <a:pt x="7" y="27"/>
                    <a:pt x="6" y="27"/>
                    <a:pt x="6" y="27"/>
                  </a:cubicBezTo>
                  <a:cubicBezTo>
                    <a:pt x="7" y="27"/>
                    <a:pt x="6" y="27"/>
                    <a:pt x="6" y="27"/>
                  </a:cubicBezTo>
                  <a:cubicBezTo>
                    <a:pt x="7" y="27"/>
                    <a:pt x="6" y="27"/>
                    <a:pt x="6" y="27"/>
                  </a:cubicBezTo>
                  <a:cubicBezTo>
                    <a:pt x="7" y="27"/>
                    <a:pt x="6" y="27"/>
                    <a:pt x="5" y="27"/>
                  </a:cubicBezTo>
                  <a:cubicBezTo>
                    <a:pt x="7" y="27"/>
                    <a:pt x="6" y="27"/>
                    <a:pt x="5" y="27"/>
                  </a:cubicBezTo>
                  <a:cubicBezTo>
                    <a:pt x="7" y="27"/>
                    <a:pt x="6" y="27"/>
                    <a:pt x="5" y="27"/>
                  </a:cubicBezTo>
                  <a:cubicBezTo>
                    <a:pt x="7" y="27"/>
                    <a:pt x="6" y="27"/>
                    <a:pt x="4" y="27"/>
                  </a:cubicBezTo>
                  <a:cubicBezTo>
                    <a:pt x="7" y="27"/>
                    <a:pt x="6" y="27"/>
                    <a:pt x="4" y="27"/>
                  </a:cubicBezTo>
                  <a:cubicBezTo>
                    <a:pt x="7" y="27"/>
                    <a:pt x="6" y="27"/>
                    <a:pt x="3" y="27"/>
                  </a:cubicBezTo>
                  <a:cubicBezTo>
                    <a:pt x="3" y="27"/>
                    <a:pt x="3" y="27"/>
                    <a:pt x="3" y="27"/>
                  </a:cubicBezTo>
                  <a:cubicBezTo>
                    <a:pt x="3" y="27"/>
                    <a:pt x="3" y="27"/>
                    <a:pt x="3" y="27"/>
                  </a:cubicBezTo>
                  <a:cubicBezTo>
                    <a:pt x="3" y="27"/>
                    <a:pt x="2" y="27"/>
                    <a:pt x="2" y="27"/>
                  </a:cubicBezTo>
                  <a:cubicBezTo>
                    <a:pt x="2" y="27"/>
                    <a:pt x="2" y="28"/>
                    <a:pt x="2" y="28"/>
                  </a:cubicBezTo>
                  <a:cubicBezTo>
                    <a:pt x="1" y="28"/>
                    <a:pt x="2" y="28"/>
                    <a:pt x="1" y="28"/>
                  </a:cubicBezTo>
                  <a:cubicBezTo>
                    <a:pt x="1" y="28"/>
                    <a:pt x="1" y="28"/>
                    <a:pt x="1" y="28"/>
                  </a:cubicBezTo>
                  <a:cubicBezTo>
                    <a:pt x="1" y="28"/>
                    <a:pt x="1" y="28"/>
                    <a:pt x="1" y="29"/>
                  </a:cubicBezTo>
                  <a:cubicBezTo>
                    <a:pt x="1" y="28"/>
                    <a:pt x="1" y="28"/>
                    <a:pt x="1" y="29"/>
                  </a:cubicBezTo>
                  <a:cubicBezTo>
                    <a:pt x="1" y="29"/>
                    <a:pt x="1" y="30"/>
                    <a:pt x="1" y="30"/>
                  </a:cubicBezTo>
                  <a:cubicBezTo>
                    <a:pt x="1" y="30"/>
                    <a:pt x="1" y="30"/>
                    <a:pt x="1" y="30"/>
                  </a:cubicBezTo>
                  <a:cubicBezTo>
                    <a:pt x="1" y="30"/>
                    <a:pt x="1" y="30"/>
                    <a:pt x="1" y="30"/>
                  </a:cubicBezTo>
                  <a:cubicBezTo>
                    <a:pt x="1" y="30"/>
                    <a:pt x="1" y="31"/>
                    <a:pt x="1" y="31"/>
                  </a:cubicBezTo>
                  <a:cubicBezTo>
                    <a:pt x="1" y="31"/>
                    <a:pt x="1" y="31"/>
                    <a:pt x="1" y="31"/>
                  </a:cubicBezTo>
                  <a:cubicBezTo>
                    <a:pt x="1" y="31"/>
                    <a:pt x="1" y="31"/>
                    <a:pt x="1" y="31"/>
                  </a:cubicBezTo>
                  <a:cubicBezTo>
                    <a:pt x="1" y="31"/>
                    <a:pt x="0" y="32"/>
                    <a:pt x="0" y="32"/>
                  </a:cubicBezTo>
                  <a:cubicBezTo>
                    <a:pt x="0" y="32"/>
                    <a:pt x="0" y="32"/>
                    <a:pt x="0" y="32"/>
                  </a:cubicBezTo>
                  <a:cubicBezTo>
                    <a:pt x="0" y="32"/>
                    <a:pt x="0" y="33"/>
                    <a:pt x="0" y="33"/>
                  </a:cubicBezTo>
                  <a:cubicBezTo>
                    <a:pt x="0" y="33"/>
                    <a:pt x="0" y="33"/>
                    <a:pt x="0" y="33"/>
                  </a:cubicBezTo>
                  <a:cubicBezTo>
                    <a:pt x="0" y="33"/>
                    <a:pt x="0" y="34"/>
                    <a:pt x="0" y="34"/>
                  </a:cubicBezTo>
                  <a:cubicBezTo>
                    <a:pt x="0" y="34"/>
                    <a:pt x="0" y="34"/>
                    <a:pt x="0" y="34"/>
                  </a:cubicBezTo>
                  <a:cubicBezTo>
                    <a:pt x="0" y="34"/>
                    <a:pt x="0" y="34"/>
                    <a:pt x="0" y="34"/>
                  </a:cubicBezTo>
                  <a:cubicBezTo>
                    <a:pt x="1" y="34"/>
                    <a:pt x="0" y="35"/>
                    <a:pt x="1" y="35"/>
                  </a:cubicBezTo>
                  <a:cubicBezTo>
                    <a:pt x="1" y="35"/>
                    <a:pt x="1" y="35"/>
                    <a:pt x="1" y="35"/>
                  </a:cubicBezTo>
                  <a:cubicBezTo>
                    <a:pt x="1" y="35"/>
                    <a:pt x="1" y="35"/>
                    <a:pt x="1" y="35"/>
                  </a:cubicBezTo>
                  <a:cubicBezTo>
                    <a:pt x="1" y="35"/>
                    <a:pt x="1" y="35"/>
                    <a:pt x="1" y="36"/>
                  </a:cubicBezTo>
                  <a:cubicBezTo>
                    <a:pt x="1" y="35"/>
                    <a:pt x="1" y="35"/>
                    <a:pt x="1" y="36"/>
                  </a:cubicBezTo>
                  <a:cubicBezTo>
                    <a:pt x="1" y="36"/>
                    <a:pt x="1" y="36"/>
                    <a:pt x="1" y="37"/>
                  </a:cubicBezTo>
                  <a:cubicBezTo>
                    <a:pt x="1" y="36"/>
                    <a:pt x="1" y="36"/>
                    <a:pt x="1" y="37"/>
                  </a:cubicBezTo>
                  <a:cubicBezTo>
                    <a:pt x="1" y="36"/>
                    <a:pt x="1" y="36"/>
                    <a:pt x="1" y="37"/>
                  </a:cubicBezTo>
                  <a:cubicBezTo>
                    <a:pt x="1" y="37"/>
                    <a:pt x="1" y="38"/>
                    <a:pt x="1" y="38"/>
                  </a:cubicBezTo>
                  <a:cubicBezTo>
                    <a:pt x="1" y="38"/>
                    <a:pt x="1" y="38"/>
                    <a:pt x="1" y="38"/>
                  </a:cubicBezTo>
                  <a:cubicBezTo>
                    <a:pt x="1" y="38"/>
                    <a:pt x="1" y="38"/>
                    <a:pt x="1" y="38"/>
                  </a:cubicBezTo>
                  <a:cubicBezTo>
                    <a:pt x="2" y="38"/>
                    <a:pt x="1" y="38"/>
                    <a:pt x="2" y="38"/>
                  </a:cubicBezTo>
                  <a:cubicBezTo>
                    <a:pt x="2" y="38"/>
                    <a:pt x="2" y="39"/>
                    <a:pt x="2" y="39"/>
                  </a:cubicBezTo>
                  <a:cubicBezTo>
                    <a:pt x="2" y="39"/>
                    <a:pt x="2" y="39"/>
                    <a:pt x="2" y="39"/>
                  </a:cubicBezTo>
                  <a:cubicBezTo>
                    <a:pt x="2" y="39"/>
                    <a:pt x="2" y="39"/>
                    <a:pt x="2" y="40"/>
                  </a:cubicBezTo>
                  <a:cubicBezTo>
                    <a:pt x="2" y="39"/>
                    <a:pt x="2" y="39"/>
                    <a:pt x="2" y="40"/>
                  </a:cubicBezTo>
                  <a:cubicBezTo>
                    <a:pt x="2" y="39"/>
                    <a:pt x="2" y="39"/>
                    <a:pt x="3" y="40"/>
                  </a:cubicBezTo>
                  <a:cubicBezTo>
                    <a:pt x="3" y="40"/>
                    <a:pt x="3" y="40"/>
                    <a:pt x="3" y="40"/>
                  </a:cubicBezTo>
                  <a:cubicBezTo>
                    <a:pt x="3" y="40"/>
                    <a:pt x="3" y="39"/>
                    <a:pt x="3" y="39"/>
                  </a:cubicBezTo>
                  <a:cubicBezTo>
                    <a:pt x="3" y="40"/>
                    <a:pt x="3" y="39"/>
                    <a:pt x="4" y="39"/>
                  </a:cubicBezTo>
                  <a:cubicBezTo>
                    <a:pt x="3" y="40"/>
                    <a:pt x="3" y="39"/>
                    <a:pt x="4" y="39"/>
                  </a:cubicBezTo>
                  <a:cubicBezTo>
                    <a:pt x="3" y="40"/>
                    <a:pt x="3" y="39"/>
                    <a:pt x="4" y="39"/>
                  </a:cubicBezTo>
                  <a:cubicBezTo>
                    <a:pt x="3" y="40"/>
                    <a:pt x="3" y="39"/>
                    <a:pt x="5" y="39"/>
                  </a:cubicBezTo>
                  <a:cubicBezTo>
                    <a:pt x="3" y="40"/>
                    <a:pt x="3" y="39"/>
                    <a:pt x="5" y="39"/>
                  </a:cubicBezTo>
                  <a:cubicBezTo>
                    <a:pt x="5" y="39"/>
                    <a:pt x="5" y="39"/>
                    <a:pt x="5" y="39"/>
                  </a:cubicBezTo>
                  <a:cubicBezTo>
                    <a:pt x="6" y="39"/>
                    <a:pt x="6" y="39"/>
                    <a:pt x="6" y="39"/>
                  </a:cubicBezTo>
                  <a:cubicBezTo>
                    <a:pt x="6" y="39"/>
                    <a:pt x="6" y="39"/>
                    <a:pt x="6" y="39"/>
                  </a:cubicBezTo>
                  <a:cubicBezTo>
                    <a:pt x="6" y="39"/>
                    <a:pt x="7" y="40"/>
                    <a:pt x="7" y="40"/>
                  </a:cubicBezTo>
                  <a:cubicBezTo>
                    <a:pt x="6" y="39"/>
                    <a:pt x="7" y="40"/>
                    <a:pt x="7" y="40"/>
                  </a:cubicBezTo>
                  <a:cubicBezTo>
                    <a:pt x="7" y="40"/>
                    <a:pt x="7" y="40"/>
                    <a:pt x="7" y="40"/>
                  </a:cubicBezTo>
                  <a:cubicBezTo>
                    <a:pt x="7" y="40"/>
                    <a:pt x="7" y="41"/>
                    <a:pt x="7" y="41"/>
                  </a:cubicBezTo>
                  <a:cubicBezTo>
                    <a:pt x="7" y="41"/>
                    <a:pt x="7" y="41"/>
                    <a:pt x="7" y="41"/>
                  </a:cubicBezTo>
                  <a:cubicBezTo>
                    <a:pt x="7" y="41"/>
                    <a:pt x="7" y="41"/>
                    <a:pt x="7" y="41"/>
                  </a:cubicBezTo>
                  <a:cubicBezTo>
                    <a:pt x="7" y="41"/>
                    <a:pt x="8" y="42"/>
                    <a:pt x="8" y="42"/>
                  </a:cubicBezTo>
                  <a:cubicBezTo>
                    <a:pt x="8" y="42"/>
                    <a:pt x="8" y="42"/>
                    <a:pt x="8" y="42"/>
                  </a:cubicBezTo>
                  <a:cubicBezTo>
                    <a:pt x="8" y="42"/>
                    <a:pt x="8" y="43"/>
                    <a:pt x="8" y="43"/>
                  </a:cubicBezTo>
                  <a:cubicBezTo>
                    <a:pt x="8" y="43"/>
                    <a:pt x="8" y="43"/>
                    <a:pt x="8" y="43"/>
                  </a:cubicBezTo>
                  <a:cubicBezTo>
                    <a:pt x="8" y="43"/>
                    <a:pt x="8" y="43"/>
                    <a:pt x="8" y="43"/>
                  </a:cubicBezTo>
                  <a:cubicBezTo>
                    <a:pt x="8" y="43"/>
                    <a:pt x="8" y="43"/>
                    <a:pt x="8" y="44"/>
                  </a:cubicBezTo>
                  <a:cubicBezTo>
                    <a:pt x="9" y="44"/>
                    <a:pt x="8" y="44"/>
                    <a:pt x="9" y="44"/>
                  </a:cubicBezTo>
                  <a:cubicBezTo>
                    <a:pt x="9" y="44"/>
                    <a:pt x="9" y="44"/>
                    <a:pt x="9" y="44"/>
                  </a:cubicBezTo>
                  <a:cubicBezTo>
                    <a:pt x="9" y="45"/>
                    <a:pt x="9" y="45"/>
                    <a:pt x="10" y="45"/>
                  </a:cubicBezTo>
                  <a:cubicBezTo>
                    <a:pt x="9" y="45"/>
                    <a:pt x="9" y="45"/>
                    <a:pt x="10" y="45"/>
                  </a:cubicBezTo>
                  <a:cubicBezTo>
                    <a:pt x="10" y="45"/>
                    <a:pt x="10" y="45"/>
                    <a:pt x="10" y="46"/>
                  </a:cubicBezTo>
                  <a:cubicBezTo>
                    <a:pt x="10" y="46"/>
                    <a:pt x="10" y="46"/>
                    <a:pt x="10" y="46"/>
                  </a:cubicBezTo>
                  <a:cubicBezTo>
                    <a:pt x="10" y="46"/>
                    <a:pt x="10" y="46"/>
                    <a:pt x="10" y="46"/>
                  </a:cubicBezTo>
                  <a:cubicBezTo>
                    <a:pt x="10" y="46"/>
                    <a:pt x="10" y="47"/>
                    <a:pt x="10" y="47"/>
                  </a:cubicBezTo>
                  <a:cubicBezTo>
                    <a:pt x="10" y="47"/>
                    <a:pt x="10" y="47"/>
                    <a:pt x="10" y="47"/>
                  </a:cubicBezTo>
                  <a:cubicBezTo>
                    <a:pt x="10" y="47"/>
                    <a:pt x="10" y="47"/>
                    <a:pt x="10" y="47"/>
                  </a:cubicBezTo>
                  <a:cubicBezTo>
                    <a:pt x="10" y="47"/>
                    <a:pt x="10" y="47"/>
                    <a:pt x="10" y="47"/>
                  </a:cubicBezTo>
                  <a:cubicBezTo>
                    <a:pt x="10" y="48"/>
                    <a:pt x="10" y="48"/>
                    <a:pt x="11" y="48"/>
                  </a:cubicBezTo>
                  <a:cubicBezTo>
                    <a:pt x="10" y="48"/>
                    <a:pt x="10" y="48"/>
                    <a:pt x="11" y="48"/>
                  </a:cubicBezTo>
                  <a:cubicBezTo>
                    <a:pt x="11" y="48"/>
                    <a:pt x="11" y="48"/>
                    <a:pt x="11" y="48"/>
                  </a:cubicBezTo>
                  <a:cubicBezTo>
                    <a:pt x="11" y="48"/>
                    <a:pt x="11" y="48"/>
                    <a:pt x="11" y="48"/>
                  </a:cubicBezTo>
                  <a:cubicBezTo>
                    <a:pt x="11" y="48"/>
                    <a:pt x="12" y="48"/>
                    <a:pt x="12" y="48"/>
                  </a:cubicBezTo>
                  <a:cubicBezTo>
                    <a:pt x="11" y="48"/>
                    <a:pt x="12" y="48"/>
                    <a:pt x="12" y="49"/>
                  </a:cubicBezTo>
                  <a:cubicBezTo>
                    <a:pt x="12" y="49"/>
                    <a:pt x="12" y="49"/>
                    <a:pt x="12" y="49"/>
                  </a:cubicBezTo>
                  <a:cubicBezTo>
                    <a:pt x="12" y="49"/>
                    <a:pt x="12" y="49"/>
                    <a:pt x="12" y="49"/>
                  </a:cubicBezTo>
                  <a:cubicBezTo>
                    <a:pt x="12" y="49"/>
                    <a:pt x="12" y="49"/>
                    <a:pt x="12" y="49"/>
                  </a:cubicBezTo>
                  <a:cubicBezTo>
                    <a:pt x="12" y="49"/>
                    <a:pt x="12" y="49"/>
                    <a:pt x="12" y="50"/>
                  </a:cubicBezTo>
                  <a:cubicBezTo>
                    <a:pt x="12" y="50"/>
                    <a:pt x="12" y="50"/>
                    <a:pt x="12" y="50"/>
                  </a:cubicBezTo>
                  <a:cubicBezTo>
                    <a:pt x="12" y="50"/>
                    <a:pt x="12" y="50"/>
                    <a:pt x="12" y="50"/>
                  </a:cubicBezTo>
                  <a:cubicBezTo>
                    <a:pt x="12" y="50"/>
                    <a:pt x="12" y="50"/>
                    <a:pt x="12" y="50"/>
                  </a:cubicBezTo>
                  <a:cubicBezTo>
                    <a:pt x="12" y="50"/>
                    <a:pt x="12" y="50"/>
                    <a:pt x="13" y="50"/>
                  </a:cubicBezTo>
                  <a:cubicBezTo>
                    <a:pt x="13" y="50"/>
                    <a:pt x="13" y="50"/>
                    <a:pt x="13" y="50"/>
                  </a:cubicBezTo>
                  <a:cubicBezTo>
                    <a:pt x="13" y="50"/>
                    <a:pt x="13" y="50"/>
                    <a:pt x="14" y="50"/>
                  </a:cubicBezTo>
                  <a:cubicBezTo>
                    <a:pt x="14" y="50"/>
                    <a:pt x="14" y="50"/>
                    <a:pt x="14" y="50"/>
                  </a:cubicBezTo>
                  <a:cubicBezTo>
                    <a:pt x="14" y="50"/>
                    <a:pt x="14" y="50"/>
                    <a:pt x="14" y="50"/>
                  </a:cubicBezTo>
                  <a:cubicBezTo>
                    <a:pt x="14" y="50"/>
                    <a:pt x="14" y="50"/>
                    <a:pt x="14" y="50"/>
                  </a:cubicBezTo>
                  <a:cubicBezTo>
                    <a:pt x="14" y="50"/>
                    <a:pt x="15" y="49"/>
                    <a:pt x="15" y="49"/>
                  </a:cubicBezTo>
                  <a:cubicBezTo>
                    <a:pt x="15" y="49"/>
                    <a:pt x="15" y="49"/>
                    <a:pt x="15" y="49"/>
                  </a:cubicBezTo>
                  <a:cubicBezTo>
                    <a:pt x="15" y="49"/>
                    <a:pt x="15" y="48"/>
                    <a:pt x="15" y="48"/>
                  </a:cubicBezTo>
                  <a:cubicBezTo>
                    <a:pt x="15" y="49"/>
                    <a:pt x="15" y="48"/>
                    <a:pt x="15" y="48"/>
                  </a:cubicBezTo>
                  <a:cubicBezTo>
                    <a:pt x="15" y="49"/>
                    <a:pt x="15" y="48"/>
                    <a:pt x="15" y="48"/>
                  </a:cubicBezTo>
                  <a:cubicBezTo>
                    <a:pt x="15" y="48"/>
                    <a:pt x="15" y="47"/>
                    <a:pt x="15" y="47"/>
                  </a:cubicBezTo>
                  <a:cubicBezTo>
                    <a:pt x="15" y="47"/>
                    <a:pt x="15" y="47"/>
                    <a:pt x="15" y="47"/>
                  </a:cubicBezTo>
                  <a:cubicBezTo>
                    <a:pt x="15" y="47"/>
                    <a:pt x="15" y="47"/>
                    <a:pt x="15" y="47"/>
                  </a:cubicBezTo>
                  <a:cubicBezTo>
                    <a:pt x="16" y="47"/>
                    <a:pt x="16" y="46"/>
                    <a:pt x="16" y="46"/>
                  </a:cubicBezTo>
                  <a:cubicBezTo>
                    <a:pt x="16" y="46"/>
                    <a:pt x="16" y="46"/>
                    <a:pt x="16" y="46"/>
                  </a:cubicBezTo>
                  <a:cubicBezTo>
                    <a:pt x="16" y="46"/>
                    <a:pt x="16" y="46"/>
                    <a:pt x="16" y="46"/>
                  </a:cubicBezTo>
                  <a:cubicBezTo>
                    <a:pt x="16" y="46"/>
                    <a:pt x="17" y="45"/>
                    <a:pt x="17" y="45"/>
                  </a:cubicBezTo>
                  <a:cubicBezTo>
                    <a:pt x="16" y="46"/>
                    <a:pt x="17" y="45"/>
                    <a:pt x="17" y="45"/>
                  </a:cubicBezTo>
                  <a:cubicBezTo>
                    <a:pt x="17" y="45"/>
                    <a:pt x="17" y="45"/>
                    <a:pt x="17" y="45"/>
                  </a:cubicBezTo>
                  <a:cubicBezTo>
                    <a:pt x="17" y="45"/>
                    <a:pt x="17" y="45"/>
                    <a:pt x="17" y="45"/>
                  </a:cubicBezTo>
                  <a:cubicBezTo>
                    <a:pt x="17" y="45"/>
                    <a:pt x="17" y="45"/>
                    <a:pt x="17" y="45"/>
                  </a:cubicBezTo>
                  <a:cubicBezTo>
                    <a:pt x="17" y="45"/>
                    <a:pt x="17" y="45"/>
                    <a:pt x="17" y="44"/>
                  </a:cubicBezTo>
                  <a:cubicBezTo>
                    <a:pt x="17" y="44"/>
                    <a:pt x="17" y="44"/>
                    <a:pt x="17" y="44"/>
                  </a:cubicBezTo>
                  <a:cubicBezTo>
                    <a:pt x="17" y="44"/>
                    <a:pt x="17" y="44"/>
                    <a:pt x="17" y="44"/>
                  </a:cubicBezTo>
                  <a:cubicBezTo>
                    <a:pt x="17" y="44"/>
                    <a:pt x="18" y="44"/>
                    <a:pt x="18" y="44"/>
                  </a:cubicBezTo>
                  <a:cubicBezTo>
                    <a:pt x="18" y="44"/>
                    <a:pt x="19" y="43"/>
                    <a:pt x="19" y="43"/>
                  </a:cubicBezTo>
                  <a:cubicBezTo>
                    <a:pt x="19" y="43"/>
                    <a:pt x="19" y="43"/>
                    <a:pt x="19" y="43"/>
                  </a:cubicBezTo>
                  <a:cubicBezTo>
                    <a:pt x="19" y="43"/>
                    <a:pt x="19" y="43"/>
                    <a:pt x="19" y="43"/>
                  </a:cubicBezTo>
                  <a:cubicBezTo>
                    <a:pt x="20" y="43"/>
                    <a:pt x="20" y="43"/>
                    <a:pt x="20" y="43"/>
                  </a:cubicBezTo>
                  <a:cubicBezTo>
                    <a:pt x="20" y="43"/>
                    <a:pt x="20" y="43"/>
                    <a:pt x="21" y="43"/>
                  </a:cubicBezTo>
                  <a:cubicBezTo>
                    <a:pt x="21" y="43"/>
                    <a:pt x="21" y="43"/>
                    <a:pt x="21" y="43"/>
                  </a:cubicBezTo>
                  <a:cubicBezTo>
                    <a:pt x="21" y="43"/>
                    <a:pt x="21" y="43"/>
                    <a:pt x="21" y="43"/>
                  </a:cubicBezTo>
                  <a:cubicBezTo>
                    <a:pt x="21" y="43"/>
                    <a:pt x="21" y="43"/>
                    <a:pt x="21" y="43"/>
                  </a:cubicBezTo>
                  <a:cubicBezTo>
                    <a:pt x="21" y="43"/>
                    <a:pt x="21" y="42"/>
                    <a:pt x="21" y="42"/>
                  </a:cubicBezTo>
                  <a:cubicBezTo>
                    <a:pt x="21" y="42"/>
                    <a:pt x="21" y="42"/>
                    <a:pt x="21" y="42"/>
                  </a:cubicBezTo>
                  <a:cubicBezTo>
                    <a:pt x="21" y="42"/>
                    <a:pt x="21" y="42"/>
                    <a:pt x="21" y="42"/>
                  </a:cubicBezTo>
                  <a:cubicBezTo>
                    <a:pt x="21" y="42"/>
                    <a:pt x="22" y="41"/>
                    <a:pt x="22" y="41"/>
                  </a:cubicBezTo>
                  <a:cubicBezTo>
                    <a:pt x="22" y="41"/>
                    <a:pt x="22" y="41"/>
                    <a:pt x="22" y="41"/>
                  </a:cubicBezTo>
                  <a:cubicBezTo>
                    <a:pt x="22" y="41"/>
                    <a:pt x="22" y="41"/>
                    <a:pt x="22" y="41"/>
                  </a:cubicBezTo>
                  <a:cubicBezTo>
                    <a:pt x="22" y="41"/>
                    <a:pt x="22" y="41"/>
                    <a:pt x="22" y="41"/>
                  </a:cubicBezTo>
                  <a:cubicBezTo>
                    <a:pt x="22" y="41"/>
                    <a:pt x="23" y="41"/>
                    <a:pt x="23" y="41"/>
                  </a:cubicBezTo>
                  <a:cubicBezTo>
                    <a:pt x="23" y="41"/>
                    <a:pt x="23" y="41"/>
                    <a:pt x="23" y="41"/>
                  </a:cubicBezTo>
                  <a:cubicBezTo>
                    <a:pt x="23" y="41"/>
                    <a:pt x="23" y="42"/>
                    <a:pt x="23" y="42"/>
                  </a:cubicBezTo>
                  <a:cubicBezTo>
                    <a:pt x="23" y="42"/>
                    <a:pt x="24" y="42"/>
                    <a:pt x="24" y="42"/>
                  </a:cubicBezTo>
                  <a:cubicBezTo>
                    <a:pt x="24" y="42"/>
                    <a:pt x="24" y="42"/>
                    <a:pt x="24" y="42"/>
                  </a:cubicBezTo>
                  <a:cubicBezTo>
                    <a:pt x="24" y="42"/>
                    <a:pt x="24" y="43"/>
                    <a:pt x="24" y="43"/>
                  </a:cubicBezTo>
                  <a:cubicBezTo>
                    <a:pt x="24" y="43"/>
                    <a:pt x="24" y="43"/>
                    <a:pt x="24" y="43"/>
                  </a:cubicBezTo>
                  <a:cubicBezTo>
                    <a:pt x="24" y="43"/>
                    <a:pt x="24" y="44"/>
                    <a:pt x="24" y="44"/>
                  </a:cubicBezTo>
                  <a:cubicBezTo>
                    <a:pt x="24" y="44"/>
                    <a:pt x="25" y="44"/>
                    <a:pt x="25" y="44"/>
                  </a:cubicBezTo>
                  <a:cubicBezTo>
                    <a:pt x="25" y="44"/>
                    <a:pt x="25" y="45"/>
                    <a:pt x="25" y="45"/>
                  </a:cubicBezTo>
                  <a:cubicBezTo>
                    <a:pt x="25" y="45"/>
                    <a:pt x="25" y="45"/>
                    <a:pt x="25" y="45"/>
                  </a:cubicBezTo>
                  <a:cubicBezTo>
                    <a:pt x="25" y="45"/>
                    <a:pt x="25" y="46"/>
                    <a:pt x="25" y="46"/>
                  </a:cubicBezTo>
                  <a:cubicBezTo>
                    <a:pt x="25" y="45"/>
                    <a:pt x="25" y="46"/>
                    <a:pt x="25" y="46"/>
                  </a:cubicBezTo>
                  <a:cubicBezTo>
                    <a:pt x="25" y="46"/>
                    <a:pt x="25" y="47"/>
                    <a:pt x="25" y="47"/>
                  </a:cubicBezTo>
                  <a:cubicBezTo>
                    <a:pt x="25" y="47"/>
                    <a:pt x="25" y="47"/>
                    <a:pt x="25" y="47"/>
                  </a:cubicBezTo>
                  <a:cubicBezTo>
                    <a:pt x="25" y="47"/>
                    <a:pt x="25" y="47"/>
                    <a:pt x="25" y="48"/>
                  </a:cubicBezTo>
                  <a:cubicBezTo>
                    <a:pt x="25" y="48"/>
                    <a:pt x="25" y="48"/>
                    <a:pt x="25" y="48"/>
                  </a:cubicBezTo>
                  <a:cubicBezTo>
                    <a:pt x="25" y="48"/>
                    <a:pt x="25" y="48"/>
                    <a:pt x="25" y="48"/>
                  </a:cubicBezTo>
                  <a:cubicBezTo>
                    <a:pt x="25" y="48"/>
                    <a:pt x="26" y="48"/>
                    <a:pt x="26" y="48"/>
                  </a:cubicBezTo>
                  <a:cubicBezTo>
                    <a:pt x="26" y="48"/>
                    <a:pt x="26" y="48"/>
                    <a:pt x="26" y="48"/>
                  </a:cubicBezTo>
                  <a:cubicBezTo>
                    <a:pt x="26" y="48"/>
                    <a:pt x="26" y="48"/>
                    <a:pt x="26" y="48"/>
                  </a:cubicBezTo>
                  <a:cubicBezTo>
                    <a:pt x="26" y="48"/>
                    <a:pt x="26" y="48"/>
                    <a:pt x="26" y="48"/>
                  </a:cubicBezTo>
                  <a:cubicBezTo>
                    <a:pt x="27" y="48"/>
                    <a:pt x="27" y="48"/>
                    <a:pt x="27" y="48"/>
                  </a:cubicBezTo>
                  <a:cubicBezTo>
                    <a:pt x="27" y="48"/>
                    <a:pt x="27" y="48"/>
                    <a:pt x="27" y="48"/>
                  </a:cubicBezTo>
                  <a:cubicBezTo>
                    <a:pt x="28" y="48"/>
                    <a:pt x="28" y="48"/>
                    <a:pt x="28" y="48"/>
                  </a:cubicBezTo>
                  <a:cubicBezTo>
                    <a:pt x="28" y="48"/>
                    <a:pt x="28" y="48"/>
                    <a:pt x="28" y="48"/>
                  </a:cubicBezTo>
                  <a:cubicBezTo>
                    <a:pt x="28" y="48"/>
                    <a:pt x="28" y="48"/>
                    <a:pt x="28" y="48"/>
                  </a:cubicBezTo>
                  <a:cubicBezTo>
                    <a:pt x="29" y="48"/>
                    <a:pt x="29" y="48"/>
                    <a:pt x="29" y="48"/>
                  </a:cubicBezTo>
                  <a:cubicBezTo>
                    <a:pt x="29" y="48"/>
                    <a:pt x="29" y="48"/>
                    <a:pt x="29" y="48"/>
                  </a:cubicBezTo>
                  <a:cubicBezTo>
                    <a:pt x="29" y="48"/>
                    <a:pt x="29" y="48"/>
                    <a:pt x="30" y="48"/>
                  </a:cubicBezTo>
                  <a:cubicBezTo>
                    <a:pt x="29" y="48"/>
                    <a:pt x="29" y="48"/>
                    <a:pt x="30" y="48"/>
                  </a:cubicBezTo>
                  <a:cubicBezTo>
                    <a:pt x="29" y="48"/>
                    <a:pt x="29" y="48"/>
                    <a:pt x="31" y="48"/>
                  </a:cubicBezTo>
                  <a:cubicBezTo>
                    <a:pt x="31" y="48"/>
                    <a:pt x="31" y="48"/>
                    <a:pt x="31" y="48"/>
                  </a:cubicBezTo>
                  <a:cubicBezTo>
                    <a:pt x="32" y="48"/>
                    <a:pt x="32" y="48"/>
                    <a:pt x="32" y="48"/>
                  </a:cubicBezTo>
                  <a:cubicBezTo>
                    <a:pt x="32" y="48"/>
                    <a:pt x="32" y="48"/>
                    <a:pt x="32" y="48"/>
                  </a:cubicBezTo>
                  <a:cubicBezTo>
                    <a:pt x="32" y="48"/>
                    <a:pt x="32" y="48"/>
                    <a:pt x="33" y="48"/>
                  </a:cubicBezTo>
                  <a:cubicBezTo>
                    <a:pt x="32" y="48"/>
                    <a:pt x="32" y="48"/>
                    <a:pt x="33" y="48"/>
                  </a:cubicBezTo>
                  <a:cubicBezTo>
                    <a:pt x="32" y="48"/>
                    <a:pt x="32" y="48"/>
                    <a:pt x="33" y="48"/>
                  </a:cubicBezTo>
                  <a:cubicBezTo>
                    <a:pt x="32" y="48"/>
                    <a:pt x="32" y="48"/>
                    <a:pt x="34" y="48"/>
                  </a:cubicBezTo>
                  <a:cubicBezTo>
                    <a:pt x="32" y="48"/>
                    <a:pt x="32" y="48"/>
                    <a:pt x="34" y="48"/>
                  </a:cubicBezTo>
                  <a:cubicBezTo>
                    <a:pt x="34" y="48"/>
                    <a:pt x="34" y="48"/>
                    <a:pt x="35" y="48"/>
                  </a:cubicBezTo>
                  <a:cubicBezTo>
                    <a:pt x="35" y="48"/>
                    <a:pt x="35" y="48"/>
                    <a:pt x="35" y="48"/>
                  </a:cubicBezTo>
                  <a:cubicBezTo>
                    <a:pt x="35" y="48"/>
                    <a:pt x="35" y="49"/>
                    <a:pt x="35" y="49"/>
                  </a:cubicBezTo>
                  <a:cubicBezTo>
                    <a:pt x="35" y="48"/>
                    <a:pt x="35" y="49"/>
                    <a:pt x="35" y="49"/>
                  </a:cubicBezTo>
                  <a:cubicBezTo>
                    <a:pt x="35" y="49"/>
                    <a:pt x="35" y="49"/>
                    <a:pt x="35" y="49"/>
                  </a:cubicBezTo>
                  <a:cubicBezTo>
                    <a:pt x="35" y="49"/>
                    <a:pt x="35" y="49"/>
                    <a:pt x="35" y="49"/>
                  </a:cubicBezTo>
                  <a:cubicBezTo>
                    <a:pt x="35" y="50"/>
                    <a:pt x="35" y="50"/>
                    <a:pt x="35" y="50"/>
                  </a:cubicBezTo>
                  <a:cubicBezTo>
                    <a:pt x="35" y="50"/>
                    <a:pt x="35" y="50"/>
                    <a:pt x="35" y="50"/>
                  </a:cubicBezTo>
                  <a:cubicBezTo>
                    <a:pt x="35" y="50"/>
                    <a:pt x="35" y="51"/>
                    <a:pt x="35" y="51"/>
                  </a:cubicBezTo>
                  <a:cubicBezTo>
                    <a:pt x="35" y="51"/>
                    <a:pt x="35" y="51"/>
                    <a:pt x="35" y="51"/>
                  </a:cubicBezTo>
                  <a:cubicBezTo>
                    <a:pt x="35" y="51"/>
                    <a:pt x="35" y="52"/>
                    <a:pt x="35" y="52"/>
                  </a:cubicBezTo>
                  <a:cubicBezTo>
                    <a:pt x="35" y="52"/>
                    <a:pt x="35" y="52"/>
                    <a:pt x="35" y="52"/>
                  </a:cubicBezTo>
                  <a:cubicBezTo>
                    <a:pt x="35" y="52"/>
                    <a:pt x="35" y="52"/>
                    <a:pt x="35" y="52"/>
                  </a:cubicBezTo>
                  <a:cubicBezTo>
                    <a:pt x="35" y="53"/>
                    <a:pt x="35" y="53"/>
                    <a:pt x="35" y="53"/>
                  </a:cubicBezTo>
                  <a:cubicBezTo>
                    <a:pt x="35" y="53"/>
                    <a:pt x="35" y="53"/>
                    <a:pt x="35" y="53"/>
                  </a:cubicBezTo>
                  <a:cubicBezTo>
                    <a:pt x="35" y="53"/>
                    <a:pt x="35" y="53"/>
                    <a:pt x="35" y="53"/>
                  </a:cubicBezTo>
                  <a:cubicBezTo>
                    <a:pt x="36" y="53"/>
                    <a:pt x="36" y="53"/>
                    <a:pt x="36" y="53"/>
                  </a:cubicBezTo>
                  <a:cubicBezTo>
                    <a:pt x="36" y="53"/>
                    <a:pt x="36" y="53"/>
                    <a:pt x="36" y="53"/>
                  </a:cubicBezTo>
                  <a:cubicBezTo>
                    <a:pt x="36" y="54"/>
                    <a:pt x="37" y="54"/>
                    <a:pt x="37" y="54"/>
                  </a:cubicBezTo>
                  <a:cubicBezTo>
                    <a:pt x="37" y="54"/>
                    <a:pt x="37" y="54"/>
                    <a:pt x="37" y="54"/>
                  </a:cubicBezTo>
                  <a:cubicBezTo>
                    <a:pt x="37" y="54"/>
                    <a:pt x="38" y="54"/>
                    <a:pt x="38" y="54"/>
                  </a:cubicBezTo>
                  <a:cubicBezTo>
                    <a:pt x="38" y="54"/>
                    <a:pt x="39" y="54"/>
                    <a:pt x="39" y="54"/>
                  </a:cubicBezTo>
                  <a:cubicBezTo>
                    <a:pt x="39" y="54"/>
                    <a:pt x="39" y="54"/>
                    <a:pt x="39" y="54"/>
                  </a:cubicBezTo>
                  <a:cubicBezTo>
                    <a:pt x="39" y="54"/>
                    <a:pt x="39" y="54"/>
                    <a:pt x="39" y="53"/>
                  </a:cubicBezTo>
                  <a:cubicBezTo>
                    <a:pt x="39" y="53"/>
                    <a:pt x="39" y="53"/>
                    <a:pt x="40" y="53"/>
                  </a:cubicBezTo>
                  <a:cubicBezTo>
                    <a:pt x="40" y="53"/>
                    <a:pt x="40" y="53"/>
                    <a:pt x="40" y="53"/>
                  </a:cubicBezTo>
                  <a:cubicBezTo>
                    <a:pt x="40" y="53"/>
                    <a:pt x="40" y="53"/>
                    <a:pt x="40" y="53"/>
                  </a:cubicBezTo>
                  <a:cubicBezTo>
                    <a:pt x="41" y="53"/>
                    <a:pt x="41" y="53"/>
                    <a:pt x="41" y="53"/>
                  </a:cubicBezTo>
                  <a:cubicBezTo>
                    <a:pt x="41" y="53"/>
                    <a:pt x="42" y="53"/>
                    <a:pt x="42" y="53"/>
                  </a:cubicBezTo>
                  <a:cubicBezTo>
                    <a:pt x="42" y="52"/>
                    <a:pt x="42" y="52"/>
                    <a:pt x="42" y="52"/>
                  </a:cubicBezTo>
                  <a:cubicBezTo>
                    <a:pt x="42" y="52"/>
                    <a:pt x="42" y="51"/>
                    <a:pt x="42" y="51"/>
                  </a:cubicBezTo>
                  <a:cubicBezTo>
                    <a:pt x="42" y="51"/>
                    <a:pt x="42" y="51"/>
                    <a:pt x="42" y="51"/>
                  </a:cubicBezTo>
                  <a:cubicBezTo>
                    <a:pt x="42" y="51"/>
                    <a:pt x="42" y="51"/>
                    <a:pt x="42" y="51"/>
                  </a:cubicBezTo>
                  <a:cubicBezTo>
                    <a:pt x="42" y="50"/>
                    <a:pt x="42" y="49"/>
                    <a:pt x="42" y="49"/>
                  </a:cubicBezTo>
                  <a:cubicBezTo>
                    <a:pt x="42" y="49"/>
                    <a:pt x="42" y="48"/>
                    <a:pt x="42" y="48"/>
                  </a:cubicBezTo>
                  <a:cubicBezTo>
                    <a:pt x="42" y="48"/>
                    <a:pt x="42" y="48"/>
                    <a:pt x="42" y="48"/>
                  </a:cubicBezTo>
                  <a:cubicBezTo>
                    <a:pt x="42" y="48"/>
                    <a:pt x="42" y="48"/>
                    <a:pt x="42" y="48"/>
                  </a:cubicBezTo>
                  <a:cubicBezTo>
                    <a:pt x="43" y="48"/>
                    <a:pt x="43" y="48"/>
                    <a:pt x="43" y="48"/>
                  </a:cubicBezTo>
                  <a:cubicBezTo>
                    <a:pt x="44" y="48"/>
                    <a:pt x="44" y="48"/>
                    <a:pt x="44" y="48"/>
                  </a:cubicBezTo>
                  <a:cubicBezTo>
                    <a:pt x="44" y="48"/>
                    <a:pt x="44" y="47"/>
                    <a:pt x="44" y="47"/>
                  </a:cubicBezTo>
                  <a:cubicBezTo>
                    <a:pt x="44" y="47"/>
                    <a:pt x="44" y="47"/>
                    <a:pt x="44" y="47"/>
                  </a:cubicBezTo>
                  <a:cubicBezTo>
                    <a:pt x="44" y="47"/>
                    <a:pt x="44" y="47"/>
                    <a:pt x="44" y="47"/>
                  </a:cubicBezTo>
                  <a:cubicBezTo>
                    <a:pt x="44" y="47"/>
                    <a:pt x="44" y="46"/>
                    <a:pt x="44" y="46"/>
                  </a:cubicBezTo>
                  <a:cubicBezTo>
                    <a:pt x="44" y="43"/>
                    <a:pt x="44" y="43"/>
                    <a:pt x="44" y="45"/>
                  </a:cubicBezTo>
                  <a:cubicBezTo>
                    <a:pt x="44" y="43"/>
                    <a:pt x="44" y="43"/>
                    <a:pt x="44" y="45"/>
                  </a:cubicBezTo>
                  <a:cubicBezTo>
                    <a:pt x="44" y="43"/>
                    <a:pt x="44" y="43"/>
                    <a:pt x="44" y="44"/>
                  </a:cubicBezTo>
                  <a:cubicBezTo>
                    <a:pt x="44" y="43"/>
                    <a:pt x="44" y="43"/>
                    <a:pt x="44" y="44"/>
                  </a:cubicBezTo>
                  <a:cubicBezTo>
                    <a:pt x="44" y="43"/>
                    <a:pt x="44" y="43"/>
                    <a:pt x="44" y="43"/>
                  </a:cubicBezTo>
                  <a:cubicBezTo>
                    <a:pt x="44" y="43"/>
                    <a:pt x="44" y="43"/>
                    <a:pt x="44" y="43"/>
                  </a:cubicBezTo>
                  <a:cubicBezTo>
                    <a:pt x="44" y="43"/>
                    <a:pt x="44" y="42"/>
                    <a:pt x="44" y="42"/>
                  </a:cubicBezTo>
                  <a:cubicBezTo>
                    <a:pt x="44" y="42"/>
                    <a:pt x="45" y="41"/>
                    <a:pt x="45" y="41"/>
                  </a:cubicBezTo>
                  <a:cubicBezTo>
                    <a:pt x="45" y="41"/>
                    <a:pt x="45" y="41"/>
                    <a:pt x="45" y="41"/>
                  </a:cubicBezTo>
                  <a:cubicBezTo>
                    <a:pt x="45" y="41"/>
                    <a:pt x="45" y="41"/>
                    <a:pt x="45" y="41"/>
                  </a:cubicBezTo>
                  <a:cubicBezTo>
                    <a:pt x="45" y="40"/>
                    <a:pt x="45" y="40"/>
                    <a:pt x="45" y="39"/>
                  </a:cubicBezTo>
                  <a:cubicBezTo>
                    <a:pt x="45" y="38"/>
                    <a:pt x="46" y="38"/>
                    <a:pt x="45" y="39"/>
                  </a:cubicBezTo>
                  <a:cubicBezTo>
                    <a:pt x="45" y="38"/>
                    <a:pt x="46" y="38"/>
                    <a:pt x="45" y="38"/>
                  </a:cubicBezTo>
                  <a:cubicBezTo>
                    <a:pt x="45" y="38"/>
                    <a:pt x="46" y="38"/>
                    <a:pt x="46" y="38"/>
                  </a:cubicBezTo>
                  <a:cubicBezTo>
                    <a:pt x="46" y="38"/>
                    <a:pt x="46" y="37"/>
                    <a:pt x="46" y="37"/>
                  </a:cubicBezTo>
                  <a:cubicBezTo>
                    <a:pt x="46" y="36"/>
                    <a:pt x="45" y="35"/>
                    <a:pt x="46" y="36"/>
                  </a:cubicBezTo>
                  <a:cubicBezTo>
                    <a:pt x="46" y="36"/>
                    <a:pt x="45" y="35"/>
                    <a:pt x="45" y="35"/>
                  </a:cubicBezTo>
                  <a:cubicBezTo>
                    <a:pt x="45" y="35"/>
                    <a:pt x="45" y="35"/>
                    <a:pt x="45" y="35"/>
                  </a:cubicBezTo>
                  <a:cubicBezTo>
                    <a:pt x="44" y="35"/>
                    <a:pt x="44" y="34"/>
                    <a:pt x="44" y="35"/>
                  </a:cubicBezTo>
                  <a:cubicBezTo>
                    <a:pt x="44" y="35"/>
                    <a:pt x="44" y="34"/>
                    <a:pt x="44" y="34"/>
                  </a:cubicBezTo>
                  <a:cubicBezTo>
                    <a:pt x="44" y="34"/>
                    <a:pt x="43" y="34"/>
                    <a:pt x="44" y="34"/>
                  </a:cubicBezTo>
                  <a:cubicBezTo>
                    <a:pt x="44" y="34"/>
                    <a:pt x="43" y="34"/>
                    <a:pt x="43" y="34"/>
                  </a:cubicBezTo>
                  <a:cubicBezTo>
                    <a:pt x="43" y="33"/>
                    <a:pt x="43" y="33"/>
                    <a:pt x="43" y="33"/>
                  </a:cubicBezTo>
                  <a:cubicBezTo>
                    <a:pt x="43" y="33"/>
                    <a:pt x="43" y="33"/>
                    <a:pt x="43" y="33"/>
                  </a:cubicBezTo>
                  <a:cubicBezTo>
                    <a:pt x="43" y="32"/>
                    <a:pt x="44" y="32"/>
                    <a:pt x="43" y="32"/>
                  </a:cubicBezTo>
                  <a:cubicBezTo>
                    <a:pt x="43" y="32"/>
                    <a:pt x="44" y="32"/>
                    <a:pt x="44" y="32"/>
                  </a:cubicBezTo>
                  <a:cubicBezTo>
                    <a:pt x="45" y="32"/>
                    <a:pt x="46" y="31"/>
                    <a:pt x="45" y="32"/>
                  </a:cubicBezTo>
                  <a:cubicBezTo>
                    <a:pt x="45" y="32"/>
                    <a:pt x="46" y="31"/>
                    <a:pt x="45" y="32"/>
                  </a:cubicBezTo>
                  <a:cubicBezTo>
                    <a:pt x="45" y="32"/>
                    <a:pt x="46" y="31"/>
                    <a:pt x="46" y="31"/>
                  </a:cubicBezTo>
                  <a:cubicBezTo>
                    <a:pt x="46" y="31"/>
                    <a:pt x="46" y="31"/>
                    <a:pt x="46" y="31"/>
                  </a:cubicBezTo>
                  <a:cubicBezTo>
                    <a:pt x="46" y="31"/>
                    <a:pt x="47" y="31"/>
                    <a:pt x="47" y="31"/>
                  </a:cubicBezTo>
                  <a:cubicBezTo>
                    <a:pt x="47" y="30"/>
                    <a:pt x="48" y="29"/>
                    <a:pt x="47" y="30"/>
                  </a:cubicBezTo>
                  <a:cubicBezTo>
                    <a:pt x="47" y="30"/>
                    <a:pt x="48" y="29"/>
                    <a:pt x="47" y="30"/>
                  </a:cubicBezTo>
                  <a:cubicBezTo>
                    <a:pt x="47" y="30"/>
                    <a:pt x="48" y="29"/>
                    <a:pt x="47" y="30"/>
                  </a:cubicBezTo>
                  <a:cubicBezTo>
                    <a:pt x="47" y="30"/>
                    <a:pt x="48" y="29"/>
                    <a:pt x="48" y="29"/>
                  </a:cubicBezTo>
                  <a:cubicBezTo>
                    <a:pt x="48" y="29"/>
                    <a:pt x="49" y="29"/>
                    <a:pt x="49" y="29"/>
                  </a:cubicBezTo>
                  <a:cubicBezTo>
                    <a:pt x="49" y="29"/>
                    <a:pt x="49" y="29"/>
                    <a:pt x="49" y="29"/>
                  </a:cubicBezTo>
                  <a:cubicBezTo>
                    <a:pt x="49" y="29"/>
                    <a:pt x="49" y="29"/>
                    <a:pt x="50" y="29"/>
                  </a:cubicBezTo>
                  <a:cubicBezTo>
                    <a:pt x="50" y="28"/>
                    <a:pt x="50" y="28"/>
                    <a:pt x="50" y="28"/>
                  </a:cubicBezTo>
                  <a:cubicBezTo>
                    <a:pt x="50" y="28"/>
                    <a:pt x="50" y="27"/>
                    <a:pt x="50" y="27"/>
                  </a:cubicBezTo>
                  <a:cubicBezTo>
                    <a:pt x="50" y="27"/>
                    <a:pt x="50" y="27"/>
                    <a:pt x="50" y="27"/>
                  </a:cubicBezTo>
                  <a:cubicBezTo>
                    <a:pt x="50" y="27"/>
                    <a:pt x="51" y="27"/>
                    <a:pt x="51" y="27"/>
                  </a:cubicBezTo>
                  <a:cubicBezTo>
                    <a:pt x="51" y="27"/>
                    <a:pt x="52" y="26"/>
                    <a:pt x="51" y="27"/>
                  </a:cubicBezTo>
                  <a:cubicBezTo>
                    <a:pt x="51" y="27"/>
                    <a:pt x="52" y="26"/>
                    <a:pt x="52" y="26"/>
                  </a:cubicBezTo>
                  <a:cubicBezTo>
                    <a:pt x="52" y="26"/>
                    <a:pt x="52" y="25"/>
                    <a:pt x="52" y="25"/>
                  </a:cubicBezTo>
                  <a:cubicBezTo>
                    <a:pt x="52" y="24"/>
                    <a:pt x="51" y="23"/>
                    <a:pt x="52" y="24"/>
                  </a:cubicBezTo>
                  <a:cubicBezTo>
                    <a:pt x="52" y="24"/>
                    <a:pt x="51" y="23"/>
                    <a:pt x="52" y="24"/>
                  </a:cubicBezTo>
                  <a:cubicBezTo>
                    <a:pt x="52" y="24"/>
                    <a:pt x="51" y="23"/>
                    <a:pt x="51" y="22"/>
                  </a:cubicBezTo>
                  <a:cubicBezTo>
                    <a:pt x="51" y="22"/>
                    <a:pt x="50" y="23"/>
                    <a:pt x="50" y="23"/>
                  </a:cubicBezTo>
                  <a:cubicBezTo>
                    <a:pt x="50" y="23"/>
                    <a:pt x="49" y="23"/>
                    <a:pt x="49" y="23"/>
                  </a:cubicBezTo>
                  <a:cubicBezTo>
                    <a:pt x="50" y="23"/>
                    <a:pt x="49" y="23"/>
                    <a:pt x="49" y="23"/>
                  </a:cubicBezTo>
                  <a:cubicBezTo>
                    <a:pt x="50" y="23"/>
                    <a:pt x="49" y="23"/>
                    <a:pt x="48" y="23"/>
                  </a:cubicBezTo>
                  <a:cubicBezTo>
                    <a:pt x="47" y="23"/>
                    <a:pt x="46" y="23"/>
                    <a:pt x="46" y="23"/>
                  </a:cubicBezTo>
                  <a:cubicBezTo>
                    <a:pt x="46" y="23"/>
                    <a:pt x="46" y="24"/>
                    <a:pt x="46" y="24"/>
                  </a:cubicBezTo>
                  <a:cubicBezTo>
                    <a:pt x="46" y="23"/>
                    <a:pt x="46" y="24"/>
                    <a:pt x="45" y="24"/>
                  </a:cubicBezTo>
                  <a:cubicBezTo>
                    <a:pt x="46" y="23"/>
                    <a:pt x="46" y="24"/>
                    <a:pt x="45" y="25"/>
                  </a:cubicBezTo>
                  <a:cubicBezTo>
                    <a:pt x="44" y="25"/>
                    <a:pt x="44" y="25"/>
                    <a:pt x="44" y="25"/>
                  </a:cubicBezTo>
                  <a:cubicBezTo>
                    <a:pt x="44" y="25"/>
                    <a:pt x="44" y="26"/>
                    <a:pt x="44" y="26"/>
                  </a:cubicBezTo>
                  <a:cubicBezTo>
                    <a:pt x="44" y="26"/>
                    <a:pt x="43" y="26"/>
                    <a:pt x="43" y="26"/>
                  </a:cubicBezTo>
                  <a:cubicBezTo>
                    <a:pt x="43" y="26"/>
                    <a:pt x="43" y="27"/>
                    <a:pt x="43" y="27"/>
                  </a:cubicBezTo>
                  <a:cubicBezTo>
                    <a:pt x="43" y="27"/>
                    <a:pt x="42" y="27"/>
                    <a:pt x="42" y="27"/>
                  </a:cubicBezTo>
                  <a:cubicBezTo>
                    <a:pt x="42" y="27"/>
                    <a:pt x="41" y="28"/>
                    <a:pt x="41" y="28"/>
                  </a:cubicBezTo>
                  <a:cubicBezTo>
                    <a:pt x="41" y="28"/>
                    <a:pt x="41" y="28"/>
                    <a:pt x="41" y="28"/>
                  </a:cubicBezTo>
                  <a:cubicBezTo>
                    <a:pt x="40" y="28"/>
                    <a:pt x="39" y="29"/>
                    <a:pt x="39" y="29"/>
                  </a:cubicBezTo>
                  <a:cubicBezTo>
                    <a:pt x="40" y="28"/>
                    <a:pt x="39" y="29"/>
                    <a:pt x="38" y="29"/>
                  </a:cubicBezTo>
                  <a:cubicBezTo>
                    <a:pt x="38" y="29"/>
                    <a:pt x="38" y="30"/>
                    <a:pt x="38" y="30"/>
                  </a:cubicBezTo>
                  <a:cubicBezTo>
                    <a:pt x="38" y="30"/>
                    <a:pt x="37" y="30"/>
                    <a:pt x="36" y="30"/>
                  </a:cubicBezTo>
                  <a:cubicBezTo>
                    <a:pt x="36" y="29"/>
                    <a:pt x="36" y="30"/>
                    <a:pt x="36" y="29"/>
                  </a:cubicBezTo>
                  <a:cubicBezTo>
                    <a:pt x="36" y="29"/>
                    <a:pt x="36" y="30"/>
                    <a:pt x="35" y="29"/>
                  </a:cubicBezTo>
                  <a:cubicBezTo>
                    <a:pt x="36" y="29"/>
                    <a:pt x="36" y="30"/>
                    <a:pt x="35" y="28"/>
                  </a:cubicBezTo>
                  <a:cubicBezTo>
                    <a:pt x="34" y="28"/>
                    <a:pt x="35" y="27"/>
                    <a:pt x="34" y="27"/>
                  </a:cubicBezTo>
                  <a:cubicBezTo>
                    <a:pt x="34" y="28"/>
                    <a:pt x="35" y="27"/>
                    <a:pt x="34" y="27"/>
                  </a:cubicBezTo>
                  <a:cubicBezTo>
                    <a:pt x="34" y="27"/>
                    <a:pt x="34" y="25"/>
                    <a:pt x="34" y="25"/>
                  </a:cubicBezTo>
                  <a:cubicBezTo>
                    <a:pt x="34" y="25"/>
                    <a:pt x="34" y="25"/>
                    <a:pt x="34" y="25"/>
                  </a:cubicBezTo>
                  <a:cubicBezTo>
                    <a:pt x="34" y="25"/>
                    <a:pt x="34" y="25"/>
                    <a:pt x="34" y="24"/>
                  </a:cubicBezTo>
                  <a:cubicBezTo>
                    <a:pt x="34" y="24"/>
                    <a:pt x="34" y="23"/>
                    <a:pt x="34" y="22"/>
                  </a:cubicBezTo>
                  <a:cubicBezTo>
                    <a:pt x="34" y="22"/>
                    <a:pt x="34" y="22"/>
                    <a:pt x="34" y="22"/>
                  </a:cubicBezTo>
                  <a:cubicBezTo>
                    <a:pt x="34" y="22"/>
                    <a:pt x="34" y="22"/>
                    <a:pt x="34" y="21"/>
                  </a:cubicBezTo>
                  <a:cubicBezTo>
                    <a:pt x="35" y="21"/>
                    <a:pt x="35" y="21"/>
                    <a:pt x="35" y="20"/>
                  </a:cubicBezTo>
                  <a:cubicBezTo>
                    <a:pt x="35" y="20"/>
                    <a:pt x="35" y="20"/>
                    <a:pt x="35" y="20"/>
                  </a:cubicBezTo>
                  <a:cubicBezTo>
                    <a:pt x="36" y="20"/>
                    <a:pt x="36" y="19"/>
                    <a:pt x="36" y="19"/>
                  </a:cubicBezTo>
                  <a:cubicBezTo>
                    <a:pt x="36" y="19"/>
                    <a:pt x="36" y="18"/>
                    <a:pt x="36" y="18"/>
                  </a:cubicBezTo>
                  <a:cubicBezTo>
                    <a:pt x="36" y="18"/>
                    <a:pt x="37" y="18"/>
                    <a:pt x="37" y="18"/>
                  </a:cubicBezTo>
                  <a:cubicBezTo>
                    <a:pt x="37" y="18"/>
                    <a:pt x="38" y="17"/>
                    <a:pt x="38" y="17"/>
                  </a:cubicBezTo>
                  <a:cubicBezTo>
                    <a:pt x="37" y="18"/>
                    <a:pt x="38" y="17"/>
                    <a:pt x="38" y="17"/>
                  </a:cubicBezTo>
                  <a:cubicBezTo>
                    <a:pt x="38" y="17"/>
                    <a:pt x="39" y="17"/>
                    <a:pt x="39" y="17"/>
                  </a:cubicBezTo>
                  <a:cubicBezTo>
                    <a:pt x="39" y="16"/>
                    <a:pt x="39" y="17"/>
                    <a:pt x="39" y="16"/>
                  </a:cubicBezTo>
                  <a:cubicBezTo>
                    <a:pt x="39" y="16"/>
                    <a:pt x="39" y="17"/>
                    <a:pt x="40" y="16"/>
                  </a:cubicBezTo>
                  <a:cubicBezTo>
                    <a:pt x="40" y="16"/>
                    <a:pt x="41" y="15"/>
                    <a:pt x="41" y="15"/>
                  </a:cubicBezTo>
                  <a:cubicBezTo>
                    <a:pt x="40" y="16"/>
                    <a:pt x="41" y="15"/>
                    <a:pt x="41" y="15"/>
                  </a:cubicBezTo>
                  <a:cubicBezTo>
                    <a:pt x="40" y="16"/>
                    <a:pt x="41" y="15"/>
                    <a:pt x="42" y="15"/>
                  </a:cubicBezTo>
                  <a:cubicBezTo>
                    <a:pt x="40" y="16"/>
                    <a:pt x="41" y="15"/>
                    <a:pt x="43" y="15"/>
                  </a:cubicBezTo>
                  <a:cubicBezTo>
                    <a:pt x="40" y="16"/>
                    <a:pt x="41" y="15"/>
                    <a:pt x="44" y="15"/>
                  </a:cubicBezTo>
                  <a:cubicBezTo>
                    <a:pt x="44" y="15"/>
                    <a:pt x="45" y="15"/>
                    <a:pt x="45" y="15"/>
                  </a:cubicBezTo>
                  <a:cubicBezTo>
                    <a:pt x="45" y="15"/>
                    <a:pt x="46" y="15"/>
                    <a:pt x="46" y="15"/>
                  </a:cubicBezTo>
                  <a:cubicBezTo>
                    <a:pt x="45" y="15"/>
                    <a:pt x="46" y="15"/>
                    <a:pt x="46" y="14"/>
                  </a:cubicBezTo>
                  <a:cubicBezTo>
                    <a:pt x="46" y="14"/>
                    <a:pt x="46" y="14"/>
                    <a:pt x="46" y="14"/>
                  </a:cubicBezTo>
                  <a:cubicBezTo>
                    <a:pt x="46" y="14"/>
                    <a:pt x="46" y="14"/>
                    <a:pt x="46" y="13"/>
                  </a:cubicBezTo>
                  <a:cubicBezTo>
                    <a:pt x="46" y="13"/>
                    <a:pt x="46" y="12"/>
                    <a:pt x="46" y="12"/>
                  </a:cubicBezTo>
                  <a:cubicBezTo>
                    <a:pt x="46" y="12"/>
                    <a:pt x="46" y="11"/>
                    <a:pt x="46" y="11"/>
                  </a:cubicBezTo>
                  <a:cubicBezTo>
                    <a:pt x="46" y="12"/>
                    <a:pt x="46" y="11"/>
                    <a:pt x="46" y="10"/>
                  </a:cubicBezTo>
                  <a:cubicBezTo>
                    <a:pt x="46" y="10"/>
                    <a:pt x="45" y="10"/>
                    <a:pt x="45" y="10"/>
                  </a:cubicBezTo>
                  <a:cubicBezTo>
                    <a:pt x="46" y="10"/>
                    <a:pt x="45" y="10"/>
                    <a:pt x="45" y="9"/>
                  </a:cubicBezTo>
                  <a:cubicBezTo>
                    <a:pt x="45" y="9"/>
                    <a:pt x="45" y="9"/>
                    <a:pt x="45" y="9"/>
                  </a:cubicBezTo>
                  <a:cubicBezTo>
                    <a:pt x="45" y="8"/>
                    <a:pt x="45" y="7"/>
                    <a:pt x="45" y="7"/>
                  </a:cubicBezTo>
                  <a:cubicBezTo>
                    <a:pt x="45" y="8"/>
                    <a:pt x="45" y="7"/>
                    <a:pt x="44" y="7"/>
                  </a:cubicBezTo>
                  <a:cubicBezTo>
                    <a:pt x="44" y="7"/>
                    <a:pt x="43" y="7"/>
                    <a:pt x="43" y="7"/>
                  </a:cubicBezTo>
                  <a:cubicBezTo>
                    <a:pt x="43" y="6"/>
                    <a:pt x="43" y="7"/>
                    <a:pt x="43" y="6"/>
                  </a:cubicBezTo>
                  <a:cubicBezTo>
                    <a:pt x="43" y="6"/>
                    <a:pt x="43" y="7"/>
                    <a:pt x="42" y="6"/>
                  </a:cubicBezTo>
                  <a:cubicBezTo>
                    <a:pt x="43" y="6"/>
                    <a:pt x="43" y="7"/>
                    <a:pt x="41" y="6"/>
                  </a:cubicBezTo>
                  <a:cubicBezTo>
                    <a:pt x="41" y="6"/>
                    <a:pt x="40" y="6"/>
                    <a:pt x="40" y="5"/>
                  </a:cubicBezTo>
                  <a:cubicBezTo>
                    <a:pt x="40" y="5"/>
                    <a:pt x="39" y="6"/>
                    <a:pt x="39" y="6"/>
                  </a:cubicBezTo>
                  <a:cubicBezTo>
                    <a:pt x="40" y="5"/>
                    <a:pt x="39" y="6"/>
                    <a:pt x="38" y="6"/>
                  </a:cubicBezTo>
                  <a:cubicBezTo>
                    <a:pt x="38" y="6"/>
                    <a:pt x="37" y="6"/>
                    <a:pt x="37" y="6"/>
                  </a:cubicBezTo>
                  <a:cubicBezTo>
                    <a:pt x="38" y="6"/>
                    <a:pt x="37" y="6"/>
                    <a:pt x="37" y="5"/>
                  </a:cubicBezTo>
                  <a:cubicBezTo>
                    <a:pt x="36" y="5"/>
                    <a:pt x="37" y="4"/>
                    <a:pt x="36" y="4"/>
                  </a:cubicBezTo>
                  <a:cubicBezTo>
                    <a:pt x="36" y="5"/>
                    <a:pt x="37" y="4"/>
                    <a:pt x="36" y="4"/>
                  </a:cubicBezTo>
                  <a:cubicBezTo>
                    <a:pt x="35" y="4"/>
                    <a:pt x="36" y="3"/>
                    <a:pt x="35" y="3"/>
                  </a:cubicBezTo>
                  <a:cubicBezTo>
                    <a:pt x="35" y="4"/>
                    <a:pt x="36" y="3"/>
                    <a:pt x="35" y="2"/>
                  </a:cubicBezTo>
                  <a:cubicBezTo>
                    <a:pt x="35" y="4"/>
                    <a:pt x="36" y="3"/>
                    <a:pt x="35" y="2"/>
                  </a:cubicBezTo>
                  <a:cubicBezTo>
                    <a:pt x="35" y="4"/>
                    <a:pt x="36" y="3"/>
                    <a:pt x="35" y="1"/>
                  </a:cubicBezTo>
                  <a:cubicBezTo>
                    <a:pt x="35" y="4"/>
                    <a:pt x="36" y="3"/>
                    <a:pt x="35" y="0"/>
                  </a:cubicBezTo>
                  <a:cubicBezTo>
                    <a:pt x="35" y="0"/>
                    <a:pt x="35" y="0"/>
                    <a:pt x="35" y="0"/>
                  </a:cubicBezTo>
                  <a:cubicBezTo>
                    <a:pt x="35" y="0"/>
                    <a:pt x="35" y="0"/>
                    <a:pt x="35" y="0"/>
                  </a:cubicBezTo>
                  <a:cubicBezTo>
                    <a:pt x="35" y="0"/>
                    <a:pt x="35" y="0"/>
                    <a:pt x="35" y="0"/>
                  </a:cubicBezTo>
                  <a:cubicBezTo>
                    <a:pt x="35" y="0"/>
                    <a:pt x="34" y="0"/>
                    <a:pt x="34" y="0"/>
                  </a:cubicBezTo>
                  <a:cubicBezTo>
                    <a:pt x="34" y="0"/>
                    <a:pt x="34" y="0"/>
                    <a:pt x="34" y="0"/>
                  </a:cubicBezTo>
                  <a:cubicBezTo>
                    <a:pt x="34" y="0"/>
                    <a:pt x="34" y="0"/>
                    <a:pt x="34" y="1"/>
                  </a:cubicBezTo>
                  <a:cubicBezTo>
                    <a:pt x="34" y="0"/>
                    <a:pt x="34" y="0"/>
                    <a:pt x="34" y="1"/>
                  </a:cubicBezTo>
                  <a:cubicBezTo>
                    <a:pt x="34" y="0"/>
                    <a:pt x="34" y="0"/>
                    <a:pt x="34" y="2"/>
                  </a:cubicBezTo>
                  <a:cubicBezTo>
                    <a:pt x="34" y="0"/>
                    <a:pt x="34" y="0"/>
                    <a:pt x="34" y="2"/>
                  </a:cubicBezTo>
                  <a:cubicBezTo>
                    <a:pt x="34" y="2"/>
                    <a:pt x="34" y="3"/>
                    <a:pt x="34" y="3"/>
                  </a:cubicBezTo>
                  <a:cubicBezTo>
                    <a:pt x="34" y="3"/>
                    <a:pt x="33" y="3"/>
                    <a:pt x="33" y="3"/>
                  </a:cubicBezTo>
                  <a:cubicBezTo>
                    <a:pt x="34" y="3"/>
                    <a:pt x="33" y="3"/>
                    <a:pt x="33" y="3"/>
                  </a:cubicBezTo>
                  <a:cubicBezTo>
                    <a:pt x="33" y="3"/>
                    <a:pt x="33" y="4"/>
                    <a:pt x="33" y="4"/>
                  </a:cubicBezTo>
                  <a:cubicBezTo>
                    <a:pt x="33" y="4"/>
                    <a:pt x="33" y="4"/>
                    <a:pt x="33" y="4"/>
                  </a:cubicBezTo>
                  <a:cubicBezTo>
                    <a:pt x="32" y="4"/>
                    <a:pt x="33" y="4"/>
                    <a:pt x="32" y="4"/>
                  </a:cubicBezTo>
                  <a:cubicBezTo>
                    <a:pt x="32" y="4"/>
                    <a:pt x="33" y="4"/>
                    <a:pt x="32" y="5"/>
                  </a:cubicBezTo>
                  <a:cubicBezTo>
                    <a:pt x="32" y="5"/>
                    <a:pt x="32" y="5"/>
                    <a:pt x="32" y="5"/>
                  </a:cubicBezTo>
                  <a:cubicBezTo>
                    <a:pt x="32" y="5"/>
                    <a:pt x="32" y="5"/>
                    <a:pt x="32" y="5"/>
                  </a:cubicBezTo>
                  <a:cubicBezTo>
                    <a:pt x="32" y="5"/>
                    <a:pt x="32" y="6"/>
                    <a:pt x="32" y="6"/>
                  </a:cubicBezTo>
                  <a:cubicBezTo>
                    <a:pt x="32" y="6"/>
                    <a:pt x="32" y="6"/>
                    <a:pt x="32" y="6"/>
                  </a:cubicBezTo>
                  <a:cubicBezTo>
                    <a:pt x="32" y="6"/>
                    <a:pt x="32" y="7"/>
                    <a:pt x="32" y="7"/>
                  </a:cubicBezTo>
                  <a:cubicBezTo>
                    <a:pt x="31" y="7"/>
                    <a:pt x="31" y="7"/>
                    <a:pt x="31" y="7"/>
                  </a:cubicBezTo>
                  <a:cubicBezTo>
                    <a:pt x="31" y="7"/>
                    <a:pt x="30" y="7"/>
                    <a:pt x="30" y="7"/>
                  </a:cubicBezTo>
                  <a:cubicBezTo>
                    <a:pt x="30" y="7"/>
                    <a:pt x="30" y="7"/>
                    <a:pt x="30" y="7"/>
                  </a:cubicBezTo>
                  <a:cubicBezTo>
                    <a:pt x="30" y="7"/>
                    <a:pt x="30" y="8"/>
                    <a:pt x="29" y="8"/>
                  </a:cubicBezTo>
                  <a:cubicBezTo>
                    <a:pt x="29" y="8"/>
                    <a:pt x="29" y="7"/>
                    <a:pt x="29" y="7"/>
                  </a:cubicBezTo>
                  <a:cubicBezTo>
                    <a:pt x="29" y="8"/>
                    <a:pt x="29" y="7"/>
                    <a:pt x="28" y="7"/>
                  </a:cubicBezTo>
                  <a:cubicBezTo>
                    <a:pt x="29" y="8"/>
                    <a:pt x="29" y="7"/>
                    <a:pt x="28" y="7"/>
                  </a:cubicBezTo>
                  <a:cubicBezTo>
                    <a:pt x="29" y="8"/>
                    <a:pt x="29" y="7"/>
                    <a:pt x="28" y="7"/>
                  </a:cubicBezTo>
                  <a:cubicBezTo>
                    <a:pt x="27" y="7"/>
                    <a:pt x="27" y="7"/>
                    <a:pt x="27" y="7"/>
                  </a:cubicBezTo>
                  <a:cubicBezTo>
                    <a:pt x="27" y="7"/>
                    <a:pt x="26" y="7"/>
                    <a:pt x="26" y="7"/>
                  </a:cubicBezTo>
                  <a:cubicBezTo>
                    <a:pt x="27" y="7"/>
                    <a:pt x="26" y="7"/>
                    <a:pt x="26" y="7"/>
                  </a:cubicBezTo>
                  <a:cubicBezTo>
                    <a:pt x="26" y="7"/>
                    <a:pt x="26" y="7"/>
                    <a:pt x="26" y="7"/>
                  </a:cubicBezTo>
                  <a:cubicBezTo>
                    <a:pt x="25" y="7"/>
                    <a:pt x="25" y="7"/>
                    <a:pt x="25" y="6"/>
                  </a:cubicBezTo>
                  <a:moveTo>
                    <a:pt x="51" y="22"/>
                  </a:moveTo>
                  <a:cubicBezTo>
                    <a:pt x="52" y="23"/>
                    <a:pt x="52" y="23"/>
                    <a:pt x="52" y="23"/>
                  </a:cubicBezTo>
                  <a:cubicBezTo>
                    <a:pt x="52" y="23"/>
                    <a:pt x="52" y="22"/>
                    <a:pt x="53" y="22"/>
                  </a:cubicBezTo>
                  <a:cubicBezTo>
                    <a:pt x="53" y="22"/>
                    <a:pt x="53" y="21"/>
                    <a:pt x="53" y="22"/>
                  </a:cubicBezTo>
                  <a:cubicBezTo>
                    <a:pt x="53" y="22"/>
                    <a:pt x="53" y="21"/>
                    <a:pt x="53" y="21"/>
                  </a:cubicBezTo>
                  <a:cubicBezTo>
                    <a:pt x="53" y="21"/>
                    <a:pt x="53" y="20"/>
                    <a:pt x="53" y="20"/>
                  </a:cubicBezTo>
                  <a:cubicBezTo>
                    <a:pt x="53" y="20"/>
                    <a:pt x="53" y="19"/>
                    <a:pt x="53" y="20"/>
                  </a:cubicBezTo>
                  <a:cubicBezTo>
                    <a:pt x="53" y="20"/>
                    <a:pt x="53" y="20"/>
                    <a:pt x="53" y="20"/>
                  </a:cubicBezTo>
                  <a:cubicBezTo>
                    <a:pt x="53" y="20"/>
                    <a:pt x="53" y="20"/>
                    <a:pt x="53" y="20"/>
                  </a:cubicBezTo>
                  <a:moveTo>
                    <a:pt x="55" y="16"/>
                  </a:moveTo>
                  <a:cubicBezTo>
                    <a:pt x="55" y="16"/>
                    <a:pt x="55" y="16"/>
                    <a:pt x="55" y="16"/>
                  </a:cubicBezTo>
                  <a:cubicBezTo>
                    <a:pt x="55" y="16"/>
                    <a:pt x="55" y="16"/>
                    <a:pt x="55" y="16"/>
                  </a:cubicBezTo>
                  <a:moveTo>
                    <a:pt x="55" y="16"/>
                  </a:moveTo>
                  <a:cubicBezTo>
                    <a:pt x="55" y="16"/>
                    <a:pt x="55" y="16"/>
                    <a:pt x="55" y="16"/>
                  </a:cubicBezTo>
                  <a:moveTo>
                    <a:pt x="55" y="16"/>
                  </a:moveTo>
                  <a:cubicBezTo>
                    <a:pt x="55" y="16"/>
                    <a:pt x="55" y="16"/>
                    <a:pt x="55" y="16"/>
                  </a:cubicBezTo>
                  <a:moveTo>
                    <a:pt x="55" y="16"/>
                  </a:moveTo>
                  <a:cubicBezTo>
                    <a:pt x="55" y="16"/>
                    <a:pt x="55" y="16"/>
                    <a:pt x="55" y="16"/>
                  </a:cubicBezTo>
                  <a:cubicBezTo>
                    <a:pt x="55" y="16"/>
                    <a:pt x="55" y="16"/>
                    <a:pt x="55" y="16"/>
                  </a:cubicBezTo>
                  <a:moveTo>
                    <a:pt x="55" y="16"/>
                  </a:moveTo>
                  <a:cubicBezTo>
                    <a:pt x="55" y="15"/>
                    <a:pt x="55" y="15"/>
                    <a:pt x="55" y="15"/>
                  </a:cubicBezTo>
                  <a:cubicBezTo>
                    <a:pt x="55" y="15"/>
                    <a:pt x="55" y="15"/>
                    <a:pt x="55" y="16"/>
                  </a:cubicBezTo>
                  <a:moveTo>
                    <a:pt x="44" y="47"/>
                  </a:moveTo>
                  <a:cubicBezTo>
                    <a:pt x="44" y="47"/>
                    <a:pt x="44" y="47"/>
                    <a:pt x="44" y="47"/>
                  </a:cubicBezTo>
                  <a:cubicBezTo>
                    <a:pt x="44" y="47"/>
                    <a:pt x="44" y="47"/>
                    <a:pt x="44" y="47"/>
                  </a:cubicBezTo>
                  <a:moveTo>
                    <a:pt x="44" y="48"/>
                  </a:moveTo>
                  <a:cubicBezTo>
                    <a:pt x="44" y="48"/>
                    <a:pt x="44" y="48"/>
                    <a:pt x="44" y="48"/>
                  </a:cubicBezTo>
                  <a:cubicBezTo>
                    <a:pt x="44" y="48"/>
                    <a:pt x="44" y="48"/>
                    <a:pt x="44" y="48"/>
                  </a:cubicBezTo>
                  <a:moveTo>
                    <a:pt x="44" y="48"/>
                  </a:moveTo>
                  <a:cubicBezTo>
                    <a:pt x="44" y="48"/>
                    <a:pt x="44" y="48"/>
                    <a:pt x="44" y="48"/>
                  </a:cubicBezTo>
                  <a:moveTo>
                    <a:pt x="44" y="48"/>
                  </a:moveTo>
                  <a:cubicBezTo>
                    <a:pt x="44" y="48"/>
                    <a:pt x="44" y="48"/>
                    <a:pt x="44" y="48"/>
                  </a:cubicBezTo>
                  <a:cubicBezTo>
                    <a:pt x="44" y="48"/>
                    <a:pt x="44" y="48"/>
                    <a:pt x="44" y="48"/>
                  </a:cubicBezTo>
                  <a:moveTo>
                    <a:pt x="44" y="48"/>
                  </a:moveTo>
                  <a:cubicBezTo>
                    <a:pt x="44" y="48"/>
                    <a:pt x="44" y="48"/>
                    <a:pt x="44" y="48"/>
                  </a:cubicBezTo>
                  <a:cubicBezTo>
                    <a:pt x="44" y="48"/>
                    <a:pt x="44" y="48"/>
                    <a:pt x="44" y="48"/>
                  </a:cubicBezTo>
                  <a:moveTo>
                    <a:pt x="53" y="20"/>
                  </a:move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1"/>
                  </a:cubicBezTo>
                  <a:cubicBezTo>
                    <a:pt x="53" y="21"/>
                    <a:pt x="52" y="21"/>
                    <a:pt x="52" y="21"/>
                  </a:cubicBezTo>
                  <a:cubicBezTo>
                    <a:pt x="53" y="21"/>
                    <a:pt x="52" y="21"/>
                    <a:pt x="52" y="22"/>
                  </a:cubicBezTo>
                  <a:cubicBezTo>
                    <a:pt x="52" y="22"/>
                    <a:pt x="52" y="22"/>
                    <a:pt x="52" y="22"/>
                  </a:cubicBezTo>
                  <a:cubicBezTo>
                    <a:pt x="52" y="22"/>
                    <a:pt x="52" y="22"/>
                    <a:pt x="51" y="22"/>
                  </a:cubicBezTo>
                  <a:moveTo>
                    <a:pt x="53" y="20"/>
                  </a:moveTo>
                  <a:cubicBezTo>
                    <a:pt x="53" y="20"/>
                    <a:pt x="53" y="20"/>
                    <a:pt x="53" y="20"/>
                  </a:cubicBezTo>
                  <a:moveTo>
                    <a:pt x="53" y="20"/>
                  </a:moveTo>
                  <a:cubicBezTo>
                    <a:pt x="53" y="20"/>
                    <a:pt x="53" y="20"/>
                    <a:pt x="53" y="20"/>
                  </a:cubicBezTo>
                  <a:cubicBezTo>
                    <a:pt x="53" y="20"/>
                    <a:pt x="53" y="20"/>
                    <a:pt x="53" y="20"/>
                  </a:cubicBezTo>
                  <a:moveTo>
                    <a:pt x="53" y="20"/>
                  </a:move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moveTo>
                    <a:pt x="35" y="53"/>
                  </a:moveTo>
                  <a:cubicBezTo>
                    <a:pt x="35" y="53"/>
                    <a:pt x="35" y="53"/>
                    <a:pt x="35" y="53"/>
                  </a:cubicBezTo>
                  <a:cubicBezTo>
                    <a:pt x="35" y="53"/>
                    <a:pt x="35" y="53"/>
                    <a:pt x="35" y="53"/>
                  </a:cubicBezTo>
                  <a:moveTo>
                    <a:pt x="35" y="53"/>
                  </a:moveTo>
                  <a:cubicBezTo>
                    <a:pt x="35" y="53"/>
                    <a:pt x="35" y="53"/>
                    <a:pt x="35" y="53"/>
                  </a:cubicBezTo>
                  <a:cubicBezTo>
                    <a:pt x="35" y="53"/>
                    <a:pt x="35" y="53"/>
                    <a:pt x="35" y="53"/>
                  </a:cubicBezTo>
                  <a:moveTo>
                    <a:pt x="35" y="53"/>
                  </a:moveTo>
                  <a:cubicBezTo>
                    <a:pt x="35" y="53"/>
                    <a:pt x="35" y="53"/>
                    <a:pt x="35" y="53"/>
                  </a:cubicBezTo>
                  <a:moveTo>
                    <a:pt x="35" y="53"/>
                  </a:moveTo>
                  <a:cubicBezTo>
                    <a:pt x="35" y="53"/>
                    <a:pt x="35" y="53"/>
                    <a:pt x="35" y="53"/>
                  </a:cubicBezTo>
                  <a:cubicBezTo>
                    <a:pt x="35" y="53"/>
                    <a:pt x="35" y="53"/>
                    <a:pt x="35" y="53"/>
                  </a:cubicBezTo>
                  <a:moveTo>
                    <a:pt x="35" y="53"/>
                  </a:moveTo>
                  <a:cubicBezTo>
                    <a:pt x="35" y="53"/>
                    <a:pt x="35" y="53"/>
                    <a:pt x="35" y="53"/>
                  </a:cubicBezTo>
                  <a:cubicBezTo>
                    <a:pt x="35" y="53"/>
                    <a:pt x="35" y="53"/>
                    <a:pt x="35" y="53"/>
                  </a:cubicBezTo>
                  <a:moveTo>
                    <a:pt x="35" y="53"/>
                  </a:moveTo>
                  <a:cubicBezTo>
                    <a:pt x="35" y="53"/>
                    <a:pt x="35" y="53"/>
                    <a:pt x="35" y="53"/>
                  </a:cubicBezTo>
                  <a:cubicBezTo>
                    <a:pt x="35" y="53"/>
                    <a:pt x="35" y="53"/>
                    <a:pt x="35" y="53"/>
                  </a:cubicBezTo>
                  <a:moveTo>
                    <a:pt x="35" y="53"/>
                  </a:moveTo>
                  <a:cubicBezTo>
                    <a:pt x="35" y="53"/>
                    <a:pt x="35" y="53"/>
                    <a:pt x="35" y="53"/>
                  </a:cubicBezTo>
                  <a:cubicBezTo>
                    <a:pt x="35" y="53"/>
                    <a:pt x="35" y="53"/>
                    <a:pt x="35" y="53"/>
                  </a:cubicBezTo>
                  <a:moveTo>
                    <a:pt x="35" y="53"/>
                  </a:moveTo>
                  <a:cubicBezTo>
                    <a:pt x="35" y="53"/>
                    <a:pt x="35" y="53"/>
                    <a:pt x="35" y="53"/>
                  </a:cubicBezTo>
                  <a:cubicBezTo>
                    <a:pt x="35" y="53"/>
                    <a:pt x="35" y="53"/>
                    <a:pt x="35" y="53"/>
                  </a:cubicBezTo>
                  <a:moveTo>
                    <a:pt x="34" y="55"/>
                  </a:moveTo>
                  <a:cubicBezTo>
                    <a:pt x="34" y="55"/>
                    <a:pt x="34" y="55"/>
                    <a:pt x="34" y="55"/>
                  </a:cubicBezTo>
                  <a:cubicBezTo>
                    <a:pt x="34" y="55"/>
                    <a:pt x="34" y="55"/>
                    <a:pt x="34" y="55"/>
                  </a:cubicBezTo>
                  <a:cubicBezTo>
                    <a:pt x="34" y="55"/>
                    <a:pt x="34" y="55"/>
                    <a:pt x="34" y="55"/>
                  </a:cubicBezTo>
                  <a:moveTo>
                    <a:pt x="34" y="55"/>
                  </a:moveTo>
                  <a:cubicBezTo>
                    <a:pt x="34" y="55"/>
                    <a:pt x="34" y="55"/>
                    <a:pt x="34" y="55"/>
                  </a:cubicBezTo>
                  <a:moveTo>
                    <a:pt x="34" y="55"/>
                  </a:moveTo>
                  <a:cubicBezTo>
                    <a:pt x="34" y="55"/>
                    <a:pt x="34" y="55"/>
                    <a:pt x="34" y="55"/>
                  </a:cubicBezTo>
                  <a:cubicBezTo>
                    <a:pt x="34" y="55"/>
                    <a:pt x="34" y="55"/>
                    <a:pt x="34" y="55"/>
                  </a:cubicBezTo>
                  <a:moveTo>
                    <a:pt x="34" y="55"/>
                  </a:moveTo>
                  <a:cubicBezTo>
                    <a:pt x="34" y="55"/>
                    <a:pt x="34" y="55"/>
                    <a:pt x="34" y="55"/>
                  </a:cubicBezTo>
                  <a:cubicBezTo>
                    <a:pt x="34" y="55"/>
                    <a:pt x="34" y="55"/>
                    <a:pt x="34" y="55"/>
                  </a:cubicBezTo>
                  <a:moveTo>
                    <a:pt x="34" y="55"/>
                  </a:moveTo>
                  <a:cubicBezTo>
                    <a:pt x="34" y="55"/>
                    <a:pt x="34" y="55"/>
                    <a:pt x="34" y="54"/>
                  </a:cubicBezTo>
                  <a:moveTo>
                    <a:pt x="34" y="55"/>
                  </a:moveTo>
                  <a:cubicBezTo>
                    <a:pt x="34" y="55"/>
                    <a:pt x="34" y="55"/>
                    <a:pt x="34" y="55"/>
                  </a:cubicBezTo>
                  <a:moveTo>
                    <a:pt x="34" y="55"/>
                  </a:moveTo>
                  <a:cubicBezTo>
                    <a:pt x="34" y="55"/>
                    <a:pt x="34" y="55"/>
                    <a:pt x="34" y="55"/>
                  </a:cubicBezTo>
                  <a:cubicBezTo>
                    <a:pt x="34" y="55"/>
                    <a:pt x="34" y="55"/>
                    <a:pt x="34" y="55"/>
                  </a:cubicBezTo>
                  <a:moveTo>
                    <a:pt x="53" y="52"/>
                  </a:moveTo>
                  <a:cubicBezTo>
                    <a:pt x="53" y="52"/>
                    <a:pt x="53" y="52"/>
                    <a:pt x="53" y="52"/>
                  </a:cubicBezTo>
                  <a:cubicBezTo>
                    <a:pt x="53" y="52"/>
                    <a:pt x="53" y="52"/>
                    <a:pt x="53" y="52"/>
                  </a:cubicBezTo>
                  <a:moveTo>
                    <a:pt x="53" y="52"/>
                  </a:moveTo>
                  <a:cubicBezTo>
                    <a:pt x="53" y="52"/>
                    <a:pt x="53" y="52"/>
                    <a:pt x="53" y="52"/>
                  </a:cubicBezTo>
                  <a:cubicBezTo>
                    <a:pt x="53" y="52"/>
                    <a:pt x="53" y="52"/>
                    <a:pt x="53" y="52"/>
                  </a:cubicBezTo>
                  <a:moveTo>
                    <a:pt x="53" y="20"/>
                  </a:moveTo>
                  <a:cubicBezTo>
                    <a:pt x="53" y="20"/>
                    <a:pt x="53" y="18"/>
                    <a:pt x="53" y="18"/>
                  </a:cubicBezTo>
                  <a:cubicBezTo>
                    <a:pt x="53" y="17"/>
                    <a:pt x="54" y="16"/>
                    <a:pt x="53" y="17"/>
                  </a:cubicBezTo>
                  <a:cubicBezTo>
                    <a:pt x="53" y="17"/>
                    <a:pt x="54" y="16"/>
                    <a:pt x="53" y="17"/>
                  </a:cubicBezTo>
                  <a:cubicBezTo>
                    <a:pt x="53" y="17"/>
                    <a:pt x="54" y="16"/>
                    <a:pt x="54" y="16"/>
                  </a:cubicBezTo>
                  <a:cubicBezTo>
                    <a:pt x="54" y="16"/>
                    <a:pt x="54" y="15"/>
                    <a:pt x="54" y="15"/>
                  </a:cubicBezTo>
                  <a:cubicBezTo>
                    <a:pt x="54" y="16"/>
                    <a:pt x="54" y="16"/>
                    <a:pt x="54" y="16"/>
                  </a:cubicBezTo>
                  <a:cubicBezTo>
                    <a:pt x="54" y="16"/>
                    <a:pt x="54" y="16"/>
                    <a:pt x="54" y="16"/>
                  </a:cubicBezTo>
                  <a:cubicBezTo>
                    <a:pt x="54" y="16"/>
                    <a:pt x="54" y="16"/>
                    <a:pt x="54" y="16"/>
                  </a:cubicBezTo>
                  <a:cubicBezTo>
                    <a:pt x="54" y="16"/>
                    <a:pt x="54" y="17"/>
                    <a:pt x="54" y="17"/>
                  </a:cubicBezTo>
                  <a:cubicBezTo>
                    <a:pt x="54" y="17"/>
                    <a:pt x="54" y="17"/>
                    <a:pt x="54" y="17"/>
                  </a:cubicBezTo>
                  <a:cubicBezTo>
                    <a:pt x="54" y="17"/>
                    <a:pt x="54" y="18"/>
                    <a:pt x="54" y="18"/>
                  </a:cubicBezTo>
                  <a:cubicBezTo>
                    <a:pt x="54" y="18"/>
                    <a:pt x="53" y="18"/>
                    <a:pt x="53" y="18"/>
                  </a:cubicBezTo>
                  <a:cubicBezTo>
                    <a:pt x="53" y="18"/>
                    <a:pt x="53" y="19"/>
                    <a:pt x="53" y="19"/>
                  </a:cubicBezTo>
                  <a:cubicBezTo>
                    <a:pt x="53" y="19"/>
                    <a:pt x="53" y="19"/>
                    <a:pt x="53" y="20"/>
                  </a:cubicBezTo>
                  <a:moveTo>
                    <a:pt x="55" y="16"/>
                  </a:moveTo>
                  <a:cubicBezTo>
                    <a:pt x="55" y="16"/>
                    <a:pt x="55" y="16"/>
                    <a:pt x="55" y="16"/>
                  </a:cubicBezTo>
                  <a:cubicBezTo>
                    <a:pt x="55" y="16"/>
                    <a:pt x="55" y="16"/>
                    <a:pt x="55" y="16"/>
                  </a:cubicBezTo>
                  <a:moveTo>
                    <a:pt x="44" y="48"/>
                  </a:moveTo>
                  <a:cubicBezTo>
                    <a:pt x="44" y="48"/>
                    <a:pt x="44" y="48"/>
                    <a:pt x="44" y="48"/>
                  </a:cubicBezTo>
                  <a:cubicBezTo>
                    <a:pt x="44" y="48"/>
                    <a:pt x="44" y="48"/>
                    <a:pt x="44" y="48"/>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moveTo>
                    <a:pt x="53" y="20"/>
                  </a:move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moveTo>
                    <a:pt x="35" y="53"/>
                  </a:moveTo>
                  <a:cubicBezTo>
                    <a:pt x="35" y="53"/>
                    <a:pt x="35" y="53"/>
                    <a:pt x="35" y="53"/>
                  </a:cubicBezTo>
                  <a:cubicBezTo>
                    <a:pt x="35" y="53"/>
                    <a:pt x="35" y="53"/>
                    <a:pt x="35" y="53"/>
                  </a:cubicBezTo>
                  <a:moveTo>
                    <a:pt x="34" y="55"/>
                  </a:moveTo>
                  <a:cubicBezTo>
                    <a:pt x="34" y="55"/>
                    <a:pt x="34" y="55"/>
                    <a:pt x="34" y="55"/>
                  </a:cubicBezTo>
                  <a:cubicBezTo>
                    <a:pt x="34" y="55"/>
                    <a:pt x="34" y="55"/>
                    <a:pt x="34" y="55"/>
                  </a:cubicBezTo>
                  <a:moveTo>
                    <a:pt x="53" y="52"/>
                  </a:moveTo>
                  <a:cubicBezTo>
                    <a:pt x="53" y="52"/>
                    <a:pt x="53" y="52"/>
                    <a:pt x="53" y="52"/>
                  </a:cubicBezTo>
                  <a:cubicBezTo>
                    <a:pt x="53" y="52"/>
                    <a:pt x="53" y="52"/>
                    <a:pt x="53" y="52"/>
                  </a:cubicBezTo>
                  <a:moveTo>
                    <a:pt x="53" y="52"/>
                  </a:moveTo>
                  <a:cubicBezTo>
                    <a:pt x="53" y="52"/>
                    <a:pt x="53" y="52"/>
                    <a:pt x="53" y="52"/>
                  </a:cubicBezTo>
                  <a:cubicBezTo>
                    <a:pt x="53" y="52"/>
                    <a:pt x="53" y="52"/>
                    <a:pt x="53" y="52"/>
                  </a:cubicBezTo>
                  <a:moveTo>
                    <a:pt x="34" y="54"/>
                  </a:moveTo>
                  <a:cubicBezTo>
                    <a:pt x="34" y="54"/>
                    <a:pt x="34" y="54"/>
                    <a:pt x="34" y="54"/>
                  </a:cubicBezTo>
                  <a:cubicBezTo>
                    <a:pt x="34" y="54"/>
                    <a:pt x="34" y="54"/>
                    <a:pt x="34" y="54"/>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4" name="Freeform 18"/>
            <p:cNvSpPr>
              <a:spLocks noEditPoints="1"/>
            </p:cNvSpPr>
            <p:nvPr/>
          </p:nvSpPr>
          <p:spPr bwMode="auto">
            <a:xfrm>
              <a:off x="4669799" y="3993364"/>
              <a:ext cx="256444" cy="238539"/>
            </a:xfrm>
            <a:custGeom>
              <a:avLst/>
              <a:gdLst>
                <a:gd name="T0" fmla="*/ 5878656 w 51"/>
                <a:gd name="T1" fmla="*/ 2519424 h 52"/>
                <a:gd name="T2" fmla="*/ 6438528 w 51"/>
                <a:gd name="T3" fmla="*/ 3919104 h 52"/>
                <a:gd name="T4" fmla="*/ 5318784 w 51"/>
                <a:gd name="T5" fmla="*/ 4758912 h 52"/>
                <a:gd name="T6" fmla="*/ 3639168 w 51"/>
                <a:gd name="T7" fmla="*/ 5318784 h 52"/>
                <a:gd name="T8" fmla="*/ 3079296 w 51"/>
                <a:gd name="T9" fmla="*/ 6158592 h 52"/>
                <a:gd name="T10" fmla="*/ 2239488 w 51"/>
                <a:gd name="T11" fmla="*/ 6718464 h 52"/>
                <a:gd name="T12" fmla="*/ 0 w 51"/>
                <a:gd name="T13" fmla="*/ 8678016 h 52"/>
                <a:gd name="T14" fmla="*/ 279936 w 51"/>
                <a:gd name="T15" fmla="*/ 9517824 h 52"/>
                <a:gd name="T16" fmla="*/ 839808 w 51"/>
                <a:gd name="T17" fmla="*/ 11477376 h 52"/>
                <a:gd name="T18" fmla="*/ 1399680 w 51"/>
                <a:gd name="T19" fmla="*/ 12037248 h 52"/>
                <a:gd name="T20" fmla="*/ 1679616 w 51"/>
                <a:gd name="T21" fmla="*/ 14276736 h 52"/>
                <a:gd name="T22" fmla="*/ 2799360 w 51"/>
                <a:gd name="T23" fmla="*/ 14276736 h 52"/>
                <a:gd name="T24" fmla="*/ 3919104 w 51"/>
                <a:gd name="T25" fmla="*/ 14276736 h 52"/>
                <a:gd name="T26" fmla="*/ 4199040 w 51"/>
                <a:gd name="T27" fmla="*/ 13716864 h 52"/>
                <a:gd name="T28" fmla="*/ 4478976 w 51"/>
                <a:gd name="T29" fmla="*/ 13436928 h 52"/>
                <a:gd name="T30" fmla="*/ 5038848 w 51"/>
                <a:gd name="T31" fmla="*/ 13156992 h 52"/>
                <a:gd name="T32" fmla="*/ 5318784 w 51"/>
                <a:gd name="T33" fmla="*/ 12877056 h 52"/>
                <a:gd name="T34" fmla="*/ 5038848 w 51"/>
                <a:gd name="T35" fmla="*/ 12037248 h 52"/>
                <a:gd name="T36" fmla="*/ 5318784 w 51"/>
                <a:gd name="T37" fmla="*/ 11197440 h 52"/>
                <a:gd name="T38" fmla="*/ 5318784 w 51"/>
                <a:gd name="T39" fmla="*/ 10637568 h 52"/>
                <a:gd name="T40" fmla="*/ 5878656 w 51"/>
                <a:gd name="T41" fmla="*/ 10077696 h 52"/>
                <a:gd name="T42" fmla="*/ 6718464 w 51"/>
                <a:gd name="T43" fmla="*/ 10077696 h 52"/>
                <a:gd name="T44" fmla="*/ 7278336 w 51"/>
                <a:gd name="T45" fmla="*/ 9517824 h 52"/>
                <a:gd name="T46" fmla="*/ 6998400 w 51"/>
                <a:gd name="T47" fmla="*/ 8678016 h 52"/>
                <a:gd name="T48" fmla="*/ 7558272 w 51"/>
                <a:gd name="T49" fmla="*/ 8118144 h 52"/>
                <a:gd name="T50" fmla="*/ 8398080 w 51"/>
                <a:gd name="T51" fmla="*/ 7838208 h 52"/>
                <a:gd name="T52" fmla="*/ 8398080 w 51"/>
                <a:gd name="T53" fmla="*/ 7278336 h 52"/>
                <a:gd name="T54" fmla="*/ 8957952 w 51"/>
                <a:gd name="T55" fmla="*/ 6998400 h 52"/>
                <a:gd name="T56" fmla="*/ 8957952 w 51"/>
                <a:gd name="T57" fmla="*/ 6158592 h 52"/>
                <a:gd name="T58" fmla="*/ 8957952 w 51"/>
                <a:gd name="T59" fmla="*/ 5318784 h 52"/>
                <a:gd name="T60" fmla="*/ 9237888 w 51"/>
                <a:gd name="T61" fmla="*/ 5038848 h 52"/>
                <a:gd name="T62" fmla="*/ 9797760 w 51"/>
                <a:gd name="T63" fmla="*/ 5038848 h 52"/>
                <a:gd name="T64" fmla="*/ 10357632 w 51"/>
                <a:gd name="T65" fmla="*/ 5598720 h 52"/>
                <a:gd name="T66" fmla="*/ 10917504 w 51"/>
                <a:gd name="T67" fmla="*/ 5598720 h 52"/>
                <a:gd name="T68" fmla="*/ 11197440 w 51"/>
                <a:gd name="T69" fmla="*/ 5038848 h 52"/>
                <a:gd name="T70" fmla="*/ 12037248 w 51"/>
                <a:gd name="T71" fmla="*/ 5038848 h 52"/>
                <a:gd name="T72" fmla="*/ 12037248 w 51"/>
                <a:gd name="T73" fmla="*/ 4199040 h 52"/>
                <a:gd name="T74" fmla="*/ 11757312 w 51"/>
                <a:gd name="T75" fmla="*/ 3639168 h 52"/>
                <a:gd name="T76" fmla="*/ 10637568 w 51"/>
                <a:gd name="T77" fmla="*/ 1959552 h 52"/>
                <a:gd name="T78" fmla="*/ 10077696 w 51"/>
                <a:gd name="T79" fmla="*/ 1119744 h 52"/>
                <a:gd name="T80" fmla="*/ 9517824 w 51"/>
                <a:gd name="T81" fmla="*/ 0 h 52"/>
                <a:gd name="T82" fmla="*/ 8678016 w 51"/>
                <a:gd name="T83" fmla="*/ 559872 h 52"/>
                <a:gd name="T84" fmla="*/ 8118144 w 51"/>
                <a:gd name="T85" fmla="*/ 1399680 h 52"/>
                <a:gd name="T86" fmla="*/ 7838208 w 51"/>
                <a:gd name="T87" fmla="*/ 2519424 h 52"/>
                <a:gd name="T88" fmla="*/ 7278336 w 51"/>
                <a:gd name="T89" fmla="*/ 2239488 h 52"/>
                <a:gd name="T90" fmla="*/ 6998400 w 51"/>
                <a:gd name="T91" fmla="*/ 1119744 h 52"/>
                <a:gd name="T92" fmla="*/ 6998400 w 51"/>
                <a:gd name="T93" fmla="*/ 279936 h 52"/>
                <a:gd name="T94" fmla="*/ 5318784 w 51"/>
                <a:gd name="T95" fmla="*/ 839808 h 52"/>
                <a:gd name="T96" fmla="*/ 5318784 w 51"/>
                <a:gd name="T97" fmla="*/ 1679616 h 52"/>
                <a:gd name="T98" fmla="*/ 12317184 w 51"/>
                <a:gd name="T99" fmla="*/ 4478976 h 52"/>
                <a:gd name="T100" fmla="*/ 14276736 w 51"/>
                <a:gd name="T101" fmla="*/ 3359232 h 52"/>
                <a:gd name="T102" fmla="*/ 14276736 w 51"/>
                <a:gd name="T103" fmla="*/ 3359232 h 52"/>
                <a:gd name="T104" fmla="*/ 5318784 w 51"/>
                <a:gd name="T105" fmla="*/ 13156992 h 52"/>
                <a:gd name="T106" fmla="*/ 3919104 w 51"/>
                <a:gd name="T107" fmla="*/ 14556672 h 52"/>
                <a:gd name="T108" fmla="*/ 14276736 w 51"/>
                <a:gd name="T109" fmla="*/ 3359232 h 52"/>
                <a:gd name="T110" fmla="*/ 5318784 w 51"/>
                <a:gd name="T111" fmla="*/ 13156992 h 52"/>
                <a:gd name="T112" fmla="*/ 5318784 w 51"/>
                <a:gd name="T113" fmla="*/ 13156992 h 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52"/>
                <a:gd name="T173" fmla="*/ 51 w 51"/>
                <a:gd name="T174" fmla="*/ 52 h 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52">
                  <a:moveTo>
                    <a:pt x="17" y="7"/>
                  </a:moveTo>
                  <a:cubicBezTo>
                    <a:pt x="18" y="7"/>
                    <a:pt x="18" y="7"/>
                    <a:pt x="19" y="8"/>
                  </a:cubicBezTo>
                  <a:cubicBezTo>
                    <a:pt x="18" y="7"/>
                    <a:pt x="18" y="7"/>
                    <a:pt x="19" y="8"/>
                  </a:cubicBezTo>
                  <a:cubicBezTo>
                    <a:pt x="19" y="8"/>
                    <a:pt x="19" y="8"/>
                    <a:pt x="19" y="8"/>
                  </a:cubicBezTo>
                  <a:cubicBezTo>
                    <a:pt x="20" y="8"/>
                    <a:pt x="20" y="8"/>
                    <a:pt x="20" y="8"/>
                  </a:cubicBezTo>
                  <a:cubicBezTo>
                    <a:pt x="20" y="8"/>
                    <a:pt x="20" y="8"/>
                    <a:pt x="20" y="9"/>
                  </a:cubicBezTo>
                  <a:cubicBezTo>
                    <a:pt x="20" y="9"/>
                    <a:pt x="21" y="9"/>
                    <a:pt x="21" y="9"/>
                  </a:cubicBezTo>
                  <a:cubicBezTo>
                    <a:pt x="21" y="9"/>
                    <a:pt x="21" y="10"/>
                    <a:pt x="21" y="10"/>
                  </a:cubicBezTo>
                  <a:cubicBezTo>
                    <a:pt x="21" y="10"/>
                    <a:pt x="20" y="10"/>
                    <a:pt x="20" y="10"/>
                  </a:cubicBezTo>
                  <a:cubicBezTo>
                    <a:pt x="20" y="11"/>
                    <a:pt x="20" y="12"/>
                    <a:pt x="20" y="12"/>
                  </a:cubicBezTo>
                  <a:cubicBezTo>
                    <a:pt x="20" y="12"/>
                    <a:pt x="21" y="13"/>
                    <a:pt x="21" y="13"/>
                  </a:cubicBezTo>
                  <a:cubicBezTo>
                    <a:pt x="21" y="13"/>
                    <a:pt x="22" y="13"/>
                    <a:pt x="22" y="13"/>
                  </a:cubicBezTo>
                  <a:cubicBezTo>
                    <a:pt x="22" y="13"/>
                    <a:pt x="22" y="13"/>
                    <a:pt x="22" y="13"/>
                  </a:cubicBezTo>
                  <a:cubicBezTo>
                    <a:pt x="22" y="13"/>
                    <a:pt x="23" y="14"/>
                    <a:pt x="23" y="14"/>
                  </a:cubicBezTo>
                  <a:cubicBezTo>
                    <a:pt x="23" y="14"/>
                    <a:pt x="23" y="14"/>
                    <a:pt x="23" y="14"/>
                  </a:cubicBezTo>
                  <a:cubicBezTo>
                    <a:pt x="23" y="15"/>
                    <a:pt x="23" y="16"/>
                    <a:pt x="23" y="16"/>
                  </a:cubicBezTo>
                  <a:cubicBezTo>
                    <a:pt x="23" y="16"/>
                    <a:pt x="23" y="16"/>
                    <a:pt x="23" y="17"/>
                  </a:cubicBezTo>
                  <a:cubicBezTo>
                    <a:pt x="23" y="17"/>
                    <a:pt x="22" y="17"/>
                    <a:pt x="22" y="17"/>
                  </a:cubicBezTo>
                  <a:cubicBezTo>
                    <a:pt x="22" y="17"/>
                    <a:pt x="22" y="17"/>
                    <a:pt x="22" y="17"/>
                  </a:cubicBezTo>
                  <a:cubicBezTo>
                    <a:pt x="21" y="17"/>
                    <a:pt x="20" y="17"/>
                    <a:pt x="19" y="17"/>
                  </a:cubicBezTo>
                  <a:cubicBezTo>
                    <a:pt x="19" y="17"/>
                    <a:pt x="19" y="17"/>
                    <a:pt x="19" y="17"/>
                  </a:cubicBezTo>
                  <a:cubicBezTo>
                    <a:pt x="18" y="17"/>
                    <a:pt x="16" y="17"/>
                    <a:pt x="15" y="17"/>
                  </a:cubicBezTo>
                  <a:cubicBezTo>
                    <a:pt x="15" y="17"/>
                    <a:pt x="15" y="17"/>
                    <a:pt x="15" y="17"/>
                  </a:cubicBezTo>
                  <a:cubicBezTo>
                    <a:pt x="15" y="17"/>
                    <a:pt x="14" y="17"/>
                    <a:pt x="14" y="17"/>
                  </a:cubicBezTo>
                  <a:cubicBezTo>
                    <a:pt x="14" y="17"/>
                    <a:pt x="14" y="18"/>
                    <a:pt x="14" y="18"/>
                  </a:cubicBezTo>
                  <a:cubicBezTo>
                    <a:pt x="14" y="18"/>
                    <a:pt x="14" y="18"/>
                    <a:pt x="14" y="18"/>
                  </a:cubicBezTo>
                  <a:cubicBezTo>
                    <a:pt x="14" y="18"/>
                    <a:pt x="14" y="18"/>
                    <a:pt x="14" y="19"/>
                  </a:cubicBezTo>
                  <a:cubicBezTo>
                    <a:pt x="13" y="19"/>
                    <a:pt x="14" y="19"/>
                    <a:pt x="13" y="19"/>
                  </a:cubicBezTo>
                  <a:cubicBezTo>
                    <a:pt x="13" y="19"/>
                    <a:pt x="13" y="20"/>
                    <a:pt x="13" y="20"/>
                  </a:cubicBezTo>
                  <a:cubicBezTo>
                    <a:pt x="13" y="20"/>
                    <a:pt x="13" y="20"/>
                    <a:pt x="13" y="21"/>
                  </a:cubicBezTo>
                  <a:cubicBezTo>
                    <a:pt x="13" y="21"/>
                    <a:pt x="13" y="21"/>
                    <a:pt x="13" y="21"/>
                  </a:cubicBezTo>
                  <a:cubicBezTo>
                    <a:pt x="13" y="21"/>
                    <a:pt x="12" y="22"/>
                    <a:pt x="12" y="22"/>
                  </a:cubicBezTo>
                  <a:cubicBezTo>
                    <a:pt x="13" y="21"/>
                    <a:pt x="12" y="22"/>
                    <a:pt x="12" y="22"/>
                  </a:cubicBezTo>
                  <a:cubicBezTo>
                    <a:pt x="13" y="21"/>
                    <a:pt x="12" y="22"/>
                    <a:pt x="12" y="22"/>
                  </a:cubicBezTo>
                  <a:cubicBezTo>
                    <a:pt x="12" y="22"/>
                    <a:pt x="11" y="22"/>
                    <a:pt x="11" y="22"/>
                  </a:cubicBezTo>
                  <a:cubicBezTo>
                    <a:pt x="11" y="22"/>
                    <a:pt x="11" y="22"/>
                    <a:pt x="11" y="22"/>
                  </a:cubicBezTo>
                  <a:cubicBezTo>
                    <a:pt x="11" y="23"/>
                    <a:pt x="10" y="23"/>
                    <a:pt x="10" y="23"/>
                  </a:cubicBezTo>
                  <a:cubicBezTo>
                    <a:pt x="10" y="23"/>
                    <a:pt x="10" y="23"/>
                    <a:pt x="10" y="23"/>
                  </a:cubicBezTo>
                  <a:cubicBezTo>
                    <a:pt x="10" y="23"/>
                    <a:pt x="10" y="23"/>
                    <a:pt x="9" y="23"/>
                  </a:cubicBezTo>
                  <a:cubicBezTo>
                    <a:pt x="9" y="23"/>
                    <a:pt x="9" y="23"/>
                    <a:pt x="9" y="23"/>
                  </a:cubicBezTo>
                  <a:cubicBezTo>
                    <a:pt x="9" y="23"/>
                    <a:pt x="9" y="24"/>
                    <a:pt x="9" y="24"/>
                  </a:cubicBezTo>
                  <a:cubicBezTo>
                    <a:pt x="9" y="24"/>
                    <a:pt x="8" y="24"/>
                    <a:pt x="8" y="24"/>
                  </a:cubicBezTo>
                  <a:cubicBezTo>
                    <a:pt x="8" y="24"/>
                    <a:pt x="8" y="25"/>
                    <a:pt x="8" y="25"/>
                  </a:cubicBezTo>
                  <a:cubicBezTo>
                    <a:pt x="6" y="25"/>
                    <a:pt x="3" y="25"/>
                    <a:pt x="1" y="25"/>
                  </a:cubicBezTo>
                  <a:cubicBezTo>
                    <a:pt x="1" y="25"/>
                    <a:pt x="1" y="26"/>
                    <a:pt x="0" y="26"/>
                  </a:cubicBezTo>
                  <a:cubicBezTo>
                    <a:pt x="0" y="26"/>
                    <a:pt x="0" y="26"/>
                    <a:pt x="0" y="26"/>
                  </a:cubicBezTo>
                  <a:cubicBezTo>
                    <a:pt x="0" y="26"/>
                    <a:pt x="0" y="27"/>
                    <a:pt x="0" y="27"/>
                  </a:cubicBezTo>
                  <a:cubicBezTo>
                    <a:pt x="0" y="28"/>
                    <a:pt x="0" y="29"/>
                    <a:pt x="0" y="30"/>
                  </a:cubicBezTo>
                  <a:cubicBezTo>
                    <a:pt x="0" y="30"/>
                    <a:pt x="0" y="31"/>
                    <a:pt x="0" y="31"/>
                  </a:cubicBezTo>
                  <a:cubicBezTo>
                    <a:pt x="0" y="31"/>
                    <a:pt x="0" y="32"/>
                    <a:pt x="0" y="32"/>
                  </a:cubicBezTo>
                  <a:cubicBezTo>
                    <a:pt x="0" y="32"/>
                    <a:pt x="0" y="32"/>
                    <a:pt x="0" y="32"/>
                  </a:cubicBezTo>
                  <a:cubicBezTo>
                    <a:pt x="0" y="32"/>
                    <a:pt x="0" y="33"/>
                    <a:pt x="0" y="33"/>
                  </a:cubicBezTo>
                  <a:cubicBezTo>
                    <a:pt x="0" y="33"/>
                    <a:pt x="1" y="33"/>
                    <a:pt x="1" y="33"/>
                  </a:cubicBezTo>
                  <a:cubicBezTo>
                    <a:pt x="1" y="33"/>
                    <a:pt x="1" y="34"/>
                    <a:pt x="1" y="34"/>
                  </a:cubicBezTo>
                  <a:cubicBezTo>
                    <a:pt x="1" y="34"/>
                    <a:pt x="1" y="34"/>
                    <a:pt x="1" y="34"/>
                  </a:cubicBezTo>
                  <a:cubicBezTo>
                    <a:pt x="1" y="34"/>
                    <a:pt x="1" y="34"/>
                    <a:pt x="1" y="34"/>
                  </a:cubicBezTo>
                  <a:cubicBezTo>
                    <a:pt x="2" y="34"/>
                    <a:pt x="1" y="35"/>
                    <a:pt x="2" y="35"/>
                  </a:cubicBezTo>
                  <a:cubicBezTo>
                    <a:pt x="2" y="35"/>
                    <a:pt x="2" y="35"/>
                    <a:pt x="2" y="35"/>
                  </a:cubicBezTo>
                  <a:cubicBezTo>
                    <a:pt x="2" y="36"/>
                    <a:pt x="2" y="36"/>
                    <a:pt x="2" y="36"/>
                  </a:cubicBezTo>
                  <a:cubicBezTo>
                    <a:pt x="2" y="36"/>
                    <a:pt x="2" y="36"/>
                    <a:pt x="2" y="36"/>
                  </a:cubicBezTo>
                  <a:cubicBezTo>
                    <a:pt x="2" y="37"/>
                    <a:pt x="2" y="39"/>
                    <a:pt x="2" y="40"/>
                  </a:cubicBezTo>
                  <a:cubicBezTo>
                    <a:pt x="2" y="40"/>
                    <a:pt x="3" y="40"/>
                    <a:pt x="3" y="40"/>
                  </a:cubicBezTo>
                  <a:cubicBezTo>
                    <a:pt x="3" y="40"/>
                    <a:pt x="3" y="41"/>
                    <a:pt x="3" y="41"/>
                  </a:cubicBezTo>
                  <a:cubicBezTo>
                    <a:pt x="3" y="41"/>
                    <a:pt x="4" y="41"/>
                    <a:pt x="4" y="41"/>
                  </a:cubicBezTo>
                  <a:cubicBezTo>
                    <a:pt x="4" y="41"/>
                    <a:pt x="4" y="41"/>
                    <a:pt x="4" y="41"/>
                  </a:cubicBezTo>
                  <a:cubicBezTo>
                    <a:pt x="4" y="41"/>
                    <a:pt x="4" y="41"/>
                    <a:pt x="4" y="41"/>
                  </a:cubicBezTo>
                  <a:cubicBezTo>
                    <a:pt x="4" y="41"/>
                    <a:pt x="4" y="41"/>
                    <a:pt x="4" y="41"/>
                  </a:cubicBezTo>
                  <a:cubicBezTo>
                    <a:pt x="4" y="41"/>
                    <a:pt x="4" y="42"/>
                    <a:pt x="4" y="42"/>
                  </a:cubicBezTo>
                  <a:cubicBezTo>
                    <a:pt x="4" y="42"/>
                    <a:pt x="4" y="42"/>
                    <a:pt x="4" y="42"/>
                  </a:cubicBezTo>
                  <a:cubicBezTo>
                    <a:pt x="5" y="42"/>
                    <a:pt x="4" y="43"/>
                    <a:pt x="5" y="43"/>
                  </a:cubicBezTo>
                  <a:cubicBezTo>
                    <a:pt x="5" y="43"/>
                    <a:pt x="5" y="43"/>
                    <a:pt x="5" y="43"/>
                  </a:cubicBezTo>
                  <a:cubicBezTo>
                    <a:pt x="5" y="43"/>
                    <a:pt x="5" y="44"/>
                    <a:pt x="5" y="44"/>
                  </a:cubicBezTo>
                  <a:cubicBezTo>
                    <a:pt x="5" y="44"/>
                    <a:pt x="5" y="44"/>
                    <a:pt x="5" y="44"/>
                  </a:cubicBezTo>
                  <a:cubicBezTo>
                    <a:pt x="5" y="46"/>
                    <a:pt x="5" y="48"/>
                    <a:pt x="5" y="50"/>
                  </a:cubicBezTo>
                  <a:cubicBezTo>
                    <a:pt x="6" y="50"/>
                    <a:pt x="5" y="50"/>
                    <a:pt x="6" y="50"/>
                  </a:cubicBezTo>
                  <a:cubicBezTo>
                    <a:pt x="6" y="50"/>
                    <a:pt x="5" y="50"/>
                    <a:pt x="6" y="51"/>
                  </a:cubicBezTo>
                  <a:cubicBezTo>
                    <a:pt x="6" y="50"/>
                    <a:pt x="5" y="50"/>
                    <a:pt x="6" y="51"/>
                  </a:cubicBezTo>
                  <a:cubicBezTo>
                    <a:pt x="6" y="51"/>
                    <a:pt x="6" y="51"/>
                    <a:pt x="6" y="51"/>
                  </a:cubicBezTo>
                  <a:cubicBezTo>
                    <a:pt x="7" y="51"/>
                    <a:pt x="7" y="51"/>
                    <a:pt x="7" y="51"/>
                  </a:cubicBezTo>
                  <a:cubicBezTo>
                    <a:pt x="7" y="51"/>
                    <a:pt x="7" y="51"/>
                    <a:pt x="7" y="51"/>
                  </a:cubicBezTo>
                  <a:cubicBezTo>
                    <a:pt x="7" y="51"/>
                    <a:pt x="8" y="51"/>
                    <a:pt x="8" y="51"/>
                  </a:cubicBezTo>
                  <a:cubicBezTo>
                    <a:pt x="11" y="51"/>
                    <a:pt x="12" y="51"/>
                    <a:pt x="9" y="51"/>
                  </a:cubicBezTo>
                  <a:cubicBezTo>
                    <a:pt x="11" y="51"/>
                    <a:pt x="12" y="51"/>
                    <a:pt x="10" y="51"/>
                  </a:cubicBezTo>
                  <a:cubicBezTo>
                    <a:pt x="11" y="51"/>
                    <a:pt x="12" y="51"/>
                    <a:pt x="10" y="51"/>
                  </a:cubicBezTo>
                  <a:cubicBezTo>
                    <a:pt x="11" y="51"/>
                    <a:pt x="12" y="51"/>
                    <a:pt x="11" y="51"/>
                  </a:cubicBezTo>
                  <a:cubicBezTo>
                    <a:pt x="11" y="51"/>
                    <a:pt x="12" y="51"/>
                    <a:pt x="11" y="51"/>
                  </a:cubicBezTo>
                  <a:cubicBezTo>
                    <a:pt x="11" y="51"/>
                    <a:pt x="12" y="51"/>
                    <a:pt x="12" y="51"/>
                  </a:cubicBezTo>
                  <a:cubicBezTo>
                    <a:pt x="12" y="51"/>
                    <a:pt x="13" y="51"/>
                    <a:pt x="13" y="51"/>
                  </a:cubicBezTo>
                  <a:cubicBezTo>
                    <a:pt x="14" y="51"/>
                    <a:pt x="14" y="51"/>
                    <a:pt x="13" y="51"/>
                  </a:cubicBezTo>
                  <a:cubicBezTo>
                    <a:pt x="13" y="51"/>
                    <a:pt x="14" y="51"/>
                    <a:pt x="14" y="51"/>
                  </a:cubicBezTo>
                  <a:cubicBezTo>
                    <a:pt x="14" y="51"/>
                    <a:pt x="14" y="51"/>
                    <a:pt x="14" y="51"/>
                  </a:cubicBezTo>
                  <a:cubicBezTo>
                    <a:pt x="15" y="51"/>
                    <a:pt x="15" y="51"/>
                    <a:pt x="15" y="51"/>
                  </a:cubicBezTo>
                  <a:cubicBezTo>
                    <a:pt x="15" y="51"/>
                    <a:pt x="15" y="51"/>
                    <a:pt x="15" y="50"/>
                  </a:cubicBezTo>
                  <a:cubicBezTo>
                    <a:pt x="15" y="50"/>
                    <a:pt x="15" y="50"/>
                    <a:pt x="15" y="50"/>
                  </a:cubicBezTo>
                  <a:cubicBezTo>
                    <a:pt x="15" y="50"/>
                    <a:pt x="15" y="50"/>
                    <a:pt x="15" y="50"/>
                  </a:cubicBezTo>
                  <a:cubicBezTo>
                    <a:pt x="15" y="50"/>
                    <a:pt x="15" y="50"/>
                    <a:pt x="15" y="50"/>
                  </a:cubicBezTo>
                  <a:cubicBezTo>
                    <a:pt x="15" y="50"/>
                    <a:pt x="15" y="49"/>
                    <a:pt x="15" y="49"/>
                  </a:cubicBezTo>
                  <a:cubicBezTo>
                    <a:pt x="15" y="49"/>
                    <a:pt x="15" y="49"/>
                    <a:pt x="15" y="49"/>
                  </a:cubicBezTo>
                  <a:cubicBezTo>
                    <a:pt x="15" y="49"/>
                    <a:pt x="15" y="49"/>
                    <a:pt x="15" y="49"/>
                  </a:cubicBezTo>
                  <a:cubicBezTo>
                    <a:pt x="15"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8"/>
                  </a:cubicBezTo>
                  <a:cubicBezTo>
                    <a:pt x="16" y="48"/>
                    <a:pt x="16" y="48"/>
                    <a:pt x="16" y="48"/>
                  </a:cubicBezTo>
                  <a:cubicBezTo>
                    <a:pt x="16" y="48"/>
                    <a:pt x="16" y="47"/>
                    <a:pt x="16" y="47"/>
                  </a:cubicBezTo>
                  <a:cubicBezTo>
                    <a:pt x="16" y="47"/>
                    <a:pt x="16" y="47"/>
                    <a:pt x="16" y="47"/>
                  </a:cubicBezTo>
                  <a:cubicBezTo>
                    <a:pt x="16" y="47"/>
                    <a:pt x="16" y="47"/>
                    <a:pt x="17" y="47"/>
                  </a:cubicBezTo>
                  <a:cubicBezTo>
                    <a:pt x="17" y="47"/>
                    <a:pt x="17" y="47"/>
                    <a:pt x="17" y="47"/>
                  </a:cubicBezTo>
                  <a:cubicBezTo>
                    <a:pt x="17" y="47"/>
                    <a:pt x="17" y="47"/>
                    <a:pt x="17" y="47"/>
                  </a:cubicBezTo>
                  <a:cubicBezTo>
                    <a:pt x="17" y="47"/>
                    <a:pt x="18" y="47"/>
                    <a:pt x="18" y="47"/>
                  </a:cubicBezTo>
                  <a:cubicBezTo>
                    <a:pt x="18" y="47"/>
                    <a:pt x="18" y="47"/>
                    <a:pt x="18" y="47"/>
                  </a:cubicBezTo>
                  <a:cubicBezTo>
                    <a:pt x="18" y="47"/>
                    <a:pt x="18" y="46"/>
                    <a:pt x="18" y="46"/>
                  </a:cubicBezTo>
                  <a:cubicBezTo>
                    <a:pt x="18" y="46"/>
                    <a:pt x="18" y="46"/>
                    <a:pt x="19" y="46"/>
                  </a:cubicBezTo>
                  <a:cubicBezTo>
                    <a:pt x="19" y="46"/>
                    <a:pt x="19" y="47"/>
                    <a:pt x="19" y="47"/>
                  </a:cubicBezTo>
                  <a:cubicBezTo>
                    <a:pt x="19" y="47"/>
                    <a:pt x="19" y="47"/>
                    <a:pt x="19" y="47"/>
                  </a:cubicBezTo>
                  <a:cubicBezTo>
                    <a:pt x="19" y="47"/>
                    <a:pt x="19" y="46"/>
                    <a:pt x="19" y="46"/>
                  </a:cubicBezTo>
                  <a:cubicBezTo>
                    <a:pt x="19" y="45"/>
                    <a:pt x="19" y="45"/>
                    <a:pt x="19" y="46"/>
                  </a:cubicBezTo>
                  <a:cubicBezTo>
                    <a:pt x="19" y="45"/>
                    <a:pt x="19" y="45"/>
                    <a:pt x="19" y="46"/>
                  </a:cubicBezTo>
                  <a:cubicBezTo>
                    <a:pt x="19" y="45"/>
                    <a:pt x="19" y="45"/>
                    <a:pt x="19" y="45"/>
                  </a:cubicBezTo>
                  <a:cubicBezTo>
                    <a:pt x="19" y="44"/>
                    <a:pt x="19" y="44"/>
                    <a:pt x="19" y="45"/>
                  </a:cubicBezTo>
                  <a:cubicBezTo>
                    <a:pt x="19" y="44"/>
                    <a:pt x="19" y="44"/>
                    <a:pt x="19" y="44"/>
                  </a:cubicBezTo>
                  <a:cubicBezTo>
                    <a:pt x="19" y="44"/>
                    <a:pt x="19" y="44"/>
                    <a:pt x="19" y="44"/>
                  </a:cubicBezTo>
                  <a:cubicBezTo>
                    <a:pt x="19" y="44"/>
                    <a:pt x="19" y="44"/>
                    <a:pt x="19" y="44"/>
                  </a:cubicBezTo>
                  <a:cubicBezTo>
                    <a:pt x="18" y="44"/>
                    <a:pt x="19" y="43"/>
                    <a:pt x="18" y="43"/>
                  </a:cubicBezTo>
                  <a:cubicBezTo>
                    <a:pt x="18" y="43"/>
                    <a:pt x="18" y="43"/>
                    <a:pt x="18" y="43"/>
                  </a:cubicBezTo>
                  <a:cubicBezTo>
                    <a:pt x="18" y="43"/>
                    <a:pt x="18" y="43"/>
                    <a:pt x="18" y="43"/>
                  </a:cubicBezTo>
                  <a:cubicBezTo>
                    <a:pt x="18" y="43"/>
                    <a:pt x="18" y="42"/>
                    <a:pt x="18" y="42"/>
                  </a:cubicBezTo>
                  <a:cubicBezTo>
                    <a:pt x="18" y="42"/>
                    <a:pt x="18" y="42"/>
                    <a:pt x="18" y="42"/>
                  </a:cubicBezTo>
                  <a:cubicBezTo>
                    <a:pt x="18" y="42"/>
                    <a:pt x="18" y="41"/>
                    <a:pt x="18" y="41"/>
                  </a:cubicBezTo>
                  <a:cubicBezTo>
                    <a:pt x="18" y="41"/>
                    <a:pt x="18" y="41"/>
                    <a:pt x="18" y="41"/>
                  </a:cubicBezTo>
                  <a:cubicBezTo>
                    <a:pt x="18" y="41"/>
                    <a:pt x="19" y="40"/>
                    <a:pt x="19" y="40"/>
                  </a:cubicBezTo>
                  <a:cubicBezTo>
                    <a:pt x="19" y="40"/>
                    <a:pt x="19" y="40"/>
                    <a:pt x="19" y="40"/>
                  </a:cubicBezTo>
                  <a:cubicBezTo>
                    <a:pt x="19" y="40"/>
                    <a:pt x="19" y="40"/>
                    <a:pt x="19" y="40"/>
                  </a:cubicBezTo>
                  <a:cubicBezTo>
                    <a:pt x="19" y="40"/>
                    <a:pt x="19" y="39"/>
                    <a:pt x="19" y="39"/>
                  </a:cubicBezTo>
                  <a:cubicBezTo>
                    <a:pt x="19" y="39"/>
                    <a:pt x="19" y="39"/>
                    <a:pt x="19" y="39"/>
                  </a:cubicBezTo>
                  <a:cubicBezTo>
                    <a:pt x="19" y="39"/>
                    <a:pt x="19" y="39"/>
                    <a:pt x="19" y="39"/>
                  </a:cubicBezTo>
                  <a:cubicBezTo>
                    <a:pt x="19" y="39"/>
                    <a:pt x="19" y="38"/>
                    <a:pt x="19" y="38"/>
                  </a:cubicBezTo>
                  <a:cubicBezTo>
                    <a:pt x="19" y="37"/>
                    <a:pt x="19" y="37"/>
                    <a:pt x="19" y="38"/>
                  </a:cubicBezTo>
                  <a:cubicBezTo>
                    <a:pt x="19" y="37"/>
                    <a:pt x="19" y="37"/>
                    <a:pt x="19" y="37"/>
                  </a:cubicBezTo>
                  <a:cubicBezTo>
                    <a:pt x="19" y="37"/>
                    <a:pt x="19" y="37"/>
                    <a:pt x="19" y="37"/>
                  </a:cubicBezTo>
                  <a:cubicBezTo>
                    <a:pt x="20" y="37"/>
                    <a:pt x="19" y="37"/>
                    <a:pt x="20" y="37"/>
                  </a:cubicBezTo>
                  <a:cubicBezTo>
                    <a:pt x="20" y="37"/>
                    <a:pt x="20" y="36"/>
                    <a:pt x="20" y="36"/>
                  </a:cubicBezTo>
                  <a:cubicBezTo>
                    <a:pt x="20" y="36"/>
                    <a:pt x="21" y="36"/>
                    <a:pt x="21" y="36"/>
                  </a:cubicBezTo>
                  <a:cubicBezTo>
                    <a:pt x="21" y="36"/>
                    <a:pt x="21" y="36"/>
                    <a:pt x="21" y="36"/>
                  </a:cubicBezTo>
                  <a:cubicBezTo>
                    <a:pt x="21" y="36"/>
                    <a:pt x="21" y="36"/>
                    <a:pt x="21" y="36"/>
                  </a:cubicBezTo>
                  <a:cubicBezTo>
                    <a:pt x="24" y="36"/>
                    <a:pt x="25" y="36"/>
                    <a:pt x="22" y="36"/>
                  </a:cubicBezTo>
                  <a:cubicBezTo>
                    <a:pt x="24" y="36"/>
                    <a:pt x="25" y="36"/>
                    <a:pt x="22" y="36"/>
                  </a:cubicBezTo>
                  <a:cubicBezTo>
                    <a:pt x="24" y="36"/>
                    <a:pt x="25" y="36"/>
                    <a:pt x="23" y="36"/>
                  </a:cubicBezTo>
                  <a:cubicBezTo>
                    <a:pt x="24" y="36"/>
                    <a:pt x="25" y="36"/>
                    <a:pt x="23" y="36"/>
                  </a:cubicBezTo>
                  <a:cubicBezTo>
                    <a:pt x="24" y="36"/>
                    <a:pt x="25" y="36"/>
                    <a:pt x="23" y="36"/>
                  </a:cubicBezTo>
                  <a:cubicBezTo>
                    <a:pt x="24" y="36"/>
                    <a:pt x="25" y="36"/>
                    <a:pt x="24" y="36"/>
                  </a:cubicBezTo>
                  <a:cubicBezTo>
                    <a:pt x="24" y="36"/>
                    <a:pt x="25" y="36"/>
                    <a:pt x="24" y="36"/>
                  </a:cubicBezTo>
                  <a:cubicBezTo>
                    <a:pt x="24" y="36"/>
                    <a:pt x="25" y="36"/>
                    <a:pt x="24" y="36"/>
                  </a:cubicBezTo>
                  <a:cubicBezTo>
                    <a:pt x="24" y="36"/>
                    <a:pt x="25" y="36"/>
                    <a:pt x="25" y="36"/>
                  </a:cubicBezTo>
                  <a:cubicBezTo>
                    <a:pt x="25" y="36"/>
                    <a:pt x="25" y="36"/>
                    <a:pt x="25" y="36"/>
                  </a:cubicBezTo>
                  <a:cubicBezTo>
                    <a:pt x="25" y="36"/>
                    <a:pt x="25" y="35"/>
                    <a:pt x="25" y="35"/>
                  </a:cubicBezTo>
                  <a:cubicBezTo>
                    <a:pt x="25" y="35"/>
                    <a:pt x="25" y="35"/>
                    <a:pt x="25" y="35"/>
                  </a:cubicBezTo>
                  <a:cubicBezTo>
                    <a:pt x="25" y="35"/>
                    <a:pt x="25" y="35"/>
                    <a:pt x="25" y="35"/>
                  </a:cubicBezTo>
                  <a:cubicBezTo>
                    <a:pt x="25" y="34"/>
                    <a:pt x="25" y="34"/>
                    <a:pt x="26" y="34"/>
                  </a:cubicBezTo>
                  <a:cubicBezTo>
                    <a:pt x="26" y="34"/>
                    <a:pt x="26" y="34"/>
                    <a:pt x="26" y="34"/>
                  </a:cubicBezTo>
                  <a:cubicBezTo>
                    <a:pt x="26" y="33"/>
                    <a:pt x="26" y="33"/>
                    <a:pt x="26" y="33"/>
                  </a:cubicBezTo>
                  <a:cubicBezTo>
                    <a:pt x="26" y="33"/>
                    <a:pt x="26" y="33"/>
                    <a:pt x="26" y="33"/>
                  </a:cubicBezTo>
                  <a:cubicBezTo>
                    <a:pt x="26" y="33"/>
                    <a:pt x="26" y="33"/>
                    <a:pt x="25" y="33"/>
                  </a:cubicBezTo>
                  <a:cubicBezTo>
                    <a:pt x="25" y="33"/>
                    <a:pt x="25" y="32"/>
                    <a:pt x="25" y="32"/>
                  </a:cubicBezTo>
                  <a:cubicBezTo>
                    <a:pt x="25" y="31"/>
                    <a:pt x="26" y="31"/>
                    <a:pt x="25" y="32"/>
                  </a:cubicBezTo>
                  <a:cubicBezTo>
                    <a:pt x="25" y="31"/>
                    <a:pt x="26" y="31"/>
                    <a:pt x="25" y="31"/>
                  </a:cubicBezTo>
                  <a:cubicBezTo>
                    <a:pt x="25" y="31"/>
                    <a:pt x="26" y="31"/>
                    <a:pt x="26" y="31"/>
                  </a:cubicBezTo>
                  <a:cubicBezTo>
                    <a:pt x="26" y="31"/>
                    <a:pt x="26" y="31"/>
                    <a:pt x="26" y="31"/>
                  </a:cubicBezTo>
                  <a:cubicBezTo>
                    <a:pt x="26" y="31"/>
                    <a:pt x="26" y="30"/>
                    <a:pt x="26" y="30"/>
                  </a:cubicBezTo>
                  <a:cubicBezTo>
                    <a:pt x="26" y="30"/>
                    <a:pt x="26" y="30"/>
                    <a:pt x="26" y="30"/>
                  </a:cubicBezTo>
                  <a:cubicBezTo>
                    <a:pt x="26" y="30"/>
                    <a:pt x="26" y="30"/>
                    <a:pt x="26" y="30"/>
                  </a:cubicBezTo>
                  <a:cubicBezTo>
                    <a:pt x="26" y="30"/>
                    <a:pt x="27" y="30"/>
                    <a:pt x="27" y="29"/>
                  </a:cubicBezTo>
                  <a:cubicBezTo>
                    <a:pt x="27" y="29"/>
                    <a:pt x="27" y="29"/>
                    <a:pt x="27" y="29"/>
                  </a:cubicBezTo>
                  <a:cubicBezTo>
                    <a:pt x="27" y="29"/>
                    <a:pt x="27" y="29"/>
                    <a:pt x="27" y="29"/>
                  </a:cubicBezTo>
                  <a:cubicBezTo>
                    <a:pt x="27" y="29"/>
                    <a:pt x="27" y="29"/>
                    <a:pt x="28" y="29"/>
                  </a:cubicBezTo>
                  <a:cubicBezTo>
                    <a:pt x="28" y="29"/>
                    <a:pt x="28" y="29"/>
                    <a:pt x="28" y="29"/>
                  </a:cubicBezTo>
                  <a:cubicBezTo>
                    <a:pt x="29" y="29"/>
                    <a:pt x="29" y="29"/>
                    <a:pt x="29" y="29"/>
                  </a:cubicBezTo>
                  <a:cubicBezTo>
                    <a:pt x="29" y="29"/>
                    <a:pt x="30" y="29"/>
                    <a:pt x="29" y="29"/>
                  </a:cubicBezTo>
                  <a:cubicBezTo>
                    <a:pt x="29" y="29"/>
                    <a:pt x="30" y="29"/>
                    <a:pt x="30" y="29"/>
                  </a:cubicBezTo>
                  <a:cubicBezTo>
                    <a:pt x="30" y="29"/>
                    <a:pt x="30" y="28"/>
                    <a:pt x="30" y="28"/>
                  </a:cubicBezTo>
                  <a:cubicBezTo>
                    <a:pt x="30" y="28"/>
                    <a:pt x="29" y="28"/>
                    <a:pt x="29" y="28"/>
                  </a:cubicBezTo>
                  <a:cubicBezTo>
                    <a:pt x="29" y="28"/>
                    <a:pt x="30" y="27"/>
                    <a:pt x="29" y="28"/>
                  </a:cubicBezTo>
                  <a:cubicBezTo>
                    <a:pt x="29" y="28"/>
                    <a:pt x="30" y="27"/>
                    <a:pt x="30" y="27"/>
                  </a:cubicBezTo>
                  <a:cubicBezTo>
                    <a:pt x="30" y="27"/>
                    <a:pt x="30" y="27"/>
                    <a:pt x="30" y="27"/>
                  </a:cubicBezTo>
                  <a:cubicBezTo>
                    <a:pt x="30" y="27"/>
                    <a:pt x="30" y="26"/>
                    <a:pt x="30" y="27"/>
                  </a:cubicBezTo>
                  <a:cubicBezTo>
                    <a:pt x="30" y="27"/>
                    <a:pt x="30" y="26"/>
                    <a:pt x="30" y="26"/>
                  </a:cubicBezTo>
                  <a:cubicBezTo>
                    <a:pt x="30" y="26"/>
                    <a:pt x="30" y="26"/>
                    <a:pt x="30" y="26"/>
                  </a:cubicBezTo>
                  <a:cubicBezTo>
                    <a:pt x="30" y="26"/>
                    <a:pt x="30" y="25"/>
                    <a:pt x="30" y="26"/>
                  </a:cubicBezTo>
                  <a:cubicBezTo>
                    <a:pt x="30" y="26"/>
                    <a:pt x="30" y="25"/>
                    <a:pt x="30" y="25"/>
                  </a:cubicBezTo>
                  <a:cubicBezTo>
                    <a:pt x="31" y="25"/>
                    <a:pt x="31" y="25"/>
                    <a:pt x="31" y="25"/>
                  </a:cubicBezTo>
                  <a:cubicBezTo>
                    <a:pt x="31" y="25"/>
                    <a:pt x="31" y="25"/>
                    <a:pt x="31" y="25"/>
                  </a:cubicBezTo>
                  <a:cubicBezTo>
                    <a:pt x="31" y="25"/>
                    <a:pt x="31" y="25"/>
                    <a:pt x="31" y="25"/>
                  </a:cubicBezTo>
                  <a:cubicBezTo>
                    <a:pt x="32" y="25"/>
                    <a:pt x="32" y="25"/>
                    <a:pt x="32" y="25"/>
                  </a:cubicBezTo>
                  <a:cubicBezTo>
                    <a:pt x="32" y="25"/>
                    <a:pt x="32" y="25"/>
                    <a:pt x="32" y="25"/>
                  </a:cubicBezTo>
                  <a:cubicBezTo>
                    <a:pt x="32" y="25"/>
                    <a:pt x="32" y="24"/>
                    <a:pt x="32" y="24"/>
                  </a:cubicBezTo>
                  <a:cubicBezTo>
                    <a:pt x="32" y="22"/>
                    <a:pt x="32" y="22"/>
                    <a:pt x="32" y="24"/>
                  </a:cubicBezTo>
                  <a:cubicBezTo>
                    <a:pt x="32" y="22"/>
                    <a:pt x="32" y="22"/>
                    <a:pt x="32" y="23"/>
                  </a:cubicBezTo>
                  <a:cubicBezTo>
                    <a:pt x="32" y="22"/>
                    <a:pt x="32" y="22"/>
                    <a:pt x="32" y="23"/>
                  </a:cubicBezTo>
                  <a:cubicBezTo>
                    <a:pt x="32" y="22"/>
                    <a:pt x="32" y="22"/>
                    <a:pt x="32" y="23"/>
                  </a:cubicBezTo>
                  <a:cubicBezTo>
                    <a:pt x="32" y="22"/>
                    <a:pt x="32" y="22"/>
                    <a:pt x="32" y="22"/>
                  </a:cubicBezTo>
                  <a:cubicBezTo>
                    <a:pt x="32" y="22"/>
                    <a:pt x="32" y="22"/>
                    <a:pt x="32" y="22"/>
                  </a:cubicBezTo>
                  <a:cubicBezTo>
                    <a:pt x="32" y="22"/>
                    <a:pt x="32" y="22"/>
                    <a:pt x="32" y="22"/>
                  </a:cubicBezTo>
                  <a:cubicBezTo>
                    <a:pt x="32" y="21"/>
                    <a:pt x="31" y="21"/>
                    <a:pt x="32" y="21"/>
                  </a:cubicBezTo>
                  <a:cubicBezTo>
                    <a:pt x="32" y="21"/>
                    <a:pt x="31" y="21"/>
                    <a:pt x="31" y="21"/>
                  </a:cubicBezTo>
                  <a:cubicBezTo>
                    <a:pt x="31" y="21"/>
                    <a:pt x="31" y="21"/>
                    <a:pt x="31" y="20"/>
                  </a:cubicBezTo>
                  <a:cubicBezTo>
                    <a:pt x="31" y="20"/>
                    <a:pt x="32" y="20"/>
                    <a:pt x="31" y="20"/>
                  </a:cubicBezTo>
                  <a:cubicBezTo>
                    <a:pt x="31" y="20"/>
                    <a:pt x="32" y="20"/>
                    <a:pt x="32" y="20"/>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3" y="19"/>
                    <a:pt x="33" y="19"/>
                  </a:cubicBezTo>
                  <a:cubicBezTo>
                    <a:pt x="33" y="19"/>
                    <a:pt x="33" y="18"/>
                    <a:pt x="33" y="18"/>
                  </a:cubicBezTo>
                  <a:cubicBezTo>
                    <a:pt x="34" y="18"/>
                    <a:pt x="34" y="17"/>
                    <a:pt x="33" y="18"/>
                  </a:cubicBezTo>
                  <a:cubicBezTo>
                    <a:pt x="34" y="18"/>
                    <a:pt x="34" y="17"/>
                    <a:pt x="33" y="18"/>
                  </a:cubicBezTo>
                  <a:cubicBezTo>
                    <a:pt x="34" y="18"/>
                    <a:pt x="34" y="17"/>
                    <a:pt x="33" y="18"/>
                  </a:cubicBezTo>
                  <a:cubicBezTo>
                    <a:pt x="34" y="18"/>
                    <a:pt x="34" y="17"/>
                    <a:pt x="34" y="18"/>
                  </a:cubicBezTo>
                  <a:cubicBezTo>
                    <a:pt x="34" y="18"/>
                    <a:pt x="34" y="17"/>
                    <a:pt x="34" y="17"/>
                  </a:cubicBezTo>
                  <a:cubicBezTo>
                    <a:pt x="34" y="17"/>
                    <a:pt x="34" y="17"/>
                    <a:pt x="34" y="17"/>
                  </a:cubicBezTo>
                  <a:cubicBezTo>
                    <a:pt x="34" y="17"/>
                    <a:pt x="35" y="17"/>
                    <a:pt x="35" y="17"/>
                  </a:cubicBezTo>
                  <a:cubicBezTo>
                    <a:pt x="35" y="18"/>
                    <a:pt x="35" y="18"/>
                    <a:pt x="35" y="18"/>
                  </a:cubicBezTo>
                  <a:cubicBezTo>
                    <a:pt x="35" y="18"/>
                    <a:pt x="35" y="18"/>
                    <a:pt x="35" y="18"/>
                  </a:cubicBezTo>
                  <a:cubicBezTo>
                    <a:pt x="35" y="18"/>
                    <a:pt x="35" y="19"/>
                    <a:pt x="35" y="19"/>
                  </a:cubicBezTo>
                  <a:cubicBezTo>
                    <a:pt x="35" y="19"/>
                    <a:pt x="35" y="19"/>
                    <a:pt x="35" y="19"/>
                  </a:cubicBezTo>
                  <a:cubicBezTo>
                    <a:pt x="35" y="19"/>
                    <a:pt x="36" y="20"/>
                    <a:pt x="35" y="19"/>
                  </a:cubicBezTo>
                  <a:cubicBezTo>
                    <a:pt x="35" y="19"/>
                    <a:pt x="36" y="20"/>
                    <a:pt x="36" y="20"/>
                  </a:cubicBezTo>
                  <a:cubicBezTo>
                    <a:pt x="36" y="20"/>
                    <a:pt x="36" y="20"/>
                    <a:pt x="36" y="20"/>
                  </a:cubicBezTo>
                  <a:cubicBezTo>
                    <a:pt x="36" y="20"/>
                    <a:pt x="36" y="20"/>
                    <a:pt x="36" y="20"/>
                  </a:cubicBezTo>
                  <a:cubicBezTo>
                    <a:pt x="36" y="20"/>
                    <a:pt x="36" y="20"/>
                    <a:pt x="37" y="20"/>
                  </a:cubicBezTo>
                  <a:cubicBezTo>
                    <a:pt x="38" y="20"/>
                    <a:pt x="38" y="20"/>
                    <a:pt x="37" y="20"/>
                  </a:cubicBezTo>
                  <a:cubicBezTo>
                    <a:pt x="38" y="20"/>
                    <a:pt x="38" y="20"/>
                    <a:pt x="37" y="20"/>
                  </a:cubicBezTo>
                  <a:cubicBezTo>
                    <a:pt x="38" y="20"/>
                    <a:pt x="38" y="20"/>
                    <a:pt x="38" y="20"/>
                  </a:cubicBezTo>
                  <a:cubicBezTo>
                    <a:pt x="38" y="20"/>
                    <a:pt x="38" y="20"/>
                    <a:pt x="38" y="20"/>
                  </a:cubicBezTo>
                  <a:cubicBezTo>
                    <a:pt x="38" y="20"/>
                    <a:pt x="39" y="20"/>
                    <a:pt x="39" y="20"/>
                  </a:cubicBezTo>
                  <a:cubicBezTo>
                    <a:pt x="39" y="20"/>
                    <a:pt x="39" y="20"/>
                    <a:pt x="39" y="20"/>
                  </a:cubicBezTo>
                  <a:cubicBezTo>
                    <a:pt x="39" y="20"/>
                    <a:pt x="39" y="20"/>
                    <a:pt x="39" y="20"/>
                  </a:cubicBezTo>
                  <a:cubicBezTo>
                    <a:pt x="39" y="20"/>
                    <a:pt x="39" y="19"/>
                    <a:pt x="39" y="19"/>
                  </a:cubicBezTo>
                  <a:cubicBezTo>
                    <a:pt x="39" y="19"/>
                    <a:pt x="39" y="19"/>
                    <a:pt x="39" y="19"/>
                  </a:cubicBezTo>
                  <a:cubicBezTo>
                    <a:pt x="39" y="19"/>
                    <a:pt x="39" y="19"/>
                    <a:pt x="39" y="19"/>
                  </a:cubicBezTo>
                  <a:cubicBezTo>
                    <a:pt x="39" y="19"/>
                    <a:pt x="39" y="18"/>
                    <a:pt x="39" y="18"/>
                  </a:cubicBezTo>
                  <a:cubicBezTo>
                    <a:pt x="39" y="18"/>
                    <a:pt x="39" y="18"/>
                    <a:pt x="39" y="18"/>
                  </a:cubicBezTo>
                  <a:cubicBezTo>
                    <a:pt x="39" y="18"/>
                    <a:pt x="40" y="18"/>
                    <a:pt x="40" y="18"/>
                  </a:cubicBezTo>
                  <a:cubicBezTo>
                    <a:pt x="41" y="18"/>
                    <a:pt x="41" y="18"/>
                    <a:pt x="40" y="18"/>
                  </a:cubicBezTo>
                  <a:cubicBezTo>
                    <a:pt x="41" y="18"/>
                    <a:pt x="41" y="18"/>
                    <a:pt x="41" y="18"/>
                  </a:cubicBezTo>
                  <a:cubicBezTo>
                    <a:pt x="41" y="18"/>
                    <a:pt x="41" y="18"/>
                    <a:pt x="41" y="18"/>
                  </a:cubicBezTo>
                  <a:cubicBezTo>
                    <a:pt x="41" y="18"/>
                    <a:pt x="42" y="18"/>
                    <a:pt x="42" y="18"/>
                  </a:cubicBezTo>
                  <a:cubicBezTo>
                    <a:pt x="42" y="18"/>
                    <a:pt x="43" y="18"/>
                    <a:pt x="42" y="18"/>
                  </a:cubicBezTo>
                  <a:cubicBezTo>
                    <a:pt x="42" y="18"/>
                    <a:pt x="43" y="18"/>
                    <a:pt x="42" y="18"/>
                  </a:cubicBezTo>
                  <a:cubicBezTo>
                    <a:pt x="42" y="18"/>
                    <a:pt x="43" y="18"/>
                    <a:pt x="43" y="18"/>
                  </a:cubicBezTo>
                  <a:cubicBezTo>
                    <a:pt x="43" y="18"/>
                    <a:pt x="43" y="18"/>
                    <a:pt x="43" y="18"/>
                  </a:cubicBezTo>
                  <a:cubicBezTo>
                    <a:pt x="43" y="18"/>
                    <a:pt x="43" y="18"/>
                    <a:pt x="43" y="18"/>
                  </a:cubicBezTo>
                  <a:cubicBezTo>
                    <a:pt x="43" y="17"/>
                    <a:pt x="43" y="17"/>
                    <a:pt x="43" y="17"/>
                  </a:cubicBezTo>
                  <a:cubicBezTo>
                    <a:pt x="43" y="17"/>
                    <a:pt x="43" y="17"/>
                    <a:pt x="43" y="17"/>
                  </a:cubicBezTo>
                  <a:cubicBezTo>
                    <a:pt x="43" y="17"/>
                    <a:pt x="43" y="16"/>
                    <a:pt x="43" y="16"/>
                  </a:cubicBezTo>
                  <a:cubicBezTo>
                    <a:pt x="43" y="16"/>
                    <a:pt x="43" y="15"/>
                    <a:pt x="43" y="16"/>
                  </a:cubicBezTo>
                  <a:cubicBezTo>
                    <a:pt x="43" y="16"/>
                    <a:pt x="43" y="16"/>
                    <a:pt x="43" y="15"/>
                  </a:cubicBezTo>
                  <a:cubicBezTo>
                    <a:pt x="43" y="15"/>
                    <a:pt x="43" y="15"/>
                    <a:pt x="43" y="15"/>
                  </a:cubicBezTo>
                  <a:cubicBezTo>
                    <a:pt x="43" y="16"/>
                    <a:pt x="43" y="15"/>
                    <a:pt x="43" y="15"/>
                  </a:cubicBezTo>
                  <a:cubicBezTo>
                    <a:pt x="43" y="15"/>
                    <a:pt x="43" y="15"/>
                    <a:pt x="43" y="14"/>
                  </a:cubicBezTo>
                  <a:cubicBezTo>
                    <a:pt x="43" y="14"/>
                    <a:pt x="43" y="14"/>
                    <a:pt x="43" y="14"/>
                  </a:cubicBezTo>
                  <a:cubicBezTo>
                    <a:pt x="42" y="14"/>
                    <a:pt x="43" y="14"/>
                    <a:pt x="42" y="14"/>
                  </a:cubicBezTo>
                  <a:cubicBezTo>
                    <a:pt x="42" y="14"/>
                    <a:pt x="43" y="14"/>
                    <a:pt x="42" y="13"/>
                  </a:cubicBezTo>
                  <a:cubicBezTo>
                    <a:pt x="42" y="13"/>
                    <a:pt x="42" y="13"/>
                    <a:pt x="42" y="13"/>
                  </a:cubicBezTo>
                  <a:cubicBezTo>
                    <a:pt x="42" y="13"/>
                    <a:pt x="42" y="13"/>
                    <a:pt x="42" y="13"/>
                  </a:cubicBezTo>
                  <a:cubicBezTo>
                    <a:pt x="41" y="12"/>
                    <a:pt x="41" y="12"/>
                    <a:pt x="41" y="12"/>
                  </a:cubicBezTo>
                  <a:cubicBezTo>
                    <a:pt x="41" y="11"/>
                    <a:pt x="41" y="11"/>
                    <a:pt x="40" y="11"/>
                  </a:cubicBezTo>
                  <a:cubicBezTo>
                    <a:pt x="41" y="11"/>
                    <a:pt x="41" y="11"/>
                    <a:pt x="40" y="11"/>
                  </a:cubicBezTo>
                  <a:cubicBezTo>
                    <a:pt x="40" y="11"/>
                    <a:pt x="40" y="10"/>
                    <a:pt x="40" y="10"/>
                  </a:cubicBezTo>
                  <a:cubicBezTo>
                    <a:pt x="40" y="9"/>
                    <a:pt x="39" y="9"/>
                    <a:pt x="39" y="9"/>
                  </a:cubicBezTo>
                  <a:cubicBezTo>
                    <a:pt x="39" y="9"/>
                    <a:pt x="39" y="8"/>
                    <a:pt x="39" y="8"/>
                  </a:cubicBezTo>
                  <a:cubicBezTo>
                    <a:pt x="39" y="8"/>
                    <a:pt x="38" y="7"/>
                    <a:pt x="38" y="7"/>
                  </a:cubicBezTo>
                  <a:cubicBezTo>
                    <a:pt x="38" y="7"/>
                    <a:pt x="37" y="7"/>
                    <a:pt x="37" y="7"/>
                  </a:cubicBezTo>
                  <a:cubicBezTo>
                    <a:pt x="37" y="7"/>
                    <a:pt x="37" y="6"/>
                    <a:pt x="37" y="6"/>
                  </a:cubicBezTo>
                  <a:cubicBezTo>
                    <a:pt x="37" y="6"/>
                    <a:pt x="37" y="6"/>
                    <a:pt x="37" y="5"/>
                  </a:cubicBezTo>
                  <a:cubicBezTo>
                    <a:pt x="37" y="6"/>
                    <a:pt x="37" y="6"/>
                    <a:pt x="37" y="5"/>
                  </a:cubicBezTo>
                  <a:cubicBezTo>
                    <a:pt x="37" y="5"/>
                    <a:pt x="36" y="5"/>
                    <a:pt x="36" y="4"/>
                  </a:cubicBezTo>
                  <a:cubicBezTo>
                    <a:pt x="36" y="4"/>
                    <a:pt x="36" y="4"/>
                    <a:pt x="36" y="4"/>
                  </a:cubicBezTo>
                  <a:cubicBezTo>
                    <a:pt x="36" y="4"/>
                    <a:pt x="36" y="4"/>
                    <a:pt x="36" y="4"/>
                  </a:cubicBezTo>
                  <a:cubicBezTo>
                    <a:pt x="36" y="3"/>
                    <a:pt x="36" y="3"/>
                    <a:pt x="36" y="3"/>
                  </a:cubicBezTo>
                  <a:cubicBezTo>
                    <a:pt x="36" y="3"/>
                    <a:pt x="36" y="2"/>
                    <a:pt x="36" y="2"/>
                  </a:cubicBezTo>
                  <a:cubicBezTo>
                    <a:pt x="36" y="2"/>
                    <a:pt x="36" y="2"/>
                    <a:pt x="36" y="1"/>
                  </a:cubicBezTo>
                  <a:cubicBezTo>
                    <a:pt x="36" y="2"/>
                    <a:pt x="36" y="2"/>
                    <a:pt x="35" y="1"/>
                  </a:cubicBezTo>
                  <a:cubicBezTo>
                    <a:pt x="35" y="1"/>
                    <a:pt x="35" y="1"/>
                    <a:pt x="35" y="1"/>
                  </a:cubicBezTo>
                  <a:cubicBezTo>
                    <a:pt x="35" y="1"/>
                    <a:pt x="35" y="1"/>
                    <a:pt x="35" y="1"/>
                  </a:cubicBezTo>
                  <a:cubicBezTo>
                    <a:pt x="35" y="1"/>
                    <a:pt x="34" y="0"/>
                    <a:pt x="34" y="0"/>
                  </a:cubicBezTo>
                  <a:cubicBezTo>
                    <a:pt x="34" y="0"/>
                    <a:pt x="34" y="0"/>
                    <a:pt x="33" y="0"/>
                  </a:cubicBezTo>
                  <a:cubicBezTo>
                    <a:pt x="33" y="0"/>
                    <a:pt x="33" y="0"/>
                    <a:pt x="33" y="0"/>
                  </a:cubicBezTo>
                  <a:cubicBezTo>
                    <a:pt x="32" y="0"/>
                    <a:pt x="33" y="0"/>
                    <a:pt x="32" y="0"/>
                  </a:cubicBezTo>
                  <a:cubicBezTo>
                    <a:pt x="32" y="0"/>
                    <a:pt x="33" y="0"/>
                    <a:pt x="32" y="1"/>
                  </a:cubicBezTo>
                  <a:cubicBezTo>
                    <a:pt x="32" y="1"/>
                    <a:pt x="32" y="1"/>
                    <a:pt x="32" y="1"/>
                  </a:cubicBezTo>
                  <a:cubicBezTo>
                    <a:pt x="32" y="2"/>
                    <a:pt x="31" y="2"/>
                    <a:pt x="31" y="2"/>
                  </a:cubicBezTo>
                  <a:cubicBezTo>
                    <a:pt x="31" y="2"/>
                    <a:pt x="31" y="2"/>
                    <a:pt x="31" y="2"/>
                  </a:cubicBezTo>
                  <a:cubicBezTo>
                    <a:pt x="31" y="3"/>
                    <a:pt x="30" y="3"/>
                    <a:pt x="30" y="3"/>
                  </a:cubicBezTo>
                  <a:cubicBezTo>
                    <a:pt x="30" y="3"/>
                    <a:pt x="30" y="3"/>
                    <a:pt x="30" y="3"/>
                  </a:cubicBezTo>
                  <a:cubicBezTo>
                    <a:pt x="30" y="3"/>
                    <a:pt x="29" y="3"/>
                    <a:pt x="29" y="3"/>
                  </a:cubicBezTo>
                  <a:cubicBezTo>
                    <a:pt x="29" y="3"/>
                    <a:pt x="29" y="4"/>
                    <a:pt x="29" y="4"/>
                  </a:cubicBezTo>
                  <a:cubicBezTo>
                    <a:pt x="29" y="3"/>
                    <a:pt x="29" y="4"/>
                    <a:pt x="29" y="4"/>
                  </a:cubicBezTo>
                  <a:cubicBezTo>
                    <a:pt x="29" y="4"/>
                    <a:pt x="29" y="5"/>
                    <a:pt x="29" y="5"/>
                  </a:cubicBezTo>
                  <a:cubicBezTo>
                    <a:pt x="29" y="5"/>
                    <a:pt x="29" y="5"/>
                    <a:pt x="29" y="5"/>
                  </a:cubicBezTo>
                  <a:cubicBezTo>
                    <a:pt x="29" y="5"/>
                    <a:pt x="29" y="6"/>
                    <a:pt x="29" y="6"/>
                  </a:cubicBezTo>
                  <a:cubicBezTo>
                    <a:pt x="29" y="6"/>
                    <a:pt x="29" y="7"/>
                    <a:pt x="29" y="7"/>
                  </a:cubicBezTo>
                  <a:cubicBezTo>
                    <a:pt x="29" y="7"/>
                    <a:pt x="29" y="7"/>
                    <a:pt x="29" y="7"/>
                  </a:cubicBezTo>
                  <a:cubicBezTo>
                    <a:pt x="29" y="7"/>
                    <a:pt x="29" y="7"/>
                    <a:pt x="29" y="7"/>
                  </a:cubicBezTo>
                  <a:cubicBezTo>
                    <a:pt x="29" y="7"/>
                    <a:pt x="29" y="8"/>
                    <a:pt x="29" y="8"/>
                  </a:cubicBezTo>
                  <a:cubicBezTo>
                    <a:pt x="29" y="8"/>
                    <a:pt x="29" y="8"/>
                    <a:pt x="28" y="8"/>
                  </a:cubicBezTo>
                  <a:cubicBezTo>
                    <a:pt x="29" y="8"/>
                    <a:pt x="29" y="8"/>
                    <a:pt x="28" y="9"/>
                  </a:cubicBezTo>
                  <a:cubicBezTo>
                    <a:pt x="28" y="9"/>
                    <a:pt x="28" y="9"/>
                    <a:pt x="28" y="9"/>
                  </a:cubicBezTo>
                  <a:cubicBezTo>
                    <a:pt x="28" y="9"/>
                    <a:pt x="28" y="9"/>
                    <a:pt x="28" y="9"/>
                  </a:cubicBezTo>
                  <a:cubicBezTo>
                    <a:pt x="28" y="9"/>
                    <a:pt x="28" y="9"/>
                    <a:pt x="27" y="9"/>
                  </a:cubicBezTo>
                  <a:cubicBezTo>
                    <a:pt x="28" y="9"/>
                    <a:pt x="28" y="9"/>
                    <a:pt x="27" y="9"/>
                  </a:cubicBezTo>
                  <a:cubicBezTo>
                    <a:pt x="27" y="9"/>
                    <a:pt x="26" y="9"/>
                    <a:pt x="26" y="9"/>
                  </a:cubicBezTo>
                  <a:cubicBezTo>
                    <a:pt x="27" y="9"/>
                    <a:pt x="26" y="9"/>
                    <a:pt x="26" y="9"/>
                  </a:cubicBezTo>
                  <a:cubicBezTo>
                    <a:pt x="26" y="8"/>
                    <a:pt x="26" y="8"/>
                    <a:pt x="26" y="8"/>
                  </a:cubicBezTo>
                  <a:cubicBezTo>
                    <a:pt x="26" y="7"/>
                    <a:pt x="26" y="7"/>
                    <a:pt x="26" y="7"/>
                  </a:cubicBezTo>
                  <a:cubicBezTo>
                    <a:pt x="26" y="7"/>
                    <a:pt x="26" y="6"/>
                    <a:pt x="26" y="6"/>
                  </a:cubicBezTo>
                  <a:cubicBezTo>
                    <a:pt x="26" y="7"/>
                    <a:pt x="26" y="6"/>
                    <a:pt x="26" y="6"/>
                  </a:cubicBezTo>
                  <a:cubicBezTo>
                    <a:pt x="26" y="7"/>
                    <a:pt x="26" y="6"/>
                    <a:pt x="26" y="5"/>
                  </a:cubicBezTo>
                  <a:cubicBezTo>
                    <a:pt x="26" y="5"/>
                    <a:pt x="26" y="5"/>
                    <a:pt x="26" y="5"/>
                  </a:cubicBezTo>
                  <a:cubicBezTo>
                    <a:pt x="25" y="5"/>
                    <a:pt x="26" y="5"/>
                    <a:pt x="25" y="5"/>
                  </a:cubicBezTo>
                  <a:cubicBezTo>
                    <a:pt x="25" y="5"/>
                    <a:pt x="26" y="5"/>
                    <a:pt x="25" y="4"/>
                  </a:cubicBezTo>
                  <a:cubicBezTo>
                    <a:pt x="25" y="5"/>
                    <a:pt x="26" y="5"/>
                    <a:pt x="25" y="4"/>
                  </a:cubicBezTo>
                  <a:cubicBezTo>
                    <a:pt x="25" y="5"/>
                    <a:pt x="26" y="5"/>
                    <a:pt x="25" y="3"/>
                  </a:cubicBezTo>
                  <a:cubicBezTo>
                    <a:pt x="25" y="5"/>
                    <a:pt x="26" y="5"/>
                    <a:pt x="25" y="3"/>
                  </a:cubicBezTo>
                  <a:cubicBezTo>
                    <a:pt x="25" y="5"/>
                    <a:pt x="26" y="5"/>
                    <a:pt x="25" y="2"/>
                  </a:cubicBezTo>
                  <a:cubicBezTo>
                    <a:pt x="25" y="2"/>
                    <a:pt x="25" y="2"/>
                    <a:pt x="25" y="1"/>
                  </a:cubicBezTo>
                  <a:cubicBezTo>
                    <a:pt x="25" y="1"/>
                    <a:pt x="25" y="1"/>
                    <a:pt x="25" y="1"/>
                  </a:cubicBezTo>
                  <a:cubicBezTo>
                    <a:pt x="25" y="1"/>
                    <a:pt x="25" y="1"/>
                    <a:pt x="25" y="1"/>
                  </a:cubicBezTo>
                  <a:cubicBezTo>
                    <a:pt x="25" y="1"/>
                    <a:pt x="25" y="1"/>
                    <a:pt x="24" y="1"/>
                  </a:cubicBezTo>
                  <a:cubicBezTo>
                    <a:pt x="25" y="1"/>
                    <a:pt x="25" y="1"/>
                    <a:pt x="23" y="1"/>
                  </a:cubicBezTo>
                  <a:cubicBezTo>
                    <a:pt x="23" y="1"/>
                    <a:pt x="22" y="1"/>
                    <a:pt x="22" y="1"/>
                  </a:cubicBezTo>
                  <a:cubicBezTo>
                    <a:pt x="22" y="1"/>
                    <a:pt x="21" y="1"/>
                    <a:pt x="21" y="1"/>
                  </a:cubicBezTo>
                  <a:cubicBezTo>
                    <a:pt x="21" y="1"/>
                    <a:pt x="20" y="2"/>
                    <a:pt x="20" y="2"/>
                  </a:cubicBezTo>
                  <a:cubicBezTo>
                    <a:pt x="20" y="2"/>
                    <a:pt x="19" y="3"/>
                    <a:pt x="19" y="3"/>
                  </a:cubicBezTo>
                  <a:cubicBezTo>
                    <a:pt x="19" y="3"/>
                    <a:pt x="19" y="3"/>
                    <a:pt x="19" y="3"/>
                  </a:cubicBezTo>
                  <a:cubicBezTo>
                    <a:pt x="19" y="3"/>
                    <a:pt x="19" y="3"/>
                    <a:pt x="18" y="3"/>
                  </a:cubicBezTo>
                  <a:cubicBezTo>
                    <a:pt x="19" y="3"/>
                    <a:pt x="19" y="3"/>
                    <a:pt x="18" y="3"/>
                  </a:cubicBezTo>
                  <a:cubicBezTo>
                    <a:pt x="19" y="3"/>
                    <a:pt x="19" y="3"/>
                    <a:pt x="18" y="4"/>
                  </a:cubicBezTo>
                  <a:cubicBezTo>
                    <a:pt x="18" y="4"/>
                    <a:pt x="18" y="5"/>
                    <a:pt x="18" y="5"/>
                  </a:cubicBezTo>
                  <a:cubicBezTo>
                    <a:pt x="18" y="5"/>
                    <a:pt x="18" y="5"/>
                    <a:pt x="18" y="5"/>
                  </a:cubicBezTo>
                  <a:cubicBezTo>
                    <a:pt x="18" y="5"/>
                    <a:pt x="19" y="5"/>
                    <a:pt x="19" y="5"/>
                  </a:cubicBezTo>
                  <a:cubicBezTo>
                    <a:pt x="19" y="6"/>
                    <a:pt x="19" y="6"/>
                    <a:pt x="19" y="6"/>
                  </a:cubicBezTo>
                  <a:cubicBezTo>
                    <a:pt x="19" y="6"/>
                    <a:pt x="18" y="6"/>
                    <a:pt x="18" y="6"/>
                  </a:cubicBezTo>
                  <a:cubicBezTo>
                    <a:pt x="18" y="6"/>
                    <a:pt x="18" y="7"/>
                    <a:pt x="18" y="7"/>
                  </a:cubicBezTo>
                  <a:cubicBezTo>
                    <a:pt x="17" y="7"/>
                    <a:pt x="17" y="7"/>
                    <a:pt x="17" y="7"/>
                  </a:cubicBezTo>
                  <a:cubicBezTo>
                    <a:pt x="17" y="7"/>
                    <a:pt x="17" y="7"/>
                    <a:pt x="17" y="7"/>
                  </a:cubicBezTo>
                  <a:moveTo>
                    <a:pt x="44" y="16"/>
                  </a:moveTo>
                  <a:cubicBezTo>
                    <a:pt x="44" y="16"/>
                    <a:pt x="44" y="16"/>
                    <a:pt x="44" y="16"/>
                  </a:cubicBezTo>
                  <a:moveTo>
                    <a:pt x="44" y="16"/>
                  </a:moveTo>
                  <a:cubicBezTo>
                    <a:pt x="44" y="16"/>
                    <a:pt x="44" y="16"/>
                    <a:pt x="44" y="16"/>
                  </a:cubicBezTo>
                  <a:cubicBezTo>
                    <a:pt x="44" y="16"/>
                    <a:pt x="44" y="16"/>
                    <a:pt x="44" y="16"/>
                  </a:cubicBezTo>
                  <a:moveTo>
                    <a:pt x="51" y="12"/>
                  </a:moveTo>
                  <a:cubicBezTo>
                    <a:pt x="51" y="12"/>
                    <a:pt x="51" y="12"/>
                    <a:pt x="51" y="12"/>
                  </a:cubicBezTo>
                  <a:cubicBezTo>
                    <a:pt x="51" y="12"/>
                    <a:pt x="51" y="12"/>
                    <a:pt x="51" y="12"/>
                  </a:cubicBezTo>
                  <a:cubicBezTo>
                    <a:pt x="51" y="12"/>
                    <a:pt x="51" y="12"/>
                    <a:pt x="51" y="12"/>
                  </a:cubicBezTo>
                  <a:cubicBezTo>
                    <a:pt x="51" y="12"/>
                    <a:pt x="51" y="12"/>
                    <a:pt x="51" y="12"/>
                  </a:cubicBezTo>
                  <a:moveTo>
                    <a:pt x="51" y="12"/>
                  </a:move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moveTo>
                    <a:pt x="51" y="12"/>
                  </a:moveTo>
                  <a:cubicBezTo>
                    <a:pt x="51" y="12"/>
                    <a:pt x="51" y="12"/>
                    <a:pt x="51" y="12"/>
                  </a:cubicBezTo>
                  <a:moveTo>
                    <a:pt x="51" y="12"/>
                  </a:moveTo>
                  <a:cubicBezTo>
                    <a:pt x="51" y="12"/>
                    <a:pt x="51" y="12"/>
                    <a:pt x="51" y="12"/>
                  </a:cubicBezTo>
                  <a:cubicBezTo>
                    <a:pt x="51" y="12"/>
                    <a:pt x="51" y="12"/>
                    <a:pt x="51" y="12"/>
                  </a:cubicBezTo>
                  <a:moveTo>
                    <a:pt x="19" y="47"/>
                  </a:moveTo>
                  <a:cubicBezTo>
                    <a:pt x="19" y="47"/>
                    <a:pt x="19" y="47"/>
                    <a:pt x="19" y="47"/>
                  </a:cubicBezTo>
                  <a:cubicBezTo>
                    <a:pt x="19" y="47"/>
                    <a:pt x="19" y="47"/>
                    <a:pt x="19" y="47"/>
                  </a:cubicBezTo>
                  <a:moveTo>
                    <a:pt x="19" y="47"/>
                  </a:moveTo>
                  <a:cubicBezTo>
                    <a:pt x="19" y="47"/>
                    <a:pt x="19" y="47"/>
                    <a:pt x="19" y="47"/>
                  </a:cubicBezTo>
                  <a:cubicBezTo>
                    <a:pt x="19" y="47"/>
                    <a:pt x="19" y="47"/>
                    <a:pt x="19" y="47"/>
                  </a:cubicBezTo>
                  <a:moveTo>
                    <a:pt x="14" y="52"/>
                  </a:moveTo>
                  <a:cubicBezTo>
                    <a:pt x="14" y="52"/>
                    <a:pt x="14" y="52"/>
                    <a:pt x="14" y="52"/>
                  </a:cubicBezTo>
                  <a:cubicBezTo>
                    <a:pt x="14" y="52"/>
                    <a:pt x="14" y="52"/>
                    <a:pt x="14" y="52"/>
                  </a:cubicBezTo>
                  <a:moveTo>
                    <a:pt x="14" y="52"/>
                  </a:moveTo>
                  <a:cubicBezTo>
                    <a:pt x="14" y="52"/>
                    <a:pt x="14" y="52"/>
                    <a:pt x="14" y="52"/>
                  </a:cubicBezTo>
                  <a:cubicBezTo>
                    <a:pt x="14" y="52"/>
                    <a:pt x="14" y="52"/>
                    <a:pt x="14" y="52"/>
                  </a:cubicBezTo>
                  <a:cubicBezTo>
                    <a:pt x="14" y="52"/>
                    <a:pt x="14" y="52"/>
                    <a:pt x="14" y="5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19" y="47"/>
                  </a:moveTo>
                  <a:cubicBezTo>
                    <a:pt x="19" y="47"/>
                    <a:pt x="19" y="47"/>
                    <a:pt x="19" y="47"/>
                  </a:cubicBezTo>
                  <a:cubicBezTo>
                    <a:pt x="19" y="47"/>
                    <a:pt x="19" y="47"/>
                    <a:pt x="19" y="47"/>
                  </a:cubicBezTo>
                  <a:moveTo>
                    <a:pt x="19" y="47"/>
                  </a:moveTo>
                  <a:cubicBezTo>
                    <a:pt x="19" y="47"/>
                    <a:pt x="19" y="47"/>
                    <a:pt x="19" y="47"/>
                  </a:cubicBezTo>
                  <a:cubicBezTo>
                    <a:pt x="19" y="47"/>
                    <a:pt x="19" y="47"/>
                    <a:pt x="19" y="47"/>
                  </a:cubicBezTo>
                  <a:moveTo>
                    <a:pt x="19" y="47"/>
                  </a:moveTo>
                  <a:cubicBezTo>
                    <a:pt x="19" y="47"/>
                    <a:pt x="19" y="47"/>
                    <a:pt x="19" y="47"/>
                  </a:cubicBezTo>
                  <a:cubicBezTo>
                    <a:pt x="19" y="47"/>
                    <a:pt x="19" y="47"/>
                    <a:pt x="19" y="47"/>
                  </a:cubicBezTo>
                  <a:moveTo>
                    <a:pt x="19" y="47"/>
                  </a:moveTo>
                  <a:cubicBezTo>
                    <a:pt x="19" y="47"/>
                    <a:pt x="19" y="47"/>
                    <a:pt x="19" y="47"/>
                  </a:cubicBezTo>
                  <a:cubicBezTo>
                    <a:pt x="19" y="47"/>
                    <a:pt x="19" y="47"/>
                    <a:pt x="19" y="47"/>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5" name="Freeform 32"/>
            <p:cNvSpPr>
              <a:spLocks noEditPoints="1"/>
            </p:cNvSpPr>
            <p:nvPr/>
          </p:nvSpPr>
          <p:spPr bwMode="auto">
            <a:xfrm>
              <a:off x="4457297" y="4388533"/>
              <a:ext cx="557952" cy="373373"/>
            </a:xfrm>
            <a:custGeom>
              <a:avLst/>
              <a:gdLst>
                <a:gd name="T0" fmla="*/ 27433728 w 111"/>
                <a:gd name="T1" fmla="*/ 21835008 h 81"/>
                <a:gd name="T2" fmla="*/ 26034048 w 111"/>
                <a:gd name="T3" fmla="*/ 21275136 h 81"/>
                <a:gd name="T4" fmla="*/ 24634368 w 111"/>
                <a:gd name="T5" fmla="*/ 20435328 h 81"/>
                <a:gd name="T6" fmla="*/ 23234688 w 111"/>
                <a:gd name="T7" fmla="*/ 19875456 h 81"/>
                <a:gd name="T8" fmla="*/ 21835008 w 111"/>
                <a:gd name="T9" fmla="*/ 19595520 h 81"/>
                <a:gd name="T10" fmla="*/ 19875456 w 111"/>
                <a:gd name="T11" fmla="*/ 19315584 h 81"/>
                <a:gd name="T12" fmla="*/ 17915904 w 111"/>
                <a:gd name="T13" fmla="*/ 18755712 h 81"/>
                <a:gd name="T14" fmla="*/ 16796160 w 111"/>
                <a:gd name="T15" fmla="*/ 17915904 h 81"/>
                <a:gd name="T16" fmla="*/ 14556672 w 111"/>
                <a:gd name="T17" fmla="*/ 17356032 h 81"/>
                <a:gd name="T18" fmla="*/ 12877056 w 111"/>
                <a:gd name="T19" fmla="*/ 16796160 h 81"/>
                <a:gd name="T20" fmla="*/ 10637568 w 111"/>
                <a:gd name="T21" fmla="*/ 15956352 h 81"/>
                <a:gd name="T22" fmla="*/ 9517824 w 111"/>
                <a:gd name="T23" fmla="*/ 15116544 h 81"/>
                <a:gd name="T24" fmla="*/ 8678016 w 111"/>
                <a:gd name="T25" fmla="*/ 15116544 h 81"/>
                <a:gd name="T26" fmla="*/ 7838208 w 111"/>
                <a:gd name="T27" fmla="*/ 14836608 h 81"/>
                <a:gd name="T28" fmla="*/ 5878656 w 111"/>
                <a:gd name="T29" fmla="*/ 13436928 h 81"/>
                <a:gd name="T30" fmla="*/ 5038848 w 111"/>
                <a:gd name="T31" fmla="*/ 12877056 h 81"/>
                <a:gd name="T32" fmla="*/ 1679616 w 111"/>
                <a:gd name="T33" fmla="*/ 11197440 h 81"/>
                <a:gd name="T34" fmla="*/ 1679616 w 111"/>
                <a:gd name="T35" fmla="*/ 9237888 h 81"/>
                <a:gd name="T36" fmla="*/ 0 w 111"/>
                <a:gd name="T37" fmla="*/ 8118144 h 81"/>
                <a:gd name="T38" fmla="*/ 279936 w 111"/>
                <a:gd name="T39" fmla="*/ 6998400 h 81"/>
                <a:gd name="T40" fmla="*/ 1959552 w 111"/>
                <a:gd name="T41" fmla="*/ 6718464 h 81"/>
                <a:gd name="T42" fmla="*/ 1959552 w 111"/>
                <a:gd name="T43" fmla="*/ 5038848 h 81"/>
                <a:gd name="T44" fmla="*/ 2519424 w 111"/>
                <a:gd name="T45" fmla="*/ 4199040 h 81"/>
                <a:gd name="T46" fmla="*/ 3639168 w 111"/>
                <a:gd name="T47" fmla="*/ 3359232 h 81"/>
                <a:gd name="T48" fmla="*/ 4199040 w 111"/>
                <a:gd name="T49" fmla="*/ 4478976 h 81"/>
                <a:gd name="T50" fmla="*/ 5878656 w 111"/>
                <a:gd name="T51" fmla="*/ 4478976 h 81"/>
                <a:gd name="T52" fmla="*/ 7278336 w 111"/>
                <a:gd name="T53" fmla="*/ 4478976 h 81"/>
                <a:gd name="T54" fmla="*/ 9237888 w 111"/>
                <a:gd name="T55" fmla="*/ 4478976 h 81"/>
                <a:gd name="T56" fmla="*/ 10077696 w 111"/>
                <a:gd name="T57" fmla="*/ 5318784 h 81"/>
                <a:gd name="T58" fmla="*/ 11197440 w 111"/>
                <a:gd name="T59" fmla="*/ 4758912 h 81"/>
                <a:gd name="T60" fmla="*/ 10917504 w 111"/>
                <a:gd name="T61" fmla="*/ 3639168 h 81"/>
                <a:gd name="T62" fmla="*/ 10357632 w 111"/>
                <a:gd name="T63" fmla="*/ 1959552 h 81"/>
                <a:gd name="T64" fmla="*/ 11197440 w 111"/>
                <a:gd name="T65" fmla="*/ 839808 h 81"/>
                <a:gd name="T66" fmla="*/ 12037248 w 111"/>
                <a:gd name="T67" fmla="*/ 0 h 81"/>
                <a:gd name="T68" fmla="*/ 12597120 w 111"/>
                <a:gd name="T69" fmla="*/ 1399680 h 81"/>
                <a:gd name="T70" fmla="*/ 12877056 w 111"/>
                <a:gd name="T71" fmla="*/ 2799360 h 81"/>
                <a:gd name="T72" fmla="*/ 13156992 w 111"/>
                <a:gd name="T73" fmla="*/ 4199040 h 81"/>
                <a:gd name="T74" fmla="*/ 14276736 w 111"/>
                <a:gd name="T75" fmla="*/ 3919104 h 81"/>
                <a:gd name="T76" fmla="*/ 15116544 w 111"/>
                <a:gd name="T77" fmla="*/ 3079296 h 81"/>
                <a:gd name="T78" fmla="*/ 16516224 w 111"/>
                <a:gd name="T79" fmla="*/ 2239488 h 81"/>
                <a:gd name="T80" fmla="*/ 18195840 w 111"/>
                <a:gd name="T81" fmla="*/ 2239488 h 81"/>
                <a:gd name="T82" fmla="*/ 18755712 w 111"/>
                <a:gd name="T83" fmla="*/ 1119744 h 81"/>
                <a:gd name="T84" fmla="*/ 19875456 w 111"/>
                <a:gd name="T85" fmla="*/ 1679616 h 81"/>
                <a:gd name="T86" fmla="*/ 20155392 w 111"/>
                <a:gd name="T87" fmla="*/ 3079296 h 81"/>
                <a:gd name="T88" fmla="*/ 21275136 w 111"/>
                <a:gd name="T89" fmla="*/ 3919104 h 81"/>
                <a:gd name="T90" fmla="*/ 22674816 w 111"/>
                <a:gd name="T91" fmla="*/ 4199040 h 81"/>
                <a:gd name="T92" fmla="*/ 23234688 w 111"/>
                <a:gd name="T93" fmla="*/ 5038848 h 81"/>
                <a:gd name="T94" fmla="*/ 23514624 w 111"/>
                <a:gd name="T95" fmla="*/ 5878656 h 81"/>
                <a:gd name="T96" fmla="*/ 24914304 w 111"/>
                <a:gd name="T97" fmla="*/ 6998400 h 81"/>
                <a:gd name="T98" fmla="*/ 26873856 w 111"/>
                <a:gd name="T99" fmla="*/ 7558272 h 81"/>
                <a:gd name="T100" fmla="*/ 27713664 w 111"/>
                <a:gd name="T101" fmla="*/ 8398080 h 81"/>
                <a:gd name="T102" fmla="*/ 28553472 w 111"/>
                <a:gd name="T103" fmla="*/ 9237888 h 81"/>
                <a:gd name="T104" fmla="*/ 28833408 w 111"/>
                <a:gd name="T105" fmla="*/ 11477376 h 81"/>
                <a:gd name="T106" fmla="*/ 29113344 w 111"/>
                <a:gd name="T107" fmla="*/ 13996800 h 81"/>
                <a:gd name="T108" fmla="*/ 30513024 w 111"/>
                <a:gd name="T109" fmla="*/ 15116544 h 81"/>
                <a:gd name="T110" fmla="*/ 30792960 w 111"/>
                <a:gd name="T111" fmla="*/ 16516224 h 81"/>
                <a:gd name="T112" fmla="*/ 30792960 w 111"/>
                <a:gd name="T113" fmla="*/ 19035648 h 81"/>
                <a:gd name="T114" fmla="*/ 30233088 w 111"/>
                <a:gd name="T115" fmla="*/ 20435328 h 81"/>
                <a:gd name="T116" fmla="*/ 29113344 w 111"/>
                <a:gd name="T117" fmla="*/ 20715264 h 81"/>
                <a:gd name="T118" fmla="*/ 28553472 w 111"/>
                <a:gd name="T119" fmla="*/ 21555072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1"/>
                <a:gd name="T181" fmla="*/ 0 h 81"/>
                <a:gd name="T182" fmla="*/ 111 w 111"/>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1" h="81">
                  <a:moveTo>
                    <a:pt x="102" y="81"/>
                  </a:moveTo>
                  <a:cubicBezTo>
                    <a:pt x="102" y="81"/>
                    <a:pt x="102" y="80"/>
                    <a:pt x="102" y="80"/>
                  </a:cubicBezTo>
                  <a:cubicBezTo>
                    <a:pt x="102" y="80"/>
                    <a:pt x="102" y="81"/>
                    <a:pt x="101" y="80"/>
                  </a:cubicBezTo>
                  <a:cubicBezTo>
                    <a:pt x="101" y="79"/>
                    <a:pt x="101" y="80"/>
                    <a:pt x="101" y="79"/>
                  </a:cubicBezTo>
                  <a:cubicBezTo>
                    <a:pt x="101" y="79"/>
                    <a:pt x="101" y="80"/>
                    <a:pt x="100" y="79"/>
                  </a:cubicBezTo>
                  <a:cubicBezTo>
                    <a:pt x="100" y="79"/>
                    <a:pt x="100" y="79"/>
                    <a:pt x="100" y="79"/>
                  </a:cubicBezTo>
                  <a:cubicBezTo>
                    <a:pt x="100" y="79"/>
                    <a:pt x="99" y="79"/>
                    <a:pt x="99" y="79"/>
                  </a:cubicBezTo>
                  <a:cubicBezTo>
                    <a:pt x="99" y="79"/>
                    <a:pt x="98" y="78"/>
                    <a:pt x="98" y="78"/>
                  </a:cubicBezTo>
                  <a:cubicBezTo>
                    <a:pt x="98" y="78"/>
                    <a:pt x="97" y="78"/>
                    <a:pt x="97" y="78"/>
                  </a:cubicBezTo>
                  <a:cubicBezTo>
                    <a:pt x="97" y="78"/>
                    <a:pt x="97" y="78"/>
                    <a:pt x="97" y="78"/>
                  </a:cubicBezTo>
                  <a:cubicBezTo>
                    <a:pt x="97" y="78"/>
                    <a:pt x="96" y="77"/>
                    <a:pt x="96" y="77"/>
                  </a:cubicBezTo>
                  <a:cubicBezTo>
                    <a:pt x="96" y="77"/>
                    <a:pt x="95" y="77"/>
                    <a:pt x="95" y="77"/>
                  </a:cubicBezTo>
                  <a:cubicBezTo>
                    <a:pt x="95" y="77"/>
                    <a:pt x="95" y="77"/>
                    <a:pt x="95" y="77"/>
                  </a:cubicBezTo>
                  <a:cubicBezTo>
                    <a:pt x="95" y="77"/>
                    <a:pt x="94" y="77"/>
                    <a:pt x="94" y="77"/>
                  </a:cubicBezTo>
                  <a:cubicBezTo>
                    <a:pt x="94" y="77"/>
                    <a:pt x="94" y="76"/>
                    <a:pt x="94" y="76"/>
                  </a:cubicBezTo>
                  <a:cubicBezTo>
                    <a:pt x="94" y="76"/>
                    <a:pt x="93" y="76"/>
                    <a:pt x="93" y="76"/>
                  </a:cubicBezTo>
                  <a:cubicBezTo>
                    <a:pt x="93" y="76"/>
                    <a:pt x="92" y="76"/>
                    <a:pt x="92" y="76"/>
                  </a:cubicBezTo>
                  <a:cubicBezTo>
                    <a:pt x="93" y="76"/>
                    <a:pt x="92" y="76"/>
                    <a:pt x="92" y="75"/>
                  </a:cubicBezTo>
                  <a:cubicBezTo>
                    <a:pt x="93" y="76"/>
                    <a:pt x="92" y="76"/>
                    <a:pt x="91" y="75"/>
                  </a:cubicBezTo>
                  <a:cubicBezTo>
                    <a:pt x="91" y="75"/>
                    <a:pt x="91" y="75"/>
                    <a:pt x="91" y="75"/>
                  </a:cubicBezTo>
                  <a:cubicBezTo>
                    <a:pt x="91" y="75"/>
                    <a:pt x="90" y="74"/>
                    <a:pt x="90" y="74"/>
                  </a:cubicBezTo>
                  <a:cubicBezTo>
                    <a:pt x="90" y="74"/>
                    <a:pt x="90" y="74"/>
                    <a:pt x="90" y="74"/>
                  </a:cubicBezTo>
                  <a:cubicBezTo>
                    <a:pt x="90" y="74"/>
                    <a:pt x="89" y="73"/>
                    <a:pt x="89" y="73"/>
                  </a:cubicBezTo>
                  <a:cubicBezTo>
                    <a:pt x="89" y="73"/>
                    <a:pt x="88" y="73"/>
                    <a:pt x="88" y="73"/>
                  </a:cubicBezTo>
                  <a:cubicBezTo>
                    <a:pt x="88" y="73"/>
                    <a:pt x="88" y="72"/>
                    <a:pt x="88" y="72"/>
                  </a:cubicBezTo>
                  <a:cubicBezTo>
                    <a:pt x="88" y="72"/>
                    <a:pt x="87" y="72"/>
                    <a:pt x="87" y="72"/>
                  </a:cubicBezTo>
                  <a:cubicBezTo>
                    <a:pt x="87" y="72"/>
                    <a:pt x="87" y="72"/>
                    <a:pt x="87" y="72"/>
                  </a:cubicBezTo>
                  <a:cubicBezTo>
                    <a:pt x="87" y="72"/>
                    <a:pt x="86" y="72"/>
                    <a:pt x="86" y="72"/>
                  </a:cubicBezTo>
                  <a:cubicBezTo>
                    <a:pt x="86" y="72"/>
                    <a:pt x="85" y="71"/>
                    <a:pt x="85" y="71"/>
                  </a:cubicBezTo>
                  <a:cubicBezTo>
                    <a:pt x="86" y="72"/>
                    <a:pt x="85" y="71"/>
                    <a:pt x="84" y="71"/>
                  </a:cubicBezTo>
                  <a:cubicBezTo>
                    <a:pt x="84" y="71"/>
                    <a:pt x="83" y="71"/>
                    <a:pt x="83" y="71"/>
                  </a:cubicBezTo>
                  <a:cubicBezTo>
                    <a:pt x="83" y="71"/>
                    <a:pt x="83" y="71"/>
                    <a:pt x="83" y="71"/>
                  </a:cubicBezTo>
                  <a:cubicBezTo>
                    <a:pt x="83" y="71"/>
                    <a:pt x="83" y="71"/>
                    <a:pt x="82" y="71"/>
                  </a:cubicBezTo>
                  <a:cubicBezTo>
                    <a:pt x="82" y="71"/>
                    <a:pt x="81" y="71"/>
                    <a:pt x="81" y="71"/>
                  </a:cubicBezTo>
                  <a:cubicBezTo>
                    <a:pt x="81" y="71"/>
                    <a:pt x="81" y="71"/>
                    <a:pt x="81" y="71"/>
                  </a:cubicBezTo>
                  <a:cubicBezTo>
                    <a:pt x="81" y="71"/>
                    <a:pt x="81" y="71"/>
                    <a:pt x="81" y="71"/>
                  </a:cubicBezTo>
                  <a:cubicBezTo>
                    <a:pt x="81" y="71"/>
                    <a:pt x="81" y="71"/>
                    <a:pt x="80" y="71"/>
                  </a:cubicBezTo>
                  <a:cubicBezTo>
                    <a:pt x="80" y="71"/>
                    <a:pt x="79" y="71"/>
                    <a:pt x="79" y="71"/>
                  </a:cubicBezTo>
                  <a:cubicBezTo>
                    <a:pt x="79" y="71"/>
                    <a:pt x="79" y="70"/>
                    <a:pt x="79" y="70"/>
                  </a:cubicBezTo>
                  <a:cubicBezTo>
                    <a:pt x="78" y="70"/>
                    <a:pt x="78" y="70"/>
                    <a:pt x="78" y="70"/>
                  </a:cubicBezTo>
                  <a:cubicBezTo>
                    <a:pt x="77" y="70"/>
                    <a:pt x="77" y="70"/>
                    <a:pt x="77" y="70"/>
                  </a:cubicBezTo>
                  <a:cubicBezTo>
                    <a:pt x="77" y="70"/>
                    <a:pt x="77" y="70"/>
                    <a:pt x="76" y="70"/>
                  </a:cubicBezTo>
                  <a:cubicBezTo>
                    <a:pt x="76" y="70"/>
                    <a:pt x="75" y="70"/>
                    <a:pt x="75" y="70"/>
                  </a:cubicBezTo>
                  <a:cubicBezTo>
                    <a:pt x="75" y="70"/>
                    <a:pt x="74" y="70"/>
                    <a:pt x="74" y="70"/>
                  </a:cubicBezTo>
                  <a:cubicBezTo>
                    <a:pt x="74" y="70"/>
                    <a:pt x="74" y="70"/>
                    <a:pt x="74" y="70"/>
                  </a:cubicBezTo>
                  <a:cubicBezTo>
                    <a:pt x="74" y="70"/>
                    <a:pt x="73" y="70"/>
                    <a:pt x="73" y="70"/>
                  </a:cubicBezTo>
                  <a:cubicBezTo>
                    <a:pt x="73" y="70"/>
                    <a:pt x="73" y="69"/>
                    <a:pt x="73" y="69"/>
                  </a:cubicBezTo>
                  <a:cubicBezTo>
                    <a:pt x="72" y="69"/>
                    <a:pt x="71" y="69"/>
                    <a:pt x="71" y="69"/>
                  </a:cubicBezTo>
                  <a:cubicBezTo>
                    <a:pt x="71" y="69"/>
                    <a:pt x="70" y="69"/>
                    <a:pt x="70" y="69"/>
                  </a:cubicBezTo>
                  <a:cubicBezTo>
                    <a:pt x="70" y="69"/>
                    <a:pt x="70" y="69"/>
                    <a:pt x="69" y="69"/>
                  </a:cubicBezTo>
                  <a:cubicBezTo>
                    <a:pt x="69" y="69"/>
                    <a:pt x="68" y="68"/>
                    <a:pt x="68" y="68"/>
                  </a:cubicBezTo>
                  <a:cubicBezTo>
                    <a:pt x="68" y="68"/>
                    <a:pt x="67" y="68"/>
                    <a:pt x="67" y="68"/>
                  </a:cubicBezTo>
                  <a:cubicBezTo>
                    <a:pt x="67" y="68"/>
                    <a:pt x="66" y="68"/>
                    <a:pt x="66" y="68"/>
                  </a:cubicBezTo>
                  <a:cubicBezTo>
                    <a:pt x="66" y="67"/>
                    <a:pt x="65" y="67"/>
                    <a:pt x="65" y="67"/>
                  </a:cubicBezTo>
                  <a:cubicBezTo>
                    <a:pt x="65" y="67"/>
                    <a:pt x="65" y="67"/>
                    <a:pt x="65" y="67"/>
                  </a:cubicBezTo>
                  <a:cubicBezTo>
                    <a:pt x="65" y="67"/>
                    <a:pt x="65" y="67"/>
                    <a:pt x="64" y="67"/>
                  </a:cubicBezTo>
                  <a:cubicBezTo>
                    <a:pt x="64" y="66"/>
                    <a:pt x="64" y="67"/>
                    <a:pt x="64" y="66"/>
                  </a:cubicBezTo>
                  <a:cubicBezTo>
                    <a:pt x="63" y="66"/>
                    <a:pt x="63" y="66"/>
                    <a:pt x="63" y="66"/>
                  </a:cubicBezTo>
                  <a:cubicBezTo>
                    <a:pt x="63" y="66"/>
                    <a:pt x="63" y="65"/>
                    <a:pt x="63" y="65"/>
                  </a:cubicBezTo>
                  <a:cubicBezTo>
                    <a:pt x="63" y="65"/>
                    <a:pt x="63" y="65"/>
                    <a:pt x="63" y="65"/>
                  </a:cubicBezTo>
                  <a:cubicBezTo>
                    <a:pt x="63" y="65"/>
                    <a:pt x="63" y="65"/>
                    <a:pt x="62" y="65"/>
                  </a:cubicBezTo>
                  <a:cubicBezTo>
                    <a:pt x="62" y="64"/>
                    <a:pt x="61" y="64"/>
                    <a:pt x="61" y="64"/>
                  </a:cubicBezTo>
                  <a:cubicBezTo>
                    <a:pt x="62" y="64"/>
                    <a:pt x="61" y="64"/>
                    <a:pt x="61" y="64"/>
                  </a:cubicBezTo>
                  <a:cubicBezTo>
                    <a:pt x="61" y="64"/>
                    <a:pt x="60" y="64"/>
                    <a:pt x="60" y="64"/>
                  </a:cubicBezTo>
                  <a:cubicBezTo>
                    <a:pt x="61" y="64"/>
                    <a:pt x="60" y="64"/>
                    <a:pt x="60" y="64"/>
                  </a:cubicBezTo>
                  <a:cubicBezTo>
                    <a:pt x="60" y="63"/>
                    <a:pt x="59" y="64"/>
                    <a:pt x="59" y="63"/>
                  </a:cubicBezTo>
                  <a:cubicBezTo>
                    <a:pt x="59" y="63"/>
                    <a:pt x="59" y="63"/>
                    <a:pt x="58" y="63"/>
                  </a:cubicBezTo>
                  <a:cubicBezTo>
                    <a:pt x="58" y="63"/>
                    <a:pt x="57" y="63"/>
                    <a:pt x="56" y="63"/>
                  </a:cubicBezTo>
                  <a:cubicBezTo>
                    <a:pt x="56" y="63"/>
                    <a:pt x="56" y="63"/>
                    <a:pt x="55" y="63"/>
                  </a:cubicBezTo>
                  <a:cubicBezTo>
                    <a:pt x="55" y="63"/>
                    <a:pt x="54" y="63"/>
                    <a:pt x="54" y="63"/>
                  </a:cubicBezTo>
                  <a:cubicBezTo>
                    <a:pt x="53" y="63"/>
                    <a:pt x="53" y="62"/>
                    <a:pt x="53" y="62"/>
                  </a:cubicBezTo>
                  <a:cubicBezTo>
                    <a:pt x="53" y="63"/>
                    <a:pt x="53" y="62"/>
                    <a:pt x="52" y="62"/>
                  </a:cubicBezTo>
                  <a:cubicBezTo>
                    <a:pt x="52" y="62"/>
                    <a:pt x="52" y="62"/>
                    <a:pt x="51" y="62"/>
                  </a:cubicBezTo>
                  <a:cubicBezTo>
                    <a:pt x="51" y="62"/>
                    <a:pt x="50" y="61"/>
                    <a:pt x="50" y="61"/>
                  </a:cubicBezTo>
                  <a:cubicBezTo>
                    <a:pt x="50" y="61"/>
                    <a:pt x="49" y="61"/>
                    <a:pt x="49" y="61"/>
                  </a:cubicBezTo>
                  <a:cubicBezTo>
                    <a:pt x="49" y="61"/>
                    <a:pt x="49" y="61"/>
                    <a:pt x="48" y="61"/>
                  </a:cubicBezTo>
                  <a:cubicBezTo>
                    <a:pt x="48" y="61"/>
                    <a:pt x="48" y="61"/>
                    <a:pt x="48" y="61"/>
                  </a:cubicBezTo>
                  <a:cubicBezTo>
                    <a:pt x="48" y="61"/>
                    <a:pt x="47" y="60"/>
                    <a:pt x="47" y="60"/>
                  </a:cubicBezTo>
                  <a:cubicBezTo>
                    <a:pt x="48" y="61"/>
                    <a:pt x="47" y="60"/>
                    <a:pt x="47" y="60"/>
                  </a:cubicBezTo>
                  <a:cubicBezTo>
                    <a:pt x="47" y="60"/>
                    <a:pt x="46" y="60"/>
                    <a:pt x="46" y="60"/>
                  </a:cubicBezTo>
                  <a:cubicBezTo>
                    <a:pt x="46" y="60"/>
                    <a:pt x="45" y="59"/>
                    <a:pt x="45" y="59"/>
                  </a:cubicBezTo>
                  <a:cubicBezTo>
                    <a:pt x="45" y="59"/>
                    <a:pt x="44" y="59"/>
                    <a:pt x="44" y="59"/>
                  </a:cubicBezTo>
                  <a:cubicBezTo>
                    <a:pt x="44" y="59"/>
                    <a:pt x="44" y="58"/>
                    <a:pt x="44" y="58"/>
                  </a:cubicBezTo>
                  <a:cubicBezTo>
                    <a:pt x="44" y="58"/>
                    <a:pt x="43" y="58"/>
                    <a:pt x="43" y="58"/>
                  </a:cubicBezTo>
                  <a:cubicBezTo>
                    <a:pt x="43" y="58"/>
                    <a:pt x="42" y="58"/>
                    <a:pt x="42" y="58"/>
                  </a:cubicBezTo>
                  <a:cubicBezTo>
                    <a:pt x="42" y="58"/>
                    <a:pt x="41" y="58"/>
                    <a:pt x="41" y="58"/>
                  </a:cubicBezTo>
                  <a:cubicBezTo>
                    <a:pt x="40" y="58"/>
                    <a:pt x="40" y="57"/>
                    <a:pt x="39" y="57"/>
                  </a:cubicBezTo>
                  <a:cubicBezTo>
                    <a:pt x="40" y="58"/>
                    <a:pt x="40" y="57"/>
                    <a:pt x="38" y="57"/>
                  </a:cubicBezTo>
                  <a:cubicBezTo>
                    <a:pt x="38" y="57"/>
                    <a:pt x="37" y="57"/>
                    <a:pt x="37" y="57"/>
                  </a:cubicBezTo>
                  <a:cubicBezTo>
                    <a:pt x="37" y="57"/>
                    <a:pt x="37" y="56"/>
                    <a:pt x="36" y="56"/>
                  </a:cubicBezTo>
                  <a:cubicBezTo>
                    <a:pt x="36" y="56"/>
                    <a:pt x="35" y="56"/>
                    <a:pt x="35" y="56"/>
                  </a:cubicBezTo>
                  <a:cubicBezTo>
                    <a:pt x="35" y="56"/>
                    <a:pt x="34" y="55"/>
                    <a:pt x="34" y="55"/>
                  </a:cubicBezTo>
                  <a:cubicBezTo>
                    <a:pt x="34" y="55"/>
                    <a:pt x="34" y="54"/>
                    <a:pt x="34" y="54"/>
                  </a:cubicBezTo>
                  <a:cubicBezTo>
                    <a:pt x="34" y="54"/>
                    <a:pt x="35" y="54"/>
                    <a:pt x="35" y="54"/>
                  </a:cubicBezTo>
                  <a:cubicBezTo>
                    <a:pt x="35" y="54"/>
                    <a:pt x="35" y="54"/>
                    <a:pt x="35" y="54"/>
                  </a:cubicBezTo>
                  <a:cubicBezTo>
                    <a:pt x="35" y="54"/>
                    <a:pt x="35" y="54"/>
                    <a:pt x="34" y="54"/>
                  </a:cubicBezTo>
                  <a:cubicBezTo>
                    <a:pt x="35" y="54"/>
                    <a:pt x="35" y="54"/>
                    <a:pt x="34" y="54"/>
                  </a:cubicBezTo>
                  <a:cubicBezTo>
                    <a:pt x="33" y="54"/>
                    <a:pt x="34" y="54"/>
                    <a:pt x="34" y="54"/>
                  </a:cubicBezTo>
                  <a:cubicBezTo>
                    <a:pt x="34" y="53"/>
                    <a:pt x="34" y="54"/>
                    <a:pt x="34" y="54"/>
                  </a:cubicBezTo>
                  <a:cubicBezTo>
                    <a:pt x="34" y="53"/>
                    <a:pt x="34" y="54"/>
                    <a:pt x="34" y="54"/>
                  </a:cubicBezTo>
                  <a:cubicBezTo>
                    <a:pt x="34" y="54"/>
                    <a:pt x="33" y="54"/>
                    <a:pt x="33" y="54"/>
                  </a:cubicBezTo>
                  <a:cubicBezTo>
                    <a:pt x="32" y="54"/>
                    <a:pt x="32" y="53"/>
                    <a:pt x="31" y="53"/>
                  </a:cubicBezTo>
                  <a:cubicBezTo>
                    <a:pt x="31" y="53"/>
                    <a:pt x="30" y="55"/>
                    <a:pt x="30" y="55"/>
                  </a:cubicBezTo>
                  <a:cubicBezTo>
                    <a:pt x="30" y="55"/>
                    <a:pt x="31" y="54"/>
                    <a:pt x="31" y="54"/>
                  </a:cubicBezTo>
                  <a:cubicBezTo>
                    <a:pt x="31" y="55"/>
                    <a:pt x="31" y="55"/>
                    <a:pt x="30" y="56"/>
                  </a:cubicBezTo>
                  <a:cubicBezTo>
                    <a:pt x="30" y="56"/>
                    <a:pt x="30" y="55"/>
                    <a:pt x="30" y="55"/>
                  </a:cubicBezTo>
                  <a:cubicBezTo>
                    <a:pt x="30" y="56"/>
                    <a:pt x="30" y="56"/>
                    <a:pt x="30" y="56"/>
                  </a:cubicBezTo>
                  <a:cubicBezTo>
                    <a:pt x="30" y="56"/>
                    <a:pt x="30" y="56"/>
                    <a:pt x="30" y="55"/>
                  </a:cubicBezTo>
                  <a:cubicBezTo>
                    <a:pt x="30" y="55"/>
                    <a:pt x="30" y="55"/>
                    <a:pt x="30" y="55"/>
                  </a:cubicBezTo>
                  <a:cubicBezTo>
                    <a:pt x="29" y="55"/>
                    <a:pt x="29" y="54"/>
                    <a:pt x="29" y="54"/>
                  </a:cubicBezTo>
                  <a:cubicBezTo>
                    <a:pt x="29" y="54"/>
                    <a:pt x="28" y="54"/>
                    <a:pt x="28" y="54"/>
                  </a:cubicBezTo>
                  <a:cubicBezTo>
                    <a:pt x="28" y="53"/>
                    <a:pt x="28" y="53"/>
                    <a:pt x="28" y="53"/>
                  </a:cubicBezTo>
                  <a:cubicBezTo>
                    <a:pt x="28" y="53"/>
                    <a:pt x="28" y="52"/>
                    <a:pt x="28" y="52"/>
                  </a:cubicBezTo>
                  <a:cubicBezTo>
                    <a:pt x="28" y="52"/>
                    <a:pt x="27" y="52"/>
                    <a:pt x="27" y="52"/>
                  </a:cubicBezTo>
                  <a:cubicBezTo>
                    <a:pt x="27" y="52"/>
                    <a:pt x="27" y="51"/>
                    <a:pt x="27" y="51"/>
                  </a:cubicBezTo>
                  <a:cubicBezTo>
                    <a:pt x="27" y="51"/>
                    <a:pt x="26" y="50"/>
                    <a:pt x="26" y="50"/>
                  </a:cubicBezTo>
                  <a:cubicBezTo>
                    <a:pt x="26" y="50"/>
                    <a:pt x="25" y="50"/>
                    <a:pt x="25" y="50"/>
                  </a:cubicBezTo>
                  <a:cubicBezTo>
                    <a:pt x="25" y="50"/>
                    <a:pt x="25" y="49"/>
                    <a:pt x="25" y="49"/>
                  </a:cubicBezTo>
                  <a:cubicBezTo>
                    <a:pt x="25" y="49"/>
                    <a:pt x="23" y="49"/>
                    <a:pt x="23" y="48"/>
                  </a:cubicBezTo>
                  <a:cubicBezTo>
                    <a:pt x="22" y="48"/>
                    <a:pt x="22" y="48"/>
                    <a:pt x="21" y="48"/>
                  </a:cubicBezTo>
                  <a:cubicBezTo>
                    <a:pt x="21" y="48"/>
                    <a:pt x="21" y="47"/>
                    <a:pt x="20" y="47"/>
                  </a:cubicBezTo>
                  <a:cubicBezTo>
                    <a:pt x="21" y="48"/>
                    <a:pt x="21" y="47"/>
                    <a:pt x="19" y="47"/>
                  </a:cubicBezTo>
                  <a:cubicBezTo>
                    <a:pt x="19" y="47"/>
                    <a:pt x="18" y="47"/>
                    <a:pt x="18" y="47"/>
                  </a:cubicBezTo>
                  <a:cubicBezTo>
                    <a:pt x="19" y="47"/>
                    <a:pt x="18" y="47"/>
                    <a:pt x="18" y="47"/>
                  </a:cubicBezTo>
                  <a:cubicBezTo>
                    <a:pt x="18" y="47"/>
                    <a:pt x="18" y="46"/>
                    <a:pt x="18" y="46"/>
                  </a:cubicBezTo>
                  <a:cubicBezTo>
                    <a:pt x="18" y="47"/>
                    <a:pt x="18" y="46"/>
                    <a:pt x="17" y="46"/>
                  </a:cubicBezTo>
                  <a:cubicBezTo>
                    <a:pt x="16" y="46"/>
                    <a:pt x="16" y="46"/>
                    <a:pt x="17" y="46"/>
                  </a:cubicBezTo>
                  <a:cubicBezTo>
                    <a:pt x="17" y="46"/>
                    <a:pt x="18" y="46"/>
                    <a:pt x="18" y="46"/>
                  </a:cubicBezTo>
                  <a:cubicBezTo>
                    <a:pt x="18" y="46"/>
                    <a:pt x="18" y="45"/>
                    <a:pt x="18" y="45"/>
                  </a:cubicBezTo>
                  <a:cubicBezTo>
                    <a:pt x="18" y="46"/>
                    <a:pt x="18" y="45"/>
                    <a:pt x="17" y="45"/>
                  </a:cubicBezTo>
                  <a:cubicBezTo>
                    <a:pt x="17" y="45"/>
                    <a:pt x="16" y="45"/>
                    <a:pt x="16" y="45"/>
                  </a:cubicBezTo>
                  <a:cubicBezTo>
                    <a:pt x="16" y="45"/>
                    <a:pt x="15" y="45"/>
                    <a:pt x="14" y="45"/>
                  </a:cubicBezTo>
                  <a:cubicBezTo>
                    <a:pt x="14" y="45"/>
                    <a:pt x="13" y="44"/>
                    <a:pt x="12" y="44"/>
                  </a:cubicBezTo>
                  <a:cubicBezTo>
                    <a:pt x="11" y="43"/>
                    <a:pt x="9" y="42"/>
                    <a:pt x="8" y="42"/>
                  </a:cubicBezTo>
                  <a:cubicBezTo>
                    <a:pt x="8" y="42"/>
                    <a:pt x="8" y="41"/>
                    <a:pt x="7" y="41"/>
                  </a:cubicBezTo>
                  <a:cubicBezTo>
                    <a:pt x="7" y="41"/>
                    <a:pt x="7" y="40"/>
                    <a:pt x="6" y="40"/>
                  </a:cubicBezTo>
                  <a:cubicBezTo>
                    <a:pt x="6" y="40"/>
                    <a:pt x="6" y="39"/>
                    <a:pt x="6" y="39"/>
                  </a:cubicBezTo>
                  <a:cubicBezTo>
                    <a:pt x="6" y="39"/>
                    <a:pt x="6" y="38"/>
                    <a:pt x="6" y="38"/>
                  </a:cubicBezTo>
                  <a:cubicBezTo>
                    <a:pt x="6" y="38"/>
                    <a:pt x="6" y="37"/>
                    <a:pt x="6" y="37"/>
                  </a:cubicBezTo>
                  <a:cubicBezTo>
                    <a:pt x="6" y="38"/>
                    <a:pt x="6" y="37"/>
                    <a:pt x="6" y="36"/>
                  </a:cubicBezTo>
                  <a:cubicBezTo>
                    <a:pt x="6" y="38"/>
                    <a:pt x="6" y="37"/>
                    <a:pt x="6" y="36"/>
                  </a:cubicBezTo>
                  <a:cubicBezTo>
                    <a:pt x="6" y="38"/>
                    <a:pt x="6" y="37"/>
                    <a:pt x="6" y="35"/>
                  </a:cubicBezTo>
                  <a:cubicBezTo>
                    <a:pt x="6" y="38"/>
                    <a:pt x="6" y="37"/>
                    <a:pt x="6" y="35"/>
                  </a:cubicBezTo>
                  <a:cubicBezTo>
                    <a:pt x="6" y="34"/>
                    <a:pt x="6" y="34"/>
                    <a:pt x="6" y="33"/>
                  </a:cubicBezTo>
                  <a:cubicBezTo>
                    <a:pt x="6" y="33"/>
                    <a:pt x="5" y="33"/>
                    <a:pt x="5" y="33"/>
                  </a:cubicBezTo>
                  <a:cubicBezTo>
                    <a:pt x="5" y="33"/>
                    <a:pt x="4" y="32"/>
                    <a:pt x="4" y="32"/>
                  </a:cubicBezTo>
                  <a:cubicBezTo>
                    <a:pt x="4" y="32"/>
                    <a:pt x="3" y="32"/>
                    <a:pt x="3" y="32"/>
                  </a:cubicBezTo>
                  <a:cubicBezTo>
                    <a:pt x="3" y="32"/>
                    <a:pt x="2" y="31"/>
                    <a:pt x="2" y="31"/>
                  </a:cubicBezTo>
                  <a:cubicBezTo>
                    <a:pt x="3" y="32"/>
                    <a:pt x="2" y="31"/>
                    <a:pt x="1" y="31"/>
                  </a:cubicBezTo>
                  <a:cubicBezTo>
                    <a:pt x="1" y="31"/>
                    <a:pt x="0" y="31"/>
                    <a:pt x="0" y="31"/>
                  </a:cubicBezTo>
                  <a:cubicBezTo>
                    <a:pt x="0" y="31"/>
                    <a:pt x="0" y="31"/>
                    <a:pt x="0" y="30"/>
                  </a:cubicBezTo>
                  <a:cubicBezTo>
                    <a:pt x="0" y="30"/>
                    <a:pt x="0" y="30"/>
                    <a:pt x="0" y="29"/>
                  </a:cubicBezTo>
                  <a:cubicBezTo>
                    <a:pt x="0" y="30"/>
                    <a:pt x="0" y="30"/>
                    <a:pt x="0" y="29"/>
                  </a:cubicBezTo>
                  <a:cubicBezTo>
                    <a:pt x="0" y="29"/>
                    <a:pt x="0" y="28"/>
                    <a:pt x="0" y="28"/>
                  </a:cubicBezTo>
                  <a:cubicBezTo>
                    <a:pt x="0" y="28"/>
                    <a:pt x="0" y="28"/>
                    <a:pt x="0" y="28"/>
                  </a:cubicBezTo>
                  <a:cubicBezTo>
                    <a:pt x="0" y="28"/>
                    <a:pt x="0" y="28"/>
                    <a:pt x="0" y="27"/>
                  </a:cubicBezTo>
                  <a:cubicBezTo>
                    <a:pt x="0" y="27"/>
                    <a:pt x="0" y="27"/>
                    <a:pt x="0" y="26"/>
                  </a:cubicBezTo>
                  <a:cubicBezTo>
                    <a:pt x="0" y="27"/>
                    <a:pt x="0" y="27"/>
                    <a:pt x="1" y="26"/>
                  </a:cubicBezTo>
                  <a:cubicBezTo>
                    <a:pt x="1" y="26"/>
                    <a:pt x="1" y="26"/>
                    <a:pt x="1" y="25"/>
                  </a:cubicBezTo>
                  <a:cubicBezTo>
                    <a:pt x="1" y="26"/>
                    <a:pt x="1" y="26"/>
                    <a:pt x="1" y="25"/>
                  </a:cubicBezTo>
                  <a:cubicBezTo>
                    <a:pt x="1" y="26"/>
                    <a:pt x="1" y="26"/>
                    <a:pt x="2" y="25"/>
                  </a:cubicBezTo>
                  <a:cubicBezTo>
                    <a:pt x="1" y="26"/>
                    <a:pt x="1" y="26"/>
                    <a:pt x="3" y="25"/>
                  </a:cubicBezTo>
                  <a:cubicBezTo>
                    <a:pt x="3" y="25"/>
                    <a:pt x="4" y="25"/>
                    <a:pt x="4" y="25"/>
                  </a:cubicBezTo>
                  <a:cubicBezTo>
                    <a:pt x="4" y="25"/>
                    <a:pt x="4" y="25"/>
                    <a:pt x="5" y="25"/>
                  </a:cubicBezTo>
                  <a:cubicBezTo>
                    <a:pt x="4" y="25"/>
                    <a:pt x="4" y="25"/>
                    <a:pt x="5" y="25"/>
                  </a:cubicBezTo>
                  <a:cubicBezTo>
                    <a:pt x="6" y="25"/>
                    <a:pt x="6" y="25"/>
                    <a:pt x="7" y="25"/>
                  </a:cubicBezTo>
                  <a:cubicBezTo>
                    <a:pt x="6" y="25"/>
                    <a:pt x="6" y="25"/>
                    <a:pt x="7" y="25"/>
                  </a:cubicBezTo>
                  <a:cubicBezTo>
                    <a:pt x="6" y="25"/>
                    <a:pt x="6" y="25"/>
                    <a:pt x="7" y="24"/>
                  </a:cubicBezTo>
                  <a:cubicBezTo>
                    <a:pt x="7" y="24"/>
                    <a:pt x="7" y="23"/>
                    <a:pt x="7" y="23"/>
                  </a:cubicBezTo>
                  <a:cubicBezTo>
                    <a:pt x="7" y="23"/>
                    <a:pt x="7" y="22"/>
                    <a:pt x="7" y="22"/>
                  </a:cubicBezTo>
                  <a:cubicBezTo>
                    <a:pt x="7" y="23"/>
                    <a:pt x="7" y="22"/>
                    <a:pt x="7" y="21"/>
                  </a:cubicBezTo>
                  <a:cubicBezTo>
                    <a:pt x="7" y="23"/>
                    <a:pt x="7" y="22"/>
                    <a:pt x="7" y="21"/>
                  </a:cubicBezTo>
                  <a:cubicBezTo>
                    <a:pt x="7" y="23"/>
                    <a:pt x="7" y="22"/>
                    <a:pt x="7" y="20"/>
                  </a:cubicBezTo>
                  <a:cubicBezTo>
                    <a:pt x="7" y="20"/>
                    <a:pt x="7" y="19"/>
                    <a:pt x="7" y="19"/>
                  </a:cubicBezTo>
                  <a:cubicBezTo>
                    <a:pt x="7" y="19"/>
                    <a:pt x="7" y="19"/>
                    <a:pt x="7" y="18"/>
                  </a:cubicBezTo>
                  <a:cubicBezTo>
                    <a:pt x="7" y="18"/>
                    <a:pt x="7" y="18"/>
                    <a:pt x="7" y="18"/>
                  </a:cubicBezTo>
                  <a:cubicBezTo>
                    <a:pt x="7" y="18"/>
                    <a:pt x="7" y="18"/>
                    <a:pt x="7" y="18"/>
                  </a:cubicBezTo>
                  <a:cubicBezTo>
                    <a:pt x="7" y="18"/>
                    <a:pt x="7" y="18"/>
                    <a:pt x="8" y="18"/>
                  </a:cubicBezTo>
                  <a:cubicBezTo>
                    <a:pt x="8" y="18"/>
                    <a:pt x="8" y="18"/>
                    <a:pt x="8" y="18"/>
                  </a:cubicBezTo>
                  <a:cubicBezTo>
                    <a:pt x="8" y="18"/>
                    <a:pt x="8" y="18"/>
                    <a:pt x="8" y="17"/>
                  </a:cubicBezTo>
                  <a:cubicBezTo>
                    <a:pt x="9" y="17"/>
                    <a:pt x="8" y="17"/>
                    <a:pt x="9" y="17"/>
                  </a:cubicBezTo>
                  <a:cubicBezTo>
                    <a:pt x="9" y="17"/>
                    <a:pt x="8" y="17"/>
                    <a:pt x="9" y="16"/>
                  </a:cubicBezTo>
                  <a:cubicBezTo>
                    <a:pt x="9" y="17"/>
                    <a:pt x="8" y="17"/>
                    <a:pt x="9" y="15"/>
                  </a:cubicBezTo>
                  <a:cubicBezTo>
                    <a:pt x="9" y="17"/>
                    <a:pt x="8" y="17"/>
                    <a:pt x="9" y="15"/>
                  </a:cubicBezTo>
                  <a:cubicBezTo>
                    <a:pt x="9" y="14"/>
                    <a:pt x="9" y="14"/>
                    <a:pt x="9" y="14"/>
                  </a:cubicBezTo>
                  <a:cubicBezTo>
                    <a:pt x="9" y="14"/>
                    <a:pt x="9" y="13"/>
                    <a:pt x="9" y="13"/>
                  </a:cubicBezTo>
                  <a:cubicBezTo>
                    <a:pt x="9" y="13"/>
                    <a:pt x="10" y="13"/>
                    <a:pt x="10" y="13"/>
                  </a:cubicBezTo>
                  <a:cubicBezTo>
                    <a:pt x="10" y="13"/>
                    <a:pt x="10" y="12"/>
                    <a:pt x="10" y="12"/>
                  </a:cubicBezTo>
                  <a:cubicBezTo>
                    <a:pt x="10" y="12"/>
                    <a:pt x="10" y="12"/>
                    <a:pt x="10" y="12"/>
                  </a:cubicBezTo>
                  <a:cubicBezTo>
                    <a:pt x="10" y="12"/>
                    <a:pt x="10" y="12"/>
                    <a:pt x="11" y="12"/>
                  </a:cubicBezTo>
                  <a:cubicBezTo>
                    <a:pt x="11" y="12"/>
                    <a:pt x="12" y="12"/>
                    <a:pt x="12" y="12"/>
                  </a:cubicBezTo>
                  <a:cubicBezTo>
                    <a:pt x="12" y="12"/>
                    <a:pt x="13" y="12"/>
                    <a:pt x="13" y="12"/>
                  </a:cubicBezTo>
                  <a:cubicBezTo>
                    <a:pt x="13" y="12"/>
                    <a:pt x="13" y="13"/>
                    <a:pt x="13" y="13"/>
                  </a:cubicBezTo>
                  <a:cubicBezTo>
                    <a:pt x="13" y="13"/>
                    <a:pt x="14" y="13"/>
                    <a:pt x="14" y="13"/>
                  </a:cubicBezTo>
                  <a:cubicBezTo>
                    <a:pt x="13" y="13"/>
                    <a:pt x="14" y="13"/>
                    <a:pt x="14" y="14"/>
                  </a:cubicBezTo>
                  <a:cubicBezTo>
                    <a:pt x="14" y="14"/>
                    <a:pt x="14" y="14"/>
                    <a:pt x="14" y="14"/>
                  </a:cubicBezTo>
                  <a:cubicBezTo>
                    <a:pt x="14" y="14"/>
                    <a:pt x="14" y="15"/>
                    <a:pt x="14" y="15"/>
                  </a:cubicBezTo>
                  <a:cubicBezTo>
                    <a:pt x="14" y="15"/>
                    <a:pt x="14" y="16"/>
                    <a:pt x="14" y="16"/>
                  </a:cubicBezTo>
                  <a:cubicBezTo>
                    <a:pt x="14" y="16"/>
                    <a:pt x="15" y="16"/>
                    <a:pt x="15" y="16"/>
                  </a:cubicBezTo>
                  <a:cubicBezTo>
                    <a:pt x="14" y="16"/>
                    <a:pt x="15" y="16"/>
                    <a:pt x="15" y="16"/>
                  </a:cubicBezTo>
                  <a:cubicBezTo>
                    <a:pt x="15" y="16"/>
                    <a:pt x="16" y="16"/>
                    <a:pt x="16" y="16"/>
                  </a:cubicBezTo>
                  <a:cubicBezTo>
                    <a:pt x="16" y="16"/>
                    <a:pt x="16" y="17"/>
                    <a:pt x="16" y="17"/>
                  </a:cubicBezTo>
                  <a:cubicBezTo>
                    <a:pt x="16" y="16"/>
                    <a:pt x="16" y="17"/>
                    <a:pt x="17" y="17"/>
                  </a:cubicBezTo>
                  <a:cubicBezTo>
                    <a:pt x="16" y="16"/>
                    <a:pt x="16" y="17"/>
                    <a:pt x="18" y="17"/>
                  </a:cubicBezTo>
                  <a:cubicBezTo>
                    <a:pt x="16" y="16"/>
                    <a:pt x="16" y="17"/>
                    <a:pt x="18" y="17"/>
                  </a:cubicBezTo>
                  <a:cubicBezTo>
                    <a:pt x="18" y="17"/>
                    <a:pt x="19" y="17"/>
                    <a:pt x="19" y="17"/>
                  </a:cubicBezTo>
                  <a:cubicBezTo>
                    <a:pt x="19" y="16"/>
                    <a:pt x="20" y="16"/>
                    <a:pt x="20" y="16"/>
                  </a:cubicBezTo>
                  <a:cubicBezTo>
                    <a:pt x="20" y="16"/>
                    <a:pt x="20" y="16"/>
                    <a:pt x="21" y="16"/>
                  </a:cubicBezTo>
                  <a:cubicBezTo>
                    <a:pt x="20" y="16"/>
                    <a:pt x="20" y="16"/>
                    <a:pt x="21" y="15"/>
                  </a:cubicBezTo>
                  <a:cubicBezTo>
                    <a:pt x="20" y="16"/>
                    <a:pt x="20" y="16"/>
                    <a:pt x="21" y="15"/>
                  </a:cubicBezTo>
                  <a:cubicBezTo>
                    <a:pt x="21" y="15"/>
                    <a:pt x="21" y="15"/>
                    <a:pt x="21" y="15"/>
                  </a:cubicBezTo>
                  <a:cubicBezTo>
                    <a:pt x="21" y="15"/>
                    <a:pt x="21" y="15"/>
                    <a:pt x="22" y="15"/>
                  </a:cubicBezTo>
                  <a:cubicBezTo>
                    <a:pt x="23" y="15"/>
                    <a:pt x="23" y="15"/>
                    <a:pt x="24" y="15"/>
                  </a:cubicBezTo>
                  <a:cubicBezTo>
                    <a:pt x="24" y="15"/>
                    <a:pt x="25" y="15"/>
                    <a:pt x="25" y="15"/>
                  </a:cubicBezTo>
                  <a:cubicBezTo>
                    <a:pt x="25" y="16"/>
                    <a:pt x="25" y="16"/>
                    <a:pt x="25" y="16"/>
                  </a:cubicBezTo>
                  <a:cubicBezTo>
                    <a:pt x="25" y="16"/>
                    <a:pt x="26" y="16"/>
                    <a:pt x="26" y="16"/>
                  </a:cubicBezTo>
                  <a:cubicBezTo>
                    <a:pt x="25" y="16"/>
                    <a:pt x="26" y="16"/>
                    <a:pt x="27" y="16"/>
                  </a:cubicBezTo>
                  <a:cubicBezTo>
                    <a:pt x="27" y="16"/>
                    <a:pt x="28" y="16"/>
                    <a:pt x="28" y="16"/>
                  </a:cubicBezTo>
                  <a:cubicBezTo>
                    <a:pt x="29" y="16"/>
                    <a:pt x="29" y="16"/>
                    <a:pt x="29" y="16"/>
                  </a:cubicBezTo>
                  <a:cubicBezTo>
                    <a:pt x="30" y="16"/>
                    <a:pt x="30" y="15"/>
                    <a:pt x="30" y="15"/>
                  </a:cubicBezTo>
                  <a:cubicBezTo>
                    <a:pt x="30" y="16"/>
                    <a:pt x="30" y="15"/>
                    <a:pt x="31" y="15"/>
                  </a:cubicBezTo>
                  <a:cubicBezTo>
                    <a:pt x="30" y="16"/>
                    <a:pt x="30" y="15"/>
                    <a:pt x="32" y="15"/>
                  </a:cubicBezTo>
                  <a:cubicBezTo>
                    <a:pt x="32" y="15"/>
                    <a:pt x="32" y="15"/>
                    <a:pt x="33" y="15"/>
                  </a:cubicBezTo>
                  <a:cubicBezTo>
                    <a:pt x="33" y="15"/>
                    <a:pt x="33" y="16"/>
                    <a:pt x="33" y="16"/>
                  </a:cubicBezTo>
                  <a:cubicBezTo>
                    <a:pt x="33" y="15"/>
                    <a:pt x="33" y="16"/>
                    <a:pt x="34" y="16"/>
                  </a:cubicBezTo>
                  <a:cubicBezTo>
                    <a:pt x="34" y="16"/>
                    <a:pt x="34" y="16"/>
                    <a:pt x="35" y="16"/>
                  </a:cubicBezTo>
                  <a:cubicBezTo>
                    <a:pt x="34" y="16"/>
                    <a:pt x="34" y="16"/>
                    <a:pt x="35" y="16"/>
                  </a:cubicBezTo>
                  <a:cubicBezTo>
                    <a:pt x="35" y="16"/>
                    <a:pt x="35" y="17"/>
                    <a:pt x="35" y="17"/>
                  </a:cubicBezTo>
                  <a:cubicBezTo>
                    <a:pt x="35" y="17"/>
                    <a:pt x="36" y="17"/>
                    <a:pt x="36" y="17"/>
                  </a:cubicBezTo>
                  <a:cubicBezTo>
                    <a:pt x="36" y="17"/>
                    <a:pt x="36" y="18"/>
                    <a:pt x="36" y="18"/>
                  </a:cubicBezTo>
                  <a:cubicBezTo>
                    <a:pt x="36" y="18"/>
                    <a:pt x="36" y="18"/>
                    <a:pt x="36" y="19"/>
                  </a:cubicBezTo>
                  <a:cubicBezTo>
                    <a:pt x="36" y="19"/>
                    <a:pt x="36" y="19"/>
                    <a:pt x="36" y="19"/>
                  </a:cubicBezTo>
                  <a:cubicBezTo>
                    <a:pt x="36" y="19"/>
                    <a:pt x="37" y="19"/>
                    <a:pt x="37" y="19"/>
                  </a:cubicBezTo>
                  <a:cubicBezTo>
                    <a:pt x="37" y="19"/>
                    <a:pt x="37" y="20"/>
                    <a:pt x="38" y="20"/>
                  </a:cubicBezTo>
                  <a:cubicBezTo>
                    <a:pt x="38" y="20"/>
                    <a:pt x="39" y="20"/>
                    <a:pt x="39" y="20"/>
                  </a:cubicBezTo>
                  <a:cubicBezTo>
                    <a:pt x="39" y="20"/>
                    <a:pt x="40" y="20"/>
                    <a:pt x="40" y="20"/>
                  </a:cubicBezTo>
                  <a:cubicBezTo>
                    <a:pt x="39" y="20"/>
                    <a:pt x="40" y="20"/>
                    <a:pt x="40" y="19"/>
                  </a:cubicBezTo>
                  <a:cubicBezTo>
                    <a:pt x="40" y="19"/>
                    <a:pt x="40" y="19"/>
                    <a:pt x="40" y="18"/>
                  </a:cubicBezTo>
                  <a:cubicBezTo>
                    <a:pt x="40" y="18"/>
                    <a:pt x="40" y="18"/>
                    <a:pt x="40" y="18"/>
                  </a:cubicBezTo>
                  <a:cubicBezTo>
                    <a:pt x="40" y="18"/>
                    <a:pt x="40" y="18"/>
                    <a:pt x="40" y="17"/>
                  </a:cubicBezTo>
                  <a:cubicBezTo>
                    <a:pt x="40" y="18"/>
                    <a:pt x="40" y="18"/>
                    <a:pt x="40" y="17"/>
                  </a:cubicBezTo>
                  <a:cubicBezTo>
                    <a:pt x="40" y="18"/>
                    <a:pt x="40" y="18"/>
                    <a:pt x="40" y="16"/>
                  </a:cubicBezTo>
                  <a:cubicBezTo>
                    <a:pt x="40" y="18"/>
                    <a:pt x="40" y="18"/>
                    <a:pt x="40" y="15"/>
                  </a:cubicBezTo>
                  <a:cubicBezTo>
                    <a:pt x="40" y="15"/>
                    <a:pt x="40" y="14"/>
                    <a:pt x="40" y="14"/>
                  </a:cubicBezTo>
                  <a:cubicBezTo>
                    <a:pt x="40" y="14"/>
                    <a:pt x="40" y="14"/>
                    <a:pt x="40" y="14"/>
                  </a:cubicBezTo>
                  <a:cubicBezTo>
                    <a:pt x="40" y="14"/>
                    <a:pt x="40" y="14"/>
                    <a:pt x="40" y="14"/>
                  </a:cubicBezTo>
                  <a:cubicBezTo>
                    <a:pt x="39" y="14"/>
                    <a:pt x="40" y="14"/>
                    <a:pt x="39" y="14"/>
                  </a:cubicBezTo>
                  <a:cubicBezTo>
                    <a:pt x="39" y="13"/>
                    <a:pt x="39" y="13"/>
                    <a:pt x="39" y="13"/>
                  </a:cubicBezTo>
                  <a:cubicBezTo>
                    <a:pt x="39" y="13"/>
                    <a:pt x="39" y="12"/>
                    <a:pt x="38" y="12"/>
                  </a:cubicBezTo>
                  <a:cubicBezTo>
                    <a:pt x="38" y="12"/>
                    <a:pt x="38" y="11"/>
                    <a:pt x="38" y="11"/>
                  </a:cubicBezTo>
                  <a:cubicBezTo>
                    <a:pt x="38" y="12"/>
                    <a:pt x="38" y="11"/>
                    <a:pt x="38" y="11"/>
                  </a:cubicBezTo>
                  <a:cubicBezTo>
                    <a:pt x="38" y="11"/>
                    <a:pt x="38" y="10"/>
                    <a:pt x="38" y="10"/>
                  </a:cubicBezTo>
                  <a:cubicBezTo>
                    <a:pt x="38" y="10"/>
                    <a:pt x="37" y="9"/>
                    <a:pt x="37" y="9"/>
                  </a:cubicBezTo>
                  <a:cubicBezTo>
                    <a:pt x="37" y="9"/>
                    <a:pt x="37" y="8"/>
                    <a:pt x="37" y="8"/>
                  </a:cubicBezTo>
                  <a:cubicBezTo>
                    <a:pt x="37" y="8"/>
                    <a:pt x="37" y="7"/>
                    <a:pt x="37" y="7"/>
                  </a:cubicBezTo>
                  <a:cubicBezTo>
                    <a:pt x="37" y="8"/>
                    <a:pt x="37" y="7"/>
                    <a:pt x="37" y="7"/>
                  </a:cubicBezTo>
                  <a:cubicBezTo>
                    <a:pt x="37" y="8"/>
                    <a:pt x="37" y="7"/>
                    <a:pt x="37" y="6"/>
                  </a:cubicBezTo>
                  <a:cubicBezTo>
                    <a:pt x="37" y="6"/>
                    <a:pt x="37" y="5"/>
                    <a:pt x="37" y="5"/>
                  </a:cubicBezTo>
                  <a:cubicBezTo>
                    <a:pt x="37" y="5"/>
                    <a:pt x="37" y="4"/>
                    <a:pt x="37" y="4"/>
                  </a:cubicBezTo>
                  <a:cubicBezTo>
                    <a:pt x="37" y="5"/>
                    <a:pt x="37" y="4"/>
                    <a:pt x="38" y="4"/>
                  </a:cubicBezTo>
                  <a:cubicBezTo>
                    <a:pt x="37" y="5"/>
                    <a:pt x="37" y="4"/>
                    <a:pt x="39" y="4"/>
                  </a:cubicBezTo>
                  <a:cubicBezTo>
                    <a:pt x="39" y="4"/>
                    <a:pt x="39" y="4"/>
                    <a:pt x="40" y="4"/>
                  </a:cubicBezTo>
                  <a:cubicBezTo>
                    <a:pt x="40" y="4"/>
                    <a:pt x="40" y="4"/>
                    <a:pt x="40" y="4"/>
                  </a:cubicBezTo>
                  <a:cubicBezTo>
                    <a:pt x="40" y="4"/>
                    <a:pt x="40" y="3"/>
                    <a:pt x="40" y="3"/>
                  </a:cubicBezTo>
                  <a:cubicBezTo>
                    <a:pt x="40" y="4"/>
                    <a:pt x="40" y="3"/>
                    <a:pt x="40" y="3"/>
                  </a:cubicBezTo>
                  <a:cubicBezTo>
                    <a:pt x="41" y="3"/>
                    <a:pt x="41" y="2"/>
                    <a:pt x="41" y="2"/>
                  </a:cubicBezTo>
                  <a:cubicBezTo>
                    <a:pt x="41" y="2"/>
                    <a:pt x="41" y="2"/>
                    <a:pt x="41" y="1"/>
                  </a:cubicBezTo>
                  <a:cubicBezTo>
                    <a:pt x="41" y="1"/>
                    <a:pt x="41" y="1"/>
                    <a:pt x="41" y="1"/>
                  </a:cubicBezTo>
                  <a:cubicBezTo>
                    <a:pt x="42" y="1"/>
                    <a:pt x="42" y="0"/>
                    <a:pt x="42" y="0"/>
                  </a:cubicBezTo>
                  <a:cubicBezTo>
                    <a:pt x="42" y="0"/>
                    <a:pt x="42" y="0"/>
                    <a:pt x="42" y="0"/>
                  </a:cubicBezTo>
                  <a:cubicBezTo>
                    <a:pt x="42" y="0"/>
                    <a:pt x="43" y="0"/>
                    <a:pt x="43" y="0"/>
                  </a:cubicBezTo>
                  <a:cubicBezTo>
                    <a:pt x="43" y="0"/>
                    <a:pt x="43" y="0"/>
                    <a:pt x="43" y="0"/>
                  </a:cubicBezTo>
                  <a:cubicBezTo>
                    <a:pt x="43" y="0"/>
                    <a:pt x="43" y="0"/>
                    <a:pt x="44" y="0"/>
                  </a:cubicBezTo>
                  <a:cubicBezTo>
                    <a:pt x="43" y="0"/>
                    <a:pt x="43" y="0"/>
                    <a:pt x="44" y="1"/>
                  </a:cubicBezTo>
                  <a:cubicBezTo>
                    <a:pt x="44" y="1"/>
                    <a:pt x="44" y="1"/>
                    <a:pt x="44" y="2"/>
                  </a:cubicBezTo>
                  <a:cubicBezTo>
                    <a:pt x="44" y="2"/>
                    <a:pt x="45" y="2"/>
                    <a:pt x="45" y="2"/>
                  </a:cubicBezTo>
                  <a:cubicBezTo>
                    <a:pt x="44" y="2"/>
                    <a:pt x="45" y="2"/>
                    <a:pt x="45" y="3"/>
                  </a:cubicBezTo>
                  <a:cubicBezTo>
                    <a:pt x="45" y="3"/>
                    <a:pt x="45" y="3"/>
                    <a:pt x="45" y="3"/>
                  </a:cubicBezTo>
                  <a:cubicBezTo>
                    <a:pt x="45" y="3"/>
                    <a:pt x="45" y="3"/>
                    <a:pt x="45" y="4"/>
                  </a:cubicBezTo>
                  <a:cubicBezTo>
                    <a:pt x="45" y="4"/>
                    <a:pt x="45" y="4"/>
                    <a:pt x="45" y="5"/>
                  </a:cubicBezTo>
                  <a:cubicBezTo>
                    <a:pt x="45" y="5"/>
                    <a:pt x="45" y="5"/>
                    <a:pt x="45" y="5"/>
                  </a:cubicBezTo>
                  <a:cubicBezTo>
                    <a:pt x="45" y="5"/>
                    <a:pt x="45" y="5"/>
                    <a:pt x="45" y="6"/>
                  </a:cubicBezTo>
                  <a:cubicBezTo>
                    <a:pt x="45" y="6"/>
                    <a:pt x="45" y="7"/>
                    <a:pt x="45" y="7"/>
                  </a:cubicBezTo>
                  <a:cubicBezTo>
                    <a:pt x="45" y="7"/>
                    <a:pt x="45" y="7"/>
                    <a:pt x="45" y="7"/>
                  </a:cubicBezTo>
                  <a:cubicBezTo>
                    <a:pt x="45" y="7"/>
                    <a:pt x="45" y="7"/>
                    <a:pt x="45" y="8"/>
                  </a:cubicBezTo>
                  <a:cubicBezTo>
                    <a:pt x="45" y="8"/>
                    <a:pt x="45" y="8"/>
                    <a:pt x="45" y="8"/>
                  </a:cubicBezTo>
                  <a:cubicBezTo>
                    <a:pt x="45" y="9"/>
                    <a:pt x="46" y="9"/>
                    <a:pt x="46" y="9"/>
                  </a:cubicBezTo>
                  <a:cubicBezTo>
                    <a:pt x="46" y="9"/>
                    <a:pt x="46" y="10"/>
                    <a:pt x="46" y="10"/>
                  </a:cubicBezTo>
                  <a:cubicBezTo>
                    <a:pt x="46" y="10"/>
                    <a:pt x="46" y="10"/>
                    <a:pt x="46" y="10"/>
                  </a:cubicBezTo>
                  <a:cubicBezTo>
                    <a:pt x="46" y="10"/>
                    <a:pt x="46" y="10"/>
                    <a:pt x="46" y="11"/>
                  </a:cubicBezTo>
                  <a:cubicBezTo>
                    <a:pt x="46" y="11"/>
                    <a:pt x="47" y="11"/>
                    <a:pt x="47" y="11"/>
                  </a:cubicBezTo>
                  <a:cubicBezTo>
                    <a:pt x="46" y="11"/>
                    <a:pt x="47" y="11"/>
                    <a:pt x="47" y="12"/>
                  </a:cubicBezTo>
                  <a:cubicBezTo>
                    <a:pt x="46" y="11"/>
                    <a:pt x="47" y="11"/>
                    <a:pt x="47" y="13"/>
                  </a:cubicBezTo>
                  <a:cubicBezTo>
                    <a:pt x="46" y="11"/>
                    <a:pt x="47" y="11"/>
                    <a:pt x="47" y="13"/>
                  </a:cubicBezTo>
                  <a:cubicBezTo>
                    <a:pt x="46" y="11"/>
                    <a:pt x="47" y="11"/>
                    <a:pt x="47" y="14"/>
                  </a:cubicBezTo>
                  <a:cubicBezTo>
                    <a:pt x="47" y="14"/>
                    <a:pt x="47" y="15"/>
                    <a:pt x="47" y="15"/>
                  </a:cubicBezTo>
                  <a:cubicBezTo>
                    <a:pt x="47" y="15"/>
                    <a:pt x="47" y="15"/>
                    <a:pt x="47" y="15"/>
                  </a:cubicBezTo>
                  <a:cubicBezTo>
                    <a:pt x="47" y="15"/>
                    <a:pt x="48" y="16"/>
                    <a:pt x="48" y="16"/>
                  </a:cubicBezTo>
                  <a:cubicBezTo>
                    <a:pt x="48" y="16"/>
                    <a:pt x="48" y="16"/>
                    <a:pt x="48" y="16"/>
                  </a:cubicBezTo>
                  <a:cubicBezTo>
                    <a:pt x="48" y="16"/>
                    <a:pt x="49" y="16"/>
                    <a:pt x="49" y="16"/>
                  </a:cubicBezTo>
                  <a:cubicBezTo>
                    <a:pt x="49" y="16"/>
                    <a:pt x="49" y="16"/>
                    <a:pt x="50" y="16"/>
                  </a:cubicBezTo>
                  <a:cubicBezTo>
                    <a:pt x="50" y="16"/>
                    <a:pt x="50" y="15"/>
                    <a:pt x="50" y="15"/>
                  </a:cubicBezTo>
                  <a:cubicBezTo>
                    <a:pt x="50" y="16"/>
                    <a:pt x="50" y="15"/>
                    <a:pt x="50" y="15"/>
                  </a:cubicBezTo>
                  <a:cubicBezTo>
                    <a:pt x="50" y="15"/>
                    <a:pt x="51" y="14"/>
                    <a:pt x="51" y="14"/>
                  </a:cubicBezTo>
                  <a:cubicBezTo>
                    <a:pt x="51" y="14"/>
                    <a:pt x="51" y="14"/>
                    <a:pt x="51" y="14"/>
                  </a:cubicBezTo>
                  <a:cubicBezTo>
                    <a:pt x="51" y="14"/>
                    <a:pt x="51" y="14"/>
                    <a:pt x="51" y="14"/>
                  </a:cubicBezTo>
                  <a:cubicBezTo>
                    <a:pt x="51" y="14"/>
                    <a:pt x="51" y="13"/>
                    <a:pt x="51" y="13"/>
                  </a:cubicBezTo>
                  <a:cubicBezTo>
                    <a:pt x="51" y="13"/>
                    <a:pt x="52" y="13"/>
                    <a:pt x="52" y="13"/>
                  </a:cubicBezTo>
                  <a:cubicBezTo>
                    <a:pt x="52" y="13"/>
                    <a:pt x="52" y="12"/>
                    <a:pt x="52" y="12"/>
                  </a:cubicBezTo>
                  <a:cubicBezTo>
                    <a:pt x="52" y="13"/>
                    <a:pt x="52" y="12"/>
                    <a:pt x="53" y="12"/>
                  </a:cubicBezTo>
                  <a:cubicBezTo>
                    <a:pt x="53" y="12"/>
                    <a:pt x="54" y="12"/>
                    <a:pt x="54" y="11"/>
                  </a:cubicBezTo>
                  <a:cubicBezTo>
                    <a:pt x="53" y="12"/>
                    <a:pt x="54" y="12"/>
                    <a:pt x="54" y="11"/>
                  </a:cubicBezTo>
                  <a:cubicBezTo>
                    <a:pt x="54" y="11"/>
                    <a:pt x="55" y="11"/>
                    <a:pt x="55" y="11"/>
                  </a:cubicBezTo>
                  <a:cubicBezTo>
                    <a:pt x="55" y="11"/>
                    <a:pt x="55" y="10"/>
                    <a:pt x="56" y="10"/>
                  </a:cubicBezTo>
                  <a:cubicBezTo>
                    <a:pt x="56" y="10"/>
                    <a:pt x="56" y="9"/>
                    <a:pt x="56" y="9"/>
                  </a:cubicBezTo>
                  <a:cubicBezTo>
                    <a:pt x="56" y="10"/>
                    <a:pt x="56" y="9"/>
                    <a:pt x="57" y="9"/>
                  </a:cubicBezTo>
                  <a:cubicBezTo>
                    <a:pt x="57" y="8"/>
                    <a:pt x="57" y="9"/>
                    <a:pt x="57" y="8"/>
                  </a:cubicBezTo>
                  <a:cubicBezTo>
                    <a:pt x="57" y="8"/>
                    <a:pt x="57" y="9"/>
                    <a:pt x="58" y="8"/>
                  </a:cubicBezTo>
                  <a:cubicBezTo>
                    <a:pt x="58" y="8"/>
                    <a:pt x="58" y="8"/>
                    <a:pt x="58" y="8"/>
                  </a:cubicBezTo>
                  <a:cubicBezTo>
                    <a:pt x="58" y="8"/>
                    <a:pt x="58" y="8"/>
                    <a:pt x="59" y="8"/>
                  </a:cubicBezTo>
                  <a:cubicBezTo>
                    <a:pt x="59" y="8"/>
                    <a:pt x="60" y="8"/>
                    <a:pt x="60" y="8"/>
                  </a:cubicBezTo>
                  <a:cubicBezTo>
                    <a:pt x="60" y="8"/>
                    <a:pt x="61" y="9"/>
                    <a:pt x="61" y="9"/>
                  </a:cubicBezTo>
                  <a:cubicBezTo>
                    <a:pt x="60" y="8"/>
                    <a:pt x="61" y="9"/>
                    <a:pt x="62" y="9"/>
                  </a:cubicBezTo>
                  <a:cubicBezTo>
                    <a:pt x="62" y="9"/>
                    <a:pt x="62" y="9"/>
                    <a:pt x="63" y="9"/>
                  </a:cubicBezTo>
                  <a:cubicBezTo>
                    <a:pt x="63" y="9"/>
                    <a:pt x="63" y="9"/>
                    <a:pt x="63" y="9"/>
                  </a:cubicBezTo>
                  <a:cubicBezTo>
                    <a:pt x="63" y="9"/>
                    <a:pt x="63" y="9"/>
                    <a:pt x="63" y="9"/>
                  </a:cubicBezTo>
                  <a:cubicBezTo>
                    <a:pt x="63" y="9"/>
                    <a:pt x="63" y="9"/>
                    <a:pt x="64" y="9"/>
                  </a:cubicBezTo>
                  <a:cubicBezTo>
                    <a:pt x="64" y="9"/>
                    <a:pt x="65" y="8"/>
                    <a:pt x="65" y="8"/>
                  </a:cubicBezTo>
                  <a:cubicBezTo>
                    <a:pt x="65" y="8"/>
                    <a:pt x="65" y="8"/>
                    <a:pt x="65" y="8"/>
                  </a:cubicBezTo>
                  <a:cubicBezTo>
                    <a:pt x="65" y="8"/>
                    <a:pt x="66" y="8"/>
                    <a:pt x="66" y="8"/>
                  </a:cubicBezTo>
                  <a:cubicBezTo>
                    <a:pt x="66" y="8"/>
                    <a:pt x="66" y="7"/>
                    <a:pt x="66" y="7"/>
                  </a:cubicBezTo>
                  <a:cubicBezTo>
                    <a:pt x="66" y="7"/>
                    <a:pt x="66" y="7"/>
                    <a:pt x="66" y="7"/>
                  </a:cubicBezTo>
                  <a:cubicBezTo>
                    <a:pt x="66" y="7"/>
                    <a:pt x="66" y="6"/>
                    <a:pt x="66" y="6"/>
                  </a:cubicBezTo>
                  <a:cubicBezTo>
                    <a:pt x="66" y="7"/>
                    <a:pt x="66" y="6"/>
                    <a:pt x="66" y="6"/>
                  </a:cubicBezTo>
                  <a:cubicBezTo>
                    <a:pt x="66" y="5"/>
                    <a:pt x="67" y="5"/>
                    <a:pt x="67" y="4"/>
                  </a:cubicBezTo>
                  <a:cubicBezTo>
                    <a:pt x="66" y="5"/>
                    <a:pt x="67" y="5"/>
                    <a:pt x="67" y="4"/>
                  </a:cubicBezTo>
                  <a:cubicBezTo>
                    <a:pt x="67" y="4"/>
                    <a:pt x="68" y="4"/>
                    <a:pt x="68" y="4"/>
                  </a:cubicBezTo>
                  <a:cubicBezTo>
                    <a:pt x="68" y="4"/>
                    <a:pt x="69" y="5"/>
                    <a:pt x="69" y="5"/>
                  </a:cubicBezTo>
                  <a:cubicBezTo>
                    <a:pt x="68" y="4"/>
                    <a:pt x="69" y="5"/>
                    <a:pt x="69" y="5"/>
                  </a:cubicBezTo>
                  <a:cubicBezTo>
                    <a:pt x="69" y="5"/>
                    <a:pt x="70" y="5"/>
                    <a:pt x="70" y="5"/>
                  </a:cubicBezTo>
                  <a:cubicBezTo>
                    <a:pt x="69" y="5"/>
                    <a:pt x="70" y="5"/>
                    <a:pt x="70" y="5"/>
                  </a:cubicBezTo>
                  <a:cubicBezTo>
                    <a:pt x="70" y="5"/>
                    <a:pt x="71" y="5"/>
                    <a:pt x="72" y="5"/>
                  </a:cubicBezTo>
                  <a:cubicBezTo>
                    <a:pt x="70" y="5"/>
                    <a:pt x="71" y="5"/>
                    <a:pt x="72" y="6"/>
                  </a:cubicBezTo>
                  <a:cubicBezTo>
                    <a:pt x="72" y="6"/>
                    <a:pt x="71" y="6"/>
                    <a:pt x="71" y="6"/>
                  </a:cubicBezTo>
                  <a:cubicBezTo>
                    <a:pt x="72" y="6"/>
                    <a:pt x="71" y="6"/>
                    <a:pt x="71" y="7"/>
                  </a:cubicBezTo>
                  <a:cubicBezTo>
                    <a:pt x="72" y="6"/>
                    <a:pt x="71" y="6"/>
                    <a:pt x="71" y="7"/>
                  </a:cubicBezTo>
                  <a:cubicBezTo>
                    <a:pt x="71" y="8"/>
                    <a:pt x="71" y="8"/>
                    <a:pt x="71" y="9"/>
                  </a:cubicBezTo>
                  <a:cubicBezTo>
                    <a:pt x="71" y="9"/>
                    <a:pt x="71" y="9"/>
                    <a:pt x="71" y="9"/>
                  </a:cubicBezTo>
                  <a:cubicBezTo>
                    <a:pt x="71" y="9"/>
                    <a:pt x="72" y="10"/>
                    <a:pt x="72" y="10"/>
                  </a:cubicBezTo>
                  <a:cubicBezTo>
                    <a:pt x="72" y="10"/>
                    <a:pt x="72" y="11"/>
                    <a:pt x="72" y="11"/>
                  </a:cubicBezTo>
                  <a:cubicBezTo>
                    <a:pt x="72" y="11"/>
                    <a:pt x="72" y="11"/>
                    <a:pt x="72" y="11"/>
                  </a:cubicBezTo>
                  <a:cubicBezTo>
                    <a:pt x="72" y="11"/>
                    <a:pt x="72" y="11"/>
                    <a:pt x="72" y="11"/>
                  </a:cubicBezTo>
                  <a:cubicBezTo>
                    <a:pt x="72" y="11"/>
                    <a:pt x="72" y="12"/>
                    <a:pt x="72" y="12"/>
                  </a:cubicBezTo>
                  <a:cubicBezTo>
                    <a:pt x="72" y="12"/>
                    <a:pt x="73" y="12"/>
                    <a:pt x="73" y="12"/>
                  </a:cubicBezTo>
                  <a:cubicBezTo>
                    <a:pt x="73" y="12"/>
                    <a:pt x="73" y="12"/>
                    <a:pt x="73" y="12"/>
                  </a:cubicBezTo>
                  <a:cubicBezTo>
                    <a:pt x="73" y="12"/>
                    <a:pt x="73" y="12"/>
                    <a:pt x="74" y="12"/>
                  </a:cubicBezTo>
                  <a:cubicBezTo>
                    <a:pt x="74" y="12"/>
                    <a:pt x="75" y="12"/>
                    <a:pt x="75" y="12"/>
                  </a:cubicBezTo>
                  <a:cubicBezTo>
                    <a:pt x="75" y="13"/>
                    <a:pt x="75" y="13"/>
                    <a:pt x="76" y="13"/>
                  </a:cubicBezTo>
                  <a:cubicBezTo>
                    <a:pt x="76" y="13"/>
                    <a:pt x="76" y="13"/>
                    <a:pt x="76" y="13"/>
                  </a:cubicBezTo>
                  <a:cubicBezTo>
                    <a:pt x="76" y="13"/>
                    <a:pt x="76" y="13"/>
                    <a:pt x="76" y="14"/>
                  </a:cubicBezTo>
                  <a:cubicBezTo>
                    <a:pt x="76" y="14"/>
                    <a:pt x="76" y="14"/>
                    <a:pt x="76" y="14"/>
                  </a:cubicBezTo>
                  <a:cubicBezTo>
                    <a:pt x="76" y="14"/>
                    <a:pt x="76" y="15"/>
                    <a:pt x="76" y="15"/>
                  </a:cubicBezTo>
                  <a:cubicBezTo>
                    <a:pt x="76" y="14"/>
                    <a:pt x="76" y="15"/>
                    <a:pt x="77" y="15"/>
                  </a:cubicBezTo>
                  <a:cubicBezTo>
                    <a:pt x="77" y="15"/>
                    <a:pt x="77" y="15"/>
                    <a:pt x="77" y="15"/>
                  </a:cubicBezTo>
                  <a:cubicBezTo>
                    <a:pt x="77" y="15"/>
                    <a:pt x="78" y="15"/>
                    <a:pt x="78" y="15"/>
                  </a:cubicBezTo>
                  <a:cubicBezTo>
                    <a:pt x="78" y="15"/>
                    <a:pt x="79" y="15"/>
                    <a:pt x="79" y="15"/>
                  </a:cubicBezTo>
                  <a:cubicBezTo>
                    <a:pt x="78" y="15"/>
                    <a:pt x="79" y="15"/>
                    <a:pt x="79" y="15"/>
                  </a:cubicBezTo>
                  <a:cubicBezTo>
                    <a:pt x="80" y="15"/>
                    <a:pt x="80" y="15"/>
                    <a:pt x="81" y="15"/>
                  </a:cubicBezTo>
                  <a:cubicBezTo>
                    <a:pt x="81" y="15"/>
                    <a:pt x="81" y="15"/>
                    <a:pt x="81" y="15"/>
                  </a:cubicBezTo>
                  <a:cubicBezTo>
                    <a:pt x="81" y="15"/>
                    <a:pt x="81" y="15"/>
                    <a:pt x="81" y="15"/>
                  </a:cubicBezTo>
                  <a:cubicBezTo>
                    <a:pt x="81" y="15"/>
                    <a:pt x="81" y="16"/>
                    <a:pt x="81" y="16"/>
                  </a:cubicBezTo>
                  <a:cubicBezTo>
                    <a:pt x="81" y="16"/>
                    <a:pt x="82" y="16"/>
                    <a:pt x="82" y="16"/>
                  </a:cubicBezTo>
                  <a:cubicBezTo>
                    <a:pt x="82" y="16"/>
                    <a:pt x="82" y="16"/>
                    <a:pt x="82" y="16"/>
                  </a:cubicBezTo>
                  <a:cubicBezTo>
                    <a:pt x="82" y="16"/>
                    <a:pt x="82" y="17"/>
                    <a:pt x="82" y="17"/>
                  </a:cubicBezTo>
                  <a:cubicBezTo>
                    <a:pt x="82" y="17"/>
                    <a:pt x="82" y="18"/>
                    <a:pt x="82" y="18"/>
                  </a:cubicBezTo>
                  <a:cubicBezTo>
                    <a:pt x="82" y="18"/>
                    <a:pt x="83" y="18"/>
                    <a:pt x="83" y="18"/>
                  </a:cubicBezTo>
                  <a:cubicBezTo>
                    <a:pt x="83" y="18"/>
                    <a:pt x="84" y="18"/>
                    <a:pt x="84" y="18"/>
                  </a:cubicBezTo>
                  <a:cubicBezTo>
                    <a:pt x="84" y="18"/>
                    <a:pt x="84" y="18"/>
                    <a:pt x="84" y="18"/>
                  </a:cubicBezTo>
                  <a:cubicBezTo>
                    <a:pt x="84" y="18"/>
                    <a:pt x="84" y="18"/>
                    <a:pt x="84" y="18"/>
                  </a:cubicBezTo>
                  <a:cubicBezTo>
                    <a:pt x="84" y="19"/>
                    <a:pt x="84" y="19"/>
                    <a:pt x="84" y="19"/>
                  </a:cubicBezTo>
                  <a:cubicBezTo>
                    <a:pt x="84" y="19"/>
                    <a:pt x="84" y="19"/>
                    <a:pt x="84" y="19"/>
                  </a:cubicBezTo>
                  <a:cubicBezTo>
                    <a:pt x="84" y="19"/>
                    <a:pt x="84" y="19"/>
                    <a:pt x="84" y="20"/>
                  </a:cubicBezTo>
                  <a:cubicBezTo>
                    <a:pt x="84" y="20"/>
                    <a:pt x="84" y="21"/>
                    <a:pt x="84" y="21"/>
                  </a:cubicBezTo>
                  <a:cubicBezTo>
                    <a:pt x="84" y="21"/>
                    <a:pt x="84" y="21"/>
                    <a:pt x="84" y="21"/>
                  </a:cubicBezTo>
                  <a:cubicBezTo>
                    <a:pt x="84" y="21"/>
                    <a:pt x="85" y="22"/>
                    <a:pt x="85" y="22"/>
                  </a:cubicBezTo>
                  <a:cubicBezTo>
                    <a:pt x="85" y="22"/>
                    <a:pt x="85" y="22"/>
                    <a:pt x="85" y="22"/>
                  </a:cubicBezTo>
                  <a:cubicBezTo>
                    <a:pt x="85" y="22"/>
                    <a:pt x="85" y="22"/>
                    <a:pt x="86" y="22"/>
                  </a:cubicBezTo>
                  <a:cubicBezTo>
                    <a:pt x="86" y="22"/>
                    <a:pt x="87" y="22"/>
                    <a:pt x="87" y="22"/>
                  </a:cubicBezTo>
                  <a:cubicBezTo>
                    <a:pt x="87" y="22"/>
                    <a:pt x="88" y="23"/>
                    <a:pt x="88" y="23"/>
                  </a:cubicBezTo>
                  <a:cubicBezTo>
                    <a:pt x="88" y="23"/>
                    <a:pt x="88" y="24"/>
                    <a:pt x="88" y="24"/>
                  </a:cubicBezTo>
                  <a:cubicBezTo>
                    <a:pt x="88" y="24"/>
                    <a:pt x="89" y="24"/>
                    <a:pt x="89" y="24"/>
                  </a:cubicBezTo>
                  <a:cubicBezTo>
                    <a:pt x="89" y="24"/>
                    <a:pt x="89" y="25"/>
                    <a:pt x="89" y="25"/>
                  </a:cubicBezTo>
                  <a:cubicBezTo>
                    <a:pt x="90" y="25"/>
                    <a:pt x="89" y="25"/>
                    <a:pt x="90" y="25"/>
                  </a:cubicBezTo>
                  <a:cubicBezTo>
                    <a:pt x="90" y="25"/>
                    <a:pt x="91" y="26"/>
                    <a:pt x="91" y="26"/>
                  </a:cubicBezTo>
                  <a:cubicBezTo>
                    <a:pt x="91" y="26"/>
                    <a:pt x="91" y="26"/>
                    <a:pt x="91" y="26"/>
                  </a:cubicBezTo>
                  <a:cubicBezTo>
                    <a:pt x="91" y="26"/>
                    <a:pt x="92" y="26"/>
                    <a:pt x="92" y="26"/>
                  </a:cubicBezTo>
                  <a:cubicBezTo>
                    <a:pt x="91" y="26"/>
                    <a:pt x="92" y="26"/>
                    <a:pt x="92" y="26"/>
                  </a:cubicBezTo>
                  <a:cubicBezTo>
                    <a:pt x="93" y="26"/>
                    <a:pt x="93" y="26"/>
                    <a:pt x="94" y="26"/>
                  </a:cubicBezTo>
                  <a:cubicBezTo>
                    <a:pt x="94" y="26"/>
                    <a:pt x="94" y="26"/>
                    <a:pt x="94" y="26"/>
                  </a:cubicBezTo>
                  <a:cubicBezTo>
                    <a:pt x="95" y="26"/>
                    <a:pt x="95" y="27"/>
                    <a:pt x="96" y="27"/>
                  </a:cubicBezTo>
                  <a:cubicBezTo>
                    <a:pt x="96" y="27"/>
                    <a:pt x="96" y="27"/>
                    <a:pt x="96" y="27"/>
                  </a:cubicBezTo>
                  <a:cubicBezTo>
                    <a:pt x="96" y="27"/>
                    <a:pt x="97" y="28"/>
                    <a:pt x="97" y="28"/>
                  </a:cubicBezTo>
                  <a:cubicBezTo>
                    <a:pt x="97" y="28"/>
                    <a:pt x="97" y="28"/>
                    <a:pt x="97" y="28"/>
                  </a:cubicBezTo>
                  <a:cubicBezTo>
                    <a:pt x="97" y="28"/>
                    <a:pt x="97" y="28"/>
                    <a:pt x="97" y="28"/>
                  </a:cubicBezTo>
                  <a:cubicBezTo>
                    <a:pt x="97" y="28"/>
                    <a:pt x="98" y="29"/>
                    <a:pt x="98" y="29"/>
                  </a:cubicBezTo>
                  <a:cubicBezTo>
                    <a:pt x="98" y="29"/>
                    <a:pt x="98" y="29"/>
                    <a:pt x="98" y="29"/>
                  </a:cubicBezTo>
                  <a:cubicBezTo>
                    <a:pt x="98" y="29"/>
                    <a:pt x="98" y="29"/>
                    <a:pt x="98" y="29"/>
                  </a:cubicBezTo>
                  <a:cubicBezTo>
                    <a:pt x="98" y="30"/>
                    <a:pt x="99" y="29"/>
                    <a:pt x="99" y="30"/>
                  </a:cubicBezTo>
                  <a:cubicBezTo>
                    <a:pt x="99" y="30"/>
                    <a:pt x="100" y="30"/>
                    <a:pt x="100" y="30"/>
                  </a:cubicBezTo>
                  <a:cubicBezTo>
                    <a:pt x="100" y="30"/>
                    <a:pt x="100" y="30"/>
                    <a:pt x="100" y="30"/>
                  </a:cubicBezTo>
                  <a:cubicBezTo>
                    <a:pt x="100" y="30"/>
                    <a:pt x="100" y="30"/>
                    <a:pt x="101" y="30"/>
                  </a:cubicBezTo>
                  <a:cubicBezTo>
                    <a:pt x="101" y="30"/>
                    <a:pt x="101" y="31"/>
                    <a:pt x="102" y="31"/>
                  </a:cubicBezTo>
                  <a:cubicBezTo>
                    <a:pt x="102" y="31"/>
                    <a:pt x="102" y="31"/>
                    <a:pt x="103" y="31"/>
                  </a:cubicBezTo>
                  <a:cubicBezTo>
                    <a:pt x="103" y="31"/>
                    <a:pt x="103" y="31"/>
                    <a:pt x="102" y="31"/>
                  </a:cubicBezTo>
                  <a:cubicBezTo>
                    <a:pt x="102" y="32"/>
                    <a:pt x="102" y="32"/>
                    <a:pt x="102" y="32"/>
                  </a:cubicBezTo>
                  <a:cubicBezTo>
                    <a:pt x="102" y="32"/>
                    <a:pt x="102" y="33"/>
                    <a:pt x="102" y="33"/>
                  </a:cubicBezTo>
                  <a:cubicBezTo>
                    <a:pt x="102" y="33"/>
                    <a:pt x="102" y="33"/>
                    <a:pt x="102" y="33"/>
                  </a:cubicBezTo>
                  <a:cubicBezTo>
                    <a:pt x="102" y="33"/>
                    <a:pt x="102" y="34"/>
                    <a:pt x="102" y="34"/>
                  </a:cubicBezTo>
                  <a:cubicBezTo>
                    <a:pt x="102" y="34"/>
                    <a:pt x="102" y="35"/>
                    <a:pt x="102" y="35"/>
                  </a:cubicBezTo>
                  <a:cubicBezTo>
                    <a:pt x="102" y="35"/>
                    <a:pt x="102" y="37"/>
                    <a:pt x="102" y="38"/>
                  </a:cubicBezTo>
                  <a:cubicBezTo>
                    <a:pt x="102" y="38"/>
                    <a:pt x="102" y="39"/>
                    <a:pt x="102" y="39"/>
                  </a:cubicBezTo>
                  <a:cubicBezTo>
                    <a:pt x="102" y="39"/>
                    <a:pt x="102" y="39"/>
                    <a:pt x="102" y="39"/>
                  </a:cubicBezTo>
                  <a:cubicBezTo>
                    <a:pt x="102" y="40"/>
                    <a:pt x="102" y="40"/>
                    <a:pt x="102" y="40"/>
                  </a:cubicBezTo>
                  <a:cubicBezTo>
                    <a:pt x="102" y="40"/>
                    <a:pt x="102" y="41"/>
                    <a:pt x="103" y="41"/>
                  </a:cubicBezTo>
                  <a:cubicBezTo>
                    <a:pt x="103" y="41"/>
                    <a:pt x="103" y="41"/>
                    <a:pt x="103" y="41"/>
                  </a:cubicBezTo>
                  <a:cubicBezTo>
                    <a:pt x="103" y="42"/>
                    <a:pt x="103" y="42"/>
                    <a:pt x="103" y="42"/>
                  </a:cubicBezTo>
                  <a:cubicBezTo>
                    <a:pt x="103" y="42"/>
                    <a:pt x="103" y="45"/>
                    <a:pt x="103" y="45"/>
                  </a:cubicBezTo>
                  <a:cubicBezTo>
                    <a:pt x="103" y="45"/>
                    <a:pt x="103" y="46"/>
                    <a:pt x="103" y="46"/>
                  </a:cubicBezTo>
                  <a:cubicBezTo>
                    <a:pt x="103" y="46"/>
                    <a:pt x="103" y="46"/>
                    <a:pt x="103" y="47"/>
                  </a:cubicBezTo>
                  <a:cubicBezTo>
                    <a:pt x="103" y="47"/>
                    <a:pt x="103" y="47"/>
                    <a:pt x="103" y="47"/>
                  </a:cubicBezTo>
                  <a:cubicBezTo>
                    <a:pt x="103" y="48"/>
                    <a:pt x="103" y="49"/>
                    <a:pt x="103" y="49"/>
                  </a:cubicBezTo>
                  <a:cubicBezTo>
                    <a:pt x="103" y="50"/>
                    <a:pt x="104" y="50"/>
                    <a:pt x="104" y="50"/>
                  </a:cubicBezTo>
                  <a:cubicBezTo>
                    <a:pt x="104" y="50"/>
                    <a:pt x="104" y="51"/>
                    <a:pt x="104" y="51"/>
                  </a:cubicBezTo>
                  <a:cubicBezTo>
                    <a:pt x="104" y="51"/>
                    <a:pt x="105" y="51"/>
                    <a:pt x="105" y="51"/>
                  </a:cubicBezTo>
                  <a:cubicBezTo>
                    <a:pt x="105" y="51"/>
                    <a:pt x="105" y="52"/>
                    <a:pt x="105" y="52"/>
                  </a:cubicBezTo>
                  <a:cubicBezTo>
                    <a:pt x="105" y="52"/>
                    <a:pt x="105" y="52"/>
                    <a:pt x="105" y="52"/>
                  </a:cubicBezTo>
                  <a:cubicBezTo>
                    <a:pt x="106" y="52"/>
                    <a:pt x="106" y="52"/>
                    <a:pt x="106" y="52"/>
                  </a:cubicBezTo>
                  <a:cubicBezTo>
                    <a:pt x="106" y="52"/>
                    <a:pt x="108" y="52"/>
                    <a:pt x="108" y="52"/>
                  </a:cubicBezTo>
                  <a:cubicBezTo>
                    <a:pt x="108" y="52"/>
                    <a:pt x="109" y="53"/>
                    <a:pt x="109" y="53"/>
                  </a:cubicBezTo>
                  <a:cubicBezTo>
                    <a:pt x="109" y="53"/>
                    <a:pt x="109" y="53"/>
                    <a:pt x="109" y="54"/>
                  </a:cubicBezTo>
                  <a:cubicBezTo>
                    <a:pt x="109" y="54"/>
                    <a:pt x="110" y="54"/>
                    <a:pt x="110" y="54"/>
                  </a:cubicBezTo>
                  <a:cubicBezTo>
                    <a:pt x="110" y="54"/>
                    <a:pt x="110" y="55"/>
                    <a:pt x="110" y="55"/>
                  </a:cubicBezTo>
                  <a:cubicBezTo>
                    <a:pt x="110" y="55"/>
                    <a:pt x="109" y="56"/>
                    <a:pt x="109" y="56"/>
                  </a:cubicBezTo>
                  <a:cubicBezTo>
                    <a:pt x="109" y="56"/>
                    <a:pt x="109" y="56"/>
                    <a:pt x="109" y="56"/>
                  </a:cubicBezTo>
                  <a:cubicBezTo>
                    <a:pt x="109" y="56"/>
                    <a:pt x="110" y="57"/>
                    <a:pt x="110" y="57"/>
                  </a:cubicBezTo>
                  <a:cubicBezTo>
                    <a:pt x="110" y="57"/>
                    <a:pt x="110" y="58"/>
                    <a:pt x="110" y="59"/>
                  </a:cubicBezTo>
                  <a:cubicBezTo>
                    <a:pt x="110" y="60"/>
                    <a:pt x="111" y="60"/>
                    <a:pt x="110" y="59"/>
                  </a:cubicBezTo>
                  <a:cubicBezTo>
                    <a:pt x="110" y="60"/>
                    <a:pt x="111" y="60"/>
                    <a:pt x="110" y="59"/>
                  </a:cubicBezTo>
                  <a:cubicBezTo>
                    <a:pt x="110" y="60"/>
                    <a:pt x="111" y="60"/>
                    <a:pt x="111" y="60"/>
                  </a:cubicBezTo>
                  <a:cubicBezTo>
                    <a:pt x="111" y="60"/>
                    <a:pt x="111" y="61"/>
                    <a:pt x="111" y="61"/>
                  </a:cubicBezTo>
                  <a:cubicBezTo>
                    <a:pt x="111" y="61"/>
                    <a:pt x="111" y="61"/>
                    <a:pt x="111" y="61"/>
                  </a:cubicBezTo>
                  <a:cubicBezTo>
                    <a:pt x="111" y="63"/>
                    <a:pt x="111" y="64"/>
                    <a:pt x="111" y="65"/>
                  </a:cubicBezTo>
                  <a:cubicBezTo>
                    <a:pt x="111" y="65"/>
                    <a:pt x="111" y="66"/>
                    <a:pt x="111" y="66"/>
                  </a:cubicBezTo>
                  <a:cubicBezTo>
                    <a:pt x="111" y="66"/>
                    <a:pt x="111" y="67"/>
                    <a:pt x="111" y="67"/>
                  </a:cubicBezTo>
                  <a:cubicBezTo>
                    <a:pt x="110" y="67"/>
                    <a:pt x="111" y="67"/>
                    <a:pt x="110" y="67"/>
                  </a:cubicBezTo>
                  <a:cubicBezTo>
                    <a:pt x="110" y="68"/>
                    <a:pt x="110" y="68"/>
                    <a:pt x="110" y="68"/>
                  </a:cubicBezTo>
                  <a:cubicBezTo>
                    <a:pt x="110" y="68"/>
                    <a:pt x="110" y="68"/>
                    <a:pt x="110" y="68"/>
                  </a:cubicBezTo>
                  <a:cubicBezTo>
                    <a:pt x="110" y="68"/>
                    <a:pt x="110" y="69"/>
                    <a:pt x="110" y="69"/>
                  </a:cubicBezTo>
                  <a:cubicBezTo>
                    <a:pt x="109" y="69"/>
                    <a:pt x="110" y="70"/>
                    <a:pt x="109" y="70"/>
                  </a:cubicBezTo>
                  <a:cubicBezTo>
                    <a:pt x="109" y="70"/>
                    <a:pt x="109" y="70"/>
                    <a:pt x="109" y="70"/>
                  </a:cubicBezTo>
                  <a:cubicBezTo>
                    <a:pt x="109" y="70"/>
                    <a:pt x="109" y="71"/>
                    <a:pt x="109" y="71"/>
                  </a:cubicBezTo>
                  <a:cubicBezTo>
                    <a:pt x="109" y="72"/>
                    <a:pt x="108" y="72"/>
                    <a:pt x="109" y="72"/>
                  </a:cubicBezTo>
                  <a:cubicBezTo>
                    <a:pt x="109" y="72"/>
                    <a:pt x="108" y="72"/>
                    <a:pt x="108" y="72"/>
                  </a:cubicBezTo>
                  <a:cubicBezTo>
                    <a:pt x="108" y="72"/>
                    <a:pt x="108" y="73"/>
                    <a:pt x="108" y="73"/>
                  </a:cubicBezTo>
                  <a:cubicBezTo>
                    <a:pt x="108" y="73"/>
                    <a:pt x="107" y="73"/>
                    <a:pt x="108" y="73"/>
                  </a:cubicBezTo>
                  <a:cubicBezTo>
                    <a:pt x="108" y="73"/>
                    <a:pt x="107" y="73"/>
                    <a:pt x="107" y="73"/>
                  </a:cubicBezTo>
                  <a:cubicBezTo>
                    <a:pt x="107" y="73"/>
                    <a:pt x="106" y="73"/>
                    <a:pt x="106" y="73"/>
                  </a:cubicBezTo>
                  <a:cubicBezTo>
                    <a:pt x="106" y="73"/>
                    <a:pt x="106" y="74"/>
                    <a:pt x="106" y="74"/>
                  </a:cubicBezTo>
                  <a:cubicBezTo>
                    <a:pt x="106" y="73"/>
                    <a:pt x="106" y="73"/>
                    <a:pt x="105" y="73"/>
                  </a:cubicBezTo>
                  <a:cubicBezTo>
                    <a:pt x="105" y="73"/>
                    <a:pt x="105" y="74"/>
                    <a:pt x="105" y="74"/>
                  </a:cubicBezTo>
                  <a:cubicBezTo>
                    <a:pt x="105" y="74"/>
                    <a:pt x="104" y="74"/>
                    <a:pt x="105" y="74"/>
                  </a:cubicBezTo>
                  <a:cubicBezTo>
                    <a:pt x="105" y="74"/>
                    <a:pt x="104" y="74"/>
                    <a:pt x="104" y="74"/>
                  </a:cubicBezTo>
                  <a:cubicBezTo>
                    <a:pt x="104" y="74"/>
                    <a:pt x="104" y="74"/>
                    <a:pt x="104" y="74"/>
                  </a:cubicBezTo>
                  <a:cubicBezTo>
                    <a:pt x="104" y="74"/>
                    <a:pt x="104" y="75"/>
                    <a:pt x="104" y="75"/>
                  </a:cubicBezTo>
                  <a:cubicBezTo>
                    <a:pt x="104" y="75"/>
                    <a:pt x="103" y="75"/>
                    <a:pt x="103" y="75"/>
                  </a:cubicBezTo>
                  <a:cubicBezTo>
                    <a:pt x="103" y="76"/>
                    <a:pt x="103" y="76"/>
                    <a:pt x="103" y="76"/>
                  </a:cubicBezTo>
                  <a:cubicBezTo>
                    <a:pt x="103" y="76"/>
                    <a:pt x="103" y="76"/>
                    <a:pt x="103" y="76"/>
                  </a:cubicBezTo>
                  <a:cubicBezTo>
                    <a:pt x="103" y="76"/>
                    <a:pt x="102" y="76"/>
                    <a:pt x="102" y="76"/>
                  </a:cubicBezTo>
                  <a:cubicBezTo>
                    <a:pt x="102" y="76"/>
                    <a:pt x="102" y="77"/>
                    <a:pt x="102" y="77"/>
                  </a:cubicBezTo>
                  <a:cubicBezTo>
                    <a:pt x="102" y="77"/>
                    <a:pt x="102" y="77"/>
                    <a:pt x="102" y="77"/>
                  </a:cubicBezTo>
                  <a:cubicBezTo>
                    <a:pt x="102" y="79"/>
                    <a:pt x="102" y="80"/>
                    <a:pt x="102" y="81"/>
                  </a:cubicBezTo>
                  <a:moveTo>
                    <a:pt x="103" y="31"/>
                  </a:moveTo>
                  <a:cubicBezTo>
                    <a:pt x="103" y="31"/>
                    <a:pt x="103" y="31"/>
                    <a:pt x="103" y="31"/>
                  </a:cubicBezTo>
                  <a:cubicBezTo>
                    <a:pt x="103" y="31"/>
                    <a:pt x="103" y="31"/>
                    <a:pt x="103" y="31"/>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6" name="Freeform 33"/>
            <p:cNvSpPr>
              <a:spLocks noEditPoints="1"/>
            </p:cNvSpPr>
            <p:nvPr/>
          </p:nvSpPr>
          <p:spPr bwMode="auto">
            <a:xfrm>
              <a:off x="4809158" y="4370095"/>
              <a:ext cx="120638" cy="106020"/>
            </a:xfrm>
            <a:custGeom>
              <a:avLst/>
              <a:gdLst>
                <a:gd name="T0" fmla="*/ 6438528 w 24"/>
                <a:gd name="T1" fmla="*/ 559872 h 23"/>
                <a:gd name="T2" fmla="*/ 5878656 w 24"/>
                <a:gd name="T3" fmla="*/ 559872 h 23"/>
                <a:gd name="T4" fmla="*/ 5598720 w 24"/>
                <a:gd name="T5" fmla="*/ 559872 h 23"/>
                <a:gd name="T6" fmla="*/ 5318784 w 24"/>
                <a:gd name="T7" fmla="*/ 279936 h 23"/>
                <a:gd name="T8" fmla="*/ 5038848 w 24"/>
                <a:gd name="T9" fmla="*/ 279936 h 23"/>
                <a:gd name="T10" fmla="*/ 4758912 w 24"/>
                <a:gd name="T11" fmla="*/ 279936 h 23"/>
                <a:gd name="T12" fmla="*/ 3639168 w 24"/>
                <a:gd name="T13" fmla="*/ 279936 h 23"/>
                <a:gd name="T14" fmla="*/ 2239488 w 24"/>
                <a:gd name="T15" fmla="*/ 0 h 23"/>
                <a:gd name="T16" fmla="*/ 1679616 w 24"/>
                <a:gd name="T17" fmla="*/ 279936 h 23"/>
                <a:gd name="T18" fmla="*/ 1679616 w 24"/>
                <a:gd name="T19" fmla="*/ 279936 h 23"/>
                <a:gd name="T20" fmla="*/ 1399680 w 24"/>
                <a:gd name="T21" fmla="*/ 559872 h 23"/>
                <a:gd name="T22" fmla="*/ 1399680 w 24"/>
                <a:gd name="T23" fmla="*/ 559872 h 23"/>
                <a:gd name="T24" fmla="*/ 1119744 w 24"/>
                <a:gd name="T25" fmla="*/ 1119744 h 23"/>
                <a:gd name="T26" fmla="*/ 1119744 w 24"/>
                <a:gd name="T27" fmla="*/ 1119744 h 23"/>
                <a:gd name="T28" fmla="*/ 839808 w 24"/>
                <a:gd name="T29" fmla="*/ 1399680 h 23"/>
                <a:gd name="T30" fmla="*/ 559872 w 24"/>
                <a:gd name="T31" fmla="*/ 1679616 h 23"/>
                <a:gd name="T32" fmla="*/ 559872 w 24"/>
                <a:gd name="T33" fmla="*/ 1959552 h 23"/>
                <a:gd name="T34" fmla="*/ 279936 w 24"/>
                <a:gd name="T35" fmla="*/ 2239488 h 23"/>
                <a:gd name="T36" fmla="*/ 279936 w 24"/>
                <a:gd name="T37" fmla="*/ 2519424 h 23"/>
                <a:gd name="T38" fmla="*/ 559872 w 24"/>
                <a:gd name="T39" fmla="*/ 2799360 h 23"/>
                <a:gd name="T40" fmla="*/ 279936 w 24"/>
                <a:gd name="T41" fmla="*/ 3079296 h 23"/>
                <a:gd name="T42" fmla="*/ 559872 w 24"/>
                <a:gd name="T43" fmla="*/ 3919104 h 23"/>
                <a:gd name="T44" fmla="*/ 559872 w 24"/>
                <a:gd name="T45" fmla="*/ 4199040 h 23"/>
                <a:gd name="T46" fmla="*/ 839808 w 24"/>
                <a:gd name="T47" fmla="*/ 4478976 h 23"/>
                <a:gd name="T48" fmla="*/ 1679616 w 24"/>
                <a:gd name="T49" fmla="*/ 4758912 h 23"/>
                <a:gd name="T50" fmla="*/ 1679616 w 24"/>
                <a:gd name="T51" fmla="*/ 5038848 h 23"/>
                <a:gd name="T52" fmla="*/ 1959552 w 24"/>
                <a:gd name="T53" fmla="*/ 5318784 h 23"/>
                <a:gd name="T54" fmla="*/ 2519424 w 24"/>
                <a:gd name="T55" fmla="*/ 5318784 h 23"/>
                <a:gd name="T56" fmla="*/ 3079296 w 24"/>
                <a:gd name="T57" fmla="*/ 5318784 h 23"/>
                <a:gd name="T58" fmla="*/ 3359232 w 24"/>
                <a:gd name="T59" fmla="*/ 5598720 h 23"/>
                <a:gd name="T60" fmla="*/ 3639168 w 24"/>
                <a:gd name="T61" fmla="*/ 6158592 h 23"/>
                <a:gd name="T62" fmla="*/ 3919104 w 24"/>
                <a:gd name="T63" fmla="*/ 6158592 h 23"/>
                <a:gd name="T64" fmla="*/ 3919104 w 24"/>
                <a:gd name="T65" fmla="*/ 5878656 h 23"/>
                <a:gd name="T66" fmla="*/ 4199040 w 24"/>
                <a:gd name="T67" fmla="*/ 5598720 h 23"/>
                <a:gd name="T68" fmla="*/ 4758912 w 24"/>
                <a:gd name="T69" fmla="*/ 5318784 h 23"/>
                <a:gd name="T70" fmla="*/ 5038848 w 24"/>
                <a:gd name="T71" fmla="*/ 5038848 h 23"/>
                <a:gd name="T72" fmla="*/ 5598720 w 24"/>
                <a:gd name="T73" fmla="*/ 5038848 h 23"/>
                <a:gd name="T74" fmla="*/ 5878656 w 24"/>
                <a:gd name="T75" fmla="*/ 4478976 h 23"/>
                <a:gd name="T76" fmla="*/ 6158592 w 24"/>
                <a:gd name="T77" fmla="*/ 4199040 h 23"/>
                <a:gd name="T78" fmla="*/ 6158592 w 24"/>
                <a:gd name="T79" fmla="*/ 3639168 h 23"/>
                <a:gd name="T80" fmla="*/ 6158592 w 24"/>
                <a:gd name="T81" fmla="*/ 3079296 h 23"/>
                <a:gd name="T82" fmla="*/ 6438528 w 24"/>
                <a:gd name="T83" fmla="*/ 2519424 h 23"/>
                <a:gd name="T84" fmla="*/ 6718464 w 24"/>
                <a:gd name="T85" fmla="*/ 1959552 h 23"/>
                <a:gd name="T86" fmla="*/ 6438528 w 24"/>
                <a:gd name="T87" fmla="*/ 1399680 h 23"/>
                <a:gd name="T88" fmla="*/ 6438528 w 24"/>
                <a:gd name="T89" fmla="*/ 1119744 h 23"/>
                <a:gd name="T90" fmla="*/ 3919104 w 24"/>
                <a:gd name="T91" fmla="*/ 6438528 h 2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
                <a:gd name="T139" fmla="*/ 0 h 23"/>
                <a:gd name="T140" fmla="*/ 24 w 24"/>
                <a:gd name="T141" fmla="*/ 23 h 2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 h="23">
                  <a:moveTo>
                    <a:pt x="24" y="3"/>
                  </a:moveTo>
                  <a:cubicBezTo>
                    <a:pt x="23" y="3"/>
                    <a:pt x="23" y="2"/>
                    <a:pt x="23" y="2"/>
                  </a:cubicBezTo>
                  <a:cubicBezTo>
                    <a:pt x="23" y="3"/>
                    <a:pt x="23" y="2"/>
                    <a:pt x="23" y="2"/>
                  </a:cubicBezTo>
                  <a:cubicBezTo>
                    <a:pt x="23" y="2"/>
                    <a:pt x="22" y="3"/>
                    <a:pt x="22" y="3"/>
                  </a:cubicBezTo>
                  <a:cubicBezTo>
                    <a:pt x="22" y="3"/>
                    <a:pt x="21" y="3"/>
                    <a:pt x="21" y="3"/>
                  </a:cubicBezTo>
                  <a:cubicBezTo>
                    <a:pt x="21" y="2"/>
                    <a:pt x="21" y="2"/>
                    <a:pt x="21" y="2"/>
                  </a:cubicBezTo>
                  <a:cubicBezTo>
                    <a:pt x="21" y="2"/>
                    <a:pt x="20" y="2"/>
                    <a:pt x="20" y="2"/>
                  </a:cubicBezTo>
                  <a:cubicBezTo>
                    <a:pt x="21" y="2"/>
                    <a:pt x="20" y="2"/>
                    <a:pt x="20" y="2"/>
                  </a:cubicBezTo>
                  <a:cubicBezTo>
                    <a:pt x="20" y="2"/>
                    <a:pt x="20" y="2"/>
                    <a:pt x="20" y="2"/>
                  </a:cubicBezTo>
                  <a:cubicBezTo>
                    <a:pt x="20" y="2"/>
                    <a:pt x="19" y="2"/>
                    <a:pt x="19" y="2"/>
                  </a:cubicBezTo>
                  <a:cubicBezTo>
                    <a:pt x="19" y="2"/>
                    <a:pt x="19" y="2"/>
                    <a:pt x="19" y="2"/>
                  </a:cubicBezTo>
                  <a:cubicBezTo>
                    <a:pt x="19" y="2"/>
                    <a:pt x="19" y="1"/>
                    <a:pt x="19" y="1"/>
                  </a:cubicBezTo>
                  <a:cubicBezTo>
                    <a:pt x="19" y="1"/>
                    <a:pt x="19" y="1"/>
                    <a:pt x="19" y="1"/>
                  </a:cubicBezTo>
                  <a:cubicBezTo>
                    <a:pt x="19" y="1"/>
                    <a:pt x="18" y="1"/>
                    <a:pt x="18" y="1"/>
                  </a:cubicBezTo>
                  <a:cubicBezTo>
                    <a:pt x="18" y="1"/>
                    <a:pt x="18" y="1"/>
                    <a:pt x="18" y="1"/>
                  </a:cubicBezTo>
                  <a:cubicBezTo>
                    <a:pt x="18" y="1"/>
                    <a:pt x="18" y="1"/>
                    <a:pt x="18" y="1"/>
                  </a:cubicBezTo>
                  <a:cubicBezTo>
                    <a:pt x="18" y="1"/>
                    <a:pt x="17" y="1"/>
                    <a:pt x="17" y="1"/>
                  </a:cubicBezTo>
                  <a:cubicBezTo>
                    <a:pt x="17" y="1"/>
                    <a:pt x="17" y="1"/>
                    <a:pt x="17" y="1"/>
                  </a:cubicBezTo>
                  <a:cubicBezTo>
                    <a:pt x="17" y="1"/>
                    <a:pt x="17" y="0"/>
                    <a:pt x="17" y="0"/>
                  </a:cubicBezTo>
                  <a:cubicBezTo>
                    <a:pt x="16" y="0"/>
                    <a:pt x="15" y="0"/>
                    <a:pt x="14" y="0"/>
                  </a:cubicBezTo>
                  <a:cubicBezTo>
                    <a:pt x="14" y="0"/>
                    <a:pt x="13" y="1"/>
                    <a:pt x="13" y="1"/>
                  </a:cubicBezTo>
                  <a:cubicBezTo>
                    <a:pt x="13" y="1"/>
                    <a:pt x="12" y="1"/>
                    <a:pt x="11" y="1"/>
                  </a:cubicBezTo>
                  <a:cubicBezTo>
                    <a:pt x="11" y="1"/>
                    <a:pt x="11" y="0"/>
                    <a:pt x="11" y="0"/>
                  </a:cubicBezTo>
                  <a:cubicBezTo>
                    <a:pt x="10" y="0"/>
                    <a:pt x="9" y="0"/>
                    <a:pt x="8" y="0"/>
                  </a:cubicBezTo>
                  <a:cubicBezTo>
                    <a:pt x="8" y="0"/>
                    <a:pt x="8" y="1"/>
                    <a:pt x="8" y="1"/>
                  </a:cubicBezTo>
                  <a:cubicBezTo>
                    <a:pt x="7" y="1"/>
                    <a:pt x="7" y="1"/>
                    <a:pt x="7" y="1"/>
                  </a:cubicBezTo>
                  <a:cubicBezTo>
                    <a:pt x="7" y="1"/>
                    <a:pt x="6" y="1"/>
                    <a:pt x="6" y="1"/>
                  </a:cubicBezTo>
                  <a:cubicBezTo>
                    <a:pt x="6" y="1"/>
                    <a:pt x="6" y="1"/>
                    <a:pt x="6" y="1"/>
                  </a:cubicBezTo>
                  <a:cubicBezTo>
                    <a:pt x="6" y="1"/>
                    <a:pt x="6" y="1"/>
                    <a:pt x="6" y="1"/>
                  </a:cubicBezTo>
                  <a:cubicBezTo>
                    <a:pt x="6" y="1"/>
                    <a:pt x="6" y="1"/>
                    <a:pt x="6" y="1"/>
                  </a:cubicBezTo>
                  <a:cubicBezTo>
                    <a:pt x="6" y="1"/>
                    <a:pt x="5" y="1"/>
                    <a:pt x="5" y="1"/>
                  </a:cubicBezTo>
                  <a:cubicBezTo>
                    <a:pt x="5" y="1"/>
                    <a:pt x="5" y="1"/>
                    <a:pt x="5" y="1"/>
                  </a:cubicBezTo>
                  <a:cubicBezTo>
                    <a:pt x="5" y="1"/>
                    <a:pt x="5" y="1"/>
                    <a:pt x="5" y="2"/>
                  </a:cubicBezTo>
                  <a:cubicBezTo>
                    <a:pt x="5" y="2"/>
                    <a:pt x="5" y="2"/>
                    <a:pt x="5" y="2"/>
                  </a:cubicBezTo>
                  <a:cubicBezTo>
                    <a:pt x="5" y="2"/>
                    <a:pt x="5" y="2"/>
                    <a:pt x="5" y="2"/>
                  </a:cubicBezTo>
                  <a:cubicBezTo>
                    <a:pt x="5" y="2"/>
                    <a:pt x="5" y="2"/>
                    <a:pt x="5" y="2"/>
                  </a:cubicBezTo>
                  <a:cubicBezTo>
                    <a:pt x="5" y="2"/>
                    <a:pt x="5" y="2"/>
                    <a:pt x="5" y="2"/>
                  </a:cubicBezTo>
                  <a:cubicBezTo>
                    <a:pt x="5" y="2"/>
                    <a:pt x="5" y="3"/>
                    <a:pt x="5" y="3"/>
                  </a:cubicBezTo>
                  <a:cubicBezTo>
                    <a:pt x="5" y="3"/>
                    <a:pt x="4" y="3"/>
                    <a:pt x="4" y="4"/>
                  </a:cubicBezTo>
                  <a:cubicBezTo>
                    <a:pt x="5" y="3"/>
                    <a:pt x="4" y="3"/>
                    <a:pt x="4" y="4"/>
                  </a:cubicBezTo>
                  <a:cubicBezTo>
                    <a:pt x="4" y="4"/>
                    <a:pt x="4" y="4"/>
                    <a:pt x="4" y="4"/>
                  </a:cubicBezTo>
                  <a:cubicBezTo>
                    <a:pt x="4" y="4"/>
                    <a:pt x="4" y="4"/>
                    <a:pt x="4" y="4"/>
                  </a:cubicBezTo>
                  <a:cubicBezTo>
                    <a:pt x="4" y="4"/>
                    <a:pt x="4" y="4"/>
                    <a:pt x="4" y="4"/>
                  </a:cubicBezTo>
                  <a:cubicBezTo>
                    <a:pt x="4" y="4"/>
                    <a:pt x="3" y="4"/>
                    <a:pt x="3" y="5"/>
                  </a:cubicBezTo>
                  <a:cubicBezTo>
                    <a:pt x="3" y="5"/>
                    <a:pt x="3" y="5"/>
                    <a:pt x="3" y="5"/>
                  </a:cubicBezTo>
                  <a:cubicBezTo>
                    <a:pt x="3" y="5"/>
                    <a:pt x="3" y="5"/>
                    <a:pt x="3" y="5"/>
                  </a:cubicBezTo>
                  <a:cubicBezTo>
                    <a:pt x="3" y="5"/>
                    <a:pt x="2" y="6"/>
                    <a:pt x="2" y="6"/>
                  </a:cubicBezTo>
                  <a:cubicBezTo>
                    <a:pt x="3" y="5"/>
                    <a:pt x="2" y="6"/>
                    <a:pt x="2" y="6"/>
                  </a:cubicBezTo>
                  <a:cubicBezTo>
                    <a:pt x="2" y="6"/>
                    <a:pt x="2" y="6"/>
                    <a:pt x="2" y="6"/>
                  </a:cubicBezTo>
                  <a:cubicBezTo>
                    <a:pt x="2" y="6"/>
                    <a:pt x="2" y="6"/>
                    <a:pt x="2" y="7"/>
                  </a:cubicBezTo>
                  <a:cubicBezTo>
                    <a:pt x="2" y="7"/>
                    <a:pt x="2" y="7"/>
                    <a:pt x="2" y="7"/>
                  </a:cubicBezTo>
                  <a:cubicBezTo>
                    <a:pt x="2" y="7"/>
                    <a:pt x="2" y="7"/>
                    <a:pt x="2" y="7"/>
                  </a:cubicBezTo>
                  <a:cubicBezTo>
                    <a:pt x="2" y="7"/>
                    <a:pt x="1" y="8"/>
                    <a:pt x="1" y="8"/>
                  </a:cubicBezTo>
                  <a:cubicBezTo>
                    <a:pt x="1" y="8"/>
                    <a:pt x="1" y="8"/>
                    <a:pt x="1" y="8"/>
                  </a:cubicBezTo>
                  <a:cubicBezTo>
                    <a:pt x="1" y="8"/>
                    <a:pt x="1" y="8"/>
                    <a:pt x="1" y="8"/>
                  </a:cubicBezTo>
                  <a:cubicBezTo>
                    <a:pt x="1" y="8"/>
                    <a:pt x="1" y="8"/>
                    <a:pt x="1" y="9"/>
                  </a:cubicBezTo>
                  <a:cubicBezTo>
                    <a:pt x="1" y="9"/>
                    <a:pt x="1" y="9"/>
                    <a:pt x="1" y="9"/>
                  </a:cubicBezTo>
                  <a:cubicBezTo>
                    <a:pt x="1" y="9"/>
                    <a:pt x="1" y="9"/>
                    <a:pt x="1" y="9"/>
                  </a:cubicBezTo>
                  <a:cubicBezTo>
                    <a:pt x="1" y="9"/>
                    <a:pt x="2" y="9"/>
                    <a:pt x="2" y="9"/>
                  </a:cubicBezTo>
                  <a:cubicBezTo>
                    <a:pt x="0" y="9"/>
                    <a:pt x="1" y="9"/>
                    <a:pt x="2" y="10"/>
                  </a:cubicBezTo>
                  <a:cubicBezTo>
                    <a:pt x="2" y="10"/>
                    <a:pt x="1" y="10"/>
                    <a:pt x="1" y="10"/>
                  </a:cubicBezTo>
                  <a:cubicBezTo>
                    <a:pt x="2" y="10"/>
                    <a:pt x="1" y="10"/>
                    <a:pt x="1" y="11"/>
                  </a:cubicBezTo>
                  <a:cubicBezTo>
                    <a:pt x="2" y="10"/>
                    <a:pt x="1" y="10"/>
                    <a:pt x="1" y="11"/>
                  </a:cubicBezTo>
                  <a:cubicBezTo>
                    <a:pt x="1" y="12"/>
                    <a:pt x="1" y="12"/>
                    <a:pt x="1" y="13"/>
                  </a:cubicBezTo>
                  <a:cubicBezTo>
                    <a:pt x="1" y="13"/>
                    <a:pt x="1" y="13"/>
                    <a:pt x="1" y="13"/>
                  </a:cubicBezTo>
                  <a:cubicBezTo>
                    <a:pt x="1" y="13"/>
                    <a:pt x="2" y="14"/>
                    <a:pt x="2" y="14"/>
                  </a:cubicBezTo>
                  <a:cubicBezTo>
                    <a:pt x="2" y="14"/>
                    <a:pt x="2" y="15"/>
                    <a:pt x="2" y="15"/>
                  </a:cubicBezTo>
                  <a:cubicBezTo>
                    <a:pt x="2" y="15"/>
                    <a:pt x="2" y="15"/>
                    <a:pt x="2" y="15"/>
                  </a:cubicBezTo>
                  <a:cubicBezTo>
                    <a:pt x="2" y="15"/>
                    <a:pt x="2" y="15"/>
                    <a:pt x="2" y="15"/>
                  </a:cubicBezTo>
                  <a:cubicBezTo>
                    <a:pt x="2" y="15"/>
                    <a:pt x="2" y="16"/>
                    <a:pt x="2" y="16"/>
                  </a:cubicBezTo>
                  <a:cubicBezTo>
                    <a:pt x="2" y="16"/>
                    <a:pt x="3" y="16"/>
                    <a:pt x="3" y="16"/>
                  </a:cubicBezTo>
                  <a:cubicBezTo>
                    <a:pt x="3" y="16"/>
                    <a:pt x="3" y="16"/>
                    <a:pt x="3" y="16"/>
                  </a:cubicBezTo>
                  <a:cubicBezTo>
                    <a:pt x="3" y="16"/>
                    <a:pt x="3" y="16"/>
                    <a:pt x="4" y="16"/>
                  </a:cubicBezTo>
                  <a:cubicBezTo>
                    <a:pt x="4" y="16"/>
                    <a:pt x="5" y="16"/>
                    <a:pt x="5" y="16"/>
                  </a:cubicBezTo>
                  <a:cubicBezTo>
                    <a:pt x="5" y="17"/>
                    <a:pt x="5" y="17"/>
                    <a:pt x="6" y="17"/>
                  </a:cubicBezTo>
                  <a:cubicBezTo>
                    <a:pt x="6" y="17"/>
                    <a:pt x="6" y="17"/>
                    <a:pt x="6" y="17"/>
                  </a:cubicBezTo>
                  <a:cubicBezTo>
                    <a:pt x="6" y="17"/>
                    <a:pt x="6" y="17"/>
                    <a:pt x="6" y="18"/>
                  </a:cubicBezTo>
                  <a:cubicBezTo>
                    <a:pt x="6" y="18"/>
                    <a:pt x="6" y="18"/>
                    <a:pt x="6" y="18"/>
                  </a:cubicBezTo>
                  <a:cubicBezTo>
                    <a:pt x="6" y="18"/>
                    <a:pt x="6" y="19"/>
                    <a:pt x="6" y="19"/>
                  </a:cubicBezTo>
                  <a:cubicBezTo>
                    <a:pt x="6" y="18"/>
                    <a:pt x="6" y="19"/>
                    <a:pt x="7" y="19"/>
                  </a:cubicBezTo>
                  <a:cubicBezTo>
                    <a:pt x="7" y="19"/>
                    <a:pt x="7" y="19"/>
                    <a:pt x="7" y="19"/>
                  </a:cubicBezTo>
                  <a:cubicBezTo>
                    <a:pt x="7" y="19"/>
                    <a:pt x="8" y="19"/>
                    <a:pt x="8" y="19"/>
                  </a:cubicBezTo>
                  <a:cubicBezTo>
                    <a:pt x="8" y="19"/>
                    <a:pt x="9" y="19"/>
                    <a:pt x="9" y="19"/>
                  </a:cubicBezTo>
                  <a:cubicBezTo>
                    <a:pt x="8" y="19"/>
                    <a:pt x="9" y="19"/>
                    <a:pt x="9" y="19"/>
                  </a:cubicBezTo>
                  <a:cubicBezTo>
                    <a:pt x="10" y="19"/>
                    <a:pt x="10" y="19"/>
                    <a:pt x="11" y="19"/>
                  </a:cubicBezTo>
                  <a:cubicBezTo>
                    <a:pt x="11" y="19"/>
                    <a:pt x="11" y="19"/>
                    <a:pt x="11" y="19"/>
                  </a:cubicBezTo>
                  <a:cubicBezTo>
                    <a:pt x="11" y="19"/>
                    <a:pt x="11" y="19"/>
                    <a:pt x="11" y="19"/>
                  </a:cubicBezTo>
                  <a:cubicBezTo>
                    <a:pt x="11" y="19"/>
                    <a:pt x="11" y="20"/>
                    <a:pt x="11" y="20"/>
                  </a:cubicBezTo>
                  <a:cubicBezTo>
                    <a:pt x="11" y="20"/>
                    <a:pt x="12" y="20"/>
                    <a:pt x="12" y="20"/>
                  </a:cubicBezTo>
                  <a:cubicBezTo>
                    <a:pt x="12" y="20"/>
                    <a:pt x="12" y="20"/>
                    <a:pt x="12" y="20"/>
                  </a:cubicBezTo>
                  <a:cubicBezTo>
                    <a:pt x="12" y="20"/>
                    <a:pt x="12" y="21"/>
                    <a:pt x="12" y="21"/>
                  </a:cubicBezTo>
                  <a:cubicBezTo>
                    <a:pt x="12" y="21"/>
                    <a:pt x="12" y="22"/>
                    <a:pt x="12" y="22"/>
                  </a:cubicBezTo>
                  <a:cubicBezTo>
                    <a:pt x="12" y="22"/>
                    <a:pt x="13" y="22"/>
                    <a:pt x="13" y="22"/>
                  </a:cubicBezTo>
                  <a:cubicBezTo>
                    <a:pt x="13" y="22"/>
                    <a:pt x="14" y="22"/>
                    <a:pt x="14" y="22"/>
                  </a:cubicBezTo>
                  <a:cubicBezTo>
                    <a:pt x="14" y="22"/>
                    <a:pt x="14" y="22"/>
                    <a:pt x="14" y="22"/>
                  </a:cubicBezTo>
                  <a:cubicBezTo>
                    <a:pt x="14" y="22"/>
                    <a:pt x="14" y="22"/>
                    <a:pt x="14" y="22"/>
                  </a:cubicBezTo>
                  <a:cubicBezTo>
                    <a:pt x="14" y="22"/>
                    <a:pt x="14" y="22"/>
                    <a:pt x="14" y="22"/>
                  </a:cubicBezTo>
                  <a:cubicBezTo>
                    <a:pt x="14" y="22"/>
                    <a:pt x="14" y="22"/>
                    <a:pt x="14" y="22"/>
                  </a:cubicBezTo>
                  <a:cubicBezTo>
                    <a:pt x="14" y="21"/>
                    <a:pt x="15" y="21"/>
                    <a:pt x="14" y="21"/>
                  </a:cubicBezTo>
                  <a:cubicBezTo>
                    <a:pt x="14" y="21"/>
                    <a:pt x="15" y="21"/>
                    <a:pt x="15" y="21"/>
                  </a:cubicBezTo>
                  <a:cubicBezTo>
                    <a:pt x="15" y="20"/>
                    <a:pt x="15" y="20"/>
                    <a:pt x="15" y="20"/>
                  </a:cubicBezTo>
                  <a:cubicBezTo>
                    <a:pt x="15" y="20"/>
                    <a:pt x="15" y="20"/>
                    <a:pt x="15" y="20"/>
                  </a:cubicBezTo>
                  <a:cubicBezTo>
                    <a:pt x="15" y="20"/>
                    <a:pt x="16" y="20"/>
                    <a:pt x="16" y="20"/>
                  </a:cubicBezTo>
                  <a:cubicBezTo>
                    <a:pt x="16" y="19"/>
                    <a:pt x="16" y="19"/>
                    <a:pt x="16" y="19"/>
                  </a:cubicBezTo>
                  <a:cubicBezTo>
                    <a:pt x="17" y="18"/>
                    <a:pt x="17" y="19"/>
                    <a:pt x="17" y="19"/>
                  </a:cubicBezTo>
                  <a:cubicBezTo>
                    <a:pt x="17" y="18"/>
                    <a:pt x="17" y="19"/>
                    <a:pt x="17" y="18"/>
                  </a:cubicBezTo>
                  <a:cubicBezTo>
                    <a:pt x="18" y="18"/>
                    <a:pt x="18" y="18"/>
                    <a:pt x="18" y="18"/>
                  </a:cubicBezTo>
                  <a:cubicBezTo>
                    <a:pt x="18" y="18"/>
                    <a:pt x="18" y="18"/>
                    <a:pt x="18" y="18"/>
                  </a:cubicBezTo>
                  <a:cubicBezTo>
                    <a:pt x="18" y="18"/>
                    <a:pt x="19" y="18"/>
                    <a:pt x="19" y="18"/>
                  </a:cubicBezTo>
                  <a:cubicBezTo>
                    <a:pt x="19" y="18"/>
                    <a:pt x="20" y="18"/>
                    <a:pt x="19" y="18"/>
                  </a:cubicBezTo>
                  <a:cubicBezTo>
                    <a:pt x="19" y="18"/>
                    <a:pt x="20" y="18"/>
                    <a:pt x="20" y="18"/>
                  </a:cubicBezTo>
                  <a:cubicBezTo>
                    <a:pt x="20" y="17"/>
                    <a:pt x="20" y="17"/>
                    <a:pt x="20" y="17"/>
                  </a:cubicBezTo>
                  <a:cubicBezTo>
                    <a:pt x="21" y="17"/>
                    <a:pt x="21" y="16"/>
                    <a:pt x="21" y="17"/>
                  </a:cubicBezTo>
                  <a:cubicBezTo>
                    <a:pt x="21" y="17"/>
                    <a:pt x="21" y="16"/>
                    <a:pt x="21" y="16"/>
                  </a:cubicBezTo>
                  <a:cubicBezTo>
                    <a:pt x="21" y="16"/>
                    <a:pt x="21" y="15"/>
                    <a:pt x="21" y="16"/>
                  </a:cubicBezTo>
                  <a:cubicBezTo>
                    <a:pt x="21" y="16"/>
                    <a:pt x="21" y="15"/>
                    <a:pt x="21" y="15"/>
                  </a:cubicBezTo>
                  <a:cubicBezTo>
                    <a:pt x="21" y="15"/>
                    <a:pt x="22" y="15"/>
                    <a:pt x="22" y="15"/>
                  </a:cubicBezTo>
                  <a:cubicBezTo>
                    <a:pt x="22" y="15"/>
                    <a:pt x="22" y="14"/>
                    <a:pt x="22" y="15"/>
                  </a:cubicBezTo>
                  <a:cubicBezTo>
                    <a:pt x="22" y="15"/>
                    <a:pt x="22" y="14"/>
                    <a:pt x="22" y="14"/>
                  </a:cubicBezTo>
                  <a:cubicBezTo>
                    <a:pt x="22" y="14"/>
                    <a:pt x="22" y="13"/>
                    <a:pt x="22" y="13"/>
                  </a:cubicBezTo>
                  <a:cubicBezTo>
                    <a:pt x="22" y="12"/>
                    <a:pt x="22" y="11"/>
                    <a:pt x="22" y="12"/>
                  </a:cubicBezTo>
                  <a:cubicBezTo>
                    <a:pt x="22" y="12"/>
                    <a:pt x="22" y="11"/>
                    <a:pt x="22" y="12"/>
                  </a:cubicBezTo>
                  <a:cubicBezTo>
                    <a:pt x="22" y="12"/>
                    <a:pt x="22" y="11"/>
                    <a:pt x="22" y="11"/>
                  </a:cubicBezTo>
                  <a:cubicBezTo>
                    <a:pt x="22" y="11"/>
                    <a:pt x="22" y="11"/>
                    <a:pt x="22" y="10"/>
                  </a:cubicBezTo>
                  <a:cubicBezTo>
                    <a:pt x="23" y="10"/>
                    <a:pt x="22" y="9"/>
                    <a:pt x="22" y="10"/>
                  </a:cubicBezTo>
                  <a:cubicBezTo>
                    <a:pt x="23" y="10"/>
                    <a:pt x="22" y="9"/>
                    <a:pt x="23" y="9"/>
                  </a:cubicBezTo>
                  <a:cubicBezTo>
                    <a:pt x="23" y="9"/>
                    <a:pt x="23" y="9"/>
                    <a:pt x="23" y="9"/>
                  </a:cubicBezTo>
                  <a:cubicBezTo>
                    <a:pt x="23" y="8"/>
                    <a:pt x="23" y="8"/>
                    <a:pt x="24" y="8"/>
                  </a:cubicBezTo>
                  <a:cubicBezTo>
                    <a:pt x="24" y="8"/>
                    <a:pt x="24" y="7"/>
                    <a:pt x="24" y="7"/>
                  </a:cubicBezTo>
                  <a:cubicBezTo>
                    <a:pt x="23" y="7"/>
                    <a:pt x="24" y="7"/>
                    <a:pt x="23" y="7"/>
                  </a:cubicBezTo>
                  <a:cubicBezTo>
                    <a:pt x="23" y="7"/>
                    <a:pt x="23" y="6"/>
                    <a:pt x="23" y="6"/>
                  </a:cubicBezTo>
                  <a:cubicBezTo>
                    <a:pt x="23" y="4"/>
                    <a:pt x="23" y="3"/>
                    <a:pt x="23" y="5"/>
                  </a:cubicBezTo>
                  <a:cubicBezTo>
                    <a:pt x="23" y="4"/>
                    <a:pt x="23" y="3"/>
                    <a:pt x="23" y="5"/>
                  </a:cubicBezTo>
                  <a:cubicBezTo>
                    <a:pt x="23" y="4"/>
                    <a:pt x="23" y="3"/>
                    <a:pt x="23" y="4"/>
                  </a:cubicBezTo>
                  <a:cubicBezTo>
                    <a:pt x="23" y="4"/>
                    <a:pt x="23" y="3"/>
                    <a:pt x="23" y="4"/>
                  </a:cubicBezTo>
                  <a:cubicBezTo>
                    <a:pt x="23" y="4"/>
                    <a:pt x="23" y="3"/>
                    <a:pt x="23" y="3"/>
                  </a:cubicBezTo>
                  <a:cubicBezTo>
                    <a:pt x="23" y="3"/>
                    <a:pt x="24" y="3"/>
                    <a:pt x="24" y="3"/>
                  </a:cubicBezTo>
                  <a:moveTo>
                    <a:pt x="14" y="23"/>
                  </a:moveTo>
                  <a:cubicBezTo>
                    <a:pt x="14" y="23"/>
                    <a:pt x="14" y="23"/>
                    <a:pt x="14" y="23"/>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7" name="Freeform 34"/>
            <p:cNvSpPr>
              <a:spLocks noEditPoints="1"/>
            </p:cNvSpPr>
            <p:nvPr/>
          </p:nvSpPr>
          <p:spPr bwMode="auto">
            <a:xfrm>
              <a:off x="4673441" y="4231810"/>
              <a:ext cx="266410" cy="253526"/>
            </a:xfrm>
            <a:custGeom>
              <a:avLst/>
              <a:gdLst>
                <a:gd name="T0" fmla="*/ 559872 w 53"/>
                <a:gd name="T1" fmla="*/ 10917504 h 55"/>
                <a:gd name="T2" fmla="*/ 1119744 w 53"/>
                <a:gd name="T3" fmla="*/ 10077696 h 55"/>
                <a:gd name="T4" fmla="*/ 1399680 w 53"/>
                <a:gd name="T5" fmla="*/ 8957952 h 55"/>
                <a:gd name="T6" fmla="*/ 1679616 w 53"/>
                <a:gd name="T7" fmla="*/ 7838208 h 55"/>
                <a:gd name="T8" fmla="*/ 2519424 w 53"/>
                <a:gd name="T9" fmla="*/ 6998400 h 55"/>
                <a:gd name="T10" fmla="*/ 2519424 w 53"/>
                <a:gd name="T11" fmla="*/ 5878656 h 55"/>
                <a:gd name="T12" fmla="*/ 2799360 w 53"/>
                <a:gd name="T13" fmla="*/ 4758912 h 55"/>
                <a:gd name="T14" fmla="*/ 2799360 w 53"/>
                <a:gd name="T15" fmla="*/ 3919104 h 55"/>
                <a:gd name="T16" fmla="*/ 3079296 w 53"/>
                <a:gd name="T17" fmla="*/ 3079296 h 55"/>
                <a:gd name="T18" fmla="*/ 3079296 w 53"/>
                <a:gd name="T19" fmla="*/ 1959552 h 55"/>
                <a:gd name="T20" fmla="*/ 3639168 w 53"/>
                <a:gd name="T21" fmla="*/ 1399680 h 55"/>
                <a:gd name="T22" fmla="*/ 4199040 w 53"/>
                <a:gd name="T23" fmla="*/ 839808 h 55"/>
                <a:gd name="T24" fmla="*/ 4758912 w 53"/>
                <a:gd name="T25" fmla="*/ 279936 h 55"/>
                <a:gd name="T26" fmla="*/ 5598720 w 53"/>
                <a:gd name="T27" fmla="*/ 839808 h 55"/>
                <a:gd name="T28" fmla="*/ 6718464 w 53"/>
                <a:gd name="T29" fmla="*/ 839808 h 55"/>
                <a:gd name="T30" fmla="*/ 6998400 w 53"/>
                <a:gd name="T31" fmla="*/ 1959552 h 55"/>
                <a:gd name="T32" fmla="*/ 7558272 w 53"/>
                <a:gd name="T33" fmla="*/ 2799360 h 55"/>
                <a:gd name="T34" fmla="*/ 8118144 w 53"/>
                <a:gd name="T35" fmla="*/ 3639168 h 55"/>
                <a:gd name="T36" fmla="*/ 8957952 w 53"/>
                <a:gd name="T37" fmla="*/ 3079296 h 55"/>
                <a:gd name="T38" fmla="*/ 9517824 w 53"/>
                <a:gd name="T39" fmla="*/ 2239488 h 55"/>
                <a:gd name="T40" fmla="*/ 10637568 w 53"/>
                <a:gd name="T41" fmla="*/ 1679616 h 55"/>
                <a:gd name="T42" fmla="*/ 11197440 w 53"/>
                <a:gd name="T43" fmla="*/ 1119744 h 55"/>
                <a:gd name="T44" fmla="*/ 11757312 w 53"/>
                <a:gd name="T45" fmla="*/ 2519424 h 55"/>
                <a:gd name="T46" fmla="*/ 12317184 w 53"/>
                <a:gd name="T47" fmla="*/ 3079296 h 55"/>
                <a:gd name="T48" fmla="*/ 13716864 w 53"/>
                <a:gd name="T49" fmla="*/ 3079296 h 55"/>
                <a:gd name="T50" fmla="*/ 14556672 w 53"/>
                <a:gd name="T51" fmla="*/ 3359232 h 55"/>
                <a:gd name="T52" fmla="*/ 14556672 w 53"/>
                <a:gd name="T53" fmla="*/ 4758912 h 55"/>
                <a:gd name="T54" fmla="*/ 13716864 w 53"/>
                <a:gd name="T55" fmla="*/ 5318784 h 55"/>
                <a:gd name="T56" fmla="*/ 13716864 w 53"/>
                <a:gd name="T57" fmla="*/ 6718464 h 55"/>
                <a:gd name="T58" fmla="*/ 13996800 w 53"/>
                <a:gd name="T59" fmla="*/ 6998400 h 55"/>
                <a:gd name="T60" fmla="*/ 14556672 w 53"/>
                <a:gd name="T61" fmla="*/ 8678016 h 55"/>
                <a:gd name="T62" fmla="*/ 14556672 w 53"/>
                <a:gd name="T63" fmla="*/ 10357632 h 55"/>
                <a:gd name="T64" fmla="*/ 13156992 w 53"/>
                <a:gd name="T65" fmla="*/ 10357632 h 55"/>
                <a:gd name="T66" fmla="*/ 12317184 w 53"/>
                <a:gd name="T67" fmla="*/ 9797760 h 55"/>
                <a:gd name="T68" fmla="*/ 11757312 w 53"/>
                <a:gd name="T69" fmla="*/ 9237888 h 55"/>
                <a:gd name="T70" fmla="*/ 11757312 w 53"/>
                <a:gd name="T71" fmla="*/ 8118144 h 55"/>
                <a:gd name="T72" fmla="*/ 11477376 w 53"/>
                <a:gd name="T73" fmla="*/ 6998400 h 55"/>
                <a:gd name="T74" fmla="*/ 10917504 w 53"/>
                <a:gd name="T75" fmla="*/ 6158592 h 55"/>
                <a:gd name="T76" fmla="*/ 10077696 w 53"/>
                <a:gd name="T77" fmla="*/ 5598720 h 55"/>
                <a:gd name="T78" fmla="*/ 9797760 w 53"/>
                <a:gd name="T79" fmla="*/ 6438528 h 55"/>
                <a:gd name="T80" fmla="*/ 9237888 w 53"/>
                <a:gd name="T81" fmla="*/ 6998400 h 55"/>
                <a:gd name="T82" fmla="*/ 8957952 w 53"/>
                <a:gd name="T83" fmla="*/ 8118144 h 55"/>
                <a:gd name="T84" fmla="*/ 8678016 w 53"/>
                <a:gd name="T85" fmla="*/ 8678016 h 55"/>
                <a:gd name="T86" fmla="*/ 9237888 w 53"/>
                <a:gd name="T87" fmla="*/ 9797760 h 55"/>
                <a:gd name="T88" fmla="*/ 8957952 w 53"/>
                <a:gd name="T89" fmla="*/ 10357632 h 55"/>
                <a:gd name="T90" fmla="*/ 8118144 w 53"/>
                <a:gd name="T91" fmla="*/ 11477376 h 55"/>
                <a:gd name="T92" fmla="*/ 7838208 w 53"/>
                <a:gd name="T93" fmla="*/ 12317184 h 55"/>
                <a:gd name="T94" fmla="*/ 6438528 w 53"/>
                <a:gd name="T95" fmla="*/ 12877056 h 55"/>
                <a:gd name="T96" fmla="*/ 4478976 w 53"/>
                <a:gd name="T97" fmla="*/ 13156992 h 55"/>
                <a:gd name="T98" fmla="*/ 2519424 w 53"/>
                <a:gd name="T99" fmla="*/ 14276736 h 55"/>
                <a:gd name="T100" fmla="*/ 1399680 w 53"/>
                <a:gd name="T101" fmla="*/ 15396480 h 55"/>
                <a:gd name="T102" fmla="*/ 839808 w 53"/>
                <a:gd name="T103" fmla="*/ 13436928 h 55"/>
                <a:gd name="T104" fmla="*/ 559872 w 53"/>
                <a:gd name="T105" fmla="*/ 11477376 h 55"/>
                <a:gd name="T106" fmla="*/ 13996800 w 53"/>
                <a:gd name="T107" fmla="*/ 10917504 h 55"/>
                <a:gd name="T108" fmla="*/ 13996800 w 53"/>
                <a:gd name="T109" fmla="*/ 10917504 h 55"/>
                <a:gd name="T110" fmla="*/ 13996800 w 53"/>
                <a:gd name="T111" fmla="*/ 10917504 h 55"/>
                <a:gd name="T112" fmla="*/ 13996800 w 53"/>
                <a:gd name="T113" fmla="*/ 10917504 h 55"/>
                <a:gd name="T114" fmla="*/ 13996800 w 53"/>
                <a:gd name="T115" fmla="*/ 10917504 h 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
                <a:gd name="T175" fmla="*/ 0 h 55"/>
                <a:gd name="T176" fmla="*/ 53 w 53"/>
                <a:gd name="T177" fmla="*/ 55 h 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 h="55">
                  <a:moveTo>
                    <a:pt x="0" y="39"/>
                  </a:moveTo>
                  <a:cubicBezTo>
                    <a:pt x="0" y="39"/>
                    <a:pt x="0" y="39"/>
                    <a:pt x="0" y="39"/>
                  </a:cubicBezTo>
                  <a:cubicBezTo>
                    <a:pt x="0" y="39"/>
                    <a:pt x="0" y="39"/>
                    <a:pt x="0" y="39"/>
                  </a:cubicBezTo>
                  <a:cubicBezTo>
                    <a:pt x="0" y="39"/>
                    <a:pt x="0" y="39"/>
                    <a:pt x="0" y="39"/>
                  </a:cubicBezTo>
                  <a:moveTo>
                    <a:pt x="0" y="39"/>
                  </a:moveTo>
                  <a:cubicBezTo>
                    <a:pt x="0" y="39"/>
                    <a:pt x="0" y="39"/>
                    <a:pt x="0" y="39"/>
                  </a:cubicBezTo>
                  <a:cubicBezTo>
                    <a:pt x="1" y="39"/>
                    <a:pt x="1" y="39"/>
                    <a:pt x="1" y="39"/>
                  </a:cubicBezTo>
                  <a:cubicBezTo>
                    <a:pt x="1" y="39"/>
                    <a:pt x="1" y="39"/>
                    <a:pt x="0" y="39"/>
                  </a:cubicBezTo>
                  <a:cubicBezTo>
                    <a:pt x="1" y="39"/>
                    <a:pt x="1" y="39"/>
                    <a:pt x="1" y="39"/>
                  </a:cubicBezTo>
                  <a:cubicBezTo>
                    <a:pt x="0" y="39"/>
                    <a:pt x="1" y="39"/>
                    <a:pt x="1" y="39"/>
                  </a:cubicBezTo>
                  <a:cubicBezTo>
                    <a:pt x="1" y="39"/>
                    <a:pt x="2" y="39"/>
                    <a:pt x="2" y="39"/>
                  </a:cubicBezTo>
                  <a:cubicBezTo>
                    <a:pt x="2" y="39"/>
                    <a:pt x="2" y="39"/>
                    <a:pt x="2" y="39"/>
                  </a:cubicBezTo>
                  <a:cubicBezTo>
                    <a:pt x="2" y="39"/>
                    <a:pt x="2" y="39"/>
                    <a:pt x="2" y="39"/>
                  </a:cubicBezTo>
                  <a:cubicBezTo>
                    <a:pt x="2" y="39"/>
                    <a:pt x="2" y="39"/>
                    <a:pt x="2" y="38"/>
                  </a:cubicBezTo>
                  <a:cubicBezTo>
                    <a:pt x="2" y="38"/>
                    <a:pt x="2" y="38"/>
                    <a:pt x="2" y="38"/>
                  </a:cubicBezTo>
                  <a:cubicBezTo>
                    <a:pt x="2" y="38"/>
                    <a:pt x="3" y="37"/>
                    <a:pt x="3" y="37"/>
                  </a:cubicBezTo>
                  <a:cubicBezTo>
                    <a:pt x="3" y="37"/>
                    <a:pt x="3" y="37"/>
                    <a:pt x="3" y="37"/>
                  </a:cubicBezTo>
                  <a:cubicBezTo>
                    <a:pt x="3" y="37"/>
                    <a:pt x="3" y="37"/>
                    <a:pt x="3" y="37"/>
                  </a:cubicBezTo>
                  <a:cubicBezTo>
                    <a:pt x="3" y="37"/>
                    <a:pt x="3" y="37"/>
                    <a:pt x="4" y="37"/>
                  </a:cubicBezTo>
                  <a:cubicBezTo>
                    <a:pt x="4" y="36"/>
                    <a:pt x="4" y="36"/>
                    <a:pt x="4" y="36"/>
                  </a:cubicBezTo>
                  <a:cubicBezTo>
                    <a:pt x="4" y="36"/>
                    <a:pt x="4" y="36"/>
                    <a:pt x="4" y="36"/>
                  </a:cubicBezTo>
                  <a:cubicBezTo>
                    <a:pt x="4" y="36"/>
                    <a:pt x="4" y="36"/>
                    <a:pt x="4" y="36"/>
                  </a:cubicBezTo>
                  <a:cubicBezTo>
                    <a:pt x="4" y="35"/>
                    <a:pt x="4" y="35"/>
                    <a:pt x="5" y="35"/>
                  </a:cubicBezTo>
                  <a:cubicBezTo>
                    <a:pt x="5" y="35"/>
                    <a:pt x="5" y="35"/>
                    <a:pt x="5" y="34"/>
                  </a:cubicBezTo>
                  <a:cubicBezTo>
                    <a:pt x="5" y="34"/>
                    <a:pt x="5" y="34"/>
                    <a:pt x="5" y="34"/>
                  </a:cubicBezTo>
                  <a:cubicBezTo>
                    <a:pt x="5" y="34"/>
                    <a:pt x="5" y="34"/>
                    <a:pt x="5" y="34"/>
                  </a:cubicBezTo>
                  <a:cubicBezTo>
                    <a:pt x="5" y="34"/>
                    <a:pt x="5" y="34"/>
                    <a:pt x="5" y="33"/>
                  </a:cubicBezTo>
                  <a:cubicBezTo>
                    <a:pt x="5" y="33"/>
                    <a:pt x="5" y="33"/>
                    <a:pt x="5" y="33"/>
                  </a:cubicBezTo>
                  <a:cubicBezTo>
                    <a:pt x="5" y="33"/>
                    <a:pt x="5" y="33"/>
                    <a:pt x="5" y="33"/>
                  </a:cubicBezTo>
                  <a:cubicBezTo>
                    <a:pt x="5" y="33"/>
                    <a:pt x="5" y="33"/>
                    <a:pt x="5" y="33"/>
                  </a:cubicBezTo>
                  <a:cubicBezTo>
                    <a:pt x="5" y="33"/>
                    <a:pt x="5" y="33"/>
                    <a:pt x="5" y="32"/>
                  </a:cubicBezTo>
                  <a:cubicBezTo>
                    <a:pt x="5" y="32"/>
                    <a:pt x="5" y="32"/>
                    <a:pt x="5" y="32"/>
                  </a:cubicBezTo>
                  <a:cubicBezTo>
                    <a:pt x="5" y="32"/>
                    <a:pt x="5" y="32"/>
                    <a:pt x="5" y="32"/>
                  </a:cubicBezTo>
                  <a:cubicBezTo>
                    <a:pt x="5" y="31"/>
                    <a:pt x="5" y="31"/>
                    <a:pt x="5" y="31"/>
                  </a:cubicBezTo>
                  <a:cubicBezTo>
                    <a:pt x="5" y="31"/>
                    <a:pt x="5" y="31"/>
                    <a:pt x="5" y="30"/>
                  </a:cubicBezTo>
                  <a:cubicBezTo>
                    <a:pt x="5" y="30"/>
                    <a:pt x="5" y="30"/>
                    <a:pt x="5" y="30"/>
                  </a:cubicBezTo>
                  <a:cubicBezTo>
                    <a:pt x="6" y="30"/>
                    <a:pt x="6" y="30"/>
                    <a:pt x="6" y="30"/>
                  </a:cubicBezTo>
                  <a:cubicBezTo>
                    <a:pt x="6" y="30"/>
                    <a:pt x="6" y="29"/>
                    <a:pt x="6" y="29"/>
                  </a:cubicBezTo>
                  <a:cubicBezTo>
                    <a:pt x="6" y="29"/>
                    <a:pt x="6" y="29"/>
                    <a:pt x="6" y="29"/>
                  </a:cubicBezTo>
                  <a:cubicBezTo>
                    <a:pt x="6" y="29"/>
                    <a:pt x="6" y="29"/>
                    <a:pt x="6" y="29"/>
                  </a:cubicBezTo>
                  <a:cubicBezTo>
                    <a:pt x="6" y="29"/>
                    <a:pt x="6" y="28"/>
                    <a:pt x="6" y="28"/>
                  </a:cubicBezTo>
                  <a:cubicBezTo>
                    <a:pt x="6" y="28"/>
                    <a:pt x="6" y="28"/>
                    <a:pt x="6" y="28"/>
                  </a:cubicBezTo>
                  <a:cubicBezTo>
                    <a:pt x="6" y="28"/>
                    <a:pt x="6" y="28"/>
                    <a:pt x="6" y="28"/>
                  </a:cubicBezTo>
                  <a:cubicBezTo>
                    <a:pt x="6" y="28"/>
                    <a:pt x="6" y="28"/>
                    <a:pt x="6" y="28"/>
                  </a:cubicBezTo>
                  <a:cubicBezTo>
                    <a:pt x="6" y="28"/>
                    <a:pt x="6" y="28"/>
                    <a:pt x="6" y="28"/>
                  </a:cubicBezTo>
                  <a:cubicBezTo>
                    <a:pt x="6" y="28"/>
                    <a:pt x="6" y="27"/>
                    <a:pt x="6" y="27"/>
                  </a:cubicBezTo>
                  <a:cubicBezTo>
                    <a:pt x="6" y="27"/>
                    <a:pt x="7" y="27"/>
                    <a:pt x="7" y="27"/>
                  </a:cubicBezTo>
                  <a:cubicBezTo>
                    <a:pt x="7" y="27"/>
                    <a:pt x="7" y="27"/>
                    <a:pt x="7" y="27"/>
                  </a:cubicBezTo>
                  <a:cubicBezTo>
                    <a:pt x="7" y="27"/>
                    <a:pt x="7" y="26"/>
                    <a:pt x="7" y="26"/>
                  </a:cubicBezTo>
                  <a:cubicBezTo>
                    <a:pt x="7" y="26"/>
                    <a:pt x="8" y="26"/>
                    <a:pt x="8" y="26"/>
                  </a:cubicBezTo>
                  <a:cubicBezTo>
                    <a:pt x="8" y="26"/>
                    <a:pt x="8" y="26"/>
                    <a:pt x="8" y="26"/>
                  </a:cubicBezTo>
                  <a:cubicBezTo>
                    <a:pt x="8" y="26"/>
                    <a:pt x="8" y="26"/>
                    <a:pt x="8" y="26"/>
                  </a:cubicBezTo>
                  <a:cubicBezTo>
                    <a:pt x="8" y="26"/>
                    <a:pt x="8" y="26"/>
                    <a:pt x="9" y="26"/>
                  </a:cubicBezTo>
                  <a:cubicBezTo>
                    <a:pt x="9" y="26"/>
                    <a:pt x="9" y="26"/>
                    <a:pt x="9" y="26"/>
                  </a:cubicBezTo>
                  <a:cubicBezTo>
                    <a:pt x="9" y="26"/>
                    <a:pt x="9" y="25"/>
                    <a:pt x="9" y="25"/>
                  </a:cubicBezTo>
                  <a:cubicBezTo>
                    <a:pt x="9" y="25"/>
                    <a:pt x="9" y="25"/>
                    <a:pt x="9" y="25"/>
                  </a:cubicBezTo>
                  <a:cubicBezTo>
                    <a:pt x="9" y="25"/>
                    <a:pt x="9" y="25"/>
                    <a:pt x="9" y="25"/>
                  </a:cubicBezTo>
                  <a:cubicBezTo>
                    <a:pt x="9" y="25"/>
                    <a:pt x="9" y="25"/>
                    <a:pt x="9" y="24"/>
                  </a:cubicBezTo>
                  <a:cubicBezTo>
                    <a:pt x="9" y="25"/>
                    <a:pt x="9" y="25"/>
                    <a:pt x="9" y="24"/>
                  </a:cubicBezTo>
                  <a:cubicBezTo>
                    <a:pt x="9" y="25"/>
                    <a:pt x="9" y="25"/>
                    <a:pt x="9" y="24"/>
                  </a:cubicBezTo>
                  <a:cubicBezTo>
                    <a:pt x="9" y="24"/>
                    <a:pt x="9" y="23"/>
                    <a:pt x="9" y="23"/>
                  </a:cubicBezTo>
                  <a:cubicBezTo>
                    <a:pt x="9" y="23"/>
                    <a:pt x="9" y="23"/>
                    <a:pt x="9" y="23"/>
                  </a:cubicBezTo>
                  <a:cubicBezTo>
                    <a:pt x="9" y="23"/>
                    <a:pt x="9" y="23"/>
                    <a:pt x="9" y="23"/>
                  </a:cubicBezTo>
                  <a:cubicBezTo>
                    <a:pt x="9" y="22"/>
                    <a:pt x="9" y="22"/>
                    <a:pt x="9" y="22"/>
                  </a:cubicBezTo>
                  <a:cubicBezTo>
                    <a:pt x="9" y="22"/>
                    <a:pt x="9" y="22"/>
                    <a:pt x="9" y="22"/>
                  </a:cubicBezTo>
                  <a:cubicBezTo>
                    <a:pt x="9" y="22"/>
                    <a:pt x="9" y="21"/>
                    <a:pt x="9" y="21"/>
                  </a:cubicBezTo>
                  <a:cubicBezTo>
                    <a:pt x="9" y="21"/>
                    <a:pt x="8" y="21"/>
                    <a:pt x="8" y="21"/>
                  </a:cubicBezTo>
                  <a:cubicBezTo>
                    <a:pt x="8" y="21"/>
                    <a:pt x="8" y="21"/>
                    <a:pt x="8" y="20"/>
                  </a:cubicBezTo>
                  <a:cubicBezTo>
                    <a:pt x="9" y="20"/>
                    <a:pt x="9" y="20"/>
                    <a:pt x="9" y="20"/>
                  </a:cubicBezTo>
                  <a:cubicBezTo>
                    <a:pt x="9" y="20"/>
                    <a:pt x="9" y="20"/>
                    <a:pt x="9" y="20"/>
                  </a:cubicBezTo>
                  <a:cubicBezTo>
                    <a:pt x="9" y="20"/>
                    <a:pt x="9" y="20"/>
                    <a:pt x="9" y="19"/>
                  </a:cubicBezTo>
                  <a:cubicBezTo>
                    <a:pt x="9" y="19"/>
                    <a:pt x="9" y="19"/>
                    <a:pt x="9" y="19"/>
                  </a:cubicBezTo>
                  <a:cubicBezTo>
                    <a:pt x="9" y="19"/>
                    <a:pt x="9" y="18"/>
                    <a:pt x="9" y="18"/>
                  </a:cubicBezTo>
                  <a:cubicBezTo>
                    <a:pt x="9" y="18"/>
                    <a:pt x="9" y="18"/>
                    <a:pt x="9" y="18"/>
                  </a:cubicBezTo>
                  <a:cubicBezTo>
                    <a:pt x="9" y="18"/>
                    <a:pt x="9" y="18"/>
                    <a:pt x="9" y="17"/>
                  </a:cubicBezTo>
                  <a:cubicBezTo>
                    <a:pt x="9" y="17"/>
                    <a:pt x="9" y="17"/>
                    <a:pt x="9" y="17"/>
                  </a:cubicBezTo>
                  <a:cubicBezTo>
                    <a:pt x="9" y="17"/>
                    <a:pt x="10" y="17"/>
                    <a:pt x="10" y="17"/>
                  </a:cubicBezTo>
                  <a:cubicBezTo>
                    <a:pt x="10" y="17"/>
                    <a:pt x="10" y="17"/>
                    <a:pt x="10" y="17"/>
                  </a:cubicBezTo>
                  <a:cubicBezTo>
                    <a:pt x="10" y="17"/>
                    <a:pt x="10" y="17"/>
                    <a:pt x="10" y="17"/>
                  </a:cubicBezTo>
                  <a:cubicBezTo>
                    <a:pt x="10" y="17"/>
                    <a:pt x="10" y="17"/>
                    <a:pt x="10" y="17"/>
                  </a:cubicBezTo>
                  <a:cubicBezTo>
                    <a:pt x="10" y="17"/>
                    <a:pt x="11" y="17"/>
                    <a:pt x="11" y="17"/>
                  </a:cubicBezTo>
                  <a:cubicBezTo>
                    <a:pt x="10" y="17"/>
                    <a:pt x="11" y="17"/>
                    <a:pt x="11" y="16"/>
                  </a:cubicBezTo>
                  <a:cubicBezTo>
                    <a:pt x="10" y="17"/>
                    <a:pt x="11" y="17"/>
                    <a:pt x="11" y="16"/>
                  </a:cubicBezTo>
                  <a:cubicBezTo>
                    <a:pt x="10" y="17"/>
                    <a:pt x="11" y="17"/>
                    <a:pt x="11" y="16"/>
                  </a:cubicBezTo>
                  <a:cubicBezTo>
                    <a:pt x="10" y="17"/>
                    <a:pt x="11" y="17"/>
                    <a:pt x="11" y="15"/>
                  </a:cubicBezTo>
                  <a:cubicBezTo>
                    <a:pt x="11" y="15"/>
                    <a:pt x="11" y="15"/>
                    <a:pt x="11" y="15"/>
                  </a:cubicBezTo>
                  <a:cubicBezTo>
                    <a:pt x="11" y="15"/>
                    <a:pt x="10" y="15"/>
                    <a:pt x="10" y="15"/>
                  </a:cubicBezTo>
                  <a:cubicBezTo>
                    <a:pt x="11" y="15"/>
                    <a:pt x="10" y="15"/>
                    <a:pt x="10" y="14"/>
                  </a:cubicBezTo>
                  <a:cubicBezTo>
                    <a:pt x="11" y="15"/>
                    <a:pt x="10" y="15"/>
                    <a:pt x="10" y="14"/>
                  </a:cubicBezTo>
                  <a:cubicBezTo>
                    <a:pt x="11" y="15"/>
                    <a:pt x="10" y="15"/>
                    <a:pt x="10" y="14"/>
                  </a:cubicBezTo>
                  <a:cubicBezTo>
                    <a:pt x="11" y="15"/>
                    <a:pt x="10" y="15"/>
                    <a:pt x="10" y="13"/>
                  </a:cubicBezTo>
                  <a:cubicBezTo>
                    <a:pt x="11" y="15"/>
                    <a:pt x="10" y="15"/>
                    <a:pt x="10" y="13"/>
                  </a:cubicBezTo>
                  <a:cubicBezTo>
                    <a:pt x="11" y="15"/>
                    <a:pt x="10" y="15"/>
                    <a:pt x="10" y="13"/>
                  </a:cubicBezTo>
                  <a:cubicBezTo>
                    <a:pt x="11" y="15"/>
                    <a:pt x="10" y="15"/>
                    <a:pt x="10" y="13"/>
                  </a:cubicBezTo>
                  <a:cubicBezTo>
                    <a:pt x="11" y="15"/>
                    <a:pt x="10" y="15"/>
                    <a:pt x="10" y="12"/>
                  </a:cubicBezTo>
                  <a:cubicBezTo>
                    <a:pt x="10" y="12"/>
                    <a:pt x="10" y="12"/>
                    <a:pt x="10" y="12"/>
                  </a:cubicBezTo>
                  <a:cubicBezTo>
                    <a:pt x="10" y="11"/>
                    <a:pt x="11" y="11"/>
                    <a:pt x="11" y="11"/>
                  </a:cubicBezTo>
                  <a:cubicBezTo>
                    <a:pt x="11" y="11"/>
                    <a:pt x="11" y="11"/>
                    <a:pt x="11" y="11"/>
                  </a:cubicBezTo>
                  <a:cubicBezTo>
                    <a:pt x="11" y="11"/>
                    <a:pt x="11" y="11"/>
                    <a:pt x="11" y="11"/>
                  </a:cubicBezTo>
                  <a:cubicBezTo>
                    <a:pt x="11" y="11"/>
                    <a:pt x="11" y="11"/>
                    <a:pt x="11" y="10"/>
                  </a:cubicBezTo>
                  <a:cubicBezTo>
                    <a:pt x="11" y="11"/>
                    <a:pt x="11" y="11"/>
                    <a:pt x="11" y="10"/>
                  </a:cubicBezTo>
                  <a:cubicBezTo>
                    <a:pt x="11" y="11"/>
                    <a:pt x="11" y="11"/>
                    <a:pt x="11" y="10"/>
                  </a:cubicBezTo>
                  <a:cubicBezTo>
                    <a:pt x="11" y="11"/>
                    <a:pt x="11" y="11"/>
                    <a:pt x="11" y="10"/>
                  </a:cubicBezTo>
                  <a:cubicBezTo>
                    <a:pt x="11" y="11"/>
                    <a:pt x="11" y="11"/>
                    <a:pt x="11" y="9"/>
                  </a:cubicBezTo>
                  <a:cubicBezTo>
                    <a:pt x="11" y="11"/>
                    <a:pt x="11" y="11"/>
                    <a:pt x="11" y="9"/>
                  </a:cubicBezTo>
                  <a:cubicBezTo>
                    <a:pt x="11" y="11"/>
                    <a:pt x="11" y="11"/>
                    <a:pt x="11" y="9"/>
                  </a:cubicBezTo>
                  <a:cubicBezTo>
                    <a:pt x="11" y="11"/>
                    <a:pt x="11" y="11"/>
                    <a:pt x="11" y="8"/>
                  </a:cubicBezTo>
                  <a:cubicBezTo>
                    <a:pt x="11" y="11"/>
                    <a:pt x="11" y="11"/>
                    <a:pt x="11" y="8"/>
                  </a:cubicBezTo>
                  <a:cubicBezTo>
                    <a:pt x="11" y="8"/>
                    <a:pt x="11" y="8"/>
                    <a:pt x="11" y="8"/>
                  </a:cubicBezTo>
                  <a:cubicBezTo>
                    <a:pt x="11" y="8"/>
                    <a:pt x="11" y="7"/>
                    <a:pt x="11" y="7"/>
                  </a:cubicBezTo>
                  <a:cubicBezTo>
                    <a:pt x="11" y="8"/>
                    <a:pt x="11" y="7"/>
                    <a:pt x="11" y="7"/>
                  </a:cubicBezTo>
                  <a:cubicBezTo>
                    <a:pt x="11" y="8"/>
                    <a:pt x="11" y="7"/>
                    <a:pt x="11" y="7"/>
                  </a:cubicBezTo>
                  <a:cubicBezTo>
                    <a:pt x="11" y="7"/>
                    <a:pt x="12" y="7"/>
                    <a:pt x="12" y="7"/>
                  </a:cubicBezTo>
                  <a:cubicBezTo>
                    <a:pt x="12" y="7"/>
                    <a:pt x="12" y="7"/>
                    <a:pt x="12" y="7"/>
                  </a:cubicBezTo>
                  <a:cubicBezTo>
                    <a:pt x="12" y="7"/>
                    <a:pt x="12" y="7"/>
                    <a:pt x="12" y="7"/>
                  </a:cubicBezTo>
                  <a:cubicBezTo>
                    <a:pt x="12" y="7"/>
                    <a:pt x="12" y="7"/>
                    <a:pt x="13" y="7"/>
                  </a:cubicBezTo>
                  <a:cubicBezTo>
                    <a:pt x="13" y="7"/>
                    <a:pt x="13" y="6"/>
                    <a:pt x="13" y="6"/>
                  </a:cubicBezTo>
                  <a:cubicBezTo>
                    <a:pt x="13" y="7"/>
                    <a:pt x="13" y="6"/>
                    <a:pt x="13" y="6"/>
                  </a:cubicBezTo>
                  <a:cubicBezTo>
                    <a:pt x="13" y="6"/>
                    <a:pt x="13" y="6"/>
                    <a:pt x="13" y="6"/>
                  </a:cubicBezTo>
                  <a:cubicBezTo>
                    <a:pt x="13" y="6"/>
                    <a:pt x="13" y="6"/>
                    <a:pt x="13" y="6"/>
                  </a:cubicBezTo>
                  <a:cubicBezTo>
                    <a:pt x="13" y="6"/>
                    <a:pt x="13" y="5"/>
                    <a:pt x="13" y="5"/>
                  </a:cubicBezTo>
                  <a:cubicBezTo>
                    <a:pt x="13" y="6"/>
                    <a:pt x="13" y="5"/>
                    <a:pt x="13" y="5"/>
                  </a:cubicBezTo>
                  <a:cubicBezTo>
                    <a:pt x="14" y="5"/>
                    <a:pt x="14" y="5"/>
                    <a:pt x="14" y="5"/>
                  </a:cubicBezTo>
                  <a:cubicBezTo>
                    <a:pt x="14" y="5"/>
                    <a:pt x="14" y="5"/>
                    <a:pt x="14" y="4"/>
                  </a:cubicBezTo>
                  <a:cubicBezTo>
                    <a:pt x="14" y="4"/>
                    <a:pt x="14" y="4"/>
                    <a:pt x="14" y="4"/>
                  </a:cubicBezTo>
                  <a:cubicBezTo>
                    <a:pt x="14" y="4"/>
                    <a:pt x="14" y="4"/>
                    <a:pt x="14" y="4"/>
                  </a:cubicBezTo>
                  <a:cubicBezTo>
                    <a:pt x="14" y="4"/>
                    <a:pt x="14" y="4"/>
                    <a:pt x="14" y="4"/>
                  </a:cubicBezTo>
                  <a:cubicBezTo>
                    <a:pt x="14" y="4"/>
                    <a:pt x="14" y="3"/>
                    <a:pt x="14" y="3"/>
                  </a:cubicBezTo>
                  <a:cubicBezTo>
                    <a:pt x="14" y="3"/>
                    <a:pt x="14" y="3"/>
                    <a:pt x="14" y="3"/>
                  </a:cubicBezTo>
                  <a:cubicBezTo>
                    <a:pt x="14" y="3"/>
                    <a:pt x="14" y="3"/>
                    <a:pt x="14" y="3"/>
                  </a:cubicBezTo>
                  <a:cubicBezTo>
                    <a:pt x="14" y="3"/>
                    <a:pt x="15" y="3"/>
                    <a:pt x="15" y="3"/>
                  </a:cubicBezTo>
                  <a:cubicBezTo>
                    <a:pt x="15" y="3"/>
                    <a:pt x="15" y="3"/>
                    <a:pt x="15" y="3"/>
                  </a:cubicBezTo>
                  <a:cubicBezTo>
                    <a:pt x="15" y="3"/>
                    <a:pt x="15" y="3"/>
                    <a:pt x="15" y="3"/>
                  </a:cubicBezTo>
                  <a:cubicBezTo>
                    <a:pt x="15" y="3"/>
                    <a:pt x="15" y="3"/>
                    <a:pt x="15" y="3"/>
                  </a:cubicBezTo>
                  <a:cubicBezTo>
                    <a:pt x="15" y="3"/>
                    <a:pt x="15" y="3"/>
                    <a:pt x="15" y="3"/>
                  </a:cubicBezTo>
                  <a:cubicBezTo>
                    <a:pt x="15" y="3"/>
                    <a:pt x="15" y="3"/>
                    <a:pt x="15" y="2"/>
                  </a:cubicBezTo>
                  <a:cubicBezTo>
                    <a:pt x="15" y="2"/>
                    <a:pt x="15" y="2"/>
                    <a:pt x="15" y="2"/>
                  </a:cubicBezTo>
                  <a:cubicBezTo>
                    <a:pt x="15" y="2"/>
                    <a:pt x="15" y="1"/>
                    <a:pt x="15" y="1"/>
                  </a:cubicBezTo>
                  <a:cubicBezTo>
                    <a:pt x="15" y="1"/>
                    <a:pt x="15" y="1"/>
                    <a:pt x="15" y="1"/>
                  </a:cubicBezTo>
                  <a:cubicBezTo>
                    <a:pt x="15" y="1"/>
                    <a:pt x="15" y="1"/>
                    <a:pt x="16" y="1"/>
                  </a:cubicBezTo>
                  <a:cubicBezTo>
                    <a:pt x="16" y="1"/>
                    <a:pt x="16" y="1"/>
                    <a:pt x="16" y="1"/>
                  </a:cubicBezTo>
                  <a:cubicBezTo>
                    <a:pt x="16" y="1"/>
                    <a:pt x="16" y="1"/>
                    <a:pt x="16" y="1"/>
                  </a:cubicBezTo>
                  <a:cubicBezTo>
                    <a:pt x="16" y="1"/>
                    <a:pt x="17" y="1"/>
                    <a:pt x="17" y="1"/>
                  </a:cubicBezTo>
                  <a:cubicBezTo>
                    <a:pt x="17" y="1"/>
                    <a:pt x="17" y="1"/>
                    <a:pt x="17" y="1"/>
                  </a:cubicBezTo>
                  <a:cubicBezTo>
                    <a:pt x="17" y="1"/>
                    <a:pt x="17" y="0"/>
                    <a:pt x="17" y="0"/>
                  </a:cubicBezTo>
                  <a:cubicBezTo>
                    <a:pt x="17" y="0"/>
                    <a:pt x="17" y="0"/>
                    <a:pt x="18" y="0"/>
                  </a:cubicBezTo>
                  <a:cubicBezTo>
                    <a:pt x="18" y="1"/>
                    <a:pt x="18" y="1"/>
                    <a:pt x="18" y="1"/>
                  </a:cubicBezTo>
                  <a:cubicBezTo>
                    <a:pt x="18" y="1"/>
                    <a:pt x="18" y="1"/>
                    <a:pt x="18" y="1"/>
                  </a:cubicBezTo>
                  <a:cubicBezTo>
                    <a:pt x="19" y="1"/>
                    <a:pt x="18" y="1"/>
                    <a:pt x="19" y="1"/>
                  </a:cubicBezTo>
                  <a:cubicBezTo>
                    <a:pt x="19" y="1"/>
                    <a:pt x="19" y="2"/>
                    <a:pt x="19" y="2"/>
                  </a:cubicBezTo>
                  <a:cubicBezTo>
                    <a:pt x="19" y="2"/>
                    <a:pt x="19" y="2"/>
                    <a:pt x="19" y="2"/>
                  </a:cubicBezTo>
                  <a:cubicBezTo>
                    <a:pt x="19" y="2"/>
                    <a:pt x="19" y="2"/>
                    <a:pt x="19" y="3"/>
                  </a:cubicBezTo>
                  <a:cubicBezTo>
                    <a:pt x="19" y="2"/>
                    <a:pt x="19" y="2"/>
                    <a:pt x="19" y="3"/>
                  </a:cubicBezTo>
                  <a:cubicBezTo>
                    <a:pt x="19" y="2"/>
                    <a:pt x="19" y="2"/>
                    <a:pt x="20" y="3"/>
                  </a:cubicBezTo>
                  <a:cubicBezTo>
                    <a:pt x="20" y="3"/>
                    <a:pt x="20" y="3"/>
                    <a:pt x="20" y="3"/>
                  </a:cubicBezTo>
                  <a:cubicBezTo>
                    <a:pt x="20" y="3"/>
                    <a:pt x="20" y="2"/>
                    <a:pt x="20" y="2"/>
                  </a:cubicBezTo>
                  <a:cubicBezTo>
                    <a:pt x="20" y="3"/>
                    <a:pt x="20" y="2"/>
                    <a:pt x="21" y="2"/>
                  </a:cubicBezTo>
                  <a:cubicBezTo>
                    <a:pt x="20" y="3"/>
                    <a:pt x="20" y="2"/>
                    <a:pt x="21" y="2"/>
                  </a:cubicBezTo>
                  <a:cubicBezTo>
                    <a:pt x="20" y="3"/>
                    <a:pt x="20" y="2"/>
                    <a:pt x="21" y="2"/>
                  </a:cubicBezTo>
                  <a:cubicBezTo>
                    <a:pt x="20" y="3"/>
                    <a:pt x="20" y="2"/>
                    <a:pt x="22" y="2"/>
                  </a:cubicBezTo>
                  <a:cubicBezTo>
                    <a:pt x="20" y="3"/>
                    <a:pt x="20" y="2"/>
                    <a:pt x="22" y="2"/>
                  </a:cubicBezTo>
                  <a:cubicBezTo>
                    <a:pt x="22" y="2"/>
                    <a:pt x="22" y="2"/>
                    <a:pt x="22" y="2"/>
                  </a:cubicBezTo>
                  <a:cubicBezTo>
                    <a:pt x="23" y="2"/>
                    <a:pt x="23" y="2"/>
                    <a:pt x="23" y="2"/>
                  </a:cubicBezTo>
                  <a:cubicBezTo>
                    <a:pt x="23" y="2"/>
                    <a:pt x="23" y="2"/>
                    <a:pt x="23" y="2"/>
                  </a:cubicBezTo>
                  <a:cubicBezTo>
                    <a:pt x="23" y="2"/>
                    <a:pt x="24" y="3"/>
                    <a:pt x="24" y="3"/>
                  </a:cubicBezTo>
                  <a:cubicBezTo>
                    <a:pt x="23" y="2"/>
                    <a:pt x="24" y="3"/>
                    <a:pt x="24" y="3"/>
                  </a:cubicBezTo>
                  <a:cubicBezTo>
                    <a:pt x="24" y="3"/>
                    <a:pt x="24" y="3"/>
                    <a:pt x="24" y="3"/>
                  </a:cubicBezTo>
                  <a:cubicBezTo>
                    <a:pt x="24" y="3"/>
                    <a:pt x="24" y="4"/>
                    <a:pt x="24" y="4"/>
                  </a:cubicBezTo>
                  <a:cubicBezTo>
                    <a:pt x="24" y="4"/>
                    <a:pt x="24" y="4"/>
                    <a:pt x="24" y="4"/>
                  </a:cubicBezTo>
                  <a:cubicBezTo>
                    <a:pt x="24" y="4"/>
                    <a:pt x="24" y="4"/>
                    <a:pt x="24" y="4"/>
                  </a:cubicBezTo>
                  <a:cubicBezTo>
                    <a:pt x="24" y="4"/>
                    <a:pt x="25" y="5"/>
                    <a:pt x="25" y="5"/>
                  </a:cubicBezTo>
                  <a:cubicBezTo>
                    <a:pt x="25" y="5"/>
                    <a:pt x="25" y="5"/>
                    <a:pt x="25" y="5"/>
                  </a:cubicBezTo>
                  <a:cubicBezTo>
                    <a:pt x="25" y="5"/>
                    <a:pt x="25" y="6"/>
                    <a:pt x="25" y="6"/>
                  </a:cubicBezTo>
                  <a:cubicBezTo>
                    <a:pt x="25" y="6"/>
                    <a:pt x="25" y="6"/>
                    <a:pt x="25" y="6"/>
                  </a:cubicBezTo>
                  <a:cubicBezTo>
                    <a:pt x="25" y="6"/>
                    <a:pt x="25" y="6"/>
                    <a:pt x="25" y="6"/>
                  </a:cubicBezTo>
                  <a:cubicBezTo>
                    <a:pt x="25" y="6"/>
                    <a:pt x="25" y="6"/>
                    <a:pt x="25" y="7"/>
                  </a:cubicBezTo>
                  <a:cubicBezTo>
                    <a:pt x="26" y="7"/>
                    <a:pt x="25" y="7"/>
                    <a:pt x="26" y="7"/>
                  </a:cubicBezTo>
                  <a:cubicBezTo>
                    <a:pt x="26" y="7"/>
                    <a:pt x="26" y="7"/>
                    <a:pt x="26" y="7"/>
                  </a:cubicBezTo>
                  <a:cubicBezTo>
                    <a:pt x="26" y="8"/>
                    <a:pt x="26" y="8"/>
                    <a:pt x="27" y="8"/>
                  </a:cubicBezTo>
                  <a:cubicBezTo>
                    <a:pt x="26" y="8"/>
                    <a:pt x="26" y="8"/>
                    <a:pt x="27" y="8"/>
                  </a:cubicBezTo>
                  <a:cubicBezTo>
                    <a:pt x="27" y="8"/>
                    <a:pt x="27" y="8"/>
                    <a:pt x="27" y="9"/>
                  </a:cubicBezTo>
                  <a:cubicBezTo>
                    <a:pt x="27" y="9"/>
                    <a:pt x="27" y="9"/>
                    <a:pt x="27" y="9"/>
                  </a:cubicBezTo>
                  <a:cubicBezTo>
                    <a:pt x="27" y="9"/>
                    <a:pt x="27" y="9"/>
                    <a:pt x="27" y="9"/>
                  </a:cubicBezTo>
                  <a:cubicBezTo>
                    <a:pt x="27" y="9"/>
                    <a:pt x="27" y="10"/>
                    <a:pt x="27" y="10"/>
                  </a:cubicBezTo>
                  <a:cubicBezTo>
                    <a:pt x="27" y="10"/>
                    <a:pt x="27" y="10"/>
                    <a:pt x="27" y="10"/>
                  </a:cubicBezTo>
                  <a:cubicBezTo>
                    <a:pt x="27" y="10"/>
                    <a:pt x="27" y="10"/>
                    <a:pt x="27" y="10"/>
                  </a:cubicBezTo>
                  <a:cubicBezTo>
                    <a:pt x="27" y="10"/>
                    <a:pt x="27" y="10"/>
                    <a:pt x="27" y="10"/>
                  </a:cubicBezTo>
                  <a:cubicBezTo>
                    <a:pt x="27" y="11"/>
                    <a:pt x="27" y="11"/>
                    <a:pt x="28" y="11"/>
                  </a:cubicBezTo>
                  <a:cubicBezTo>
                    <a:pt x="27" y="11"/>
                    <a:pt x="27" y="11"/>
                    <a:pt x="28" y="11"/>
                  </a:cubicBezTo>
                  <a:cubicBezTo>
                    <a:pt x="28" y="11"/>
                    <a:pt x="28" y="11"/>
                    <a:pt x="28" y="11"/>
                  </a:cubicBezTo>
                  <a:cubicBezTo>
                    <a:pt x="28" y="11"/>
                    <a:pt x="28" y="11"/>
                    <a:pt x="28" y="11"/>
                  </a:cubicBezTo>
                  <a:cubicBezTo>
                    <a:pt x="28" y="11"/>
                    <a:pt x="29" y="11"/>
                    <a:pt x="29" y="11"/>
                  </a:cubicBezTo>
                  <a:cubicBezTo>
                    <a:pt x="28" y="11"/>
                    <a:pt x="29" y="11"/>
                    <a:pt x="29" y="12"/>
                  </a:cubicBezTo>
                  <a:cubicBezTo>
                    <a:pt x="29" y="12"/>
                    <a:pt x="29" y="12"/>
                    <a:pt x="29" y="12"/>
                  </a:cubicBezTo>
                  <a:cubicBezTo>
                    <a:pt x="29" y="12"/>
                    <a:pt x="29" y="12"/>
                    <a:pt x="29" y="12"/>
                  </a:cubicBezTo>
                  <a:cubicBezTo>
                    <a:pt x="29" y="12"/>
                    <a:pt x="29" y="12"/>
                    <a:pt x="29" y="12"/>
                  </a:cubicBezTo>
                  <a:cubicBezTo>
                    <a:pt x="29" y="12"/>
                    <a:pt x="29" y="12"/>
                    <a:pt x="29" y="13"/>
                  </a:cubicBezTo>
                  <a:cubicBezTo>
                    <a:pt x="29" y="13"/>
                    <a:pt x="29" y="13"/>
                    <a:pt x="29" y="13"/>
                  </a:cubicBezTo>
                  <a:cubicBezTo>
                    <a:pt x="29" y="13"/>
                    <a:pt x="29" y="13"/>
                    <a:pt x="29" y="13"/>
                  </a:cubicBezTo>
                  <a:cubicBezTo>
                    <a:pt x="29" y="13"/>
                    <a:pt x="29" y="13"/>
                    <a:pt x="29" y="13"/>
                  </a:cubicBezTo>
                  <a:cubicBezTo>
                    <a:pt x="29" y="13"/>
                    <a:pt x="29" y="13"/>
                    <a:pt x="30" y="13"/>
                  </a:cubicBezTo>
                  <a:cubicBezTo>
                    <a:pt x="30" y="13"/>
                    <a:pt x="30" y="13"/>
                    <a:pt x="30" y="13"/>
                  </a:cubicBezTo>
                  <a:cubicBezTo>
                    <a:pt x="30" y="13"/>
                    <a:pt x="30" y="13"/>
                    <a:pt x="31" y="13"/>
                  </a:cubicBezTo>
                  <a:cubicBezTo>
                    <a:pt x="31" y="13"/>
                    <a:pt x="31" y="13"/>
                    <a:pt x="31" y="13"/>
                  </a:cubicBezTo>
                  <a:cubicBezTo>
                    <a:pt x="31" y="13"/>
                    <a:pt x="31" y="13"/>
                    <a:pt x="31" y="13"/>
                  </a:cubicBezTo>
                  <a:cubicBezTo>
                    <a:pt x="31" y="13"/>
                    <a:pt x="31" y="13"/>
                    <a:pt x="31" y="13"/>
                  </a:cubicBezTo>
                  <a:cubicBezTo>
                    <a:pt x="31" y="13"/>
                    <a:pt x="32" y="12"/>
                    <a:pt x="32" y="12"/>
                  </a:cubicBezTo>
                  <a:cubicBezTo>
                    <a:pt x="32" y="12"/>
                    <a:pt x="32" y="12"/>
                    <a:pt x="32" y="12"/>
                  </a:cubicBezTo>
                  <a:cubicBezTo>
                    <a:pt x="32" y="12"/>
                    <a:pt x="32" y="11"/>
                    <a:pt x="32" y="11"/>
                  </a:cubicBezTo>
                  <a:cubicBezTo>
                    <a:pt x="32" y="12"/>
                    <a:pt x="32" y="11"/>
                    <a:pt x="32" y="11"/>
                  </a:cubicBezTo>
                  <a:cubicBezTo>
                    <a:pt x="32" y="12"/>
                    <a:pt x="32" y="11"/>
                    <a:pt x="32" y="11"/>
                  </a:cubicBezTo>
                  <a:cubicBezTo>
                    <a:pt x="32" y="11"/>
                    <a:pt x="32" y="10"/>
                    <a:pt x="32" y="10"/>
                  </a:cubicBezTo>
                  <a:cubicBezTo>
                    <a:pt x="32" y="10"/>
                    <a:pt x="32" y="10"/>
                    <a:pt x="32" y="10"/>
                  </a:cubicBezTo>
                  <a:cubicBezTo>
                    <a:pt x="32" y="10"/>
                    <a:pt x="32" y="10"/>
                    <a:pt x="32" y="10"/>
                  </a:cubicBezTo>
                  <a:cubicBezTo>
                    <a:pt x="33" y="10"/>
                    <a:pt x="33" y="9"/>
                    <a:pt x="33" y="9"/>
                  </a:cubicBezTo>
                  <a:cubicBezTo>
                    <a:pt x="33" y="9"/>
                    <a:pt x="33" y="9"/>
                    <a:pt x="33" y="9"/>
                  </a:cubicBezTo>
                  <a:cubicBezTo>
                    <a:pt x="33" y="9"/>
                    <a:pt x="33" y="9"/>
                    <a:pt x="33" y="9"/>
                  </a:cubicBezTo>
                  <a:cubicBezTo>
                    <a:pt x="33" y="9"/>
                    <a:pt x="34" y="8"/>
                    <a:pt x="34" y="8"/>
                  </a:cubicBezTo>
                  <a:cubicBezTo>
                    <a:pt x="33" y="9"/>
                    <a:pt x="34" y="8"/>
                    <a:pt x="34" y="8"/>
                  </a:cubicBezTo>
                  <a:cubicBezTo>
                    <a:pt x="34" y="8"/>
                    <a:pt x="34" y="8"/>
                    <a:pt x="34" y="8"/>
                  </a:cubicBezTo>
                  <a:cubicBezTo>
                    <a:pt x="34" y="8"/>
                    <a:pt x="34" y="8"/>
                    <a:pt x="34" y="8"/>
                  </a:cubicBezTo>
                  <a:cubicBezTo>
                    <a:pt x="34" y="8"/>
                    <a:pt x="34" y="8"/>
                    <a:pt x="34" y="8"/>
                  </a:cubicBezTo>
                  <a:cubicBezTo>
                    <a:pt x="34" y="8"/>
                    <a:pt x="34" y="8"/>
                    <a:pt x="34" y="7"/>
                  </a:cubicBezTo>
                  <a:cubicBezTo>
                    <a:pt x="34" y="7"/>
                    <a:pt x="34" y="7"/>
                    <a:pt x="34" y="7"/>
                  </a:cubicBezTo>
                  <a:cubicBezTo>
                    <a:pt x="34" y="7"/>
                    <a:pt x="34" y="7"/>
                    <a:pt x="34" y="7"/>
                  </a:cubicBezTo>
                  <a:cubicBezTo>
                    <a:pt x="34" y="7"/>
                    <a:pt x="35" y="7"/>
                    <a:pt x="35" y="7"/>
                  </a:cubicBezTo>
                  <a:cubicBezTo>
                    <a:pt x="35" y="7"/>
                    <a:pt x="36" y="6"/>
                    <a:pt x="36" y="6"/>
                  </a:cubicBezTo>
                  <a:cubicBezTo>
                    <a:pt x="36" y="6"/>
                    <a:pt x="36" y="6"/>
                    <a:pt x="36" y="6"/>
                  </a:cubicBezTo>
                  <a:cubicBezTo>
                    <a:pt x="36" y="6"/>
                    <a:pt x="36" y="6"/>
                    <a:pt x="36" y="6"/>
                  </a:cubicBezTo>
                  <a:cubicBezTo>
                    <a:pt x="37" y="6"/>
                    <a:pt x="37" y="6"/>
                    <a:pt x="37" y="6"/>
                  </a:cubicBezTo>
                  <a:cubicBezTo>
                    <a:pt x="37" y="6"/>
                    <a:pt x="37" y="6"/>
                    <a:pt x="38" y="6"/>
                  </a:cubicBezTo>
                  <a:cubicBezTo>
                    <a:pt x="38" y="6"/>
                    <a:pt x="38" y="6"/>
                    <a:pt x="38" y="6"/>
                  </a:cubicBezTo>
                  <a:cubicBezTo>
                    <a:pt x="38" y="6"/>
                    <a:pt x="38" y="6"/>
                    <a:pt x="38" y="6"/>
                  </a:cubicBezTo>
                  <a:cubicBezTo>
                    <a:pt x="38" y="6"/>
                    <a:pt x="38" y="6"/>
                    <a:pt x="38" y="6"/>
                  </a:cubicBezTo>
                  <a:cubicBezTo>
                    <a:pt x="38" y="6"/>
                    <a:pt x="38" y="5"/>
                    <a:pt x="38" y="5"/>
                  </a:cubicBezTo>
                  <a:cubicBezTo>
                    <a:pt x="38" y="5"/>
                    <a:pt x="38" y="5"/>
                    <a:pt x="38" y="5"/>
                  </a:cubicBezTo>
                  <a:cubicBezTo>
                    <a:pt x="38" y="5"/>
                    <a:pt x="38" y="5"/>
                    <a:pt x="38" y="5"/>
                  </a:cubicBezTo>
                  <a:cubicBezTo>
                    <a:pt x="38" y="5"/>
                    <a:pt x="39" y="4"/>
                    <a:pt x="39" y="4"/>
                  </a:cubicBezTo>
                  <a:cubicBezTo>
                    <a:pt x="39" y="4"/>
                    <a:pt x="39" y="4"/>
                    <a:pt x="39" y="4"/>
                  </a:cubicBezTo>
                  <a:cubicBezTo>
                    <a:pt x="39" y="4"/>
                    <a:pt x="39" y="4"/>
                    <a:pt x="39" y="4"/>
                  </a:cubicBezTo>
                  <a:cubicBezTo>
                    <a:pt x="39" y="4"/>
                    <a:pt x="39" y="4"/>
                    <a:pt x="39" y="4"/>
                  </a:cubicBezTo>
                  <a:cubicBezTo>
                    <a:pt x="39" y="4"/>
                    <a:pt x="40" y="4"/>
                    <a:pt x="40" y="4"/>
                  </a:cubicBezTo>
                  <a:cubicBezTo>
                    <a:pt x="40" y="4"/>
                    <a:pt x="40" y="4"/>
                    <a:pt x="40" y="4"/>
                  </a:cubicBezTo>
                  <a:cubicBezTo>
                    <a:pt x="40" y="4"/>
                    <a:pt x="40" y="5"/>
                    <a:pt x="40" y="5"/>
                  </a:cubicBezTo>
                  <a:cubicBezTo>
                    <a:pt x="40" y="5"/>
                    <a:pt x="41" y="5"/>
                    <a:pt x="41" y="5"/>
                  </a:cubicBezTo>
                  <a:cubicBezTo>
                    <a:pt x="41" y="5"/>
                    <a:pt x="41" y="5"/>
                    <a:pt x="41" y="5"/>
                  </a:cubicBezTo>
                  <a:cubicBezTo>
                    <a:pt x="41" y="5"/>
                    <a:pt x="41" y="6"/>
                    <a:pt x="41" y="6"/>
                  </a:cubicBezTo>
                  <a:cubicBezTo>
                    <a:pt x="41" y="6"/>
                    <a:pt x="41" y="6"/>
                    <a:pt x="41" y="6"/>
                  </a:cubicBezTo>
                  <a:cubicBezTo>
                    <a:pt x="41" y="6"/>
                    <a:pt x="41" y="7"/>
                    <a:pt x="41" y="7"/>
                  </a:cubicBezTo>
                  <a:cubicBezTo>
                    <a:pt x="41" y="7"/>
                    <a:pt x="42" y="7"/>
                    <a:pt x="42" y="7"/>
                  </a:cubicBezTo>
                  <a:cubicBezTo>
                    <a:pt x="42" y="7"/>
                    <a:pt x="42" y="8"/>
                    <a:pt x="42" y="8"/>
                  </a:cubicBezTo>
                  <a:cubicBezTo>
                    <a:pt x="42" y="8"/>
                    <a:pt x="42" y="8"/>
                    <a:pt x="42" y="8"/>
                  </a:cubicBezTo>
                  <a:cubicBezTo>
                    <a:pt x="42" y="8"/>
                    <a:pt x="42" y="9"/>
                    <a:pt x="42" y="9"/>
                  </a:cubicBezTo>
                  <a:cubicBezTo>
                    <a:pt x="42" y="8"/>
                    <a:pt x="42" y="9"/>
                    <a:pt x="42" y="9"/>
                  </a:cubicBezTo>
                  <a:cubicBezTo>
                    <a:pt x="42" y="9"/>
                    <a:pt x="42" y="10"/>
                    <a:pt x="42" y="10"/>
                  </a:cubicBezTo>
                  <a:cubicBezTo>
                    <a:pt x="42" y="10"/>
                    <a:pt x="42" y="10"/>
                    <a:pt x="42" y="10"/>
                  </a:cubicBezTo>
                  <a:cubicBezTo>
                    <a:pt x="42" y="10"/>
                    <a:pt x="42" y="10"/>
                    <a:pt x="42" y="11"/>
                  </a:cubicBezTo>
                  <a:cubicBezTo>
                    <a:pt x="42" y="11"/>
                    <a:pt x="42" y="11"/>
                    <a:pt x="42" y="11"/>
                  </a:cubicBezTo>
                  <a:cubicBezTo>
                    <a:pt x="42" y="11"/>
                    <a:pt x="42" y="11"/>
                    <a:pt x="42" y="11"/>
                  </a:cubicBezTo>
                  <a:cubicBezTo>
                    <a:pt x="42" y="11"/>
                    <a:pt x="43" y="11"/>
                    <a:pt x="43" y="11"/>
                  </a:cubicBezTo>
                  <a:cubicBezTo>
                    <a:pt x="43" y="11"/>
                    <a:pt x="43" y="11"/>
                    <a:pt x="43" y="11"/>
                  </a:cubicBezTo>
                  <a:cubicBezTo>
                    <a:pt x="43" y="11"/>
                    <a:pt x="43" y="11"/>
                    <a:pt x="43" y="11"/>
                  </a:cubicBezTo>
                  <a:cubicBezTo>
                    <a:pt x="43" y="11"/>
                    <a:pt x="43" y="11"/>
                    <a:pt x="43" y="11"/>
                  </a:cubicBezTo>
                  <a:cubicBezTo>
                    <a:pt x="44" y="11"/>
                    <a:pt x="44" y="11"/>
                    <a:pt x="44" y="11"/>
                  </a:cubicBezTo>
                  <a:cubicBezTo>
                    <a:pt x="44" y="11"/>
                    <a:pt x="44" y="11"/>
                    <a:pt x="44" y="11"/>
                  </a:cubicBezTo>
                  <a:cubicBezTo>
                    <a:pt x="45" y="11"/>
                    <a:pt x="45" y="11"/>
                    <a:pt x="45" y="11"/>
                  </a:cubicBezTo>
                  <a:cubicBezTo>
                    <a:pt x="45" y="11"/>
                    <a:pt x="45" y="11"/>
                    <a:pt x="45" y="11"/>
                  </a:cubicBezTo>
                  <a:cubicBezTo>
                    <a:pt x="45" y="11"/>
                    <a:pt x="45" y="11"/>
                    <a:pt x="45" y="11"/>
                  </a:cubicBezTo>
                  <a:cubicBezTo>
                    <a:pt x="46" y="11"/>
                    <a:pt x="46" y="11"/>
                    <a:pt x="46" y="11"/>
                  </a:cubicBezTo>
                  <a:cubicBezTo>
                    <a:pt x="46" y="11"/>
                    <a:pt x="46" y="11"/>
                    <a:pt x="46" y="11"/>
                  </a:cubicBezTo>
                  <a:cubicBezTo>
                    <a:pt x="46" y="11"/>
                    <a:pt x="46" y="11"/>
                    <a:pt x="47" y="11"/>
                  </a:cubicBezTo>
                  <a:cubicBezTo>
                    <a:pt x="46" y="11"/>
                    <a:pt x="46" y="11"/>
                    <a:pt x="47" y="11"/>
                  </a:cubicBezTo>
                  <a:cubicBezTo>
                    <a:pt x="46" y="11"/>
                    <a:pt x="46" y="11"/>
                    <a:pt x="48" y="11"/>
                  </a:cubicBezTo>
                  <a:cubicBezTo>
                    <a:pt x="48" y="11"/>
                    <a:pt x="48" y="11"/>
                    <a:pt x="48" y="11"/>
                  </a:cubicBezTo>
                  <a:cubicBezTo>
                    <a:pt x="49" y="11"/>
                    <a:pt x="49" y="11"/>
                    <a:pt x="49" y="11"/>
                  </a:cubicBezTo>
                  <a:cubicBezTo>
                    <a:pt x="49" y="11"/>
                    <a:pt x="49" y="11"/>
                    <a:pt x="49" y="11"/>
                  </a:cubicBezTo>
                  <a:cubicBezTo>
                    <a:pt x="49" y="11"/>
                    <a:pt x="49" y="11"/>
                    <a:pt x="50" y="11"/>
                  </a:cubicBezTo>
                  <a:cubicBezTo>
                    <a:pt x="49" y="11"/>
                    <a:pt x="49" y="11"/>
                    <a:pt x="50" y="11"/>
                  </a:cubicBezTo>
                  <a:cubicBezTo>
                    <a:pt x="49" y="11"/>
                    <a:pt x="49" y="11"/>
                    <a:pt x="50" y="11"/>
                  </a:cubicBezTo>
                  <a:cubicBezTo>
                    <a:pt x="49" y="11"/>
                    <a:pt x="49" y="11"/>
                    <a:pt x="51" y="11"/>
                  </a:cubicBezTo>
                  <a:cubicBezTo>
                    <a:pt x="49" y="11"/>
                    <a:pt x="49" y="11"/>
                    <a:pt x="51" y="11"/>
                  </a:cubicBezTo>
                  <a:cubicBezTo>
                    <a:pt x="51" y="11"/>
                    <a:pt x="51" y="11"/>
                    <a:pt x="52" y="11"/>
                  </a:cubicBezTo>
                  <a:cubicBezTo>
                    <a:pt x="52" y="11"/>
                    <a:pt x="52" y="11"/>
                    <a:pt x="52" y="11"/>
                  </a:cubicBezTo>
                  <a:cubicBezTo>
                    <a:pt x="52" y="11"/>
                    <a:pt x="52" y="12"/>
                    <a:pt x="52" y="12"/>
                  </a:cubicBezTo>
                  <a:cubicBezTo>
                    <a:pt x="52" y="11"/>
                    <a:pt x="52" y="12"/>
                    <a:pt x="52" y="12"/>
                  </a:cubicBezTo>
                  <a:cubicBezTo>
                    <a:pt x="52" y="12"/>
                    <a:pt x="52" y="12"/>
                    <a:pt x="52" y="12"/>
                  </a:cubicBezTo>
                  <a:cubicBezTo>
                    <a:pt x="52" y="12"/>
                    <a:pt x="52" y="12"/>
                    <a:pt x="52" y="12"/>
                  </a:cubicBezTo>
                  <a:cubicBezTo>
                    <a:pt x="52" y="13"/>
                    <a:pt x="52" y="13"/>
                    <a:pt x="52" y="13"/>
                  </a:cubicBezTo>
                  <a:cubicBezTo>
                    <a:pt x="52" y="13"/>
                    <a:pt x="52" y="13"/>
                    <a:pt x="52" y="13"/>
                  </a:cubicBezTo>
                  <a:cubicBezTo>
                    <a:pt x="52" y="13"/>
                    <a:pt x="52" y="14"/>
                    <a:pt x="52" y="14"/>
                  </a:cubicBezTo>
                  <a:cubicBezTo>
                    <a:pt x="52" y="14"/>
                    <a:pt x="52" y="14"/>
                    <a:pt x="52" y="14"/>
                  </a:cubicBezTo>
                  <a:cubicBezTo>
                    <a:pt x="52" y="14"/>
                    <a:pt x="52" y="15"/>
                    <a:pt x="52" y="15"/>
                  </a:cubicBezTo>
                  <a:cubicBezTo>
                    <a:pt x="52" y="15"/>
                    <a:pt x="52" y="15"/>
                    <a:pt x="52" y="15"/>
                  </a:cubicBezTo>
                  <a:cubicBezTo>
                    <a:pt x="52" y="15"/>
                    <a:pt x="52" y="15"/>
                    <a:pt x="52" y="15"/>
                  </a:cubicBezTo>
                  <a:cubicBezTo>
                    <a:pt x="52" y="16"/>
                    <a:pt x="52" y="16"/>
                    <a:pt x="52" y="16"/>
                  </a:cubicBezTo>
                  <a:cubicBezTo>
                    <a:pt x="52" y="16"/>
                    <a:pt x="52" y="17"/>
                    <a:pt x="52" y="17"/>
                  </a:cubicBezTo>
                  <a:cubicBezTo>
                    <a:pt x="52" y="17"/>
                    <a:pt x="52" y="17"/>
                    <a:pt x="52" y="17"/>
                  </a:cubicBezTo>
                  <a:cubicBezTo>
                    <a:pt x="52" y="17"/>
                    <a:pt x="52" y="17"/>
                    <a:pt x="52" y="17"/>
                  </a:cubicBezTo>
                  <a:cubicBezTo>
                    <a:pt x="52" y="17"/>
                    <a:pt x="51" y="18"/>
                    <a:pt x="51" y="18"/>
                  </a:cubicBezTo>
                  <a:cubicBezTo>
                    <a:pt x="52" y="17"/>
                    <a:pt x="51" y="18"/>
                    <a:pt x="51" y="18"/>
                  </a:cubicBezTo>
                  <a:cubicBezTo>
                    <a:pt x="52" y="17"/>
                    <a:pt x="51" y="18"/>
                    <a:pt x="51" y="18"/>
                  </a:cubicBezTo>
                  <a:cubicBezTo>
                    <a:pt x="52" y="17"/>
                    <a:pt x="51" y="18"/>
                    <a:pt x="50" y="18"/>
                  </a:cubicBezTo>
                  <a:cubicBezTo>
                    <a:pt x="50" y="18"/>
                    <a:pt x="50" y="18"/>
                    <a:pt x="50" y="18"/>
                  </a:cubicBezTo>
                  <a:cubicBezTo>
                    <a:pt x="50" y="18"/>
                    <a:pt x="50" y="18"/>
                    <a:pt x="49" y="18"/>
                  </a:cubicBezTo>
                  <a:cubicBezTo>
                    <a:pt x="49" y="18"/>
                    <a:pt x="49" y="18"/>
                    <a:pt x="49" y="18"/>
                  </a:cubicBezTo>
                  <a:cubicBezTo>
                    <a:pt x="49" y="18"/>
                    <a:pt x="49" y="18"/>
                    <a:pt x="49" y="18"/>
                  </a:cubicBezTo>
                  <a:cubicBezTo>
                    <a:pt x="49" y="18"/>
                    <a:pt x="49" y="18"/>
                    <a:pt x="49" y="18"/>
                  </a:cubicBezTo>
                  <a:cubicBezTo>
                    <a:pt x="49" y="19"/>
                    <a:pt x="49" y="19"/>
                    <a:pt x="49" y="19"/>
                  </a:cubicBezTo>
                  <a:cubicBezTo>
                    <a:pt x="49" y="19"/>
                    <a:pt x="49" y="19"/>
                    <a:pt x="49" y="20"/>
                  </a:cubicBezTo>
                  <a:cubicBezTo>
                    <a:pt x="49" y="20"/>
                    <a:pt x="48" y="20"/>
                    <a:pt x="48" y="20"/>
                  </a:cubicBezTo>
                  <a:cubicBezTo>
                    <a:pt x="49" y="20"/>
                    <a:pt x="48" y="20"/>
                    <a:pt x="48" y="20"/>
                  </a:cubicBezTo>
                  <a:cubicBezTo>
                    <a:pt x="49" y="20"/>
                    <a:pt x="48" y="20"/>
                    <a:pt x="48" y="20"/>
                  </a:cubicBezTo>
                  <a:cubicBezTo>
                    <a:pt x="48" y="21"/>
                    <a:pt x="48" y="21"/>
                    <a:pt x="48" y="21"/>
                  </a:cubicBezTo>
                  <a:cubicBezTo>
                    <a:pt x="48" y="21"/>
                    <a:pt x="48" y="22"/>
                    <a:pt x="49" y="22"/>
                  </a:cubicBezTo>
                  <a:cubicBezTo>
                    <a:pt x="49" y="22"/>
                    <a:pt x="49" y="22"/>
                    <a:pt x="49" y="22"/>
                  </a:cubicBezTo>
                  <a:cubicBezTo>
                    <a:pt x="49" y="22"/>
                    <a:pt x="49" y="23"/>
                    <a:pt x="49" y="23"/>
                  </a:cubicBezTo>
                  <a:cubicBezTo>
                    <a:pt x="49" y="23"/>
                    <a:pt x="49" y="23"/>
                    <a:pt x="49" y="23"/>
                  </a:cubicBezTo>
                  <a:cubicBezTo>
                    <a:pt x="49" y="23"/>
                    <a:pt x="49" y="23"/>
                    <a:pt x="49" y="23"/>
                  </a:cubicBezTo>
                  <a:cubicBezTo>
                    <a:pt x="49" y="23"/>
                    <a:pt x="49" y="23"/>
                    <a:pt x="49" y="24"/>
                  </a:cubicBezTo>
                  <a:cubicBezTo>
                    <a:pt x="49" y="24"/>
                    <a:pt x="49" y="24"/>
                    <a:pt x="49" y="24"/>
                  </a:cubicBezTo>
                  <a:cubicBezTo>
                    <a:pt x="49" y="24"/>
                    <a:pt x="50" y="24"/>
                    <a:pt x="50" y="24"/>
                  </a:cubicBezTo>
                  <a:cubicBezTo>
                    <a:pt x="50" y="24"/>
                    <a:pt x="50" y="24"/>
                    <a:pt x="50" y="24"/>
                  </a:cubicBezTo>
                  <a:cubicBezTo>
                    <a:pt x="50" y="24"/>
                    <a:pt x="50" y="24"/>
                    <a:pt x="50" y="24"/>
                  </a:cubicBezTo>
                  <a:cubicBezTo>
                    <a:pt x="50" y="24"/>
                    <a:pt x="50" y="24"/>
                    <a:pt x="50" y="25"/>
                  </a:cubicBezTo>
                  <a:cubicBezTo>
                    <a:pt x="50" y="24"/>
                    <a:pt x="50" y="24"/>
                    <a:pt x="50" y="25"/>
                  </a:cubicBezTo>
                  <a:cubicBezTo>
                    <a:pt x="50" y="25"/>
                    <a:pt x="50" y="25"/>
                    <a:pt x="50" y="25"/>
                  </a:cubicBezTo>
                  <a:cubicBezTo>
                    <a:pt x="50" y="24"/>
                    <a:pt x="50" y="24"/>
                    <a:pt x="50" y="25"/>
                  </a:cubicBezTo>
                  <a:cubicBezTo>
                    <a:pt x="50" y="25"/>
                    <a:pt x="50" y="25"/>
                    <a:pt x="50" y="25"/>
                  </a:cubicBezTo>
                  <a:cubicBezTo>
                    <a:pt x="50" y="25"/>
                    <a:pt x="50" y="25"/>
                    <a:pt x="50" y="25"/>
                  </a:cubicBezTo>
                  <a:cubicBezTo>
                    <a:pt x="50" y="25"/>
                    <a:pt x="50" y="25"/>
                    <a:pt x="50" y="25"/>
                  </a:cubicBezTo>
                  <a:cubicBezTo>
                    <a:pt x="50" y="25"/>
                    <a:pt x="50" y="25"/>
                    <a:pt x="50" y="25"/>
                  </a:cubicBezTo>
                  <a:cubicBezTo>
                    <a:pt x="50" y="25"/>
                    <a:pt x="49" y="26"/>
                    <a:pt x="49" y="26"/>
                  </a:cubicBezTo>
                  <a:cubicBezTo>
                    <a:pt x="50" y="25"/>
                    <a:pt x="49" y="26"/>
                    <a:pt x="49" y="26"/>
                  </a:cubicBezTo>
                  <a:cubicBezTo>
                    <a:pt x="49" y="26"/>
                    <a:pt x="49" y="27"/>
                    <a:pt x="49" y="27"/>
                  </a:cubicBezTo>
                  <a:cubicBezTo>
                    <a:pt x="50" y="27"/>
                    <a:pt x="50" y="28"/>
                    <a:pt x="50" y="28"/>
                  </a:cubicBezTo>
                  <a:cubicBezTo>
                    <a:pt x="50" y="28"/>
                    <a:pt x="50" y="28"/>
                    <a:pt x="50" y="28"/>
                  </a:cubicBezTo>
                  <a:cubicBezTo>
                    <a:pt x="50" y="28"/>
                    <a:pt x="50" y="28"/>
                    <a:pt x="51" y="28"/>
                  </a:cubicBezTo>
                  <a:cubicBezTo>
                    <a:pt x="51" y="28"/>
                    <a:pt x="51" y="29"/>
                    <a:pt x="51" y="29"/>
                  </a:cubicBezTo>
                  <a:cubicBezTo>
                    <a:pt x="51" y="29"/>
                    <a:pt x="51" y="29"/>
                    <a:pt x="51" y="29"/>
                  </a:cubicBezTo>
                  <a:cubicBezTo>
                    <a:pt x="51" y="29"/>
                    <a:pt x="52" y="29"/>
                    <a:pt x="52" y="29"/>
                  </a:cubicBezTo>
                  <a:cubicBezTo>
                    <a:pt x="52" y="30"/>
                    <a:pt x="52" y="31"/>
                    <a:pt x="52" y="31"/>
                  </a:cubicBezTo>
                  <a:cubicBezTo>
                    <a:pt x="52" y="31"/>
                    <a:pt x="52" y="32"/>
                    <a:pt x="52" y="32"/>
                  </a:cubicBezTo>
                  <a:cubicBezTo>
                    <a:pt x="52" y="32"/>
                    <a:pt x="52" y="32"/>
                    <a:pt x="52" y="32"/>
                  </a:cubicBezTo>
                  <a:cubicBezTo>
                    <a:pt x="52" y="33"/>
                    <a:pt x="52" y="33"/>
                    <a:pt x="53" y="33"/>
                  </a:cubicBezTo>
                  <a:cubicBezTo>
                    <a:pt x="52" y="33"/>
                    <a:pt x="52" y="33"/>
                    <a:pt x="53" y="34"/>
                  </a:cubicBezTo>
                  <a:cubicBezTo>
                    <a:pt x="53" y="34"/>
                    <a:pt x="53" y="34"/>
                    <a:pt x="53" y="34"/>
                  </a:cubicBezTo>
                  <a:cubicBezTo>
                    <a:pt x="53" y="34"/>
                    <a:pt x="53" y="34"/>
                    <a:pt x="53" y="35"/>
                  </a:cubicBezTo>
                  <a:cubicBezTo>
                    <a:pt x="53" y="35"/>
                    <a:pt x="53" y="36"/>
                    <a:pt x="53" y="36"/>
                  </a:cubicBezTo>
                  <a:cubicBezTo>
                    <a:pt x="53" y="36"/>
                    <a:pt x="53" y="36"/>
                    <a:pt x="53" y="36"/>
                  </a:cubicBezTo>
                  <a:cubicBezTo>
                    <a:pt x="53" y="36"/>
                    <a:pt x="53" y="37"/>
                    <a:pt x="53" y="37"/>
                  </a:cubicBezTo>
                  <a:cubicBezTo>
                    <a:pt x="53" y="37"/>
                    <a:pt x="52" y="37"/>
                    <a:pt x="52" y="37"/>
                  </a:cubicBezTo>
                  <a:cubicBezTo>
                    <a:pt x="52" y="37"/>
                    <a:pt x="52" y="37"/>
                    <a:pt x="52" y="37"/>
                  </a:cubicBezTo>
                  <a:cubicBezTo>
                    <a:pt x="52" y="37"/>
                    <a:pt x="51" y="37"/>
                    <a:pt x="51" y="37"/>
                  </a:cubicBezTo>
                  <a:cubicBezTo>
                    <a:pt x="51" y="38"/>
                    <a:pt x="51" y="38"/>
                    <a:pt x="50" y="38"/>
                  </a:cubicBezTo>
                  <a:cubicBezTo>
                    <a:pt x="51" y="38"/>
                    <a:pt x="51" y="38"/>
                    <a:pt x="51" y="38"/>
                  </a:cubicBezTo>
                  <a:cubicBezTo>
                    <a:pt x="51" y="38"/>
                    <a:pt x="51" y="38"/>
                    <a:pt x="51" y="38"/>
                  </a:cubicBezTo>
                  <a:cubicBezTo>
                    <a:pt x="50" y="38"/>
                    <a:pt x="50" y="37"/>
                    <a:pt x="50" y="37"/>
                  </a:cubicBezTo>
                  <a:cubicBezTo>
                    <a:pt x="50" y="38"/>
                    <a:pt x="50" y="37"/>
                    <a:pt x="50" y="37"/>
                  </a:cubicBezTo>
                  <a:cubicBezTo>
                    <a:pt x="50" y="37"/>
                    <a:pt x="49" y="38"/>
                    <a:pt x="49" y="38"/>
                  </a:cubicBezTo>
                  <a:cubicBezTo>
                    <a:pt x="49" y="38"/>
                    <a:pt x="48" y="38"/>
                    <a:pt x="48" y="38"/>
                  </a:cubicBezTo>
                  <a:cubicBezTo>
                    <a:pt x="48" y="37"/>
                    <a:pt x="48" y="37"/>
                    <a:pt x="48" y="37"/>
                  </a:cubicBezTo>
                  <a:cubicBezTo>
                    <a:pt x="48" y="37"/>
                    <a:pt x="47" y="37"/>
                    <a:pt x="47" y="37"/>
                  </a:cubicBezTo>
                  <a:cubicBezTo>
                    <a:pt x="48" y="37"/>
                    <a:pt x="47" y="37"/>
                    <a:pt x="47" y="37"/>
                  </a:cubicBezTo>
                  <a:cubicBezTo>
                    <a:pt x="47" y="37"/>
                    <a:pt x="47" y="37"/>
                    <a:pt x="47" y="37"/>
                  </a:cubicBezTo>
                  <a:cubicBezTo>
                    <a:pt x="47" y="37"/>
                    <a:pt x="46" y="37"/>
                    <a:pt x="46" y="37"/>
                  </a:cubicBezTo>
                  <a:cubicBezTo>
                    <a:pt x="46" y="37"/>
                    <a:pt x="46" y="37"/>
                    <a:pt x="46" y="37"/>
                  </a:cubicBezTo>
                  <a:cubicBezTo>
                    <a:pt x="46" y="37"/>
                    <a:pt x="46" y="36"/>
                    <a:pt x="46" y="36"/>
                  </a:cubicBezTo>
                  <a:cubicBezTo>
                    <a:pt x="46" y="36"/>
                    <a:pt x="46" y="36"/>
                    <a:pt x="46" y="36"/>
                  </a:cubicBezTo>
                  <a:cubicBezTo>
                    <a:pt x="46" y="36"/>
                    <a:pt x="45" y="36"/>
                    <a:pt x="45" y="36"/>
                  </a:cubicBezTo>
                  <a:cubicBezTo>
                    <a:pt x="45" y="36"/>
                    <a:pt x="45" y="36"/>
                    <a:pt x="45" y="36"/>
                  </a:cubicBezTo>
                  <a:cubicBezTo>
                    <a:pt x="45" y="36"/>
                    <a:pt x="45" y="36"/>
                    <a:pt x="45" y="36"/>
                  </a:cubicBezTo>
                  <a:cubicBezTo>
                    <a:pt x="45" y="36"/>
                    <a:pt x="44" y="36"/>
                    <a:pt x="44" y="36"/>
                  </a:cubicBezTo>
                  <a:cubicBezTo>
                    <a:pt x="44" y="36"/>
                    <a:pt x="44" y="36"/>
                    <a:pt x="44" y="36"/>
                  </a:cubicBezTo>
                  <a:cubicBezTo>
                    <a:pt x="44" y="36"/>
                    <a:pt x="44" y="35"/>
                    <a:pt x="44" y="35"/>
                  </a:cubicBezTo>
                  <a:cubicBezTo>
                    <a:pt x="43" y="35"/>
                    <a:pt x="43"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4"/>
                    <a:pt x="42" y="34"/>
                    <a:pt x="42" y="34"/>
                  </a:cubicBezTo>
                  <a:cubicBezTo>
                    <a:pt x="42" y="34"/>
                    <a:pt x="42" y="34"/>
                    <a:pt x="42" y="34"/>
                  </a:cubicBezTo>
                  <a:cubicBezTo>
                    <a:pt x="42" y="34"/>
                    <a:pt x="42" y="34"/>
                    <a:pt x="42" y="34"/>
                  </a:cubicBezTo>
                  <a:cubicBezTo>
                    <a:pt x="42" y="34"/>
                    <a:pt x="42" y="34"/>
                    <a:pt x="42" y="33"/>
                  </a:cubicBezTo>
                  <a:cubicBezTo>
                    <a:pt x="42" y="34"/>
                    <a:pt x="42" y="34"/>
                    <a:pt x="42" y="33"/>
                  </a:cubicBezTo>
                  <a:cubicBezTo>
                    <a:pt x="42" y="34"/>
                    <a:pt x="42" y="34"/>
                    <a:pt x="42" y="33"/>
                  </a:cubicBezTo>
                  <a:cubicBezTo>
                    <a:pt x="42" y="34"/>
                    <a:pt x="42" y="34"/>
                    <a:pt x="42" y="32"/>
                  </a:cubicBezTo>
                  <a:cubicBezTo>
                    <a:pt x="42" y="34"/>
                    <a:pt x="42" y="34"/>
                    <a:pt x="42" y="32"/>
                  </a:cubicBezTo>
                  <a:cubicBezTo>
                    <a:pt x="42" y="34"/>
                    <a:pt x="42" y="34"/>
                    <a:pt x="42" y="32"/>
                  </a:cubicBezTo>
                  <a:cubicBezTo>
                    <a:pt x="42" y="32"/>
                    <a:pt x="42" y="31"/>
                    <a:pt x="42" y="31"/>
                  </a:cubicBezTo>
                  <a:cubicBezTo>
                    <a:pt x="42" y="31"/>
                    <a:pt x="42" y="31"/>
                    <a:pt x="42" y="31"/>
                  </a:cubicBezTo>
                  <a:cubicBezTo>
                    <a:pt x="42" y="31"/>
                    <a:pt x="42" y="30"/>
                    <a:pt x="42" y="30"/>
                  </a:cubicBezTo>
                  <a:cubicBezTo>
                    <a:pt x="42" y="30"/>
                    <a:pt x="42" y="30"/>
                    <a:pt x="42" y="30"/>
                  </a:cubicBezTo>
                  <a:cubicBezTo>
                    <a:pt x="42" y="30"/>
                    <a:pt x="42" y="30"/>
                    <a:pt x="42" y="30"/>
                  </a:cubicBezTo>
                  <a:cubicBezTo>
                    <a:pt x="42" y="30"/>
                    <a:pt x="42" y="29"/>
                    <a:pt x="42" y="29"/>
                  </a:cubicBezTo>
                  <a:cubicBezTo>
                    <a:pt x="42" y="29"/>
                    <a:pt x="42" y="29"/>
                    <a:pt x="42" y="29"/>
                  </a:cubicBezTo>
                  <a:cubicBezTo>
                    <a:pt x="42" y="29"/>
                    <a:pt x="42" y="29"/>
                    <a:pt x="42" y="29"/>
                  </a:cubicBezTo>
                  <a:cubicBezTo>
                    <a:pt x="42" y="29"/>
                    <a:pt x="42" y="28"/>
                    <a:pt x="42" y="28"/>
                  </a:cubicBezTo>
                  <a:cubicBezTo>
                    <a:pt x="42" y="28"/>
                    <a:pt x="42" y="28"/>
                    <a:pt x="42" y="28"/>
                  </a:cubicBezTo>
                  <a:cubicBezTo>
                    <a:pt x="42" y="28"/>
                    <a:pt x="41" y="28"/>
                    <a:pt x="41" y="27"/>
                  </a:cubicBezTo>
                  <a:cubicBezTo>
                    <a:pt x="41" y="27"/>
                    <a:pt x="41" y="27"/>
                    <a:pt x="41" y="27"/>
                  </a:cubicBezTo>
                  <a:cubicBezTo>
                    <a:pt x="41" y="27"/>
                    <a:pt x="41" y="27"/>
                    <a:pt x="41" y="27"/>
                  </a:cubicBezTo>
                  <a:cubicBezTo>
                    <a:pt x="41" y="27"/>
                    <a:pt x="41" y="26"/>
                    <a:pt x="41" y="26"/>
                  </a:cubicBezTo>
                  <a:cubicBezTo>
                    <a:pt x="41" y="26"/>
                    <a:pt x="41" y="26"/>
                    <a:pt x="41" y="26"/>
                  </a:cubicBezTo>
                  <a:cubicBezTo>
                    <a:pt x="41" y="26"/>
                    <a:pt x="41" y="26"/>
                    <a:pt x="41" y="26"/>
                  </a:cubicBezTo>
                  <a:cubicBezTo>
                    <a:pt x="41" y="26"/>
                    <a:pt x="41" y="26"/>
                    <a:pt x="41" y="25"/>
                  </a:cubicBezTo>
                  <a:cubicBezTo>
                    <a:pt x="41" y="26"/>
                    <a:pt x="41" y="26"/>
                    <a:pt x="41" y="25"/>
                  </a:cubicBezTo>
                  <a:cubicBezTo>
                    <a:pt x="41" y="26"/>
                    <a:pt x="41" y="26"/>
                    <a:pt x="41" y="25"/>
                  </a:cubicBezTo>
                  <a:cubicBezTo>
                    <a:pt x="41" y="25"/>
                    <a:pt x="41" y="24"/>
                    <a:pt x="41" y="24"/>
                  </a:cubicBezTo>
                  <a:cubicBezTo>
                    <a:pt x="41" y="24"/>
                    <a:pt x="40" y="24"/>
                    <a:pt x="40" y="24"/>
                  </a:cubicBezTo>
                  <a:cubicBezTo>
                    <a:pt x="40" y="24"/>
                    <a:pt x="40" y="23"/>
                    <a:pt x="40" y="23"/>
                  </a:cubicBezTo>
                  <a:cubicBezTo>
                    <a:pt x="40" y="23"/>
                    <a:pt x="40" y="23"/>
                    <a:pt x="40" y="23"/>
                  </a:cubicBezTo>
                  <a:cubicBezTo>
                    <a:pt x="40" y="23"/>
                    <a:pt x="39" y="23"/>
                    <a:pt x="39" y="23"/>
                  </a:cubicBezTo>
                  <a:cubicBezTo>
                    <a:pt x="40" y="23"/>
                    <a:pt x="39" y="23"/>
                    <a:pt x="39" y="22"/>
                  </a:cubicBezTo>
                  <a:cubicBezTo>
                    <a:pt x="39" y="22"/>
                    <a:pt x="39" y="22"/>
                    <a:pt x="39" y="22"/>
                  </a:cubicBezTo>
                  <a:cubicBezTo>
                    <a:pt x="39" y="22"/>
                    <a:pt x="39" y="22"/>
                    <a:pt x="39" y="22"/>
                  </a:cubicBezTo>
                  <a:cubicBezTo>
                    <a:pt x="39" y="22"/>
                    <a:pt x="39" y="22"/>
                    <a:pt x="39" y="22"/>
                  </a:cubicBezTo>
                  <a:cubicBezTo>
                    <a:pt x="39" y="22"/>
                    <a:pt x="39" y="22"/>
                    <a:pt x="39" y="22"/>
                  </a:cubicBezTo>
                  <a:cubicBezTo>
                    <a:pt x="39" y="22"/>
                    <a:pt x="39" y="22"/>
                    <a:pt x="39" y="22"/>
                  </a:cubicBezTo>
                  <a:cubicBezTo>
                    <a:pt x="39" y="22"/>
                    <a:pt x="38" y="21"/>
                    <a:pt x="38" y="21"/>
                  </a:cubicBezTo>
                  <a:cubicBezTo>
                    <a:pt x="39" y="22"/>
                    <a:pt x="38" y="21"/>
                    <a:pt x="38" y="21"/>
                  </a:cubicBezTo>
                  <a:cubicBezTo>
                    <a:pt x="38" y="21"/>
                    <a:pt x="38" y="21"/>
                    <a:pt x="38" y="21"/>
                  </a:cubicBezTo>
                  <a:cubicBezTo>
                    <a:pt x="38" y="21"/>
                    <a:pt x="38" y="21"/>
                    <a:pt x="38" y="21"/>
                  </a:cubicBezTo>
                  <a:cubicBezTo>
                    <a:pt x="38" y="21"/>
                    <a:pt x="38" y="20"/>
                    <a:pt x="38" y="20"/>
                  </a:cubicBezTo>
                  <a:cubicBezTo>
                    <a:pt x="38" y="20"/>
                    <a:pt x="38" y="20"/>
                    <a:pt x="38" y="20"/>
                  </a:cubicBezTo>
                  <a:cubicBezTo>
                    <a:pt x="38" y="20"/>
                    <a:pt x="38" y="20"/>
                    <a:pt x="37" y="20"/>
                  </a:cubicBezTo>
                  <a:cubicBezTo>
                    <a:pt x="38" y="20"/>
                    <a:pt x="38" y="20"/>
                    <a:pt x="37" y="20"/>
                  </a:cubicBezTo>
                  <a:cubicBezTo>
                    <a:pt x="38" y="20"/>
                    <a:pt x="38" y="20"/>
                    <a:pt x="37" y="20"/>
                  </a:cubicBezTo>
                  <a:cubicBezTo>
                    <a:pt x="37" y="20"/>
                    <a:pt x="36" y="20"/>
                    <a:pt x="36" y="20"/>
                  </a:cubicBezTo>
                  <a:cubicBezTo>
                    <a:pt x="36" y="20"/>
                    <a:pt x="36" y="20"/>
                    <a:pt x="36" y="20"/>
                  </a:cubicBezTo>
                  <a:cubicBezTo>
                    <a:pt x="36" y="20"/>
                    <a:pt x="36" y="20"/>
                    <a:pt x="36" y="20"/>
                  </a:cubicBezTo>
                  <a:cubicBezTo>
                    <a:pt x="36" y="20"/>
                    <a:pt x="36" y="20"/>
                    <a:pt x="35" y="20"/>
                  </a:cubicBezTo>
                  <a:cubicBezTo>
                    <a:pt x="36" y="20"/>
                    <a:pt x="36" y="20"/>
                    <a:pt x="35" y="21"/>
                  </a:cubicBezTo>
                  <a:cubicBezTo>
                    <a:pt x="36" y="20"/>
                    <a:pt x="36" y="20"/>
                    <a:pt x="35" y="21"/>
                  </a:cubicBezTo>
                  <a:cubicBezTo>
                    <a:pt x="36" y="20"/>
                    <a:pt x="36" y="20"/>
                    <a:pt x="35" y="21"/>
                  </a:cubicBezTo>
                  <a:cubicBezTo>
                    <a:pt x="36" y="20"/>
                    <a:pt x="36" y="20"/>
                    <a:pt x="35" y="22"/>
                  </a:cubicBezTo>
                  <a:cubicBezTo>
                    <a:pt x="35" y="22"/>
                    <a:pt x="35" y="22"/>
                    <a:pt x="35" y="22"/>
                  </a:cubicBezTo>
                  <a:cubicBezTo>
                    <a:pt x="35" y="22"/>
                    <a:pt x="36" y="22"/>
                    <a:pt x="36" y="22"/>
                  </a:cubicBezTo>
                  <a:cubicBezTo>
                    <a:pt x="35" y="22"/>
                    <a:pt x="36" y="22"/>
                    <a:pt x="36" y="23"/>
                  </a:cubicBezTo>
                  <a:cubicBezTo>
                    <a:pt x="36" y="23"/>
                    <a:pt x="35" y="23"/>
                    <a:pt x="35" y="23"/>
                  </a:cubicBezTo>
                  <a:cubicBezTo>
                    <a:pt x="35" y="23"/>
                    <a:pt x="35" y="23"/>
                    <a:pt x="35" y="23"/>
                  </a:cubicBezTo>
                  <a:cubicBezTo>
                    <a:pt x="35" y="23"/>
                    <a:pt x="35" y="23"/>
                    <a:pt x="35" y="23"/>
                  </a:cubicBezTo>
                  <a:cubicBezTo>
                    <a:pt x="35" y="23"/>
                    <a:pt x="35" y="24"/>
                    <a:pt x="35" y="24"/>
                  </a:cubicBezTo>
                  <a:cubicBezTo>
                    <a:pt x="35" y="24"/>
                    <a:pt x="35" y="24"/>
                    <a:pt x="35" y="24"/>
                  </a:cubicBezTo>
                  <a:cubicBezTo>
                    <a:pt x="35" y="24"/>
                    <a:pt x="34" y="24"/>
                    <a:pt x="34" y="24"/>
                  </a:cubicBezTo>
                  <a:cubicBezTo>
                    <a:pt x="34" y="24"/>
                    <a:pt x="34" y="24"/>
                    <a:pt x="34" y="24"/>
                  </a:cubicBezTo>
                  <a:cubicBezTo>
                    <a:pt x="34" y="24"/>
                    <a:pt x="34" y="24"/>
                    <a:pt x="34" y="24"/>
                  </a:cubicBezTo>
                  <a:cubicBezTo>
                    <a:pt x="34" y="24"/>
                    <a:pt x="33" y="25"/>
                    <a:pt x="33" y="25"/>
                  </a:cubicBezTo>
                  <a:cubicBezTo>
                    <a:pt x="34" y="24"/>
                    <a:pt x="33" y="25"/>
                    <a:pt x="33" y="25"/>
                  </a:cubicBezTo>
                  <a:cubicBezTo>
                    <a:pt x="33" y="25"/>
                    <a:pt x="33" y="25"/>
                    <a:pt x="33" y="25"/>
                  </a:cubicBezTo>
                  <a:cubicBezTo>
                    <a:pt x="33" y="25"/>
                    <a:pt x="33" y="25"/>
                    <a:pt x="33" y="25"/>
                  </a:cubicBezTo>
                  <a:cubicBezTo>
                    <a:pt x="33" y="25"/>
                    <a:pt x="33" y="25"/>
                    <a:pt x="33" y="26"/>
                  </a:cubicBezTo>
                  <a:cubicBezTo>
                    <a:pt x="33" y="26"/>
                    <a:pt x="33" y="26"/>
                    <a:pt x="33" y="26"/>
                  </a:cubicBezTo>
                  <a:cubicBezTo>
                    <a:pt x="32" y="26"/>
                    <a:pt x="32" y="26"/>
                    <a:pt x="32" y="26"/>
                  </a:cubicBezTo>
                  <a:cubicBezTo>
                    <a:pt x="32" y="26"/>
                    <a:pt x="32" y="26"/>
                    <a:pt x="32" y="27"/>
                  </a:cubicBezTo>
                  <a:cubicBezTo>
                    <a:pt x="32" y="27"/>
                    <a:pt x="32" y="27"/>
                    <a:pt x="32" y="27"/>
                  </a:cubicBezTo>
                  <a:cubicBezTo>
                    <a:pt x="32" y="27"/>
                    <a:pt x="32" y="27"/>
                    <a:pt x="32" y="27"/>
                  </a:cubicBezTo>
                  <a:cubicBezTo>
                    <a:pt x="32" y="27"/>
                    <a:pt x="32" y="27"/>
                    <a:pt x="32" y="28"/>
                  </a:cubicBezTo>
                  <a:cubicBezTo>
                    <a:pt x="32" y="28"/>
                    <a:pt x="32" y="28"/>
                    <a:pt x="32" y="28"/>
                  </a:cubicBezTo>
                  <a:cubicBezTo>
                    <a:pt x="32" y="28"/>
                    <a:pt x="32" y="28"/>
                    <a:pt x="32" y="28"/>
                  </a:cubicBezTo>
                  <a:cubicBezTo>
                    <a:pt x="32" y="28"/>
                    <a:pt x="32" y="28"/>
                    <a:pt x="32" y="28"/>
                  </a:cubicBezTo>
                  <a:cubicBezTo>
                    <a:pt x="32" y="29"/>
                    <a:pt x="32" y="29"/>
                    <a:pt x="32" y="29"/>
                  </a:cubicBezTo>
                  <a:cubicBezTo>
                    <a:pt x="32" y="29"/>
                    <a:pt x="32" y="29"/>
                    <a:pt x="32" y="29"/>
                  </a:cubicBezTo>
                  <a:cubicBezTo>
                    <a:pt x="32" y="29"/>
                    <a:pt x="32" y="29"/>
                    <a:pt x="32" y="29"/>
                  </a:cubicBezTo>
                  <a:cubicBezTo>
                    <a:pt x="32" y="29"/>
                    <a:pt x="32" y="29"/>
                    <a:pt x="32" y="29"/>
                  </a:cubicBezTo>
                  <a:cubicBezTo>
                    <a:pt x="32" y="29"/>
                    <a:pt x="32" y="29"/>
                    <a:pt x="32" y="29"/>
                  </a:cubicBezTo>
                  <a:cubicBezTo>
                    <a:pt x="32" y="29"/>
                    <a:pt x="31" y="30"/>
                    <a:pt x="31" y="30"/>
                  </a:cubicBezTo>
                  <a:cubicBezTo>
                    <a:pt x="31" y="30"/>
                    <a:pt x="31" y="30"/>
                    <a:pt x="31" y="30"/>
                  </a:cubicBezTo>
                  <a:cubicBezTo>
                    <a:pt x="31" y="30"/>
                    <a:pt x="31" y="30"/>
                    <a:pt x="31" y="30"/>
                  </a:cubicBezTo>
                  <a:cubicBezTo>
                    <a:pt x="31" y="30"/>
                    <a:pt x="31" y="30"/>
                    <a:pt x="31" y="30"/>
                  </a:cubicBezTo>
                  <a:cubicBezTo>
                    <a:pt x="31" y="30"/>
                    <a:pt x="31" y="30"/>
                    <a:pt x="31" y="30"/>
                  </a:cubicBezTo>
                  <a:cubicBezTo>
                    <a:pt x="31" y="30"/>
                    <a:pt x="31" y="31"/>
                    <a:pt x="31" y="31"/>
                  </a:cubicBezTo>
                  <a:cubicBezTo>
                    <a:pt x="31" y="30"/>
                    <a:pt x="31" y="31"/>
                    <a:pt x="31" y="31"/>
                  </a:cubicBezTo>
                  <a:cubicBezTo>
                    <a:pt x="31" y="30"/>
                    <a:pt x="31" y="31"/>
                    <a:pt x="31" y="31"/>
                  </a:cubicBezTo>
                  <a:cubicBezTo>
                    <a:pt x="31" y="30"/>
                    <a:pt x="31" y="31"/>
                    <a:pt x="31" y="32"/>
                  </a:cubicBezTo>
                  <a:cubicBezTo>
                    <a:pt x="31" y="32"/>
                    <a:pt x="31" y="32"/>
                    <a:pt x="31" y="32"/>
                  </a:cubicBezTo>
                  <a:cubicBezTo>
                    <a:pt x="31" y="32"/>
                    <a:pt x="31" y="32"/>
                    <a:pt x="31" y="32"/>
                  </a:cubicBezTo>
                  <a:cubicBezTo>
                    <a:pt x="31" y="33"/>
                    <a:pt x="31" y="33"/>
                    <a:pt x="31" y="33"/>
                  </a:cubicBezTo>
                  <a:cubicBezTo>
                    <a:pt x="31" y="33"/>
                    <a:pt x="31" y="33"/>
                    <a:pt x="31" y="33"/>
                  </a:cubicBezTo>
                  <a:cubicBezTo>
                    <a:pt x="31" y="33"/>
                    <a:pt x="31" y="34"/>
                    <a:pt x="31" y="34"/>
                  </a:cubicBezTo>
                  <a:cubicBezTo>
                    <a:pt x="31" y="34"/>
                    <a:pt x="32" y="34"/>
                    <a:pt x="32" y="34"/>
                  </a:cubicBezTo>
                  <a:cubicBezTo>
                    <a:pt x="32" y="34"/>
                    <a:pt x="32" y="34"/>
                    <a:pt x="32" y="34"/>
                  </a:cubicBezTo>
                  <a:cubicBezTo>
                    <a:pt x="32" y="34"/>
                    <a:pt x="32" y="35"/>
                    <a:pt x="32" y="35"/>
                  </a:cubicBezTo>
                  <a:cubicBezTo>
                    <a:pt x="32" y="35"/>
                    <a:pt x="32" y="35"/>
                    <a:pt x="33" y="35"/>
                  </a:cubicBezTo>
                  <a:cubicBezTo>
                    <a:pt x="33" y="35"/>
                    <a:pt x="33" y="35"/>
                    <a:pt x="33" y="35"/>
                  </a:cubicBezTo>
                  <a:cubicBezTo>
                    <a:pt x="33" y="35"/>
                    <a:pt x="33" y="36"/>
                    <a:pt x="33" y="36"/>
                  </a:cubicBezTo>
                  <a:cubicBezTo>
                    <a:pt x="33" y="36"/>
                    <a:pt x="33" y="36"/>
                    <a:pt x="33" y="36"/>
                  </a:cubicBezTo>
                  <a:cubicBezTo>
                    <a:pt x="33" y="36"/>
                    <a:pt x="33" y="36"/>
                    <a:pt x="33" y="36"/>
                  </a:cubicBezTo>
                  <a:cubicBezTo>
                    <a:pt x="33" y="36"/>
                    <a:pt x="33" y="36"/>
                    <a:pt x="33" y="36"/>
                  </a:cubicBezTo>
                  <a:cubicBezTo>
                    <a:pt x="33" y="36"/>
                    <a:pt x="32" y="36"/>
                    <a:pt x="32" y="36"/>
                  </a:cubicBezTo>
                  <a:cubicBezTo>
                    <a:pt x="32" y="36"/>
                    <a:pt x="32" y="36"/>
                    <a:pt x="32" y="36"/>
                  </a:cubicBezTo>
                  <a:cubicBezTo>
                    <a:pt x="32" y="36"/>
                    <a:pt x="32" y="36"/>
                    <a:pt x="32" y="37"/>
                  </a:cubicBezTo>
                  <a:cubicBezTo>
                    <a:pt x="32" y="37"/>
                    <a:pt x="32" y="37"/>
                    <a:pt x="32" y="37"/>
                  </a:cubicBezTo>
                  <a:cubicBezTo>
                    <a:pt x="32" y="37"/>
                    <a:pt x="32" y="37"/>
                    <a:pt x="32" y="37"/>
                  </a:cubicBezTo>
                  <a:cubicBezTo>
                    <a:pt x="32" y="37"/>
                    <a:pt x="32" y="37"/>
                    <a:pt x="32" y="37"/>
                  </a:cubicBezTo>
                  <a:cubicBezTo>
                    <a:pt x="32" y="37"/>
                    <a:pt x="32" y="37"/>
                    <a:pt x="32" y="37"/>
                  </a:cubicBezTo>
                  <a:cubicBezTo>
                    <a:pt x="32" y="37"/>
                    <a:pt x="32" y="38"/>
                    <a:pt x="32" y="38"/>
                  </a:cubicBezTo>
                  <a:cubicBezTo>
                    <a:pt x="32" y="38"/>
                    <a:pt x="31" y="38"/>
                    <a:pt x="31" y="39"/>
                  </a:cubicBezTo>
                  <a:cubicBezTo>
                    <a:pt x="32" y="38"/>
                    <a:pt x="31" y="38"/>
                    <a:pt x="31" y="39"/>
                  </a:cubicBezTo>
                  <a:cubicBezTo>
                    <a:pt x="31" y="39"/>
                    <a:pt x="31" y="39"/>
                    <a:pt x="31" y="39"/>
                  </a:cubicBezTo>
                  <a:cubicBezTo>
                    <a:pt x="31" y="39"/>
                    <a:pt x="31" y="39"/>
                    <a:pt x="31" y="39"/>
                  </a:cubicBezTo>
                  <a:cubicBezTo>
                    <a:pt x="31" y="39"/>
                    <a:pt x="31" y="39"/>
                    <a:pt x="31" y="39"/>
                  </a:cubicBezTo>
                  <a:cubicBezTo>
                    <a:pt x="31" y="39"/>
                    <a:pt x="30" y="39"/>
                    <a:pt x="30" y="40"/>
                  </a:cubicBezTo>
                  <a:cubicBezTo>
                    <a:pt x="30" y="40"/>
                    <a:pt x="30" y="40"/>
                    <a:pt x="30" y="40"/>
                  </a:cubicBezTo>
                  <a:cubicBezTo>
                    <a:pt x="30" y="40"/>
                    <a:pt x="30" y="40"/>
                    <a:pt x="30" y="40"/>
                  </a:cubicBezTo>
                  <a:cubicBezTo>
                    <a:pt x="30" y="40"/>
                    <a:pt x="29" y="41"/>
                    <a:pt x="29" y="41"/>
                  </a:cubicBezTo>
                  <a:cubicBezTo>
                    <a:pt x="30" y="40"/>
                    <a:pt x="29" y="41"/>
                    <a:pt x="29" y="41"/>
                  </a:cubicBezTo>
                  <a:cubicBezTo>
                    <a:pt x="29" y="41"/>
                    <a:pt x="29" y="41"/>
                    <a:pt x="29" y="41"/>
                  </a:cubicBezTo>
                  <a:cubicBezTo>
                    <a:pt x="29" y="41"/>
                    <a:pt x="29" y="41"/>
                    <a:pt x="29" y="42"/>
                  </a:cubicBezTo>
                  <a:cubicBezTo>
                    <a:pt x="29" y="42"/>
                    <a:pt x="29" y="42"/>
                    <a:pt x="29" y="42"/>
                  </a:cubicBezTo>
                  <a:cubicBezTo>
                    <a:pt x="29" y="42"/>
                    <a:pt x="29" y="42"/>
                    <a:pt x="29" y="42"/>
                  </a:cubicBezTo>
                  <a:cubicBezTo>
                    <a:pt x="29" y="42"/>
                    <a:pt x="28" y="43"/>
                    <a:pt x="28" y="43"/>
                  </a:cubicBezTo>
                  <a:cubicBezTo>
                    <a:pt x="28" y="43"/>
                    <a:pt x="28" y="43"/>
                    <a:pt x="28" y="43"/>
                  </a:cubicBezTo>
                  <a:cubicBezTo>
                    <a:pt x="28" y="43"/>
                    <a:pt x="28" y="43"/>
                    <a:pt x="28" y="43"/>
                  </a:cubicBezTo>
                  <a:cubicBezTo>
                    <a:pt x="28" y="43"/>
                    <a:pt x="28" y="43"/>
                    <a:pt x="28" y="44"/>
                  </a:cubicBezTo>
                  <a:cubicBezTo>
                    <a:pt x="28" y="44"/>
                    <a:pt x="28" y="44"/>
                    <a:pt x="28" y="44"/>
                  </a:cubicBezTo>
                  <a:cubicBezTo>
                    <a:pt x="28" y="44"/>
                    <a:pt x="28" y="44"/>
                    <a:pt x="28" y="44"/>
                  </a:cubicBezTo>
                  <a:cubicBezTo>
                    <a:pt x="28" y="44"/>
                    <a:pt x="27" y="44"/>
                    <a:pt x="27" y="44"/>
                  </a:cubicBezTo>
                  <a:cubicBezTo>
                    <a:pt x="27" y="44"/>
                    <a:pt x="26" y="44"/>
                    <a:pt x="27" y="44"/>
                  </a:cubicBezTo>
                  <a:cubicBezTo>
                    <a:pt x="27" y="44"/>
                    <a:pt x="26" y="44"/>
                    <a:pt x="26" y="44"/>
                  </a:cubicBezTo>
                  <a:cubicBezTo>
                    <a:pt x="26" y="44"/>
                    <a:pt x="25" y="43"/>
                    <a:pt x="26" y="44"/>
                  </a:cubicBezTo>
                  <a:cubicBezTo>
                    <a:pt x="26" y="44"/>
                    <a:pt x="25" y="43"/>
                    <a:pt x="25" y="43"/>
                  </a:cubicBezTo>
                  <a:cubicBezTo>
                    <a:pt x="25" y="43"/>
                    <a:pt x="24" y="43"/>
                    <a:pt x="24" y="43"/>
                  </a:cubicBezTo>
                  <a:cubicBezTo>
                    <a:pt x="24" y="44"/>
                    <a:pt x="23" y="44"/>
                    <a:pt x="24" y="43"/>
                  </a:cubicBezTo>
                  <a:cubicBezTo>
                    <a:pt x="24" y="44"/>
                    <a:pt x="23" y="44"/>
                    <a:pt x="23" y="45"/>
                  </a:cubicBezTo>
                  <a:cubicBezTo>
                    <a:pt x="23" y="45"/>
                    <a:pt x="23" y="46"/>
                    <a:pt x="23" y="45"/>
                  </a:cubicBezTo>
                  <a:cubicBezTo>
                    <a:pt x="23" y="45"/>
                    <a:pt x="23" y="46"/>
                    <a:pt x="23" y="46"/>
                  </a:cubicBezTo>
                  <a:cubicBezTo>
                    <a:pt x="23" y="46"/>
                    <a:pt x="23" y="46"/>
                    <a:pt x="23" y="46"/>
                  </a:cubicBezTo>
                  <a:cubicBezTo>
                    <a:pt x="23" y="46"/>
                    <a:pt x="23" y="47"/>
                    <a:pt x="23" y="47"/>
                  </a:cubicBezTo>
                  <a:cubicBezTo>
                    <a:pt x="23" y="47"/>
                    <a:pt x="22" y="47"/>
                    <a:pt x="22" y="47"/>
                  </a:cubicBezTo>
                  <a:cubicBezTo>
                    <a:pt x="22" y="47"/>
                    <a:pt x="22" y="47"/>
                    <a:pt x="22" y="47"/>
                  </a:cubicBezTo>
                  <a:cubicBezTo>
                    <a:pt x="22" y="47"/>
                    <a:pt x="21" y="48"/>
                    <a:pt x="21" y="48"/>
                  </a:cubicBezTo>
                  <a:cubicBezTo>
                    <a:pt x="20" y="48"/>
                    <a:pt x="20" y="48"/>
                    <a:pt x="20" y="48"/>
                  </a:cubicBezTo>
                  <a:cubicBezTo>
                    <a:pt x="20" y="48"/>
                    <a:pt x="20" y="48"/>
                    <a:pt x="20" y="48"/>
                  </a:cubicBezTo>
                  <a:cubicBezTo>
                    <a:pt x="20" y="48"/>
                    <a:pt x="20" y="48"/>
                    <a:pt x="20" y="48"/>
                  </a:cubicBezTo>
                  <a:cubicBezTo>
                    <a:pt x="19" y="48"/>
                    <a:pt x="19" y="48"/>
                    <a:pt x="19" y="48"/>
                  </a:cubicBezTo>
                  <a:cubicBezTo>
                    <a:pt x="18" y="48"/>
                    <a:pt x="17" y="47"/>
                    <a:pt x="18" y="48"/>
                  </a:cubicBezTo>
                  <a:cubicBezTo>
                    <a:pt x="18" y="48"/>
                    <a:pt x="17" y="47"/>
                    <a:pt x="17" y="47"/>
                  </a:cubicBezTo>
                  <a:cubicBezTo>
                    <a:pt x="17" y="47"/>
                    <a:pt x="16" y="47"/>
                    <a:pt x="16" y="47"/>
                  </a:cubicBezTo>
                  <a:cubicBezTo>
                    <a:pt x="15" y="47"/>
                    <a:pt x="15" y="47"/>
                    <a:pt x="15" y="47"/>
                  </a:cubicBezTo>
                  <a:cubicBezTo>
                    <a:pt x="15" y="47"/>
                    <a:pt x="15" y="47"/>
                    <a:pt x="15" y="47"/>
                  </a:cubicBezTo>
                  <a:cubicBezTo>
                    <a:pt x="14" y="48"/>
                    <a:pt x="14" y="47"/>
                    <a:pt x="14" y="47"/>
                  </a:cubicBezTo>
                  <a:cubicBezTo>
                    <a:pt x="14" y="48"/>
                    <a:pt x="14" y="47"/>
                    <a:pt x="14" y="48"/>
                  </a:cubicBezTo>
                  <a:cubicBezTo>
                    <a:pt x="13" y="48"/>
                    <a:pt x="13" y="49"/>
                    <a:pt x="13" y="48"/>
                  </a:cubicBezTo>
                  <a:cubicBezTo>
                    <a:pt x="13" y="48"/>
                    <a:pt x="13" y="49"/>
                    <a:pt x="13" y="49"/>
                  </a:cubicBezTo>
                  <a:cubicBezTo>
                    <a:pt x="12" y="49"/>
                    <a:pt x="12" y="50"/>
                    <a:pt x="12" y="50"/>
                  </a:cubicBezTo>
                  <a:cubicBezTo>
                    <a:pt x="12" y="50"/>
                    <a:pt x="11" y="50"/>
                    <a:pt x="11" y="50"/>
                  </a:cubicBezTo>
                  <a:cubicBezTo>
                    <a:pt x="11" y="51"/>
                    <a:pt x="10" y="51"/>
                    <a:pt x="11" y="50"/>
                  </a:cubicBezTo>
                  <a:cubicBezTo>
                    <a:pt x="11" y="51"/>
                    <a:pt x="10" y="51"/>
                    <a:pt x="10" y="51"/>
                  </a:cubicBezTo>
                  <a:cubicBezTo>
                    <a:pt x="9" y="51"/>
                    <a:pt x="9" y="52"/>
                    <a:pt x="9" y="51"/>
                  </a:cubicBezTo>
                  <a:cubicBezTo>
                    <a:pt x="9" y="51"/>
                    <a:pt x="9" y="52"/>
                    <a:pt x="9" y="52"/>
                  </a:cubicBezTo>
                  <a:cubicBezTo>
                    <a:pt x="9" y="52"/>
                    <a:pt x="8" y="52"/>
                    <a:pt x="8" y="52"/>
                  </a:cubicBezTo>
                  <a:cubicBezTo>
                    <a:pt x="8" y="52"/>
                    <a:pt x="8" y="53"/>
                    <a:pt x="8" y="53"/>
                  </a:cubicBezTo>
                  <a:cubicBezTo>
                    <a:pt x="8" y="53"/>
                    <a:pt x="8" y="53"/>
                    <a:pt x="8" y="53"/>
                  </a:cubicBezTo>
                  <a:cubicBezTo>
                    <a:pt x="8" y="53"/>
                    <a:pt x="8" y="53"/>
                    <a:pt x="8" y="53"/>
                  </a:cubicBezTo>
                  <a:cubicBezTo>
                    <a:pt x="8" y="53"/>
                    <a:pt x="7" y="54"/>
                    <a:pt x="7" y="54"/>
                  </a:cubicBezTo>
                  <a:cubicBezTo>
                    <a:pt x="7" y="54"/>
                    <a:pt x="7" y="55"/>
                    <a:pt x="7" y="54"/>
                  </a:cubicBezTo>
                  <a:cubicBezTo>
                    <a:pt x="7" y="54"/>
                    <a:pt x="7" y="55"/>
                    <a:pt x="7" y="55"/>
                  </a:cubicBezTo>
                  <a:cubicBezTo>
                    <a:pt x="6" y="55"/>
                    <a:pt x="6" y="55"/>
                    <a:pt x="6" y="55"/>
                  </a:cubicBezTo>
                  <a:cubicBezTo>
                    <a:pt x="6" y="55"/>
                    <a:pt x="5" y="55"/>
                    <a:pt x="5" y="55"/>
                  </a:cubicBezTo>
                  <a:cubicBezTo>
                    <a:pt x="5" y="55"/>
                    <a:pt x="5" y="55"/>
                    <a:pt x="5" y="55"/>
                  </a:cubicBezTo>
                  <a:cubicBezTo>
                    <a:pt x="5" y="55"/>
                    <a:pt x="4" y="54"/>
                    <a:pt x="4" y="54"/>
                  </a:cubicBezTo>
                  <a:cubicBezTo>
                    <a:pt x="4" y="54"/>
                    <a:pt x="4" y="54"/>
                    <a:pt x="4" y="54"/>
                  </a:cubicBezTo>
                  <a:cubicBezTo>
                    <a:pt x="4" y="54"/>
                    <a:pt x="4" y="53"/>
                    <a:pt x="4" y="53"/>
                  </a:cubicBezTo>
                  <a:cubicBezTo>
                    <a:pt x="4" y="50"/>
                    <a:pt x="3" y="50"/>
                    <a:pt x="4" y="52"/>
                  </a:cubicBezTo>
                  <a:cubicBezTo>
                    <a:pt x="4" y="50"/>
                    <a:pt x="3" y="50"/>
                    <a:pt x="4" y="52"/>
                  </a:cubicBezTo>
                  <a:cubicBezTo>
                    <a:pt x="4" y="50"/>
                    <a:pt x="3" y="50"/>
                    <a:pt x="4" y="51"/>
                  </a:cubicBezTo>
                  <a:cubicBezTo>
                    <a:pt x="4" y="50"/>
                    <a:pt x="3" y="50"/>
                    <a:pt x="4" y="50"/>
                  </a:cubicBezTo>
                  <a:cubicBezTo>
                    <a:pt x="4" y="50"/>
                    <a:pt x="3" y="50"/>
                    <a:pt x="3" y="50"/>
                  </a:cubicBezTo>
                  <a:cubicBezTo>
                    <a:pt x="3" y="49"/>
                    <a:pt x="3" y="49"/>
                    <a:pt x="3" y="49"/>
                  </a:cubicBezTo>
                  <a:cubicBezTo>
                    <a:pt x="3" y="49"/>
                    <a:pt x="3" y="49"/>
                    <a:pt x="3" y="49"/>
                  </a:cubicBezTo>
                  <a:cubicBezTo>
                    <a:pt x="3" y="49"/>
                    <a:pt x="3" y="48"/>
                    <a:pt x="3" y="48"/>
                  </a:cubicBezTo>
                  <a:cubicBezTo>
                    <a:pt x="3" y="48"/>
                    <a:pt x="2" y="48"/>
                    <a:pt x="2" y="47"/>
                  </a:cubicBezTo>
                  <a:cubicBezTo>
                    <a:pt x="2" y="47"/>
                    <a:pt x="2" y="47"/>
                    <a:pt x="2" y="47"/>
                  </a:cubicBezTo>
                  <a:cubicBezTo>
                    <a:pt x="2" y="46"/>
                    <a:pt x="2" y="46"/>
                    <a:pt x="2" y="46"/>
                  </a:cubicBezTo>
                  <a:cubicBezTo>
                    <a:pt x="2" y="46"/>
                    <a:pt x="2" y="46"/>
                    <a:pt x="2" y="46"/>
                  </a:cubicBezTo>
                  <a:cubicBezTo>
                    <a:pt x="2" y="46"/>
                    <a:pt x="2" y="45"/>
                    <a:pt x="2" y="45"/>
                  </a:cubicBezTo>
                  <a:cubicBezTo>
                    <a:pt x="2" y="44"/>
                    <a:pt x="2" y="44"/>
                    <a:pt x="2" y="44"/>
                  </a:cubicBezTo>
                  <a:cubicBezTo>
                    <a:pt x="2" y="44"/>
                    <a:pt x="2" y="44"/>
                    <a:pt x="2" y="44"/>
                  </a:cubicBezTo>
                  <a:cubicBezTo>
                    <a:pt x="2" y="43"/>
                    <a:pt x="2" y="43"/>
                    <a:pt x="2" y="43"/>
                  </a:cubicBezTo>
                  <a:cubicBezTo>
                    <a:pt x="2" y="42"/>
                    <a:pt x="2" y="42"/>
                    <a:pt x="2" y="42"/>
                  </a:cubicBezTo>
                  <a:cubicBezTo>
                    <a:pt x="2" y="42"/>
                    <a:pt x="2" y="42"/>
                    <a:pt x="2" y="42"/>
                  </a:cubicBezTo>
                  <a:cubicBezTo>
                    <a:pt x="2" y="41"/>
                    <a:pt x="1" y="41"/>
                    <a:pt x="2" y="41"/>
                  </a:cubicBezTo>
                  <a:cubicBezTo>
                    <a:pt x="2" y="41"/>
                    <a:pt x="1" y="41"/>
                    <a:pt x="1" y="41"/>
                  </a:cubicBezTo>
                  <a:cubicBezTo>
                    <a:pt x="1" y="40"/>
                    <a:pt x="1" y="40"/>
                    <a:pt x="1" y="40"/>
                  </a:cubicBezTo>
                  <a:cubicBezTo>
                    <a:pt x="1" y="40"/>
                    <a:pt x="0" y="39"/>
                    <a:pt x="0" y="39"/>
                  </a:cubicBezTo>
                  <a:moveTo>
                    <a:pt x="50" y="39"/>
                  </a:move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39"/>
                  </a:moveTo>
                  <a:cubicBezTo>
                    <a:pt x="50" y="39"/>
                    <a:pt x="50" y="39"/>
                    <a:pt x="50" y="39"/>
                  </a:cubicBezTo>
                  <a:moveTo>
                    <a:pt x="50" y="39"/>
                  </a:moveTo>
                  <a:cubicBezTo>
                    <a:pt x="50" y="39"/>
                    <a:pt x="50" y="39"/>
                    <a:pt x="50" y="39"/>
                  </a:cubicBezTo>
                  <a:cubicBezTo>
                    <a:pt x="50" y="39"/>
                    <a:pt x="50" y="39"/>
                    <a:pt x="50" y="39"/>
                  </a:cubicBezTo>
                  <a:moveTo>
                    <a:pt x="50" y="39"/>
                  </a:moveTo>
                  <a:cubicBezTo>
                    <a:pt x="50" y="39"/>
                    <a:pt x="50" y="39"/>
                    <a:pt x="50" y="39"/>
                  </a:cubicBezTo>
                  <a:moveTo>
                    <a:pt x="50" y="40"/>
                  </a:moveTo>
                  <a:cubicBezTo>
                    <a:pt x="50" y="40"/>
                    <a:pt x="50" y="40"/>
                    <a:pt x="50" y="40"/>
                  </a:cubicBezTo>
                  <a:cubicBezTo>
                    <a:pt x="50" y="40"/>
                    <a:pt x="50" y="40"/>
                    <a:pt x="50" y="40"/>
                  </a:cubicBezTo>
                  <a:moveTo>
                    <a:pt x="50" y="39"/>
                  </a:move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38"/>
                  </a:moveTo>
                  <a:cubicBezTo>
                    <a:pt x="50" y="38"/>
                    <a:pt x="50" y="38"/>
                    <a:pt x="50" y="38"/>
                  </a:cubicBezTo>
                  <a:cubicBezTo>
                    <a:pt x="50" y="38"/>
                    <a:pt x="50" y="38"/>
                    <a:pt x="50" y="38"/>
                  </a:cubicBezTo>
                  <a:moveTo>
                    <a:pt x="50" y="39"/>
                  </a:moveTo>
                  <a:cubicBezTo>
                    <a:pt x="50" y="39"/>
                    <a:pt x="50" y="39"/>
                    <a:pt x="50" y="39"/>
                  </a:cubicBezTo>
                  <a:cubicBezTo>
                    <a:pt x="50" y="39"/>
                    <a:pt x="50" y="39"/>
                    <a:pt x="50" y="39"/>
                  </a:cubicBez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25"/>
                  </a:moveTo>
                  <a:cubicBezTo>
                    <a:pt x="50" y="25"/>
                    <a:pt x="50" y="25"/>
                    <a:pt x="50" y="25"/>
                  </a:cubicBezTo>
                  <a:cubicBezTo>
                    <a:pt x="50" y="25"/>
                    <a:pt x="50" y="25"/>
                    <a:pt x="50" y="25"/>
                  </a:cubicBezTo>
                  <a:cubicBezTo>
                    <a:pt x="50" y="25"/>
                    <a:pt x="50" y="25"/>
                    <a:pt x="50" y="25"/>
                  </a:cubicBezTo>
                  <a:cubicBezTo>
                    <a:pt x="50" y="25"/>
                    <a:pt x="50" y="25"/>
                    <a:pt x="50" y="25"/>
                  </a:cubicBezTo>
                  <a:moveTo>
                    <a:pt x="50" y="40"/>
                  </a:moveTo>
                  <a:cubicBezTo>
                    <a:pt x="50" y="40"/>
                    <a:pt x="50" y="40"/>
                    <a:pt x="50" y="40"/>
                  </a:cubicBezTo>
                  <a:cubicBezTo>
                    <a:pt x="50" y="40"/>
                    <a:pt x="50" y="39"/>
                    <a:pt x="50" y="39"/>
                  </a:cubicBezTo>
                  <a:cubicBezTo>
                    <a:pt x="50" y="39"/>
                    <a:pt x="50" y="40"/>
                    <a:pt x="50" y="40"/>
                  </a:cubicBezTo>
                  <a:cubicBezTo>
                    <a:pt x="50" y="40"/>
                    <a:pt x="50" y="40"/>
                    <a:pt x="50" y="40"/>
                  </a:cubicBezTo>
                  <a:moveTo>
                    <a:pt x="50" y="39"/>
                  </a:move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39"/>
                  </a:moveTo>
                  <a:cubicBezTo>
                    <a:pt x="50" y="39"/>
                    <a:pt x="50" y="39"/>
                    <a:pt x="50" y="39"/>
                  </a:cubicBezTo>
                  <a:cubicBezTo>
                    <a:pt x="50" y="39"/>
                    <a:pt x="50" y="39"/>
                    <a:pt x="50" y="39"/>
                  </a:cubicBezTo>
                  <a:moveTo>
                    <a:pt x="50" y="39"/>
                  </a:moveTo>
                  <a:cubicBezTo>
                    <a:pt x="50" y="39"/>
                    <a:pt x="50" y="39"/>
                    <a:pt x="50" y="40"/>
                  </a:cubicBezTo>
                  <a:cubicBezTo>
                    <a:pt x="50" y="39"/>
                    <a:pt x="50" y="39"/>
                    <a:pt x="50" y="39"/>
                  </a:cubicBezTo>
                </a:path>
              </a:pathLst>
            </a:custGeom>
            <a:solidFill>
              <a:srgbClr val="F49C3E"/>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8" name="Freeform 36"/>
            <p:cNvSpPr>
              <a:spLocks/>
            </p:cNvSpPr>
            <p:nvPr/>
          </p:nvSpPr>
          <p:spPr bwMode="auto">
            <a:xfrm>
              <a:off x="4224306" y="2846963"/>
              <a:ext cx="527647" cy="758617"/>
            </a:xfrm>
            <a:custGeom>
              <a:avLst/>
              <a:gdLst>
                <a:gd name="T0" fmla="*/ 5598720 w 105"/>
                <a:gd name="T1" fmla="*/ 6158592 h 165"/>
                <a:gd name="T2" fmla="*/ 6998400 w 105"/>
                <a:gd name="T3" fmla="*/ 4478976 h 165"/>
                <a:gd name="T4" fmla="*/ 7278336 w 105"/>
                <a:gd name="T5" fmla="*/ 3079296 h 165"/>
                <a:gd name="T6" fmla="*/ 8398080 w 105"/>
                <a:gd name="T7" fmla="*/ 1119744 h 165"/>
                <a:gd name="T8" fmla="*/ 10357632 w 105"/>
                <a:gd name="T9" fmla="*/ 559872 h 165"/>
                <a:gd name="T10" fmla="*/ 12317184 w 105"/>
                <a:gd name="T11" fmla="*/ 0 h 165"/>
                <a:gd name="T12" fmla="*/ 14836608 w 105"/>
                <a:gd name="T13" fmla="*/ 279936 h 165"/>
                <a:gd name="T14" fmla="*/ 16796160 w 105"/>
                <a:gd name="T15" fmla="*/ 839808 h 165"/>
                <a:gd name="T16" fmla="*/ 18195840 w 105"/>
                <a:gd name="T17" fmla="*/ 1679616 h 165"/>
                <a:gd name="T18" fmla="*/ 19595520 w 105"/>
                <a:gd name="T19" fmla="*/ 3359232 h 165"/>
                <a:gd name="T20" fmla="*/ 20995200 w 105"/>
                <a:gd name="T21" fmla="*/ 5318784 h 165"/>
                <a:gd name="T22" fmla="*/ 21835008 w 105"/>
                <a:gd name="T23" fmla="*/ 6438528 h 165"/>
                <a:gd name="T24" fmla="*/ 23514624 w 105"/>
                <a:gd name="T25" fmla="*/ 8398080 h 165"/>
                <a:gd name="T26" fmla="*/ 24914304 w 105"/>
                <a:gd name="T27" fmla="*/ 9797760 h 165"/>
                <a:gd name="T28" fmla="*/ 26593920 w 105"/>
                <a:gd name="T29" fmla="*/ 12037248 h 165"/>
                <a:gd name="T30" fmla="*/ 27433728 w 105"/>
                <a:gd name="T31" fmla="*/ 13716864 h 165"/>
                <a:gd name="T32" fmla="*/ 28553472 w 105"/>
                <a:gd name="T33" fmla="*/ 16236288 h 165"/>
                <a:gd name="T34" fmla="*/ 29113344 w 105"/>
                <a:gd name="T35" fmla="*/ 18195840 h 165"/>
                <a:gd name="T36" fmla="*/ 28273536 w 105"/>
                <a:gd name="T37" fmla="*/ 19315584 h 165"/>
                <a:gd name="T38" fmla="*/ 26873856 w 105"/>
                <a:gd name="T39" fmla="*/ 18195840 h 165"/>
                <a:gd name="T40" fmla="*/ 25754112 w 105"/>
                <a:gd name="T41" fmla="*/ 19315584 h 165"/>
                <a:gd name="T42" fmla="*/ 24914304 w 105"/>
                <a:gd name="T43" fmla="*/ 20715264 h 165"/>
                <a:gd name="T44" fmla="*/ 23794560 w 105"/>
                <a:gd name="T45" fmla="*/ 21835008 h 165"/>
                <a:gd name="T46" fmla="*/ 22394880 w 105"/>
                <a:gd name="T47" fmla="*/ 22674816 h 165"/>
                <a:gd name="T48" fmla="*/ 22394880 w 105"/>
                <a:gd name="T49" fmla="*/ 24074496 h 165"/>
                <a:gd name="T50" fmla="*/ 24074496 w 105"/>
                <a:gd name="T51" fmla="*/ 24634368 h 165"/>
                <a:gd name="T52" fmla="*/ 23794560 w 105"/>
                <a:gd name="T53" fmla="*/ 26313984 h 165"/>
                <a:gd name="T54" fmla="*/ 22954752 w 105"/>
                <a:gd name="T55" fmla="*/ 27713664 h 165"/>
                <a:gd name="T56" fmla="*/ 21555072 w 105"/>
                <a:gd name="T57" fmla="*/ 28273536 h 165"/>
                <a:gd name="T58" fmla="*/ 20155392 w 105"/>
                <a:gd name="T59" fmla="*/ 29673216 h 165"/>
                <a:gd name="T60" fmla="*/ 19595520 w 105"/>
                <a:gd name="T61" fmla="*/ 30513024 h 165"/>
                <a:gd name="T62" fmla="*/ 20715264 w 105"/>
                <a:gd name="T63" fmla="*/ 31352832 h 165"/>
                <a:gd name="T64" fmla="*/ 21275136 w 105"/>
                <a:gd name="T65" fmla="*/ 33592320 h 165"/>
                <a:gd name="T66" fmla="*/ 22394880 w 105"/>
                <a:gd name="T67" fmla="*/ 34712064 h 165"/>
                <a:gd name="T68" fmla="*/ 22954752 w 105"/>
                <a:gd name="T69" fmla="*/ 36951552 h 165"/>
                <a:gd name="T70" fmla="*/ 23514624 w 105"/>
                <a:gd name="T71" fmla="*/ 38071296 h 165"/>
                <a:gd name="T72" fmla="*/ 25474176 w 105"/>
                <a:gd name="T73" fmla="*/ 38631168 h 165"/>
                <a:gd name="T74" fmla="*/ 26034048 w 105"/>
                <a:gd name="T75" fmla="*/ 40030848 h 165"/>
                <a:gd name="T76" fmla="*/ 24354432 w 105"/>
                <a:gd name="T77" fmla="*/ 40870656 h 165"/>
                <a:gd name="T78" fmla="*/ 22674816 w 105"/>
                <a:gd name="T79" fmla="*/ 41430528 h 165"/>
                <a:gd name="T80" fmla="*/ 22674816 w 105"/>
                <a:gd name="T81" fmla="*/ 44229888 h 165"/>
                <a:gd name="T82" fmla="*/ 21835008 w 105"/>
                <a:gd name="T83" fmla="*/ 46189440 h 165"/>
                <a:gd name="T84" fmla="*/ 20155392 w 105"/>
                <a:gd name="T85" fmla="*/ 45629568 h 165"/>
                <a:gd name="T86" fmla="*/ 19035648 w 105"/>
                <a:gd name="T87" fmla="*/ 44229888 h 165"/>
                <a:gd name="T88" fmla="*/ 17635968 w 105"/>
                <a:gd name="T89" fmla="*/ 45069696 h 165"/>
                <a:gd name="T90" fmla="*/ 15956352 w 105"/>
                <a:gd name="T91" fmla="*/ 43949952 h 165"/>
                <a:gd name="T92" fmla="*/ 14836608 w 105"/>
                <a:gd name="T93" fmla="*/ 42270336 h 165"/>
                <a:gd name="T94" fmla="*/ 13716864 w 105"/>
                <a:gd name="T95" fmla="*/ 41430528 h 165"/>
                <a:gd name="T96" fmla="*/ 9237888 w 105"/>
                <a:gd name="T97" fmla="*/ 41710464 h 165"/>
                <a:gd name="T98" fmla="*/ 7558272 w 105"/>
                <a:gd name="T99" fmla="*/ 44509824 h 165"/>
                <a:gd name="T100" fmla="*/ 5318784 w 105"/>
                <a:gd name="T101" fmla="*/ 43110144 h 165"/>
                <a:gd name="T102" fmla="*/ 2799360 w 105"/>
                <a:gd name="T103" fmla="*/ 40310784 h 165"/>
                <a:gd name="T104" fmla="*/ 3079296 w 105"/>
                <a:gd name="T105" fmla="*/ 38351232 h 165"/>
                <a:gd name="T106" fmla="*/ 4758912 w 105"/>
                <a:gd name="T107" fmla="*/ 34712064 h 165"/>
                <a:gd name="T108" fmla="*/ 4478976 w 105"/>
                <a:gd name="T109" fmla="*/ 30233088 h 165"/>
                <a:gd name="T110" fmla="*/ 1959552 w 105"/>
                <a:gd name="T111" fmla="*/ 27153792 h 165"/>
                <a:gd name="T112" fmla="*/ 559872 w 105"/>
                <a:gd name="T113" fmla="*/ 22954752 h 165"/>
                <a:gd name="T114" fmla="*/ 279936 w 105"/>
                <a:gd name="T115" fmla="*/ 18195840 h 165"/>
                <a:gd name="T116" fmla="*/ 1959552 w 105"/>
                <a:gd name="T117" fmla="*/ 13996800 h 165"/>
                <a:gd name="T118" fmla="*/ 3359232 w 105"/>
                <a:gd name="T119" fmla="*/ 9797760 h 1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5"/>
                <a:gd name="T181" fmla="*/ 0 h 165"/>
                <a:gd name="T182" fmla="*/ 105 w 105"/>
                <a:gd name="T183" fmla="*/ 165 h 1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5" h="165">
                  <a:moveTo>
                    <a:pt x="16" y="28"/>
                  </a:moveTo>
                  <a:cubicBezTo>
                    <a:pt x="16" y="28"/>
                    <a:pt x="18" y="26"/>
                    <a:pt x="18" y="26"/>
                  </a:cubicBezTo>
                  <a:cubicBezTo>
                    <a:pt x="18" y="26"/>
                    <a:pt x="18" y="25"/>
                    <a:pt x="18" y="25"/>
                  </a:cubicBezTo>
                  <a:cubicBezTo>
                    <a:pt x="18" y="25"/>
                    <a:pt x="19" y="25"/>
                    <a:pt x="19" y="25"/>
                  </a:cubicBezTo>
                  <a:cubicBezTo>
                    <a:pt x="20" y="25"/>
                    <a:pt x="19" y="25"/>
                    <a:pt x="20" y="25"/>
                  </a:cubicBezTo>
                  <a:cubicBezTo>
                    <a:pt x="20" y="25"/>
                    <a:pt x="19" y="25"/>
                    <a:pt x="20" y="24"/>
                  </a:cubicBezTo>
                  <a:cubicBezTo>
                    <a:pt x="20" y="24"/>
                    <a:pt x="20" y="24"/>
                    <a:pt x="20" y="23"/>
                  </a:cubicBezTo>
                  <a:cubicBezTo>
                    <a:pt x="20" y="23"/>
                    <a:pt x="20" y="23"/>
                    <a:pt x="20" y="22"/>
                  </a:cubicBezTo>
                  <a:cubicBezTo>
                    <a:pt x="21" y="22"/>
                    <a:pt x="21" y="21"/>
                    <a:pt x="22" y="21"/>
                  </a:cubicBezTo>
                  <a:cubicBezTo>
                    <a:pt x="22" y="21"/>
                    <a:pt x="22" y="20"/>
                    <a:pt x="22" y="20"/>
                  </a:cubicBezTo>
                  <a:cubicBezTo>
                    <a:pt x="23" y="20"/>
                    <a:pt x="23" y="19"/>
                    <a:pt x="23" y="19"/>
                  </a:cubicBezTo>
                  <a:cubicBezTo>
                    <a:pt x="23" y="19"/>
                    <a:pt x="24" y="19"/>
                    <a:pt x="24" y="19"/>
                  </a:cubicBezTo>
                  <a:cubicBezTo>
                    <a:pt x="24" y="19"/>
                    <a:pt x="24" y="18"/>
                    <a:pt x="24" y="18"/>
                  </a:cubicBezTo>
                  <a:cubicBezTo>
                    <a:pt x="24" y="19"/>
                    <a:pt x="24" y="18"/>
                    <a:pt x="24" y="18"/>
                  </a:cubicBezTo>
                  <a:cubicBezTo>
                    <a:pt x="24" y="18"/>
                    <a:pt x="25" y="17"/>
                    <a:pt x="25" y="17"/>
                  </a:cubicBezTo>
                  <a:cubicBezTo>
                    <a:pt x="24" y="18"/>
                    <a:pt x="25" y="17"/>
                    <a:pt x="25" y="16"/>
                  </a:cubicBezTo>
                  <a:cubicBezTo>
                    <a:pt x="25" y="16"/>
                    <a:pt x="25" y="16"/>
                    <a:pt x="25" y="16"/>
                  </a:cubicBezTo>
                  <a:cubicBezTo>
                    <a:pt x="25" y="16"/>
                    <a:pt x="25" y="16"/>
                    <a:pt x="25" y="15"/>
                  </a:cubicBezTo>
                  <a:cubicBezTo>
                    <a:pt x="25" y="16"/>
                    <a:pt x="25" y="16"/>
                    <a:pt x="25" y="15"/>
                  </a:cubicBezTo>
                  <a:cubicBezTo>
                    <a:pt x="25" y="15"/>
                    <a:pt x="25" y="14"/>
                    <a:pt x="25" y="14"/>
                  </a:cubicBezTo>
                  <a:cubicBezTo>
                    <a:pt x="25" y="14"/>
                    <a:pt x="26" y="13"/>
                    <a:pt x="26" y="13"/>
                  </a:cubicBezTo>
                  <a:cubicBezTo>
                    <a:pt x="25" y="14"/>
                    <a:pt x="26" y="13"/>
                    <a:pt x="26" y="12"/>
                  </a:cubicBezTo>
                  <a:cubicBezTo>
                    <a:pt x="26" y="12"/>
                    <a:pt x="26" y="11"/>
                    <a:pt x="26" y="11"/>
                  </a:cubicBezTo>
                  <a:cubicBezTo>
                    <a:pt x="26" y="12"/>
                    <a:pt x="26" y="11"/>
                    <a:pt x="26" y="11"/>
                  </a:cubicBezTo>
                  <a:cubicBezTo>
                    <a:pt x="26" y="10"/>
                    <a:pt x="26" y="10"/>
                    <a:pt x="26" y="9"/>
                  </a:cubicBezTo>
                  <a:cubicBezTo>
                    <a:pt x="26" y="10"/>
                    <a:pt x="26" y="10"/>
                    <a:pt x="27" y="9"/>
                  </a:cubicBezTo>
                  <a:cubicBezTo>
                    <a:pt x="26" y="10"/>
                    <a:pt x="26" y="10"/>
                    <a:pt x="27" y="8"/>
                  </a:cubicBezTo>
                  <a:cubicBezTo>
                    <a:pt x="27" y="8"/>
                    <a:pt x="27" y="7"/>
                    <a:pt x="27" y="6"/>
                  </a:cubicBezTo>
                  <a:cubicBezTo>
                    <a:pt x="28" y="6"/>
                    <a:pt x="28" y="6"/>
                    <a:pt x="28" y="6"/>
                  </a:cubicBezTo>
                  <a:cubicBezTo>
                    <a:pt x="29" y="6"/>
                    <a:pt x="28" y="5"/>
                    <a:pt x="29" y="5"/>
                  </a:cubicBezTo>
                  <a:cubicBezTo>
                    <a:pt x="29" y="6"/>
                    <a:pt x="28" y="5"/>
                    <a:pt x="29" y="5"/>
                  </a:cubicBezTo>
                  <a:cubicBezTo>
                    <a:pt x="29" y="5"/>
                    <a:pt x="30" y="4"/>
                    <a:pt x="30" y="4"/>
                  </a:cubicBezTo>
                  <a:cubicBezTo>
                    <a:pt x="30" y="4"/>
                    <a:pt x="31" y="3"/>
                    <a:pt x="31" y="3"/>
                  </a:cubicBezTo>
                  <a:cubicBezTo>
                    <a:pt x="30" y="4"/>
                    <a:pt x="31" y="3"/>
                    <a:pt x="31" y="3"/>
                  </a:cubicBezTo>
                  <a:cubicBezTo>
                    <a:pt x="31" y="3"/>
                    <a:pt x="32" y="3"/>
                    <a:pt x="32" y="3"/>
                  </a:cubicBezTo>
                  <a:cubicBezTo>
                    <a:pt x="33" y="3"/>
                    <a:pt x="33" y="2"/>
                    <a:pt x="34" y="2"/>
                  </a:cubicBezTo>
                  <a:cubicBezTo>
                    <a:pt x="33" y="3"/>
                    <a:pt x="33" y="2"/>
                    <a:pt x="34" y="2"/>
                  </a:cubicBezTo>
                  <a:cubicBezTo>
                    <a:pt x="34" y="2"/>
                    <a:pt x="35" y="2"/>
                    <a:pt x="35" y="2"/>
                  </a:cubicBezTo>
                  <a:cubicBezTo>
                    <a:pt x="34" y="2"/>
                    <a:pt x="35" y="2"/>
                    <a:pt x="36" y="2"/>
                  </a:cubicBezTo>
                  <a:cubicBezTo>
                    <a:pt x="36" y="2"/>
                    <a:pt x="37" y="2"/>
                    <a:pt x="37" y="2"/>
                  </a:cubicBezTo>
                  <a:cubicBezTo>
                    <a:pt x="37" y="2"/>
                    <a:pt x="38" y="1"/>
                    <a:pt x="38" y="1"/>
                  </a:cubicBezTo>
                  <a:cubicBezTo>
                    <a:pt x="37" y="2"/>
                    <a:pt x="38" y="1"/>
                    <a:pt x="39" y="1"/>
                  </a:cubicBezTo>
                  <a:cubicBezTo>
                    <a:pt x="37" y="2"/>
                    <a:pt x="38" y="1"/>
                    <a:pt x="40" y="1"/>
                  </a:cubicBezTo>
                  <a:cubicBezTo>
                    <a:pt x="37" y="2"/>
                    <a:pt x="38" y="1"/>
                    <a:pt x="40" y="1"/>
                  </a:cubicBezTo>
                  <a:cubicBezTo>
                    <a:pt x="41" y="1"/>
                    <a:pt x="42" y="1"/>
                    <a:pt x="42" y="1"/>
                  </a:cubicBezTo>
                  <a:cubicBezTo>
                    <a:pt x="43" y="1"/>
                    <a:pt x="43" y="1"/>
                    <a:pt x="43" y="1"/>
                  </a:cubicBezTo>
                  <a:cubicBezTo>
                    <a:pt x="43" y="1"/>
                    <a:pt x="43" y="1"/>
                    <a:pt x="44" y="1"/>
                  </a:cubicBezTo>
                  <a:cubicBezTo>
                    <a:pt x="44" y="1"/>
                    <a:pt x="44" y="0"/>
                    <a:pt x="44" y="0"/>
                  </a:cubicBezTo>
                  <a:cubicBezTo>
                    <a:pt x="44" y="1"/>
                    <a:pt x="44" y="0"/>
                    <a:pt x="45" y="0"/>
                  </a:cubicBezTo>
                  <a:cubicBezTo>
                    <a:pt x="44" y="1"/>
                    <a:pt x="44" y="0"/>
                    <a:pt x="46" y="0"/>
                  </a:cubicBezTo>
                  <a:cubicBezTo>
                    <a:pt x="46" y="0"/>
                    <a:pt x="47" y="0"/>
                    <a:pt x="48" y="0"/>
                  </a:cubicBezTo>
                  <a:cubicBezTo>
                    <a:pt x="48" y="0"/>
                    <a:pt x="49" y="1"/>
                    <a:pt x="49" y="1"/>
                  </a:cubicBezTo>
                  <a:cubicBezTo>
                    <a:pt x="48" y="0"/>
                    <a:pt x="49" y="1"/>
                    <a:pt x="49" y="1"/>
                  </a:cubicBezTo>
                  <a:cubicBezTo>
                    <a:pt x="50" y="1"/>
                    <a:pt x="50" y="1"/>
                    <a:pt x="51" y="1"/>
                  </a:cubicBezTo>
                  <a:cubicBezTo>
                    <a:pt x="52" y="1"/>
                    <a:pt x="52" y="1"/>
                    <a:pt x="52" y="1"/>
                  </a:cubicBezTo>
                  <a:cubicBezTo>
                    <a:pt x="52" y="1"/>
                    <a:pt x="53" y="1"/>
                    <a:pt x="53" y="1"/>
                  </a:cubicBezTo>
                  <a:cubicBezTo>
                    <a:pt x="53" y="1"/>
                    <a:pt x="54" y="1"/>
                    <a:pt x="54" y="1"/>
                  </a:cubicBezTo>
                  <a:cubicBezTo>
                    <a:pt x="54" y="2"/>
                    <a:pt x="54" y="2"/>
                    <a:pt x="55" y="2"/>
                  </a:cubicBezTo>
                  <a:cubicBezTo>
                    <a:pt x="55" y="2"/>
                    <a:pt x="55" y="2"/>
                    <a:pt x="55" y="2"/>
                  </a:cubicBezTo>
                  <a:cubicBezTo>
                    <a:pt x="55" y="2"/>
                    <a:pt x="56" y="3"/>
                    <a:pt x="56" y="3"/>
                  </a:cubicBezTo>
                  <a:cubicBezTo>
                    <a:pt x="57" y="3"/>
                    <a:pt x="57" y="3"/>
                    <a:pt x="57" y="3"/>
                  </a:cubicBezTo>
                  <a:cubicBezTo>
                    <a:pt x="57" y="3"/>
                    <a:pt x="57" y="3"/>
                    <a:pt x="58" y="3"/>
                  </a:cubicBezTo>
                  <a:cubicBezTo>
                    <a:pt x="57" y="3"/>
                    <a:pt x="57" y="3"/>
                    <a:pt x="59" y="3"/>
                  </a:cubicBezTo>
                  <a:cubicBezTo>
                    <a:pt x="57" y="3"/>
                    <a:pt x="57" y="3"/>
                    <a:pt x="60" y="3"/>
                  </a:cubicBezTo>
                  <a:cubicBezTo>
                    <a:pt x="60" y="3"/>
                    <a:pt x="61" y="3"/>
                    <a:pt x="61" y="3"/>
                  </a:cubicBezTo>
                  <a:cubicBezTo>
                    <a:pt x="61" y="2"/>
                    <a:pt x="62" y="2"/>
                    <a:pt x="62" y="2"/>
                  </a:cubicBezTo>
                  <a:cubicBezTo>
                    <a:pt x="62" y="3"/>
                    <a:pt x="62" y="3"/>
                    <a:pt x="63" y="3"/>
                  </a:cubicBezTo>
                  <a:cubicBezTo>
                    <a:pt x="63" y="3"/>
                    <a:pt x="63" y="3"/>
                    <a:pt x="63" y="3"/>
                  </a:cubicBezTo>
                  <a:cubicBezTo>
                    <a:pt x="63" y="3"/>
                    <a:pt x="64" y="4"/>
                    <a:pt x="64" y="4"/>
                  </a:cubicBezTo>
                  <a:cubicBezTo>
                    <a:pt x="64" y="4"/>
                    <a:pt x="64" y="4"/>
                    <a:pt x="64" y="4"/>
                  </a:cubicBezTo>
                  <a:cubicBezTo>
                    <a:pt x="64" y="4"/>
                    <a:pt x="65" y="5"/>
                    <a:pt x="65" y="5"/>
                  </a:cubicBezTo>
                  <a:cubicBezTo>
                    <a:pt x="65" y="5"/>
                    <a:pt x="65" y="6"/>
                    <a:pt x="65" y="6"/>
                  </a:cubicBezTo>
                  <a:cubicBezTo>
                    <a:pt x="65" y="6"/>
                    <a:pt x="65" y="7"/>
                    <a:pt x="65" y="7"/>
                  </a:cubicBezTo>
                  <a:cubicBezTo>
                    <a:pt x="65" y="8"/>
                    <a:pt x="66" y="9"/>
                    <a:pt x="66" y="9"/>
                  </a:cubicBezTo>
                  <a:cubicBezTo>
                    <a:pt x="65" y="8"/>
                    <a:pt x="66" y="9"/>
                    <a:pt x="66" y="9"/>
                  </a:cubicBezTo>
                  <a:cubicBezTo>
                    <a:pt x="66" y="9"/>
                    <a:pt x="66" y="10"/>
                    <a:pt x="66" y="10"/>
                  </a:cubicBezTo>
                  <a:cubicBezTo>
                    <a:pt x="67" y="10"/>
                    <a:pt x="68" y="11"/>
                    <a:pt x="68" y="11"/>
                  </a:cubicBezTo>
                  <a:cubicBezTo>
                    <a:pt x="68" y="11"/>
                    <a:pt x="69" y="12"/>
                    <a:pt x="69" y="12"/>
                  </a:cubicBezTo>
                  <a:cubicBezTo>
                    <a:pt x="68" y="11"/>
                    <a:pt x="69" y="12"/>
                    <a:pt x="69" y="12"/>
                  </a:cubicBezTo>
                  <a:cubicBezTo>
                    <a:pt x="69" y="12"/>
                    <a:pt x="70" y="12"/>
                    <a:pt x="70" y="12"/>
                  </a:cubicBezTo>
                  <a:cubicBezTo>
                    <a:pt x="70" y="13"/>
                    <a:pt x="70" y="13"/>
                    <a:pt x="71" y="13"/>
                  </a:cubicBezTo>
                  <a:cubicBezTo>
                    <a:pt x="70" y="13"/>
                    <a:pt x="70" y="13"/>
                    <a:pt x="71" y="14"/>
                  </a:cubicBezTo>
                  <a:cubicBezTo>
                    <a:pt x="71" y="14"/>
                    <a:pt x="72" y="14"/>
                    <a:pt x="72" y="14"/>
                  </a:cubicBezTo>
                  <a:cubicBezTo>
                    <a:pt x="72" y="14"/>
                    <a:pt x="72" y="15"/>
                    <a:pt x="73" y="15"/>
                  </a:cubicBezTo>
                  <a:cubicBezTo>
                    <a:pt x="73" y="16"/>
                    <a:pt x="73" y="16"/>
                    <a:pt x="73" y="16"/>
                  </a:cubicBezTo>
                  <a:cubicBezTo>
                    <a:pt x="73" y="17"/>
                    <a:pt x="74" y="18"/>
                    <a:pt x="74" y="18"/>
                  </a:cubicBezTo>
                  <a:cubicBezTo>
                    <a:pt x="73" y="17"/>
                    <a:pt x="74" y="18"/>
                    <a:pt x="74" y="19"/>
                  </a:cubicBezTo>
                  <a:cubicBezTo>
                    <a:pt x="73" y="17"/>
                    <a:pt x="74" y="18"/>
                    <a:pt x="75" y="19"/>
                  </a:cubicBezTo>
                  <a:cubicBezTo>
                    <a:pt x="75" y="19"/>
                    <a:pt x="75" y="19"/>
                    <a:pt x="75" y="19"/>
                  </a:cubicBezTo>
                  <a:cubicBezTo>
                    <a:pt x="75" y="19"/>
                    <a:pt x="76" y="20"/>
                    <a:pt x="76" y="20"/>
                  </a:cubicBezTo>
                  <a:cubicBezTo>
                    <a:pt x="75" y="19"/>
                    <a:pt x="76" y="20"/>
                    <a:pt x="76" y="20"/>
                  </a:cubicBezTo>
                  <a:cubicBezTo>
                    <a:pt x="76" y="20"/>
                    <a:pt x="77" y="20"/>
                    <a:pt x="77" y="20"/>
                  </a:cubicBezTo>
                  <a:cubicBezTo>
                    <a:pt x="77" y="20"/>
                    <a:pt x="77" y="21"/>
                    <a:pt x="77" y="21"/>
                  </a:cubicBezTo>
                  <a:cubicBezTo>
                    <a:pt x="77" y="21"/>
                    <a:pt x="78" y="21"/>
                    <a:pt x="78" y="21"/>
                  </a:cubicBezTo>
                  <a:cubicBezTo>
                    <a:pt x="77" y="21"/>
                    <a:pt x="78" y="21"/>
                    <a:pt x="78" y="22"/>
                  </a:cubicBezTo>
                  <a:cubicBezTo>
                    <a:pt x="78" y="22"/>
                    <a:pt x="78" y="23"/>
                    <a:pt x="78" y="23"/>
                  </a:cubicBezTo>
                  <a:cubicBezTo>
                    <a:pt x="78" y="23"/>
                    <a:pt x="79" y="24"/>
                    <a:pt x="79" y="24"/>
                  </a:cubicBezTo>
                  <a:cubicBezTo>
                    <a:pt x="78" y="23"/>
                    <a:pt x="79" y="24"/>
                    <a:pt x="79" y="24"/>
                  </a:cubicBezTo>
                  <a:cubicBezTo>
                    <a:pt x="79" y="24"/>
                    <a:pt x="80" y="25"/>
                    <a:pt x="80" y="25"/>
                  </a:cubicBezTo>
                  <a:cubicBezTo>
                    <a:pt x="79" y="24"/>
                    <a:pt x="80" y="25"/>
                    <a:pt x="81" y="26"/>
                  </a:cubicBezTo>
                  <a:cubicBezTo>
                    <a:pt x="81" y="26"/>
                    <a:pt x="82" y="27"/>
                    <a:pt x="82" y="27"/>
                  </a:cubicBezTo>
                  <a:cubicBezTo>
                    <a:pt x="82" y="28"/>
                    <a:pt x="83" y="28"/>
                    <a:pt x="83" y="29"/>
                  </a:cubicBezTo>
                  <a:cubicBezTo>
                    <a:pt x="84" y="29"/>
                    <a:pt x="83" y="29"/>
                    <a:pt x="84" y="29"/>
                  </a:cubicBezTo>
                  <a:cubicBezTo>
                    <a:pt x="84" y="29"/>
                    <a:pt x="84" y="30"/>
                    <a:pt x="84" y="30"/>
                  </a:cubicBezTo>
                  <a:cubicBezTo>
                    <a:pt x="84" y="30"/>
                    <a:pt x="85" y="30"/>
                    <a:pt x="85" y="30"/>
                  </a:cubicBezTo>
                  <a:cubicBezTo>
                    <a:pt x="85" y="30"/>
                    <a:pt x="85" y="30"/>
                    <a:pt x="85" y="30"/>
                  </a:cubicBezTo>
                  <a:cubicBezTo>
                    <a:pt x="85" y="30"/>
                    <a:pt x="85" y="31"/>
                    <a:pt x="85" y="31"/>
                  </a:cubicBezTo>
                  <a:cubicBezTo>
                    <a:pt x="85" y="31"/>
                    <a:pt x="86" y="32"/>
                    <a:pt x="87" y="32"/>
                  </a:cubicBezTo>
                  <a:cubicBezTo>
                    <a:pt x="87" y="32"/>
                    <a:pt x="87" y="32"/>
                    <a:pt x="87" y="32"/>
                  </a:cubicBezTo>
                  <a:cubicBezTo>
                    <a:pt x="87" y="32"/>
                    <a:pt x="87" y="32"/>
                    <a:pt x="88" y="33"/>
                  </a:cubicBezTo>
                  <a:cubicBezTo>
                    <a:pt x="88" y="33"/>
                    <a:pt x="89" y="34"/>
                    <a:pt x="89" y="34"/>
                  </a:cubicBezTo>
                  <a:cubicBezTo>
                    <a:pt x="89" y="34"/>
                    <a:pt x="89" y="35"/>
                    <a:pt x="89" y="35"/>
                  </a:cubicBezTo>
                  <a:cubicBezTo>
                    <a:pt x="89" y="35"/>
                    <a:pt x="90" y="37"/>
                    <a:pt x="91" y="37"/>
                  </a:cubicBezTo>
                  <a:cubicBezTo>
                    <a:pt x="91" y="37"/>
                    <a:pt x="91" y="38"/>
                    <a:pt x="91" y="38"/>
                  </a:cubicBezTo>
                  <a:cubicBezTo>
                    <a:pt x="91" y="37"/>
                    <a:pt x="91" y="38"/>
                    <a:pt x="92" y="39"/>
                  </a:cubicBezTo>
                  <a:cubicBezTo>
                    <a:pt x="91" y="37"/>
                    <a:pt x="91" y="38"/>
                    <a:pt x="92" y="40"/>
                  </a:cubicBezTo>
                  <a:cubicBezTo>
                    <a:pt x="92" y="40"/>
                    <a:pt x="92" y="40"/>
                    <a:pt x="92" y="40"/>
                  </a:cubicBezTo>
                  <a:cubicBezTo>
                    <a:pt x="92" y="40"/>
                    <a:pt x="93" y="40"/>
                    <a:pt x="93" y="41"/>
                  </a:cubicBezTo>
                  <a:cubicBezTo>
                    <a:pt x="93" y="41"/>
                    <a:pt x="94" y="41"/>
                    <a:pt x="94" y="42"/>
                  </a:cubicBezTo>
                  <a:cubicBezTo>
                    <a:pt x="94" y="42"/>
                    <a:pt x="95" y="43"/>
                    <a:pt x="95" y="43"/>
                  </a:cubicBezTo>
                  <a:cubicBezTo>
                    <a:pt x="95" y="43"/>
                    <a:pt x="95" y="44"/>
                    <a:pt x="95" y="44"/>
                  </a:cubicBezTo>
                  <a:cubicBezTo>
                    <a:pt x="95" y="44"/>
                    <a:pt x="95" y="44"/>
                    <a:pt x="95" y="44"/>
                  </a:cubicBezTo>
                  <a:cubicBezTo>
                    <a:pt x="95" y="44"/>
                    <a:pt x="95" y="44"/>
                    <a:pt x="95" y="45"/>
                  </a:cubicBezTo>
                  <a:cubicBezTo>
                    <a:pt x="95" y="44"/>
                    <a:pt x="95" y="44"/>
                    <a:pt x="96" y="46"/>
                  </a:cubicBezTo>
                  <a:cubicBezTo>
                    <a:pt x="96" y="46"/>
                    <a:pt x="97" y="47"/>
                    <a:pt x="97" y="47"/>
                  </a:cubicBezTo>
                  <a:cubicBezTo>
                    <a:pt x="97" y="47"/>
                    <a:pt x="97" y="47"/>
                    <a:pt x="97" y="48"/>
                  </a:cubicBezTo>
                  <a:cubicBezTo>
                    <a:pt x="98" y="48"/>
                    <a:pt x="98" y="48"/>
                    <a:pt x="98" y="48"/>
                  </a:cubicBezTo>
                  <a:cubicBezTo>
                    <a:pt x="98" y="48"/>
                    <a:pt x="98" y="49"/>
                    <a:pt x="98" y="49"/>
                  </a:cubicBezTo>
                  <a:cubicBezTo>
                    <a:pt x="98" y="50"/>
                    <a:pt x="98" y="50"/>
                    <a:pt x="98" y="51"/>
                  </a:cubicBezTo>
                  <a:cubicBezTo>
                    <a:pt x="98" y="51"/>
                    <a:pt x="99" y="51"/>
                    <a:pt x="99" y="51"/>
                  </a:cubicBezTo>
                  <a:cubicBezTo>
                    <a:pt x="99" y="51"/>
                    <a:pt x="99" y="53"/>
                    <a:pt x="99" y="53"/>
                  </a:cubicBezTo>
                  <a:cubicBezTo>
                    <a:pt x="99" y="53"/>
                    <a:pt x="99" y="53"/>
                    <a:pt x="99" y="53"/>
                  </a:cubicBezTo>
                  <a:cubicBezTo>
                    <a:pt x="99" y="53"/>
                    <a:pt x="99" y="53"/>
                    <a:pt x="99" y="54"/>
                  </a:cubicBezTo>
                  <a:cubicBezTo>
                    <a:pt x="99" y="54"/>
                    <a:pt x="100" y="55"/>
                    <a:pt x="100" y="55"/>
                  </a:cubicBezTo>
                  <a:cubicBezTo>
                    <a:pt x="99" y="54"/>
                    <a:pt x="100" y="55"/>
                    <a:pt x="101" y="56"/>
                  </a:cubicBezTo>
                  <a:cubicBezTo>
                    <a:pt x="101" y="57"/>
                    <a:pt x="102" y="57"/>
                    <a:pt x="102" y="58"/>
                  </a:cubicBezTo>
                  <a:cubicBezTo>
                    <a:pt x="102" y="58"/>
                    <a:pt x="102" y="58"/>
                    <a:pt x="102" y="59"/>
                  </a:cubicBezTo>
                  <a:cubicBezTo>
                    <a:pt x="102" y="58"/>
                    <a:pt x="102" y="58"/>
                    <a:pt x="103" y="60"/>
                  </a:cubicBezTo>
                  <a:cubicBezTo>
                    <a:pt x="103" y="60"/>
                    <a:pt x="104" y="61"/>
                    <a:pt x="104" y="62"/>
                  </a:cubicBezTo>
                  <a:cubicBezTo>
                    <a:pt x="104" y="62"/>
                    <a:pt x="104" y="62"/>
                    <a:pt x="104" y="62"/>
                  </a:cubicBezTo>
                  <a:cubicBezTo>
                    <a:pt x="105" y="62"/>
                    <a:pt x="104" y="63"/>
                    <a:pt x="105" y="63"/>
                  </a:cubicBezTo>
                  <a:cubicBezTo>
                    <a:pt x="105" y="62"/>
                    <a:pt x="104" y="63"/>
                    <a:pt x="105" y="63"/>
                  </a:cubicBezTo>
                  <a:cubicBezTo>
                    <a:pt x="105" y="64"/>
                    <a:pt x="105" y="64"/>
                    <a:pt x="105" y="64"/>
                  </a:cubicBezTo>
                  <a:cubicBezTo>
                    <a:pt x="105" y="64"/>
                    <a:pt x="104" y="65"/>
                    <a:pt x="104" y="65"/>
                  </a:cubicBezTo>
                  <a:cubicBezTo>
                    <a:pt x="105" y="64"/>
                    <a:pt x="104" y="65"/>
                    <a:pt x="104" y="66"/>
                  </a:cubicBezTo>
                  <a:cubicBezTo>
                    <a:pt x="104" y="66"/>
                    <a:pt x="104" y="66"/>
                    <a:pt x="104" y="66"/>
                  </a:cubicBezTo>
                  <a:cubicBezTo>
                    <a:pt x="103" y="66"/>
                    <a:pt x="104" y="67"/>
                    <a:pt x="103" y="67"/>
                  </a:cubicBezTo>
                  <a:cubicBezTo>
                    <a:pt x="103" y="67"/>
                    <a:pt x="103" y="68"/>
                    <a:pt x="103" y="68"/>
                  </a:cubicBezTo>
                  <a:cubicBezTo>
                    <a:pt x="103" y="68"/>
                    <a:pt x="103" y="69"/>
                    <a:pt x="103" y="69"/>
                  </a:cubicBezTo>
                  <a:cubicBezTo>
                    <a:pt x="103" y="68"/>
                    <a:pt x="103" y="69"/>
                    <a:pt x="102" y="69"/>
                  </a:cubicBezTo>
                  <a:cubicBezTo>
                    <a:pt x="102" y="69"/>
                    <a:pt x="101" y="69"/>
                    <a:pt x="101" y="69"/>
                  </a:cubicBezTo>
                  <a:cubicBezTo>
                    <a:pt x="101" y="69"/>
                    <a:pt x="101" y="69"/>
                    <a:pt x="101" y="69"/>
                  </a:cubicBezTo>
                  <a:cubicBezTo>
                    <a:pt x="101" y="69"/>
                    <a:pt x="101" y="69"/>
                    <a:pt x="100" y="69"/>
                  </a:cubicBezTo>
                  <a:cubicBezTo>
                    <a:pt x="99" y="68"/>
                    <a:pt x="99" y="68"/>
                    <a:pt x="99" y="68"/>
                  </a:cubicBezTo>
                  <a:cubicBezTo>
                    <a:pt x="99" y="68"/>
                    <a:pt x="98" y="67"/>
                    <a:pt x="98" y="67"/>
                  </a:cubicBezTo>
                  <a:cubicBezTo>
                    <a:pt x="99" y="68"/>
                    <a:pt x="98" y="67"/>
                    <a:pt x="98" y="67"/>
                  </a:cubicBezTo>
                  <a:cubicBezTo>
                    <a:pt x="99" y="68"/>
                    <a:pt x="98" y="67"/>
                    <a:pt x="98" y="66"/>
                  </a:cubicBezTo>
                  <a:cubicBezTo>
                    <a:pt x="98" y="66"/>
                    <a:pt x="98" y="65"/>
                    <a:pt x="98" y="65"/>
                  </a:cubicBezTo>
                  <a:cubicBezTo>
                    <a:pt x="98" y="66"/>
                    <a:pt x="98" y="65"/>
                    <a:pt x="98" y="65"/>
                  </a:cubicBezTo>
                  <a:cubicBezTo>
                    <a:pt x="97" y="65"/>
                    <a:pt x="97" y="65"/>
                    <a:pt x="96" y="65"/>
                  </a:cubicBezTo>
                  <a:cubicBezTo>
                    <a:pt x="96" y="65"/>
                    <a:pt x="96" y="64"/>
                    <a:pt x="96" y="64"/>
                  </a:cubicBezTo>
                  <a:cubicBezTo>
                    <a:pt x="96" y="64"/>
                    <a:pt x="95" y="64"/>
                    <a:pt x="95" y="64"/>
                  </a:cubicBezTo>
                  <a:cubicBezTo>
                    <a:pt x="95" y="65"/>
                    <a:pt x="94" y="65"/>
                    <a:pt x="94" y="65"/>
                  </a:cubicBezTo>
                  <a:cubicBezTo>
                    <a:pt x="95" y="65"/>
                    <a:pt x="94" y="65"/>
                    <a:pt x="94" y="66"/>
                  </a:cubicBezTo>
                  <a:cubicBezTo>
                    <a:pt x="94" y="66"/>
                    <a:pt x="94" y="66"/>
                    <a:pt x="93" y="66"/>
                  </a:cubicBezTo>
                  <a:cubicBezTo>
                    <a:pt x="94" y="66"/>
                    <a:pt x="94" y="66"/>
                    <a:pt x="93" y="67"/>
                  </a:cubicBezTo>
                  <a:cubicBezTo>
                    <a:pt x="92" y="67"/>
                    <a:pt x="93" y="67"/>
                    <a:pt x="92" y="67"/>
                  </a:cubicBezTo>
                  <a:cubicBezTo>
                    <a:pt x="92" y="67"/>
                    <a:pt x="92" y="69"/>
                    <a:pt x="92" y="69"/>
                  </a:cubicBezTo>
                  <a:cubicBezTo>
                    <a:pt x="92" y="69"/>
                    <a:pt x="92" y="69"/>
                    <a:pt x="92" y="69"/>
                  </a:cubicBezTo>
                  <a:cubicBezTo>
                    <a:pt x="92" y="69"/>
                    <a:pt x="92" y="70"/>
                    <a:pt x="92" y="70"/>
                  </a:cubicBezTo>
                  <a:cubicBezTo>
                    <a:pt x="92" y="70"/>
                    <a:pt x="91" y="71"/>
                    <a:pt x="91" y="71"/>
                  </a:cubicBezTo>
                  <a:cubicBezTo>
                    <a:pt x="92" y="70"/>
                    <a:pt x="91" y="71"/>
                    <a:pt x="91" y="72"/>
                  </a:cubicBezTo>
                  <a:cubicBezTo>
                    <a:pt x="91" y="72"/>
                    <a:pt x="91" y="72"/>
                    <a:pt x="91" y="72"/>
                  </a:cubicBezTo>
                  <a:cubicBezTo>
                    <a:pt x="90" y="72"/>
                    <a:pt x="90" y="73"/>
                    <a:pt x="90" y="73"/>
                  </a:cubicBezTo>
                  <a:cubicBezTo>
                    <a:pt x="90" y="72"/>
                    <a:pt x="90" y="73"/>
                    <a:pt x="89" y="73"/>
                  </a:cubicBezTo>
                  <a:cubicBezTo>
                    <a:pt x="89" y="73"/>
                    <a:pt x="89" y="74"/>
                    <a:pt x="89" y="74"/>
                  </a:cubicBezTo>
                  <a:cubicBezTo>
                    <a:pt x="89" y="74"/>
                    <a:pt x="88" y="75"/>
                    <a:pt x="88" y="75"/>
                  </a:cubicBezTo>
                  <a:cubicBezTo>
                    <a:pt x="88" y="75"/>
                    <a:pt x="88" y="75"/>
                    <a:pt x="88" y="75"/>
                  </a:cubicBezTo>
                  <a:cubicBezTo>
                    <a:pt x="88" y="75"/>
                    <a:pt x="88" y="76"/>
                    <a:pt x="88" y="76"/>
                  </a:cubicBezTo>
                  <a:cubicBezTo>
                    <a:pt x="88" y="76"/>
                    <a:pt x="87" y="76"/>
                    <a:pt x="87" y="76"/>
                  </a:cubicBezTo>
                  <a:cubicBezTo>
                    <a:pt x="87" y="76"/>
                    <a:pt x="87" y="76"/>
                    <a:pt x="87" y="76"/>
                  </a:cubicBezTo>
                  <a:cubicBezTo>
                    <a:pt x="86" y="76"/>
                    <a:pt x="86" y="77"/>
                    <a:pt x="86" y="77"/>
                  </a:cubicBezTo>
                  <a:cubicBezTo>
                    <a:pt x="86" y="77"/>
                    <a:pt x="85" y="77"/>
                    <a:pt x="85" y="77"/>
                  </a:cubicBezTo>
                  <a:cubicBezTo>
                    <a:pt x="85" y="78"/>
                    <a:pt x="85" y="78"/>
                    <a:pt x="85" y="78"/>
                  </a:cubicBezTo>
                  <a:cubicBezTo>
                    <a:pt x="84" y="78"/>
                    <a:pt x="83" y="78"/>
                    <a:pt x="83" y="78"/>
                  </a:cubicBezTo>
                  <a:cubicBezTo>
                    <a:pt x="83" y="78"/>
                    <a:pt x="83" y="79"/>
                    <a:pt x="83" y="79"/>
                  </a:cubicBezTo>
                  <a:cubicBezTo>
                    <a:pt x="83" y="79"/>
                    <a:pt x="82" y="79"/>
                    <a:pt x="82" y="79"/>
                  </a:cubicBezTo>
                  <a:cubicBezTo>
                    <a:pt x="83" y="79"/>
                    <a:pt x="82" y="79"/>
                    <a:pt x="82" y="79"/>
                  </a:cubicBezTo>
                  <a:cubicBezTo>
                    <a:pt x="82" y="80"/>
                    <a:pt x="81" y="80"/>
                    <a:pt x="81" y="80"/>
                  </a:cubicBezTo>
                  <a:cubicBezTo>
                    <a:pt x="81" y="80"/>
                    <a:pt x="81" y="80"/>
                    <a:pt x="81" y="80"/>
                  </a:cubicBezTo>
                  <a:cubicBezTo>
                    <a:pt x="81" y="80"/>
                    <a:pt x="80" y="80"/>
                    <a:pt x="80" y="80"/>
                  </a:cubicBezTo>
                  <a:cubicBezTo>
                    <a:pt x="80" y="80"/>
                    <a:pt x="80" y="81"/>
                    <a:pt x="80" y="81"/>
                  </a:cubicBezTo>
                  <a:cubicBezTo>
                    <a:pt x="80" y="81"/>
                    <a:pt x="79" y="81"/>
                    <a:pt x="79" y="81"/>
                  </a:cubicBezTo>
                  <a:cubicBezTo>
                    <a:pt x="79" y="81"/>
                    <a:pt x="79" y="82"/>
                    <a:pt x="79" y="82"/>
                  </a:cubicBezTo>
                  <a:cubicBezTo>
                    <a:pt x="79" y="82"/>
                    <a:pt x="79" y="83"/>
                    <a:pt x="79" y="83"/>
                  </a:cubicBezTo>
                  <a:cubicBezTo>
                    <a:pt x="79" y="83"/>
                    <a:pt x="79" y="84"/>
                    <a:pt x="79" y="84"/>
                  </a:cubicBezTo>
                  <a:cubicBezTo>
                    <a:pt x="79" y="83"/>
                    <a:pt x="79" y="84"/>
                    <a:pt x="79" y="84"/>
                  </a:cubicBezTo>
                  <a:cubicBezTo>
                    <a:pt x="79" y="83"/>
                    <a:pt x="79" y="84"/>
                    <a:pt x="79" y="85"/>
                  </a:cubicBezTo>
                  <a:cubicBezTo>
                    <a:pt x="80" y="85"/>
                    <a:pt x="79" y="85"/>
                    <a:pt x="80" y="85"/>
                  </a:cubicBezTo>
                  <a:cubicBezTo>
                    <a:pt x="80" y="85"/>
                    <a:pt x="79" y="85"/>
                    <a:pt x="80" y="86"/>
                  </a:cubicBezTo>
                  <a:cubicBezTo>
                    <a:pt x="81" y="86"/>
                    <a:pt x="80" y="86"/>
                    <a:pt x="81" y="86"/>
                  </a:cubicBezTo>
                  <a:cubicBezTo>
                    <a:pt x="81" y="86"/>
                    <a:pt x="80" y="86"/>
                    <a:pt x="81" y="87"/>
                  </a:cubicBezTo>
                  <a:cubicBezTo>
                    <a:pt x="81" y="86"/>
                    <a:pt x="80" y="86"/>
                    <a:pt x="82" y="87"/>
                  </a:cubicBezTo>
                  <a:cubicBezTo>
                    <a:pt x="81" y="86"/>
                    <a:pt x="80" y="86"/>
                    <a:pt x="82" y="87"/>
                  </a:cubicBezTo>
                  <a:cubicBezTo>
                    <a:pt x="81" y="86"/>
                    <a:pt x="80" y="86"/>
                    <a:pt x="83" y="87"/>
                  </a:cubicBezTo>
                  <a:cubicBezTo>
                    <a:pt x="83" y="87"/>
                    <a:pt x="85" y="87"/>
                    <a:pt x="85" y="87"/>
                  </a:cubicBezTo>
                  <a:cubicBezTo>
                    <a:pt x="85" y="87"/>
                    <a:pt x="86" y="87"/>
                    <a:pt x="86" y="87"/>
                  </a:cubicBezTo>
                  <a:cubicBezTo>
                    <a:pt x="86" y="87"/>
                    <a:pt x="86" y="88"/>
                    <a:pt x="86" y="88"/>
                  </a:cubicBezTo>
                  <a:cubicBezTo>
                    <a:pt x="86" y="87"/>
                    <a:pt x="86" y="88"/>
                    <a:pt x="87" y="88"/>
                  </a:cubicBezTo>
                  <a:cubicBezTo>
                    <a:pt x="87" y="88"/>
                    <a:pt x="87" y="89"/>
                    <a:pt x="87" y="89"/>
                  </a:cubicBezTo>
                  <a:cubicBezTo>
                    <a:pt x="87" y="89"/>
                    <a:pt x="86" y="89"/>
                    <a:pt x="86" y="89"/>
                  </a:cubicBezTo>
                  <a:cubicBezTo>
                    <a:pt x="87" y="89"/>
                    <a:pt x="86" y="89"/>
                    <a:pt x="86" y="90"/>
                  </a:cubicBezTo>
                  <a:cubicBezTo>
                    <a:pt x="86" y="90"/>
                    <a:pt x="86" y="91"/>
                    <a:pt x="86" y="91"/>
                  </a:cubicBezTo>
                  <a:cubicBezTo>
                    <a:pt x="86" y="90"/>
                    <a:pt x="86" y="91"/>
                    <a:pt x="86" y="92"/>
                  </a:cubicBezTo>
                  <a:cubicBezTo>
                    <a:pt x="85" y="92"/>
                    <a:pt x="85" y="92"/>
                    <a:pt x="85" y="93"/>
                  </a:cubicBezTo>
                  <a:cubicBezTo>
                    <a:pt x="85" y="93"/>
                    <a:pt x="85" y="93"/>
                    <a:pt x="85" y="94"/>
                  </a:cubicBezTo>
                  <a:cubicBezTo>
                    <a:pt x="85" y="93"/>
                    <a:pt x="85" y="93"/>
                    <a:pt x="85" y="95"/>
                  </a:cubicBezTo>
                  <a:cubicBezTo>
                    <a:pt x="85" y="95"/>
                    <a:pt x="84" y="95"/>
                    <a:pt x="84" y="95"/>
                  </a:cubicBezTo>
                  <a:cubicBezTo>
                    <a:pt x="85" y="95"/>
                    <a:pt x="84" y="95"/>
                    <a:pt x="84" y="96"/>
                  </a:cubicBezTo>
                  <a:cubicBezTo>
                    <a:pt x="84" y="96"/>
                    <a:pt x="84" y="96"/>
                    <a:pt x="84" y="96"/>
                  </a:cubicBezTo>
                  <a:cubicBezTo>
                    <a:pt x="84" y="97"/>
                    <a:pt x="83" y="97"/>
                    <a:pt x="83" y="98"/>
                  </a:cubicBezTo>
                  <a:cubicBezTo>
                    <a:pt x="83" y="98"/>
                    <a:pt x="83" y="98"/>
                    <a:pt x="83" y="98"/>
                  </a:cubicBezTo>
                  <a:cubicBezTo>
                    <a:pt x="82" y="98"/>
                    <a:pt x="83" y="98"/>
                    <a:pt x="82" y="98"/>
                  </a:cubicBezTo>
                  <a:cubicBezTo>
                    <a:pt x="82" y="98"/>
                    <a:pt x="82" y="99"/>
                    <a:pt x="82" y="99"/>
                  </a:cubicBezTo>
                  <a:cubicBezTo>
                    <a:pt x="82" y="98"/>
                    <a:pt x="82" y="99"/>
                    <a:pt x="81" y="99"/>
                  </a:cubicBezTo>
                  <a:cubicBezTo>
                    <a:pt x="81" y="99"/>
                    <a:pt x="81" y="99"/>
                    <a:pt x="81" y="99"/>
                  </a:cubicBezTo>
                  <a:cubicBezTo>
                    <a:pt x="81" y="99"/>
                    <a:pt x="80" y="99"/>
                    <a:pt x="80" y="99"/>
                  </a:cubicBezTo>
                  <a:cubicBezTo>
                    <a:pt x="80" y="99"/>
                    <a:pt x="79" y="100"/>
                    <a:pt x="79" y="100"/>
                  </a:cubicBezTo>
                  <a:cubicBezTo>
                    <a:pt x="79" y="100"/>
                    <a:pt x="79" y="100"/>
                    <a:pt x="79" y="100"/>
                  </a:cubicBezTo>
                  <a:cubicBezTo>
                    <a:pt x="79" y="100"/>
                    <a:pt x="78" y="100"/>
                    <a:pt x="78" y="100"/>
                  </a:cubicBezTo>
                  <a:cubicBezTo>
                    <a:pt x="78" y="100"/>
                    <a:pt x="78" y="101"/>
                    <a:pt x="78" y="101"/>
                  </a:cubicBezTo>
                  <a:cubicBezTo>
                    <a:pt x="78" y="101"/>
                    <a:pt x="77" y="101"/>
                    <a:pt x="77" y="101"/>
                  </a:cubicBezTo>
                  <a:cubicBezTo>
                    <a:pt x="77" y="101"/>
                    <a:pt x="76" y="102"/>
                    <a:pt x="76" y="102"/>
                  </a:cubicBezTo>
                  <a:cubicBezTo>
                    <a:pt x="76" y="102"/>
                    <a:pt x="76" y="102"/>
                    <a:pt x="76" y="102"/>
                  </a:cubicBezTo>
                  <a:cubicBezTo>
                    <a:pt x="76" y="102"/>
                    <a:pt x="75" y="103"/>
                    <a:pt x="75" y="103"/>
                  </a:cubicBezTo>
                  <a:cubicBezTo>
                    <a:pt x="75" y="103"/>
                    <a:pt x="75" y="104"/>
                    <a:pt x="75" y="104"/>
                  </a:cubicBezTo>
                  <a:cubicBezTo>
                    <a:pt x="74" y="104"/>
                    <a:pt x="75" y="104"/>
                    <a:pt x="74" y="104"/>
                  </a:cubicBezTo>
                  <a:cubicBezTo>
                    <a:pt x="74" y="105"/>
                    <a:pt x="73" y="105"/>
                    <a:pt x="73" y="105"/>
                  </a:cubicBezTo>
                  <a:cubicBezTo>
                    <a:pt x="73" y="105"/>
                    <a:pt x="73" y="106"/>
                    <a:pt x="73" y="106"/>
                  </a:cubicBezTo>
                  <a:cubicBezTo>
                    <a:pt x="73" y="105"/>
                    <a:pt x="73" y="106"/>
                    <a:pt x="72" y="106"/>
                  </a:cubicBezTo>
                  <a:cubicBezTo>
                    <a:pt x="72" y="106"/>
                    <a:pt x="72" y="106"/>
                    <a:pt x="72" y="106"/>
                  </a:cubicBezTo>
                  <a:cubicBezTo>
                    <a:pt x="72" y="106"/>
                    <a:pt x="72" y="106"/>
                    <a:pt x="72" y="106"/>
                  </a:cubicBezTo>
                  <a:cubicBezTo>
                    <a:pt x="72" y="106"/>
                    <a:pt x="71" y="107"/>
                    <a:pt x="71" y="107"/>
                  </a:cubicBezTo>
                  <a:cubicBezTo>
                    <a:pt x="71" y="107"/>
                    <a:pt x="71" y="107"/>
                    <a:pt x="71" y="107"/>
                  </a:cubicBezTo>
                  <a:cubicBezTo>
                    <a:pt x="71" y="107"/>
                    <a:pt x="70" y="108"/>
                    <a:pt x="70" y="108"/>
                  </a:cubicBezTo>
                  <a:cubicBezTo>
                    <a:pt x="70" y="108"/>
                    <a:pt x="70" y="108"/>
                    <a:pt x="70" y="108"/>
                  </a:cubicBezTo>
                  <a:cubicBezTo>
                    <a:pt x="70" y="108"/>
                    <a:pt x="70" y="108"/>
                    <a:pt x="70" y="109"/>
                  </a:cubicBezTo>
                  <a:cubicBezTo>
                    <a:pt x="70" y="109"/>
                    <a:pt x="70" y="109"/>
                    <a:pt x="70" y="109"/>
                  </a:cubicBezTo>
                  <a:cubicBezTo>
                    <a:pt x="70" y="109"/>
                    <a:pt x="70" y="110"/>
                    <a:pt x="70" y="111"/>
                  </a:cubicBezTo>
                  <a:cubicBezTo>
                    <a:pt x="70" y="111"/>
                    <a:pt x="70" y="111"/>
                    <a:pt x="70" y="111"/>
                  </a:cubicBezTo>
                  <a:cubicBezTo>
                    <a:pt x="70" y="111"/>
                    <a:pt x="70" y="111"/>
                    <a:pt x="70" y="111"/>
                  </a:cubicBezTo>
                  <a:cubicBezTo>
                    <a:pt x="70" y="111"/>
                    <a:pt x="70" y="111"/>
                    <a:pt x="71" y="111"/>
                  </a:cubicBezTo>
                  <a:cubicBezTo>
                    <a:pt x="71" y="112"/>
                    <a:pt x="72" y="111"/>
                    <a:pt x="72" y="112"/>
                  </a:cubicBezTo>
                  <a:cubicBezTo>
                    <a:pt x="71" y="112"/>
                    <a:pt x="72" y="111"/>
                    <a:pt x="72" y="112"/>
                  </a:cubicBezTo>
                  <a:cubicBezTo>
                    <a:pt x="73" y="112"/>
                    <a:pt x="73" y="112"/>
                    <a:pt x="74" y="112"/>
                  </a:cubicBezTo>
                  <a:cubicBezTo>
                    <a:pt x="74" y="112"/>
                    <a:pt x="74" y="112"/>
                    <a:pt x="74" y="112"/>
                  </a:cubicBezTo>
                  <a:cubicBezTo>
                    <a:pt x="74" y="112"/>
                    <a:pt x="74" y="112"/>
                    <a:pt x="75" y="112"/>
                  </a:cubicBezTo>
                  <a:cubicBezTo>
                    <a:pt x="75" y="112"/>
                    <a:pt x="75" y="113"/>
                    <a:pt x="75" y="113"/>
                  </a:cubicBezTo>
                  <a:cubicBezTo>
                    <a:pt x="75" y="113"/>
                    <a:pt x="75" y="114"/>
                    <a:pt x="75" y="114"/>
                  </a:cubicBezTo>
                  <a:cubicBezTo>
                    <a:pt x="75" y="114"/>
                    <a:pt x="76" y="115"/>
                    <a:pt x="76" y="115"/>
                  </a:cubicBezTo>
                  <a:cubicBezTo>
                    <a:pt x="76" y="115"/>
                    <a:pt x="76" y="116"/>
                    <a:pt x="76" y="117"/>
                  </a:cubicBezTo>
                  <a:cubicBezTo>
                    <a:pt x="76" y="117"/>
                    <a:pt x="76" y="118"/>
                    <a:pt x="76" y="118"/>
                  </a:cubicBezTo>
                  <a:cubicBezTo>
                    <a:pt x="76" y="118"/>
                    <a:pt x="76" y="119"/>
                    <a:pt x="76" y="119"/>
                  </a:cubicBezTo>
                  <a:cubicBezTo>
                    <a:pt x="76" y="119"/>
                    <a:pt x="76" y="120"/>
                    <a:pt x="76" y="120"/>
                  </a:cubicBezTo>
                  <a:cubicBezTo>
                    <a:pt x="76" y="121"/>
                    <a:pt x="76" y="122"/>
                    <a:pt x="76" y="122"/>
                  </a:cubicBezTo>
                  <a:cubicBezTo>
                    <a:pt x="76" y="121"/>
                    <a:pt x="76" y="122"/>
                    <a:pt x="77" y="122"/>
                  </a:cubicBezTo>
                  <a:cubicBezTo>
                    <a:pt x="76" y="121"/>
                    <a:pt x="76" y="122"/>
                    <a:pt x="78" y="122"/>
                  </a:cubicBezTo>
                  <a:cubicBezTo>
                    <a:pt x="78" y="122"/>
                    <a:pt x="79" y="122"/>
                    <a:pt x="79" y="122"/>
                  </a:cubicBezTo>
                  <a:cubicBezTo>
                    <a:pt x="79" y="122"/>
                    <a:pt x="79" y="122"/>
                    <a:pt x="79" y="122"/>
                  </a:cubicBezTo>
                  <a:cubicBezTo>
                    <a:pt x="79" y="122"/>
                    <a:pt x="79" y="122"/>
                    <a:pt x="79" y="123"/>
                  </a:cubicBezTo>
                  <a:cubicBezTo>
                    <a:pt x="79" y="123"/>
                    <a:pt x="79" y="124"/>
                    <a:pt x="79" y="124"/>
                  </a:cubicBezTo>
                  <a:cubicBezTo>
                    <a:pt x="79" y="124"/>
                    <a:pt x="80" y="124"/>
                    <a:pt x="80" y="124"/>
                  </a:cubicBezTo>
                  <a:cubicBezTo>
                    <a:pt x="80" y="125"/>
                    <a:pt x="80" y="126"/>
                    <a:pt x="80" y="126"/>
                  </a:cubicBezTo>
                  <a:cubicBezTo>
                    <a:pt x="80" y="127"/>
                    <a:pt x="80" y="127"/>
                    <a:pt x="80" y="128"/>
                  </a:cubicBezTo>
                  <a:cubicBezTo>
                    <a:pt x="80" y="128"/>
                    <a:pt x="81" y="128"/>
                    <a:pt x="81" y="128"/>
                  </a:cubicBezTo>
                  <a:cubicBezTo>
                    <a:pt x="80" y="128"/>
                    <a:pt x="81" y="128"/>
                    <a:pt x="81" y="129"/>
                  </a:cubicBezTo>
                  <a:cubicBezTo>
                    <a:pt x="81" y="129"/>
                    <a:pt x="81" y="129"/>
                    <a:pt x="81" y="129"/>
                  </a:cubicBezTo>
                  <a:cubicBezTo>
                    <a:pt x="81" y="129"/>
                    <a:pt x="81" y="131"/>
                    <a:pt x="81" y="131"/>
                  </a:cubicBezTo>
                  <a:cubicBezTo>
                    <a:pt x="81" y="131"/>
                    <a:pt x="82" y="131"/>
                    <a:pt x="82" y="131"/>
                  </a:cubicBezTo>
                  <a:cubicBezTo>
                    <a:pt x="82" y="131"/>
                    <a:pt x="82" y="132"/>
                    <a:pt x="82" y="132"/>
                  </a:cubicBezTo>
                  <a:cubicBezTo>
                    <a:pt x="82" y="132"/>
                    <a:pt x="83" y="132"/>
                    <a:pt x="83" y="132"/>
                  </a:cubicBezTo>
                  <a:cubicBezTo>
                    <a:pt x="83" y="132"/>
                    <a:pt x="84" y="132"/>
                    <a:pt x="84" y="132"/>
                  </a:cubicBezTo>
                  <a:cubicBezTo>
                    <a:pt x="83" y="132"/>
                    <a:pt x="84" y="132"/>
                    <a:pt x="85" y="133"/>
                  </a:cubicBezTo>
                  <a:cubicBezTo>
                    <a:pt x="83" y="132"/>
                    <a:pt x="84" y="132"/>
                    <a:pt x="86" y="133"/>
                  </a:cubicBezTo>
                  <a:cubicBezTo>
                    <a:pt x="86" y="133"/>
                    <a:pt x="85" y="134"/>
                    <a:pt x="85" y="134"/>
                  </a:cubicBezTo>
                  <a:cubicBezTo>
                    <a:pt x="85" y="134"/>
                    <a:pt x="85" y="134"/>
                    <a:pt x="85" y="134"/>
                  </a:cubicBezTo>
                  <a:cubicBezTo>
                    <a:pt x="85" y="134"/>
                    <a:pt x="85" y="134"/>
                    <a:pt x="85" y="135"/>
                  </a:cubicBezTo>
                  <a:cubicBezTo>
                    <a:pt x="85" y="135"/>
                    <a:pt x="84" y="135"/>
                    <a:pt x="84" y="136"/>
                  </a:cubicBezTo>
                  <a:cubicBezTo>
                    <a:pt x="85" y="135"/>
                    <a:pt x="84" y="135"/>
                    <a:pt x="85" y="136"/>
                  </a:cubicBezTo>
                  <a:cubicBezTo>
                    <a:pt x="85" y="136"/>
                    <a:pt x="86" y="136"/>
                    <a:pt x="86" y="136"/>
                  </a:cubicBezTo>
                  <a:cubicBezTo>
                    <a:pt x="86" y="136"/>
                    <a:pt x="86" y="136"/>
                    <a:pt x="86" y="136"/>
                  </a:cubicBezTo>
                  <a:cubicBezTo>
                    <a:pt x="86" y="136"/>
                    <a:pt x="87" y="137"/>
                    <a:pt x="88" y="137"/>
                  </a:cubicBezTo>
                  <a:cubicBezTo>
                    <a:pt x="86" y="136"/>
                    <a:pt x="87" y="137"/>
                    <a:pt x="88" y="138"/>
                  </a:cubicBezTo>
                  <a:cubicBezTo>
                    <a:pt x="89" y="138"/>
                    <a:pt x="89" y="138"/>
                    <a:pt x="90" y="138"/>
                  </a:cubicBezTo>
                  <a:cubicBezTo>
                    <a:pt x="90" y="138"/>
                    <a:pt x="90" y="138"/>
                    <a:pt x="90" y="138"/>
                  </a:cubicBezTo>
                  <a:cubicBezTo>
                    <a:pt x="90" y="138"/>
                    <a:pt x="90" y="138"/>
                    <a:pt x="91" y="138"/>
                  </a:cubicBezTo>
                  <a:cubicBezTo>
                    <a:pt x="91" y="138"/>
                    <a:pt x="91" y="138"/>
                    <a:pt x="91" y="138"/>
                  </a:cubicBezTo>
                  <a:cubicBezTo>
                    <a:pt x="91" y="139"/>
                    <a:pt x="92" y="139"/>
                    <a:pt x="92" y="140"/>
                  </a:cubicBezTo>
                  <a:cubicBezTo>
                    <a:pt x="91" y="139"/>
                    <a:pt x="92" y="139"/>
                    <a:pt x="93" y="140"/>
                  </a:cubicBezTo>
                  <a:cubicBezTo>
                    <a:pt x="91" y="139"/>
                    <a:pt x="92" y="139"/>
                    <a:pt x="93" y="140"/>
                  </a:cubicBezTo>
                  <a:cubicBezTo>
                    <a:pt x="93" y="141"/>
                    <a:pt x="93" y="141"/>
                    <a:pt x="93" y="141"/>
                  </a:cubicBezTo>
                  <a:cubicBezTo>
                    <a:pt x="93" y="141"/>
                    <a:pt x="93" y="142"/>
                    <a:pt x="93" y="142"/>
                  </a:cubicBezTo>
                  <a:cubicBezTo>
                    <a:pt x="93" y="141"/>
                    <a:pt x="93" y="142"/>
                    <a:pt x="93" y="142"/>
                  </a:cubicBezTo>
                  <a:cubicBezTo>
                    <a:pt x="93" y="142"/>
                    <a:pt x="93" y="143"/>
                    <a:pt x="93" y="143"/>
                  </a:cubicBezTo>
                  <a:cubicBezTo>
                    <a:pt x="93" y="143"/>
                    <a:pt x="93" y="144"/>
                    <a:pt x="93" y="144"/>
                  </a:cubicBezTo>
                  <a:cubicBezTo>
                    <a:pt x="92" y="144"/>
                    <a:pt x="92" y="144"/>
                    <a:pt x="92" y="144"/>
                  </a:cubicBezTo>
                  <a:cubicBezTo>
                    <a:pt x="92" y="144"/>
                    <a:pt x="91" y="145"/>
                    <a:pt x="91" y="145"/>
                  </a:cubicBezTo>
                  <a:cubicBezTo>
                    <a:pt x="92" y="144"/>
                    <a:pt x="91" y="145"/>
                    <a:pt x="91" y="145"/>
                  </a:cubicBezTo>
                  <a:cubicBezTo>
                    <a:pt x="91" y="145"/>
                    <a:pt x="90" y="145"/>
                    <a:pt x="90" y="145"/>
                  </a:cubicBezTo>
                  <a:cubicBezTo>
                    <a:pt x="90" y="145"/>
                    <a:pt x="89" y="146"/>
                    <a:pt x="89" y="146"/>
                  </a:cubicBezTo>
                  <a:cubicBezTo>
                    <a:pt x="90" y="145"/>
                    <a:pt x="89" y="146"/>
                    <a:pt x="89" y="146"/>
                  </a:cubicBezTo>
                  <a:cubicBezTo>
                    <a:pt x="88" y="146"/>
                    <a:pt x="88" y="146"/>
                    <a:pt x="87" y="146"/>
                  </a:cubicBezTo>
                  <a:cubicBezTo>
                    <a:pt x="87" y="146"/>
                    <a:pt x="86" y="146"/>
                    <a:pt x="86" y="146"/>
                  </a:cubicBezTo>
                  <a:cubicBezTo>
                    <a:pt x="87" y="146"/>
                    <a:pt x="86" y="146"/>
                    <a:pt x="86" y="146"/>
                  </a:cubicBezTo>
                  <a:cubicBezTo>
                    <a:pt x="87" y="146"/>
                    <a:pt x="86" y="146"/>
                    <a:pt x="85" y="146"/>
                  </a:cubicBezTo>
                  <a:cubicBezTo>
                    <a:pt x="85" y="146"/>
                    <a:pt x="84" y="146"/>
                    <a:pt x="83" y="146"/>
                  </a:cubicBezTo>
                  <a:cubicBezTo>
                    <a:pt x="83" y="146"/>
                    <a:pt x="83" y="147"/>
                    <a:pt x="83" y="147"/>
                  </a:cubicBezTo>
                  <a:cubicBezTo>
                    <a:pt x="83" y="147"/>
                    <a:pt x="83" y="147"/>
                    <a:pt x="83" y="147"/>
                  </a:cubicBezTo>
                  <a:cubicBezTo>
                    <a:pt x="83" y="147"/>
                    <a:pt x="82" y="148"/>
                    <a:pt x="82" y="148"/>
                  </a:cubicBezTo>
                  <a:cubicBezTo>
                    <a:pt x="83" y="147"/>
                    <a:pt x="82" y="148"/>
                    <a:pt x="81" y="148"/>
                  </a:cubicBezTo>
                  <a:cubicBezTo>
                    <a:pt x="81" y="148"/>
                    <a:pt x="81" y="148"/>
                    <a:pt x="80" y="148"/>
                  </a:cubicBezTo>
                  <a:cubicBezTo>
                    <a:pt x="80" y="149"/>
                    <a:pt x="80" y="148"/>
                    <a:pt x="80" y="149"/>
                  </a:cubicBezTo>
                  <a:cubicBezTo>
                    <a:pt x="80" y="150"/>
                    <a:pt x="81" y="151"/>
                    <a:pt x="81" y="151"/>
                  </a:cubicBezTo>
                  <a:cubicBezTo>
                    <a:pt x="81" y="151"/>
                    <a:pt x="81" y="151"/>
                    <a:pt x="81" y="151"/>
                  </a:cubicBezTo>
                  <a:cubicBezTo>
                    <a:pt x="81" y="151"/>
                    <a:pt x="81" y="151"/>
                    <a:pt x="81" y="152"/>
                  </a:cubicBezTo>
                  <a:cubicBezTo>
                    <a:pt x="81" y="152"/>
                    <a:pt x="82" y="153"/>
                    <a:pt x="82" y="153"/>
                  </a:cubicBezTo>
                  <a:cubicBezTo>
                    <a:pt x="82" y="154"/>
                    <a:pt x="82" y="156"/>
                    <a:pt x="82" y="157"/>
                  </a:cubicBezTo>
                  <a:cubicBezTo>
                    <a:pt x="82" y="157"/>
                    <a:pt x="81" y="158"/>
                    <a:pt x="81" y="158"/>
                  </a:cubicBezTo>
                  <a:cubicBezTo>
                    <a:pt x="81" y="158"/>
                    <a:pt x="81" y="159"/>
                    <a:pt x="81" y="159"/>
                  </a:cubicBezTo>
                  <a:cubicBezTo>
                    <a:pt x="81" y="159"/>
                    <a:pt x="82" y="159"/>
                    <a:pt x="82" y="159"/>
                  </a:cubicBezTo>
                  <a:cubicBezTo>
                    <a:pt x="82" y="160"/>
                    <a:pt x="82" y="161"/>
                    <a:pt x="82" y="162"/>
                  </a:cubicBezTo>
                  <a:cubicBezTo>
                    <a:pt x="82" y="162"/>
                    <a:pt x="81" y="163"/>
                    <a:pt x="81" y="163"/>
                  </a:cubicBezTo>
                  <a:cubicBezTo>
                    <a:pt x="81" y="164"/>
                    <a:pt x="81" y="164"/>
                    <a:pt x="81" y="164"/>
                  </a:cubicBezTo>
                  <a:cubicBezTo>
                    <a:pt x="81" y="164"/>
                    <a:pt x="81" y="164"/>
                    <a:pt x="80" y="164"/>
                  </a:cubicBezTo>
                  <a:cubicBezTo>
                    <a:pt x="80" y="164"/>
                    <a:pt x="80" y="165"/>
                    <a:pt x="80" y="165"/>
                  </a:cubicBezTo>
                  <a:cubicBezTo>
                    <a:pt x="79" y="165"/>
                    <a:pt x="78" y="165"/>
                    <a:pt x="78" y="165"/>
                  </a:cubicBezTo>
                  <a:cubicBezTo>
                    <a:pt x="78" y="165"/>
                    <a:pt x="77" y="164"/>
                    <a:pt x="77" y="164"/>
                  </a:cubicBezTo>
                  <a:cubicBezTo>
                    <a:pt x="77" y="164"/>
                    <a:pt x="76" y="164"/>
                    <a:pt x="76" y="164"/>
                  </a:cubicBezTo>
                  <a:cubicBezTo>
                    <a:pt x="75" y="164"/>
                    <a:pt x="75" y="164"/>
                    <a:pt x="74" y="164"/>
                  </a:cubicBezTo>
                  <a:cubicBezTo>
                    <a:pt x="74" y="163"/>
                    <a:pt x="74" y="164"/>
                    <a:pt x="74" y="163"/>
                  </a:cubicBezTo>
                  <a:cubicBezTo>
                    <a:pt x="74" y="163"/>
                    <a:pt x="74" y="164"/>
                    <a:pt x="73" y="163"/>
                  </a:cubicBezTo>
                  <a:cubicBezTo>
                    <a:pt x="73" y="163"/>
                    <a:pt x="73" y="163"/>
                    <a:pt x="73" y="163"/>
                  </a:cubicBezTo>
                  <a:cubicBezTo>
                    <a:pt x="73" y="163"/>
                    <a:pt x="73" y="163"/>
                    <a:pt x="72" y="163"/>
                  </a:cubicBezTo>
                  <a:cubicBezTo>
                    <a:pt x="72" y="163"/>
                    <a:pt x="72" y="163"/>
                    <a:pt x="72" y="163"/>
                  </a:cubicBezTo>
                  <a:cubicBezTo>
                    <a:pt x="72" y="162"/>
                    <a:pt x="71" y="163"/>
                    <a:pt x="71" y="162"/>
                  </a:cubicBezTo>
                  <a:cubicBezTo>
                    <a:pt x="72" y="162"/>
                    <a:pt x="71" y="163"/>
                    <a:pt x="70" y="162"/>
                  </a:cubicBezTo>
                  <a:cubicBezTo>
                    <a:pt x="72" y="162"/>
                    <a:pt x="71" y="163"/>
                    <a:pt x="70" y="161"/>
                  </a:cubicBezTo>
                  <a:cubicBezTo>
                    <a:pt x="70" y="161"/>
                    <a:pt x="70" y="161"/>
                    <a:pt x="70" y="161"/>
                  </a:cubicBezTo>
                  <a:cubicBezTo>
                    <a:pt x="70" y="160"/>
                    <a:pt x="70" y="160"/>
                    <a:pt x="70" y="159"/>
                  </a:cubicBezTo>
                  <a:cubicBezTo>
                    <a:pt x="70" y="159"/>
                    <a:pt x="70" y="159"/>
                    <a:pt x="70" y="159"/>
                  </a:cubicBezTo>
                  <a:cubicBezTo>
                    <a:pt x="70" y="159"/>
                    <a:pt x="70" y="159"/>
                    <a:pt x="70" y="158"/>
                  </a:cubicBezTo>
                  <a:cubicBezTo>
                    <a:pt x="69" y="158"/>
                    <a:pt x="68" y="158"/>
                    <a:pt x="68" y="158"/>
                  </a:cubicBezTo>
                  <a:cubicBezTo>
                    <a:pt x="68" y="158"/>
                    <a:pt x="67" y="158"/>
                    <a:pt x="67" y="158"/>
                  </a:cubicBezTo>
                  <a:cubicBezTo>
                    <a:pt x="67" y="158"/>
                    <a:pt x="67" y="159"/>
                    <a:pt x="67" y="159"/>
                  </a:cubicBezTo>
                  <a:cubicBezTo>
                    <a:pt x="67" y="160"/>
                    <a:pt x="66" y="159"/>
                    <a:pt x="66" y="160"/>
                  </a:cubicBezTo>
                  <a:cubicBezTo>
                    <a:pt x="67" y="160"/>
                    <a:pt x="66" y="159"/>
                    <a:pt x="66" y="160"/>
                  </a:cubicBezTo>
                  <a:cubicBezTo>
                    <a:pt x="66" y="160"/>
                    <a:pt x="65" y="160"/>
                    <a:pt x="65" y="160"/>
                  </a:cubicBezTo>
                  <a:cubicBezTo>
                    <a:pt x="66" y="160"/>
                    <a:pt x="65" y="160"/>
                    <a:pt x="65" y="160"/>
                  </a:cubicBezTo>
                  <a:cubicBezTo>
                    <a:pt x="65" y="161"/>
                    <a:pt x="64" y="161"/>
                    <a:pt x="64" y="161"/>
                  </a:cubicBezTo>
                  <a:cubicBezTo>
                    <a:pt x="64" y="161"/>
                    <a:pt x="63" y="161"/>
                    <a:pt x="63" y="161"/>
                  </a:cubicBezTo>
                  <a:cubicBezTo>
                    <a:pt x="64" y="161"/>
                    <a:pt x="63" y="161"/>
                    <a:pt x="63" y="161"/>
                  </a:cubicBezTo>
                  <a:cubicBezTo>
                    <a:pt x="63" y="161"/>
                    <a:pt x="62" y="161"/>
                    <a:pt x="62" y="161"/>
                  </a:cubicBezTo>
                  <a:cubicBezTo>
                    <a:pt x="62" y="160"/>
                    <a:pt x="62" y="161"/>
                    <a:pt x="62" y="160"/>
                  </a:cubicBezTo>
                  <a:cubicBezTo>
                    <a:pt x="62" y="160"/>
                    <a:pt x="61" y="160"/>
                    <a:pt x="60" y="160"/>
                  </a:cubicBezTo>
                  <a:cubicBezTo>
                    <a:pt x="60" y="160"/>
                    <a:pt x="60" y="160"/>
                    <a:pt x="60" y="160"/>
                  </a:cubicBezTo>
                  <a:cubicBezTo>
                    <a:pt x="60" y="159"/>
                    <a:pt x="59" y="160"/>
                    <a:pt x="59" y="159"/>
                  </a:cubicBezTo>
                  <a:cubicBezTo>
                    <a:pt x="59" y="159"/>
                    <a:pt x="59" y="158"/>
                    <a:pt x="58" y="158"/>
                  </a:cubicBezTo>
                  <a:cubicBezTo>
                    <a:pt x="58" y="158"/>
                    <a:pt x="57" y="157"/>
                    <a:pt x="57" y="157"/>
                  </a:cubicBezTo>
                  <a:cubicBezTo>
                    <a:pt x="57" y="157"/>
                    <a:pt x="57" y="157"/>
                    <a:pt x="57" y="157"/>
                  </a:cubicBezTo>
                  <a:cubicBezTo>
                    <a:pt x="57" y="156"/>
                    <a:pt x="56" y="157"/>
                    <a:pt x="56" y="156"/>
                  </a:cubicBezTo>
                  <a:cubicBezTo>
                    <a:pt x="56" y="156"/>
                    <a:pt x="56" y="156"/>
                    <a:pt x="56" y="156"/>
                  </a:cubicBezTo>
                  <a:cubicBezTo>
                    <a:pt x="55" y="155"/>
                    <a:pt x="55" y="154"/>
                    <a:pt x="55" y="154"/>
                  </a:cubicBezTo>
                  <a:cubicBezTo>
                    <a:pt x="55" y="155"/>
                    <a:pt x="55" y="154"/>
                    <a:pt x="55" y="154"/>
                  </a:cubicBezTo>
                  <a:cubicBezTo>
                    <a:pt x="54" y="154"/>
                    <a:pt x="54" y="153"/>
                    <a:pt x="54" y="153"/>
                  </a:cubicBezTo>
                  <a:cubicBezTo>
                    <a:pt x="54" y="153"/>
                    <a:pt x="54" y="153"/>
                    <a:pt x="54" y="152"/>
                  </a:cubicBezTo>
                  <a:cubicBezTo>
                    <a:pt x="53" y="152"/>
                    <a:pt x="53" y="152"/>
                    <a:pt x="53" y="151"/>
                  </a:cubicBezTo>
                  <a:cubicBezTo>
                    <a:pt x="53" y="152"/>
                    <a:pt x="53" y="152"/>
                    <a:pt x="53" y="151"/>
                  </a:cubicBezTo>
                  <a:cubicBezTo>
                    <a:pt x="53" y="151"/>
                    <a:pt x="52" y="151"/>
                    <a:pt x="52" y="151"/>
                  </a:cubicBezTo>
                  <a:cubicBezTo>
                    <a:pt x="52" y="151"/>
                    <a:pt x="52" y="151"/>
                    <a:pt x="52" y="151"/>
                  </a:cubicBezTo>
                  <a:cubicBezTo>
                    <a:pt x="52" y="151"/>
                    <a:pt x="52" y="150"/>
                    <a:pt x="52" y="150"/>
                  </a:cubicBezTo>
                  <a:cubicBezTo>
                    <a:pt x="52" y="151"/>
                    <a:pt x="52" y="150"/>
                    <a:pt x="51" y="150"/>
                  </a:cubicBezTo>
                  <a:cubicBezTo>
                    <a:pt x="51" y="150"/>
                    <a:pt x="50" y="150"/>
                    <a:pt x="50" y="150"/>
                  </a:cubicBezTo>
                  <a:cubicBezTo>
                    <a:pt x="50" y="149"/>
                    <a:pt x="50" y="149"/>
                    <a:pt x="49" y="149"/>
                  </a:cubicBezTo>
                  <a:cubicBezTo>
                    <a:pt x="49" y="148"/>
                    <a:pt x="49" y="149"/>
                    <a:pt x="49" y="148"/>
                  </a:cubicBezTo>
                  <a:cubicBezTo>
                    <a:pt x="49" y="148"/>
                    <a:pt x="48" y="148"/>
                    <a:pt x="48" y="148"/>
                  </a:cubicBezTo>
                  <a:cubicBezTo>
                    <a:pt x="48" y="148"/>
                    <a:pt x="47" y="148"/>
                    <a:pt x="47" y="148"/>
                  </a:cubicBezTo>
                  <a:cubicBezTo>
                    <a:pt x="47" y="147"/>
                    <a:pt x="47" y="148"/>
                    <a:pt x="47" y="147"/>
                  </a:cubicBezTo>
                  <a:cubicBezTo>
                    <a:pt x="46" y="147"/>
                    <a:pt x="45" y="147"/>
                    <a:pt x="45" y="147"/>
                  </a:cubicBezTo>
                  <a:cubicBezTo>
                    <a:pt x="42" y="147"/>
                    <a:pt x="37" y="147"/>
                    <a:pt x="34" y="147"/>
                  </a:cubicBezTo>
                  <a:cubicBezTo>
                    <a:pt x="42" y="147"/>
                    <a:pt x="37" y="147"/>
                    <a:pt x="34" y="147"/>
                  </a:cubicBezTo>
                  <a:cubicBezTo>
                    <a:pt x="34" y="147"/>
                    <a:pt x="33" y="148"/>
                    <a:pt x="33" y="148"/>
                  </a:cubicBezTo>
                  <a:cubicBezTo>
                    <a:pt x="33" y="148"/>
                    <a:pt x="33" y="148"/>
                    <a:pt x="33" y="149"/>
                  </a:cubicBezTo>
                  <a:cubicBezTo>
                    <a:pt x="32" y="149"/>
                    <a:pt x="31" y="149"/>
                    <a:pt x="32" y="149"/>
                  </a:cubicBezTo>
                  <a:cubicBezTo>
                    <a:pt x="32" y="149"/>
                    <a:pt x="31" y="149"/>
                    <a:pt x="31" y="149"/>
                  </a:cubicBezTo>
                  <a:cubicBezTo>
                    <a:pt x="31" y="151"/>
                    <a:pt x="30" y="152"/>
                    <a:pt x="31" y="151"/>
                  </a:cubicBezTo>
                  <a:cubicBezTo>
                    <a:pt x="31" y="151"/>
                    <a:pt x="30" y="152"/>
                    <a:pt x="30" y="152"/>
                  </a:cubicBezTo>
                  <a:cubicBezTo>
                    <a:pt x="30" y="153"/>
                    <a:pt x="30" y="154"/>
                    <a:pt x="29" y="154"/>
                  </a:cubicBezTo>
                  <a:cubicBezTo>
                    <a:pt x="29" y="154"/>
                    <a:pt x="29" y="156"/>
                    <a:pt x="29" y="156"/>
                  </a:cubicBezTo>
                  <a:cubicBezTo>
                    <a:pt x="28" y="156"/>
                    <a:pt x="29" y="157"/>
                    <a:pt x="28" y="157"/>
                  </a:cubicBezTo>
                  <a:cubicBezTo>
                    <a:pt x="28" y="158"/>
                    <a:pt x="28" y="159"/>
                    <a:pt x="27" y="159"/>
                  </a:cubicBezTo>
                  <a:cubicBezTo>
                    <a:pt x="27" y="159"/>
                    <a:pt x="28" y="159"/>
                    <a:pt x="28" y="159"/>
                  </a:cubicBezTo>
                  <a:cubicBezTo>
                    <a:pt x="27" y="159"/>
                    <a:pt x="26" y="159"/>
                    <a:pt x="26" y="159"/>
                  </a:cubicBezTo>
                  <a:cubicBezTo>
                    <a:pt x="25" y="159"/>
                    <a:pt x="24" y="159"/>
                    <a:pt x="23" y="159"/>
                  </a:cubicBezTo>
                  <a:cubicBezTo>
                    <a:pt x="23" y="159"/>
                    <a:pt x="22" y="158"/>
                    <a:pt x="22" y="158"/>
                  </a:cubicBezTo>
                  <a:cubicBezTo>
                    <a:pt x="22" y="158"/>
                    <a:pt x="21" y="157"/>
                    <a:pt x="21" y="157"/>
                  </a:cubicBezTo>
                  <a:cubicBezTo>
                    <a:pt x="21" y="156"/>
                    <a:pt x="21" y="155"/>
                    <a:pt x="20" y="155"/>
                  </a:cubicBezTo>
                  <a:cubicBezTo>
                    <a:pt x="19" y="154"/>
                    <a:pt x="18" y="153"/>
                    <a:pt x="20" y="154"/>
                  </a:cubicBezTo>
                  <a:cubicBezTo>
                    <a:pt x="19" y="154"/>
                    <a:pt x="18" y="153"/>
                    <a:pt x="19" y="154"/>
                  </a:cubicBezTo>
                  <a:cubicBezTo>
                    <a:pt x="19" y="154"/>
                    <a:pt x="18" y="153"/>
                    <a:pt x="18" y="153"/>
                  </a:cubicBezTo>
                  <a:cubicBezTo>
                    <a:pt x="18" y="152"/>
                    <a:pt x="18" y="150"/>
                    <a:pt x="18" y="149"/>
                  </a:cubicBezTo>
                  <a:cubicBezTo>
                    <a:pt x="18" y="149"/>
                    <a:pt x="17" y="149"/>
                    <a:pt x="17" y="149"/>
                  </a:cubicBezTo>
                  <a:cubicBezTo>
                    <a:pt x="17" y="149"/>
                    <a:pt x="16" y="148"/>
                    <a:pt x="16" y="148"/>
                  </a:cubicBezTo>
                  <a:cubicBezTo>
                    <a:pt x="16" y="148"/>
                    <a:pt x="15" y="147"/>
                    <a:pt x="15" y="147"/>
                  </a:cubicBezTo>
                  <a:cubicBezTo>
                    <a:pt x="14" y="147"/>
                    <a:pt x="13" y="147"/>
                    <a:pt x="12" y="147"/>
                  </a:cubicBezTo>
                  <a:cubicBezTo>
                    <a:pt x="10" y="147"/>
                    <a:pt x="10" y="144"/>
                    <a:pt x="10" y="147"/>
                  </a:cubicBezTo>
                  <a:cubicBezTo>
                    <a:pt x="10" y="147"/>
                    <a:pt x="10" y="144"/>
                    <a:pt x="10" y="144"/>
                  </a:cubicBezTo>
                  <a:cubicBezTo>
                    <a:pt x="10" y="143"/>
                    <a:pt x="11" y="142"/>
                    <a:pt x="10" y="143"/>
                  </a:cubicBezTo>
                  <a:cubicBezTo>
                    <a:pt x="10" y="143"/>
                    <a:pt x="11" y="142"/>
                    <a:pt x="11" y="142"/>
                  </a:cubicBezTo>
                  <a:cubicBezTo>
                    <a:pt x="12" y="142"/>
                    <a:pt x="14" y="142"/>
                    <a:pt x="14" y="142"/>
                  </a:cubicBezTo>
                  <a:cubicBezTo>
                    <a:pt x="16" y="141"/>
                    <a:pt x="16" y="139"/>
                    <a:pt x="16" y="142"/>
                  </a:cubicBezTo>
                  <a:cubicBezTo>
                    <a:pt x="16" y="141"/>
                    <a:pt x="16" y="139"/>
                    <a:pt x="16" y="139"/>
                  </a:cubicBezTo>
                  <a:cubicBezTo>
                    <a:pt x="16" y="139"/>
                    <a:pt x="15" y="138"/>
                    <a:pt x="15" y="138"/>
                  </a:cubicBezTo>
                  <a:cubicBezTo>
                    <a:pt x="14" y="138"/>
                    <a:pt x="14" y="138"/>
                    <a:pt x="14" y="137"/>
                  </a:cubicBezTo>
                  <a:cubicBezTo>
                    <a:pt x="14" y="137"/>
                    <a:pt x="11" y="137"/>
                    <a:pt x="11" y="137"/>
                  </a:cubicBezTo>
                  <a:cubicBezTo>
                    <a:pt x="11" y="136"/>
                    <a:pt x="11" y="134"/>
                    <a:pt x="11" y="134"/>
                  </a:cubicBezTo>
                  <a:cubicBezTo>
                    <a:pt x="12" y="134"/>
                    <a:pt x="13" y="133"/>
                    <a:pt x="14" y="133"/>
                  </a:cubicBezTo>
                  <a:cubicBezTo>
                    <a:pt x="14" y="133"/>
                    <a:pt x="14" y="132"/>
                    <a:pt x="14" y="132"/>
                  </a:cubicBezTo>
                  <a:cubicBezTo>
                    <a:pt x="14" y="132"/>
                    <a:pt x="15" y="131"/>
                    <a:pt x="15" y="131"/>
                  </a:cubicBezTo>
                  <a:cubicBezTo>
                    <a:pt x="15" y="131"/>
                    <a:pt x="15" y="129"/>
                    <a:pt x="15" y="129"/>
                  </a:cubicBezTo>
                  <a:cubicBezTo>
                    <a:pt x="15" y="129"/>
                    <a:pt x="16" y="128"/>
                    <a:pt x="16" y="128"/>
                  </a:cubicBezTo>
                  <a:cubicBezTo>
                    <a:pt x="16" y="128"/>
                    <a:pt x="16" y="125"/>
                    <a:pt x="16" y="125"/>
                  </a:cubicBezTo>
                  <a:cubicBezTo>
                    <a:pt x="16" y="125"/>
                    <a:pt x="17" y="124"/>
                    <a:pt x="17" y="124"/>
                  </a:cubicBezTo>
                  <a:cubicBezTo>
                    <a:pt x="17" y="124"/>
                    <a:pt x="17" y="122"/>
                    <a:pt x="17" y="121"/>
                  </a:cubicBezTo>
                  <a:cubicBezTo>
                    <a:pt x="17" y="121"/>
                    <a:pt x="18" y="120"/>
                    <a:pt x="18" y="120"/>
                  </a:cubicBezTo>
                  <a:cubicBezTo>
                    <a:pt x="18" y="119"/>
                    <a:pt x="18" y="118"/>
                    <a:pt x="18" y="117"/>
                  </a:cubicBezTo>
                  <a:cubicBezTo>
                    <a:pt x="18" y="117"/>
                    <a:pt x="17" y="116"/>
                    <a:pt x="17" y="116"/>
                  </a:cubicBezTo>
                  <a:cubicBezTo>
                    <a:pt x="17" y="116"/>
                    <a:pt x="17" y="113"/>
                    <a:pt x="17" y="113"/>
                  </a:cubicBezTo>
                  <a:cubicBezTo>
                    <a:pt x="17" y="112"/>
                    <a:pt x="16" y="111"/>
                    <a:pt x="17" y="112"/>
                  </a:cubicBezTo>
                  <a:cubicBezTo>
                    <a:pt x="17" y="112"/>
                    <a:pt x="16" y="111"/>
                    <a:pt x="16" y="111"/>
                  </a:cubicBezTo>
                  <a:cubicBezTo>
                    <a:pt x="16" y="110"/>
                    <a:pt x="16" y="108"/>
                    <a:pt x="16" y="108"/>
                  </a:cubicBezTo>
                  <a:cubicBezTo>
                    <a:pt x="15" y="106"/>
                    <a:pt x="14" y="106"/>
                    <a:pt x="16" y="106"/>
                  </a:cubicBezTo>
                  <a:cubicBezTo>
                    <a:pt x="15" y="106"/>
                    <a:pt x="14" y="106"/>
                    <a:pt x="14" y="105"/>
                  </a:cubicBezTo>
                  <a:cubicBezTo>
                    <a:pt x="14" y="105"/>
                    <a:pt x="13" y="105"/>
                    <a:pt x="13" y="104"/>
                  </a:cubicBezTo>
                  <a:cubicBezTo>
                    <a:pt x="12" y="104"/>
                    <a:pt x="11" y="104"/>
                    <a:pt x="11" y="103"/>
                  </a:cubicBezTo>
                  <a:cubicBezTo>
                    <a:pt x="9" y="101"/>
                    <a:pt x="7" y="99"/>
                    <a:pt x="9" y="103"/>
                  </a:cubicBezTo>
                  <a:cubicBezTo>
                    <a:pt x="9" y="101"/>
                    <a:pt x="7" y="99"/>
                    <a:pt x="9" y="102"/>
                  </a:cubicBezTo>
                  <a:cubicBezTo>
                    <a:pt x="9" y="101"/>
                    <a:pt x="7" y="99"/>
                    <a:pt x="6" y="98"/>
                  </a:cubicBezTo>
                  <a:cubicBezTo>
                    <a:pt x="8" y="98"/>
                    <a:pt x="7" y="97"/>
                    <a:pt x="7" y="97"/>
                  </a:cubicBezTo>
                  <a:cubicBezTo>
                    <a:pt x="7" y="95"/>
                    <a:pt x="6" y="94"/>
                    <a:pt x="7" y="95"/>
                  </a:cubicBezTo>
                  <a:cubicBezTo>
                    <a:pt x="7" y="95"/>
                    <a:pt x="6" y="94"/>
                    <a:pt x="6" y="94"/>
                  </a:cubicBezTo>
                  <a:cubicBezTo>
                    <a:pt x="5" y="94"/>
                    <a:pt x="5" y="93"/>
                    <a:pt x="5" y="93"/>
                  </a:cubicBezTo>
                  <a:cubicBezTo>
                    <a:pt x="5" y="93"/>
                    <a:pt x="5" y="92"/>
                    <a:pt x="5" y="92"/>
                  </a:cubicBezTo>
                  <a:cubicBezTo>
                    <a:pt x="2" y="92"/>
                    <a:pt x="5" y="91"/>
                    <a:pt x="2" y="91"/>
                  </a:cubicBezTo>
                  <a:cubicBezTo>
                    <a:pt x="2" y="92"/>
                    <a:pt x="5" y="91"/>
                    <a:pt x="2" y="89"/>
                  </a:cubicBezTo>
                  <a:cubicBezTo>
                    <a:pt x="2" y="92"/>
                    <a:pt x="5" y="91"/>
                    <a:pt x="2" y="87"/>
                  </a:cubicBezTo>
                  <a:cubicBezTo>
                    <a:pt x="2" y="86"/>
                    <a:pt x="2" y="83"/>
                    <a:pt x="2" y="82"/>
                  </a:cubicBezTo>
                  <a:cubicBezTo>
                    <a:pt x="2" y="82"/>
                    <a:pt x="1" y="81"/>
                    <a:pt x="1" y="81"/>
                  </a:cubicBezTo>
                  <a:cubicBezTo>
                    <a:pt x="2" y="82"/>
                    <a:pt x="1" y="81"/>
                    <a:pt x="1" y="79"/>
                  </a:cubicBezTo>
                  <a:cubicBezTo>
                    <a:pt x="1" y="79"/>
                    <a:pt x="0" y="78"/>
                    <a:pt x="0" y="78"/>
                  </a:cubicBezTo>
                  <a:cubicBezTo>
                    <a:pt x="1" y="79"/>
                    <a:pt x="0" y="78"/>
                    <a:pt x="0" y="76"/>
                  </a:cubicBezTo>
                  <a:cubicBezTo>
                    <a:pt x="1" y="79"/>
                    <a:pt x="0" y="78"/>
                    <a:pt x="0" y="73"/>
                  </a:cubicBezTo>
                  <a:cubicBezTo>
                    <a:pt x="1" y="79"/>
                    <a:pt x="0" y="78"/>
                    <a:pt x="0" y="71"/>
                  </a:cubicBezTo>
                  <a:cubicBezTo>
                    <a:pt x="0" y="70"/>
                    <a:pt x="0" y="68"/>
                    <a:pt x="0" y="67"/>
                  </a:cubicBezTo>
                  <a:cubicBezTo>
                    <a:pt x="0" y="67"/>
                    <a:pt x="1" y="65"/>
                    <a:pt x="1" y="65"/>
                  </a:cubicBezTo>
                  <a:cubicBezTo>
                    <a:pt x="1" y="64"/>
                    <a:pt x="1" y="62"/>
                    <a:pt x="1" y="61"/>
                  </a:cubicBezTo>
                  <a:cubicBezTo>
                    <a:pt x="1" y="61"/>
                    <a:pt x="2" y="60"/>
                    <a:pt x="2" y="60"/>
                  </a:cubicBezTo>
                  <a:cubicBezTo>
                    <a:pt x="1" y="61"/>
                    <a:pt x="2" y="60"/>
                    <a:pt x="2" y="58"/>
                  </a:cubicBezTo>
                  <a:cubicBezTo>
                    <a:pt x="1" y="61"/>
                    <a:pt x="2" y="60"/>
                    <a:pt x="2" y="55"/>
                  </a:cubicBezTo>
                  <a:cubicBezTo>
                    <a:pt x="2" y="55"/>
                    <a:pt x="2" y="52"/>
                    <a:pt x="2" y="52"/>
                  </a:cubicBezTo>
                  <a:cubicBezTo>
                    <a:pt x="2" y="52"/>
                    <a:pt x="4" y="51"/>
                    <a:pt x="4" y="51"/>
                  </a:cubicBezTo>
                  <a:cubicBezTo>
                    <a:pt x="2" y="52"/>
                    <a:pt x="4" y="51"/>
                    <a:pt x="6" y="51"/>
                  </a:cubicBezTo>
                  <a:cubicBezTo>
                    <a:pt x="6" y="51"/>
                    <a:pt x="7" y="50"/>
                    <a:pt x="7" y="50"/>
                  </a:cubicBezTo>
                  <a:cubicBezTo>
                    <a:pt x="7" y="50"/>
                    <a:pt x="8" y="49"/>
                    <a:pt x="8" y="49"/>
                  </a:cubicBezTo>
                  <a:cubicBezTo>
                    <a:pt x="7" y="50"/>
                    <a:pt x="8" y="49"/>
                    <a:pt x="8" y="47"/>
                  </a:cubicBezTo>
                  <a:cubicBezTo>
                    <a:pt x="8" y="47"/>
                    <a:pt x="9" y="45"/>
                    <a:pt x="9" y="45"/>
                  </a:cubicBezTo>
                  <a:cubicBezTo>
                    <a:pt x="8" y="47"/>
                    <a:pt x="9" y="45"/>
                    <a:pt x="9" y="43"/>
                  </a:cubicBezTo>
                  <a:cubicBezTo>
                    <a:pt x="9" y="43"/>
                    <a:pt x="10" y="42"/>
                    <a:pt x="10" y="42"/>
                  </a:cubicBezTo>
                  <a:cubicBezTo>
                    <a:pt x="10" y="42"/>
                    <a:pt x="10" y="39"/>
                    <a:pt x="10" y="39"/>
                  </a:cubicBezTo>
                  <a:cubicBezTo>
                    <a:pt x="11" y="39"/>
                    <a:pt x="11" y="38"/>
                    <a:pt x="11" y="36"/>
                  </a:cubicBezTo>
                  <a:cubicBezTo>
                    <a:pt x="11" y="36"/>
                    <a:pt x="12" y="35"/>
                    <a:pt x="12" y="35"/>
                  </a:cubicBezTo>
                  <a:cubicBezTo>
                    <a:pt x="11" y="36"/>
                    <a:pt x="12" y="35"/>
                    <a:pt x="12" y="33"/>
                  </a:cubicBezTo>
                  <a:cubicBezTo>
                    <a:pt x="12" y="33"/>
                    <a:pt x="12" y="31"/>
                    <a:pt x="12" y="30"/>
                  </a:cubicBezTo>
                  <a:cubicBezTo>
                    <a:pt x="13" y="30"/>
                    <a:pt x="14" y="29"/>
                    <a:pt x="16" y="28"/>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79" name="Freeform 37"/>
            <p:cNvSpPr>
              <a:spLocks/>
            </p:cNvSpPr>
            <p:nvPr/>
          </p:nvSpPr>
          <p:spPr bwMode="auto">
            <a:xfrm>
              <a:off x="4577746" y="3132785"/>
              <a:ext cx="361814" cy="662065"/>
            </a:xfrm>
            <a:custGeom>
              <a:avLst/>
              <a:gdLst>
                <a:gd name="T0" fmla="*/ 10357632 w 72"/>
                <a:gd name="T1" fmla="*/ 2799360 h 144"/>
                <a:gd name="T2" fmla="*/ 10917504 w 72"/>
                <a:gd name="T3" fmla="*/ 5038848 h 144"/>
                <a:gd name="T4" fmla="*/ 10917504 w 72"/>
                <a:gd name="T5" fmla="*/ 8118144 h 144"/>
                <a:gd name="T6" fmla="*/ 11757312 w 72"/>
                <a:gd name="T7" fmla="*/ 9517824 h 144"/>
                <a:gd name="T8" fmla="*/ 13156992 w 72"/>
                <a:gd name="T9" fmla="*/ 11757312 h 144"/>
                <a:gd name="T10" fmla="*/ 14276736 w 72"/>
                <a:gd name="T11" fmla="*/ 13996800 h 144"/>
                <a:gd name="T12" fmla="*/ 15956352 w 72"/>
                <a:gd name="T13" fmla="*/ 14556672 h 144"/>
                <a:gd name="T14" fmla="*/ 19035648 w 72"/>
                <a:gd name="T15" fmla="*/ 15676416 h 144"/>
                <a:gd name="T16" fmla="*/ 19595520 w 72"/>
                <a:gd name="T17" fmla="*/ 18475776 h 144"/>
                <a:gd name="T18" fmla="*/ 19875456 w 72"/>
                <a:gd name="T19" fmla="*/ 20155392 h 144"/>
                <a:gd name="T20" fmla="*/ 19315584 w 72"/>
                <a:gd name="T21" fmla="*/ 21555072 h 144"/>
                <a:gd name="T22" fmla="*/ 17915904 w 72"/>
                <a:gd name="T23" fmla="*/ 22674816 h 144"/>
                <a:gd name="T24" fmla="*/ 16236288 w 72"/>
                <a:gd name="T25" fmla="*/ 23514624 h 144"/>
                <a:gd name="T26" fmla="*/ 15396480 w 72"/>
                <a:gd name="T27" fmla="*/ 24354432 h 144"/>
                <a:gd name="T28" fmla="*/ 14836608 w 72"/>
                <a:gd name="T29" fmla="*/ 26034048 h 144"/>
                <a:gd name="T30" fmla="*/ 13156992 w 72"/>
                <a:gd name="T31" fmla="*/ 26873856 h 144"/>
                <a:gd name="T32" fmla="*/ 11197440 w 72"/>
                <a:gd name="T33" fmla="*/ 27433728 h 144"/>
                <a:gd name="T34" fmla="*/ 11477376 w 72"/>
                <a:gd name="T35" fmla="*/ 29393280 h 144"/>
                <a:gd name="T36" fmla="*/ 12037248 w 72"/>
                <a:gd name="T37" fmla="*/ 31912704 h 144"/>
                <a:gd name="T38" fmla="*/ 12597120 w 72"/>
                <a:gd name="T39" fmla="*/ 34432128 h 144"/>
                <a:gd name="T40" fmla="*/ 11477376 w 72"/>
                <a:gd name="T41" fmla="*/ 34992000 h 144"/>
                <a:gd name="T42" fmla="*/ 10077696 w 72"/>
                <a:gd name="T43" fmla="*/ 35831808 h 144"/>
                <a:gd name="T44" fmla="*/ 9517824 w 72"/>
                <a:gd name="T45" fmla="*/ 38071296 h 144"/>
                <a:gd name="T46" fmla="*/ 8678016 w 72"/>
                <a:gd name="T47" fmla="*/ 38911104 h 144"/>
                <a:gd name="T48" fmla="*/ 7278336 w 72"/>
                <a:gd name="T49" fmla="*/ 39750912 h 144"/>
                <a:gd name="T50" fmla="*/ 6438528 w 72"/>
                <a:gd name="T51" fmla="*/ 39750912 h 144"/>
                <a:gd name="T52" fmla="*/ 5878656 w 72"/>
                <a:gd name="T53" fmla="*/ 38071296 h 144"/>
                <a:gd name="T54" fmla="*/ 5318784 w 72"/>
                <a:gd name="T55" fmla="*/ 34712064 h 144"/>
                <a:gd name="T56" fmla="*/ 4758912 w 72"/>
                <a:gd name="T57" fmla="*/ 33032448 h 144"/>
                <a:gd name="T58" fmla="*/ 4199040 w 72"/>
                <a:gd name="T59" fmla="*/ 30792960 h 144"/>
                <a:gd name="T60" fmla="*/ 3359232 w 72"/>
                <a:gd name="T61" fmla="*/ 27993600 h 144"/>
                <a:gd name="T62" fmla="*/ 3359232 w 72"/>
                <a:gd name="T63" fmla="*/ 27433728 h 144"/>
                <a:gd name="T64" fmla="*/ 3359232 w 72"/>
                <a:gd name="T65" fmla="*/ 27433728 h 144"/>
                <a:gd name="T66" fmla="*/ 3359232 w 72"/>
                <a:gd name="T67" fmla="*/ 27433728 h 144"/>
                <a:gd name="T68" fmla="*/ 3359232 w 72"/>
                <a:gd name="T69" fmla="*/ 27433728 h 144"/>
                <a:gd name="T70" fmla="*/ 3359232 w 72"/>
                <a:gd name="T71" fmla="*/ 27433728 h 144"/>
                <a:gd name="T72" fmla="*/ 3359232 w 72"/>
                <a:gd name="T73" fmla="*/ 27153792 h 144"/>
                <a:gd name="T74" fmla="*/ 3359232 w 72"/>
                <a:gd name="T75" fmla="*/ 27153792 h 144"/>
                <a:gd name="T76" fmla="*/ 3359232 w 72"/>
                <a:gd name="T77" fmla="*/ 27153792 h 144"/>
                <a:gd name="T78" fmla="*/ 3359232 w 72"/>
                <a:gd name="T79" fmla="*/ 27153792 h 144"/>
                <a:gd name="T80" fmla="*/ 3359232 w 72"/>
                <a:gd name="T81" fmla="*/ 27153792 h 144"/>
                <a:gd name="T82" fmla="*/ 3359232 w 72"/>
                <a:gd name="T83" fmla="*/ 26873856 h 144"/>
                <a:gd name="T84" fmla="*/ 3359232 w 72"/>
                <a:gd name="T85" fmla="*/ 26313984 h 144"/>
                <a:gd name="T86" fmla="*/ 3639168 w 72"/>
                <a:gd name="T87" fmla="*/ 23514624 h 144"/>
                <a:gd name="T88" fmla="*/ 5598720 w 72"/>
                <a:gd name="T89" fmla="*/ 22954752 h 144"/>
                <a:gd name="T90" fmla="*/ 6438528 w 72"/>
                <a:gd name="T91" fmla="*/ 21555072 h 144"/>
                <a:gd name="T92" fmla="*/ 4478976 w 72"/>
                <a:gd name="T93" fmla="*/ 20435328 h 144"/>
                <a:gd name="T94" fmla="*/ 3919104 w 72"/>
                <a:gd name="T95" fmla="*/ 19315584 h 144"/>
                <a:gd name="T96" fmla="*/ 2799360 w 72"/>
                <a:gd name="T97" fmla="*/ 17635968 h 144"/>
                <a:gd name="T98" fmla="*/ 1679616 w 72"/>
                <a:gd name="T99" fmla="*/ 15956352 h 144"/>
                <a:gd name="T100" fmla="*/ 1119744 w 72"/>
                <a:gd name="T101" fmla="*/ 13716864 h 144"/>
                <a:gd name="T102" fmla="*/ 0 w 72"/>
                <a:gd name="T103" fmla="*/ 12597120 h 144"/>
                <a:gd name="T104" fmla="*/ 1119744 w 72"/>
                <a:gd name="T105" fmla="*/ 11477376 h 144"/>
                <a:gd name="T106" fmla="*/ 2519424 w 72"/>
                <a:gd name="T107" fmla="*/ 10357632 h 144"/>
                <a:gd name="T108" fmla="*/ 3919104 w 72"/>
                <a:gd name="T109" fmla="*/ 9237888 h 144"/>
                <a:gd name="T110" fmla="*/ 4758912 w 72"/>
                <a:gd name="T111" fmla="*/ 7278336 h 144"/>
                <a:gd name="T112" fmla="*/ 3079296 w 72"/>
                <a:gd name="T113" fmla="*/ 6438528 h 144"/>
                <a:gd name="T114" fmla="*/ 2799360 w 72"/>
                <a:gd name="T115" fmla="*/ 5038848 h 144"/>
                <a:gd name="T116" fmla="*/ 4199040 w 72"/>
                <a:gd name="T117" fmla="*/ 3919104 h 144"/>
                <a:gd name="T118" fmla="*/ 5598720 w 72"/>
                <a:gd name="T119" fmla="*/ 2799360 h 144"/>
                <a:gd name="T120" fmla="*/ 6438528 w 72"/>
                <a:gd name="T121" fmla="*/ 839808 h 144"/>
                <a:gd name="T122" fmla="*/ 7838208 w 72"/>
                <a:gd name="T123" fmla="*/ 1119744 h 144"/>
                <a:gd name="T124" fmla="*/ 9237888 w 72"/>
                <a:gd name="T125" fmla="*/ 1119744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2"/>
                <a:gd name="T190" fmla="*/ 0 h 144"/>
                <a:gd name="T191" fmla="*/ 72 w 72"/>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2" h="144">
                  <a:moveTo>
                    <a:pt x="35" y="0"/>
                  </a:moveTo>
                  <a:cubicBezTo>
                    <a:pt x="35" y="1"/>
                    <a:pt x="36" y="2"/>
                    <a:pt x="36" y="2"/>
                  </a:cubicBezTo>
                  <a:cubicBezTo>
                    <a:pt x="36" y="2"/>
                    <a:pt x="36" y="3"/>
                    <a:pt x="36" y="3"/>
                  </a:cubicBezTo>
                  <a:cubicBezTo>
                    <a:pt x="36" y="3"/>
                    <a:pt x="37" y="4"/>
                    <a:pt x="37" y="4"/>
                  </a:cubicBezTo>
                  <a:cubicBezTo>
                    <a:pt x="37" y="4"/>
                    <a:pt x="37" y="5"/>
                    <a:pt x="37" y="5"/>
                  </a:cubicBezTo>
                  <a:cubicBezTo>
                    <a:pt x="37" y="5"/>
                    <a:pt x="36" y="6"/>
                    <a:pt x="36" y="6"/>
                  </a:cubicBezTo>
                  <a:cubicBezTo>
                    <a:pt x="36" y="7"/>
                    <a:pt x="36" y="9"/>
                    <a:pt x="36" y="10"/>
                  </a:cubicBezTo>
                  <a:cubicBezTo>
                    <a:pt x="36" y="10"/>
                    <a:pt x="37" y="10"/>
                    <a:pt x="37" y="10"/>
                  </a:cubicBezTo>
                  <a:cubicBezTo>
                    <a:pt x="36" y="10"/>
                    <a:pt x="37" y="10"/>
                    <a:pt x="37" y="10"/>
                  </a:cubicBezTo>
                  <a:cubicBezTo>
                    <a:pt x="37" y="10"/>
                    <a:pt x="38" y="10"/>
                    <a:pt x="38" y="10"/>
                  </a:cubicBezTo>
                  <a:cubicBezTo>
                    <a:pt x="38" y="10"/>
                    <a:pt x="38" y="11"/>
                    <a:pt x="38" y="11"/>
                  </a:cubicBezTo>
                  <a:cubicBezTo>
                    <a:pt x="38" y="11"/>
                    <a:pt x="38" y="13"/>
                    <a:pt x="38" y="13"/>
                  </a:cubicBezTo>
                  <a:cubicBezTo>
                    <a:pt x="38" y="13"/>
                    <a:pt x="38" y="13"/>
                    <a:pt x="38" y="13"/>
                  </a:cubicBezTo>
                  <a:cubicBezTo>
                    <a:pt x="38" y="13"/>
                    <a:pt x="38" y="14"/>
                    <a:pt x="38" y="14"/>
                  </a:cubicBezTo>
                  <a:cubicBezTo>
                    <a:pt x="38" y="15"/>
                    <a:pt x="38" y="15"/>
                    <a:pt x="38" y="16"/>
                  </a:cubicBezTo>
                  <a:cubicBezTo>
                    <a:pt x="38" y="16"/>
                    <a:pt x="38" y="16"/>
                    <a:pt x="38" y="16"/>
                  </a:cubicBezTo>
                  <a:cubicBezTo>
                    <a:pt x="38" y="16"/>
                    <a:pt x="38" y="17"/>
                    <a:pt x="38" y="18"/>
                  </a:cubicBezTo>
                  <a:cubicBezTo>
                    <a:pt x="38" y="18"/>
                    <a:pt x="39" y="18"/>
                    <a:pt x="39" y="18"/>
                  </a:cubicBezTo>
                  <a:cubicBezTo>
                    <a:pt x="38" y="18"/>
                    <a:pt x="39" y="18"/>
                    <a:pt x="39" y="19"/>
                  </a:cubicBezTo>
                  <a:cubicBezTo>
                    <a:pt x="39" y="19"/>
                    <a:pt x="39" y="19"/>
                    <a:pt x="39" y="19"/>
                  </a:cubicBezTo>
                  <a:cubicBezTo>
                    <a:pt x="39" y="20"/>
                    <a:pt x="39" y="20"/>
                    <a:pt x="39" y="21"/>
                  </a:cubicBezTo>
                  <a:cubicBezTo>
                    <a:pt x="39" y="21"/>
                    <a:pt x="39" y="21"/>
                    <a:pt x="39" y="21"/>
                  </a:cubicBezTo>
                  <a:cubicBezTo>
                    <a:pt x="39" y="21"/>
                    <a:pt x="39" y="22"/>
                    <a:pt x="39" y="22"/>
                  </a:cubicBezTo>
                  <a:cubicBezTo>
                    <a:pt x="39" y="22"/>
                    <a:pt x="38" y="23"/>
                    <a:pt x="38" y="23"/>
                  </a:cubicBezTo>
                  <a:cubicBezTo>
                    <a:pt x="38" y="24"/>
                    <a:pt x="38" y="26"/>
                    <a:pt x="38" y="27"/>
                  </a:cubicBezTo>
                  <a:cubicBezTo>
                    <a:pt x="39" y="27"/>
                    <a:pt x="39" y="28"/>
                    <a:pt x="39" y="28"/>
                  </a:cubicBezTo>
                  <a:cubicBezTo>
                    <a:pt x="39" y="28"/>
                    <a:pt x="39" y="29"/>
                    <a:pt x="39" y="29"/>
                  </a:cubicBezTo>
                  <a:cubicBezTo>
                    <a:pt x="39" y="28"/>
                    <a:pt x="39" y="29"/>
                    <a:pt x="40" y="29"/>
                  </a:cubicBezTo>
                  <a:cubicBezTo>
                    <a:pt x="40" y="29"/>
                    <a:pt x="40" y="30"/>
                    <a:pt x="40" y="30"/>
                  </a:cubicBezTo>
                  <a:cubicBezTo>
                    <a:pt x="40" y="30"/>
                    <a:pt x="40" y="30"/>
                    <a:pt x="40" y="30"/>
                  </a:cubicBezTo>
                  <a:cubicBezTo>
                    <a:pt x="40" y="31"/>
                    <a:pt x="40" y="32"/>
                    <a:pt x="40" y="32"/>
                  </a:cubicBezTo>
                  <a:cubicBezTo>
                    <a:pt x="40" y="32"/>
                    <a:pt x="40" y="33"/>
                    <a:pt x="40" y="33"/>
                  </a:cubicBezTo>
                  <a:cubicBezTo>
                    <a:pt x="40" y="32"/>
                    <a:pt x="40" y="33"/>
                    <a:pt x="40" y="33"/>
                  </a:cubicBezTo>
                  <a:cubicBezTo>
                    <a:pt x="40" y="32"/>
                    <a:pt x="40" y="33"/>
                    <a:pt x="41" y="33"/>
                  </a:cubicBezTo>
                  <a:cubicBezTo>
                    <a:pt x="40" y="32"/>
                    <a:pt x="40" y="33"/>
                    <a:pt x="41" y="34"/>
                  </a:cubicBezTo>
                  <a:cubicBezTo>
                    <a:pt x="41" y="34"/>
                    <a:pt x="42" y="34"/>
                    <a:pt x="42" y="34"/>
                  </a:cubicBezTo>
                  <a:cubicBezTo>
                    <a:pt x="42" y="34"/>
                    <a:pt x="42" y="35"/>
                    <a:pt x="42" y="35"/>
                  </a:cubicBezTo>
                  <a:cubicBezTo>
                    <a:pt x="43" y="35"/>
                    <a:pt x="44" y="35"/>
                    <a:pt x="45" y="35"/>
                  </a:cubicBezTo>
                  <a:cubicBezTo>
                    <a:pt x="45" y="35"/>
                    <a:pt x="45" y="35"/>
                    <a:pt x="45" y="35"/>
                  </a:cubicBezTo>
                  <a:cubicBezTo>
                    <a:pt x="45" y="36"/>
                    <a:pt x="45" y="35"/>
                    <a:pt x="45" y="36"/>
                  </a:cubicBezTo>
                  <a:cubicBezTo>
                    <a:pt x="45" y="36"/>
                    <a:pt x="47" y="36"/>
                    <a:pt x="47" y="36"/>
                  </a:cubicBezTo>
                  <a:cubicBezTo>
                    <a:pt x="47" y="36"/>
                    <a:pt x="47" y="36"/>
                    <a:pt x="47" y="36"/>
                  </a:cubicBezTo>
                  <a:cubicBezTo>
                    <a:pt x="47" y="36"/>
                    <a:pt x="47" y="37"/>
                    <a:pt x="47" y="37"/>
                  </a:cubicBezTo>
                  <a:cubicBezTo>
                    <a:pt x="47" y="37"/>
                    <a:pt x="47" y="38"/>
                    <a:pt x="47" y="38"/>
                  </a:cubicBezTo>
                  <a:cubicBezTo>
                    <a:pt x="47" y="39"/>
                    <a:pt x="47" y="40"/>
                    <a:pt x="47" y="42"/>
                  </a:cubicBezTo>
                  <a:cubicBezTo>
                    <a:pt x="47" y="42"/>
                    <a:pt x="48" y="42"/>
                    <a:pt x="48" y="42"/>
                  </a:cubicBezTo>
                  <a:cubicBezTo>
                    <a:pt x="48" y="42"/>
                    <a:pt x="48" y="44"/>
                    <a:pt x="48" y="44"/>
                  </a:cubicBezTo>
                  <a:cubicBezTo>
                    <a:pt x="48" y="44"/>
                    <a:pt x="48" y="45"/>
                    <a:pt x="48" y="45"/>
                  </a:cubicBezTo>
                  <a:cubicBezTo>
                    <a:pt x="48" y="44"/>
                    <a:pt x="48" y="45"/>
                    <a:pt x="49" y="45"/>
                  </a:cubicBezTo>
                  <a:cubicBezTo>
                    <a:pt x="49" y="45"/>
                    <a:pt x="49" y="45"/>
                    <a:pt x="49" y="45"/>
                  </a:cubicBezTo>
                  <a:cubicBezTo>
                    <a:pt x="49" y="45"/>
                    <a:pt x="49" y="45"/>
                    <a:pt x="50" y="45"/>
                  </a:cubicBezTo>
                  <a:cubicBezTo>
                    <a:pt x="50" y="45"/>
                    <a:pt x="50" y="46"/>
                    <a:pt x="50" y="46"/>
                  </a:cubicBezTo>
                  <a:cubicBezTo>
                    <a:pt x="50" y="47"/>
                    <a:pt x="50" y="48"/>
                    <a:pt x="50" y="49"/>
                  </a:cubicBezTo>
                  <a:cubicBezTo>
                    <a:pt x="50" y="49"/>
                    <a:pt x="51" y="50"/>
                    <a:pt x="51" y="50"/>
                  </a:cubicBezTo>
                  <a:cubicBezTo>
                    <a:pt x="51" y="50"/>
                    <a:pt x="51" y="51"/>
                    <a:pt x="51" y="51"/>
                  </a:cubicBezTo>
                  <a:cubicBezTo>
                    <a:pt x="51" y="51"/>
                    <a:pt x="51" y="51"/>
                    <a:pt x="51" y="51"/>
                  </a:cubicBezTo>
                  <a:cubicBezTo>
                    <a:pt x="51" y="51"/>
                    <a:pt x="51" y="51"/>
                    <a:pt x="52" y="51"/>
                  </a:cubicBezTo>
                  <a:cubicBezTo>
                    <a:pt x="52" y="51"/>
                    <a:pt x="53" y="52"/>
                    <a:pt x="53" y="52"/>
                  </a:cubicBezTo>
                  <a:cubicBezTo>
                    <a:pt x="53" y="52"/>
                    <a:pt x="53" y="52"/>
                    <a:pt x="53" y="52"/>
                  </a:cubicBezTo>
                  <a:cubicBezTo>
                    <a:pt x="53" y="52"/>
                    <a:pt x="53" y="52"/>
                    <a:pt x="54" y="52"/>
                  </a:cubicBezTo>
                  <a:cubicBezTo>
                    <a:pt x="54" y="52"/>
                    <a:pt x="54" y="53"/>
                    <a:pt x="54" y="53"/>
                  </a:cubicBezTo>
                  <a:cubicBezTo>
                    <a:pt x="55" y="53"/>
                    <a:pt x="56" y="53"/>
                    <a:pt x="57" y="53"/>
                  </a:cubicBezTo>
                  <a:cubicBezTo>
                    <a:pt x="57" y="53"/>
                    <a:pt x="57" y="52"/>
                    <a:pt x="57" y="52"/>
                  </a:cubicBezTo>
                  <a:cubicBezTo>
                    <a:pt x="57" y="53"/>
                    <a:pt x="57" y="52"/>
                    <a:pt x="58" y="52"/>
                  </a:cubicBezTo>
                  <a:cubicBezTo>
                    <a:pt x="58" y="52"/>
                    <a:pt x="58" y="53"/>
                    <a:pt x="58" y="53"/>
                  </a:cubicBezTo>
                  <a:cubicBezTo>
                    <a:pt x="58" y="53"/>
                    <a:pt x="59" y="53"/>
                    <a:pt x="59" y="53"/>
                  </a:cubicBezTo>
                  <a:cubicBezTo>
                    <a:pt x="59" y="53"/>
                    <a:pt x="59" y="53"/>
                    <a:pt x="59" y="53"/>
                  </a:cubicBezTo>
                  <a:cubicBezTo>
                    <a:pt x="59" y="54"/>
                    <a:pt x="60" y="53"/>
                    <a:pt x="60" y="54"/>
                  </a:cubicBezTo>
                  <a:cubicBezTo>
                    <a:pt x="62" y="54"/>
                    <a:pt x="64" y="54"/>
                    <a:pt x="67" y="54"/>
                  </a:cubicBezTo>
                  <a:cubicBezTo>
                    <a:pt x="67" y="54"/>
                    <a:pt x="67" y="55"/>
                    <a:pt x="67" y="55"/>
                  </a:cubicBezTo>
                  <a:cubicBezTo>
                    <a:pt x="67" y="55"/>
                    <a:pt x="67" y="56"/>
                    <a:pt x="67" y="56"/>
                  </a:cubicBezTo>
                  <a:cubicBezTo>
                    <a:pt x="67" y="55"/>
                    <a:pt x="67" y="56"/>
                    <a:pt x="68" y="56"/>
                  </a:cubicBezTo>
                  <a:cubicBezTo>
                    <a:pt x="68" y="56"/>
                    <a:pt x="68" y="57"/>
                    <a:pt x="68" y="57"/>
                  </a:cubicBezTo>
                  <a:cubicBezTo>
                    <a:pt x="68" y="57"/>
                    <a:pt x="68" y="58"/>
                    <a:pt x="68" y="58"/>
                  </a:cubicBezTo>
                  <a:cubicBezTo>
                    <a:pt x="68" y="59"/>
                    <a:pt x="68" y="61"/>
                    <a:pt x="68" y="62"/>
                  </a:cubicBezTo>
                  <a:cubicBezTo>
                    <a:pt x="68" y="62"/>
                    <a:pt x="69" y="62"/>
                    <a:pt x="69" y="62"/>
                  </a:cubicBezTo>
                  <a:cubicBezTo>
                    <a:pt x="69" y="62"/>
                    <a:pt x="69" y="64"/>
                    <a:pt x="69" y="64"/>
                  </a:cubicBezTo>
                  <a:cubicBezTo>
                    <a:pt x="69" y="64"/>
                    <a:pt x="69" y="64"/>
                    <a:pt x="69" y="64"/>
                  </a:cubicBezTo>
                  <a:cubicBezTo>
                    <a:pt x="69" y="64"/>
                    <a:pt x="69" y="64"/>
                    <a:pt x="69" y="65"/>
                  </a:cubicBezTo>
                  <a:cubicBezTo>
                    <a:pt x="69" y="65"/>
                    <a:pt x="70" y="65"/>
                    <a:pt x="70" y="65"/>
                  </a:cubicBezTo>
                  <a:cubicBezTo>
                    <a:pt x="70" y="65"/>
                    <a:pt x="70" y="66"/>
                    <a:pt x="70" y="66"/>
                  </a:cubicBezTo>
                  <a:cubicBezTo>
                    <a:pt x="70" y="66"/>
                    <a:pt x="70" y="67"/>
                    <a:pt x="70" y="67"/>
                  </a:cubicBezTo>
                  <a:cubicBezTo>
                    <a:pt x="70" y="67"/>
                    <a:pt x="71" y="68"/>
                    <a:pt x="71" y="68"/>
                  </a:cubicBezTo>
                  <a:cubicBezTo>
                    <a:pt x="71" y="68"/>
                    <a:pt x="71" y="68"/>
                    <a:pt x="71" y="68"/>
                  </a:cubicBezTo>
                  <a:cubicBezTo>
                    <a:pt x="71" y="68"/>
                    <a:pt x="71" y="68"/>
                    <a:pt x="71" y="68"/>
                  </a:cubicBezTo>
                  <a:cubicBezTo>
                    <a:pt x="71" y="68"/>
                    <a:pt x="72" y="69"/>
                    <a:pt x="72" y="69"/>
                  </a:cubicBezTo>
                  <a:cubicBezTo>
                    <a:pt x="71" y="68"/>
                    <a:pt x="72" y="69"/>
                    <a:pt x="72" y="69"/>
                  </a:cubicBezTo>
                  <a:cubicBezTo>
                    <a:pt x="72" y="69"/>
                    <a:pt x="72" y="70"/>
                    <a:pt x="72" y="70"/>
                  </a:cubicBezTo>
                  <a:cubicBezTo>
                    <a:pt x="72" y="70"/>
                    <a:pt x="72" y="71"/>
                    <a:pt x="72" y="71"/>
                  </a:cubicBezTo>
                  <a:cubicBezTo>
                    <a:pt x="71" y="71"/>
                    <a:pt x="72" y="72"/>
                    <a:pt x="71" y="72"/>
                  </a:cubicBezTo>
                  <a:cubicBezTo>
                    <a:pt x="71" y="72"/>
                    <a:pt x="71" y="72"/>
                    <a:pt x="71" y="73"/>
                  </a:cubicBezTo>
                  <a:cubicBezTo>
                    <a:pt x="70" y="73"/>
                    <a:pt x="71" y="73"/>
                    <a:pt x="70" y="73"/>
                  </a:cubicBezTo>
                  <a:cubicBezTo>
                    <a:pt x="70" y="73"/>
                    <a:pt x="71" y="73"/>
                    <a:pt x="70" y="74"/>
                  </a:cubicBezTo>
                  <a:cubicBezTo>
                    <a:pt x="70" y="74"/>
                    <a:pt x="70" y="74"/>
                    <a:pt x="70" y="74"/>
                  </a:cubicBezTo>
                  <a:cubicBezTo>
                    <a:pt x="70" y="74"/>
                    <a:pt x="70" y="74"/>
                    <a:pt x="70" y="75"/>
                  </a:cubicBezTo>
                  <a:cubicBezTo>
                    <a:pt x="70" y="75"/>
                    <a:pt x="70" y="75"/>
                    <a:pt x="70" y="75"/>
                  </a:cubicBezTo>
                  <a:cubicBezTo>
                    <a:pt x="70" y="75"/>
                    <a:pt x="70" y="75"/>
                    <a:pt x="70" y="76"/>
                  </a:cubicBezTo>
                  <a:cubicBezTo>
                    <a:pt x="70" y="76"/>
                    <a:pt x="69" y="77"/>
                    <a:pt x="69" y="77"/>
                  </a:cubicBezTo>
                  <a:cubicBezTo>
                    <a:pt x="70" y="76"/>
                    <a:pt x="69" y="77"/>
                    <a:pt x="69" y="77"/>
                  </a:cubicBezTo>
                  <a:cubicBezTo>
                    <a:pt x="69" y="77"/>
                    <a:pt x="68" y="77"/>
                    <a:pt x="68" y="77"/>
                  </a:cubicBezTo>
                  <a:cubicBezTo>
                    <a:pt x="68" y="77"/>
                    <a:pt x="67" y="77"/>
                    <a:pt x="67" y="77"/>
                  </a:cubicBezTo>
                  <a:cubicBezTo>
                    <a:pt x="67" y="77"/>
                    <a:pt x="67" y="78"/>
                    <a:pt x="67" y="78"/>
                  </a:cubicBezTo>
                  <a:cubicBezTo>
                    <a:pt x="67" y="78"/>
                    <a:pt x="66" y="78"/>
                    <a:pt x="66" y="78"/>
                  </a:cubicBezTo>
                  <a:cubicBezTo>
                    <a:pt x="66" y="79"/>
                    <a:pt x="66" y="78"/>
                    <a:pt x="66" y="79"/>
                  </a:cubicBezTo>
                  <a:cubicBezTo>
                    <a:pt x="66" y="79"/>
                    <a:pt x="65" y="79"/>
                    <a:pt x="65" y="79"/>
                  </a:cubicBezTo>
                  <a:cubicBezTo>
                    <a:pt x="65" y="79"/>
                    <a:pt x="65" y="80"/>
                    <a:pt x="65" y="80"/>
                  </a:cubicBezTo>
                  <a:cubicBezTo>
                    <a:pt x="65" y="80"/>
                    <a:pt x="64" y="81"/>
                    <a:pt x="64" y="81"/>
                  </a:cubicBezTo>
                  <a:cubicBezTo>
                    <a:pt x="65" y="80"/>
                    <a:pt x="64" y="81"/>
                    <a:pt x="64" y="81"/>
                  </a:cubicBezTo>
                  <a:cubicBezTo>
                    <a:pt x="64" y="81"/>
                    <a:pt x="63" y="81"/>
                    <a:pt x="63" y="81"/>
                  </a:cubicBezTo>
                  <a:cubicBezTo>
                    <a:pt x="64" y="81"/>
                    <a:pt x="63" y="81"/>
                    <a:pt x="63" y="82"/>
                  </a:cubicBezTo>
                  <a:cubicBezTo>
                    <a:pt x="63" y="82"/>
                    <a:pt x="62" y="82"/>
                    <a:pt x="62" y="82"/>
                  </a:cubicBezTo>
                  <a:cubicBezTo>
                    <a:pt x="62" y="82"/>
                    <a:pt x="62" y="82"/>
                    <a:pt x="62" y="82"/>
                  </a:cubicBezTo>
                  <a:cubicBezTo>
                    <a:pt x="62" y="82"/>
                    <a:pt x="61" y="83"/>
                    <a:pt x="61" y="83"/>
                  </a:cubicBezTo>
                  <a:cubicBezTo>
                    <a:pt x="61" y="83"/>
                    <a:pt x="61" y="83"/>
                    <a:pt x="61" y="84"/>
                  </a:cubicBezTo>
                  <a:cubicBezTo>
                    <a:pt x="61" y="84"/>
                    <a:pt x="60" y="83"/>
                    <a:pt x="60" y="83"/>
                  </a:cubicBezTo>
                  <a:cubicBezTo>
                    <a:pt x="60" y="83"/>
                    <a:pt x="58" y="83"/>
                    <a:pt x="58" y="83"/>
                  </a:cubicBezTo>
                  <a:cubicBezTo>
                    <a:pt x="58" y="83"/>
                    <a:pt x="58" y="84"/>
                    <a:pt x="58" y="84"/>
                  </a:cubicBezTo>
                  <a:cubicBezTo>
                    <a:pt x="57" y="84"/>
                    <a:pt x="57" y="84"/>
                    <a:pt x="56" y="84"/>
                  </a:cubicBezTo>
                  <a:cubicBezTo>
                    <a:pt x="56" y="84"/>
                    <a:pt x="56" y="84"/>
                    <a:pt x="56" y="84"/>
                  </a:cubicBezTo>
                  <a:cubicBezTo>
                    <a:pt x="56" y="84"/>
                    <a:pt x="56" y="84"/>
                    <a:pt x="55" y="84"/>
                  </a:cubicBezTo>
                  <a:cubicBezTo>
                    <a:pt x="55" y="84"/>
                    <a:pt x="54" y="84"/>
                    <a:pt x="54" y="84"/>
                  </a:cubicBezTo>
                  <a:cubicBezTo>
                    <a:pt x="54" y="84"/>
                    <a:pt x="53" y="84"/>
                    <a:pt x="53" y="84"/>
                  </a:cubicBezTo>
                  <a:cubicBezTo>
                    <a:pt x="53" y="85"/>
                    <a:pt x="53" y="86"/>
                    <a:pt x="53" y="87"/>
                  </a:cubicBezTo>
                  <a:cubicBezTo>
                    <a:pt x="53" y="85"/>
                    <a:pt x="53" y="86"/>
                    <a:pt x="54" y="87"/>
                  </a:cubicBezTo>
                  <a:cubicBezTo>
                    <a:pt x="54" y="87"/>
                    <a:pt x="54" y="87"/>
                    <a:pt x="54" y="87"/>
                  </a:cubicBezTo>
                  <a:cubicBezTo>
                    <a:pt x="54" y="87"/>
                    <a:pt x="55" y="87"/>
                    <a:pt x="55" y="87"/>
                  </a:cubicBezTo>
                  <a:cubicBezTo>
                    <a:pt x="55" y="87"/>
                    <a:pt x="56" y="87"/>
                    <a:pt x="56" y="87"/>
                  </a:cubicBezTo>
                  <a:cubicBezTo>
                    <a:pt x="56" y="88"/>
                    <a:pt x="56" y="88"/>
                    <a:pt x="55" y="88"/>
                  </a:cubicBezTo>
                  <a:cubicBezTo>
                    <a:pt x="55" y="89"/>
                    <a:pt x="55" y="90"/>
                    <a:pt x="55" y="90"/>
                  </a:cubicBezTo>
                  <a:cubicBezTo>
                    <a:pt x="55" y="90"/>
                    <a:pt x="55" y="91"/>
                    <a:pt x="55" y="91"/>
                  </a:cubicBezTo>
                  <a:cubicBezTo>
                    <a:pt x="54" y="91"/>
                    <a:pt x="55" y="91"/>
                    <a:pt x="54" y="91"/>
                  </a:cubicBezTo>
                  <a:cubicBezTo>
                    <a:pt x="54" y="91"/>
                    <a:pt x="55" y="91"/>
                    <a:pt x="54" y="92"/>
                  </a:cubicBezTo>
                  <a:cubicBezTo>
                    <a:pt x="54" y="92"/>
                    <a:pt x="54" y="93"/>
                    <a:pt x="54" y="93"/>
                  </a:cubicBezTo>
                  <a:cubicBezTo>
                    <a:pt x="54" y="92"/>
                    <a:pt x="54" y="93"/>
                    <a:pt x="53" y="93"/>
                  </a:cubicBezTo>
                  <a:cubicBezTo>
                    <a:pt x="53" y="93"/>
                    <a:pt x="53" y="93"/>
                    <a:pt x="53" y="93"/>
                  </a:cubicBezTo>
                  <a:cubicBezTo>
                    <a:pt x="53" y="94"/>
                    <a:pt x="53" y="93"/>
                    <a:pt x="53" y="94"/>
                  </a:cubicBezTo>
                  <a:cubicBezTo>
                    <a:pt x="53" y="94"/>
                    <a:pt x="51" y="94"/>
                    <a:pt x="51" y="94"/>
                  </a:cubicBezTo>
                  <a:cubicBezTo>
                    <a:pt x="51" y="94"/>
                    <a:pt x="51" y="94"/>
                    <a:pt x="51" y="94"/>
                  </a:cubicBezTo>
                  <a:cubicBezTo>
                    <a:pt x="51" y="94"/>
                    <a:pt x="50" y="94"/>
                    <a:pt x="50" y="94"/>
                  </a:cubicBezTo>
                  <a:cubicBezTo>
                    <a:pt x="50" y="95"/>
                    <a:pt x="50" y="94"/>
                    <a:pt x="50" y="95"/>
                  </a:cubicBezTo>
                  <a:cubicBezTo>
                    <a:pt x="50" y="95"/>
                    <a:pt x="50" y="94"/>
                    <a:pt x="49" y="95"/>
                  </a:cubicBezTo>
                  <a:cubicBezTo>
                    <a:pt x="49" y="95"/>
                    <a:pt x="48" y="95"/>
                    <a:pt x="48" y="95"/>
                  </a:cubicBezTo>
                  <a:cubicBezTo>
                    <a:pt x="48" y="96"/>
                    <a:pt x="48" y="95"/>
                    <a:pt x="48" y="96"/>
                  </a:cubicBezTo>
                  <a:cubicBezTo>
                    <a:pt x="48" y="96"/>
                    <a:pt x="48" y="95"/>
                    <a:pt x="47" y="96"/>
                  </a:cubicBezTo>
                  <a:cubicBezTo>
                    <a:pt x="48" y="96"/>
                    <a:pt x="48" y="95"/>
                    <a:pt x="47" y="97"/>
                  </a:cubicBezTo>
                  <a:cubicBezTo>
                    <a:pt x="48" y="96"/>
                    <a:pt x="48" y="95"/>
                    <a:pt x="47" y="97"/>
                  </a:cubicBezTo>
                  <a:cubicBezTo>
                    <a:pt x="48" y="96"/>
                    <a:pt x="48" y="95"/>
                    <a:pt x="47" y="97"/>
                  </a:cubicBezTo>
                  <a:cubicBezTo>
                    <a:pt x="48" y="96"/>
                    <a:pt x="48" y="95"/>
                    <a:pt x="46" y="97"/>
                  </a:cubicBezTo>
                  <a:cubicBezTo>
                    <a:pt x="48" y="96"/>
                    <a:pt x="48" y="95"/>
                    <a:pt x="46" y="98"/>
                  </a:cubicBezTo>
                  <a:cubicBezTo>
                    <a:pt x="46" y="98"/>
                    <a:pt x="45" y="98"/>
                    <a:pt x="45" y="98"/>
                  </a:cubicBezTo>
                  <a:cubicBezTo>
                    <a:pt x="45" y="98"/>
                    <a:pt x="44" y="98"/>
                    <a:pt x="44" y="99"/>
                  </a:cubicBezTo>
                  <a:cubicBezTo>
                    <a:pt x="44" y="99"/>
                    <a:pt x="44" y="98"/>
                    <a:pt x="44" y="98"/>
                  </a:cubicBezTo>
                  <a:cubicBezTo>
                    <a:pt x="42" y="98"/>
                    <a:pt x="41" y="98"/>
                    <a:pt x="40" y="98"/>
                  </a:cubicBezTo>
                  <a:cubicBezTo>
                    <a:pt x="40" y="98"/>
                    <a:pt x="39" y="99"/>
                    <a:pt x="39" y="99"/>
                  </a:cubicBezTo>
                  <a:cubicBezTo>
                    <a:pt x="39" y="99"/>
                    <a:pt x="39" y="100"/>
                    <a:pt x="39" y="100"/>
                  </a:cubicBezTo>
                  <a:cubicBezTo>
                    <a:pt x="39" y="100"/>
                    <a:pt x="39" y="101"/>
                    <a:pt x="39" y="101"/>
                  </a:cubicBezTo>
                  <a:cubicBezTo>
                    <a:pt x="39" y="100"/>
                    <a:pt x="39" y="101"/>
                    <a:pt x="40" y="101"/>
                  </a:cubicBezTo>
                  <a:cubicBezTo>
                    <a:pt x="40" y="101"/>
                    <a:pt x="40" y="101"/>
                    <a:pt x="40" y="101"/>
                  </a:cubicBezTo>
                  <a:cubicBezTo>
                    <a:pt x="40" y="101"/>
                    <a:pt x="41" y="101"/>
                    <a:pt x="41" y="101"/>
                  </a:cubicBezTo>
                  <a:cubicBezTo>
                    <a:pt x="42" y="101"/>
                    <a:pt x="42" y="101"/>
                    <a:pt x="43" y="101"/>
                  </a:cubicBezTo>
                  <a:cubicBezTo>
                    <a:pt x="42" y="101"/>
                    <a:pt x="42" y="101"/>
                    <a:pt x="43" y="102"/>
                  </a:cubicBezTo>
                  <a:cubicBezTo>
                    <a:pt x="42" y="103"/>
                    <a:pt x="42" y="104"/>
                    <a:pt x="41" y="105"/>
                  </a:cubicBezTo>
                  <a:cubicBezTo>
                    <a:pt x="41" y="106"/>
                    <a:pt x="41" y="107"/>
                    <a:pt x="41" y="108"/>
                  </a:cubicBezTo>
                  <a:cubicBezTo>
                    <a:pt x="41" y="108"/>
                    <a:pt x="41" y="108"/>
                    <a:pt x="41" y="108"/>
                  </a:cubicBezTo>
                  <a:cubicBezTo>
                    <a:pt x="41" y="108"/>
                    <a:pt x="41" y="109"/>
                    <a:pt x="41" y="109"/>
                  </a:cubicBezTo>
                  <a:cubicBezTo>
                    <a:pt x="41" y="109"/>
                    <a:pt x="41" y="110"/>
                    <a:pt x="41" y="110"/>
                  </a:cubicBezTo>
                  <a:cubicBezTo>
                    <a:pt x="41" y="110"/>
                    <a:pt x="41" y="112"/>
                    <a:pt x="41" y="113"/>
                  </a:cubicBezTo>
                  <a:cubicBezTo>
                    <a:pt x="41" y="113"/>
                    <a:pt x="41" y="113"/>
                    <a:pt x="41" y="114"/>
                  </a:cubicBezTo>
                  <a:cubicBezTo>
                    <a:pt x="41" y="114"/>
                    <a:pt x="41" y="114"/>
                    <a:pt x="41" y="114"/>
                  </a:cubicBezTo>
                  <a:cubicBezTo>
                    <a:pt x="41" y="114"/>
                    <a:pt x="42" y="114"/>
                    <a:pt x="42" y="114"/>
                  </a:cubicBezTo>
                  <a:cubicBezTo>
                    <a:pt x="42" y="114"/>
                    <a:pt x="43" y="114"/>
                    <a:pt x="43" y="114"/>
                  </a:cubicBezTo>
                  <a:cubicBezTo>
                    <a:pt x="42" y="114"/>
                    <a:pt x="43" y="114"/>
                    <a:pt x="43" y="115"/>
                  </a:cubicBezTo>
                  <a:cubicBezTo>
                    <a:pt x="43" y="115"/>
                    <a:pt x="44" y="115"/>
                    <a:pt x="44" y="115"/>
                  </a:cubicBezTo>
                  <a:cubicBezTo>
                    <a:pt x="44" y="115"/>
                    <a:pt x="44" y="116"/>
                    <a:pt x="44" y="116"/>
                  </a:cubicBezTo>
                  <a:cubicBezTo>
                    <a:pt x="44" y="116"/>
                    <a:pt x="44" y="117"/>
                    <a:pt x="44" y="117"/>
                  </a:cubicBezTo>
                  <a:cubicBezTo>
                    <a:pt x="44" y="117"/>
                    <a:pt x="45" y="117"/>
                    <a:pt x="45" y="117"/>
                  </a:cubicBezTo>
                  <a:cubicBezTo>
                    <a:pt x="45" y="118"/>
                    <a:pt x="45" y="119"/>
                    <a:pt x="45" y="120"/>
                  </a:cubicBezTo>
                  <a:cubicBezTo>
                    <a:pt x="45" y="120"/>
                    <a:pt x="45" y="121"/>
                    <a:pt x="45" y="121"/>
                  </a:cubicBezTo>
                  <a:cubicBezTo>
                    <a:pt x="45" y="121"/>
                    <a:pt x="45" y="122"/>
                    <a:pt x="45" y="123"/>
                  </a:cubicBezTo>
                  <a:cubicBezTo>
                    <a:pt x="45" y="123"/>
                    <a:pt x="45" y="123"/>
                    <a:pt x="45" y="123"/>
                  </a:cubicBezTo>
                  <a:cubicBezTo>
                    <a:pt x="45" y="123"/>
                    <a:pt x="44" y="123"/>
                    <a:pt x="44" y="123"/>
                  </a:cubicBezTo>
                  <a:cubicBezTo>
                    <a:pt x="44" y="123"/>
                    <a:pt x="44" y="124"/>
                    <a:pt x="44" y="124"/>
                  </a:cubicBezTo>
                  <a:cubicBezTo>
                    <a:pt x="44" y="124"/>
                    <a:pt x="44" y="124"/>
                    <a:pt x="44" y="124"/>
                  </a:cubicBezTo>
                  <a:cubicBezTo>
                    <a:pt x="44" y="124"/>
                    <a:pt x="43" y="124"/>
                    <a:pt x="43" y="124"/>
                  </a:cubicBezTo>
                  <a:cubicBezTo>
                    <a:pt x="43" y="124"/>
                    <a:pt x="43" y="125"/>
                    <a:pt x="43" y="125"/>
                  </a:cubicBezTo>
                  <a:cubicBezTo>
                    <a:pt x="43" y="125"/>
                    <a:pt x="42" y="125"/>
                    <a:pt x="42" y="125"/>
                  </a:cubicBezTo>
                  <a:cubicBezTo>
                    <a:pt x="42" y="125"/>
                    <a:pt x="42" y="126"/>
                    <a:pt x="42" y="126"/>
                  </a:cubicBezTo>
                  <a:cubicBezTo>
                    <a:pt x="42" y="126"/>
                    <a:pt x="41" y="126"/>
                    <a:pt x="41" y="126"/>
                  </a:cubicBezTo>
                  <a:cubicBezTo>
                    <a:pt x="41" y="126"/>
                    <a:pt x="41" y="125"/>
                    <a:pt x="41" y="125"/>
                  </a:cubicBezTo>
                  <a:cubicBezTo>
                    <a:pt x="41" y="126"/>
                    <a:pt x="41" y="125"/>
                    <a:pt x="40" y="125"/>
                  </a:cubicBezTo>
                  <a:cubicBezTo>
                    <a:pt x="40" y="125"/>
                    <a:pt x="40" y="124"/>
                    <a:pt x="40" y="124"/>
                  </a:cubicBezTo>
                  <a:cubicBezTo>
                    <a:pt x="39" y="124"/>
                    <a:pt x="38" y="124"/>
                    <a:pt x="38" y="124"/>
                  </a:cubicBezTo>
                  <a:cubicBezTo>
                    <a:pt x="38" y="124"/>
                    <a:pt x="37" y="125"/>
                    <a:pt x="37" y="125"/>
                  </a:cubicBezTo>
                  <a:cubicBezTo>
                    <a:pt x="38" y="124"/>
                    <a:pt x="37" y="125"/>
                    <a:pt x="37" y="126"/>
                  </a:cubicBezTo>
                  <a:cubicBezTo>
                    <a:pt x="37" y="126"/>
                    <a:pt x="37" y="126"/>
                    <a:pt x="37" y="126"/>
                  </a:cubicBezTo>
                  <a:cubicBezTo>
                    <a:pt x="37" y="126"/>
                    <a:pt x="37" y="127"/>
                    <a:pt x="37" y="127"/>
                  </a:cubicBezTo>
                  <a:cubicBezTo>
                    <a:pt x="37" y="127"/>
                    <a:pt x="36" y="127"/>
                    <a:pt x="36" y="127"/>
                  </a:cubicBezTo>
                  <a:cubicBezTo>
                    <a:pt x="37" y="127"/>
                    <a:pt x="36" y="127"/>
                    <a:pt x="36" y="128"/>
                  </a:cubicBezTo>
                  <a:cubicBezTo>
                    <a:pt x="36" y="128"/>
                    <a:pt x="36" y="129"/>
                    <a:pt x="36" y="129"/>
                  </a:cubicBezTo>
                  <a:cubicBezTo>
                    <a:pt x="36" y="129"/>
                    <a:pt x="36" y="130"/>
                    <a:pt x="36" y="130"/>
                  </a:cubicBezTo>
                  <a:cubicBezTo>
                    <a:pt x="36" y="130"/>
                    <a:pt x="35" y="130"/>
                    <a:pt x="35" y="130"/>
                  </a:cubicBezTo>
                  <a:cubicBezTo>
                    <a:pt x="35" y="131"/>
                    <a:pt x="35" y="132"/>
                    <a:pt x="35" y="132"/>
                  </a:cubicBezTo>
                  <a:cubicBezTo>
                    <a:pt x="35" y="132"/>
                    <a:pt x="35" y="133"/>
                    <a:pt x="35" y="133"/>
                  </a:cubicBezTo>
                  <a:cubicBezTo>
                    <a:pt x="35" y="133"/>
                    <a:pt x="35" y="134"/>
                    <a:pt x="35" y="134"/>
                  </a:cubicBezTo>
                  <a:cubicBezTo>
                    <a:pt x="35" y="134"/>
                    <a:pt x="35" y="134"/>
                    <a:pt x="35" y="134"/>
                  </a:cubicBezTo>
                  <a:cubicBezTo>
                    <a:pt x="35" y="134"/>
                    <a:pt x="35" y="135"/>
                    <a:pt x="35" y="135"/>
                  </a:cubicBezTo>
                  <a:cubicBezTo>
                    <a:pt x="35" y="135"/>
                    <a:pt x="34" y="136"/>
                    <a:pt x="34" y="136"/>
                  </a:cubicBezTo>
                  <a:cubicBezTo>
                    <a:pt x="35" y="135"/>
                    <a:pt x="34" y="136"/>
                    <a:pt x="34" y="136"/>
                  </a:cubicBezTo>
                  <a:cubicBezTo>
                    <a:pt x="34" y="136"/>
                    <a:pt x="33" y="136"/>
                    <a:pt x="33" y="136"/>
                  </a:cubicBezTo>
                  <a:cubicBezTo>
                    <a:pt x="33" y="137"/>
                    <a:pt x="33" y="136"/>
                    <a:pt x="33" y="137"/>
                  </a:cubicBezTo>
                  <a:cubicBezTo>
                    <a:pt x="33" y="137"/>
                    <a:pt x="33" y="136"/>
                    <a:pt x="32" y="137"/>
                  </a:cubicBezTo>
                  <a:cubicBezTo>
                    <a:pt x="33" y="137"/>
                    <a:pt x="33" y="136"/>
                    <a:pt x="32" y="137"/>
                  </a:cubicBezTo>
                  <a:cubicBezTo>
                    <a:pt x="32" y="137"/>
                    <a:pt x="32" y="138"/>
                    <a:pt x="32" y="138"/>
                  </a:cubicBezTo>
                  <a:cubicBezTo>
                    <a:pt x="32" y="138"/>
                    <a:pt x="31" y="139"/>
                    <a:pt x="31" y="139"/>
                  </a:cubicBezTo>
                  <a:cubicBezTo>
                    <a:pt x="31" y="139"/>
                    <a:pt x="31" y="139"/>
                    <a:pt x="31" y="139"/>
                  </a:cubicBezTo>
                  <a:cubicBezTo>
                    <a:pt x="31" y="139"/>
                    <a:pt x="31" y="139"/>
                    <a:pt x="31" y="139"/>
                  </a:cubicBezTo>
                  <a:cubicBezTo>
                    <a:pt x="31" y="139"/>
                    <a:pt x="30" y="140"/>
                    <a:pt x="30" y="140"/>
                  </a:cubicBezTo>
                  <a:cubicBezTo>
                    <a:pt x="30" y="140"/>
                    <a:pt x="30" y="140"/>
                    <a:pt x="30" y="140"/>
                  </a:cubicBezTo>
                  <a:cubicBezTo>
                    <a:pt x="30" y="140"/>
                    <a:pt x="30" y="140"/>
                    <a:pt x="29" y="140"/>
                  </a:cubicBezTo>
                  <a:cubicBezTo>
                    <a:pt x="29" y="140"/>
                    <a:pt x="29" y="140"/>
                    <a:pt x="28" y="140"/>
                  </a:cubicBezTo>
                  <a:cubicBezTo>
                    <a:pt x="28" y="140"/>
                    <a:pt x="28" y="140"/>
                    <a:pt x="28" y="140"/>
                  </a:cubicBezTo>
                  <a:cubicBezTo>
                    <a:pt x="28" y="140"/>
                    <a:pt x="27" y="141"/>
                    <a:pt x="27" y="141"/>
                  </a:cubicBezTo>
                  <a:cubicBezTo>
                    <a:pt x="27" y="141"/>
                    <a:pt x="27" y="141"/>
                    <a:pt x="27" y="141"/>
                  </a:cubicBezTo>
                  <a:cubicBezTo>
                    <a:pt x="27" y="141"/>
                    <a:pt x="26" y="142"/>
                    <a:pt x="26" y="142"/>
                  </a:cubicBezTo>
                  <a:cubicBezTo>
                    <a:pt x="26" y="142"/>
                    <a:pt x="26" y="142"/>
                    <a:pt x="26" y="142"/>
                  </a:cubicBezTo>
                  <a:cubicBezTo>
                    <a:pt x="26" y="142"/>
                    <a:pt x="25" y="142"/>
                    <a:pt x="25" y="142"/>
                  </a:cubicBezTo>
                  <a:cubicBezTo>
                    <a:pt x="25" y="142"/>
                    <a:pt x="25" y="143"/>
                    <a:pt x="25" y="143"/>
                  </a:cubicBezTo>
                  <a:cubicBezTo>
                    <a:pt x="25" y="143"/>
                    <a:pt x="25" y="143"/>
                    <a:pt x="25" y="143"/>
                  </a:cubicBezTo>
                  <a:cubicBezTo>
                    <a:pt x="25" y="143"/>
                    <a:pt x="25" y="143"/>
                    <a:pt x="25" y="144"/>
                  </a:cubicBezTo>
                  <a:cubicBezTo>
                    <a:pt x="25" y="144"/>
                    <a:pt x="24" y="144"/>
                    <a:pt x="24" y="144"/>
                  </a:cubicBezTo>
                  <a:cubicBezTo>
                    <a:pt x="24" y="144"/>
                    <a:pt x="24" y="144"/>
                    <a:pt x="24" y="144"/>
                  </a:cubicBezTo>
                  <a:cubicBezTo>
                    <a:pt x="24" y="144"/>
                    <a:pt x="24" y="143"/>
                    <a:pt x="24" y="143"/>
                  </a:cubicBezTo>
                  <a:cubicBezTo>
                    <a:pt x="23" y="143"/>
                    <a:pt x="24" y="142"/>
                    <a:pt x="23" y="142"/>
                  </a:cubicBezTo>
                  <a:cubicBezTo>
                    <a:pt x="23" y="143"/>
                    <a:pt x="24" y="142"/>
                    <a:pt x="23" y="142"/>
                  </a:cubicBezTo>
                  <a:cubicBezTo>
                    <a:pt x="23" y="142"/>
                    <a:pt x="22" y="141"/>
                    <a:pt x="22" y="141"/>
                  </a:cubicBezTo>
                  <a:cubicBezTo>
                    <a:pt x="23" y="142"/>
                    <a:pt x="22" y="141"/>
                    <a:pt x="22" y="140"/>
                  </a:cubicBezTo>
                  <a:cubicBezTo>
                    <a:pt x="22" y="140"/>
                    <a:pt x="22" y="140"/>
                    <a:pt x="22" y="140"/>
                  </a:cubicBezTo>
                  <a:cubicBezTo>
                    <a:pt x="22" y="140"/>
                    <a:pt x="22" y="140"/>
                    <a:pt x="22" y="139"/>
                  </a:cubicBezTo>
                  <a:cubicBezTo>
                    <a:pt x="22" y="139"/>
                    <a:pt x="22" y="139"/>
                    <a:pt x="22" y="139"/>
                  </a:cubicBezTo>
                  <a:cubicBezTo>
                    <a:pt x="22" y="139"/>
                    <a:pt x="21" y="138"/>
                    <a:pt x="21" y="138"/>
                  </a:cubicBezTo>
                  <a:cubicBezTo>
                    <a:pt x="22" y="139"/>
                    <a:pt x="21" y="138"/>
                    <a:pt x="21" y="137"/>
                  </a:cubicBezTo>
                  <a:cubicBezTo>
                    <a:pt x="21" y="137"/>
                    <a:pt x="21" y="137"/>
                    <a:pt x="21" y="137"/>
                  </a:cubicBezTo>
                  <a:cubicBezTo>
                    <a:pt x="21" y="137"/>
                    <a:pt x="21" y="136"/>
                    <a:pt x="21" y="136"/>
                  </a:cubicBezTo>
                  <a:cubicBezTo>
                    <a:pt x="21" y="136"/>
                    <a:pt x="21" y="135"/>
                    <a:pt x="21" y="135"/>
                  </a:cubicBezTo>
                  <a:cubicBezTo>
                    <a:pt x="21" y="134"/>
                    <a:pt x="21" y="132"/>
                    <a:pt x="21" y="131"/>
                  </a:cubicBezTo>
                  <a:cubicBezTo>
                    <a:pt x="21" y="130"/>
                    <a:pt x="21" y="130"/>
                    <a:pt x="21" y="129"/>
                  </a:cubicBezTo>
                  <a:cubicBezTo>
                    <a:pt x="21" y="129"/>
                    <a:pt x="21" y="129"/>
                    <a:pt x="21" y="129"/>
                  </a:cubicBezTo>
                  <a:cubicBezTo>
                    <a:pt x="21" y="128"/>
                    <a:pt x="21" y="127"/>
                    <a:pt x="21" y="126"/>
                  </a:cubicBezTo>
                  <a:cubicBezTo>
                    <a:pt x="21" y="126"/>
                    <a:pt x="20" y="126"/>
                    <a:pt x="20" y="126"/>
                  </a:cubicBezTo>
                  <a:cubicBezTo>
                    <a:pt x="21" y="126"/>
                    <a:pt x="20" y="126"/>
                    <a:pt x="20" y="125"/>
                  </a:cubicBezTo>
                  <a:cubicBezTo>
                    <a:pt x="20" y="125"/>
                    <a:pt x="20" y="124"/>
                    <a:pt x="20" y="124"/>
                  </a:cubicBezTo>
                  <a:cubicBezTo>
                    <a:pt x="20" y="124"/>
                    <a:pt x="19" y="124"/>
                    <a:pt x="19" y="124"/>
                  </a:cubicBezTo>
                  <a:cubicBezTo>
                    <a:pt x="20" y="124"/>
                    <a:pt x="19" y="124"/>
                    <a:pt x="19" y="123"/>
                  </a:cubicBezTo>
                  <a:cubicBezTo>
                    <a:pt x="19" y="123"/>
                    <a:pt x="19" y="123"/>
                    <a:pt x="19" y="123"/>
                  </a:cubicBezTo>
                  <a:cubicBezTo>
                    <a:pt x="19" y="123"/>
                    <a:pt x="19" y="123"/>
                    <a:pt x="19" y="122"/>
                  </a:cubicBezTo>
                  <a:cubicBezTo>
                    <a:pt x="19" y="122"/>
                    <a:pt x="19" y="121"/>
                    <a:pt x="19" y="121"/>
                  </a:cubicBezTo>
                  <a:cubicBezTo>
                    <a:pt x="19" y="121"/>
                    <a:pt x="18" y="121"/>
                    <a:pt x="18" y="121"/>
                  </a:cubicBezTo>
                  <a:cubicBezTo>
                    <a:pt x="19" y="121"/>
                    <a:pt x="18" y="121"/>
                    <a:pt x="18" y="120"/>
                  </a:cubicBezTo>
                  <a:cubicBezTo>
                    <a:pt x="18" y="120"/>
                    <a:pt x="18" y="120"/>
                    <a:pt x="18" y="119"/>
                  </a:cubicBezTo>
                  <a:cubicBezTo>
                    <a:pt x="18" y="119"/>
                    <a:pt x="18" y="119"/>
                    <a:pt x="18" y="119"/>
                  </a:cubicBezTo>
                  <a:cubicBezTo>
                    <a:pt x="18" y="119"/>
                    <a:pt x="17" y="118"/>
                    <a:pt x="17" y="118"/>
                  </a:cubicBezTo>
                  <a:cubicBezTo>
                    <a:pt x="17" y="118"/>
                    <a:pt x="17" y="117"/>
                    <a:pt x="17" y="117"/>
                  </a:cubicBezTo>
                  <a:cubicBezTo>
                    <a:pt x="17" y="117"/>
                    <a:pt x="16" y="117"/>
                    <a:pt x="16" y="117"/>
                  </a:cubicBezTo>
                  <a:cubicBezTo>
                    <a:pt x="17" y="117"/>
                    <a:pt x="16" y="117"/>
                    <a:pt x="16" y="116"/>
                  </a:cubicBezTo>
                  <a:cubicBezTo>
                    <a:pt x="16" y="116"/>
                    <a:pt x="16" y="115"/>
                    <a:pt x="16" y="114"/>
                  </a:cubicBezTo>
                  <a:cubicBezTo>
                    <a:pt x="16" y="114"/>
                    <a:pt x="16" y="114"/>
                    <a:pt x="16" y="114"/>
                  </a:cubicBezTo>
                  <a:cubicBezTo>
                    <a:pt x="16" y="114"/>
                    <a:pt x="16" y="113"/>
                    <a:pt x="16" y="113"/>
                  </a:cubicBezTo>
                  <a:cubicBezTo>
                    <a:pt x="16" y="113"/>
                    <a:pt x="15" y="112"/>
                    <a:pt x="15" y="112"/>
                  </a:cubicBezTo>
                  <a:cubicBezTo>
                    <a:pt x="15" y="112"/>
                    <a:pt x="15" y="111"/>
                    <a:pt x="15" y="111"/>
                  </a:cubicBezTo>
                  <a:cubicBezTo>
                    <a:pt x="15" y="111"/>
                    <a:pt x="15" y="110"/>
                    <a:pt x="15" y="110"/>
                  </a:cubicBezTo>
                  <a:cubicBezTo>
                    <a:pt x="15" y="108"/>
                    <a:pt x="15" y="107"/>
                    <a:pt x="15" y="106"/>
                  </a:cubicBezTo>
                  <a:cubicBezTo>
                    <a:pt x="15" y="106"/>
                    <a:pt x="15" y="105"/>
                    <a:pt x="15" y="105"/>
                  </a:cubicBezTo>
                  <a:cubicBezTo>
                    <a:pt x="14" y="105"/>
                    <a:pt x="14" y="104"/>
                    <a:pt x="13" y="104"/>
                  </a:cubicBezTo>
                  <a:cubicBezTo>
                    <a:pt x="14" y="105"/>
                    <a:pt x="14" y="104"/>
                    <a:pt x="13" y="103"/>
                  </a:cubicBezTo>
                  <a:cubicBezTo>
                    <a:pt x="13" y="103"/>
                    <a:pt x="13" y="103"/>
                    <a:pt x="13" y="103"/>
                  </a:cubicBezTo>
                  <a:cubicBezTo>
                    <a:pt x="12" y="103"/>
                    <a:pt x="13" y="102"/>
                    <a:pt x="12" y="102"/>
                  </a:cubicBezTo>
                  <a:cubicBezTo>
                    <a:pt x="12" y="103"/>
                    <a:pt x="13" y="102"/>
                    <a:pt x="12" y="101"/>
                  </a:cubicBezTo>
                  <a:cubicBezTo>
                    <a:pt x="12" y="101"/>
                    <a:pt x="12" y="101"/>
                    <a:pt x="12" y="101"/>
                  </a:cubicBezTo>
                  <a:cubicBezTo>
                    <a:pt x="12" y="101"/>
                    <a:pt x="12" y="100"/>
                    <a:pt x="12" y="100"/>
                  </a:cubicBezTo>
                  <a:cubicBezTo>
                    <a:pt x="12" y="100"/>
                    <a:pt x="11" y="100"/>
                    <a:pt x="11" y="100"/>
                  </a:cubicBezTo>
                  <a:cubicBezTo>
                    <a:pt x="11" y="99"/>
                    <a:pt x="12" y="99"/>
                    <a:pt x="12" y="99"/>
                  </a:cubicBezTo>
                  <a:cubicBezTo>
                    <a:pt x="12" y="99"/>
                    <a:pt x="12" y="99"/>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8"/>
                    <a:pt x="12" y="98"/>
                  </a:cubicBezTo>
                  <a:cubicBezTo>
                    <a:pt x="12" y="98"/>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7"/>
                  </a:cubicBezTo>
                  <a:cubicBezTo>
                    <a:pt x="12" y="97"/>
                    <a:pt x="12" y="97"/>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6"/>
                  </a:cubicBezTo>
                  <a:cubicBezTo>
                    <a:pt x="12" y="96"/>
                    <a:pt x="12" y="96"/>
                    <a:pt x="12" y="95"/>
                  </a:cubicBezTo>
                  <a:cubicBezTo>
                    <a:pt x="12" y="95"/>
                    <a:pt x="11" y="95"/>
                    <a:pt x="11" y="95"/>
                  </a:cubicBezTo>
                  <a:cubicBezTo>
                    <a:pt x="11" y="95"/>
                    <a:pt x="12" y="94"/>
                    <a:pt x="12" y="94"/>
                  </a:cubicBezTo>
                  <a:cubicBezTo>
                    <a:pt x="12" y="93"/>
                    <a:pt x="12" y="91"/>
                    <a:pt x="12" y="90"/>
                  </a:cubicBezTo>
                  <a:cubicBezTo>
                    <a:pt x="12" y="90"/>
                    <a:pt x="11" y="89"/>
                    <a:pt x="11" y="89"/>
                  </a:cubicBezTo>
                  <a:cubicBezTo>
                    <a:pt x="11" y="88"/>
                    <a:pt x="11" y="88"/>
                    <a:pt x="11" y="88"/>
                  </a:cubicBezTo>
                  <a:cubicBezTo>
                    <a:pt x="11" y="88"/>
                    <a:pt x="11" y="88"/>
                    <a:pt x="11" y="88"/>
                  </a:cubicBezTo>
                  <a:cubicBezTo>
                    <a:pt x="11" y="88"/>
                    <a:pt x="10" y="87"/>
                    <a:pt x="10" y="86"/>
                  </a:cubicBezTo>
                  <a:cubicBezTo>
                    <a:pt x="10" y="85"/>
                    <a:pt x="10" y="86"/>
                    <a:pt x="10" y="85"/>
                  </a:cubicBezTo>
                  <a:cubicBezTo>
                    <a:pt x="11" y="85"/>
                    <a:pt x="11" y="85"/>
                    <a:pt x="11" y="85"/>
                  </a:cubicBezTo>
                  <a:cubicBezTo>
                    <a:pt x="12" y="85"/>
                    <a:pt x="13" y="84"/>
                    <a:pt x="12" y="85"/>
                  </a:cubicBezTo>
                  <a:cubicBezTo>
                    <a:pt x="12" y="85"/>
                    <a:pt x="13" y="84"/>
                    <a:pt x="13" y="84"/>
                  </a:cubicBezTo>
                  <a:cubicBezTo>
                    <a:pt x="13" y="84"/>
                    <a:pt x="13" y="84"/>
                    <a:pt x="13" y="84"/>
                  </a:cubicBezTo>
                  <a:cubicBezTo>
                    <a:pt x="13" y="84"/>
                    <a:pt x="13" y="83"/>
                    <a:pt x="13" y="83"/>
                  </a:cubicBezTo>
                  <a:cubicBezTo>
                    <a:pt x="14" y="83"/>
                    <a:pt x="15" y="83"/>
                    <a:pt x="15" y="83"/>
                  </a:cubicBezTo>
                  <a:cubicBezTo>
                    <a:pt x="16" y="83"/>
                    <a:pt x="17" y="83"/>
                    <a:pt x="16" y="83"/>
                  </a:cubicBezTo>
                  <a:cubicBezTo>
                    <a:pt x="16" y="83"/>
                    <a:pt x="17" y="83"/>
                    <a:pt x="16" y="83"/>
                  </a:cubicBezTo>
                  <a:cubicBezTo>
                    <a:pt x="16" y="83"/>
                    <a:pt x="17" y="83"/>
                    <a:pt x="17" y="83"/>
                  </a:cubicBezTo>
                  <a:cubicBezTo>
                    <a:pt x="18" y="83"/>
                    <a:pt x="18" y="83"/>
                    <a:pt x="19" y="83"/>
                  </a:cubicBezTo>
                  <a:cubicBezTo>
                    <a:pt x="19" y="83"/>
                    <a:pt x="20" y="82"/>
                    <a:pt x="19" y="83"/>
                  </a:cubicBezTo>
                  <a:cubicBezTo>
                    <a:pt x="19" y="83"/>
                    <a:pt x="20" y="82"/>
                    <a:pt x="20" y="82"/>
                  </a:cubicBezTo>
                  <a:cubicBezTo>
                    <a:pt x="20" y="82"/>
                    <a:pt x="21" y="82"/>
                    <a:pt x="21" y="82"/>
                  </a:cubicBezTo>
                  <a:cubicBezTo>
                    <a:pt x="21" y="82"/>
                    <a:pt x="22" y="81"/>
                    <a:pt x="21" y="82"/>
                  </a:cubicBezTo>
                  <a:cubicBezTo>
                    <a:pt x="21" y="82"/>
                    <a:pt x="22" y="81"/>
                    <a:pt x="22" y="81"/>
                  </a:cubicBezTo>
                  <a:cubicBezTo>
                    <a:pt x="22" y="81"/>
                    <a:pt x="22" y="81"/>
                    <a:pt x="23" y="81"/>
                  </a:cubicBezTo>
                  <a:cubicBezTo>
                    <a:pt x="23" y="81"/>
                    <a:pt x="23" y="80"/>
                    <a:pt x="23" y="80"/>
                  </a:cubicBezTo>
                  <a:cubicBezTo>
                    <a:pt x="23" y="80"/>
                    <a:pt x="23" y="79"/>
                    <a:pt x="23" y="79"/>
                  </a:cubicBezTo>
                  <a:cubicBezTo>
                    <a:pt x="23" y="79"/>
                    <a:pt x="23" y="78"/>
                    <a:pt x="23" y="79"/>
                  </a:cubicBezTo>
                  <a:cubicBezTo>
                    <a:pt x="23" y="79"/>
                    <a:pt x="23" y="78"/>
                    <a:pt x="23" y="78"/>
                  </a:cubicBezTo>
                  <a:cubicBezTo>
                    <a:pt x="23" y="78"/>
                    <a:pt x="23" y="78"/>
                    <a:pt x="23" y="77"/>
                  </a:cubicBezTo>
                  <a:cubicBezTo>
                    <a:pt x="22" y="76"/>
                    <a:pt x="21" y="76"/>
                    <a:pt x="23" y="77"/>
                  </a:cubicBezTo>
                  <a:cubicBezTo>
                    <a:pt x="22" y="76"/>
                    <a:pt x="21" y="76"/>
                    <a:pt x="22" y="77"/>
                  </a:cubicBezTo>
                  <a:cubicBezTo>
                    <a:pt x="22" y="76"/>
                    <a:pt x="21" y="76"/>
                    <a:pt x="21" y="75"/>
                  </a:cubicBezTo>
                  <a:cubicBezTo>
                    <a:pt x="21" y="75"/>
                    <a:pt x="21" y="75"/>
                    <a:pt x="21" y="75"/>
                  </a:cubicBezTo>
                  <a:cubicBezTo>
                    <a:pt x="20" y="75"/>
                    <a:pt x="20" y="75"/>
                    <a:pt x="20" y="75"/>
                  </a:cubicBezTo>
                  <a:cubicBezTo>
                    <a:pt x="20" y="75"/>
                    <a:pt x="20" y="75"/>
                    <a:pt x="20" y="75"/>
                  </a:cubicBezTo>
                  <a:cubicBezTo>
                    <a:pt x="19" y="75"/>
                    <a:pt x="19" y="75"/>
                    <a:pt x="18" y="75"/>
                  </a:cubicBezTo>
                  <a:cubicBezTo>
                    <a:pt x="17" y="74"/>
                    <a:pt x="16" y="73"/>
                    <a:pt x="18" y="74"/>
                  </a:cubicBezTo>
                  <a:cubicBezTo>
                    <a:pt x="17" y="74"/>
                    <a:pt x="16" y="73"/>
                    <a:pt x="16" y="73"/>
                  </a:cubicBezTo>
                  <a:cubicBezTo>
                    <a:pt x="16" y="73"/>
                    <a:pt x="16" y="73"/>
                    <a:pt x="16" y="73"/>
                  </a:cubicBezTo>
                  <a:cubicBezTo>
                    <a:pt x="16" y="73"/>
                    <a:pt x="15" y="73"/>
                    <a:pt x="15" y="73"/>
                  </a:cubicBezTo>
                  <a:cubicBezTo>
                    <a:pt x="14" y="72"/>
                    <a:pt x="15" y="72"/>
                    <a:pt x="14" y="73"/>
                  </a:cubicBezTo>
                  <a:cubicBezTo>
                    <a:pt x="14" y="72"/>
                    <a:pt x="15" y="72"/>
                    <a:pt x="15" y="72"/>
                  </a:cubicBezTo>
                  <a:cubicBezTo>
                    <a:pt x="15" y="71"/>
                    <a:pt x="15" y="71"/>
                    <a:pt x="15" y="71"/>
                  </a:cubicBezTo>
                  <a:cubicBezTo>
                    <a:pt x="15" y="71"/>
                    <a:pt x="15" y="71"/>
                    <a:pt x="15" y="71"/>
                  </a:cubicBezTo>
                  <a:cubicBezTo>
                    <a:pt x="15" y="71"/>
                    <a:pt x="16" y="70"/>
                    <a:pt x="16" y="70"/>
                  </a:cubicBezTo>
                  <a:cubicBezTo>
                    <a:pt x="14" y="69"/>
                    <a:pt x="13" y="69"/>
                    <a:pt x="15" y="70"/>
                  </a:cubicBezTo>
                  <a:cubicBezTo>
                    <a:pt x="14" y="69"/>
                    <a:pt x="13" y="69"/>
                    <a:pt x="14" y="69"/>
                  </a:cubicBezTo>
                  <a:cubicBezTo>
                    <a:pt x="14" y="69"/>
                    <a:pt x="13" y="69"/>
                    <a:pt x="13" y="69"/>
                  </a:cubicBezTo>
                  <a:cubicBezTo>
                    <a:pt x="13" y="69"/>
                    <a:pt x="12" y="69"/>
                    <a:pt x="12" y="69"/>
                  </a:cubicBezTo>
                  <a:cubicBezTo>
                    <a:pt x="12" y="69"/>
                    <a:pt x="12" y="68"/>
                    <a:pt x="12" y="68"/>
                  </a:cubicBezTo>
                  <a:cubicBezTo>
                    <a:pt x="12" y="68"/>
                    <a:pt x="11" y="68"/>
                    <a:pt x="11" y="68"/>
                  </a:cubicBezTo>
                  <a:cubicBezTo>
                    <a:pt x="11" y="68"/>
                    <a:pt x="11" y="66"/>
                    <a:pt x="11" y="66"/>
                  </a:cubicBezTo>
                  <a:cubicBezTo>
                    <a:pt x="11" y="66"/>
                    <a:pt x="11" y="66"/>
                    <a:pt x="11" y="66"/>
                  </a:cubicBezTo>
                  <a:cubicBezTo>
                    <a:pt x="11" y="65"/>
                    <a:pt x="10" y="65"/>
                    <a:pt x="11" y="65"/>
                  </a:cubicBezTo>
                  <a:cubicBezTo>
                    <a:pt x="11" y="65"/>
                    <a:pt x="10" y="65"/>
                    <a:pt x="10" y="65"/>
                  </a:cubicBezTo>
                  <a:cubicBezTo>
                    <a:pt x="10" y="64"/>
                    <a:pt x="10" y="64"/>
                    <a:pt x="10" y="63"/>
                  </a:cubicBezTo>
                  <a:cubicBezTo>
                    <a:pt x="10" y="63"/>
                    <a:pt x="10" y="62"/>
                    <a:pt x="10" y="61"/>
                  </a:cubicBezTo>
                  <a:cubicBezTo>
                    <a:pt x="10" y="61"/>
                    <a:pt x="9" y="61"/>
                    <a:pt x="9" y="61"/>
                  </a:cubicBezTo>
                  <a:cubicBezTo>
                    <a:pt x="9" y="61"/>
                    <a:pt x="9" y="60"/>
                    <a:pt x="9" y="60"/>
                  </a:cubicBezTo>
                  <a:cubicBezTo>
                    <a:pt x="9" y="59"/>
                    <a:pt x="9" y="59"/>
                    <a:pt x="9" y="59"/>
                  </a:cubicBezTo>
                  <a:cubicBezTo>
                    <a:pt x="9" y="59"/>
                    <a:pt x="9" y="59"/>
                    <a:pt x="9" y="59"/>
                  </a:cubicBezTo>
                  <a:cubicBezTo>
                    <a:pt x="9" y="59"/>
                    <a:pt x="8" y="59"/>
                    <a:pt x="8" y="59"/>
                  </a:cubicBezTo>
                  <a:cubicBezTo>
                    <a:pt x="6" y="59"/>
                    <a:pt x="6" y="58"/>
                    <a:pt x="7" y="59"/>
                  </a:cubicBezTo>
                  <a:cubicBezTo>
                    <a:pt x="6" y="59"/>
                    <a:pt x="6" y="58"/>
                    <a:pt x="6" y="59"/>
                  </a:cubicBezTo>
                  <a:cubicBezTo>
                    <a:pt x="6" y="59"/>
                    <a:pt x="6" y="58"/>
                    <a:pt x="6" y="57"/>
                  </a:cubicBezTo>
                  <a:cubicBezTo>
                    <a:pt x="6" y="57"/>
                    <a:pt x="6" y="56"/>
                    <a:pt x="6" y="56"/>
                  </a:cubicBezTo>
                  <a:cubicBezTo>
                    <a:pt x="6" y="56"/>
                    <a:pt x="6" y="55"/>
                    <a:pt x="6" y="55"/>
                  </a:cubicBezTo>
                  <a:cubicBezTo>
                    <a:pt x="6" y="55"/>
                    <a:pt x="6" y="54"/>
                    <a:pt x="6" y="54"/>
                  </a:cubicBezTo>
                  <a:cubicBezTo>
                    <a:pt x="6" y="53"/>
                    <a:pt x="6" y="52"/>
                    <a:pt x="6" y="52"/>
                  </a:cubicBezTo>
                  <a:cubicBezTo>
                    <a:pt x="6" y="52"/>
                    <a:pt x="5" y="51"/>
                    <a:pt x="5" y="51"/>
                  </a:cubicBezTo>
                  <a:cubicBezTo>
                    <a:pt x="5" y="51"/>
                    <a:pt x="5" y="50"/>
                    <a:pt x="5" y="50"/>
                  </a:cubicBezTo>
                  <a:cubicBezTo>
                    <a:pt x="5" y="50"/>
                    <a:pt x="5" y="49"/>
                    <a:pt x="5" y="49"/>
                  </a:cubicBezTo>
                  <a:cubicBezTo>
                    <a:pt x="4" y="49"/>
                    <a:pt x="4" y="49"/>
                    <a:pt x="4" y="49"/>
                  </a:cubicBezTo>
                  <a:cubicBezTo>
                    <a:pt x="4" y="49"/>
                    <a:pt x="4" y="49"/>
                    <a:pt x="4" y="49"/>
                  </a:cubicBezTo>
                  <a:cubicBezTo>
                    <a:pt x="3" y="49"/>
                    <a:pt x="3" y="49"/>
                    <a:pt x="2" y="49"/>
                  </a:cubicBezTo>
                  <a:cubicBezTo>
                    <a:pt x="2" y="48"/>
                    <a:pt x="1" y="49"/>
                    <a:pt x="2" y="49"/>
                  </a:cubicBezTo>
                  <a:cubicBezTo>
                    <a:pt x="2" y="48"/>
                    <a:pt x="1" y="49"/>
                    <a:pt x="1" y="48"/>
                  </a:cubicBezTo>
                  <a:cubicBezTo>
                    <a:pt x="0" y="48"/>
                    <a:pt x="0" y="48"/>
                    <a:pt x="0" y="48"/>
                  </a:cubicBezTo>
                  <a:cubicBezTo>
                    <a:pt x="0" y="48"/>
                    <a:pt x="0" y="48"/>
                    <a:pt x="0" y="48"/>
                  </a:cubicBezTo>
                  <a:cubicBezTo>
                    <a:pt x="0" y="48"/>
                    <a:pt x="0" y="48"/>
                    <a:pt x="0" y="48"/>
                  </a:cubicBezTo>
                  <a:cubicBezTo>
                    <a:pt x="0" y="47"/>
                    <a:pt x="0" y="46"/>
                    <a:pt x="0" y="46"/>
                  </a:cubicBezTo>
                  <a:cubicBezTo>
                    <a:pt x="0" y="46"/>
                    <a:pt x="0" y="46"/>
                    <a:pt x="0" y="46"/>
                  </a:cubicBezTo>
                  <a:cubicBezTo>
                    <a:pt x="0" y="45"/>
                    <a:pt x="0" y="45"/>
                    <a:pt x="0" y="45"/>
                  </a:cubicBezTo>
                  <a:cubicBezTo>
                    <a:pt x="0" y="45"/>
                    <a:pt x="0" y="45"/>
                    <a:pt x="0" y="45"/>
                  </a:cubicBezTo>
                  <a:cubicBezTo>
                    <a:pt x="0" y="45"/>
                    <a:pt x="1" y="44"/>
                    <a:pt x="1" y="44"/>
                  </a:cubicBezTo>
                  <a:cubicBezTo>
                    <a:pt x="1" y="44"/>
                    <a:pt x="1" y="44"/>
                    <a:pt x="1" y="44"/>
                  </a:cubicBezTo>
                  <a:cubicBezTo>
                    <a:pt x="1" y="44"/>
                    <a:pt x="2" y="43"/>
                    <a:pt x="2" y="43"/>
                  </a:cubicBezTo>
                  <a:cubicBezTo>
                    <a:pt x="2" y="43"/>
                    <a:pt x="2" y="43"/>
                    <a:pt x="2" y="43"/>
                  </a:cubicBezTo>
                  <a:cubicBezTo>
                    <a:pt x="2" y="43"/>
                    <a:pt x="2" y="43"/>
                    <a:pt x="2" y="43"/>
                  </a:cubicBezTo>
                  <a:cubicBezTo>
                    <a:pt x="3" y="43"/>
                    <a:pt x="3" y="42"/>
                    <a:pt x="3" y="43"/>
                  </a:cubicBezTo>
                  <a:cubicBezTo>
                    <a:pt x="3" y="43"/>
                    <a:pt x="3" y="42"/>
                    <a:pt x="3" y="42"/>
                  </a:cubicBezTo>
                  <a:cubicBezTo>
                    <a:pt x="3" y="42"/>
                    <a:pt x="4" y="42"/>
                    <a:pt x="4" y="41"/>
                  </a:cubicBezTo>
                  <a:cubicBezTo>
                    <a:pt x="5" y="41"/>
                    <a:pt x="4" y="41"/>
                    <a:pt x="5" y="41"/>
                  </a:cubicBezTo>
                  <a:cubicBezTo>
                    <a:pt x="5" y="41"/>
                    <a:pt x="5" y="40"/>
                    <a:pt x="5" y="40"/>
                  </a:cubicBezTo>
                  <a:cubicBezTo>
                    <a:pt x="5" y="40"/>
                    <a:pt x="6" y="39"/>
                    <a:pt x="6" y="39"/>
                  </a:cubicBezTo>
                  <a:cubicBezTo>
                    <a:pt x="6" y="39"/>
                    <a:pt x="6" y="39"/>
                    <a:pt x="6" y="39"/>
                  </a:cubicBezTo>
                  <a:cubicBezTo>
                    <a:pt x="6" y="39"/>
                    <a:pt x="7" y="38"/>
                    <a:pt x="7" y="38"/>
                  </a:cubicBezTo>
                  <a:cubicBezTo>
                    <a:pt x="7" y="38"/>
                    <a:pt x="8" y="38"/>
                    <a:pt x="8" y="38"/>
                  </a:cubicBezTo>
                  <a:cubicBezTo>
                    <a:pt x="8" y="38"/>
                    <a:pt x="8" y="37"/>
                    <a:pt x="8" y="37"/>
                  </a:cubicBezTo>
                  <a:cubicBezTo>
                    <a:pt x="8" y="37"/>
                    <a:pt x="9" y="37"/>
                    <a:pt x="9" y="37"/>
                  </a:cubicBezTo>
                  <a:cubicBezTo>
                    <a:pt x="9" y="37"/>
                    <a:pt x="9" y="37"/>
                    <a:pt x="9" y="37"/>
                  </a:cubicBezTo>
                  <a:cubicBezTo>
                    <a:pt x="9" y="37"/>
                    <a:pt x="10" y="36"/>
                    <a:pt x="10" y="36"/>
                  </a:cubicBezTo>
                  <a:cubicBezTo>
                    <a:pt x="10" y="36"/>
                    <a:pt x="11" y="36"/>
                    <a:pt x="11" y="36"/>
                  </a:cubicBezTo>
                  <a:cubicBezTo>
                    <a:pt x="11" y="36"/>
                    <a:pt x="11" y="36"/>
                    <a:pt x="11" y="36"/>
                  </a:cubicBezTo>
                  <a:cubicBezTo>
                    <a:pt x="12" y="36"/>
                    <a:pt x="12" y="35"/>
                    <a:pt x="12" y="36"/>
                  </a:cubicBezTo>
                  <a:cubicBezTo>
                    <a:pt x="12" y="36"/>
                    <a:pt x="12" y="35"/>
                    <a:pt x="12" y="35"/>
                  </a:cubicBezTo>
                  <a:cubicBezTo>
                    <a:pt x="13" y="35"/>
                    <a:pt x="12" y="35"/>
                    <a:pt x="13" y="35"/>
                  </a:cubicBezTo>
                  <a:cubicBezTo>
                    <a:pt x="13" y="35"/>
                    <a:pt x="13" y="35"/>
                    <a:pt x="13" y="35"/>
                  </a:cubicBezTo>
                  <a:cubicBezTo>
                    <a:pt x="13" y="34"/>
                    <a:pt x="14" y="34"/>
                    <a:pt x="14" y="33"/>
                  </a:cubicBezTo>
                  <a:cubicBezTo>
                    <a:pt x="14" y="33"/>
                    <a:pt x="14" y="33"/>
                    <a:pt x="14" y="33"/>
                  </a:cubicBezTo>
                  <a:cubicBezTo>
                    <a:pt x="14" y="32"/>
                    <a:pt x="15" y="32"/>
                    <a:pt x="14" y="32"/>
                  </a:cubicBezTo>
                  <a:cubicBezTo>
                    <a:pt x="14" y="32"/>
                    <a:pt x="15" y="32"/>
                    <a:pt x="15" y="32"/>
                  </a:cubicBezTo>
                  <a:cubicBezTo>
                    <a:pt x="15" y="30"/>
                    <a:pt x="15" y="30"/>
                    <a:pt x="15" y="31"/>
                  </a:cubicBezTo>
                  <a:cubicBezTo>
                    <a:pt x="15" y="30"/>
                    <a:pt x="15" y="30"/>
                    <a:pt x="15" y="30"/>
                  </a:cubicBezTo>
                  <a:cubicBezTo>
                    <a:pt x="15" y="29"/>
                    <a:pt x="15" y="29"/>
                    <a:pt x="16" y="29"/>
                  </a:cubicBezTo>
                  <a:cubicBezTo>
                    <a:pt x="16" y="28"/>
                    <a:pt x="16" y="27"/>
                    <a:pt x="16" y="28"/>
                  </a:cubicBezTo>
                  <a:cubicBezTo>
                    <a:pt x="16" y="28"/>
                    <a:pt x="16" y="27"/>
                    <a:pt x="16" y="27"/>
                  </a:cubicBezTo>
                  <a:cubicBezTo>
                    <a:pt x="16" y="26"/>
                    <a:pt x="17" y="26"/>
                    <a:pt x="16" y="26"/>
                  </a:cubicBezTo>
                  <a:cubicBezTo>
                    <a:pt x="16" y="26"/>
                    <a:pt x="17" y="26"/>
                    <a:pt x="17" y="26"/>
                  </a:cubicBezTo>
                  <a:cubicBezTo>
                    <a:pt x="17" y="26"/>
                    <a:pt x="17" y="25"/>
                    <a:pt x="17" y="25"/>
                  </a:cubicBezTo>
                  <a:cubicBezTo>
                    <a:pt x="16" y="25"/>
                    <a:pt x="16" y="24"/>
                    <a:pt x="16" y="25"/>
                  </a:cubicBezTo>
                  <a:cubicBezTo>
                    <a:pt x="16" y="25"/>
                    <a:pt x="16" y="24"/>
                    <a:pt x="16" y="24"/>
                  </a:cubicBezTo>
                  <a:cubicBezTo>
                    <a:pt x="16" y="24"/>
                    <a:pt x="15" y="24"/>
                    <a:pt x="15" y="24"/>
                  </a:cubicBezTo>
                  <a:cubicBezTo>
                    <a:pt x="15" y="24"/>
                    <a:pt x="13" y="24"/>
                    <a:pt x="13" y="24"/>
                  </a:cubicBezTo>
                  <a:cubicBezTo>
                    <a:pt x="10" y="23"/>
                    <a:pt x="11" y="23"/>
                    <a:pt x="12" y="24"/>
                  </a:cubicBezTo>
                  <a:cubicBezTo>
                    <a:pt x="10" y="23"/>
                    <a:pt x="11" y="23"/>
                    <a:pt x="12" y="24"/>
                  </a:cubicBezTo>
                  <a:cubicBezTo>
                    <a:pt x="10" y="23"/>
                    <a:pt x="11" y="23"/>
                    <a:pt x="11" y="24"/>
                  </a:cubicBezTo>
                  <a:cubicBezTo>
                    <a:pt x="10" y="23"/>
                    <a:pt x="11" y="23"/>
                    <a:pt x="11" y="23"/>
                  </a:cubicBezTo>
                  <a:cubicBezTo>
                    <a:pt x="10" y="23"/>
                    <a:pt x="11" y="23"/>
                    <a:pt x="10" y="23"/>
                  </a:cubicBezTo>
                  <a:cubicBezTo>
                    <a:pt x="9" y="22"/>
                    <a:pt x="10" y="22"/>
                    <a:pt x="10" y="22"/>
                  </a:cubicBezTo>
                  <a:cubicBezTo>
                    <a:pt x="9" y="22"/>
                    <a:pt x="10" y="22"/>
                    <a:pt x="9" y="22"/>
                  </a:cubicBezTo>
                  <a:cubicBezTo>
                    <a:pt x="9" y="21"/>
                    <a:pt x="9" y="20"/>
                    <a:pt x="9" y="21"/>
                  </a:cubicBezTo>
                  <a:cubicBezTo>
                    <a:pt x="9" y="21"/>
                    <a:pt x="9" y="20"/>
                    <a:pt x="9" y="21"/>
                  </a:cubicBezTo>
                  <a:cubicBezTo>
                    <a:pt x="9" y="21"/>
                    <a:pt x="9" y="20"/>
                    <a:pt x="9" y="20"/>
                  </a:cubicBezTo>
                  <a:cubicBezTo>
                    <a:pt x="9" y="20"/>
                    <a:pt x="9" y="19"/>
                    <a:pt x="9" y="19"/>
                  </a:cubicBezTo>
                  <a:cubicBezTo>
                    <a:pt x="9" y="19"/>
                    <a:pt x="9" y="18"/>
                    <a:pt x="9" y="18"/>
                  </a:cubicBezTo>
                  <a:cubicBezTo>
                    <a:pt x="9" y="18"/>
                    <a:pt x="10" y="18"/>
                    <a:pt x="10" y="18"/>
                  </a:cubicBezTo>
                  <a:cubicBezTo>
                    <a:pt x="10" y="18"/>
                    <a:pt x="10" y="17"/>
                    <a:pt x="10" y="17"/>
                  </a:cubicBezTo>
                  <a:cubicBezTo>
                    <a:pt x="10" y="17"/>
                    <a:pt x="11" y="17"/>
                    <a:pt x="11" y="17"/>
                  </a:cubicBezTo>
                  <a:cubicBezTo>
                    <a:pt x="11" y="17"/>
                    <a:pt x="11" y="17"/>
                    <a:pt x="11" y="17"/>
                  </a:cubicBezTo>
                  <a:cubicBezTo>
                    <a:pt x="11" y="17"/>
                    <a:pt x="12" y="17"/>
                    <a:pt x="12" y="16"/>
                  </a:cubicBezTo>
                  <a:cubicBezTo>
                    <a:pt x="12" y="16"/>
                    <a:pt x="13" y="16"/>
                    <a:pt x="12" y="16"/>
                  </a:cubicBezTo>
                  <a:cubicBezTo>
                    <a:pt x="12" y="16"/>
                    <a:pt x="13" y="16"/>
                    <a:pt x="13" y="16"/>
                  </a:cubicBezTo>
                  <a:cubicBezTo>
                    <a:pt x="13" y="16"/>
                    <a:pt x="13" y="15"/>
                    <a:pt x="13" y="15"/>
                  </a:cubicBezTo>
                  <a:cubicBezTo>
                    <a:pt x="13" y="15"/>
                    <a:pt x="14" y="15"/>
                    <a:pt x="15" y="15"/>
                  </a:cubicBezTo>
                  <a:cubicBezTo>
                    <a:pt x="15" y="15"/>
                    <a:pt x="15" y="15"/>
                    <a:pt x="15" y="14"/>
                  </a:cubicBezTo>
                  <a:cubicBezTo>
                    <a:pt x="15" y="14"/>
                    <a:pt x="16" y="14"/>
                    <a:pt x="16" y="14"/>
                  </a:cubicBezTo>
                  <a:cubicBezTo>
                    <a:pt x="16" y="14"/>
                    <a:pt x="16" y="13"/>
                    <a:pt x="17" y="13"/>
                  </a:cubicBezTo>
                  <a:cubicBezTo>
                    <a:pt x="17" y="13"/>
                    <a:pt x="17" y="13"/>
                    <a:pt x="17" y="13"/>
                  </a:cubicBezTo>
                  <a:cubicBezTo>
                    <a:pt x="17" y="13"/>
                    <a:pt x="18" y="13"/>
                    <a:pt x="18" y="13"/>
                  </a:cubicBezTo>
                  <a:cubicBezTo>
                    <a:pt x="18" y="13"/>
                    <a:pt x="18" y="12"/>
                    <a:pt x="18" y="12"/>
                  </a:cubicBezTo>
                  <a:cubicBezTo>
                    <a:pt x="18" y="12"/>
                    <a:pt x="18" y="12"/>
                    <a:pt x="18" y="12"/>
                  </a:cubicBezTo>
                  <a:cubicBezTo>
                    <a:pt x="18" y="12"/>
                    <a:pt x="19" y="11"/>
                    <a:pt x="19" y="11"/>
                  </a:cubicBezTo>
                  <a:cubicBezTo>
                    <a:pt x="19" y="11"/>
                    <a:pt x="19" y="10"/>
                    <a:pt x="19" y="10"/>
                  </a:cubicBezTo>
                  <a:cubicBezTo>
                    <a:pt x="20" y="10"/>
                    <a:pt x="20" y="9"/>
                    <a:pt x="20" y="10"/>
                  </a:cubicBezTo>
                  <a:cubicBezTo>
                    <a:pt x="20" y="10"/>
                    <a:pt x="20" y="9"/>
                    <a:pt x="21" y="9"/>
                  </a:cubicBezTo>
                  <a:cubicBezTo>
                    <a:pt x="21" y="9"/>
                    <a:pt x="21" y="9"/>
                    <a:pt x="21" y="9"/>
                  </a:cubicBezTo>
                  <a:cubicBezTo>
                    <a:pt x="21" y="8"/>
                    <a:pt x="22" y="7"/>
                    <a:pt x="21" y="8"/>
                  </a:cubicBezTo>
                  <a:cubicBezTo>
                    <a:pt x="21" y="8"/>
                    <a:pt x="22" y="7"/>
                    <a:pt x="22" y="7"/>
                  </a:cubicBezTo>
                  <a:cubicBezTo>
                    <a:pt x="22" y="7"/>
                    <a:pt x="22" y="6"/>
                    <a:pt x="22" y="6"/>
                  </a:cubicBezTo>
                  <a:cubicBezTo>
                    <a:pt x="22" y="6"/>
                    <a:pt x="22" y="6"/>
                    <a:pt x="22" y="6"/>
                  </a:cubicBezTo>
                  <a:cubicBezTo>
                    <a:pt x="22" y="6"/>
                    <a:pt x="22" y="4"/>
                    <a:pt x="22" y="4"/>
                  </a:cubicBezTo>
                  <a:cubicBezTo>
                    <a:pt x="23" y="4"/>
                    <a:pt x="22" y="4"/>
                    <a:pt x="23" y="4"/>
                  </a:cubicBezTo>
                  <a:cubicBezTo>
                    <a:pt x="24" y="3"/>
                    <a:pt x="24" y="3"/>
                    <a:pt x="23" y="3"/>
                  </a:cubicBezTo>
                  <a:cubicBezTo>
                    <a:pt x="24" y="3"/>
                    <a:pt x="24" y="3"/>
                    <a:pt x="24" y="3"/>
                  </a:cubicBezTo>
                  <a:cubicBezTo>
                    <a:pt x="24" y="2"/>
                    <a:pt x="25" y="2"/>
                    <a:pt x="24" y="2"/>
                  </a:cubicBezTo>
                  <a:cubicBezTo>
                    <a:pt x="24" y="2"/>
                    <a:pt x="25" y="2"/>
                    <a:pt x="25" y="1"/>
                  </a:cubicBezTo>
                  <a:cubicBezTo>
                    <a:pt x="25" y="1"/>
                    <a:pt x="26" y="1"/>
                    <a:pt x="26" y="1"/>
                  </a:cubicBezTo>
                  <a:cubicBezTo>
                    <a:pt x="26" y="1"/>
                    <a:pt x="26" y="2"/>
                    <a:pt x="26" y="2"/>
                  </a:cubicBezTo>
                  <a:cubicBezTo>
                    <a:pt x="27" y="2"/>
                    <a:pt x="27" y="2"/>
                    <a:pt x="28" y="2"/>
                  </a:cubicBezTo>
                  <a:cubicBezTo>
                    <a:pt x="28" y="2"/>
                    <a:pt x="28" y="3"/>
                    <a:pt x="28" y="2"/>
                  </a:cubicBezTo>
                  <a:cubicBezTo>
                    <a:pt x="28" y="2"/>
                    <a:pt x="28" y="3"/>
                    <a:pt x="28" y="3"/>
                  </a:cubicBezTo>
                  <a:cubicBezTo>
                    <a:pt x="28" y="4"/>
                    <a:pt x="29" y="5"/>
                    <a:pt x="28" y="4"/>
                  </a:cubicBezTo>
                  <a:cubicBezTo>
                    <a:pt x="28" y="4"/>
                    <a:pt x="29" y="5"/>
                    <a:pt x="28" y="4"/>
                  </a:cubicBezTo>
                  <a:cubicBezTo>
                    <a:pt x="28" y="4"/>
                    <a:pt x="29" y="5"/>
                    <a:pt x="29" y="5"/>
                  </a:cubicBezTo>
                  <a:cubicBezTo>
                    <a:pt x="29" y="5"/>
                    <a:pt x="29" y="5"/>
                    <a:pt x="30" y="6"/>
                  </a:cubicBezTo>
                  <a:cubicBezTo>
                    <a:pt x="31" y="6"/>
                    <a:pt x="31" y="6"/>
                    <a:pt x="31" y="6"/>
                  </a:cubicBezTo>
                  <a:cubicBezTo>
                    <a:pt x="31" y="6"/>
                    <a:pt x="31" y="6"/>
                    <a:pt x="31" y="6"/>
                  </a:cubicBezTo>
                  <a:cubicBezTo>
                    <a:pt x="31" y="6"/>
                    <a:pt x="32" y="6"/>
                    <a:pt x="32" y="6"/>
                  </a:cubicBezTo>
                  <a:cubicBezTo>
                    <a:pt x="33" y="6"/>
                    <a:pt x="33" y="5"/>
                    <a:pt x="33" y="6"/>
                  </a:cubicBezTo>
                  <a:cubicBezTo>
                    <a:pt x="33" y="6"/>
                    <a:pt x="33" y="5"/>
                    <a:pt x="33" y="5"/>
                  </a:cubicBezTo>
                  <a:cubicBezTo>
                    <a:pt x="33" y="5"/>
                    <a:pt x="33" y="4"/>
                    <a:pt x="33" y="4"/>
                  </a:cubicBezTo>
                  <a:cubicBezTo>
                    <a:pt x="34" y="4"/>
                    <a:pt x="33" y="3"/>
                    <a:pt x="34" y="3"/>
                  </a:cubicBezTo>
                  <a:cubicBezTo>
                    <a:pt x="34" y="3"/>
                    <a:pt x="34" y="3"/>
                    <a:pt x="34" y="3"/>
                  </a:cubicBezTo>
                  <a:cubicBezTo>
                    <a:pt x="34" y="2"/>
                    <a:pt x="35" y="1"/>
                    <a:pt x="34" y="2"/>
                  </a:cubicBezTo>
                  <a:cubicBezTo>
                    <a:pt x="34" y="2"/>
                    <a:pt x="35" y="1"/>
                    <a:pt x="35" y="1"/>
                  </a:cubicBezTo>
                  <a:cubicBezTo>
                    <a:pt x="35" y="1"/>
                    <a:pt x="35" y="1"/>
                    <a:pt x="35" y="1"/>
                  </a:cubicBezTo>
                  <a:cubicBezTo>
                    <a:pt x="35" y="1"/>
                    <a:pt x="35" y="1"/>
                    <a:pt x="35" y="1"/>
                  </a:cubicBezTo>
                  <a:cubicBezTo>
                    <a:pt x="35" y="1"/>
                    <a:pt x="35" y="1"/>
                    <a:pt x="35" y="0"/>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0" name="Freeform 38"/>
            <p:cNvSpPr>
              <a:spLocks noEditPoints="1"/>
            </p:cNvSpPr>
            <p:nvPr/>
          </p:nvSpPr>
          <p:spPr bwMode="auto">
            <a:xfrm>
              <a:off x="3786276" y="3276079"/>
              <a:ext cx="623125" cy="639077"/>
            </a:xfrm>
            <a:custGeom>
              <a:avLst/>
              <a:gdLst>
                <a:gd name="T0" fmla="*/ 28553472 w 124"/>
                <a:gd name="T1" fmla="*/ 3359232 h 139"/>
                <a:gd name="T2" fmla="*/ 29393280 w 124"/>
                <a:gd name="T3" fmla="*/ 6438528 h 139"/>
                <a:gd name="T4" fmla="*/ 29113344 w 124"/>
                <a:gd name="T5" fmla="*/ 9797760 h 139"/>
                <a:gd name="T6" fmla="*/ 27713664 w 124"/>
                <a:gd name="T7" fmla="*/ 12317184 h 139"/>
                <a:gd name="T8" fmla="*/ 27713664 w 124"/>
                <a:gd name="T9" fmla="*/ 13716864 h 139"/>
                <a:gd name="T10" fmla="*/ 29113344 w 124"/>
                <a:gd name="T11" fmla="*/ 15396480 h 139"/>
                <a:gd name="T12" fmla="*/ 30233088 w 124"/>
                <a:gd name="T13" fmla="*/ 17356032 h 139"/>
                <a:gd name="T14" fmla="*/ 32192640 w 124"/>
                <a:gd name="T15" fmla="*/ 18475776 h 139"/>
                <a:gd name="T16" fmla="*/ 33312384 w 124"/>
                <a:gd name="T17" fmla="*/ 15676416 h 139"/>
                <a:gd name="T18" fmla="*/ 34432128 w 124"/>
                <a:gd name="T19" fmla="*/ 17635968 h 139"/>
                <a:gd name="T20" fmla="*/ 34432128 w 124"/>
                <a:gd name="T21" fmla="*/ 21555072 h 139"/>
                <a:gd name="T22" fmla="*/ 31912704 w 124"/>
                <a:gd name="T23" fmla="*/ 21555072 h 139"/>
                <a:gd name="T24" fmla="*/ 29673216 w 124"/>
                <a:gd name="T25" fmla="*/ 20715264 h 139"/>
                <a:gd name="T26" fmla="*/ 27433728 w 124"/>
                <a:gd name="T27" fmla="*/ 22394880 h 139"/>
                <a:gd name="T28" fmla="*/ 25754112 w 124"/>
                <a:gd name="T29" fmla="*/ 23234688 h 139"/>
                <a:gd name="T30" fmla="*/ 25194240 w 124"/>
                <a:gd name="T31" fmla="*/ 25474176 h 139"/>
                <a:gd name="T32" fmla="*/ 25194240 w 124"/>
                <a:gd name="T33" fmla="*/ 28553472 h 139"/>
                <a:gd name="T34" fmla="*/ 22954752 w 124"/>
                <a:gd name="T35" fmla="*/ 29953152 h 139"/>
                <a:gd name="T36" fmla="*/ 22394880 w 124"/>
                <a:gd name="T37" fmla="*/ 32752512 h 139"/>
                <a:gd name="T38" fmla="*/ 22114944 w 124"/>
                <a:gd name="T39" fmla="*/ 35271936 h 139"/>
                <a:gd name="T40" fmla="*/ 22114944 w 124"/>
                <a:gd name="T41" fmla="*/ 38351232 h 139"/>
                <a:gd name="T42" fmla="*/ 19875456 w 124"/>
                <a:gd name="T43" fmla="*/ 38071296 h 139"/>
                <a:gd name="T44" fmla="*/ 18475776 w 124"/>
                <a:gd name="T45" fmla="*/ 36391680 h 139"/>
                <a:gd name="T46" fmla="*/ 15956352 w 124"/>
                <a:gd name="T47" fmla="*/ 36671616 h 139"/>
                <a:gd name="T48" fmla="*/ 16516224 w 124"/>
                <a:gd name="T49" fmla="*/ 33592320 h 139"/>
                <a:gd name="T50" fmla="*/ 14276736 w 124"/>
                <a:gd name="T51" fmla="*/ 32752512 h 139"/>
                <a:gd name="T52" fmla="*/ 13156992 w 124"/>
                <a:gd name="T53" fmla="*/ 31352832 h 139"/>
                <a:gd name="T54" fmla="*/ 11197440 w 124"/>
                <a:gd name="T55" fmla="*/ 30792960 h 139"/>
                <a:gd name="T56" fmla="*/ 9797760 w 124"/>
                <a:gd name="T57" fmla="*/ 25194240 h 139"/>
                <a:gd name="T58" fmla="*/ 8398080 w 124"/>
                <a:gd name="T59" fmla="*/ 23514624 h 139"/>
                <a:gd name="T60" fmla="*/ 5598720 w 124"/>
                <a:gd name="T61" fmla="*/ 22114944 h 139"/>
                <a:gd name="T62" fmla="*/ 4199040 w 124"/>
                <a:gd name="T63" fmla="*/ 20995200 h 139"/>
                <a:gd name="T64" fmla="*/ 2799360 w 124"/>
                <a:gd name="T65" fmla="*/ 18475776 h 139"/>
                <a:gd name="T66" fmla="*/ 1679616 w 124"/>
                <a:gd name="T67" fmla="*/ 15676416 h 139"/>
                <a:gd name="T68" fmla="*/ 559872 w 124"/>
                <a:gd name="T69" fmla="*/ 12037248 h 139"/>
                <a:gd name="T70" fmla="*/ 839808 w 124"/>
                <a:gd name="T71" fmla="*/ 10077696 h 139"/>
                <a:gd name="T72" fmla="*/ 839808 w 124"/>
                <a:gd name="T73" fmla="*/ 10077696 h 139"/>
                <a:gd name="T74" fmla="*/ 4199040 w 124"/>
                <a:gd name="T75" fmla="*/ 9797760 h 139"/>
                <a:gd name="T76" fmla="*/ 6158592 w 124"/>
                <a:gd name="T77" fmla="*/ 7558272 h 139"/>
                <a:gd name="T78" fmla="*/ 6438528 w 124"/>
                <a:gd name="T79" fmla="*/ 3919104 h 139"/>
                <a:gd name="T80" fmla="*/ 8398080 w 124"/>
                <a:gd name="T81" fmla="*/ 1119744 h 139"/>
                <a:gd name="T82" fmla="*/ 10917504 w 124"/>
                <a:gd name="T83" fmla="*/ 1119744 h 139"/>
                <a:gd name="T84" fmla="*/ 13436928 w 124"/>
                <a:gd name="T85" fmla="*/ 2799360 h 139"/>
                <a:gd name="T86" fmla="*/ 15676416 w 124"/>
                <a:gd name="T87" fmla="*/ 2239488 h 139"/>
                <a:gd name="T88" fmla="*/ 18755712 w 124"/>
                <a:gd name="T89" fmla="*/ 3919104 h 139"/>
                <a:gd name="T90" fmla="*/ 21275136 w 124"/>
                <a:gd name="T91" fmla="*/ 3919104 h 139"/>
                <a:gd name="T92" fmla="*/ 23794560 w 124"/>
                <a:gd name="T93" fmla="*/ 1679616 h 139"/>
                <a:gd name="T94" fmla="*/ 26313984 w 124"/>
                <a:gd name="T95" fmla="*/ 279936 h 139"/>
                <a:gd name="T96" fmla="*/ 839808 w 124"/>
                <a:gd name="T97" fmla="*/ 10077696 h 139"/>
                <a:gd name="T98" fmla="*/ 839808 w 124"/>
                <a:gd name="T99" fmla="*/ 10077696 h 139"/>
                <a:gd name="T100" fmla="*/ 559872 w 124"/>
                <a:gd name="T101" fmla="*/ 9797760 h 139"/>
                <a:gd name="T102" fmla="*/ 559872 w 124"/>
                <a:gd name="T103" fmla="*/ 9517824 h 139"/>
                <a:gd name="T104" fmla="*/ 279936 w 124"/>
                <a:gd name="T105" fmla="*/ 9237888 h 139"/>
                <a:gd name="T106" fmla="*/ 839808 w 124"/>
                <a:gd name="T107" fmla="*/ 10077696 h 13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4"/>
                <a:gd name="T163" fmla="*/ 0 h 139"/>
                <a:gd name="T164" fmla="*/ 124 w 124"/>
                <a:gd name="T165" fmla="*/ 139 h 13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4" h="139">
                  <a:moveTo>
                    <a:pt x="94" y="5"/>
                  </a:moveTo>
                  <a:cubicBezTo>
                    <a:pt x="95" y="6"/>
                    <a:pt x="97" y="8"/>
                    <a:pt x="97" y="9"/>
                  </a:cubicBezTo>
                  <a:cubicBezTo>
                    <a:pt x="95" y="6"/>
                    <a:pt x="97" y="8"/>
                    <a:pt x="97" y="10"/>
                  </a:cubicBezTo>
                  <a:cubicBezTo>
                    <a:pt x="95" y="6"/>
                    <a:pt x="97" y="8"/>
                    <a:pt x="99" y="10"/>
                  </a:cubicBezTo>
                  <a:cubicBezTo>
                    <a:pt x="99" y="11"/>
                    <a:pt x="100" y="11"/>
                    <a:pt x="101" y="11"/>
                  </a:cubicBezTo>
                  <a:cubicBezTo>
                    <a:pt x="101" y="12"/>
                    <a:pt x="102" y="12"/>
                    <a:pt x="102" y="12"/>
                  </a:cubicBezTo>
                  <a:cubicBezTo>
                    <a:pt x="102" y="13"/>
                    <a:pt x="103" y="13"/>
                    <a:pt x="104" y="13"/>
                  </a:cubicBezTo>
                  <a:cubicBezTo>
                    <a:pt x="102" y="13"/>
                    <a:pt x="103" y="13"/>
                    <a:pt x="104" y="15"/>
                  </a:cubicBezTo>
                  <a:cubicBezTo>
                    <a:pt x="104" y="15"/>
                    <a:pt x="104" y="17"/>
                    <a:pt x="104" y="18"/>
                  </a:cubicBezTo>
                  <a:cubicBezTo>
                    <a:pt x="104" y="18"/>
                    <a:pt x="105" y="19"/>
                    <a:pt x="105" y="19"/>
                  </a:cubicBezTo>
                  <a:cubicBezTo>
                    <a:pt x="104" y="18"/>
                    <a:pt x="105" y="19"/>
                    <a:pt x="105" y="20"/>
                  </a:cubicBezTo>
                  <a:cubicBezTo>
                    <a:pt x="105" y="20"/>
                    <a:pt x="105" y="23"/>
                    <a:pt x="105" y="23"/>
                  </a:cubicBezTo>
                  <a:cubicBezTo>
                    <a:pt x="105" y="23"/>
                    <a:pt x="106" y="24"/>
                    <a:pt x="106" y="24"/>
                  </a:cubicBezTo>
                  <a:cubicBezTo>
                    <a:pt x="106" y="25"/>
                    <a:pt x="106" y="26"/>
                    <a:pt x="106" y="27"/>
                  </a:cubicBezTo>
                  <a:cubicBezTo>
                    <a:pt x="106" y="27"/>
                    <a:pt x="105" y="28"/>
                    <a:pt x="105" y="28"/>
                  </a:cubicBezTo>
                  <a:cubicBezTo>
                    <a:pt x="105" y="29"/>
                    <a:pt x="105" y="31"/>
                    <a:pt x="105" y="31"/>
                  </a:cubicBezTo>
                  <a:cubicBezTo>
                    <a:pt x="105" y="31"/>
                    <a:pt x="104" y="32"/>
                    <a:pt x="104" y="32"/>
                  </a:cubicBezTo>
                  <a:cubicBezTo>
                    <a:pt x="104" y="32"/>
                    <a:pt x="104" y="35"/>
                    <a:pt x="104" y="35"/>
                  </a:cubicBezTo>
                  <a:cubicBezTo>
                    <a:pt x="104" y="35"/>
                    <a:pt x="103" y="36"/>
                    <a:pt x="103" y="36"/>
                  </a:cubicBezTo>
                  <a:cubicBezTo>
                    <a:pt x="103" y="36"/>
                    <a:pt x="103" y="38"/>
                    <a:pt x="103" y="38"/>
                  </a:cubicBezTo>
                  <a:cubicBezTo>
                    <a:pt x="103" y="38"/>
                    <a:pt x="102" y="39"/>
                    <a:pt x="102" y="39"/>
                  </a:cubicBezTo>
                  <a:cubicBezTo>
                    <a:pt x="102" y="39"/>
                    <a:pt x="102" y="40"/>
                    <a:pt x="102" y="40"/>
                  </a:cubicBezTo>
                  <a:cubicBezTo>
                    <a:pt x="101" y="40"/>
                    <a:pt x="100" y="41"/>
                    <a:pt x="99" y="41"/>
                  </a:cubicBezTo>
                  <a:cubicBezTo>
                    <a:pt x="99" y="41"/>
                    <a:pt x="99" y="43"/>
                    <a:pt x="99" y="44"/>
                  </a:cubicBezTo>
                  <a:cubicBezTo>
                    <a:pt x="99" y="44"/>
                    <a:pt x="102" y="44"/>
                    <a:pt x="102" y="44"/>
                  </a:cubicBezTo>
                  <a:cubicBezTo>
                    <a:pt x="102" y="45"/>
                    <a:pt x="102" y="45"/>
                    <a:pt x="103" y="45"/>
                  </a:cubicBezTo>
                  <a:cubicBezTo>
                    <a:pt x="103" y="45"/>
                    <a:pt x="104" y="46"/>
                    <a:pt x="104" y="46"/>
                  </a:cubicBezTo>
                  <a:cubicBezTo>
                    <a:pt x="104" y="46"/>
                    <a:pt x="104" y="48"/>
                    <a:pt x="104" y="49"/>
                  </a:cubicBezTo>
                  <a:cubicBezTo>
                    <a:pt x="104" y="46"/>
                    <a:pt x="104" y="48"/>
                    <a:pt x="102" y="49"/>
                  </a:cubicBezTo>
                  <a:cubicBezTo>
                    <a:pt x="102" y="49"/>
                    <a:pt x="100" y="49"/>
                    <a:pt x="99" y="49"/>
                  </a:cubicBezTo>
                  <a:cubicBezTo>
                    <a:pt x="99" y="49"/>
                    <a:pt x="98" y="50"/>
                    <a:pt x="98" y="50"/>
                  </a:cubicBezTo>
                  <a:cubicBezTo>
                    <a:pt x="99" y="49"/>
                    <a:pt x="98" y="50"/>
                    <a:pt x="98" y="51"/>
                  </a:cubicBezTo>
                  <a:cubicBezTo>
                    <a:pt x="98" y="51"/>
                    <a:pt x="98" y="54"/>
                    <a:pt x="98" y="54"/>
                  </a:cubicBezTo>
                  <a:cubicBezTo>
                    <a:pt x="98" y="51"/>
                    <a:pt x="98" y="54"/>
                    <a:pt x="100" y="54"/>
                  </a:cubicBezTo>
                  <a:cubicBezTo>
                    <a:pt x="101" y="54"/>
                    <a:pt x="102" y="54"/>
                    <a:pt x="103" y="54"/>
                  </a:cubicBezTo>
                  <a:cubicBezTo>
                    <a:pt x="103" y="54"/>
                    <a:pt x="104" y="55"/>
                    <a:pt x="104" y="55"/>
                  </a:cubicBezTo>
                  <a:cubicBezTo>
                    <a:pt x="104" y="55"/>
                    <a:pt x="105" y="56"/>
                    <a:pt x="105" y="56"/>
                  </a:cubicBezTo>
                  <a:cubicBezTo>
                    <a:pt x="105" y="56"/>
                    <a:pt x="106" y="56"/>
                    <a:pt x="106" y="56"/>
                  </a:cubicBezTo>
                  <a:cubicBezTo>
                    <a:pt x="106" y="57"/>
                    <a:pt x="106" y="59"/>
                    <a:pt x="106" y="60"/>
                  </a:cubicBezTo>
                  <a:cubicBezTo>
                    <a:pt x="106" y="60"/>
                    <a:pt x="107" y="61"/>
                    <a:pt x="107" y="61"/>
                  </a:cubicBezTo>
                  <a:cubicBezTo>
                    <a:pt x="106" y="60"/>
                    <a:pt x="107" y="61"/>
                    <a:pt x="108" y="61"/>
                  </a:cubicBezTo>
                  <a:cubicBezTo>
                    <a:pt x="106" y="60"/>
                    <a:pt x="107" y="61"/>
                    <a:pt x="108" y="62"/>
                  </a:cubicBezTo>
                  <a:cubicBezTo>
                    <a:pt x="109" y="62"/>
                    <a:pt x="109" y="63"/>
                    <a:pt x="109" y="64"/>
                  </a:cubicBezTo>
                  <a:cubicBezTo>
                    <a:pt x="109" y="64"/>
                    <a:pt x="110" y="65"/>
                    <a:pt x="110" y="65"/>
                  </a:cubicBezTo>
                  <a:cubicBezTo>
                    <a:pt x="110" y="65"/>
                    <a:pt x="111" y="66"/>
                    <a:pt x="111" y="66"/>
                  </a:cubicBezTo>
                  <a:cubicBezTo>
                    <a:pt x="112" y="66"/>
                    <a:pt x="113" y="66"/>
                    <a:pt x="114" y="66"/>
                  </a:cubicBezTo>
                  <a:cubicBezTo>
                    <a:pt x="114" y="66"/>
                    <a:pt x="115" y="66"/>
                    <a:pt x="116" y="66"/>
                  </a:cubicBezTo>
                  <a:cubicBezTo>
                    <a:pt x="116" y="66"/>
                    <a:pt x="115" y="66"/>
                    <a:pt x="115" y="66"/>
                  </a:cubicBezTo>
                  <a:cubicBezTo>
                    <a:pt x="116" y="66"/>
                    <a:pt x="116" y="65"/>
                    <a:pt x="116" y="64"/>
                  </a:cubicBezTo>
                  <a:cubicBezTo>
                    <a:pt x="117" y="64"/>
                    <a:pt x="116" y="63"/>
                    <a:pt x="117" y="63"/>
                  </a:cubicBezTo>
                  <a:cubicBezTo>
                    <a:pt x="117" y="63"/>
                    <a:pt x="117" y="61"/>
                    <a:pt x="117" y="61"/>
                  </a:cubicBezTo>
                  <a:cubicBezTo>
                    <a:pt x="118" y="61"/>
                    <a:pt x="118" y="60"/>
                    <a:pt x="118" y="59"/>
                  </a:cubicBezTo>
                  <a:cubicBezTo>
                    <a:pt x="118" y="59"/>
                    <a:pt x="119" y="58"/>
                    <a:pt x="119" y="58"/>
                  </a:cubicBezTo>
                  <a:cubicBezTo>
                    <a:pt x="118" y="59"/>
                    <a:pt x="119" y="58"/>
                    <a:pt x="119" y="56"/>
                  </a:cubicBezTo>
                  <a:cubicBezTo>
                    <a:pt x="119" y="56"/>
                    <a:pt x="120" y="56"/>
                    <a:pt x="120" y="56"/>
                  </a:cubicBezTo>
                  <a:cubicBezTo>
                    <a:pt x="119" y="56"/>
                    <a:pt x="120" y="56"/>
                    <a:pt x="122" y="56"/>
                  </a:cubicBezTo>
                  <a:cubicBezTo>
                    <a:pt x="122" y="56"/>
                    <a:pt x="122" y="58"/>
                    <a:pt x="122" y="59"/>
                  </a:cubicBezTo>
                  <a:cubicBezTo>
                    <a:pt x="123" y="59"/>
                    <a:pt x="122" y="60"/>
                    <a:pt x="123" y="60"/>
                  </a:cubicBezTo>
                  <a:cubicBezTo>
                    <a:pt x="123" y="59"/>
                    <a:pt x="122" y="60"/>
                    <a:pt x="123" y="61"/>
                  </a:cubicBezTo>
                  <a:cubicBezTo>
                    <a:pt x="123" y="59"/>
                    <a:pt x="122" y="60"/>
                    <a:pt x="123" y="63"/>
                  </a:cubicBezTo>
                  <a:cubicBezTo>
                    <a:pt x="123" y="64"/>
                    <a:pt x="123" y="66"/>
                    <a:pt x="123" y="66"/>
                  </a:cubicBezTo>
                  <a:cubicBezTo>
                    <a:pt x="123" y="66"/>
                    <a:pt x="124" y="67"/>
                    <a:pt x="124" y="67"/>
                  </a:cubicBezTo>
                  <a:cubicBezTo>
                    <a:pt x="123" y="66"/>
                    <a:pt x="124" y="67"/>
                    <a:pt x="124" y="69"/>
                  </a:cubicBezTo>
                  <a:cubicBezTo>
                    <a:pt x="124" y="70"/>
                    <a:pt x="124" y="72"/>
                    <a:pt x="124" y="72"/>
                  </a:cubicBezTo>
                  <a:cubicBezTo>
                    <a:pt x="124" y="72"/>
                    <a:pt x="123" y="73"/>
                    <a:pt x="123" y="73"/>
                  </a:cubicBezTo>
                  <a:cubicBezTo>
                    <a:pt x="123" y="74"/>
                    <a:pt x="123" y="76"/>
                    <a:pt x="123" y="77"/>
                  </a:cubicBezTo>
                  <a:cubicBezTo>
                    <a:pt x="123" y="77"/>
                    <a:pt x="123" y="77"/>
                    <a:pt x="123" y="77"/>
                  </a:cubicBezTo>
                  <a:cubicBezTo>
                    <a:pt x="123" y="77"/>
                    <a:pt x="123" y="77"/>
                    <a:pt x="121" y="77"/>
                  </a:cubicBezTo>
                  <a:cubicBezTo>
                    <a:pt x="123" y="77"/>
                    <a:pt x="123" y="77"/>
                    <a:pt x="119" y="77"/>
                  </a:cubicBezTo>
                  <a:cubicBezTo>
                    <a:pt x="123" y="77"/>
                    <a:pt x="123" y="77"/>
                    <a:pt x="117" y="77"/>
                  </a:cubicBezTo>
                  <a:cubicBezTo>
                    <a:pt x="123" y="77"/>
                    <a:pt x="123" y="77"/>
                    <a:pt x="116" y="77"/>
                  </a:cubicBezTo>
                  <a:cubicBezTo>
                    <a:pt x="123" y="77"/>
                    <a:pt x="123" y="77"/>
                    <a:pt x="114" y="77"/>
                  </a:cubicBezTo>
                  <a:cubicBezTo>
                    <a:pt x="123" y="77"/>
                    <a:pt x="123" y="77"/>
                    <a:pt x="112" y="77"/>
                  </a:cubicBezTo>
                  <a:cubicBezTo>
                    <a:pt x="112" y="77"/>
                    <a:pt x="110" y="77"/>
                    <a:pt x="110" y="77"/>
                  </a:cubicBezTo>
                  <a:cubicBezTo>
                    <a:pt x="110" y="77"/>
                    <a:pt x="109" y="77"/>
                    <a:pt x="109" y="77"/>
                  </a:cubicBezTo>
                  <a:cubicBezTo>
                    <a:pt x="109" y="77"/>
                    <a:pt x="108" y="76"/>
                    <a:pt x="108" y="76"/>
                  </a:cubicBezTo>
                  <a:cubicBezTo>
                    <a:pt x="108" y="74"/>
                    <a:pt x="107" y="76"/>
                    <a:pt x="107" y="74"/>
                  </a:cubicBezTo>
                  <a:cubicBezTo>
                    <a:pt x="108" y="74"/>
                    <a:pt x="107" y="76"/>
                    <a:pt x="106" y="74"/>
                  </a:cubicBezTo>
                  <a:cubicBezTo>
                    <a:pt x="106" y="74"/>
                    <a:pt x="105" y="75"/>
                    <a:pt x="105" y="75"/>
                  </a:cubicBezTo>
                  <a:cubicBezTo>
                    <a:pt x="105" y="75"/>
                    <a:pt x="104" y="76"/>
                    <a:pt x="104" y="76"/>
                  </a:cubicBezTo>
                  <a:cubicBezTo>
                    <a:pt x="104" y="77"/>
                    <a:pt x="103" y="76"/>
                    <a:pt x="103" y="77"/>
                  </a:cubicBezTo>
                  <a:cubicBezTo>
                    <a:pt x="104" y="77"/>
                    <a:pt x="103" y="76"/>
                    <a:pt x="102" y="77"/>
                  </a:cubicBezTo>
                  <a:cubicBezTo>
                    <a:pt x="101" y="77"/>
                    <a:pt x="99" y="77"/>
                    <a:pt x="98" y="77"/>
                  </a:cubicBezTo>
                  <a:cubicBezTo>
                    <a:pt x="98" y="77"/>
                    <a:pt x="98" y="80"/>
                    <a:pt x="98" y="80"/>
                  </a:cubicBezTo>
                  <a:cubicBezTo>
                    <a:pt x="98" y="80"/>
                    <a:pt x="97" y="81"/>
                    <a:pt x="97" y="81"/>
                  </a:cubicBezTo>
                  <a:cubicBezTo>
                    <a:pt x="97" y="81"/>
                    <a:pt x="97" y="83"/>
                    <a:pt x="97" y="83"/>
                  </a:cubicBezTo>
                  <a:cubicBezTo>
                    <a:pt x="97" y="83"/>
                    <a:pt x="97" y="84"/>
                    <a:pt x="97" y="84"/>
                  </a:cubicBezTo>
                  <a:cubicBezTo>
                    <a:pt x="97" y="83"/>
                    <a:pt x="97" y="84"/>
                    <a:pt x="95" y="84"/>
                  </a:cubicBezTo>
                  <a:cubicBezTo>
                    <a:pt x="95" y="84"/>
                    <a:pt x="94" y="83"/>
                    <a:pt x="94" y="83"/>
                  </a:cubicBezTo>
                  <a:cubicBezTo>
                    <a:pt x="95" y="84"/>
                    <a:pt x="94" y="83"/>
                    <a:pt x="92" y="83"/>
                  </a:cubicBezTo>
                  <a:cubicBezTo>
                    <a:pt x="92" y="83"/>
                    <a:pt x="92" y="84"/>
                    <a:pt x="92" y="84"/>
                  </a:cubicBezTo>
                  <a:cubicBezTo>
                    <a:pt x="92" y="83"/>
                    <a:pt x="92" y="84"/>
                    <a:pt x="90" y="84"/>
                  </a:cubicBezTo>
                  <a:cubicBezTo>
                    <a:pt x="92" y="83"/>
                    <a:pt x="92" y="84"/>
                    <a:pt x="90" y="86"/>
                  </a:cubicBezTo>
                  <a:cubicBezTo>
                    <a:pt x="92" y="83"/>
                    <a:pt x="92" y="84"/>
                    <a:pt x="90" y="87"/>
                  </a:cubicBezTo>
                  <a:cubicBezTo>
                    <a:pt x="92" y="83"/>
                    <a:pt x="92" y="84"/>
                    <a:pt x="90" y="89"/>
                  </a:cubicBezTo>
                  <a:cubicBezTo>
                    <a:pt x="92" y="83"/>
                    <a:pt x="92" y="84"/>
                    <a:pt x="90" y="91"/>
                  </a:cubicBezTo>
                  <a:cubicBezTo>
                    <a:pt x="92" y="83"/>
                    <a:pt x="92" y="84"/>
                    <a:pt x="90" y="92"/>
                  </a:cubicBezTo>
                  <a:cubicBezTo>
                    <a:pt x="92" y="83"/>
                    <a:pt x="92" y="84"/>
                    <a:pt x="90" y="94"/>
                  </a:cubicBezTo>
                  <a:cubicBezTo>
                    <a:pt x="92" y="83"/>
                    <a:pt x="92" y="84"/>
                    <a:pt x="90" y="96"/>
                  </a:cubicBezTo>
                  <a:cubicBezTo>
                    <a:pt x="92" y="83"/>
                    <a:pt x="92" y="84"/>
                    <a:pt x="90" y="97"/>
                  </a:cubicBezTo>
                  <a:cubicBezTo>
                    <a:pt x="92" y="83"/>
                    <a:pt x="92" y="84"/>
                    <a:pt x="90" y="99"/>
                  </a:cubicBezTo>
                  <a:cubicBezTo>
                    <a:pt x="90" y="99"/>
                    <a:pt x="90" y="102"/>
                    <a:pt x="90" y="102"/>
                  </a:cubicBezTo>
                  <a:cubicBezTo>
                    <a:pt x="88" y="102"/>
                    <a:pt x="90" y="102"/>
                    <a:pt x="88" y="102"/>
                  </a:cubicBezTo>
                  <a:cubicBezTo>
                    <a:pt x="88" y="102"/>
                    <a:pt x="90" y="102"/>
                    <a:pt x="88" y="104"/>
                  </a:cubicBezTo>
                  <a:cubicBezTo>
                    <a:pt x="88" y="104"/>
                    <a:pt x="86" y="104"/>
                    <a:pt x="86" y="104"/>
                  </a:cubicBezTo>
                  <a:cubicBezTo>
                    <a:pt x="86" y="105"/>
                    <a:pt x="85" y="105"/>
                    <a:pt x="84" y="105"/>
                  </a:cubicBezTo>
                  <a:cubicBezTo>
                    <a:pt x="84" y="105"/>
                    <a:pt x="83" y="106"/>
                    <a:pt x="83" y="106"/>
                  </a:cubicBezTo>
                  <a:cubicBezTo>
                    <a:pt x="83" y="106"/>
                    <a:pt x="82" y="107"/>
                    <a:pt x="82" y="107"/>
                  </a:cubicBezTo>
                  <a:cubicBezTo>
                    <a:pt x="82" y="107"/>
                    <a:pt x="82" y="107"/>
                    <a:pt x="82" y="107"/>
                  </a:cubicBezTo>
                  <a:cubicBezTo>
                    <a:pt x="82" y="107"/>
                    <a:pt x="82" y="108"/>
                    <a:pt x="82" y="108"/>
                  </a:cubicBezTo>
                  <a:cubicBezTo>
                    <a:pt x="82" y="109"/>
                    <a:pt x="82" y="111"/>
                    <a:pt x="82" y="112"/>
                  </a:cubicBezTo>
                  <a:cubicBezTo>
                    <a:pt x="82" y="112"/>
                    <a:pt x="82" y="113"/>
                    <a:pt x="82" y="113"/>
                  </a:cubicBezTo>
                  <a:cubicBezTo>
                    <a:pt x="82" y="113"/>
                    <a:pt x="82" y="116"/>
                    <a:pt x="82" y="116"/>
                  </a:cubicBezTo>
                  <a:cubicBezTo>
                    <a:pt x="80" y="116"/>
                    <a:pt x="82" y="117"/>
                    <a:pt x="80" y="117"/>
                  </a:cubicBezTo>
                  <a:cubicBezTo>
                    <a:pt x="80" y="116"/>
                    <a:pt x="82" y="117"/>
                    <a:pt x="80" y="118"/>
                  </a:cubicBezTo>
                  <a:cubicBezTo>
                    <a:pt x="80" y="118"/>
                    <a:pt x="79" y="119"/>
                    <a:pt x="79" y="119"/>
                  </a:cubicBezTo>
                  <a:cubicBezTo>
                    <a:pt x="80" y="118"/>
                    <a:pt x="79" y="119"/>
                    <a:pt x="79" y="121"/>
                  </a:cubicBezTo>
                  <a:cubicBezTo>
                    <a:pt x="80" y="118"/>
                    <a:pt x="79" y="119"/>
                    <a:pt x="79" y="123"/>
                  </a:cubicBezTo>
                  <a:cubicBezTo>
                    <a:pt x="80" y="118"/>
                    <a:pt x="79" y="119"/>
                    <a:pt x="79" y="124"/>
                  </a:cubicBezTo>
                  <a:cubicBezTo>
                    <a:pt x="80" y="118"/>
                    <a:pt x="79" y="119"/>
                    <a:pt x="79" y="126"/>
                  </a:cubicBezTo>
                  <a:cubicBezTo>
                    <a:pt x="80" y="118"/>
                    <a:pt x="79" y="119"/>
                    <a:pt x="79" y="128"/>
                  </a:cubicBezTo>
                  <a:cubicBezTo>
                    <a:pt x="80" y="118"/>
                    <a:pt x="79" y="119"/>
                    <a:pt x="79" y="129"/>
                  </a:cubicBezTo>
                  <a:cubicBezTo>
                    <a:pt x="79" y="130"/>
                    <a:pt x="79" y="132"/>
                    <a:pt x="79" y="133"/>
                  </a:cubicBezTo>
                  <a:cubicBezTo>
                    <a:pt x="79" y="133"/>
                    <a:pt x="78" y="133"/>
                    <a:pt x="78" y="133"/>
                  </a:cubicBezTo>
                  <a:cubicBezTo>
                    <a:pt x="79" y="133"/>
                    <a:pt x="78" y="133"/>
                    <a:pt x="78" y="135"/>
                  </a:cubicBezTo>
                  <a:cubicBezTo>
                    <a:pt x="79" y="135"/>
                    <a:pt x="79" y="136"/>
                    <a:pt x="79" y="137"/>
                  </a:cubicBezTo>
                  <a:cubicBezTo>
                    <a:pt x="79" y="137"/>
                    <a:pt x="78" y="138"/>
                    <a:pt x="78" y="138"/>
                  </a:cubicBezTo>
                  <a:cubicBezTo>
                    <a:pt x="78" y="138"/>
                    <a:pt x="77" y="138"/>
                    <a:pt x="77" y="138"/>
                  </a:cubicBezTo>
                  <a:cubicBezTo>
                    <a:pt x="76" y="138"/>
                    <a:pt x="75" y="138"/>
                    <a:pt x="74" y="138"/>
                  </a:cubicBezTo>
                  <a:cubicBezTo>
                    <a:pt x="74" y="139"/>
                    <a:pt x="73" y="139"/>
                    <a:pt x="72" y="139"/>
                  </a:cubicBezTo>
                  <a:cubicBezTo>
                    <a:pt x="72" y="139"/>
                    <a:pt x="72" y="137"/>
                    <a:pt x="72" y="137"/>
                  </a:cubicBezTo>
                  <a:cubicBezTo>
                    <a:pt x="71" y="137"/>
                    <a:pt x="72" y="136"/>
                    <a:pt x="71" y="136"/>
                  </a:cubicBezTo>
                  <a:cubicBezTo>
                    <a:pt x="71" y="137"/>
                    <a:pt x="72" y="136"/>
                    <a:pt x="71" y="134"/>
                  </a:cubicBezTo>
                  <a:cubicBezTo>
                    <a:pt x="71" y="134"/>
                    <a:pt x="70" y="133"/>
                    <a:pt x="70" y="133"/>
                  </a:cubicBezTo>
                  <a:cubicBezTo>
                    <a:pt x="71" y="134"/>
                    <a:pt x="70" y="133"/>
                    <a:pt x="70" y="132"/>
                  </a:cubicBezTo>
                  <a:cubicBezTo>
                    <a:pt x="70" y="132"/>
                    <a:pt x="69" y="131"/>
                    <a:pt x="69" y="131"/>
                  </a:cubicBezTo>
                  <a:cubicBezTo>
                    <a:pt x="69" y="131"/>
                    <a:pt x="68" y="130"/>
                    <a:pt x="68" y="130"/>
                  </a:cubicBezTo>
                  <a:cubicBezTo>
                    <a:pt x="69" y="131"/>
                    <a:pt x="68" y="130"/>
                    <a:pt x="66" y="130"/>
                  </a:cubicBezTo>
                  <a:cubicBezTo>
                    <a:pt x="66" y="130"/>
                    <a:pt x="64" y="130"/>
                    <a:pt x="63" y="130"/>
                  </a:cubicBezTo>
                  <a:cubicBezTo>
                    <a:pt x="63" y="130"/>
                    <a:pt x="63" y="133"/>
                    <a:pt x="63" y="133"/>
                  </a:cubicBezTo>
                  <a:cubicBezTo>
                    <a:pt x="62" y="133"/>
                    <a:pt x="61" y="133"/>
                    <a:pt x="60" y="133"/>
                  </a:cubicBezTo>
                  <a:cubicBezTo>
                    <a:pt x="60" y="133"/>
                    <a:pt x="59" y="133"/>
                    <a:pt x="58" y="133"/>
                  </a:cubicBezTo>
                  <a:cubicBezTo>
                    <a:pt x="58" y="133"/>
                    <a:pt x="57" y="133"/>
                    <a:pt x="57" y="133"/>
                  </a:cubicBezTo>
                  <a:cubicBezTo>
                    <a:pt x="58" y="133"/>
                    <a:pt x="57" y="133"/>
                    <a:pt x="57" y="131"/>
                  </a:cubicBezTo>
                  <a:cubicBezTo>
                    <a:pt x="58" y="133"/>
                    <a:pt x="57" y="133"/>
                    <a:pt x="57" y="129"/>
                  </a:cubicBezTo>
                  <a:cubicBezTo>
                    <a:pt x="57" y="129"/>
                    <a:pt x="57" y="127"/>
                    <a:pt x="57" y="127"/>
                  </a:cubicBezTo>
                  <a:cubicBezTo>
                    <a:pt x="57" y="127"/>
                    <a:pt x="58" y="126"/>
                    <a:pt x="58" y="126"/>
                  </a:cubicBezTo>
                  <a:cubicBezTo>
                    <a:pt x="57" y="127"/>
                    <a:pt x="58" y="126"/>
                    <a:pt x="58" y="124"/>
                  </a:cubicBezTo>
                  <a:cubicBezTo>
                    <a:pt x="58" y="124"/>
                    <a:pt x="58" y="122"/>
                    <a:pt x="58" y="122"/>
                  </a:cubicBezTo>
                  <a:cubicBezTo>
                    <a:pt x="59" y="122"/>
                    <a:pt x="59" y="121"/>
                    <a:pt x="59" y="120"/>
                  </a:cubicBezTo>
                  <a:cubicBezTo>
                    <a:pt x="57" y="120"/>
                    <a:pt x="59" y="119"/>
                    <a:pt x="57" y="119"/>
                  </a:cubicBezTo>
                  <a:cubicBezTo>
                    <a:pt x="57" y="120"/>
                    <a:pt x="59" y="119"/>
                    <a:pt x="57" y="118"/>
                  </a:cubicBezTo>
                  <a:cubicBezTo>
                    <a:pt x="57" y="118"/>
                    <a:pt x="56" y="117"/>
                    <a:pt x="56" y="117"/>
                  </a:cubicBezTo>
                  <a:cubicBezTo>
                    <a:pt x="57" y="118"/>
                    <a:pt x="56" y="117"/>
                    <a:pt x="55" y="117"/>
                  </a:cubicBezTo>
                  <a:cubicBezTo>
                    <a:pt x="57" y="118"/>
                    <a:pt x="56" y="117"/>
                    <a:pt x="53" y="117"/>
                  </a:cubicBezTo>
                  <a:cubicBezTo>
                    <a:pt x="57" y="118"/>
                    <a:pt x="56" y="117"/>
                    <a:pt x="51" y="117"/>
                  </a:cubicBezTo>
                  <a:cubicBezTo>
                    <a:pt x="57" y="118"/>
                    <a:pt x="56" y="117"/>
                    <a:pt x="50" y="117"/>
                  </a:cubicBezTo>
                  <a:cubicBezTo>
                    <a:pt x="57" y="117"/>
                    <a:pt x="56" y="117"/>
                    <a:pt x="49" y="117"/>
                  </a:cubicBezTo>
                  <a:cubicBezTo>
                    <a:pt x="49" y="117"/>
                    <a:pt x="49" y="117"/>
                    <a:pt x="49" y="117"/>
                  </a:cubicBezTo>
                  <a:cubicBezTo>
                    <a:pt x="49" y="117"/>
                    <a:pt x="50" y="116"/>
                    <a:pt x="50" y="116"/>
                  </a:cubicBezTo>
                  <a:cubicBezTo>
                    <a:pt x="50" y="115"/>
                    <a:pt x="50" y="113"/>
                    <a:pt x="50" y="112"/>
                  </a:cubicBezTo>
                  <a:cubicBezTo>
                    <a:pt x="50" y="112"/>
                    <a:pt x="47" y="112"/>
                    <a:pt x="47" y="112"/>
                  </a:cubicBezTo>
                  <a:cubicBezTo>
                    <a:pt x="47" y="112"/>
                    <a:pt x="46" y="113"/>
                    <a:pt x="46" y="113"/>
                  </a:cubicBezTo>
                  <a:cubicBezTo>
                    <a:pt x="46" y="113"/>
                    <a:pt x="44" y="113"/>
                    <a:pt x="44" y="113"/>
                  </a:cubicBezTo>
                  <a:cubicBezTo>
                    <a:pt x="44" y="112"/>
                    <a:pt x="43" y="112"/>
                    <a:pt x="42" y="112"/>
                  </a:cubicBezTo>
                  <a:cubicBezTo>
                    <a:pt x="44" y="112"/>
                    <a:pt x="43" y="112"/>
                    <a:pt x="42" y="111"/>
                  </a:cubicBezTo>
                  <a:cubicBezTo>
                    <a:pt x="44" y="112"/>
                    <a:pt x="43" y="112"/>
                    <a:pt x="41" y="111"/>
                  </a:cubicBezTo>
                  <a:cubicBezTo>
                    <a:pt x="41" y="111"/>
                    <a:pt x="40" y="110"/>
                    <a:pt x="40" y="110"/>
                  </a:cubicBezTo>
                  <a:cubicBezTo>
                    <a:pt x="40" y="108"/>
                    <a:pt x="40" y="104"/>
                    <a:pt x="40" y="102"/>
                  </a:cubicBezTo>
                  <a:cubicBezTo>
                    <a:pt x="40" y="102"/>
                    <a:pt x="39" y="102"/>
                    <a:pt x="39" y="102"/>
                  </a:cubicBezTo>
                  <a:cubicBezTo>
                    <a:pt x="39" y="102"/>
                    <a:pt x="39" y="99"/>
                    <a:pt x="39" y="99"/>
                  </a:cubicBezTo>
                  <a:cubicBezTo>
                    <a:pt x="39" y="102"/>
                    <a:pt x="39" y="99"/>
                    <a:pt x="37" y="99"/>
                  </a:cubicBezTo>
                  <a:cubicBezTo>
                    <a:pt x="37" y="98"/>
                    <a:pt x="36" y="97"/>
                    <a:pt x="35" y="97"/>
                  </a:cubicBezTo>
                  <a:cubicBezTo>
                    <a:pt x="35" y="96"/>
                    <a:pt x="35" y="92"/>
                    <a:pt x="35" y="90"/>
                  </a:cubicBezTo>
                  <a:cubicBezTo>
                    <a:pt x="35" y="90"/>
                    <a:pt x="35" y="89"/>
                    <a:pt x="35" y="89"/>
                  </a:cubicBezTo>
                  <a:cubicBezTo>
                    <a:pt x="35" y="89"/>
                    <a:pt x="35" y="87"/>
                    <a:pt x="35" y="87"/>
                  </a:cubicBezTo>
                  <a:cubicBezTo>
                    <a:pt x="35" y="87"/>
                    <a:pt x="34" y="86"/>
                    <a:pt x="34" y="86"/>
                  </a:cubicBezTo>
                  <a:cubicBezTo>
                    <a:pt x="34" y="86"/>
                    <a:pt x="31" y="86"/>
                    <a:pt x="31" y="86"/>
                  </a:cubicBezTo>
                  <a:cubicBezTo>
                    <a:pt x="31" y="86"/>
                    <a:pt x="30" y="85"/>
                    <a:pt x="30" y="85"/>
                  </a:cubicBezTo>
                  <a:cubicBezTo>
                    <a:pt x="30" y="85"/>
                    <a:pt x="30" y="84"/>
                    <a:pt x="30" y="84"/>
                  </a:cubicBezTo>
                  <a:cubicBezTo>
                    <a:pt x="30" y="82"/>
                    <a:pt x="29" y="84"/>
                    <a:pt x="29" y="82"/>
                  </a:cubicBezTo>
                  <a:cubicBezTo>
                    <a:pt x="28" y="82"/>
                    <a:pt x="27" y="82"/>
                    <a:pt x="26" y="82"/>
                  </a:cubicBezTo>
                  <a:cubicBezTo>
                    <a:pt x="26" y="80"/>
                    <a:pt x="25" y="82"/>
                    <a:pt x="25" y="80"/>
                  </a:cubicBezTo>
                  <a:cubicBezTo>
                    <a:pt x="26" y="80"/>
                    <a:pt x="25" y="82"/>
                    <a:pt x="24" y="80"/>
                  </a:cubicBezTo>
                  <a:cubicBezTo>
                    <a:pt x="24" y="80"/>
                    <a:pt x="23" y="79"/>
                    <a:pt x="23" y="79"/>
                  </a:cubicBezTo>
                  <a:cubicBezTo>
                    <a:pt x="23" y="79"/>
                    <a:pt x="20" y="79"/>
                    <a:pt x="20" y="79"/>
                  </a:cubicBezTo>
                  <a:cubicBezTo>
                    <a:pt x="20" y="79"/>
                    <a:pt x="20" y="78"/>
                    <a:pt x="20" y="78"/>
                  </a:cubicBezTo>
                  <a:cubicBezTo>
                    <a:pt x="20" y="79"/>
                    <a:pt x="20" y="78"/>
                    <a:pt x="18" y="78"/>
                  </a:cubicBezTo>
                  <a:cubicBezTo>
                    <a:pt x="18" y="78"/>
                    <a:pt x="17" y="77"/>
                    <a:pt x="17" y="77"/>
                  </a:cubicBezTo>
                  <a:cubicBezTo>
                    <a:pt x="18" y="78"/>
                    <a:pt x="17" y="77"/>
                    <a:pt x="15" y="77"/>
                  </a:cubicBezTo>
                  <a:cubicBezTo>
                    <a:pt x="18" y="78"/>
                    <a:pt x="17" y="77"/>
                    <a:pt x="15" y="76"/>
                  </a:cubicBezTo>
                  <a:cubicBezTo>
                    <a:pt x="15" y="76"/>
                    <a:pt x="15" y="75"/>
                    <a:pt x="15" y="75"/>
                  </a:cubicBezTo>
                  <a:cubicBezTo>
                    <a:pt x="15" y="74"/>
                    <a:pt x="15" y="72"/>
                    <a:pt x="15" y="71"/>
                  </a:cubicBezTo>
                  <a:cubicBezTo>
                    <a:pt x="15" y="71"/>
                    <a:pt x="14" y="70"/>
                    <a:pt x="14" y="70"/>
                  </a:cubicBezTo>
                  <a:cubicBezTo>
                    <a:pt x="14" y="70"/>
                    <a:pt x="14" y="67"/>
                    <a:pt x="14" y="67"/>
                  </a:cubicBezTo>
                  <a:cubicBezTo>
                    <a:pt x="14" y="67"/>
                    <a:pt x="13" y="66"/>
                    <a:pt x="13" y="66"/>
                  </a:cubicBezTo>
                  <a:cubicBezTo>
                    <a:pt x="13" y="66"/>
                    <a:pt x="12" y="66"/>
                    <a:pt x="12" y="66"/>
                  </a:cubicBezTo>
                  <a:cubicBezTo>
                    <a:pt x="13" y="66"/>
                    <a:pt x="12" y="66"/>
                    <a:pt x="10" y="66"/>
                  </a:cubicBezTo>
                  <a:cubicBezTo>
                    <a:pt x="10" y="65"/>
                    <a:pt x="10" y="65"/>
                    <a:pt x="9" y="65"/>
                  </a:cubicBezTo>
                  <a:cubicBezTo>
                    <a:pt x="9" y="65"/>
                    <a:pt x="8" y="64"/>
                    <a:pt x="8" y="64"/>
                  </a:cubicBezTo>
                  <a:cubicBezTo>
                    <a:pt x="8" y="63"/>
                    <a:pt x="8" y="61"/>
                    <a:pt x="8" y="61"/>
                  </a:cubicBezTo>
                  <a:cubicBezTo>
                    <a:pt x="8" y="61"/>
                    <a:pt x="7" y="60"/>
                    <a:pt x="7" y="60"/>
                  </a:cubicBezTo>
                  <a:cubicBezTo>
                    <a:pt x="7" y="60"/>
                    <a:pt x="7" y="57"/>
                    <a:pt x="7" y="57"/>
                  </a:cubicBezTo>
                  <a:cubicBezTo>
                    <a:pt x="6" y="57"/>
                    <a:pt x="6" y="56"/>
                    <a:pt x="6" y="56"/>
                  </a:cubicBezTo>
                  <a:cubicBezTo>
                    <a:pt x="5" y="56"/>
                    <a:pt x="5" y="55"/>
                    <a:pt x="5" y="54"/>
                  </a:cubicBezTo>
                  <a:cubicBezTo>
                    <a:pt x="5" y="54"/>
                    <a:pt x="5" y="53"/>
                    <a:pt x="5" y="53"/>
                  </a:cubicBezTo>
                  <a:cubicBezTo>
                    <a:pt x="5" y="54"/>
                    <a:pt x="5" y="53"/>
                    <a:pt x="5" y="51"/>
                  </a:cubicBezTo>
                  <a:cubicBezTo>
                    <a:pt x="5" y="51"/>
                    <a:pt x="4" y="51"/>
                    <a:pt x="4" y="51"/>
                  </a:cubicBezTo>
                  <a:cubicBezTo>
                    <a:pt x="4" y="49"/>
                    <a:pt x="4" y="46"/>
                    <a:pt x="4" y="44"/>
                  </a:cubicBezTo>
                  <a:cubicBezTo>
                    <a:pt x="2" y="44"/>
                    <a:pt x="4" y="43"/>
                    <a:pt x="2" y="43"/>
                  </a:cubicBezTo>
                  <a:cubicBezTo>
                    <a:pt x="2" y="43"/>
                    <a:pt x="2" y="41"/>
                    <a:pt x="2" y="41"/>
                  </a:cubicBezTo>
                  <a:cubicBezTo>
                    <a:pt x="2" y="41"/>
                    <a:pt x="1" y="40"/>
                    <a:pt x="1" y="40"/>
                  </a:cubicBezTo>
                  <a:cubicBezTo>
                    <a:pt x="1" y="40"/>
                    <a:pt x="1" y="37"/>
                    <a:pt x="1" y="37"/>
                  </a:cubicBezTo>
                  <a:cubicBezTo>
                    <a:pt x="1" y="37"/>
                    <a:pt x="2" y="36"/>
                    <a:pt x="2" y="36"/>
                  </a:cubicBezTo>
                  <a:cubicBezTo>
                    <a:pt x="3" y="36"/>
                    <a:pt x="3" y="36"/>
                    <a:pt x="3" y="36"/>
                  </a:cubicBezTo>
                  <a:cubicBezTo>
                    <a:pt x="3" y="36"/>
                    <a:pt x="3" y="36"/>
                    <a:pt x="3" y="36"/>
                  </a:cubicBezTo>
                  <a:cubicBezTo>
                    <a:pt x="3" y="36"/>
                    <a:pt x="3" y="36"/>
                    <a:pt x="3" y="36"/>
                  </a:cubicBezTo>
                  <a:cubicBezTo>
                    <a:pt x="3" y="36"/>
                    <a:pt x="3" y="36"/>
                    <a:pt x="3" y="36"/>
                  </a:cubicBezTo>
                  <a:cubicBezTo>
                    <a:pt x="3" y="36"/>
                    <a:pt x="3" y="36"/>
                    <a:pt x="3" y="36"/>
                  </a:cubicBezTo>
                  <a:cubicBezTo>
                    <a:pt x="3" y="36"/>
                    <a:pt x="3" y="36"/>
                    <a:pt x="3" y="36"/>
                  </a:cubicBezTo>
                  <a:cubicBezTo>
                    <a:pt x="3" y="36"/>
                    <a:pt x="3" y="36"/>
                    <a:pt x="3" y="36"/>
                  </a:cubicBezTo>
                  <a:cubicBezTo>
                    <a:pt x="3" y="36"/>
                    <a:pt x="3" y="36"/>
                    <a:pt x="3" y="36"/>
                  </a:cubicBezTo>
                  <a:cubicBezTo>
                    <a:pt x="3" y="36"/>
                    <a:pt x="3" y="36"/>
                    <a:pt x="3" y="36"/>
                  </a:cubicBezTo>
                  <a:cubicBezTo>
                    <a:pt x="4" y="36"/>
                    <a:pt x="5" y="36"/>
                    <a:pt x="6" y="36"/>
                  </a:cubicBezTo>
                  <a:cubicBezTo>
                    <a:pt x="2" y="35"/>
                    <a:pt x="3" y="36"/>
                    <a:pt x="8" y="36"/>
                  </a:cubicBezTo>
                  <a:cubicBezTo>
                    <a:pt x="2" y="35"/>
                    <a:pt x="3" y="36"/>
                    <a:pt x="10" y="36"/>
                  </a:cubicBezTo>
                  <a:cubicBezTo>
                    <a:pt x="10" y="36"/>
                    <a:pt x="13" y="36"/>
                    <a:pt x="13" y="36"/>
                  </a:cubicBezTo>
                  <a:cubicBezTo>
                    <a:pt x="13" y="36"/>
                    <a:pt x="15" y="35"/>
                    <a:pt x="15" y="35"/>
                  </a:cubicBezTo>
                  <a:cubicBezTo>
                    <a:pt x="13" y="36"/>
                    <a:pt x="15" y="35"/>
                    <a:pt x="17" y="35"/>
                  </a:cubicBezTo>
                  <a:cubicBezTo>
                    <a:pt x="17" y="34"/>
                    <a:pt x="18" y="34"/>
                    <a:pt x="19" y="34"/>
                  </a:cubicBezTo>
                  <a:cubicBezTo>
                    <a:pt x="19" y="33"/>
                    <a:pt x="20" y="33"/>
                    <a:pt x="21" y="33"/>
                  </a:cubicBezTo>
                  <a:cubicBezTo>
                    <a:pt x="19" y="33"/>
                    <a:pt x="20" y="33"/>
                    <a:pt x="21" y="30"/>
                  </a:cubicBezTo>
                  <a:cubicBezTo>
                    <a:pt x="21" y="30"/>
                    <a:pt x="22" y="29"/>
                    <a:pt x="22" y="29"/>
                  </a:cubicBezTo>
                  <a:cubicBezTo>
                    <a:pt x="21" y="30"/>
                    <a:pt x="22" y="29"/>
                    <a:pt x="22" y="27"/>
                  </a:cubicBezTo>
                  <a:cubicBezTo>
                    <a:pt x="22" y="26"/>
                    <a:pt x="22" y="24"/>
                    <a:pt x="22" y="23"/>
                  </a:cubicBezTo>
                  <a:cubicBezTo>
                    <a:pt x="22" y="23"/>
                    <a:pt x="21" y="22"/>
                    <a:pt x="21" y="22"/>
                  </a:cubicBezTo>
                  <a:cubicBezTo>
                    <a:pt x="22" y="23"/>
                    <a:pt x="21" y="22"/>
                    <a:pt x="21" y="19"/>
                  </a:cubicBezTo>
                  <a:cubicBezTo>
                    <a:pt x="21" y="19"/>
                    <a:pt x="22" y="18"/>
                    <a:pt x="22" y="18"/>
                  </a:cubicBezTo>
                  <a:cubicBezTo>
                    <a:pt x="22" y="18"/>
                    <a:pt x="22" y="15"/>
                    <a:pt x="22" y="15"/>
                  </a:cubicBezTo>
                  <a:cubicBezTo>
                    <a:pt x="22" y="15"/>
                    <a:pt x="23" y="14"/>
                    <a:pt x="23" y="14"/>
                  </a:cubicBezTo>
                  <a:cubicBezTo>
                    <a:pt x="22" y="15"/>
                    <a:pt x="23" y="14"/>
                    <a:pt x="26" y="14"/>
                  </a:cubicBezTo>
                  <a:cubicBezTo>
                    <a:pt x="27" y="14"/>
                    <a:pt x="29" y="14"/>
                    <a:pt x="30" y="14"/>
                  </a:cubicBezTo>
                  <a:cubicBezTo>
                    <a:pt x="30" y="13"/>
                    <a:pt x="30" y="10"/>
                    <a:pt x="30" y="9"/>
                  </a:cubicBezTo>
                  <a:cubicBezTo>
                    <a:pt x="30" y="9"/>
                    <a:pt x="29" y="8"/>
                    <a:pt x="29" y="8"/>
                  </a:cubicBezTo>
                  <a:cubicBezTo>
                    <a:pt x="30" y="9"/>
                    <a:pt x="29" y="8"/>
                    <a:pt x="29" y="6"/>
                  </a:cubicBezTo>
                  <a:cubicBezTo>
                    <a:pt x="30" y="6"/>
                    <a:pt x="30" y="5"/>
                    <a:pt x="30" y="4"/>
                  </a:cubicBezTo>
                  <a:cubicBezTo>
                    <a:pt x="30" y="6"/>
                    <a:pt x="30" y="5"/>
                    <a:pt x="32" y="4"/>
                  </a:cubicBezTo>
                  <a:cubicBezTo>
                    <a:pt x="32" y="4"/>
                    <a:pt x="36" y="4"/>
                    <a:pt x="36" y="4"/>
                  </a:cubicBezTo>
                  <a:cubicBezTo>
                    <a:pt x="36" y="4"/>
                    <a:pt x="35" y="3"/>
                    <a:pt x="35" y="3"/>
                  </a:cubicBezTo>
                  <a:cubicBezTo>
                    <a:pt x="36" y="4"/>
                    <a:pt x="35" y="3"/>
                    <a:pt x="35" y="0"/>
                  </a:cubicBezTo>
                  <a:cubicBezTo>
                    <a:pt x="36" y="0"/>
                    <a:pt x="38" y="0"/>
                    <a:pt x="39" y="0"/>
                  </a:cubicBezTo>
                  <a:cubicBezTo>
                    <a:pt x="39" y="0"/>
                    <a:pt x="39" y="4"/>
                    <a:pt x="39" y="4"/>
                  </a:cubicBezTo>
                  <a:cubicBezTo>
                    <a:pt x="39" y="4"/>
                    <a:pt x="40" y="5"/>
                    <a:pt x="40" y="5"/>
                  </a:cubicBezTo>
                  <a:cubicBezTo>
                    <a:pt x="40" y="5"/>
                    <a:pt x="40" y="8"/>
                    <a:pt x="40" y="8"/>
                  </a:cubicBezTo>
                  <a:cubicBezTo>
                    <a:pt x="40" y="8"/>
                    <a:pt x="41" y="9"/>
                    <a:pt x="41" y="9"/>
                  </a:cubicBezTo>
                  <a:cubicBezTo>
                    <a:pt x="41" y="9"/>
                    <a:pt x="42" y="10"/>
                    <a:pt x="42" y="10"/>
                  </a:cubicBezTo>
                  <a:cubicBezTo>
                    <a:pt x="41" y="9"/>
                    <a:pt x="42" y="10"/>
                    <a:pt x="45" y="10"/>
                  </a:cubicBezTo>
                  <a:cubicBezTo>
                    <a:pt x="45" y="10"/>
                    <a:pt x="48" y="10"/>
                    <a:pt x="48" y="10"/>
                  </a:cubicBezTo>
                  <a:cubicBezTo>
                    <a:pt x="48" y="13"/>
                    <a:pt x="49" y="10"/>
                    <a:pt x="49" y="13"/>
                  </a:cubicBezTo>
                  <a:cubicBezTo>
                    <a:pt x="49" y="13"/>
                    <a:pt x="52" y="13"/>
                    <a:pt x="52" y="13"/>
                  </a:cubicBezTo>
                  <a:cubicBezTo>
                    <a:pt x="52" y="13"/>
                    <a:pt x="51" y="12"/>
                    <a:pt x="51" y="12"/>
                  </a:cubicBezTo>
                  <a:cubicBezTo>
                    <a:pt x="52" y="13"/>
                    <a:pt x="51" y="12"/>
                    <a:pt x="51" y="9"/>
                  </a:cubicBezTo>
                  <a:cubicBezTo>
                    <a:pt x="51" y="9"/>
                    <a:pt x="52" y="8"/>
                    <a:pt x="52" y="8"/>
                  </a:cubicBezTo>
                  <a:cubicBezTo>
                    <a:pt x="52" y="8"/>
                    <a:pt x="56" y="8"/>
                    <a:pt x="56" y="8"/>
                  </a:cubicBezTo>
                  <a:cubicBezTo>
                    <a:pt x="52" y="8"/>
                    <a:pt x="56" y="8"/>
                    <a:pt x="56" y="10"/>
                  </a:cubicBezTo>
                  <a:cubicBezTo>
                    <a:pt x="57" y="10"/>
                    <a:pt x="57" y="12"/>
                    <a:pt x="57" y="13"/>
                  </a:cubicBezTo>
                  <a:cubicBezTo>
                    <a:pt x="57" y="10"/>
                    <a:pt x="57" y="12"/>
                    <a:pt x="59" y="13"/>
                  </a:cubicBezTo>
                  <a:cubicBezTo>
                    <a:pt x="60" y="13"/>
                    <a:pt x="63" y="13"/>
                    <a:pt x="64" y="13"/>
                  </a:cubicBezTo>
                  <a:cubicBezTo>
                    <a:pt x="64" y="13"/>
                    <a:pt x="65" y="14"/>
                    <a:pt x="65" y="14"/>
                  </a:cubicBezTo>
                  <a:cubicBezTo>
                    <a:pt x="64" y="13"/>
                    <a:pt x="65" y="14"/>
                    <a:pt x="67" y="14"/>
                  </a:cubicBezTo>
                  <a:cubicBezTo>
                    <a:pt x="67" y="14"/>
                    <a:pt x="70" y="14"/>
                    <a:pt x="70" y="14"/>
                  </a:cubicBezTo>
                  <a:cubicBezTo>
                    <a:pt x="70" y="14"/>
                    <a:pt x="73" y="15"/>
                    <a:pt x="73" y="15"/>
                  </a:cubicBezTo>
                  <a:cubicBezTo>
                    <a:pt x="73" y="15"/>
                    <a:pt x="70" y="17"/>
                    <a:pt x="70" y="17"/>
                  </a:cubicBezTo>
                  <a:cubicBezTo>
                    <a:pt x="71" y="17"/>
                    <a:pt x="73" y="16"/>
                    <a:pt x="73" y="15"/>
                  </a:cubicBezTo>
                  <a:cubicBezTo>
                    <a:pt x="71" y="17"/>
                    <a:pt x="73" y="16"/>
                    <a:pt x="75" y="15"/>
                  </a:cubicBezTo>
                  <a:cubicBezTo>
                    <a:pt x="75" y="15"/>
                    <a:pt x="76" y="14"/>
                    <a:pt x="76" y="14"/>
                  </a:cubicBezTo>
                  <a:cubicBezTo>
                    <a:pt x="76" y="14"/>
                    <a:pt x="77" y="13"/>
                    <a:pt x="77" y="13"/>
                  </a:cubicBezTo>
                  <a:cubicBezTo>
                    <a:pt x="77" y="13"/>
                    <a:pt x="78" y="10"/>
                    <a:pt x="78" y="10"/>
                  </a:cubicBezTo>
                  <a:cubicBezTo>
                    <a:pt x="77" y="13"/>
                    <a:pt x="78" y="10"/>
                    <a:pt x="78" y="8"/>
                  </a:cubicBezTo>
                  <a:cubicBezTo>
                    <a:pt x="77" y="13"/>
                    <a:pt x="78" y="10"/>
                    <a:pt x="80" y="8"/>
                  </a:cubicBezTo>
                  <a:cubicBezTo>
                    <a:pt x="77" y="13"/>
                    <a:pt x="78" y="10"/>
                    <a:pt x="80" y="6"/>
                  </a:cubicBezTo>
                  <a:cubicBezTo>
                    <a:pt x="82" y="6"/>
                    <a:pt x="84" y="6"/>
                    <a:pt x="85" y="6"/>
                  </a:cubicBezTo>
                  <a:cubicBezTo>
                    <a:pt x="85" y="6"/>
                    <a:pt x="86" y="5"/>
                    <a:pt x="86" y="5"/>
                  </a:cubicBezTo>
                  <a:cubicBezTo>
                    <a:pt x="85" y="6"/>
                    <a:pt x="86" y="5"/>
                    <a:pt x="88" y="5"/>
                  </a:cubicBezTo>
                  <a:cubicBezTo>
                    <a:pt x="89" y="5"/>
                    <a:pt x="92" y="5"/>
                    <a:pt x="93" y="5"/>
                  </a:cubicBezTo>
                  <a:cubicBezTo>
                    <a:pt x="89" y="5"/>
                    <a:pt x="92" y="5"/>
                    <a:pt x="93" y="3"/>
                  </a:cubicBezTo>
                  <a:cubicBezTo>
                    <a:pt x="93" y="3"/>
                    <a:pt x="93" y="1"/>
                    <a:pt x="93" y="0"/>
                  </a:cubicBezTo>
                  <a:cubicBezTo>
                    <a:pt x="93" y="0"/>
                    <a:pt x="93" y="1"/>
                    <a:pt x="94" y="1"/>
                  </a:cubicBezTo>
                  <a:cubicBezTo>
                    <a:pt x="94" y="1"/>
                    <a:pt x="95" y="2"/>
                    <a:pt x="95" y="2"/>
                  </a:cubicBezTo>
                  <a:cubicBezTo>
                    <a:pt x="94" y="1"/>
                    <a:pt x="95" y="2"/>
                    <a:pt x="95" y="4"/>
                  </a:cubicBezTo>
                  <a:cubicBezTo>
                    <a:pt x="95" y="4"/>
                    <a:pt x="96" y="5"/>
                    <a:pt x="94" y="5"/>
                  </a:cubicBezTo>
                  <a:moveTo>
                    <a:pt x="3" y="36"/>
                  </a:moveTo>
                  <a:cubicBezTo>
                    <a:pt x="3" y="36"/>
                    <a:pt x="3" y="36"/>
                    <a:pt x="3" y="36"/>
                  </a:cubicBezTo>
                  <a:cubicBezTo>
                    <a:pt x="3" y="36"/>
                    <a:pt x="3" y="36"/>
                    <a:pt x="3" y="36"/>
                  </a:cubicBezTo>
                  <a:moveTo>
                    <a:pt x="3" y="36"/>
                  </a:moveTo>
                  <a:cubicBezTo>
                    <a:pt x="3" y="36"/>
                    <a:pt x="3" y="36"/>
                    <a:pt x="3" y="36"/>
                  </a:cubicBezTo>
                  <a:cubicBezTo>
                    <a:pt x="3" y="36"/>
                    <a:pt x="3" y="36"/>
                    <a:pt x="3" y="36"/>
                  </a:cubicBezTo>
                  <a:cubicBezTo>
                    <a:pt x="3" y="36"/>
                    <a:pt x="3" y="36"/>
                    <a:pt x="3" y="36"/>
                  </a:cubicBezTo>
                  <a:moveTo>
                    <a:pt x="3" y="36"/>
                  </a:moveTo>
                  <a:cubicBezTo>
                    <a:pt x="3" y="36"/>
                    <a:pt x="3" y="36"/>
                    <a:pt x="3" y="36"/>
                  </a:cubicBezTo>
                  <a:moveTo>
                    <a:pt x="3" y="36"/>
                  </a:moveTo>
                  <a:cubicBezTo>
                    <a:pt x="3" y="36"/>
                    <a:pt x="3" y="36"/>
                    <a:pt x="3" y="36"/>
                  </a:cubicBezTo>
                  <a:cubicBezTo>
                    <a:pt x="3" y="36"/>
                    <a:pt x="3" y="36"/>
                    <a:pt x="3" y="36"/>
                  </a:cubicBezTo>
                  <a:moveTo>
                    <a:pt x="2" y="35"/>
                  </a:moveTo>
                  <a:cubicBezTo>
                    <a:pt x="2" y="35"/>
                    <a:pt x="2" y="35"/>
                    <a:pt x="2" y="35"/>
                  </a:cubicBezTo>
                  <a:cubicBezTo>
                    <a:pt x="2" y="35"/>
                    <a:pt x="2" y="35"/>
                    <a:pt x="2" y="35"/>
                  </a:cubicBezTo>
                  <a:moveTo>
                    <a:pt x="2" y="34"/>
                  </a:moveTo>
                  <a:cubicBezTo>
                    <a:pt x="2" y="34"/>
                    <a:pt x="2" y="34"/>
                    <a:pt x="2" y="34"/>
                  </a:cubicBezTo>
                  <a:cubicBezTo>
                    <a:pt x="2" y="34"/>
                    <a:pt x="2" y="34"/>
                    <a:pt x="2" y="34"/>
                  </a:cubicBezTo>
                  <a:moveTo>
                    <a:pt x="2" y="34"/>
                  </a:moveTo>
                  <a:cubicBezTo>
                    <a:pt x="2" y="34"/>
                    <a:pt x="2" y="34"/>
                    <a:pt x="2" y="34"/>
                  </a:cubicBezTo>
                  <a:cubicBezTo>
                    <a:pt x="2" y="34"/>
                    <a:pt x="2" y="34"/>
                    <a:pt x="2" y="34"/>
                  </a:cubicBezTo>
                  <a:moveTo>
                    <a:pt x="2" y="34"/>
                  </a:moveTo>
                  <a:cubicBezTo>
                    <a:pt x="2" y="34"/>
                    <a:pt x="2" y="34"/>
                    <a:pt x="2" y="34"/>
                  </a:cubicBezTo>
                  <a:cubicBezTo>
                    <a:pt x="2" y="34"/>
                    <a:pt x="2" y="34"/>
                    <a:pt x="2" y="34"/>
                  </a:cubicBezTo>
                  <a:moveTo>
                    <a:pt x="1" y="33"/>
                  </a:moveTo>
                  <a:cubicBezTo>
                    <a:pt x="1" y="33"/>
                    <a:pt x="1" y="33"/>
                    <a:pt x="1" y="33"/>
                  </a:cubicBezTo>
                  <a:cubicBezTo>
                    <a:pt x="1" y="33"/>
                    <a:pt x="1" y="33"/>
                    <a:pt x="1" y="33"/>
                  </a:cubicBezTo>
                  <a:moveTo>
                    <a:pt x="0" y="32"/>
                  </a:moveTo>
                  <a:cubicBezTo>
                    <a:pt x="0" y="32"/>
                    <a:pt x="0" y="32"/>
                    <a:pt x="0" y="32"/>
                  </a:cubicBezTo>
                  <a:cubicBezTo>
                    <a:pt x="0" y="32"/>
                    <a:pt x="0" y="32"/>
                    <a:pt x="0" y="32"/>
                  </a:cubicBezTo>
                  <a:moveTo>
                    <a:pt x="3" y="36"/>
                  </a:moveTo>
                  <a:cubicBezTo>
                    <a:pt x="3" y="36"/>
                    <a:pt x="3" y="36"/>
                    <a:pt x="3" y="36"/>
                  </a:cubicBezTo>
                  <a:cubicBezTo>
                    <a:pt x="3" y="36"/>
                    <a:pt x="3" y="36"/>
                    <a:pt x="3" y="36"/>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1" name="Freeform 39"/>
            <p:cNvSpPr>
              <a:spLocks noEditPoints="1"/>
            </p:cNvSpPr>
            <p:nvPr/>
          </p:nvSpPr>
          <p:spPr bwMode="auto">
            <a:xfrm>
              <a:off x="4720964" y="3137383"/>
              <a:ext cx="396992" cy="781605"/>
            </a:xfrm>
            <a:custGeom>
              <a:avLst/>
              <a:gdLst>
                <a:gd name="T0" fmla="*/ 3639168 w 79"/>
                <a:gd name="T1" fmla="*/ 1679616 h 170"/>
                <a:gd name="T2" fmla="*/ 4478976 w 79"/>
                <a:gd name="T3" fmla="*/ 3359232 h 170"/>
                <a:gd name="T4" fmla="*/ 5318784 w 79"/>
                <a:gd name="T5" fmla="*/ 5878656 h 170"/>
                <a:gd name="T6" fmla="*/ 6438528 w 79"/>
                <a:gd name="T7" fmla="*/ 8398080 h 170"/>
                <a:gd name="T8" fmla="*/ 7278336 w 79"/>
                <a:gd name="T9" fmla="*/ 10917504 h 170"/>
                <a:gd name="T10" fmla="*/ 9237888 w 79"/>
                <a:gd name="T11" fmla="*/ 12037248 h 170"/>
                <a:gd name="T12" fmla="*/ 12317184 w 79"/>
                <a:gd name="T13" fmla="*/ 12597120 h 170"/>
                <a:gd name="T14" fmla="*/ 14556672 w 79"/>
                <a:gd name="T15" fmla="*/ 13436928 h 170"/>
                <a:gd name="T16" fmla="*/ 17356032 w 79"/>
                <a:gd name="T17" fmla="*/ 13716864 h 170"/>
                <a:gd name="T18" fmla="*/ 18755712 w 79"/>
                <a:gd name="T19" fmla="*/ 15396480 h 170"/>
                <a:gd name="T20" fmla="*/ 20715264 w 79"/>
                <a:gd name="T21" fmla="*/ 14276736 h 170"/>
                <a:gd name="T22" fmla="*/ 21835008 w 79"/>
                <a:gd name="T23" fmla="*/ 15676416 h 170"/>
                <a:gd name="T24" fmla="*/ 21835008 w 79"/>
                <a:gd name="T25" fmla="*/ 18475776 h 170"/>
                <a:gd name="T26" fmla="*/ 20715264 w 79"/>
                <a:gd name="T27" fmla="*/ 20155392 h 170"/>
                <a:gd name="T28" fmla="*/ 18475776 w 79"/>
                <a:gd name="T29" fmla="*/ 20435328 h 170"/>
                <a:gd name="T30" fmla="*/ 18195840 w 79"/>
                <a:gd name="T31" fmla="*/ 23234688 h 170"/>
                <a:gd name="T32" fmla="*/ 18475776 w 79"/>
                <a:gd name="T33" fmla="*/ 25474176 h 170"/>
                <a:gd name="T34" fmla="*/ 17915904 w 79"/>
                <a:gd name="T35" fmla="*/ 27433728 h 170"/>
                <a:gd name="T36" fmla="*/ 18195840 w 79"/>
                <a:gd name="T37" fmla="*/ 29953152 h 170"/>
                <a:gd name="T38" fmla="*/ 18195840 w 79"/>
                <a:gd name="T39" fmla="*/ 32192640 h 170"/>
                <a:gd name="T40" fmla="*/ 17915904 w 79"/>
                <a:gd name="T41" fmla="*/ 34712064 h 170"/>
                <a:gd name="T42" fmla="*/ 18195840 w 79"/>
                <a:gd name="T43" fmla="*/ 37511424 h 170"/>
                <a:gd name="T44" fmla="*/ 18475776 w 79"/>
                <a:gd name="T45" fmla="*/ 39750912 h 170"/>
                <a:gd name="T46" fmla="*/ 17635968 w 79"/>
                <a:gd name="T47" fmla="*/ 42270336 h 170"/>
                <a:gd name="T48" fmla="*/ 17635968 w 79"/>
                <a:gd name="T49" fmla="*/ 44789760 h 170"/>
                <a:gd name="T50" fmla="*/ 18475776 w 79"/>
                <a:gd name="T51" fmla="*/ 47029248 h 170"/>
                <a:gd name="T52" fmla="*/ 16796160 w 79"/>
                <a:gd name="T53" fmla="*/ 46749312 h 170"/>
                <a:gd name="T54" fmla="*/ 14836608 w 79"/>
                <a:gd name="T55" fmla="*/ 45349632 h 170"/>
                <a:gd name="T56" fmla="*/ 13156992 w 79"/>
                <a:gd name="T57" fmla="*/ 46189440 h 170"/>
                <a:gd name="T58" fmla="*/ 10637568 w 79"/>
                <a:gd name="T59" fmla="*/ 46469376 h 170"/>
                <a:gd name="T60" fmla="*/ 7278336 w 79"/>
                <a:gd name="T61" fmla="*/ 46189440 h 170"/>
                <a:gd name="T62" fmla="*/ 6158592 w 79"/>
                <a:gd name="T63" fmla="*/ 44509824 h 170"/>
                <a:gd name="T64" fmla="*/ 4478976 w 79"/>
                <a:gd name="T65" fmla="*/ 44229888 h 170"/>
                <a:gd name="T66" fmla="*/ 2239488 w 79"/>
                <a:gd name="T67" fmla="*/ 43949952 h 170"/>
                <a:gd name="T68" fmla="*/ 839808 w 79"/>
                <a:gd name="T69" fmla="*/ 41990400 h 170"/>
                <a:gd name="T70" fmla="*/ 839808 w 79"/>
                <a:gd name="T71" fmla="*/ 40030848 h 170"/>
                <a:gd name="T72" fmla="*/ 279936 w 79"/>
                <a:gd name="T73" fmla="*/ 38631168 h 170"/>
                <a:gd name="T74" fmla="*/ 1399680 w 79"/>
                <a:gd name="T75" fmla="*/ 37511424 h 170"/>
                <a:gd name="T76" fmla="*/ 1959552 w 79"/>
                <a:gd name="T77" fmla="*/ 35271936 h 170"/>
                <a:gd name="T78" fmla="*/ 3639168 w 79"/>
                <a:gd name="T79" fmla="*/ 34712064 h 170"/>
                <a:gd name="T80" fmla="*/ 4199040 w 79"/>
                <a:gd name="T81" fmla="*/ 33312384 h 170"/>
                <a:gd name="T82" fmla="*/ 3079296 w 79"/>
                <a:gd name="T83" fmla="*/ 31352832 h 170"/>
                <a:gd name="T84" fmla="*/ 3079296 w 79"/>
                <a:gd name="T85" fmla="*/ 27713664 h 170"/>
                <a:gd name="T86" fmla="*/ 4758912 w 79"/>
                <a:gd name="T87" fmla="*/ 26873856 h 170"/>
                <a:gd name="T88" fmla="*/ 6158592 w 79"/>
                <a:gd name="T89" fmla="*/ 25754112 h 170"/>
                <a:gd name="T90" fmla="*/ 7558272 w 79"/>
                <a:gd name="T91" fmla="*/ 24074496 h 170"/>
                <a:gd name="T92" fmla="*/ 7838208 w 79"/>
                <a:gd name="T93" fmla="*/ 22954752 h 170"/>
                <a:gd name="T94" fmla="*/ 9797760 w 79"/>
                <a:gd name="T95" fmla="*/ 22114944 h 170"/>
                <a:gd name="T96" fmla="*/ 11197440 w 79"/>
                <a:gd name="T97" fmla="*/ 20995200 h 170"/>
                <a:gd name="T98" fmla="*/ 12037248 w 79"/>
                <a:gd name="T99" fmla="*/ 19035648 h 170"/>
                <a:gd name="T100" fmla="*/ 10917504 w 79"/>
                <a:gd name="T101" fmla="*/ 17356032 h 170"/>
                <a:gd name="T102" fmla="*/ 8398080 w 79"/>
                <a:gd name="T103" fmla="*/ 14556672 h 170"/>
                <a:gd name="T104" fmla="*/ 6438528 w 79"/>
                <a:gd name="T105" fmla="*/ 13996800 h 170"/>
                <a:gd name="T106" fmla="*/ 5038848 w 79"/>
                <a:gd name="T107" fmla="*/ 12037248 h 170"/>
                <a:gd name="T108" fmla="*/ 3639168 w 79"/>
                <a:gd name="T109" fmla="*/ 9517824 h 170"/>
                <a:gd name="T110" fmla="*/ 2799360 w 79"/>
                <a:gd name="T111" fmla="*/ 7558272 h 170"/>
                <a:gd name="T112" fmla="*/ 2519424 w 79"/>
                <a:gd name="T113" fmla="*/ 4758912 h 170"/>
                <a:gd name="T114" fmla="*/ 1959552 w 79"/>
                <a:gd name="T115" fmla="*/ 2239488 h 170"/>
                <a:gd name="T116" fmla="*/ 839808 w 79"/>
                <a:gd name="T117" fmla="*/ 559872 h 170"/>
                <a:gd name="T118" fmla="*/ 839808 w 79"/>
                <a:gd name="T119" fmla="*/ 1399680 h 1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9"/>
                <a:gd name="T181" fmla="*/ 0 h 170"/>
                <a:gd name="T182" fmla="*/ 79 w 79"/>
                <a:gd name="T183" fmla="*/ 170 h 17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9" h="170">
                  <a:moveTo>
                    <a:pt x="6" y="0"/>
                  </a:moveTo>
                  <a:cubicBezTo>
                    <a:pt x="8" y="1"/>
                    <a:pt x="8" y="1"/>
                    <a:pt x="8" y="2"/>
                  </a:cubicBezTo>
                  <a:cubicBezTo>
                    <a:pt x="8" y="2"/>
                    <a:pt x="8" y="2"/>
                    <a:pt x="8" y="2"/>
                  </a:cubicBezTo>
                  <a:cubicBezTo>
                    <a:pt x="8" y="2"/>
                    <a:pt x="8" y="2"/>
                    <a:pt x="9" y="2"/>
                  </a:cubicBezTo>
                  <a:cubicBezTo>
                    <a:pt x="9" y="3"/>
                    <a:pt x="9" y="3"/>
                    <a:pt x="10" y="3"/>
                  </a:cubicBezTo>
                  <a:cubicBezTo>
                    <a:pt x="10" y="3"/>
                    <a:pt x="10" y="3"/>
                    <a:pt x="11" y="3"/>
                  </a:cubicBezTo>
                  <a:cubicBezTo>
                    <a:pt x="11" y="4"/>
                    <a:pt x="11" y="4"/>
                    <a:pt x="11" y="4"/>
                  </a:cubicBezTo>
                  <a:cubicBezTo>
                    <a:pt x="11" y="4"/>
                    <a:pt x="12" y="4"/>
                    <a:pt x="12" y="4"/>
                  </a:cubicBezTo>
                  <a:cubicBezTo>
                    <a:pt x="11" y="4"/>
                    <a:pt x="12" y="4"/>
                    <a:pt x="12" y="5"/>
                  </a:cubicBezTo>
                  <a:cubicBezTo>
                    <a:pt x="13" y="5"/>
                    <a:pt x="13" y="5"/>
                    <a:pt x="13" y="6"/>
                  </a:cubicBezTo>
                  <a:cubicBezTo>
                    <a:pt x="13" y="6"/>
                    <a:pt x="13" y="6"/>
                    <a:pt x="13" y="6"/>
                  </a:cubicBezTo>
                  <a:cubicBezTo>
                    <a:pt x="13" y="6"/>
                    <a:pt x="13" y="6"/>
                    <a:pt x="14" y="6"/>
                  </a:cubicBezTo>
                  <a:cubicBezTo>
                    <a:pt x="14" y="6"/>
                    <a:pt x="14" y="7"/>
                    <a:pt x="14" y="7"/>
                  </a:cubicBezTo>
                  <a:cubicBezTo>
                    <a:pt x="14" y="7"/>
                    <a:pt x="14" y="8"/>
                    <a:pt x="14" y="8"/>
                  </a:cubicBezTo>
                  <a:cubicBezTo>
                    <a:pt x="14" y="8"/>
                    <a:pt x="15" y="8"/>
                    <a:pt x="15" y="8"/>
                  </a:cubicBezTo>
                  <a:cubicBezTo>
                    <a:pt x="15" y="8"/>
                    <a:pt x="15" y="9"/>
                    <a:pt x="15" y="9"/>
                  </a:cubicBezTo>
                  <a:cubicBezTo>
                    <a:pt x="16" y="9"/>
                    <a:pt x="15" y="9"/>
                    <a:pt x="16" y="9"/>
                  </a:cubicBezTo>
                  <a:cubicBezTo>
                    <a:pt x="16" y="9"/>
                    <a:pt x="16" y="11"/>
                    <a:pt x="16" y="11"/>
                  </a:cubicBezTo>
                  <a:cubicBezTo>
                    <a:pt x="16" y="11"/>
                    <a:pt x="16" y="11"/>
                    <a:pt x="16" y="11"/>
                  </a:cubicBezTo>
                  <a:cubicBezTo>
                    <a:pt x="16" y="11"/>
                    <a:pt x="16" y="11"/>
                    <a:pt x="16" y="12"/>
                  </a:cubicBezTo>
                  <a:cubicBezTo>
                    <a:pt x="16" y="12"/>
                    <a:pt x="16" y="13"/>
                    <a:pt x="16" y="13"/>
                  </a:cubicBezTo>
                  <a:cubicBezTo>
                    <a:pt x="16" y="13"/>
                    <a:pt x="17" y="14"/>
                    <a:pt x="17" y="14"/>
                  </a:cubicBezTo>
                  <a:cubicBezTo>
                    <a:pt x="17" y="14"/>
                    <a:pt x="17" y="15"/>
                    <a:pt x="17" y="15"/>
                  </a:cubicBezTo>
                  <a:cubicBezTo>
                    <a:pt x="17" y="15"/>
                    <a:pt x="17" y="15"/>
                    <a:pt x="17" y="15"/>
                  </a:cubicBezTo>
                  <a:cubicBezTo>
                    <a:pt x="17" y="16"/>
                    <a:pt x="17" y="17"/>
                    <a:pt x="17" y="17"/>
                  </a:cubicBezTo>
                  <a:cubicBezTo>
                    <a:pt x="18" y="17"/>
                    <a:pt x="18" y="17"/>
                    <a:pt x="18" y="18"/>
                  </a:cubicBezTo>
                  <a:cubicBezTo>
                    <a:pt x="18" y="18"/>
                    <a:pt x="18" y="19"/>
                    <a:pt x="18" y="19"/>
                  </a:cubicBezTo>
                  <a:cubicBezTo>
                    <a:pt x="18" y="20"/>
                    <a:pt x="19" y="20"/>
                    <a:pt x="19" y="20"/>
                  </a:cubicBezTo>
                  <a:cubicBezTo>
                    <a:pt x="18" y="20"/>
                    <a:pt x="19" y="20"/>
                    <a:pt x="19" y="21"/>
                  </a:cubicBezTo>
                  <a:cubicBezTo>
                    <a:pt x="19" y="21"/>
                    <a:pt x="19" y="21"/>
                    <a:pt x="19" y="21"/>
                  </a:cubicBezTo>
                  <a:cubicBezTo>
                    <a:pt x="19" y="22"/>
                    <a:pt x="19" y="22"/>
                    <a:pt x="19" y="23"/>
                  </a:cubicBezTo>
                  <a:cubicBezTo>
                    <a:pt x="19" y="23"/>
                    <a:pt x="20" y="23"/>
                    <a:pt x="20" y="23"/>
                  </a:cubicBezTo>
                  <a:cubicBezTo>
                    <a:pt x="20" y="23"/>
                    <a:pt x="20" y="25"/>
                    <a:pt x="20" y="25"/>
                  </a:cubicBezTo>
                  <a:cubicBezTo>
                    <a:pt x="20" y="25"/>
                    <a:pt x="20" y="25"/>
                    <a:pt x="20" y="25"/>
                  </a:cubicBezTo>
                  <a:cubicBezTo>
                    <a:pt x="20" y="25"/>
                    <a:pt x="20" y="26"/>
                    <a:pt x="20" y="26"/>
                  </a:cubicBezTo>
                  <a:cubicBezTo>
                    <a:pt x="21" y="26"/>
                    <a:pt x="20" y="27"/>
                    <a:pt x="21" y="27"/>
                  </a:cubicBezTo>
                  <a:cubicBezTo>
                    <a:pt x="21" y="26"/>
                    <a:pt x="20" y="27"/>
                    <a:pt x="21" y="27"/>
                  </a:cubicBezTo>
                  <a:cubicBezTo>
                    <a:pt x="21" y="27"/>
                    <a:pt x="22" y="28"/>
                    <a:pt x="22" y="28"/>
                  </a:cubicBezTo>
                  <a:cubicBezTo>
                    <a:pt x="21" y="27"/>
                    <a:pt x="22" y="28"/>
                    <a:pt x="22" y="29"/>
                  </a:cubicBezTo>
                  <a:cubicBezTo>
                    <a:pt x="21" y="27"/>
                    <a:pt x="22" y="28"/>
                    <a:pt x="23" y="30"/>
                  </a:cubicBezTo>
                  <a:cubicBezTo>
                    <a:pt x="23" y="30"/>
                    <a:pt x="23" y="31"/>
                    <a:pt x="23" y="32"/>
                  </a:cubicBezTo>
                  <a:cubicBezTo>
                    <a:pt x="23" y="32"/>
                    <a:pt x="23" y="32"/>
                    <a:pt x="23" y="32"/>
                  </a:cubicBezTo>
                  <a:cubicBezTo>
                    <a:pt x="23" y="32"/>
                    <a:pt x="23" y="33"/>
                    <a:pt x="23" y="33"/>
                  </a:cubicBezTo>
                  <a:cubicBezTo>
                    <a:pt x="24" y="33"/>
                    <a:pt x="24" y="34"/>
                    <a:pt x="24" y="34"/>
                  </a:cubicBezTo>
                  <a:cubicBezTo>
                    <a:pt x="24" y="35"/>
                    <a:pt x="24" y="35"/>
                    <a:pt x="25" y="35"/>
                  </a:cubicBezTo>
                  <a:cubicBezTo>
                    <a:pt x="24" y="35"/>
                    <a:pt x="24" y="35"/>
                    <a:pt x="25" y="36"/>
                  </a:cubicBezTo>
                  <a:cubicBezTo>
                    <a:pt x="25" y="36"/>
                    <a:pt x="25" y="37"/>
                    <a:pt x="25" y="37"/>
                  </a:cubicBezTo>
                  <a:cubicBezTo>
                    <a:pt x="25" y="36"/>
                    <a:pt x="25" y="37"/>
                    <a:pt x="26" y="37"/>
                  </a:cubicBezTo>
                  <a:cubicBezTo>
                    <a:pt x="25" y="36"/>
                    <a:pt x="25" y="37"/>
                    <a:pt x="26" y="38"/>
                  </a:cubicBezTo>
                  <a:cubicBezTo>
                    <a:pt x="26" y="38"/>
                    <a:pt x="26" y="39"/>
                    <a:pt x="26" y="39"/>
                  </a:cubicBezTo>
                  <a:cubicBezTo>
                    <a:pt x="26" y="39"/>
                    <a:pt x="27" y="39"/>
                    <a:pt x="27" y="39"/>
                  </a:cubicBezTo>
                  <a:cubicBezTo>
                    <a:pt x="28" y="39"/>
                    <a:pt x="27" y="40"/>
                    <a:pt x="28" y="40"/>
                  </a:cubicBezTo>
                  <a:cubicBezTo>
                    <a:pt x="28" y="39"/>
                    <a:pt x="27" y="40"/>
                    <a:pt x="28" y="40"/>
                  </a:cubicBezTo>
                  <a:cubicBezTo>
                    <a:pt x="29" y="40"/>
                    <a:pt x="28" y="41"/>
                    <a:pt x="29" y="41"/>
                  </a:cubicBezTo>
                  <a:cubicBezTo>
                    <a:pt x="29" y="40"/>
                    <a:pt x="28" y="41"/>
                    <a:pt x="29" y="42"/>
                  </a:cubicBezTo>
                  <a:cubicBezTo>
                    <a:pt x="29" y="40"/>
                    <a:pt x="28" y="41"/>
                    <a:pt x="29" y="42"/>
                  </a:cubicBezTo>
                  <a:cubicBezTo>
                    <a:pt x="29" y="42"/>
                    <a:pt x="30" y="42"/>
                    <a:pt x="30" y="42"/>
                  </a:cubicBezTo>
                  <a:cubicBezTo>
                    <a:pt x="30" y="43"/>
                    <a:pt x="31" y="43"/>
                    <a:pt x="31" y="43"/>
                  </a:cubicBezTo>
                  <a:cubicBezTo>
                    <a:pt x="31" y="43"/>
                    <a:pt x="32" y="43"/>
                    <a:pt x="33" y="43"/>
                  </a:cubicBezTo>
                  <a:cubicBezTo>
                    <a:pt x="33" y="43"/>
                    <a:pt x="33" y="43"/>
                    <a:pt x="33" y="43"/>
                  </a:cubicBezTo>
                  <a:cubicBezTo>
                    <a:pt x="34" y="43"/>
                    <a:pt x="34" y="43"/>
                    <a:pt x="35" y="43"/>
                  </a:cubicBezTo>
                  <a:cubicBezTo>
                    <a:pt x="35" y="43"/>
                    <a:pt x="35" y="44"/>
                    <a:pt x="35" y="44"/>
                  </a:cubicBezTo>
                  <a:cubicBezTo>
                    <a:pt x="35" y="43"/>
                    <a:pt x="35" y="44"/>
                    <a:pt x="36" y="44"/>
                  </a:cubicBezTo>
                  <a:cubicBezTo>
                    <a:pt x="36" y="44"/>
                    <a:pt x="37" y="44"/>
                    <a:pt x="38" y="44"/>
                  </a:cubicBezTo>
                  <a:cubicBezTo>
                    <a:pt x="38" y="44"/>
                    <a:pt x="38" y="44"/>
                    <a:pt x="38" y="44"/>
                  </a:cubicBezTo>
                  <a:cubicBezTo>
                    <a:pt x="39" y="44"/>
                    <a:pt x="39" y="44"/>
                    <a:pt x="40" y="44"/>
                  </a:cubicBezTo>
                  <a:cubicBezTo>
                    <a:pt x="40" y="45"/>
                    <a:pt x="40" y="45"/>
                    <a:pt x="41" y="45"/>
                  </a:cubicBezTo>
                  <a:cubicBezTo>
                    <a:pt x="40" y="45"/>
                    <a:pt x="40" y="45"/>
                    <a:pt x="42" y="45"/>
                  </a:cubicBezTo>
                  <a:cubicBezTo>
                    <a:pt x="42" y="45"/>
                    <a:pt x="43" y="45"/>
                    <a:pt x="43" y="45"/>
                  </a:cubicBezTo>
                  <a:cubicBezTo>
                    <a:pt x="43" y="45"/>
                    <a:pt x="44" y="45"/>
                    <a:pt x="44" y="45"/>
                  </a:cubicBezTo>
                  <a:cubicBezTo>
                    <a:pt x="43" y="45"/>
                    <a:pt x="44" y="45"/>
                    <a:pt x="44" y="45"/>
                  </a:cubicBezTo>
                  <a:cubicBezTo>
                    <a:pt x="45" y="45"/>
                    <a:pt x="46" y="45"/>
                    <a:pt x="46" y="45"/>
                  </a:cubicBezTo>
                  <a:cubicBezTo>
                    <a:pt x="46" y="46"/>
                    <a:pt x="47" y="46"/>
                    <a:pt x="47" y="46"/>
                  </a:cubicBezTo>
                  <a:cubicBezTo>
                    <a:pt x="46" y="46"/>
                    <a:pt x="47" y="46"/>
                    <a:pt x="48" y="47"/>
                  </a:cubicBezTo>
                  <a:cubicBezTo>
                    <a:pt x="46" y="46"/>
                    <a:pt x="47" y="46"/>
                    <a:pt x="49" y="47"/>
                  </a:cubicBezTo>
                  <a:cubicBezTo>
                    <a:pt x="49" y="47"/>
                    <a:pt x="49" y="47"/>
                    <a:pt x="49" y="47"/>
                  </a:cubicBezTo>
                  <a:cubicBezTo>
                    <a:pt x="49" y="48"/>
                    <a:pt x="50" y="48"/>
                    <a:pt x="50" y="48"/>
                  </a:cubicBezTo>
                  <a:cubicBezTo>
                    <a:pt x="50" y="48"/>
                    <a:pt x="51" y="48"/>
                    <a:pt x="51" y="48"/>
                  </a:cubicBezTo>
                  <a:cubicBezTo>
                    <a:pt x="50" y="48"/>
                    <a:pt x="51" y="48"/>
                    <a:pt x="52" y="48"/>
                  </a:cubicBezTo>
                  <a:cubicBezTo>
                    <a:pt x="50" y="48"/>
                    <a:pt x="51" y="48"/>
                    <a:pt x="52" y="48"/>
                  </a:cubicBezTo>
                  <a:cubicBezTo>
                    <a:pt x="50" y="48"/>
                    <a:pt x="51" y="48"/>
                    <a:pt x="53" y="48"/>
                  </a:cubicBezTo>
                  <a:cubicBezTo>
                    <a:pt x="54" y="48"/>
                    <a:pt x="54" y="48"/>
                    <a:pt x="55" y="48"/>
                  </a:cubicBezTo>
                  <a:cubicBezTo>
                    <a:pt x="55" y="48"/>
                    <a:pt x="56" y="48"/>
                    <a:pt x="56" y="49"/>
                  </a:cubicBezTo>
                  <a:cubicBezTo>
                    <a:pt x="55" y="48"/>
                    <a:pt x="56" y="48"/>
                    <a:pt x="57" y="49"/>
                  </a:cubicBezTo>
                  <a:cubicBezTo>
                    <a:pt x="55" y="48"/>
                    <a:pt x="56" y="48"/>
                    <a:pt x="57" y="49"/>
                  </a:cubicBezTo>
                  <a:cubicBezTo>
                    <a:pt x="55" y="48"/>
                    <a:pt x="56" y="48"/>
                    <a:pt x="58" y="49"/>
                  </a:cubicBezTo>
                  <a:cubicBezTo>
                    <a:pt x="55" y="48"/>
                    <a:pt x="56" y="48"/>
                    <a:pt x="59" y="49"/>
                  </a:cubicBezTo>
                  <a:cubicBezTo>
                    <a:pt x="55" y="48"/>
                    <a:pt x="56" y="48"/>
                    <a:pt x="60" y="49"/>
                  </a:cubicBezTo>
                  <a:cubicBezTo>
                    <a:pt x="55" y="48"/>
                    <a:pt x="56" y="48"/>
                    <a:pt x="61" y="49"/>
                  </a:cubicBezTo>
                  <a:cubicBezTo>
                    <a:pt x="61" y="49"/>
                    <a:pt x="62" y="49"/>
                    <a:pt x="62" y="49"/>
                  </a:cubicBezTo>
                  <a:cubicBezTo>
                    <a:pt x="62" y="49"/>
                    <a:pt x="63" y="49"/>
                    <a:pt x="63" y="49"/>
                  </a:cubicBezTo>
                  <a:cubicBezTo>
                    <a:pt x="63" y="49"/>
                    <a:pt x="63" y="50"/>
                    <a:pt x="63" y="50"/>
                  </a:cubicBezTo>
                  <a:cubicBezTo>
                    <a:pt x="63" y="50"/>
                    <a:pt x="64" y="50"/>
                    <a:pt x="64" y="50"/>
                  </a:cubicBezTo>
                  <a:cubicBezTo>
                    <a:pt x="64" y="51"/>
                    <a:pt x="65" y="51"/>
                    <a:pt x="65" y="52"/>
                  </a:cubicBezTo>
                  <a:cubicBezTo>
                    <a:pt x="65" y="52"/>
                    <a:pt x="65" y="52"/>
                    <a:pt x="65" y="52"/>
                  </a:cubicBezTo>
                  <a:cubicBezTo>
                    <a:pt x="66" y="52"/>
                    <a:pt x="65" y="53"/>
                    <a:pt x="66" y="53"/>
                  </a:cubicBezTo>
                  <a:cubicBezTo>
                    <a:pt x="66" y="52"/>
                    <a:pt x="65" y="53"/>
                    <a:pt x="66" y="53"/>
                  </a:cubicBezTo>
                  <a:cubicBezTo>
                    <a:pt x="66" y="53"/>
                    <a:pt x="66" y="54"/>
                    <a:pt x="66" y="54"/>
                  </a:cubicBezTo>
                  <a:cubicBezTo>
                    <a:pt x="66" y="54"/>
                    <a:pt x="67" y="55"/>
                    <a:pt x="67" y="55"/>
                  </a:cubicBezTo>
                  <a:cubicBezTo>
                    <a:pt x="66" y="54"/>
                    <a:pt x="67" y="55"/>
                    <a:pt x="67" y="55"/>
                  </a:cubicBezTo>
                  <a:cubicBezTo>
                    <a:pt x="67" y="55"/>
                    <a:pt x="68" y="55"/>
                    <a:pt x="68" y="55"/>
                  </a:cubicBezTo>
                  <a:cubicBezTo>
                    <a:pt x="68" y="55"/>
                    <a:pt x="69" y="55"/>
                    <a:pt x="70" y="55"/>
                  </a:cubicBezTo>
                  <a:cubicBezTo>
                    <a:pt x="70" y="54"/>
                    <a:pt x="70" y="55"/>
                    <a:pt x="70" y="54"/>
                  </a:cubicBezTo>
                  <a:cubicBezTo>
                    <a:pt x="70" y="54"/>
                    <a:pt x="70" y="55"/>
                    <a:pt x="71" y="54"/>
                  </a:cubicBezTo>
                  <a:cubicBezTo>
                    <a:pt x="71" y="54"/>
                    <a:pt x="71" y="53"/>
                    <a:pt x="71" y="53"/>
                  </a:cubicBezTo>
                  <a:cubicBezTo>
                    <a:pt x="71" y="53"/>
                    <a:pt x="71" y="53"/>
                    <a:pt x="71" y="52"/>
                  </a:cubicBezTo>
                  <a:cubicBezTo>
                    <a:pt x="72" y="52"/>
                    <a:pt x="72" y="52"/>
                    <a:pt x="72" y="51"/>
                  </a:cubicBezTo>
                  <a:cubicBezTo>
                    <a:pt x="72" y="52"/>
                    <a:pt x="72" y="52"/>
                    <a:pt x="72" y="51"/>
                  </a:cubicBezTo>
                  <a:cubicBezTo>
                    <a:pt x="72" y="51"/>
                    <a:pt x="73" y="51"/>
                    <a:pt x="73" y="51"/>
                  </a:cubicBezTo>
                  <a:cubicBezTo>
                    <a:pt x="72" y="51"/>
                    <a:pt x="73" y="51"/>
                    <a:pt x="74" y="51"/>
                  </a:cubicBezTo>
                  <a:cubicBezTo>
                    <a:pt x="74" y="51"/>
                    <a:pt x="75" y="51"/>
                    <a:pt x="75" y="51"/>
                  </a:cubicBezTo>
                  <a:cubicBezTo>
                    <a:pt x="75" y="51"/>
                    <a:pt x="76" y="51"/>
                    <a:pt x="76" y="51"/>
                  </a:cubicBezTo>
                  <a:cubicBezTo>
                    <a:pt x="75" y="51"/>
                    <a:pt x="76" y="51"/>
                    <a:pt x="77" y="51"/>
                  </a:cubicBezTo>
                  <a:cubicBezTo>
                    <a:pt x="75" y="51"/>
                    <a:pt x="76" y="51"/>
                    <a:pt x="77" y="52"/>
                  </a:cubicBezTo>
                  <a:cubicBezTo>
                    <a:pt x="77" y="52"/>
                    <a:pt x="77" y="53"/>
                    <a:pt x="77" y="53"/>
                  </a:cubicBezTo>
                  <a:cubicBezTo>
                    <a:pt x="77" y="52"/>
                    <a:pt x="77" y="53"/>
                    <a:pt x="77" y="53"/>
                  </a:cubicBezTo>
                  <a:cubicBezTo>
                    <a:pt x="78" y="53"/>
                    <a:pt x="77" y="54"/>
                    <a:pt x="78" y="54"/>
                  </a:cubicBezTo>
                  <a:cubicBezTo>
                    <a:pt x="78" y="54"/>
                    <a:pt x="78" y="55"/>
                    <a:pt x="78" y="55"/>
                  </a:cubicBezTo>
                  <a:cubicBezTo>
                    <a:pt x="78" y="55"/>
                    <a:pt x="78" y="55"/>
                    <a:pt x="78" y="55"/>
                  </a:cubicBezTo>
                  <a:cubicBezTo>
                    <a:pt x="78" y="55"/>
                    <a:pt x="78" y="55"/>
                    <a:pt x="78" y="56"/>
                  </a:cubicBezTo>
                  <a:cubicBezTo>
                    <a:pt x="78" y="56"/>
                    <a:pt x="79" y="57"/>
                    <a:pt x="79" y="57"/>
                  </a:cubicBezTo>
                  <a:cubicBezTo>
                    <a:pt x="78" y="56"/>
                    <a:pt x="79" y="57"/>
                    <a:pt x="79" y="58"/>
                  </a:cubicBezTo>
                  <a:cubicBezTo>
                    <a:pt x="79" y="58"/>
                    <a:pt x="79" y="59"/>
                    <a:pt x="79" y="60"/>
                  </a:cubicBezTo>
                  <a:cubicBezTo>
                    <a:pt x="79" y="60"/>
                    <a:pt x="79" y="61"/>
                    <a:pt x="79" y="61"/>
                  </a:cubicBezTo>
                  <a:cubicBezTo>
                    <a:pt x="79" y="60"/>
                    <a:pt x="79" y="61"/>
                    <a:pt x="79" y="61"/>
                  </a:cubicBezTo>
                  <a:cubicBezTo>
                    <a:pt x="79" y="62"/>
                    <a:pt x="79" y="63"/>
                    <a:pt x="79" y="63"/>
                  </a:cubicBezTo>
                  <a:cubicBezTo>
                    <a:pt x="79" y="63"/>
                    <a:pt x="79" y="63"/>
                    <a:pt x="79" y="63"/>
                  </a:cubicBezTo>
                  <a:cubicBezTo>
                    <a:pt x="79" y="63"/>
                    <a:pt x="79" y="65"/>
                    <a:pt x="79" y="65"/>
                  </a:cubicBezTo>
                  <a:cubicBezTo>
                    <a:pt x="79" y="65"/>
                    <a:pt x="78" y="65"/>
                    <a:pt x="78" y="65"/>
                  </a:cubicBezTo>
                  <a:cubicBezTo>
                    <a:pt x="79" y="65"/>
                    <a:pt x="78" y="65"/>
                    <a:pt x="78" y="66"/>
                  </a:cubicBezTo>
                  <a:cubicBezTo>
                    <a:pt x="78" y="66"/>
                    <a:pt x="78" y="66"/>
                    <a:pt x="78" y="67"/>
                  </a:cubicBezTo>
                  <a:cubicBezTo>
                    <a:pt x="78" y="67"/>
                    <a:pt x="77" y="68"/>
                    <a:pt x="77" y="68"/>
                  </a:cubicBezTo>
                  <a:cubicBezTo>
                    <a:pt x="77" y="68"/>
                    <a:pt x="77" y="68"/>
                    <a:pt x="77" y="68"/>
                  </a:cubicBezTo>
                  <a:cubicBezTo>
                    <a:pt x="77" y="68"/>
                    <a:pt x="77" y="68"/>
                    <a:pt x="77" y="69"/>
                  </a:cubicBezTo>
                  <a:cubicBezTo>
                    <a:pt x="76" y="69"/>
                    <a:pt x="77" y="70"/>
                    <a:pt x="76" y="70"/>
                  </a:cubicBezTo>
                  <a:cubicBezTo>
                    <a:pt x="76" y="69"/>
                    <a:pt x="77" y="70"/>
                    <a:pt x="76" y="71"/>
                  </a:cubicBezTo>
                  <a:cubicBezTo>
                    <a:pt x="76" y="71"/>
                    <a:pt x="75" y="71"/>
                    <a:pt x="75" y="71"/>
                  </a:cubicBezTo>
                  <a:cubicBezTo>
                    <a:pt x="75" y="71"/>
                    <a:pt x="75" y="71"/>
                    <a:pt x="75" y="71"/>
                  </a:cubicBezTo>
                  <a:cubicBezTo>
                    <a:pt x="75" y="71"/>
                    <a:pt x="75" y="72"/>
                    <a:pt x="75" y="72"/>
                  </a:cubicBezTo>
                  <a:cubicBezTo>
                    <a:pt x="75" y="72"/>
                    <a:pt x="74" y="72"/>
                    <a:pt x="74" y="72"/>
                  </a:cubicBezTo>
                  <a:cubicBezTo>
                    <a:pt x="74" y="72"/>
                    <a:pt x="74" y="73"/>
                    <a:pt x="74" y="73"/>
                  </a:cubicBezTo>
                  <a:cubicBezTo>
                    <a:pt x="74" y="72"/>
                    <a:pt x="74" y="73"/>
                    <a:pt x="73" y="73"/>
                  </a:cubicBezTo>
                  <a:cubicBezTo>
                    <a:pt x="73" y="73"/>
                    <a:pt x="72" y="73"/>
                    <a:pt x="72" y="73"/>
                  </a:cubicBezTo>
                  <a:cubicBezTo>
                    <a:pt x="72" y="73"/>
                    <a:pt x="71" y="73"/>
                    <a:pt x="71" y="73"/>
                  </a:cubicBezTo>
                  <a:cubicBezTo>
                    <a:pt x="71" y="73"/>
                    <a:pt x="70" y="73"/>
                    <a:pt x="70" y="73"/>
                  </a:cubicBezTo>
                  <a:cubicBezTo>
                    <a:pt x="71" y="73"/>
                    <a:pt x="70" y="73"/>
                    <a:pt x="70" y="73"/>
                  </a:cubicBezTo>
                  <a:cubicBezTo>
                    <a:pt x="71" y="73"/>
                    <a:pt x="70" y="73"/>
                    <a:pt x="69" y="73"/>
                  </a:cubicBezTo>
                  <a:cubicBezTo>
                    <a:pt x="71" y="73"/>
                    <a:pt x="70" y="73"/>
                    <a:pt x="68" y="73"/>
                  </a:cubicBezTo>
                  <a:cubicBezTo>
                    <a:pt x="71" y="73"/>
                    <a:pt x="70" y="73"/>
                    <a:pt x="67" y="73"/>
                  </a:cubicBezTo>
                  <a:cubicBezTo>
                    <a:pt x="67" y="73"/>
                    <a:pt x="66" y="73"/>
                    <a:pt x="66" y="73"/>
                  </a:cubicBezTo>
                  <a:cubicBezTo>
                    <a:pt x="66" y="74"/>
                    <a:pt x="65" y="74"/>
                    <a:pt x="65" y="74"/>
                  </a:cubicBezTo>
                  <a:cubicBezTo>
                    <a:pt x="66" y="74"/>
                    <a:pt x="65" y="74"/>
                    <a:pt x="64" y="74"/>
                  </a:cubicBezTo>
                  <a:cubicBezTo>
                    <a:pt x="66" y="74"/>
                    <a:pt x="65" y="74"/>
                    <a:pt x="64" y="75"/>
                  </a:cubicBezTo>
                  <a:cubicBezTo>
                    <a:pt x="64" y="75"/>
                    <a:pt x="64" y="76"/>
                    <a:pt x="64" y="76"/>
                  </a:cubicBezTo>
                  <a:cubicBezTo>
                    <a:pt x="64" y="75"/>
                    <a:pt x="64" y="76"/>
                    <a:pt x="64" y="76"/>
                  </a:cubicBezTo>
                  <a:cubicBezTo>
                    <a:pt x="64" y="75"/>
                    <a:pt x="64" y="76"/>
                    <a:pt x="64" y="77"/>
                  </a:cubicBezTo>
                  <a:cubicBezTo>
                    <a:pt x="64" y="78"/>
                    <a:pt x="64" y="79"/>
                    <a:pt x="64" y="79"/>
                  </a:cubicBezTo>
                  <a:cubicBezTo>
                    <a:pt x="64" y="79"/>
                    <a:pt x="64" y="80"/>
                    <a:pt x="64" y="80"/>
                  </a:cubicBezTo>
                  <a:cubicBezTo>
                    <a:pt x="64" y="80"/>
                    <a:pt x="64" y="81"/>
                    <a:pt x="64" y="81"/>
                  </a:cubicBezTo>
                  <a:cubicBezTo>
                    <a:pt x="64" y="82"/>
                    <a:pt x="65" y="82"/>
                    <a:pt x="65" y="83"/>
                  </a:cubicBezTo>
                  <a:cubicBezTo>
                    <a:pt x="65" y="83"/>
                    <a:pt x="65" y="84"/>
                    <a:pt x="65" y="84"/>
                  </a:cubicBezTo>
                  <a:cubicBezTo>
                    <a:pt x="65" y="83"/>
                    <a:pt x="65" y="84"/>
                    <a:pt x="65" y="84"/>
                  </a:cubicBezTo>
                  <a:cubicBezTo>
                    <a:pt x="66" y="84"/>
                    <a:pt x="65" y="85"/>
                    <a:pt x="66" y="85"/>
                  </a:cubicBezTo>
                  <a:cubicBezTo>
                    <a:pt x="66" y="84"/>
                    <a:pt x="65" y="85"/>
                    <a:pt x="66" y="86"/>
                  </a:cubicBezTo>
                  <a:cubicBezTo>
                    <a:pt x="66" y="86"/>
                    <a:pt x="66" y="86"/>
                    <a:pt x="66" y="86"/>
                  </a:cubicBezTo>
                  <a:cubicBezTo>
                    <a:pt x="66" y="86"/>
                    <a:pt x="67" y="87"/>
                    <a:pt x="67" y="87"/>
                  </a:cubicBezTo>
                  <a:cubicBezTo>
                    <a:pt x="66" y="86"/>
                    <a:pt x="67" y="87"/>
                    <a:pt x="67" y="88"/>
                  </a:cubicBezTo>
                  <a:cubicBezTo>
                    <a:pt x="66" y="86"/>
                    <a:pt x="67" y="87"/>
                    <a:pt x="67" y="89"/>
                  </a:cubicBezTo>
                  <a:cubicBezTo>
                    <a:pt x="67" y="89"/>
                    <a:pt x="67" y="90"/>
                    <a:pt x="67" y="90"/>
                  </a:cubicBezTo>
                  <a:cubicBezTo>
                    <a:pt x="67" y="90"/>
                    <a:pt x="66" y="91"/>
                    <a:pt x="66" y="91"/>
                  </a:cubicBezTo>
                  <a:cubicBezTo>
                    <a:pt x="66" y="91"/>
                    <a:pt x="66" y="92"/>
                    <a:pt x="66" y="92"/>
                  </a:cubicBezTo>
                  <a:cubicBezTo>
                    <a:pt x="66" y="92"/>
                    <a:pt x="66" y="92"/>
                    <a:pt x="66" y="92"/>
                  </a:cubicBezTo>
                  <a:cubicBezTo>
                    <a:pt x="66" y="92"/>
                    <a:pt x="66" y="92"/>
                    <a:pt x="66" y="93"/>
                  </a:cubicBezTo>
                  <a:cubicBezTo>
                    <a:pt x="66" y="92"/>
                    <a:pt x="66" y="92"/>
                    <a:pt x="65" y="93"/>
                  </a:cubicBezTo>
                  <a:cubicBezTo>
                    <a:pt x="65" y="93"/>
                    <a:pt x="65" y="94"/>
                    <a:pt x="65" y="94"/>
                  </a:cubicBezTo>
                  <a:cubicBezTo>
                    <a:pt x="65" y="94"/>
                    <a:pt x="65" y="95"/>
                    <a:pt x="65" y="95"/>
                  </a:cubicBezTo>
                  <a:cubicBezTo>
                    <a:pt x="65" y="95"/>
                    <a:pt x="64" y="96"/>
                    <a:pt x="64" y="96"/>
                  </a:cubicBezTo>
                  <a:cubicBezTo>
                    <a:pt x="65" y="95"/>
                    <a:pt x="64" y="96"/>
                    <a:pt x="64" y="96"/>
                  </a:cubicBezTo>
                  <a:cubicBezTo>
                    <a:pt x="65" y="95"/>
                    <a:pt x="64" y="96"/>
                    <a:pt x="64" y="97"/>
                  </a:cubicBezTo>
                  <a:cubicBezTo>
                    <a:pt x="65" y="95"/>
                    <a:pt x="64" y="96"/>
                    <a:pt x="64" y="98"/>
                  </a:cubicBezTo>
                  <a:cubicBezTo>
                    <a:pt x="65" y="95"/>
                    <a:pt x="64" y="96"/>
                    <a:pt x="64" y="99"/>
                  </a:cubicBezTo>
                  <a:cubicBezTo>
                    <a:pt x="64" y="99"/>
                    <a:pt x="64" y="100"/>
                    <a:pt x="64" y="101"/>
                  </a:cubicBezTo>
                  <a:cubicBezTo>
                    <a:pt x="64" y="101"/>
                    <a:pt x="64" y="101"/>
                    <a:pt x="64" y="101"/>
                  </a:cubicBezTo>
                  <a:cubicBezTo>
                    <a:pt x="63" y="101"/>
                    <a:pt x="64" y="102"/>
                    <a:pt x="63" y="102"/>
                  </a:cubicBezTo>
                  <a:cubicBezTo>
                    <a:pt x="63" y="102"/>
                    <a:pt x="63" y="103"/>
                    <a:pt x="63" y="103"/>
                  </a:cubicBezTo>
                  <a:cubicBezTo>
                    <a:pt x="63" y="103"/>
                    <a:pt x="63" y="103"/>
                    <a:pt x="63" y="104"/>
                  </a:cubicBezTo>
                  <a:cubicBezTo>
                    <a:pt x="64" y="104"/>
                    <a:pt x="64" y="104"/>
                    <a:pt x="64" y="104"/>
                  </a:cubicBezTo>
                  <a:cubicBezTo>
                    <a:pt x="64" y="104"/>
                    <a:pt x="64" y="105"/>
                    <a:pt x="64" y="105"/>
                  </a:cubicBezTo>
                  <a:cubicBezTo>
                    <a:pt x="64" y="105"/>
                    <a:pt x="65" y="106"/>
                    <a:pt x="65" y="106"/>
                  </a:cubicBezTo>
                  <a:cubicBezTo>
                    <a:pt x="64" y="105"/>
                    <a:pt x="65" y="106"/>
                    <a:pt x="65" y="107"/>
                  </a:cubicBezTo>
                  <a:cubicBezTo>
                    <a:pt x="64" y="105"/>
                    <a:pt x="65" y="106"/>
                    <a:pt x="65" y="107"/>
                  </a:cubicBezTo>
                  <a:cubicBezTo>
                    <a:pt x="64" y="105"/>
                    <a:pt x="65" y="106"/>
                    <a:pt x="65" y="108"/>
                  </a:cubicBezTo>
                  <a:cubicBezTo>
                    <a:pt x="64" y="105"/>
                    <a:pt x="65" y="106"/>
                    <a:pt x="65" y="109"/>
                  </a:cubicBezTo>
                  <a:cubicBezTo>
                    <a:pt x="64" y="105"/>
                    <a:pt x="65" y="106"/>
                    <a:pt x="65" y="110"/>
                  </a:cubicBezTo>
                  <a:cubicBezTo>
                    <a:pt x="64" y="105"/>
                    <a:pt x="65" y="106"/>
                    <a:pt x="65" y="111"/>
                  </a:cubicBezTo>
                  <a:cubicBezTo>
                    <a:pt x="64" y="105"/>
                    <a:pt x="65" y="106"/>
                    <a:pt x="65" y="112"/>
                  </a:cubicBezTo>
                  <a:cubicBezTo>
                    <a:pt x="64" y="105"/>
                    <a:pt x="65" y="106"/>
                    <a:pt x="65" y="112"/>
                  </a:cubicBezTo>
                  <a:cubicBezTo>
                    <a:pt x="64" y="105"/>
                    <a:pt x="65" y="106"/>
                    <a:pt x="65" y="113"/>
                  </a:cubicBezTo>
                  <a:cubicBezTo>
                    <a:pt x="64" y="105"/>
                    <a:pt x="65" y="106"/>
                    <a:pt x="65" y="114"/>
                  </a:cubicBezTo>
                  <a:cubicBezTo>
                    <a:pt x="64" y="105"/>
                    <a:pt x="65" y="106"/>
                    <a:pt x="65" y="115"/>
                  </a:cubicBezTo>
                  <a:cubicBezTo>
                    <a:pt x="65" y="115"/>
                    <a:pt x="65" y="116"/>
                    <a:pt x="65" y="117"/>
                  </a:cubicBezTo>
                  <a:cubicBezTo>
                    <a:pt x="65" y="117"/>
                    <a:pt x="65" y="117"/>
                    <a:pt x="65" y="117"/>
                  </a:cubicBezTo>
                  <a:cubicBezTo>
                    <a:pt x="65" y="117"/>
                    <a:pt x="65" y="118"/>
                    <a:pt x="65" y="118"/>
                  </a:cubicBezTo>
                  <a:cubicBezTo>
                    <a:pt x="65" y="118"/>
                    <a:pt x="65" y="119"/>
                    <a:pt x="65" y="119"/>
                  </a:cubicBezTo>
                  <a:cubicBezTo>
                    <a:pt x="65" y="119"/>
                    <a:pt x="64" y="120"/>
                    <a:pt x="64" y="120"/>
                  </a:cubicBezTo>
                  <a:cubicBezTo>
                    <a:pt x="65" y="119"/>
                    <a:pt x="64" y="120"/>
                    <a:pt x="64" y="121"/>
                  </a:cubicBezTo>
                  <a:cubicBezTo>
                    <a:pt x="64" y="121"/>
                    <a:pt x="64" y="121"/>
                    <a:pt x="64" y="121"/>
                  </a:cubicBezTo>
                  <a:cubicBezTo>
                    <a:pt x="64" y="121"/>
                    <a:pt x="64" y="121"/>
                    <a:pt x="64" y="122"/>
                  </a:cubicBezTo>
                  <a:cubicBezTo>
                    <a:pt x="64" y="122"/>
                    <a:pt x="64" y="123"/>
                    <a:pt x="64" y="123"/>
                  </a:cubicBezTo>
                  <a:cubicBezTo>
                    <a:pt x="64" y="123"/>
                    <a:pt x="64" y="124"/>
                    <a:pt x="64" y="124"/>
                  </a:cubicBezTo>
                  <a:cubicBezTo>
                    <a:pt x="64" y="124"/>
                    <a:pt x="64" y="125"/>
                    <a:pt x="64" y="125"/>
                  </a:cubicBezTo>
                  <a:cubicBezTo>
                    <a:pt x="64" y="125"/>
                    <a:pt x="65" y="126"/>
                    <a:pt x="65" y="126"/>
                  </a:cubicBezTo>
                  <a:cubicBezTo>
                    <a:pt x="65" y="126"/>
                    <a:pt x="65" y="127"/>
                    <a:pt x="65" y="127"/>
                  </a:cubicBezTo>
                  <a:cubicBezTo>
                    <a:pt x="65" y="127"/>
                    <a:pt x="65" y="128"/>
                    <a:pt x="65" y="128"/>
                  </a:cubicBezTo>
                  <a:cubicBezTo>
                    <a:pt x="65" y="127"/>
                    <a:pt x="65" y="128"/>
                    <a:pt x="65" y="129"/>
                  </a:cubicBezTo>
                  <a:cubicBezTo>
                    <a:pt x="65" y="127"/>
                    <a:pt x="65" y="128"/>
                    <a:pt x="65" y="130"/>
                  </a:cubicBezTo>
                  <a:cubicBezTo>
                    <a:pt x="65" y="127"/>
                    <a:pt x="65" y="128"/>
                    <a:pt x="65" y="130"/>
                  </a:cubicBezTo>
                  <a:cubicBezTo>
                    <a:pt x="65" y="127"/>
                    <a:pt x="65" y="128"/>
                    <a:pt x="65" y="131"/>
                  </a:cubicBezTo>
                  <a:cubicBezTo>
                    <a:pt x="65" y="127"/>
                    <a:pt x="65" y="128"/>
                    <a:pt x="65" y="132"/>
                  </a:cubicBezTo>
                  <a:cubicBezTo>
                    <a:pt x="65" y="132"/>
                    <a:pt x="65" y="133"/>
                    <a:pt x="65" y="134"/>
                  </a:cubicBezTo>
                  <a:cubicBezTo>
                    <a:pt x="65" y="134"/>
                    <a:pt x="65" y="134"/>
                    <a:pt x="65" y="135"/>
                  </a:cubicBezTo>
                  <a:cubicBezTo>
                    <a:pt x="65" y="135"/>
                    <a:pt x="66" y="135"/>
                    <a:pt x="66" y="135"/>
                  </a:cubicBezTo>
                  <a:cubicBezTo>
                    <a:pt x="66" y="135"/>
                    <a:pt x="66" y="136"/>
                    <a:pt x="66" y="136"/>
                  </a:cubicBezTo>
                  <a:cubicBezTo>
                    <a:pt x="66" y="136"/>
                    <a:pt x="66" y="137"/>
                    <a:pt x="66" y="137"/>
                  </a:cubicBezTo>
                  <a:cubicBezTo>
                    <a:pt x="66" y="136"/>
                    <a:pt x="66" y="137"/>
                    <a:pt x="66" y="138"/>
                  </a:cubicBezTo>
                  <a:cubicBezTo>
                    <a:pt x="66" y="136"/>
                    <a:pt x="66" y="137"/>
                    <a:pt x="66" y="139"/>
                  </a:cubicBezTo>
                  <a:cubicBezTo>
                    <a:pt x="66" y="136"/>
                    <a:pt x="66" y="137"/>
                    <a:pt x="66" y="140"/>
                  </a:cubicBezTo>
                  <a:cubicBezTo>
                    <a:pt x="66" y="140"/>
                    <a:pt x="66" y="141"/>
                    <a:pt x="66" y="141"/>
                  </a:cubicBezTo>
                  <a:cubicBezTo>
                    <a:pt x="66" y="141"/>
                    <a:pt x="66" y="141"/>
                    <a:pt x="66" y="141"/>
                  </a:cubicBezTo>
                  <a:cubicBezTo>
                    <a:pt x="66" y="141"/>
                    <a:pt x="66" y="141"/>
                    <a:pt x="66" y="142"/>
                  </a:cubicBezTo>
                  <a:cubicBezTo>
                    <a:pt x="66" y="142"/>
                    <a:pt x="66" y="143"/>
                    <a:pt x="66" y="143"/>
                  </a:cubicBezTo>
                  <a:cubicBezTo>
                    <a:pt x="66" y="143"/>
                    <a:pt x="65" y="144"/>
                    <a:pt x="65" y="144"/>
                  </a:cubicBezTo>
                  <a:cubicBezTo>
                    <a:pt x="66" y="143"/>
                    <a:pt x="65" y="144"/>
                    <a:pt x="65" y="145"/>
                  </a:cubicBezTo>
                  <a:cubicBezTo>
                    <a:pt x="65" y="145"/>
                    <a:pt x="65" y="146"/>
                    <a:pt x="65" y="146"/>
                  </a:cubicBezTo>
                  <a:cubicBezTo>
                    <a:pt x="65" y="146"/>
                    <a:pt x="65" y="147"/>
                    <a:pt x="65" y="147"/>
                  </a:cubicBezTo>
                  <a:cubicBezTo>
                    <a:pt x="65" y="146"/>
                    <a:pt x="65" y="147"/>
                    <a:pt x="65" y="148"/>
                  </a:cubicBezTo>
                  <a:cubicBezTo>
                    <a:pt x="64" y="148"/>
                    <a:pt x="65" y="148"/>
                    <a:pt x="64" y="148"/>
                  </a:cubicBezTo>
                  <a:cubicBezTo>
                    <a:pt x="64" y="148"/>
                    <a:pt x="64" y="149"/>
                    <a:pt x="64" y="150"/>
                  </a:cubicBezTo>
                  <a:cubicBezTo>
                    <a:pt x="63" y="150"/>
                    <a:pt x="64" y="150"/>
                    <a:pt x="63" y="150"/>
                  </a:cubicBezTo>
                  <a:cubicBezTo>
                    <a:pt x="63" y="150"/>
                    <a:pt x="64" y="150"/>
                    <a:pt x="63" y="151"/>
                  </a:cubicBezTo>
                  <a:cubicBezTo>
                    <a:pt x="63" y="150"/>
                    <a:pt x="64" y="150"/>
                    <a:pt x="63" y="152"/>
                  </a:cubicBezTo>
                  <a:cubicBezTo>
                    <a:pt x="63" y="152"/>
                    <a:pt x="63" y="153"/>
                    <a:pt x="63" y="153"/>
                  </a:cubicBezTo>
                  <a:cubicBezTo>
                    <a:pt x="63" y="153"/>
                    <a:pt x="63" y="153"/>
                    <a:pt x="63" y="153"/>
                  </a:cubicBezTo>
                  <a:cubicBezTo>
                    <a:pt x="63" y="153"/>
                    <a:pt x="63" y="153"/>
                    <a:pt x="63" y="154"/>
                  </a:cubicBezTo>
                  <a:cubicBezTo>
                    <a:pt x="63" y="153"/>
                    <a:pt x="63" y="153"/>
                    <a:pt x="63" y="155"/>
                  </a:cubicBezTo>
                  <a:cubicBezTo>
                    <a:pt x="63" y="153"/>
                    <a:pt x="63" y="153"/>
                    <a:pt x="63" y="156"/>
                  </a:cubicBezTo>
                  <a:cubicBezTo>
                    <a:pt x="63" y="153"/>
                    <a:pt x="63" y="153"/>
                    <a:pt x="63" y="157"/>
                  </a:cubicBezTo>
                  <a:cubicBezTo>
                    <a:pt x="63" y="157"/>
                    <a:pt x="63" y="158"/>
                    <a:pt x="63" y="158"/>
                  </a:cubicBezTo>
                  <a:cubicBezTo>
                    <a:pt x="63" y="158"/>
                    <a:pt x="63" y="158"/>
                    <a:pt x="63" y="158"/>
                  </a:cubicBezTo>
                  <a:cubicBezTo>
                    <a:pt x="63" y="158"/>
                    <a:pt x="63" y="160"/>
                    <a:pt x="63" y="160"/>
                  </a:cubicBezTo>
                  <a:cubicBezTo>
                    <a:pt x="64" y="160"/>
                    <a:pt x="63" y="160"/>
                    <a:pt x="64" y="160"/>
                  </a:cubicBezTo>
                  <a:cubicBezTo>
                    <a:pt x="64" y="160"/>
                    <a:pt x="64" y="161"/>
                    <a:pt x="64" y="162"/>
                  </a:cubicBezTo>
                  <a:cubicBezTo>
                    <a:pt x="64" y="162"/>
                    <a:pt x="65" y="162"/>
                    <a:pt x="65" y="162"/>
                  </a:cubicBezTo>
                  <a:cubicBezTo>
                    <a:pt x="65" y="162"/>
                    <a:pt x="65" y="163"/>
                    <a:pt x="65" y="163"/>
                  </a:cubicBezTo>
                  <a:cubicBezTo>
                    <a:pt x="65" y="163"/>
                    <a:pt x="65" y="164"/>
                    <a:pt x="65" y="164"/>
                  </a:cubicBezTo>
                  <a:cubicBezTo>
                    <a:pt x="65" y="164"/>
                    <a:pt x="65" y="165"/>
                    <a:pt x="65" y="165"/>
                  </a:cubicBezTo>
                  <a:cubicBezTo>
                    <a:pt x="65" y="164"/>
                    <a:pt x="65" y="165"/>
                    <a:pt x="66" y="165"/>
                  </a:cubicBezTo>
                  <a:cubicBezTo>
                    <a:pt x="65" y="164"/>
                    <a:pt x="65" y="165"/>
                    <a:pt x="66" y="166"/>
                  </a:cubicBezTo>
                  <a:cubicBezTo>
                    <a:pt x="65" y="164"/>
                    <a:pt x="65" y="165"/>
                    <a:pt x="66" y="167"/>
                  </a:cubicBezTo>
                  <a:cubicBezTo>
                    <a:pt x="66" y="167"/>
                    <a:pt x="66" y="168"/>
                    <a:pt x="66" y="168"/>
                  </a:cubicBezTo>
                  <a:cubicBezTo>
                    <a:pt x="66" y="168"/>
                    <a:pt x="65" y="168"/>
                    <a:pt x="65" y="168"/>
                  </a:cubicBezTo>
                  <a:cubicBezTo>
                    <a:pt x="66" y="168"/>
                    <a:pt x="65" y="168"/>
                    <a:pt x="65" y="168"/>
                  </a:cubicBezTo>
                  <a:cubicBezTo>
                    <a:pt x="65" y="168"/>
                    <a:pt x="64" y="169"/>
                    <a:pt x="64" y="169"/>
                  </a:cubicBezTo>
                  <a:cubicBezTo>
                    <a:pt x="64" y="170"/>
                    <a:pt x="64" y="169"/>
                    <a:pt x="64" y="170"/>
                  </a:cubicBezTo>
                  <a:cubicBezTo>
                    <a:pt x="64" y="170"/>
                    <a:pt x="64" y="169"/>
                    <a:pt x="63" y="170"/>
                  </a:cubicBezTo>
                  <a:cubicBezTo>
                    <a:pt x="63" y="169"/>
                    <a:pt x="62" y="169"/>
                    <a:pt x="62" y="169"/>
                  </a:cubicBezTo>
                  <a:cubicBezTo>
                    <a:pt x="62" y="169"/>
                    <a:pt x="62" y="169"/>
                    <a:pt x="61" y="169"/>
                  </a:cubicBezTo>
                  <a:cubicBezTo>
                    <a:pt x="61" y="169"/>
                    <a:pt x="61" y="168"/>
                    <a:pt x="61" y="168"/>
                  </a:cubicBezTo>
                  <a:cubicBezTo>
                    <a:pt x="61" y="169"/>
                    <a:pt x="61" y="168"/>
                    <a:pt x="61" y="168"/>
                  </a:cubicBezTo>
                  <a:cubicBezTo>
                    <a:pt x="60" y="168"/>
                    <a:pt x="60" y="167"/>
                    <a:pt x="60" y="167"/>
                  </a:cubicBezTo>
                  <a:cubicBezTo>
                    <a:pt x="60" y="166"/>
                    <a:pt x="59" y="167"/>
                    <a:pt x="59" y="166"/>
                  </a:cubicBezTo>
                  <a:cubicBezTo>
                    <a:pt x="59" y="166"/>
                    <a:pt x="58" y="166"/>
                    <a:pt x="58" y="166"/>
                  </a:cubicBezTo>
                  <a:cubicBezTo>
                    <a:pt x="59" y="166"/>
                    <a:pt x="58" y="166"/>
                    <a:pt x="57" y="166"/>
                  </a:cubicBezTo>
                  <a:cubicBezTo>
                    <a:pt x="57" y="166"/>
                    <a:pt x="57" y="165"/>
                    <a:pt x="57" y="165"/>
                  </a:cubicBezTo>
                  <a:cubicBezTo>
                    <a:pt x="57" y="165"/>
                    <a:pt x="56" y="165"/>
                    <a:pt x="56" y="165"/>
                  </a:cubicBezTo>
                  <a:cubicBezTo>
                    <a:pt x="56" y="165"/>
                    <a:pt x="56" y="164"/>
                    <a:pt x="56" y="164"/>
                  </a:cubicBezTo>
                  <a:cubicBezTo>
                    <a:pt x="56" y="164"/>
                    <a:pt x="55" y="163"/>
                    <a:pt x="55" y="163"/>
                  </a:cubicBezTo>
                  <a:cubicBezTo>
                    <a:pt x="55" y="163"/>
                    <a:pt x="54" y="163"/>
                    <a:pt x="54" y="163"/>
                  </a:cubicBezTo>
                  <a:cubicBezTo>
                    <a:pt x="55" y="163"/>
                    <a:pt x="54" y="163"/>
                    <a:pt x="54" y="162"/>
                  </a:cubicBezTo>
                  <a:cubicBezTo>
                    <a:pt x="54" y="162"/>
                    <a:pt x="53" y="162"/>
                    <a:pt x="53" y="162"/>
                  </a:cubicBezTo>
                  <a:cubicBezTo>
                    <a:pt x="53" y="162"/>
                    <a:pt x="53" y="162"/>
                    <a:pt x="52" y="162"/>
                  </a:cubicBezTo>
                  <a:cubicBezTo>
                    <a:pt x="53" y="162"/>
                    <a:pt x="53" y="162"/>
                    <a:pt x="52" y="163"/>
                  </a:cubicBezTo>
                  <a:cubicBezTo>
                    <a:pt x="53" y="162"/>
                    <a:pt x="53" y="162"/>
                    <a:pt x="52" y="163"/>
                  </a:cubicBezTo>
                  <a:cubicBezTo>
                    <a:pt x="52" y="163"/>
                    <a:pt x="51" y="163"/>
                    <a:pt x="51" y="163"/>
                  </a:cubicBezTo>
                  <a:cubicBezTo>
                    <a:pt x="51" y="163"/>
                    <a:pt x="51" y="164"/>
                    <a:pt x="51" y="164"/>
                  </a:cubicBezTo>
                  <a:cubicBezTo>
                    <a:pt x="51" y="163"/>
                    <a:pt x="51" y="164"/>
                    <a:pt x="51" y="165"/>
                  </a:cubicBezTo>
                  <a:cubicBezTo>
                    <a:pt x="51" y="163"/>
                    <a:pt x="51" y="164"/>
                    <a:pt x="50" y="165"/>
                  </a:cubicBezTo>
                  <a:cubicBezTo>
                    <a:pt x="51" y="163"/>
                    <a:pt x="51" y="164"/>
                    <a:pt x="49" y="165"/>
                  </a:cubicBezTo>
                  <a:cubicBezTo>
                    <a:pt x="49" y="165"/>
                    <a:pt x="48" y="165"/>
                    <a:pt x="47" y="165"/>
                  </a:cubicBezTo>
                  <a:cubicBezTo>
                    <a:pt x="47" y="165"/>
                    <a:pt x="47" y="165"/>
                    <a:pt x="47" y="165"/>
                  </a:cubicBezTo>
                  <a:cubicBezTo>
                    <a:pt x="47" y="165"/>
                    <a:pt x="47" y="165"/>
                    <a:pt x="46" y="165"/>
                  </a:cubicBezTo>
                  <a:cubicBezTo>
                    <a:pt x="47" y="165"/>
                    <a:pt x="47" y="165"/>
                    <a:pt x="45" y="165"/>
                  </a:cubicBezTo>
                  <a:cubicBezTo>
                    <a:pt x="47" y="165"/>
                    <a:pt x="47" y="165"/>
                    <a:pt x="44" y="165"/>
                  </a:cubicBezTo>
                  <a:cubicBezTo>
                    <a:pt x="47" y="165"/>
                    <a:pt x="47" y="165"/>
                    <a:pt x="44" y="165"/>
                  </a:cubicBezTo>
                  <a:cubicBezTo>
                    <a:pt x="47" y="165"/>
                    <a:pt x="47" y="165"/>
                    <a:pt x="43" y="165"/>
                  </a:cubicBezTo>
                  <a:cubicBezTo>
                    <a:pt x="47" y="165"/>
                    <a:pt x="47" y="165"/>
                    <a:pt x="42" y="165"/>
                  </a:cubicBezTo>
                  <a:cubicBezTo>
                    <a:pt x="47" y="165"/>
                    <a:pt x="47" y="165"/>
                    <a:pt x="41" y="165"/>
                  </a:cubicBezTo>
                  <a:cubicBezTo>
                    <a:pt x="47" y="165"/>
                    <a:pt x="47" y="165"/>
                    <a:pt x="40" y="165"/>
                  </a:cubicBezTo>
                  <a:cubicBezTo>
                    <a:pt x="40" y="165"/>
                    <a:pt x="39" y="165"/>
                    <a:pt x="38" y="165"/>
                  </a:cubicBezTo>
                  <a:cubicBezTo>
                    <a:pt x="38" y="165"/>
                    <a:pt x="38" y="166"/>
                    <a:pt x="38" y="166"/>
                  </a:cubicBezTo>
                  <a:cubicBezTo>
                    <a:pt x="38" y="165"/>
                    <a:pt x="38" y="166"/>
                    <a:pt x="37" y="166"/>
                  </a:cubicBezTo>
                  <a:cubicBezTo>
                    <a:pt x="36" y="166"/>
                    <a:pt x="36" y="166"/>
                    <a:pt x="35" y="166"/>
                  </a:cubicBezTo>
                  <a:cubicBezTo>
                    <a:pt x="36" y="166"/>
                    <a:pt x="36" y="166"/>
                    <a:pt x="34" y="166"/>
                  </a:cubicBezTo>
                  <a:cubicBezTo>
                    <a:pt x="34" y="166"/>
                    <a:pt x="33" y="167"/>
                    <a:pt x="33" y="167"/>
                  </a:cubicBezTo>
                  <a:cubicBezTo>
                    <a:pt x="34" y="166"/>
                    <a:pt x="33" y="167"/>
                    <a:pt x="32" y="167"/>
                  </a:cubicBezTo>
                  <a:cubicBezTo>
                    <a:pt x="34" y="166"/>
                    <a:pt x="33" y="167"/>
                    <a:pt x="31" y="167"/>
                  </a:cubicBezTo>
                  <a:cubicBezTo>
                    <a:pt x="34" y="166"/>
                    <a:pt x="33" y="167"/>
                    <a:pt x="31" y="167"/>
                  </a:cubicBezTo>
                  <a:cubicBezTo>
                    <a:pt x="30" y="167"/>
                    <a:pt x="29" y="167"/>
                    <a:pt x="29" y="167"/>
                  </a:cubicBezTo>
                  <a:cubicBezTo>
                    <a:pt x="29" y="167"/>
                    <a:pt x="28" y="167"/>
                    <a:pt x="27" y="167"/>
                  </a:cubicBezTo>
                  <a:cubicBezTo>
                    <a:pt x="27" y="166"/>
                    <a:pt x="26" y="165"/>
                    <a:pt x="26" y="165"/>
                  </a:cubicBezTo>
                  <a:cubicBezTo>
                    <a:pt x="27" y="166"/>
                    <a:pt x="26" y="165"/>
                    <a:pt x="26" y="164"/>
                  </a:cubicBezTo>
                  <a:cubicBezTo>
                    <a:pt x="26" y="164"/>
                    <a:pt x="26" y="164"/>
                    <a:pt x="26" y="164"/>
                  </a:cubicBezTo>
                  <a:cubicBezTo>
                    <a:pt x="26" y="164"/>
                    <a:pt x="26" y="164"/>
                    <a:pt x="26" y="163"/>
                  </a:cubicBezTo>
                  <a:cubicBezTo>
                    <a:pt x="26" y="164"/>
                    <a:pt x="26" y="164"/>
                    <a:pt x="25" y="163"/>
                  </a:cubicBezTo>
                  <a:cubicBezTo>
                    <a:pt x="25" y="163"/>
                    <a:pt x="24" y="163"/>
                    <a:pt x="24" y="163"/>
                  </a:cubicBezTo>
                  <a:cubicBezTo>
                    <a:pt x="25" y="163"/>
                    <a:pt x="24" y="163"/>
                    <a:pt x="24" y="162"/>
                  </a:cubicBezTo>
                  <a:cubicBezTo>
                    <a:pt x="24" y="162"/>
                    <a:pt x="24" y="161"/>
                    <a:pt x="24" y="161"/>
                  </a:cubicBezTo>
                  <a:cubicBezTo>
                    <a:pt x="24" y="161"/>
                    <a:pt x="24" y="160"/>
                    <a:pt x="24" y="160"/>
                  </a:cubicBezTo>
                  <a:cubicBezTo>
                    <a:pt x="23" y="160"/>
                    <a:pt x="23" y="160"/>
                    <a:pt x="23" y="159"/>
                  </a:cubicBezTo>
                  <a:cubicBezTo>
                    <a:pt x="23" y="159"/>
                    <a:pt x="22" y="159"/>
                    <a:pt x="22" y="159"/>
                  </a:cubicBezTo>
                  <a:cubicBezTo>
                    <a:pt x="22" y="159"/>
                    <a:pt x="22" y="158"/>
                    <a:pt x="22" y="158"/>
                  </a:cubicBezTo>
                  <a:cubicBezTo>
                    <a:pt x="22" y="158"/>
                    <a:pt x="21" y="158"/>
                    <a:pt x="21" y="158"/>
                  </a:cubicBezTo>
                  <a:cubicBezTo>
                    <a:pt x="21" y="158"/>
                    <a:pt x="21" y="158"/>
                    <a:pt x="21" y="158"/>
                  </a:cubicBezTo>
                  <a:cubicBezTo>
                    <a:pt x="21" y="158"/>
                    <a:pt x="20" y="157"/>
                    <a:pt x="20" y="157"/>
                  </a:cubicBezTo>
                  <a:cubicBezTo>
                    <a:pt x="21" y="158"/>
                    <a:pt x="20" y="157"/>
                    <a:pt x="19" y="157"/>
                  </a:cubicBezTo>
                  <a:cubicBezTo>
                    <a:pt x="21" y="158"/>
                    <a:pt x="20" y="157"/>
                    <a:pt x="19" y="158"/>
                  </a:cubicBezTo>
                  <a:cubicBezTo>
                    <a:pt x="21" y="158"/>
                    <a:pt x="20" y="157"/>
                    <a:pt x="18" y="158"/>
                  </a:cubicBezTo>
                  <a:cubicBezTo>
                    <a:pt x="18" y="158"/>
                    <a:pt x="18" y="158"/>
                    <a:pt x="18" y="158"/>
                  </a:cubicBezTo>
                  <a:cubicBezTo>
                    <a:pt x="18" y="158"/>
                    <a:pt x="18" y="158"/>
                    <a:pt x="17" y="158"/>
                  </a:cubicBezTo>
                  <a:cubicBezTo>
                    <a:pt x="18" y="158"/>
                    <a:pt x="18" y="158"/>
                    <a:pt x="16" y="158"/>
                  </a:cubicBezTo>
                  <a:cubicBezTo>
                    <a:pt x="18" y="158"/>
                    <a:pt x="18" y="158"/>
                    <a:pt x="15" y="158"/>
                  </a:cubicBezTo>
                  <a:cubicBezTo>
                    <a:pt x="18" y="158"/>
                    <a:pt x="18" y="158"/>
                    <a:pt x="14" y="158"/>
                  </a:cubicBezTo>
                  <a:cubicBezTo>
                    <a:pt x="14" y="158"/>
                    <a:pt x="13" y="158"/>
                    <a:pt x="13" y="158"/>
                  </a:cubicBezTo>
                  <a:cubicBezTo>
                    <a:pt x="13" y="158"/>
                    <a:pt x="13" y="158"/>
                    <a:pt x="12" y="158"/>
                  </a:cubicBezTo>
                  <a:cubicBezTo>
                    <a:pt x="12" y="158"/>
                    <a:pt x="12" y="158"/>
                    <a:pt x="12" y="158"/>
                  </a:cubicBezTo>
                  <a:cubicBezTo>
                    <a:pt x="12" y="158"/>
                    <a:pt x="12" y="158"/>
                    <a:pt x="11" y="158"/>
                  </a:cubicBezTo>
                  <a:cubicBezTo>
                    <a:pt x="11" y="157"/>
                    <a:pt x="11" y="158"/>
                    <a:pt x="11" y="157"/>
                  </a:cubicBezTo>
                  <a:cubicBezTo>
                    <a:pt x="11" y="157"/>
                    <a:pt x="11" y="158"/>
                    <a:pt x="10" y="157"/>
                  </a:cubicBezTo>
                  <a:cubicBezTo>
                    <a:pt x="11" y="157"/>
                    <a:pt x="11" y="158"/>
                    <a:pt x="9" y="157"/>
                  </a:cubicBezTo>
                  <a:cubicBezTo>
                    <a:pt x="11" y="157"/>
                    <a:pt x="11" y="158"/>
                    <a:pt x="8" y="157"/>
                  </a:cubicBezTo>
                  <a:cubicBezTo>
                    <a:pt x="11" y="157"/>
                    <a:pt x="11" y="158"/>
                    <a:pt x="7" y="157"/>
                  </a:cubicBezTo>
                  <a:cubicBezTo>
                    <a:pt x="11" y="157"/>
                    <a:pt x="11" y="158"/>
                    <a:pt x="6" y="157"/>
                  </a:cubicBezTo>
                  <a:cubicBezTo>
                    <a:pt x="6" y="157"/>
                    <a:pt x="5" y="157"/>
                    <a:pt x="5" y="157"/>
                  </a:cubicBezTo>
                  <a:cubicBezTo>
                    <a:pt x="6" y="157"/>
                    <a:pt x="5" y="157"/>
                    <a:pt x="5" y="156"/>
                  </a:cubicBezTo>
                  <a:cubicBezTo>
                    <a:pt x="5" y="156"/>
                    <a:pt x="5" y="155"/>
                    <a:pt x="5" y="155"/>
                  </a:cubicBezTo>
                  <a:cubicBezTo>
                    <a:pt x="5" y="155"/>
                    <a:pt x="4" y="154"/>
                    <a:pt x="4" y="154"/>
                  </a:cubicBezTo>
                  <a:cubicBezTo>
                    <a:pt x="4" y="154"/>
                    <a:pt x="4" y="153"/>
                    <a:pt x="3" y="153"/>
                  </a:cubicBezTo>
                  <a:cubicBezTo>
                    <a:pt x="4" y="154"/>
                    <a:pt x="4" y="153"/>
                    <a:pt x="3" y="153"/>
                  </a:cubicBezTo>
                  <a:cubicBezTo>
                    <a:pt x="4" y="154"/>
                    <a:pt x="4" y="153"/>
                    <a:pt x="3" y="152"/>
                  </a:cubicBezTo>
                  <a:cubicBezTo>
                    <a:pt x="3" y="151"/>
                    <a:pt x="3" y="150"/>
                    <a:pt x="3" y="150"/>
                  </a:cubicBezTo>
                  <a:cubicBezTo>
                    <a:pt x="4" y="150"/>
                    <a:pt x="4" y="150"/>
                    <a:pt x="4" y="149"/>
                  </a:cubicBezTo>
                  <a:cubicBezTo>
                    <a:pt x="4" y="149"/>
                    <a:pt x="4" y="149"/>
                    <a:pt x="4" y="149"/>
                  </a:cubicBezTo>
                  <a:cubicBezTo>
                    <a:pt x="4" y="149"/>
                    <a:pt x="4" y="149"/>
                    <a:pt x="4" y="148"/>
                  </a:cubicBezTo>
                  <a:cubicBezTo>
                    <a:pt x="4" y="148"/>
                    <a:pt x="5" y="148"/>
                    <a:pt x="5" y="148"/>
                  </a:cubicBezTo>
                  <a:cubicBezTo>
                    <a:pt x="5" y="148"/>
                    <a:pt x="5" y="146"/>
                    <a:pt x="5" y="146"/>
                  </a:cubicBezTo>
                  <a:cubicBezTo>
                    <a:pt x="5" y="146"/>
                    <a:pt x="5" y="146"/>
                    <a:pt x="5" y="146"/>
                  </a:cubicBezTo>
                  <a:cubicBezTo>
                    <a:pt x="5" y="146"/>
                    <a:pt x="5" y="146"/>
                    <a:pt x="5" y="145"/>
                  </a:cubicBezTo>
                  <a:cubicBezTo>
                    <a:pt x="5" y="145"/>
                    <a:pt x="5" y="144"/>
                    <a:pt x="5" y="144"/>
                  </a:cubicBezTo>
                  <a:cubicBezTo>
                    <a:pt x="5" y="144"/>
                    <a:pt x="5" y="143"/>
                    <a:pt x="5" y="143"/>
                  </a:cubicBezTo>
                  <a:cubicBezTo>
                    <a:pt x="5" y="143"/>
                    <a:pt x="3" y="143"/>
                    <a:pt x="3" y="143"/>
                  </a:cubicBezTo>
                  <a:cubicBezTo>
                    <a:pt x="3" y="143"/>
                    <a:pt x="3" y="142"/>
                    <a:pt x="2" y="142"/>
                  </a:cubicBezTo>
                  <a:cubicBezTo>
                    <a:pt x="2" y="142"/>
                    <a:pt x="2" y="142"/>
                    <a:pt x="1" y="142"/>
                  </a:cubicBezTo>
                  <a:cubicBezTo>
                    <a:pt x="1" y="142"/>
                    <a:pt x="1" y="142"/>
                    <a:pt x="1" y="142"/>
                  </a:cubicBezTo>
                  <a:cubicBezTo>
                    <a:pt x="1" y="142"/>
                    <a:pt x="1" y="142"/>
                    <a:pt x="1" y="141"/>
                  </a:cubicBezTo>
                  <a:cubicBezTo>
                    <a:pt x="0" y="141"/>
                    <a:pt x="1" y="140"/>
                    <a:pt x="0" y="140"/>
                  </a:cubicBezTo>
                  <a:cubicBezTo>
                    <a:pt x="0" y="141"/>
                    <a:pt x="1" y="140"/>
                    <a:pt x="0" y="140"/>
                  </a:cubicBezTo>
                  <a:cubicBezTo>
                    <a:pt x="0" y="140"/>
                    <a:pt x="0" y="139"/>
                    <a:pt x="0" y="139"/>
                  </a:cubicBezTo>
                  <a:cubicBezTo>
                    <a:pt x="0" y="139"/>
                    <a:pt x="0" y="139"/>
                    <a:pt x="0" y="139"/>
                  </a:cubicBezTo>
                  <a:cubicBezTo>
                    <a:pt x="1" y="139"/>
                    <a:pt x="1" y="138"/>
                    <a:pt x="1" y="139"/>
                  </a:cubicBezTo>
                  <a:cubicBezTo>
                    <a:pt x="1" y="139"/>
                    <a:pt x="1" y="138"/>
                    <a:pt x="1" y="138"/>
                  </a:cubicBezTo>
                  <a:cubicBezTo>
                    <a:pt x="1" y="138"/>
                    <a:pt x="1" y="138"/>
                    <a:pt x="1" y="138"/>
                  </a:cubicBezTo>
                  <a:cubicBezTo>
                    <a:pt x="1" y="138"/>
                    <a:pt x="2" y="138"/>
                    <a:pt x="2" y="138"/>
                  </a:cubicBezTo>
                  <a:cubicBezTo>
                    <a:pt x="2" y="138"/>
                    <a:pt x="2" y="137"/>
                    <a:pt x="2" y="137"/>
                  </a:cubicBezTo>
                  <a:cubicBezTo>
                    <a:pt x="2" y="137"/>
                    <a:pt x="2" y="137"/>
                    <a:pt x="2" y="137"/>
                  </a:cubicBezTo>
                  <a:cubicBezTo>
                    <a:pt x="2" y="137"/>
                    <a:pt x="2" y="136"/>
                    <a:pt x="3" y="136"/>
                  </a:cubicBezTo>
                  <a:cubicBezTo>
                    <a:pt x="4" y="135"/>
                    <a:pt x="4" y="135"/>
                    <a:pt x="3" y="135"/>
                  </a:cubicBezTo>
                  <a:cubicBezTo>
                    <a:pt x="4" y="135"/>
                    <a:pt x="4" y="135"/>
                    <a:pt x="4" y="135"/>
                  </a:cubicBezTo>
                  <a:cubicBezTo>
                    <a:pt x="4" y="135"/>
                    <a:pt x="4" y="135"/>
                    <a:pt x="4" y="135"/>
                  </a:cubicBezTo>
                  <a:cubicBezTo>
                    <a:pt x="4" y="135"/>
                    <a:pt x="4" y="134"/>
                    <a:pt x="4" y="134"/>
                  </a:cubicBezTo>
                  <a:cubicBezTo>
                    <a:pt x="5" y="134"/>
                    <a:pt x="5" y="134"/>
                    <a:pt x="5" y="134"/>
                  </a:cubicBezTo>
                  <a:cubicBezTo>
                    <a:pt x="5" y="134"/>
                    <a:pt x="5" y="134"/>
                    <a:pt x="5" y="134"/>
                  </a:cubicBezTo>
                  <a:cubicBezTo>
                    <a:pt x="5" y="134"/>
                    <a:pt x="5" y="133"/>
                    <a:pt x="5" y="133"/>
                  </a:cubicBezTo>
                  <a:cubicBezTo>
                    <a:pt x="5" y="133"/>
                    <a:pt x="6" y="133"/>
                    <a:pt x="6" y="133"/>
                  </a:cubicBezTo>
                  <a:cubicBezTo>
                    <a:pt x="6" y="133"/>
                    <a:pt x="6" y="131"/>
                    <a:pt x="6" y="131"/>
                  </a:cubicBezTo>
                  <a:cubicBezTo>
                    <a:pt x="6" y="131"/>
                    <a:pt x="6" y="131"/>
                    <a:pt x="6" y="131"/>
                  </a:cubicBezTo>
                  <a:cubicBezTo>
                    <a:pt x="6" y="131"/>
                    <a:pt x="6" y="130"/>
                    <a:pt x="6" y="129"/>
                  </a:cubicBezTo>
                  <a:cubicBezTo>
                    <a:pt x="6" y="129"/>
                    <a:pt x="7" y="129"/>
                    <a:pt x="7" y="129"/>
                  </a:cubicBezTo>
                  <a:cubicBezTo>
                    <a:pt x="7" y="128"/>
                    <a:pt x="7" y="128"/>
                    <a:pt x="7" y="127"/>
                  </a:cubicBezTo>
                  <a:cubicBezTo>
                    <a:pt x="7" y="127"/>
                    <a:pt x="7" y="127"/>
                    <a:pt x="7" y="127"/>
                  </a:cubicBezTo>
                  <a:cubicBezTo>
                    <a:pt x="7" y="126"/>
                    <a:pt x="7" y="126"/>
                    <a:pt x="7" y="126"/>
                  </a:cubicBezTo>
                  <a:cubicBezTo>
                    <a:pt x="7" y="126"/>
                    <a:pt x="7" y="126"/>
                    <a:pt x="7" y="126"/>
                  </a:cubicBezTo>
                  <a:cubicBezTo>
                    <a:pt x="7" y="125"/>
                    <a:pt x="7" y="125"/>
                    <a:pt x="8" y="125"/>
                  </a:cubicBezTo>
                  <a:cubicBezTo>
                    <a:pt x="8" y="125"/>
                    <a:pt x="8" y="124"/>
                    <a:pt x="8" y="124"/>
                  </a:cubicBezTo>
                  <a:cubicBezTo>
                    <a:pt x="8" y="124"/>
                    <a:pt x="8" y="123"/>
                    <a:pt x="8" y="124"/>
                  </a:cubicBezTo>
                  <a:cubicBezTo>
                    <a:pt x="8" y="124"/>
                    <a:pt x="8" y="123"/>
                    <a:pt x="8" y="123"/>
                  </a:cubicBezTo>
                  <a:cubicBezTo>
                    <a:pt x="9" y="123"/>
                    <a:pt x="10" y="123"/>
                    <a:pt x="10" y="123"/>
                  </a:cubicBezTo>
                  <a:cubicBezTo>
                    <a:pt x="10" y="123"/>
                    <a:pt x="11" y="124"/>
                    <a:pt x="11" y="124"/>
                  </a:cubicBezTo>
                  <a:cubicBezTo>
                    <a:pt x="11" y="124"/>
                    <a:pt x="12" y="124"/>
                    <a:pt x="11" y="124"/>
                  </a:cubicBezTo>
                  <a:cubicBezTo>
                    <a:pt x="11" y="124"/>
                    <a:pt x="12" y="124"/>
                    <a:pt x="12" y="124"/>
                  </a:cubicBezTo>
                  <a:cubicBezTo>
                    <a:pt x="12" y="124"/>
                    <a:pt x="13" y="124"/>
                    <a:pt x="13" y="124"/>
                  </a:cubicBezTo>
                  <a:cubicBezTo>
                    <a:pt x="13" y="124"/>
                    <a:pt x="13" y="124"/>
                    <a:pt x="13" y="124"/>
                  </a:cubicBezTo>
                  <a:cubicBezTo>
                    <a:pt x="13" y="124"/>
                    <a:pt x="14" y="124"/>
                    <a:pt x="14" y="124"/>
                  </a:cubicBezTo>
                  <a:cubicBezTo>
                    <a:pt x="14" y="124"/>
                    <a:pt x="14" y="123"/>
                    <a:pt x="14" y="123"/>
                  </a:cubicBezTo>
                  <a:cubicBezTo>
                    <a:pt x="14" y="123"/>
                    <a:pt x="14" y="123"/>
                    <a:pt x="14" y="123"/>
                  </a:cubicBezTo>
                  <a:cubicBezTo>
                    <a:pt x="14" y="123"/>
                    <a:pt x="15" y="122"/>
                    <a:pt x="15" y="122"/>
                  </a:cubicBezTo>
                  <a:cubicBezTo>
                    <a:pt x="15" y="122"/>
                    <a:pt x="15" y="122"/>
                    <a:pt x="15" y="122"/>
                  </a:cubicBezTo>
                  <a:cubicBezTo>
                    <a:pt x="15" y="122"/>
                    <a:pt x="15" y="122"/>
                    <a:pt x="15" y="122"/>
                  </a:cubicBezTo>
                  <a:cubicBezTo>
                    <a:pt x="15" y="122"/>
                    <a:pt x="16" y="121"/>
                    <a:pt x="16" y="121"/>
                  </a:cubicBezTo>
                  <a:cubicBezTo>
                    <a:pt x="16" y="121"/>
                    <a:pt x="16" y="120"/>
                    <a:pt x="16" y="119"/>
                  </a:cubicBezTo>
                  <a:cubicBezTo>
                    <a:pt x="16" y="119"/>
                    <a:pt x="15" y="119"/>
                    <a:pt x="15" y="119"/>
                  </a:cubicBezTo>
                  <a:cubicBezTo>
                    <a:pt x="15" y="118"/>
                    <a:pt x="15" y="117"/>
                    <a:pt x="15" y="116"/>
                  </a:cubicBezTo>
                  <a:cubicBezTo>
                    <a:pt x="15" y="116"/>
                    <a:pt x="15" y="115"/>
                    <a:pt x="15" y="115"/>
                  </a:cubicBezTo>
                  <a:cubicBezTo>
                    <a:pt x="15" y="115"/>
                    <a:pt x="15" y="114"/>
                    <a:pt x="15" y="114"/>
                  </a:cubicBezTo>
                  <a:cubicBezTo>
                    <a:pt x="15" y="114"/>
                    <a:pt x="15" y="114"/>
                    <a:pt x="15" y="114"/>
                  </a:cubicBezTo>
                  <a:cubicBezTo>
                    <a:pt x="15" y="114"/>
                    <a:pt x="14" y="114"/>
                    <a:pt x="14" y="114"/>
                  </a:cubicBezTo>
                  <a:cubicBezTo>
                    <a:pt x="14" y="113"/>
                    <a:pt x="12" y="113"/>
                    <a:pt x="14" y="113"/>
                  </a:cubicBezTo>
                  <a:cubicBezTo>
                    <a:pt x="14" y="113"/>
                    <a:pt x="12" y="113"/>
                    <a:pt x="12" y="113"/>
                  </a:cubicBezTo>
                  <a:cubicBezTo>
                    <a:pt x="12" y="113"/>
                    <a:pt x="12" y="113"/>
                    <a:pt x="12" y="113"/>
                  </a:cubicBezTo>
                  <a:cubicBezTo>
                    <a:pt x="12" y="113"/>
                    <a:pt x="12" y="112"/>
                    <a:pt x="12" y="112"/>
                  </a:cubicBezTo>
                  <a:cubicBezTo>
                    <a:pt x="12" y="112"/>
                    <a:pt x="12" y="112"/>
                    <a:pt x="11" y="112"/>
                  </a:cubicBezTo>
                  <a:cubicBezTo>
                    <a:pt x="11" y="111"/>
                    <a:pt x="11" y="109"/>
                    <a:pt x="11" y="108"/>
                  </a:cubicBezTo>
                  <a:cubicBezTo>
                    <a:pt x="11" y="108"/>
                    <a:pt x="12" y="108"/>
                    <a:pt x="12" y="108"/>
                  </a:cubicBezTo>
                  <a:cubicBezTo>
                    <a:pt x="12" y="108"/>
                    <a:pt x="12" y="107"/>
                    <a:pt x="12" y="107"/>
                  </a:cubicBezTo>
                  <a:cubicBezTo>
                    <a:pt x="12" y="107"/>
                    <a:pt x="12" y="106"/>
                    <a:pt x="12" y="106"/>
                  </a:cubicBezTo>
                  <a:cubicBezTo>
                    <a:pt x="12" y="106"/>
                    <a:pt x="12" y="104"/>
                    <a:pt x="12" y="104"/>
                  </a:cubicBezTo>
                  <a:cubicBezTo>
                    <a:pt x="12" y="103"/>
                    <a:pt x="13" y="102"/>
                    <a:pt x="14" y="101"/>
                  </a:cubicBezTo>
                  <a:cubicBezTo>
                    <a:pt x="13" y="100"/>
                    <a:pt x="12" y="100"/>
                    <a:pt x="14" y="100"/>
                  </a:cubicBezTo>
                  <a:cubicBezTo>
                    <a:pt x="13" y="100"/>
                    <a:pt x="12" y="100"/>
                    <a:pt x="12" y="100"/>
                  </a:cubicBezTo>
                  <a:cubicBezTo>
                    <a:pt x="12" y="100"/>
                    <a:pt x="11" y="100"/>
                    <a:pt x="11" y="100"/>
                  </a:cubicBezTo>
                  <a:cubicBezTo>
                    <a:pt x="11" y="100"/>
                    <a:pt x="11" y="99"/>
                    <a:pt x="11" y="99"/>
                  </a:cubicBezTo>
                  <a:cubicBezTo>
                    <a:pt x="10" y="99"/>
                    <a:pt x="10" y="99"/>
                    <a:pt x="10" y="99"/>
                  </a:cubicBezTo>
                  <a:cubicBezTo>
                    <a:pt x="10" y="99"/>
                    <a:pt x="10" y="99"/>
                    <a:pt x="10" y="99"/>
                  </a:cubicBezTo>
                  <a:cubicBezTo>
                    <a:pt x="10" y="99"/>
                    <a:pt x="10" y="98"/>
                    <a:pt x="10" y="98"/>
                  </a:cubicBezTo>
                  <a:cubicBezTo>
                    <a:pt x="10" y="98"/>
                    <a:pt x="10" y="97"/>
                    <a:pt x="11" y="97"/>
                  </a:cubicBezTo>
                  <a:cubicBezTo>
                    <a:pt x="12" y="97"/>
                    <a:pt x="13" y="97"/>
                    <a:pt x="14" y="97"/>
                  </a:cubicBezTo>
                  <a:cubicBezTo>
                    <a:pt x="14" y="97"/>
                    <a:pt x="15" y="98"/>
                    <a:pt x="15" y="98"/>
                  </a:cubicBezTo>
                  <a:cubicBezTo>
                    <a:pt x="15" y="97"/>
                    <a:pt x="16" y="97"/>
                    <a:pt x="16" y="97"/>
                  </a:cubicBezTo>
                  <a:cubicBezTo>
                    <a:pt x="16" y="97"/>
                    <a:pt x="17" y="97"/>
                    <a:pt x="17" y="97"/>
                  </a:cubicBezTo>
                  <a:cubicBezTo>
                    <a:pt x="19" y="94"/>
                    <a:pt x="19" y="95"/>
                    <a:pt x="17" y="96"/>
                  </a:cubicBezTo>
                  <a:cubicBezTo>
                    <a:pt x="19" y="94"/>
                    <a:pt x="19" y="95"/>
                    <a:pt x="17" y="96"/>
                  </a:cubicBezTo>
                  <a:cubicBezTo>
                    <a:pt x="19" y="94"/>
                    <a:pt x="19" y="95"/>
                    <a:pt x="17" y="95"/>
                  </a:cubicBezTo>
                  <a:cubicBezTo>
                    <a:pt x="19" y="94"/>
                    <a:pt x="19" y="95"/>
                    <a:pt x="18" y="95"/>
                  </a:cubicBezTo>
                  <a:cubicBezTo>
                    <a:pt x="19" y="94"/>
                    <a:pt x="19" y="95"/>
                    <a:pt x="18" y="95"/>
                  </a:cubicBezTo>
                  <a:cubicBezTo>
                    <a:pt x="19" y="94"/>
                    <a:pt x="19" y="95"/>
                    <a:pt x="19" y="95"/>
                  </a:cubicBezTo>
                  <a:cubicBezTo>
                    <a:pt x="19" y="94"/>
                    <a:pt x="19" y="95"/>
                    <a:pt x="19" y="94"/>
                  </a:cubicBezTo>
                  <a:cubicBezTo>
                    <a:pt x="19" y="94"/>
                    <a:pt x="20" y="93"/>
                    <a:pt x="20" y="93"/>
                  </a:cubicBezTo>
                  <a:cubicBezTo>
                    <a:pt x="20" y="93"/>
                    <a:pt x="21" y="93"/>
                    <a:pt x="20" y="93"/>
                  </a:cubicBezTo>
                  <a:cubicBezTo>
                    <a:pt x="20" y="93"/>
                    <a:pt x="21" y="93"/>
                    <a:pt x="21" y="93"/>
                  </a:cubicBezTo>
                  <a:cubicBezTo>
                    <a:pt x="21" y="93"/>
                    <a:pt x="22" y="93"/>
                    <a:pt x="22" y="93"/>
                  </a:cubicBezTo>
                  <a:cubicBezTo>
                    <a:pt x="22" y="93"/>
                    <a:pt x="22" y="92"/>
                    <a:pt x="22" y="92"/>
                  </a:cubicBezTo>
                  <a:cubicBezTo>
                    <a:pt x="22" y="92"/>
                    <a:pt x="23" y="92"/>
                    <a:pt x="23" y="92"/>
                  </a:cubicBezTo>
                  <a:cubicBezTo>
                    <a:pt x="23" y="92"/>
                    <a:pt x="24" y="92"/>
                    <a:pt x="24" y="92"/>
                  </a:cubicBezTo>
                  <a:cubicBezTo>
                    <a:pt x="24" y="92"/>
                    <a:pt x="24" y="91"/>
                    <a:pt x="24" y="91"/>
                  </a:cubicBezTo>
                  <a:cubicBezTo>
                    <a:pt x="25" y="91"/>
                    <a:pt x="25" y="91"/>
                    <a:pt x="25" y="91"/>
                  </a:cubicBezTo>
                  <a:cubicBezTo>
                    <a:pt x="25" y="91"/>
                    <a:pt x="25" y="91"/>
                    <a:pt x="25" y="91"/>
                  </a:cubicBezTo>
                  <a:cubicBezTo>
                    <a:pt x="26" y="90"/>
                    <a:pt x="25" y="90"/>
                    <a:pt x="25" y="90"/>
                  </a:cubicBezTo>
                  <a:cubicBezTo>
                    <a:pt x="26" y="90"/>
                    <a:pt x="25" y="90"/>
                    <a:pt x="26" y="90"/>
                  </a:cubicBezTo>
                  <a:cubicBezTo>
                    <a:pt x="26" y="90"/>
                    <a:pt x="26" y="89"/>
                    <a:pt x="26" y="89"/>
                  </a:cubicBezTo>
                  <a:cubicBezTo>
                    <a:pt x="26" y="88"/>
                    <a:pt x="26" y="88"/>
                    <a:pt x="26" y="87"/>
                  </a:cubicBezTo>
                  <a:cubicBezTo>
                    <a:pt x="27" y="87"/>
                    <a:pt x="27" y="86"/>
                    <a:pt x="27" y="86"/>
                  </a:cubicBezTo>
                  <a:cubicBezTo>
                    <a:pt x="27" y="86"/>
                    <a:pt x="26" y="86"/>
                    <a:pt x="26" y="86"/>
                  </a:cubicBezTo>
                  <a:cubicBezTo>
                    <a:pt x="26" y="86"/>
                    <a:pt x="25" y="86"/>
                    <a:pt x="25" y="86"/>
                  </a:cubicBezTo>
                  <a:cubicBezTo>
                    <a:pt x="25" y="86"/>
                    <a:pt x="24" y="85"/>
                    <a:pt x="24" y="85"/>
                  </a:cubicBezTo>
                  <a:cubicBezTo>
                    <a:pt x="24" y="85"/>
                    <a:pt x="24" y="83"/>
                    <a:pt x="24" y="85"/>
                  </a:cubicBezTo>
                  <a:cubicBezTo>
                    <a:pt x="24" y="85"/>
                    <a:pt x="24" y="83"/>
                    <a:pt x="24" y="83"/>
                  </a:cubicBezTo>
                  <a:cubicBezTo>
                    <a:pt x="24" y="83"/>
                    <a:pt x="25" y="83"/>
                    <a:pt x="25" y="83"/>
                  </a:cubicBezTo>
                  <a:cubicBezTo>
                    <a:pt x="25" y="83"/>
                    <a:pt x="26" y="83"/>
                    <a:pt x="26" y="83"/>
                  </a:cubicBezTo>
                  <a:cubicBezTo>
                    <a:pt x="27" y="83"/>
                    <a:pt x="27" y="82"/>
                    <a:pt x="27" y="83"/>
                  </a:cubicBezTo>
                  <a:cubicBezTo>
                    <a:pt x="27" y="83"/>
                    <a:pt x="27" y="82"/>
                    <a:pt x="27" y="82"/>
                  </a:cubicBezTo>
                  <a:cubicBezTo>
                    <a:pt x="27" y="82"/>
                    <a:pt x="28" y="82"/>
                    <a:pt x="28" y="82"/>
                  </a:cubicBezTo>
                  <a:cubicBezTo>
                    <a:pt x="28" y="82"/>
                    <a:pt x="29" y="82"/>
                    <a:pt x="29" y="82"/>
                  </a:cubicBezTo>
                  <a:cubicBezTo>
                    <a:pt x="29" y="82"/>
                    <a:pt x="31" y="82"/>
                    <a:pt x="31" y="82"/>
                  </a:cubicBezTo>
                  <a:cubicBezTo>
                    <a:pt x="31" y="82"/>
                    <a:pt x="31" y="82"/>
                    <a:pt x="31" y="82"/>
                  </a:cubicBezTo>
                  <a:cubicBezTo>
                    <a:pt x="31" y="82"/>
                    <a:pt x="32" y="82"/>
                    <a:pt x="32" y="82"/>
                  </a:cubicBezTo>
                  <a:cubicBezTo>
                    <a:pt x="32" y="82"/>
                    <a:pt x="33" y="81"/>
                    <a:pt x="33" y="81"/>
                  </a:cubicBezTo>
                  <a:cubicBezTo>
                    <a:pt x="33" y="81"/>
                    <a:pt x="33" y="80"/>
                    <a:pt x="33" y="80"/>
                  </a:cubicBezTo>
                  <a:cubicBezTo>
                    <a:pt x="33" y="80"/>
                    <a:pt x="34" y="80"/>
                    <a:pt x="34" y="80"/>
                  </a:cubicBezTo>
                  <a:cubicBezTo>
                    <a:pt x="34" y="80"/>
                    <a:pt x="34" y="79"/>
                    <a:pt x="34" y="80"/>
                  </a:cubicBezTo>
                  <a:cubicBezTo>
                    <a:pt x="34" y="80"/>
                    <a:pt x="34" y="79"/>
                    <a:pt x="34" y="79"/>
                  </a:cubicBezTo>
                  <a:cubicBezTo>
                    <a:pt x="35" y="79"/>
                    <a:pt x="36" y="79"/>
                    <a:pt x="35" y="79"/>
                  </a:cubicBezTo>
                  <a:cubicBezTo>
                    <a:pt x="35" y="79"/>
                    <a:pt x="36" y="79"/>
                    <a:pt x="36" y="79"/>
                  </a:cubicBezTo>
                  <a:cubicBezTo>
                    <a:pt x="36" y="79"/>
                    <a:pt x="36" y="78"/>
                    <a:pt x="36" y="78"/>
                  </a:cubicBezTo>
                  <a:cubicBezTo>
                    <a:pt x="36" y="78"/>
                    <a:pt x="36" y="77"/>
                    <a:pt x="37" y="77"/>
                  </a:cubicBezTo>
                  <a:cubicBezTo>
                    <a:pt x="37" y="77"/>
                    <a:pt x="37" y="77"/>
                    <a:pt x="37" y="77"/>
                  </a:cubicBezTo>
                  <a:cubicBezTo>
                    <a:pt x="37" y="77"/>
                    <a:pt x="37" y="76"/>
                    <a:pt x="37" y="76"/>
                  </a:cubicBezTo>
                  <a:cubicBezTo>
                    <a:pt x="37" y="76"/>
                    <a:pt x="38" y="76"/>
                    <a:pt x="38" y="76"/>
                  </a:cubicBezTo>
                  <a:cubicBezTo>
                    <a:pt x="38" y="76"/>
                    <a:pt x="39" y="76"/>
                    <a:pt x="39" y="76"/>
                  </a:cubicBezTo>
                  <a:cubicBezTo>
                    <a:pt x="39" y="75"/>
                    <a:pt x="39" y="76"/>
                    <a:pt x="39" y="75"/>
                  </a:cubicBezTo>
                  <a:cubicBezTo>
                    <a:pt x="40" y="75"/>
                    <a:pt x="40" y="75"/>
                    <a:pt x="40" y="75"/>
                  </a:cubicBezTo>
                  <a:cubicBezTo>
                    <a:pt x="40" y="75"/>
                    <a:pt x="40" y="75"/>
                    <a:pt x="40" y="75"/>
                  </a:cubicBezTo>
                  <a:cubicBezTo>
                    <a:pt x="40" y="74"/>
                    <a:pt x="41" y="74"/>
                    <a:pt x="40" y="74"/>
                  </a:cubicBezTo>
                  <a:cubicBezTo>
                    <a:pt x="40" y="74"/>
                    <a:pt x="41" y="74"/>
                    <a:pt x="41" y="74"/>
                  </a:cubicBezTo>
                  <a:cubicBezTo>
                    <a:pt x="41" y="73"/>
                    <a:pt x="41" y="73"/>
                    <a:pt x="41" y="73"/>
                  </a:cubicBezTo>
                  <a:cubicBezTo>
                    <a:pt x="41" y="73"/>
                    <a:pt x="41" y="73"/>
                    <a:pt x="41" y="73"/>
                  </a:cubicBezTo>
                  <a:cubicBezTo>
                    <a:pt x="42" y="72"/>
                    <a:pt x="41" y="72"/>
                    <a:pt x="41" y="72"/>
                  </a:cubicBezTo>
                  <a:cubicBezTo>
                    <a:pt x="42" y="72"/>
                    <a:pt x="41" y="72"/>
                    <a:pt x="42" y="72"/>
                  </a:cubicBezTo>
                  <a:cubicBezTo>
                    <a:pt x="42" y="71"/>
                    <a:pt x="42" y="71"/>
                    <a:pt x="42" y="70"/>
                  </a:cubicBezTo>
                  <a:cubicBezTo>
                    <a:pt x="43" y="70"/>
                    <a:pt x="42" y="70"/>
                    <a:pt x="43" y="70"/>
                  </a:cubicBezTo>
                  <a:cubicBezTo>
                    <a:pt x="43" y="70"/>
                    <a:pt x="43" y="69"/>
                    <a:pt x="43" y="69"/>
                  </a:cubicBezTo>
                  <a:cubicBezTo>
                    <a:pt x="43" y="69"/>
                    <a:pt x="43" y="68"/>
                    <a:pt x="43" y="68"/>
                  </a:cubicBezTo>
                  <a:cubicBezTo>
                    <a:pt x="43" y="67"/>
                    <a:pt x="42" y="67"/>
                    <a:pt x="43" y="67"/>
                  </a:cubicBezTo>
                  <a:cubicBezTo>
                    <a:pt x="43" y="67"/>
                    <a:pt x="42" y="67"/>
                    <a:pt x="42" y="67"/>
                  </a:cubicBezTo>
                  <a:cubicBezTo>
                    <a:pt x="42" y="67"/>
                    <a:pt x="42" y="67"/>
                    <a:pt x="42" y="67"/>
                  </a:cubicBezTo>
                  <a:cubicBezTo>
                    <a:pt x="42" y="67"/>
                    <a:pt x="41" y="66"/>
                    <a:pt x="41" y="66"/>
                  </a:cubicBezTo>
                  <a:cubicBezTo>
                    <a:pt x="41" y="66"/>
                    <a:pt x="41" y="66"/>
                    <a:pt x="41" y="66"/>
                  </a:cubicBezTo>
                  <a:cubicBezTo>
                    <a:pt x="41" y="66"/>
                    <a:pt x="41" y="65"/>
                    <a:pt x="40" y="65"/>
                  </a:cubicBezTo>
                  <a:cubicBezTo>
                    <a:pt x="40" y="65"/>
                    <a:pt x="40" y="64"/>
                    <a:pt x="40" y="64"/>
                  </a:cubicBezTo>
                  <a:cubicBezTo>
                    <a:pt x="40" y="64"/>
                    <a:pt x="40" y="63"/>
                    <a:pt x="40" y="63"/>
                  </a:cubicBezTo>
                  <a:cubicBezTo>
                    <a:pt x="39" y="63"/>
                    <a:pt x="40" y="62"/>
                    <a:pt x="40" y="63"/>
                  </a:cubicBezTo>
                  <a:cubicBezTo>
                    <a:pt x="39" y="63"/>
                    <a:pt x="40" y="62"/>
                    <a:pt x="39" y="62"/>
                  </a:cubicBezTo>
                  <a:cubicBezTo>
                    <a:pt x="39" y="62"/>
                    <a:pt x="39" y="61"/>
                    <a:pt x="39" y="61"/>
                  </a:cubicBezTo>
                  <a:cubicBezTo>
                    <a:pt x="39" y="61"/>
                    <a:pt x="39" y="61"/>
                    <a:pt x="39" y="61"/>
                  </a:cubicBezTo>
                  <a:cubicBezTo>
                    <a:pt x="39" y="59"/>
                    <a:pt x="39" y="58"/>
                    <a:pt x="39" y="56"/>
                  </a:cubicBezTo>
                  <a:cubicBezTo>
                    <a:pt x="39" y="56"/>
                    <a:pt x="39" y="56"/>
                    <a:pt x="39" y="56"/>
                  </a:cubicBezTo>
                  <a:cubicBezTo>
                    <a:pt x="39" y="56"/>
                    <a:pt x="39" y="55"/>
                    <a:pt x="39" y="54"/>
                  </a:cubicBezTo>
                  <a:cubicBezTo>
                    <a:pt x="38" y="54"/>
                    <a:pt x="37" y="54"/>
                    <a:pt x="38" y="54"/>
                  </a:cubicBezTo>
                  <a:cubicBezTo>
                    <a:pt x="38" y="54"/>
                    <a:pt x="37" y="54"/>
                    <a:pt x="37" y="54"/>
                  </a:cubicBezTo>
                  <a:cubicBezTo>
                    <a:pt x="37" y="54"/>
                    <a:pt x="37" y="53"/>
                    <a:pt x="37" y="53"/>
                  </a:cubicBezTo>
                  <a:cubicBezTo>
                    <a:pt x="35" y="53"/>
                    <a:pt x="33" y="53"/>
                    <a:pt x="30" y="53"/>
                  </a:cubicBezTo>
                  <a:cubicBezTo>
                    <a:pt x="30" y="52"/>
                    <a:pt x="30" y="53"/>
                    <a:pt x="30" y="52"/>
                  </a:cubicBezTo>
                  <a:cubicBezTo>
                    <a:pt x="30" y="52"/>
                    <a:pt x="30" y="52"/>
                    <a:pt x="30" y="52"/>
                  </a:cubicBezTo>
                  <a:cubicBezTo>
                    <a:pt x="30" y="52"/>
                    <a:pt x="29" y="51"/>
                    <a:pt x="29" y="51"/>
                  </a:cubicBezTo>
                  <a:cubicBezTo>
                    <a:pt x="29" y="51"/>
                    <a:pt x="29" y="51"/>
                    <a:pt x="29" y="51"/>
                  </a:cubicBezTo>
                  <a:cubicBezTo>
                    <a:pt x="28" y="51"/>
                    <a:pt x="28" y="51"/>
                    <a:pt x="28" y="51"/>
                  </a:cubicBezTo>
                  <a:cubicBezTo>
                    <a:pt x="28" y="51"/>
                    <a:pt x="28" y="51"/>
                    <a:pt x="28" y="51"/>
                  </a:cubicBezTo>
                  <a:cubicBezTo>
                    <a:pt x="27" y="51"/>
                    <a:pt x="25" y="51"/>
                    <a:pt x="25" y="51"/>
                  </a:cubicBezTo>
                  <a:cubicBezTo>
                    <a:pt x="25" y="51"/>
                    <a:pt x="24" y="51"/>
                    <a:pt x="24" y="51"/>
                  </a:cubicBezTo>
                  <a:cubicBezTo>
                    <a:pt x="24" y="50"/>
                    <a:pt x="23" y="51"/>
                    <a:pt x="24" y="51"/>
                  </a:cubicBezTo>
                  <a:cubicBezTo>
                    <a:pt x="24" y="50"/>
                    <a:pt x="23" y="51"/>
                    <a:pt x="23" y="50"/>
                  </a:cubicBezTo>
                  <a:cubicBezTo>
                    <a:pt x="23" y="50"/>
                    <a:pt x="23" y="50"/>
                    <a:pt x="23" y="50"/>
                  </a:cubicBezTo>
                  <a:cubicBezTo>
                    <a:pt x="22" y="50"/>
                    <a:pt x="21" y="50"/>
                    <a:pt x="22" y="50"/>
                  </a:cubicBezTo>
                  <a:cubicBezTo>
                    <a:pt x="22" y="50"/>
                    <a:pt x="21" y="50"/>
                    <a:pt x="21" y="50"/>
                  </a:cubicBezTo>
                  <a:cubicBezTo>
                    <a:pt x="21" y="50"/>
                    <a:pt x="21" y="49"/>
                    <a:pt x="21" y="49"/>
                  </a:cubicBezTo>
                  <a:cubicBezTo>
                    <a:pt x="21" y="49"/>
                    <a:pt x="21" y="48"/>
                    <a:pt x="21" y="48"/>
                  </a:cubicBezTo>
                  <a:cubicBezTo>
                    <a:pt x="21" y="47"/>
                    <a:pt x="21" y="46"/>
                    <a:pt x="21" y="44"/>
                  </a:cubicBezTo>
                  <a:cubicBezTo>
                    <a:pt x="21" y="44"/>
                    <a:pt x="21" y="44"/>
                    <a:pt x="21" y="44"/>
                  </a:cubicBezTo>
                  <a:cubicBezTo>
                    <a:pt x="20" y="44"/>
                    <a:pt x="20" y="44"/>
                    <a:pt x="20" y="44"/>
                  </a:cubicBezTo>
                  <a:cubicBezTo>
                    <a:pt x="20" y="44"/>
                    <a:pt x="20" y="44"/>
                    <a:pt x="20" y="44"/>
                  </a:cubicBezTo>
                  <a:cubicBezTo>
                    <a:pt x="19" y="43"/>
                    <a:pt x="19" y="43"/>
                    <a:pt x="19" y="44"/>
                  </a:cubicBezTo>
                  <a:cubicBezTo>
                    <a:pt x="19" y="43"/>
                    <a:pt x="19" y="43"/>
                    <a:pt x="18" y="43"/>
                  </a:cubicBezTo>
                  <a:cubicBezTo>
                    <a:pt x="18" y="43"/>
                    <a:pt x="18" y="41"/>
                    <a:pt x="18" y="41"/>
                  </a:cubicBezTo>
                  <a:cubicBezTo>
                    <a:pt x="18" y="41"/>
                    <a:pt x="18" y="40"/>
                    <a:pt x="18" y="40"/>
                  </a:cubicBezTo>
                  <a:cubicBezTo>
                    <a:pt x="18" y="39"/>
                    <a:pt x="18" y="38"/>
                    <a:pt x="18" y="37"/>
                  </a:cubicBezTo>
                  <a:cubicBezTo>
                    <a:pt x="18" y="37"/>
                    <a:pt x="18" y="36"/>
                    <a:pt x="18" y="36"/>
                  </a:cubicBezTo>
                  <a:cubicBezTo>
                    <a:pt x="18" y="36"/>
                    <a:pt x="18" y="35"/>
                    <a:pt x="18" y="35"/>
                  </a:cubicBezTo>
                  <a:cubicBezTo>
                    <a:pt x="18" y="35"/>
                    <a:pt x="17" y="35"/>
                    <a:pt x="17" y="35"/>
                  </a:cubicBezTo>
                  <a:cubicBezTo>
                    <a:pt x="17" y="35"/>
                    <a:pt x="16" y="35"/>
                    <a:pt x="16" y="35"/>
                  </a:cubicBezTo>
                  <a:cubicBezTo>
                    <a:pt x="16" y="34"/>
                    <a:pt x="16" y="35"/>
                    <a:pt x="16" y="34"/>
                  </a:cubicBezTo>
                  <a:cubicBezTo>
                    <a:pt x="16" y="34"/>
                    <a:pt x="15" y="34"/>
                    <a:pt x="15" y="34"/>
                  </a:cubicBezTo>
                  <a:cubicBezTo>
                    <a:pt x="15" y="34"/>
                    <a:pt x="14" y="34"/>
                    <a:pt x="13" y="34"/>
                  </a:cubicBezTo>
                  <a:cubicBezTo>
                    <a:pt x="13" y="34"/>
                    <a:pt x="12" y="33"/>
                    <a:pt x="12" y="33"/>
                  </a:cubicBezTo>
                  <a:cubicBezTo>
                    <a:pt x="12" y="33"/>
                    <a:pt x="11" y="33"/>
                    <a:pt x="11" y="33"/>
                  </a:cubicBezTo>
                  <a:cubicBezTo>
                    <a:pt x="11" y="31"/>
                    <a:pt x="11" y="31"/>
                    <a:pt x="11" y="32"/>
                  </a:cubicBezTo>
                  <a:cubicBezTo>
                    <a:pt x="11" y="31"/>
                    <a:pt x="11" y="31"/>
                    <a:pt x="11" y="32"/>
                  </a:cubicBezTo>
                  <a:cubicBezTo>
                    <a:pt x="11" y="31"/>
                    <a:pt x="11" y="31"/>
                    <a:pt x="11" y="31"/>
                  </a:cubicBezTo>
                  <a:cubicBezTo>
                    <a:pt x="11" y="31"/>
                    <a:pt x="11" y="31"/>
                    <a:pt x="11" y="31"/>
                  </a:cubicBezTo>
                  <a:cubicBezTo>
                    <a:pt x="11" y="31"/>
                    <a:pt x="11" y="30"/>
                    <a:pt x="11" y="29"/>
                  </a:cubicBezTo>
                  <a:cubicBezTo>
                    <a:pt x="11" y="29"/>
                    <a:pt x="11" y="28"/>
                    <a:pt x="11" y="28"/>
                  </a:cubicBezTo>
                  <a:cubicBezTo>
                    <a:pt x="11" y="28"/>
                    <a:pt x="11" y="27"/>
                    <a:pt x="11" y="27"/>
                  </a:cubicBezTo>
                  <a:cubicBezTo>
                    <a:pt x="10" y="27"/>
                    <a:pt x="10" y="27"/>
                    <a:pt x="10" y="27"/>
                  </a:cubicBezTo>
                  <a:cubicBezTo>
                    <a:pt x="10" y="27"/>
                    <a:pt x="10" y="27"/>
                    <a:pt x="10" y="27"/>
                  </a:cubicBezTo>
                  <a:cubicBezTo>
                    <a:pt x="10" y="27"/>
                    <a:pt x="10" y="26"/>
                    <a:pt x="9" y="26"/>
                  </a:cubicBezTo>
                  <a:cubicBezTo>
                    <a:pt x="9" y="25"/>
                    <a:pt x="9" y="23"/>
                    <a:pt x="9" y="21"/>
                  </a:cubicBezTo>
                  <a:cubicBezTo>
                    <a:pt x="9" y="21"/>
                    <a:pt x="10" y="21"/>
                    <a:pt x="10" y="21"/>
                  </a:cubicBezTo>
                  <a:cubicBezTo>
                    <a:pt x="10" y="21"/>
                    <a:pt x="10" y="20"/>
                    <a:pt x="10" y="20"/>
                  </a:cubicBezTo>
                  <a:cubicBezTo>
                    <a:pt x="10" y="20"/>
                    <a:pt x="10" y="20"/>
                    <a:pt x="10" y="20"/>
                  </a:cubicBezTo>
                  <a:cubicBezTo>
                    <a:pt x="10" y="19"/>
                    <a:pt x="10" y="18"/>
                    <a:pt x="10" y="18"/>
                  </a:cubicBezTo>
                  <a:cubicBezTo>
                    <a:pt x="10" y="18"/>
                    <a:pt x="10" y="18"/>
                    <a:pt x="10" y="18"/>
                  </a:cubicBezTo>
                  <a:cubicBezTo>
                    <a:pt x="10" y="17"/>
                    <a:pt x="9" y="17"/>
                    <a:pt x="10" y="17"/>
                  </a:cubicBezTo>
                  <a:cubicBezTo>
                    <a:pt x="10" y="17"/>
                    <a:pt x="9" y="17"/>
                    <a:pt x="9" y="17"/>
                  </a:cubicBezTo>
                  <a:cubicBezTo>
                    <a:pt x="9" y="16"/>
                    <a:pt x="9" y="15"/>
                    <a:pt x="9" y="15"/>
                  </a:cubicBezTo>
                  <a:cubicBezTo>
                    <a:pt x="9" y="15"/>
                    <a:pt x="9" y="14"/>
                    <a:pt x="9" y="14"/>
                  </a:cubicBezTo>
                  <a:cubicBezTo>
                    <a:pt x="9" y="14"/>
                    <a:pt x="8" y="14"/>
                    <a:pt x="8" y="13"/>
                  </a:cubicBezTo>
                  <a:cubicBezTo>
                    <a:pt x="8" y="13"/>
                    <a:pt x="8" y="12"/>
                    <a:pt x="8" y="12"/>
                  </a:cubicBezTo>
                  <a:cubicBezTo>
                    <a:pt x="8" y="12"/>
                    <a:pt x="9" y="12"/>
                    <a:pt x="9" y="12"/>
                  </a:cubicBezTo>
                  <a:cubicBezTo>
                    <a:pt x="9" y="11"/>
                    <a:pt x="9" y="10"/>
                    <a:pt x="9" y="9"/>
                  </a:cubicBezTo>
                  <a:cubicBezTo>
                    <a:pt x="9" y="9"/>
                    <a:pt x="8" y="9"/>
                    <a:pt x="8" y="9"/>
                  </a:cubicBezTo>
                  <a:cubicBezTo>
                    <a:pt x="8" y="9"/>
                    <a:pt x="8" y="9"/>
                    <a:pt x="8" y="9"/>
                  </a:cubicBezTo>
                  <a:cubicBezTo>
                    <a:pt x="7" y="9"/>
                    <a:pt x="7" y="8"/>
                    <a:pt x="7" y="9"/>
                  </a:cubicBezTo>
                  <a:cubicBezTo>
                    <a:pt x="7" y="9"/>
                    <a:pt x="7" y="8"/>
                    <a:pt x="7" y="8"/>
                  </a:cubicBezTo>
                  <a:cubicBezTo>
                    <a:pt x="7" y="7"/>
                    <a:pt x="7" y="5"/>
                    <a:pt x="7" y="4"/>
                  </a:cubicBezTo>
                  <a:cubicBezTo>
                    <a:pt x="7" y="4"/>
                    <a:pt x="7" y="4"/>
                    <a:pt x="7" y="4"/>
                  </a:cubicBezTo>
                  <a:cubicBezTo>
                    <a:pt x="7" y="4"/>
                    <a:pt x="7" y="3"/>
                    <a:pt x="7" y="2"/>
                  </a:cubicBezTo>
                  <a:cubicBezTo>
                    <a:pt x="7" y="2"/>
                    <a:pt x="7" y="2"/>
                    <a:pt x="7" y="2"/>
                  </a:cubicBezTo>
                  <a:cubicBezTo>
                    <a:pt x="7" y="2"/>
                    <a:pt x="7" y="1"/>
                    <a:pt x="7" y="1"/>
                  </a:cubicBezTo>
                  <a:cubicBezTo>
                    <a:pt x="7" y="1"/>
                    <a:pt x="6" y="0"/>
                    <a:pt x="6" y="0"/>
                  </a:cubicBezTo>
                  <a:moveTo>
                    <a:pt x="2" y="5"/>
                  </a:moveTo>
                  <a:cubicBezTo>
                    <a:pt x="2" y="4"/>
                    <a:pt x="3" y="4"/>
                    <a:pt x="3" y="4"/>
                  </a:cubicBezTo>
                  <a:cubicBezTo>
                    <a:pt x="2" y="5"/>
                    <a:pt x="3" y="4"/>
                    <a:pt x="3" y="3"/>
                  </a:cubicBezTo>
                  <a:cubicBezTo>
                    <a:pt x="3" y="3"/>
                    <a:pt x="3" y="2"/>
                    <a:pt x="3" y="2"/>
                  </a:cubicBezTo>
                  <a:cubicBezTo>
                    <a:pt x="3" y="2"/>
                    <a:pt x="3" y="2"/>
                    <a:pt x="3" y="2"/>
                  </a:cubicBezTo>
                  <a:cubicBezTo>
                    <a:pt x="3" y="2"/>
                    <a:pt x="4" y="1"/>
                    <a:pt x="4" y="1"/>
                  </a:cubicBezTo>
                  <a:cubicBezTo>
                    <a:pt x="4" y="1"/>
                    <a:pt x="5" y="1"/>
                    <a:pt x="5" y="0"/>
                  </a:cubicBezTo>
                  <a:cubicBezTo>
                    <a:pt x="5" y="0"/>
                    <a:pt x="5" y="1"/>
                    <a:pt x="5" y="1"/>
                  </a:cubicBezTo>
                  <a:cubicBezTo>
                    <a:pt x="5" y="0"/>
                    <a:pt x="5" y="1"/>
                    <a:pt x="5" y="1"/>
                  </a:cubicBezTo>
                  <a:cubicBezTo>
                    <a:pt x="5" y="1"/>
                    <a:pt x="5" y="2"/>
                    <a:pt x="5" y="2"/>
                  </a:cubicBezTo>
                  <a:cubicBezTo>
                    <a:pt x="4" y="2"/>
                    <a:pt x="5" y="2"/>
                    <a:pt x="4" y="2"/>
                  </a:cubicBezTo>
                  <a:cubicBezTo>
                    <a:pt x="4" y="3"/>
                    <a:pt x="4" y="4"/>
                    <a:pt x="4" y="4"/>
                  </a:cubicBezTo>
                  <a:cubicBezTo>
                    <a:pt x="4" y="4"/>
                    <a:pt x="4" y="5"/>
                    <a:pt x="4" y="5"/>
                  </a:cubicBezTo>
                  <a:cubicBezTo>
                    <a:pt x="4" y="4"/>
                    <a:pt x="4" y="5"/>
                    <a:pt x="3" y="5"/>
                  </a:cubicBezTo>
                  <a:cubicBezTo>
                    <a:pt x="3" y="5"/>
                    <a:pt x="3" y="5"/>
                    <a:pt x="2" y="5"/>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2" name="Freeform 44"/>
            <p:cNvSpPr>
              <a:spLocks/>
            </p:cNvSpPr>
            <p:nvPr/>
          </p:nvSpPr>
          <p:spPr bwMode="auto">
            <a:xfrm>
              <a:off x="3552287" y="2564027"/>
              <a:ext cx="752713" cy="877434"/>
            </a:xfrm>
            <a:custGeom>
              <a:avLst/>
              <a:gdLst>
                <a:gd name="T0" fmla="*/ 3639168 w 150"/>
                <a:gd name="T1" fmla="*/ 6998400 h 191"/>
                <a:gd name="T2" fmla="*/ 3919104 w 150"/>
                <a:gd name="T3" fmla="*/ 9797760 h 191"/>
                <a:gd name="T4" fmla="*/ 4478976 w 150"/>
                <a:gd name="T5" fmla="*/ 12877056 h 191"/>
                <a:gd name="T6" fmla="*/ 4478976 w 150"/>
                <a:gd name="T7" fmla="*/ 15956352 h 191"/>
                <a:gd name="T8" fmla="*/ 4478976 w 150"/>
                <a:gd name="T9" fmla="*/ 19035648 h 191"/>
                <a:gd name="T10" fmla="*/ 4199040 w 150"/>
                <a:gd name="T11" fmla="*/ 22394880 h 191"/>
                <a:gd name="T12" fmla="*/ 3919104 w 150"/>
                <a:gd name="T13" fmla="*/ 25194240 h 191"/>
                <a:gd name="T14" fmla="*/ 3639168 w 150"/>
                <a:gd name="T15" fmla="*/ 28833408 h 191"/>
                <a:gd name="T16" fmla="*/ 4199040 w 150"/>
                <a:gd name="T17" fmla="*/ 31352832 h 191"/>
                <a:gd name="T18" fmla="*/ 1399680 w 150"/>
                <a:gd name="T19" fmla="*/ 31072896 h 191"/>
                <a:gd name="T20" fmla="*/ 0 w 150"/>
                <a:gd name="T21" fmla="*/ 32472576 h 191"/>
                <a:gd name="T22" fmla="*/ 1959552 w 150"/>
                <a:gd name="T23" fmla="*/ 34432128 h 191"/>
                <a:gd name="T24" fmla="*/ 3079296 w 150"/>
                <a:gd name="T25" fmla="*/ 37511424 h 191"/>
                <a:gd name="T26" fmla="*/ 2799360 w 150"/>
                <a:gd name="T27" fmla="*/ 40030848 h 191"/>
                <a:gd name="T28" fmla="*/ 3919104 w 150"/>
                <a:gd name="T29" fmla="*/ 42270336 h 191"/>
                <a:gd name="T30" fmla="*/ 6438528 w 150"/>
                <a:gd name="T31" fmla="*/ 42550272 h 191"/>
                <a:gd name="T32" fmla="*/ 8118144 w 150"/>
                <a:gd name="T33" fmla="*/ 45909504 h 191"/>
                <a:gd name="T34" fmla="*/ 8957952 w 150"/>
                <a:gd name="T35" fmla="*/ 48988800 h 191"/>
                <a:gd name="T36" fmla="*/ 10637568 w 150"/>
                <a:gd name="T37" fmla="*/ 51228288 h 191"/>
                <a:gd name="T38" fmla="*/ 12877056 w 150"/>
                <a:gd name="T39" fmla="*/ 52627968 h 191"/>
                <a:gd name="T40" fmla="*/ 15676416 w 150"/>
                <a:gd name="T41" fmla="*/ 53467776 h 191"/>
                <a:gd name="T42" fmla="*/ 18755712 w 150"/>
                <a:gd name="T43" fmla="*/ 52627968 h 191"/>
                <a:gd name="T44" fmla="*/ 18755712 w 150"/>
                <a:gd name="T45" fmla="*/ 49548672 h 191"/>
                <a:gd name="T46" fmla="*/ 20155392 w 150"/>
                <a:gd name="T47" fmla="*/ 47309184 h 191"/>
                <a:gd name="T48" fmla="*/ 21275136 w 150"/>
                <a:gd name="T49" fmla="*/ 44509824 h 191"/>
                <a:gd name="T50" fmla="*/ 23794560 w 150"/>
                <a:gd name="T51" fmla="*/ 43390080 h 191"/>
                <a:gd name="T52" fmla="*/ 24634368 w 150"/>
                <a:gd name="T53" fmla="*/ 46189440 h 191"/>
                <a:gd name="T54" fmla="*/ 27153792 w 150"/>
                <a:gd name="T55" fmla="*/ 46749312 h 191"/>
                <a:gd name="T56" fmla="*/ 28833408 w 150"/>
                <a:gd name="T57" fmla="*/ 47029248 h 191"/>
                <a:gd name="T58" fmla="*/ 32472576 w 150"/>
                <a:gd name="T59" fmla="*/ 47309184 h 191"/>
                <a:gd name="T60" fmla="*/ 34152192 w 150"/>
                <a:gd name="T61" fmla="*/ 47309184 h 191"/>
                <a:gd name="T62" fmla="*/ 35271936 w 150"/>
                <a:gd name="T63" fmla="*/ 45069696 h 191"/>
                <a:gd name="T64" fmla="*/ 38911104 w 150"/>
                <a:gd name="T65" fmla="*/ 44229888 h 191"/>
                <a:gd name="T66" fmla="*/ 38071296 w 150"/>
                <a:gd name="T67" fmla="*/ 40310784 h 191"/>
                <a:gd name="T68" fmla="*/ 37511424 w 150"/>
                <a:gd name="T69" fmla="*/ 37791360 h 191"/>
                <a:gd name="T70" fmla="*/ 38071296 w 150"/>
                <a:gd name="T71" fmla="*/ 34152192 h 191"/>
                <a:gd name="T72" fmla="*/ 39191040 w 150"/>
                <a:gd name="T73" fmla="*/ 31632768 h 191"/>
                <a:gd name="T74" fmla="*/ 40030848 w 150"/>
                <a:gd name="T75" fmla="*/ 29393280 h 191"/>
                <a:gd name="T76" fmla="*/ 40870656 w 150"/>
                <a:gd name="T77" fmla="*/ 26593920 h 191"/>
                <a:gd name="T78" fmla="*/ 41430528 w 150"/>
                <a:gd name="T79" fmla="*/ 23794560 h 191"/>
                <a:gd name="T80" fmla="*/ 38631168 w 150"/>
                <a:gd name="T81" fmla="*/ 22394880 h 191"/>
                <a:gd name="T82" fmla="*/ 36111744 w 150"/>
                <a:gd name="T83" fmla="*/ 20715264 h 191"/>
                <a:gd name="T84" fmla="*/ 34712064 w 150"/>
                <a:gd name="T85" fmla="*/ 17915904 h 191"/>
                <a:gd name="T86" fmla="*/ 32752512 w 150"/>
                <a:gd name="T87" fmla="*/ 13436928 h 191"/>
                <a:gd name="T88" fmla="*/ 31352832 w 150"/>
                <a:gd name="T89" fmla="*/ 11197440 h 191"/>
                <a:gd name="T90" fmla="*/ 29393280 w 150"/>
                <a:gd name="T91" fmla="*/ 9797760 h 191"/>
                <a:gd name="T92" fmla="*/ 26873856 w 150"/>
                <a:gd name="T93" fmla="*/ 7278336 h 191"/>
                <a:gd name="T94" fmla="*/ 24354432 w 150"/>
                <a:gd name="T95" fmla="*/ 5598720 h 191"/>
                <a:gd name="T96" fmla="*/ 23234688 w 150"/>
                <a:gd name="T97" fmla="*/ 2519424 h 191"/>
                <a:gd name="T98" fmla="*/ 20995200 w 150"/>
                <a:gd name="T99" fmla="*/ 1399680 h 191"/>
                <a:gd name="T100" fmla="*/ 18755712 w 150"/>
                <a:gd name="T101" fmla="*/ 0 h 191"/>
                <a:gd name="T102" fmla="*/ 15396480 w 150"/>
                <a:gd name="T103" fmla="*/ 279936 h 191"/>
                <a:gd name="T104" fmla="*/ 10917504 w 150"/>
                <a:gd name="T105" fmla="*/ 279936 h 191"/>
                <a:gd name="T106" fmla="*/ 7838208 w 150"/>
                <a:gd name="T107" fmla="*/ 2519424 h 191"/>
                <a:gd name="T108" fmla="*/ 4478976 w 150"/>
                <a:gd name="T109" fmla="*/ 4199040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50"/>
                <a:gd name="T166" fmla="*/ 0 h 191"/>
                <a:gd name="T167" fmla="*/ 150 w 150"/>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50" h="191">
                  <a:moveTo>
                    <a:pt x="9" y="14"/>
                  </a:moveTo>
                  <a:cubicBezTo>
                    <a:pt x="9" y="15"/>
                    <a:pt x="10" y="17"/>
                    <a:pt x="11" y="18"/>
                  </a:cubicBezTo>
                  <a:cubicBezTo>
                    <a:pt x="9" y="15"/>
                    <a:pt x="10" y="17"/>
                    <a:pt x="11" y="20"/>
                  </a:cubicBezTo>
                  <a:cubicBezTo>
                    <a:pt x="11" y="20"/>
                    <a:pt x="13" y="22"/>
                    <a:pt x="13" y="22"/>
                  </a:cubicBezTo>
                  <a:cubicBezTo>
                    <a:pt x="13" y="22"/>
                    <a:pt x="13" y="25"/>
                    <a:pt x="13" y="25"/>
                  </a:cubicBezTo>
                  <a:cubicBezTo>
                    <a:pt x="14" y="25"/>
                    <a:pt x="14" y="26"/>
                    <a:pt x="14" y="27"/>
                  </a:cubicBezTo>
                  <a:cubicBezTo>
                    <a:pt x="14" y="27"/>
                    <a:pt x="15" y="28"/>
                    <a:pt x="15" y="28"/>
                  </a:cubicBezTo>
                  <a:cubicBezTo>
                    <a:pt x="15" y="28"/>
                    <a:pt x="15" y="32"/>
                    <a:pt x="15" y="32"/>
                  </a:cubicBezTo>
                  <a:cubicBezTo>
                    <a:pt x="15" y="32"/>
                    <a:pt x="14" y="33"/>
                    <a:pt x="14" y="33"/>
                  </a:cubicBezTo>
                  <a:cubicBezTo>
                    <a:pt x="15" y="32"/>
                    <a:pt x="14" y="33"/>
                    <a:pt x="14" y="35"/>
                  </a:cubicBezTo>
                  <a:cubicBezTo>
                    <a:pt x="14" y="35"/>
                    <a:pt x="15" y="36"/>
                    <a:pt x="15" y="36"/>
                  </a:cubicBezTo>
                  <a:cubicBezTo>
                    <a:pt x="14" y="35"/>
                    <a:pt x="15" y="36"/>
                    <a:pt x="15" y="38"/>
                  </a:cubicBezTo>
                  <a:cubicBezTo>
                    <a:pt x="14" y="35"/>
                    <a:pt x="15" y="36"/>
                    <a:pt x="15" y="40"/>
                  </a:cubicBezTo>
                  <a:cubicBezTo>
                    <a:pt x="15" y="42"/>
                    <a:pt x="15" y="44"/>
                    <a:pt x="15" y="45"/>
                  </a:cubicBezTo>
                  <a:cubicBezTo>
                    <a:pt x="15" y="45"/>
                    <a:pt x="16" y="46"/>
                    <a:pt x="16" y="46"/>
                  </a:cubicBezTo>
                  <a:cubicBezTo>
                    <a:pt x="15" y="45"/>
                    <a:pt x="16" y="46"/>
                    <a:pt x="16" y="48"/>
                  </a:cubicBezTo>
                  <a:cubicBezTo>
                    <a:pt x="15" y="45"/>
                    <a:pt x="16" y="46"/>
                    <a:pt x="16" y="51"/>
                  </a:cubicBezTo>
                  <a:cubicBezTo>
                    <a:pt x="15" y="45"/>
                    <a:pt x="16" y="46"/>
                    <a:pt x="16" y="53"/>
                  </a:cubicBezTo>
                  <a:cubicBezTo>
                    <a:pt x="15" y="45"/>
                    <a:pt x="16" y="46"/>
                    <a:pt x="16" y="55"/>
                  </a:cubicBezTo>
                  <a:cubicBezTo>
                    <a:pt x="15" y="45"/>
                    <a:pt x="16" y="46"/>
                    <a:pt x="16" y="57"/>
                  </a:cubicBezTo>
                  <a:cubicBezTo>
                    <a:pt x="15" y="45"/>
                    <a:pt x="16" y="46"/>
                    <a:pt x="16" y="59"/>
                  </a:cubicBezTo>
                  <a:cubicBezTo>
                    <a:pt x="15" y="45"/>
                    <a:pt x="16" y="46"/>
                    <a:pt x="16" y="62"/>
                  </a:cubicBezTo>
                  <a:cubicBezTo>
                    <a:pt x="15" y="45"/>
                    <a:pt x="16" y="46"/>
                    <a:pt x="16" y="64"/>
                  </a:cubicBezTo>
                  <a:cubicBezTo>
                    <a:pt x="15" y="45"/>
                    <a:pt x="16" y="46"/>
                    <a:pt x="16" y="66"/>
                  </a:cubicBezTo>
                  <a:cubicBezTo>
                    <a:pt x="15" y="45"/>
                    <a:pt x="16" y="46"/>
                    <a:pt x="16" y="68"/>
                  </a:cubicBezTo>
                  <a:cubicBezTo>
                    <a:pt x="15" y="45"/>
                    <a:pt x="16" y="46"/>
                    <a:pt x="16" y="71"/>
                  </a:cubicBezTo>
                  <a:cubicBezTo>
                    <a:pt x="15" y="45"/>
                    <a:pt x="16" y="46"/>
                    <a:pt x="16" y="73"/>
                  </a:cubicBezTo>
                  <a:cubicBezTo>
                    <a:pt x="15" y="45"/>
                    <a:pt x="16" y="46"/>
                    <a:pt x="16" y="75"/>
                  </a:cubicBezTo>
                  <a:cubicBezTo>
                    <a:pt x="16" y="75"/>
                    <a:pt x="16" y="78"/>
                    <a:pt x="16" y="78"/>
                  </a:cubicBezTo>
                  <a:cubicBezTo>
                    <a:pt x="16" y="78"/>
                    <a:pt x="15" y="80"/>
                    <a:pt x="15" y="80"/>
                  </a:cubicBezTo>
                  <a:cubicBezTo>
                    <a:pt x="15" y="80"/>
                    <a:pt x="13" y="82"/>
                    <a:pt x="13" y="80"/>
                  </a:cubicBezTo>
                  <a:cubicBezTo>
                    <a:pt x="15" y="80"/>
                    <a:pt x="13" y="82"/>
                    <a:pt x="13" y="82"/>
                  </a:cubicBezTo>
                  <a:cubicBezTo>
                    <a:pt x="13" y="82"/>
                    <a:pt x="13" y="85"/>
                    <a:pt x="13" y="85"/>
                  </a:cubicBezTo>
                  <a:cubicBezTo>
                    <a:pt x="13" y="85"/>
                    <a:pt x="14" y="87"/>
                    <a:pt x="14" y="87"/>
                  </a:cubicBezTo>
                  <a:cubicBezTo>
                    <a:pt x="13" y="85"/>
                    <a:pt x="14" y="87"/>
                    <a:pt x="14" y="90"/>
                  </a:cubicBezTo>
                  <a:cubicBezTo>
                    <a:pt x="13" y="85"/>
                    <a:pt x="14" y="87"/>
                    <a:pt x="14" y="92"/>
                  </a:cubicBezTo>
                  <a:cubicBezTo>
                    <a:pt x="13" y="85"/>
                    <a:pt x="14" y="87"/>
                    <a:pt x="14" y="94"/>
                  </a:cubicBezTo>
                  <a:cubicBezTo>
                    <a:pt x="13" y="85"/>
                    <a:pt x="14" y="87"/>
                    <a:pt x="14" y="96"/>
                  </a:cubicBezTo>
                  <a:cubicBezTo>
                    <a:pt x="13" y="85"/>
                    <a:pt x="14" y="87"/>
                    <a:pt x="14" y="98"/>
                  </a:cubicBezTo>
                  <a:cubicBezTo>
                    <a:pt x="14" y="100"/>
                    <a:pt x="14" y="103"/>
                    <a:pt x="13" y="103"/>
                  </a:cubicBezTo>
                  <a:cubicBezTo>
                    <a:pt x="13" y="103"/>
                    <a:pt x="14" y="104"/>
                    <a:pt x="14" y="104"/>
                  </a:cubicBezTo>
                  <a:cubicBezTo>
                    <a:pt x="14" y="105"/>
                    <a:pt x="16" y="107"/>
                    <a:pt x="16" y="109"/>
                  </a:cubicBezTo>
                  <a:cubicBezTo>
                    <a:pt x="16" y="109"/>
                    <a:pt x="18" y="110"/>
                    <a:pt x="18" y="110"/>
                  </a:cubicBezTo>
                  <a:cubicBezTo>
                    <a:pt x="18" y="112"/>
                    <a:pt x="19" y="110"/>
                    <a:pt x="19" y="112"/>
                  </a:cubicBezTo>
                  <a:cubicBezTo>
                    <a:pt x="18" y="112"/>
                    <a:pt x="16" y="112"/>
                    <a:pt x="15" y="112"/>
                  </a:cubicBezTo>
                  <a:cubicBezTo>
                    <a:pt x="15" y="112"/>
                    <a:pt x="14" y="113"/>
                    <a:pt x="14" y="113"/>
                  </a:cubicBezTo>
                  <a:cubicBezTo>
                    <a:pt x="15" y="112"/>
                    <a:pt x="14" y="113"/>
                    <a:pt x="11" y="113"/>
                  </a:cubicBezTo>
                  <a:cubicBezTo>
                    <a:pt x="11" y="113"/>
                    <a:pt x="8" y="113"/>
                    <a:pt x="8" y="113"/>
                  </a:cubicBezTo>
                  <a:cubicBezTo>
                    <a:pt x="8" y="112"/>
                    <a:pt x="7" y="112"/>
                    <a:pt x="6" y="112"/>
                  </a:cubicBezTo>
                  <a:cubicBezTo>
                    <a:pt x="6" y="112"/>
                    <a:pt x="5" y="111"/>
                    <a:pt x="5" y="111"/>
                  </a:cubicBezTo>
                  <a:cubicBezTo>
                    <a:pt x="5" y="110"/>
                    <a:pt x="4" y="109"/>
                    <a:pt x="3" y="109"/>
                  </a:cubicBezTo>
                  <a:cubicBezTo>
                    <a:pt x="3" y="109"/>
                    <a:pt x="1" y="110"/>
                    <a:pt x="1" y="110"/>
                  </a:cubicBezTo>
                  <a:cubicBezTo>
                    <a:pt x="3" y="109"/>
                    <a:pt x="1" y="110"/>
                    <a:pt x="1" y="112"/>
                  </a:cubicBezTo>
                  <a:cubicBezTo>
                    <a:pt x="1" y="112"/>
                    <a:pt x="0" y="113"/>
                    <a:pt x="0" y="113"/>
                  </a:cubicBezTo>
                  <a:cubicBezTo>
                    <a:pt x="0" y="113"/>
                    <a:pt x="0" y="116"/>
                    <a:pt x="0" y="116"/>
                  </a:cubicBezTo>
                  <a:cubicBezTo>
                    <a:pt x="0" y="116"/>
                    <a:pt x="1" y="117"/>
                    <a:pt x="1" y="117"/>
                  </a:cubicBezTo>
                  <a:cubicBezTo>
                    <a:pt x="1" y="117"/>
                    <a:pt x="3" y="119"/>
                    <a:pt x="3" y="119"/>
                  </a:cubicBezTo>
                  <a:cubicBezTo>
                    <a:pt x="3" y="119"/>
                    <a:pt x="4" y="120"/>
                    <a:pt x="4" y="120"/>
                  </a:cubicBezTo>
                  <a:cubicBezTo>
                    <a:pt x="4" y="120"/>
                    <a:pt x="5" y="121"/>
                    <a:pt x="5" y="121"/>
                  </a:cubicBezTo>
                  <a:cubicBezTo>
                    <a:pt x="6" y="121"/>
                    <a:pt x="7" y="122"/>
                    <a:pt x="7" y="123"/>
                  </a:cubicBezTo>
                  <a:cubicBezTo>
                    <a:pt x="6" y="121"/>
                    <a:pt x="7" y="122"/>
                    <a:pt x="9" y="123"/>
                  </a:cubicBezTo>
                  <a:cubicBezTo>
                    <a:pt x="6" y="121"/>
                    <a:pt x="7" y="122"/>
                    <a:pt x="9" y="125"/>
                  </a:cubicBezTo>
                  <a:cubicBezTo>
                    <a:pt x="9" y="125"/>
                    <a:pt x="9" y="129"/>
                    <a:pt x="9" y="129"/>
                  </a:cubicBezTo>
                  <a:cubicBezTo>
                    <a:pt x="11" y="129"/>
                    <a:pt x="9" y="131"/>
                    <a:pt x="11" y="131"/>
                  </a:cubicBezTo>
                  <a:cubicBezTo>
                    <a:pt x="11" y="132"/>
                    <a:pt x="11" y="133"/>
                    <a:pt x="11" y="134"/>
                  </a:cubicBezTo>
                  <a:cubicBezTo>
                    <a:pt x="11" y="134"/>
                    <a:pt x="11" y="138"/>
                    <a:pt x="11" y="138"/>
                  </a:cubicBezTo>
                  <a:cubicBezTo>
                    <a:pt x="11" y="138"/>
                    <a:pt x="10" y="140"/>
                    <a:pt x="10" y="140"/>
                  </a:cubicBezTo>
                  <a:cubicBezTo>
                    <a:pt x="8" y="140"/>
                    <a:pt x="10" y="141"/>
                    <a:pt x="8" y="141"/>
                  </a:cubicBezTo>
                  <a:cubicBezTo>
                    <a:pt x="8" y="140"/>
                    <a:pt x="10" y="141"/>
                    <a:pt x="8" y="143"/>
                  </a:cubicBezTo>
                  <a:cubicBezTo>
                    <a:pt x="8" y="140"/>
                    <a:pt x="10" y="141"/>
                    <a:pt x="10" y="143"/>
                  </a:cubicBezTo>
                  <a:cubicBezTo>
                    <a:pt x="10" y="143"/>
                    <a:pt x="11" y="144"/>
                    <a:pt x="11" y="144"/>
                  </a:cubicBezTo>
                  <a:cubicBezTo>
                    <a:pt x="11" y="145"/>
                    <a:pt x="13" y="146"/>
                    <a:pt x="13" y="148"/>
                  </a:cubicBezTo>
                  <a:cubicBezTo>
                    <a:pt x="11" y="145"/>
                    <a:pt x="13" y="146"/>
                    <a:pt x="13" y="150"/>
                  </a:cubicBezTo>
                  <a:cubicBezTo>
                    <a:pt x="13" y="150"/>
                    <a:pt x="13" y="153"/>
                    <a:pt x="13" y="153"/>
                  </a:cubicBezTo>
                  <a:cubicBezTo>
                    <a:pt x="13" y="151"/>
                    <a:pt x="14" y="153"/>
                    <a:pt x="14" y="151"/>
                  </a:cubicBezTo>
                  <a:cubicBezTo>
                    <a:pt x="14" y="151"/>
                    <a:pt x="16" y="150"/>
                    <a:pt x="16" y="150"/>
                  </a:cubicBezTo>
                  <a:cubicBezTo>
                    <a:pt x="14" y="151"/>
                    <a:pt x="16" y="150"/>
                    <a:pt x="18" y="150"/>
                  </a:cubicBezTo>
                  <a:cubicBezTo>
                    <a:pt x="18" y="150"/>
                    <a:pt x="19" y="151"/>
                    <a:pt x="19" y="151"/>
                  </a:cubicBezTo>
                  <a:cubicBezTo>
                    <a:pt x="18" y="150"/>
                    <a:pt x="19" y="151"/>
                    <a:pt x="22" y="151"/>
                  </a:cubicBezTo>
                  <a:cubicBezTo>
                    <a:pt x="22" y="151"/>
                    <a:pt x="23" y="152"/>
                    <a:pt x="23" y="152"/>
                  </a:cubicBezTo>
                  <a:cubicBezTo>
                    <a:pt x="23" y="153"/>
                    <a:pt x="24" y="154"/>
                    <a:pt x="25" y="154"/>
                  </a:cubicBezTo>
                  <a:cubicBezTo>
                    <a:pt x="25" y="155"/>
                    <a:pt x="25" y="158"/>
                    <a:pt x="25" y="159"/>
                  </a:cubicBezTo>
                  <a:cubicBezTo>
                    <a:pt x="26" y="159"/>
                    <a:pt x="26" y="160"/>
                    <a:pt x="26" y="161"/>
                  </a:cubicBezTo>
                  <a:cubicBezTo>
                    <a:pt x="26" y="161"/>
                    <a:pt x="27" y="163"/>
                    <a:pt x="27" y="163"/>
                  </a:cubicBezTo>
                  <a:cubicBezTo>
                    <a:pt x="29" y="163"/>
                    <a:pt x="27" y="164"/>
                    <a:pt x="29" y="164"/>
                  </a:cubicBezTo>
                  <a:cubicBezTo>
                    <a:pt x="29" y="163"/>
                    <a:pt x="27" y="164"/>
                    <a:pt x="29" y="167"/>
                  </a:cubicBezTo>
                  <a:cubicBezTo>
                    <a:pt x="29" y="163"/>
                    <a:pt x="27" y="164"/>
                    <a:pt x="29" y="169"/>
                  </a:cubicBezTo>
                  <a:cubicBezTo>
                    <a:pt x="29" y="170"/>
                    <a:pt x="29" y="172"/>
                    <a:pt x="29" y="173"/>
                  </a:cubicBezTo>
                  <a:cubicBezTo>
                    <a:pt x="29" y="173"/>
                    <a:pt x="30" y="174"/>
                    <a:pt x="30" y="174"/>
                  </a:cubicBezTo>
                  <a:cubicBezTo>
                    <a:pt x="30" y="174"/>
                    <a:pt x="32" y="175"/>
                    <a:pt x="32" y="175"/>
                  </a:cubicBezTo>
                  <a:cubicBezTo>
                    <a:pt x="32" y="175"/>
                    <a:pt x="35" y="175"/>
                    <a:pt x="35" y="175"/>
                  </a:cubicBezTo>
                  <a:cubicBezTo>
                    <a:pt x="35" y="178"/>
                    <a:pt x="36" y="175"/>
                    <a:pt x="36" y="178"/>
                  </a:cubicBezTo>
                  <a:cubicBezTo>
                    <a:pt x="35" y="178"/>
                    <a:pt x="36" y="175"/>
                    <a:pt x="38" y="178"/>
                  </a:cubicBezTo>
                  <a:cubicBezTo>
                    <a:pt x="35" y="178"/>
                    <a:pt x="36" y="175"/>
                    <a:pt x="38" y="180"/>
                  </a:cubicBezTo>
                  <a:cubicBezTo>
                    <a:pt x="38" y="180"/>
                    <a:pt x="38" y="183"/>
                    <a:pt x="38" y="183"/>
                  </a:cubicBezTo>
                  <a:cubicBezTo>
                    <a:pt x="38" y="180"/>
                    <a:pt x="38" y="183"/>
                    <a:pt x="40" y="183"/>
                  </a:cubicBezTo>
                  <a:cubicBezTo>
                    <a:pt x="40" y="183"/>
                    <a:pt x="42" y="184"/>
                    <a:pt x="42" y="184"/>
                  </a:cubicBezTo>
                  <a:cubicBezTo>
                    <a:pt x="40" y="183"/>
                    <a:pt x="42" y="184"/>
                    <a:pt x="44" y="184"/>
                  </a:cubicBezTo>
                  <a:cubicBezTo>
                    <a:pt x="44" y="184"/>
                    <a:pt x="45" y="185"/>
                    <a:pt x="45" y="185"/>
                  </a:cubicBezTo>
                  <a:cubicBezTo>
                    <a:pt x="45" y="185"/>
                    <a:pt x="46" y="188"/>
                    <a:pt x="46" y="188"/>
                  </a:cubicBezTo>
                  <a:cubicBezTo>
                    <a:pt x="47" y="188"/>
                    <a:pt x="48" y="189"/>
                    <a:pt x="48" y="190"/>
                  </a:cubicBezTo>
                  <a:cubicBezTo>
                    <a:pt x="48" y="190"/>
                    <a:pt x="49" y="191"/>
                    <a:pt x="49" y="191"/>
                  </a:cubicBezTo>
                  <a:cubicBezTo>
                    <a:pt x="48" y="190"/>
                    <a:pt x="49" y="191"/>
                    <a:pt x="52" y="191"/>
                  </a:cubicBezTo>
                  <a:cubicBezTo>
                    <a:pt x="48" y="190"/>
                    <a:pt x="49" y="191"/>
                    <a:pt x="54" y="191"/>
                  </a:cubicBezTo>
                  <a:cubicBezTo>
                    <a:pt x="48" y="190"/>
                    <a:pt x="49" y="191"/>
                    <a:pt x="56" y="191"/>
                  </a:cubicBezTo>
                  <a:cubicBezTo>
                    <a:pt x="56" y="191"/>
                    <a:pt x="59" y="191"/>
                    <a:pt x="59" y="191"/>
                  </a:cubicBezTo>
                  <a:cubicBezTo>
                    <a:pt x="59" y="191"/>
                    <a:pt x="61" y="190"/>
                    <a:pt x="61" y="190"/>
                  </a:cubicBezTo>
                  <a:cubicBezTo>
                    <a:pt x="59" y="191"/>
                    <a:pt x="61" y="190"/>
                    <a:pt x="63" y="190"/>
                  </a:cubicBezTo>
                  <a:cubicBezTo>
                    <a:pt x="63" y="189"/>
                    <a:pt x="64" y="189"/>
                    <a:pt x="65" y="189"/>
                  </a:cubicBezTo>
                  <a:cubicBezTo>
                    <a:pt x="65" y="188"/>
                    <a:pt x="66" y="188"/>
                    <a:pt x="67" y="188"/>
                  </a:cubicBezTo>
                  <a:cubicBezTo>
                    <a:pt x="65" y="188"/>
                    <a:pt x="66" y="188"/>
                    <a:pt x="67" y="185"/>
                  </a:cubicBezTo>
                  <a:cubicBezTo>
                    <a:pt x="67" y="185"/>
                    <a:pt x="68" y="184"/>
                    <a:pt x="68" y="184"/>
                  </a:cubicBezTo>
                  <a:cubicBezTo>
                    <a:pt x="67" y="185"/>
                    <a:pt x="68" y="184"/>
                    <a:pt x="68" y="182"/>
                  </a:cubicBezTo>
                  <a:cubicBezTo>
                    <a:pt x="68" y="181"/>
                    <a:pt x="68" y="179"/>
                    <a:pt x="68" y="178"/>
                  </a:cubicBezTo>
                  <a:cubicBezTo>
                    <a:pt x="68" y="178"/>
                    <a:pt x="67" y="177"/>
                    <a:pt x="67" y="177"/>
                  </a:cubicBezTo>
                  <a:cubicBezTo>
                    <a:pt x="68" y="178"/>
                    <a:pt x="67" y="177"/>
                    <a:pt x="67" y="174"/>
                  </a:cubicBezTo>
                  <a:cubicBezTo>
                    <a:pt x="67" y="174"/>
                    <a:pt x="68" y="173"/>
                    <a:pt x="68" y="173"/>
                  </a:cubicBezTo>
                  <a:cubicBezTo>
                    <a:pt x="68" y="173"/>
                    <a:pt x="68" y="170"/>
                    <a:pt x="68" y="170"/>
                  </a:cubicBezTo>
                  <a:cubicBezTo>
                    <a:pt x="68" y="170"/>
                    <a:pt x="69" y="169"/>
                    <a:pt x="69" y="169"/>
                  </a:cubicBezTo>
                  <a:cubicBezTo>
                    <a:pt x="68" y="170"/>
                    <a:pt x="69" y="169"/>
                    <a:pt x="72" y="169"/>
                  </a:cubicBezTo>
                  <a:cubicBezTo>
                    <a:pt x="73" y="169"/>
                    <a:pt x="75" y="169"/>
                    <a:pt x="76" y="169"/>
                  </a:cubicBezTo>
                  <a:cubicBezTo>
                    <a:pt x="76" y="168"/>
                    <a:pt x="76" y="165"/>
                    <a:pt x="76" y="164"/>
                  </a:cubicBezTo>
                  <a:cubicBezTo>
                    <a:pt x="76" y="164"/>
                    <a:pt x="75" y="163"/>
                    <a:pt x="75" y="163"/>
                  </a:cubicBezTo>
                  <a:cubicBezTo>
                    <a:pt x="76" y="164"/>
                    <a:pt x="75" y="163"/>
                    <a:pt x="75" y="161"/>
                  </a:cubicBezTo>
                  <a:cubicBezTo>
                    <a:pt x="76" y="161"/>
                    <a:pt x="76" y="160"/>
                    <a:pt x="76" y="159"/>
                  </a:cubicBezTo>
                  <a:cubicBezTo>
                    <a:pt x="76" y="161"/>
                    <a:pt x="76" y="160"/>
                    <a:pt x="78" y="159"/>
                  </a:cubicBezTo>
                  <a:cubicBezTo>
                    <a:pt x="78" y="159"/>
                    <a:pt x="82" y="159"/>
                    <a:pt x="82" y="159"/>
                  </a:cubicBezTo>
                  <a:cubicBezTo>
                    <a:pt x="82" y="159"/>
                    <a:pt x="81" y="158"/>
                    <a:pt x="81" y="158"/>
                  </a:cubicBezTo>
                  <a:cubicBezTo>
                    <a:pt x="82" y="159"/>
                    <a:pt x="81" y="158"/>
                    <a:pt x="81" y="155"/>
                  </a:cubicBezTo>
                  <a:cubicBezTo>
                    <a:pt x="82" y="155"/>
                    <a:pt x="84" y="155"/>
                    <a:pt x="85" y="155"/>
                  </a:cubicBezTo>
                  <a:cubicBezTo>
                    <a:pt x="85" y="155"/>
                    <a:pt x="85" y="159"/>
                    <a:pt x="85" y="159"/>
                  </a:cubicBezTo>
                  <a:cubicBezTo>
                    <a:pt x="85" y="159"/>
                    <a:pt x="86" y="160"/>
                    <a:pt x="86" y="160"/>
                  </a:cubicBezTo>
                  <a:cubicBezTo>
                    <a:pt x="86" y="160"/>
                    <a:pt x="86" y="163"/>
                    <a:pt x="86" y="163"/>
                  </a:cubicBezTo>
                  <a:cubicBezTo>
                    <a:pt x="86" y="163"/>
                    <a:pt x="87" y="164"/>
                    <a:pt x="87" y="164"/>
                  </a:cubicBezTo>
                  <a:cubicBezTo>
                    <a:pt x="87" y="164"/>
                    <a:pt x="88" y="165"/>
                    <a:pt x="88" y="165"/>
                  </a:cubicBezTo>
                  <a:cubicBezTo>
                    <a:pt x="87" y="164"/>
                    <a:pt x="88" y="165"/>
                    <a:pt x="91" y="165"/>
                  </a:cubicBezTo>
                  <a:cubicBezTo>
                    <a:pt x="91" y="165"/>
                    <a:pt x="94" y="165"/>
                    <a:pt x="94" y="165"/>
                  </a:cubicBezTo>
                  <a:cubicBezTo>
                    <a:pt x="94" y="168"/>
                    <a:pt x="95" y="165"/>
                    <a:pt x="95" y="168"/>
                  </a:cubicBezTo>
                  <a:cubicBezTo>
                    <a:pt x="95" y="168"/>
                    <a:pt x="98" y="168"/>
                    <a:pt x="98" y="168"/>
                  </a:cubicBezTo>
                  <a:cubicBezTo>
                    <a:pt x="98" y="168"/>
                    <a:pt x="97" y="167"/>
                    <a:pt x="97" y="167"/>
                  </a:cubicBezTo>
                  <a:cubicBezTo>
                    <a:pt x="98" y="168"/>
                    <a:pt x="97" y="167"/>
                    <a:pt x="97" y="164"/>
                  </a:cubicBezTo>
                  <a:cubicBezTo>
                    <a:pt x="97" y="164"/>
                    <a:pt x="98" y="163"/>
                    <a:pt x="98" y="163"/>
                  </a:cubicBezTo>
                  <a:cubicBezTo>
                    <a:pt x="98" y="163"/>
                    <a:pt x="102" y="163"/>
                    <a:pt x="102" y="163"/>
                  </a:cubicBezTo>
                  <a:cubicBezTo>
                    <a:pt x="98" y="163"/>
                    <a:pt x="102" y="163"/>
                    <a:pt x="102" y="165"/>
                  </a:cubicBezTo>
                  <a:cubicBezTo>
                    <a:pt x="103" y="165"/>
                    <a:pt x="103" y="167"/>
                    <a:pt x="103" y="168"/>
                  </a:cubicBezTo>
                  <a:cubicBezTo>
                    <a:pt x="103" y="165"/>
                    <a:pt x="103" y="167"/>
                    <a:pt x="105" y="168"/>
                  </a:cubicBezTo>
                  <a:cubicBezTo>
                    <a:pt x="106" y="168"/>
                    <a:pt x="109" y="168"/>
                    <a:pt x="110" y="168"/>
                  </a:cubicBezTo>
                  <a:cubicBezTo>
                    <a:pt x="110" y="168"/>
                    <a:pt x="111" y="169"/>
                    <a:pt x="111" y="169"/>
                  </a:cubicBezTo>
                  <a:cubicBezTo>
                    <a:pt x="110" y="168"/>
                    <a:pt x="111" y="169"/>
                    <a:pt x="113" y="169"/>
                  </a:cubicBezTo>
                  <a:cubicBezTo>
                    <a:pt x="113" y="169"/>
                    <a:pt x="116" y="169"/>
                    <a:pt x="116" y="169"/>
                  </a:cubicBezTo>
                  <a:cubicBezTo>
                    <a:pt x="116" y="169"/>
                    <a:pt x="119" y="170"/>
                    <a:pt x="119" y="170"/>
                  </a:cubicBezTo>
                  <a:cubicBezTo>
                    <a:pt x="119" y="170"/>
                    <a:pt x="116" y="172"/>
                    <a:pt x="116" y="172"/>
                  </a:cubicBezTo>
                  <a:cubicBezTo>
                    <a:pt x="117" y="172"/>
                    <a:pt x="119" y="171"/>
                    <a:pt x="119" y="170"/>
                  </a:cubicBezTo>
                  <a:cubicBezTo>
                    <a:pt x="117" y="172"/>
                    <a:pt x="119" y="171"/>
                    <a:pt x="121" y="170"/>
                  </a:cubicBezTo>
                  <a:cubicBezTo>
                    <a:pt x="121" y="170"/>
                    <a:pt x="122" y="169"/>
                    <a:pt x="122" y="169"/>
                  </a:cubicBezTo>
                  <a:cubicBezTo>
                    <a:pt x="122" y="169"/>
                    <a:pt x="123" y="168"/>
                    <a:pt x="123" y="168"/>
                  </a:cubicBezTo>
                  <a:cubicBezTo>
                    <a:pt x="123" y="168"/>
                    <a:pt x="124" y="165"/>
                    <a:pt x="124" y="165"/>
                  </a:cubicBezTo>
                  <a:cubicBezTo>
                    <a:pt x="123" y="168"/>
                    <a:pt x="124" y="165"/>
                    <a:pt x="124" y="163"/>
                  </a:cubicBezTo>
                  <a:cubicBezTo>
                    <a:pt x="123" y="168"/>
                    <a:pt x="124" y="165"/>
                    <a:pt x="126" y="163"/>
                  </a:cubicBezTo>
                  <a:cubicBezTo>
                    <a:pt x="123" y="168"/>
                    <a:pt x="124" y="165"/>
                    <a:pt x="126" y="161"/>
                  </a:cubicBezTo>
                  <a:cubicBezTo>
                    <a:pt x="128" y="161"/>
                    <a:pt x="130" y="161"/>
                    <a:pt x="131" y="161"/>
                  </a:cubicBezTo>
                  <a:cubicBezTo>
                    <a:pt x="131" y="161"/>
                    <a:pt x="132" y="160"/>
                    <a:pt x="132" y="160"/>
                  </a:cubicBezTo>
                  <a:cubicBezTo>
                    <a:pt x="131" y="161"/>
                    <a:pt x="132" y="160"/>
                    <a:pt x="134" y="160"/>
                  </a:cubicBezTo>
                  <a:cubicBezTo>
                    <a:pt x="135" y="160"/>
                    <a:pt x="138" y="160"/>
                    <a:pt x="139" y="160"/>
                  </a:cubicBezTo>
                  <a:cubicBezTo>
                    <a:pt x="135" y="160"/>
                    <a:pt x="138" y="160"/>
                    <a:pt x="139" y="158"/>
                  </a:cubicBezTo>
                  <a:cubicBezTo>
                    <a:pt x="139" y="158"/>
                    <a:pt x="139" y="154"/>
                    <a:pt x="139" y="154"/>
                  </a:cubicBezTo>
                  <a:cubicBezTo>
                    <a:pt x="136" y="154"/>
                    <a:pt x="139" y="153"/>
                    <a:pt x="136" y="153"/>
                  </a:cubicBezTo>
                  <a:cubicBezTo>
                    <a:pt x="136" y="154"/>
                    <a:pt x="139" y="153"/>
                    <a:pt x="136" y="151"/>
                  </a:cubicBezTo>
                  <a:cubicBezTo>
                    <a:pt x="136" y="154"/>
                    <a:pt x="139" y="153"/>
                    <a:pt x="136" y="149"/>
                  </a:cubicBezTo>
                  <a:cubicBezTo>
                    <a:pt x="136" y="148"/>
                    <a:pt x="136" y="145"/>
                    <a:pt x="136" y="144"/>
                  </a:cubicBezTo>
                  <a:cubicBezTo>
                    <a:pt x="136" y="144"/>
                    <a:pt x="135" y="143"/>
                    <a:pt x="135" y="143"/>
                  </a:cubicBezTo>
                  <a:cubicBezTo>
                    <a:pt x="136" y="144"/>
                    <a:pt x="135" y="143"/>
                    <a:pt x="135" y="141"/>
                  </a:cubicBezTo>
                  <a:cubicBezTo>
                    <a:pt x="135" y="141"/>
                    <a:pt x="134" y="140"/>
                    <a:pt x="134" y="140"/>
                  </a:cubicBezTo>
                  <a:cubicBezTo>
                    <a:pt x="135" y="141"/>
                    <a:pt x="134" y="140"/>
                    <a:pt x="134" y="138"/>
                  </a:cubicBezTo>
                  <a:cubicBezTo>
                    <a:pt x="135" y="141"/>
                    <a:pt x="134" y="140"/>
                    <a:pt x="134" y="135"/>
                  </a:cubicBezTo>
                  <a:cubicBezTo>
                    <a:pt x="135" y="141"/>
                    <a:pt x="134" y="140"/>
                    <a:pt x="134" y="133"/>
                  </a:cubicBezTo>
                  <a:cubicBezTo>
                    <a:pt x="134" y="132"/>
                    <a:pt x="134" y="130"/>
                    <a:pt x="134" y="129"/>
                  </a:cubicBezTo>
                  <a:cubicBezTo>
                    <a:pt x="134" y="129"/>
                    <a:pt x="135" y="127"/>
                    <a:pt x="135" y="127"/>
                  </a:cubicBezTo>
                  <a:cubicBezTo>
                    <a:pt x="135" y="126"/>
                    <a:pt x="135" y="124"/>
                    <a:pt x="135" y="123"/>
                  </a:cubicBezTo>
                  <a:cubicBezTo>
                    <a:pt x="135" y="123"/>
                    <a:pt x="136" y="122"/>
                    <a:pt x="136" y="122"/>
                  </a:cubicBezTo>
                  <a:cubicBezTo>
                    <a:pt x="135" y="123"/>
                    <a:pt x="136" y="122"/>
                    <a:pt x="136" y="120"/>
                  </a:cubicBezTo>
                  <a:cubicBezTo>
                    <a:pt x="135" y="123"/>
                    <a:pt x="136" y="122"/>
                    <a:pt x="136" y="117"/>
                  </a:cubicBezTo>
                  <a:cubicBezTo>
                    <a:pt x="136" y="117"/>
                    <a:pt x="136" y="114"/>
                    <a:pt x="136" y="114"/>
                  </a:cubicBezTo>
                  <a:cubicBezTo>
                    <a:pt x="136" y="114"/>
                    <a:pt x="138" y="113"/>
                    <a:pt x="138" y="113"/>
                  </a:cubicBezTo>
                  <a:cubicBezTo>
                    <a:pt x="136" y="114"/>
                    <a:pt x="138" y="113"/>
                    <a:pt x="140" y="113"/>
                  </a:cubicBezTo>
                  <a:cubicBezTo>
                    <a:pt x="140" y="113"/>
                    <a:pt x="141" y="112"/>
                    <a:pt x="141" y="112"/>
                  </a:cubicBezTo>
                  <a:cubicBezTo>
                    <a:pt x="141" y="112"/>
                    <a:pt x="142" y="111"/>
                    <a:pt x="142" y="111"/>
                  </a:cubicBezTo>
                  <a:cubicBezTo>
                    <a:pt x="141" y="112"/>
                    <a:pt x="142" y="111"/>
                    <a:pt x="142" y="109"/>
                  </a:cubicBezTo>
                  <a:cubicBezTo>
                    <a:pt x="142" y="109"/>
                    <a:pt x="143" y="107"/>
                    <a:pt x="143" y="107"/>
                  </a:cubicBezTo>
                  <a:cubicBezTo>
                    <a:pt x="142" y="109"/>
                    <a:pt x="143" y="107"/>
                    <a:pt x="143" y="105"/>
                  </a:cubicBezTo>
                  <a:cubicBezTo>
                    <a:pt x="143" y="105"/>
                    <a:pt x="144" y="104"/>
                    <a:pt x="144" y="104"/>
                  </a:cubicBezTo>
                  <a:cubicBezTo>
                    <a:pt x="144" y="104"/>
                    <a:pt x="144" y="101"/>
                    <a:pt x="144" y="101"/>
                  </a:cubicBezTo>
                  <a:cubicBezTo>
                    <a:pt x="145" y="101"/>
                    <a:pt x="145" y="100"/>
                    <a:pt x="145" y="98"/>
                  </a:cubicBezTo>
                  <a:cubicBezTo>
                    <a:pt x="145" y="98"/>
                    <a:pt x="146" y="97"/>
                    <a:pt x="146" y="97"/>
                  </a:cubicBezTo>
                  <a:cubicBezTo>
                    <a:pt x="145" y="98"/>
                    <a:pt x="146" y="97"/>
                    <a:pt x="146" y="95"/>
                  </a:cubicBezTo>
                  <a:cubicBezTo>
                    <a:pt x="146" y="95"/>
                    <a:pt x="146" y="92"/>
                    <a:pt x="146" y="92"/>
                  </a:cubicBezTo>
                  <a:cubicBezTo>
                    <a:pt x="146" y="92"/>
                    <a:pt x="148" y="91"/>
                    <a:pt x="148" y="91"/>
                  </a:cubicBezTo>
                  <a:cubicBezTo>
                    <a:pt x="150" y="91"/>
                    <a:pt x="148" y="90"/>
                    <a:pt x="150" y="90"/>
                  </a:cubicBezTo>
                  <a:cubicBezTo>
                    <a:pt x="150" y="88"/>
                    <a:pt x="150" y="86"/>
                    <a:pt x="150" y="85"/>
                  </a:cubicBezTo>
                  <a:cubicBezTo>
                    <a:pt x="150" y="88"/>
                    <a:pt x="150" y="86"/>
                    <a:pt x="148" y="85"/>
                  </a:cubicBezTo>
                  <a:cubicBezTo>
                    <a:pt x="148" y="84"/>
                    <a:pt x="146" y="84"/>
                    <a:pt x="145" y="84"/>
                  </a:cubicBezTo>
                  <a:cubicBezTo>
                    <a:pt x="145" y="83"/>
                    <a:pt x="144" y="83"/>
                    <a:pt x="143" y="83"/>
                  </a:cubicBezTo>
                  <a:cubicBezTo>
                    <a:pt x="143" y="82"/>
                    <a:pt x="142" y="82"/>
                    <a:pt x="141" y="82"/>
                  </a:cubicBezTo>
                  <a:cubicBezTo>
                    <a:pt x="141" y="80"/>
                    <a:pt x="140" y="82"/>
                    <a:pt x="140" y="80"/>
                  </a:cubicBezTo>
                  <a:cubicBezTo>
                    <a:pt x="141" y="80"/>
                    <a:pt x="140" y="82"/>
                    <a:pt x="138" y="80"/>
                  </a:cubicBezTo>
                  <a:cubicBezTo>
                    <a:pt x="138" y="80"/>
                    <a:pt x="136" y="78"/>
                    <a:pt x="136" y="78"/>
                  </a:cubicBezTo>
                  <a:cubicBezTo>
                    <a:pt x="136" y="78"/>
                    <a:pt x="133" y="78"/>
                    <a:pt x="133" y="78"/>
                  </a:cubicBezTo>
                  <a:cubicBezTo>
                    <a:pt x="133" y="77"/>
                    <a:pt x="132" y="77"/>
                    <a:pt x="131" y="77"/>
                  </a:cubicBezTo>
                  <a:cubicBezTo>
                    <a:pt x="133" y="77"/>
                    <a:pt x="132" y="77"/>
                    <a:pt x="131" y="75"/>
                  </a:cubicBezTo>
                  <a:cubicBezTo>
                    <a:pt x="129" y="75"/>
                    <a:pt x="131" y="74"/>
                    <a:pt x="129" y="74"/>
                  </a:cubicBezTo>
                  <a:cubicBezTo>
                    <a:pt x="129" y="75"/>
                    <a:pt x="131" y="74"/>
                    <a:pt x="129" y="72"/>
                  </a:cubicBezTo>
                  <a:cubicBezTo>
                    <a:pt x="128" y="72"/>
                    <a:pt x="126" y="71"/>
                    <a:pt x="126" y="69"/>
                  </a:cubicBezTo>
                  <a:cubicBezTo>
                    <a:pt x="128" y="72"/>
                    <a:pt x="126" y="71"/>
                    <a:pt x="126" y="67"/>
                  </a:cubicBezTo>
                  <a:cubicBezTo>
                    <a:pt x="124" y="67"/>
                    <a:pt x="126" y="66"/>
                    <a:pt x="124" y="66"/>
                  </a:cubicBezTo>
                  <a:cubicBezTo>
                    <a:pt x="124" y="67"/>
                    <a:pt x="126" y="66"/>
                    <a:pt x="124" y="64"/>
                  </a:cubicBezTo>
                  <a:cubicBezTo>
                    <a:pt x="123" y="64"/>
                    <a:pt x="123" y="63"/>
                    <a:pt x="123" y="62"/>
                  </a:cubicBezTo>
                  <a:cubicBezTo>
                    <a:pt x="121" y="62"/>
                    <a:pt x="121" y="59"/>
                    <a:pt x="120" y="59"/>
                  </a:cubicBezTo>
                  <a:cubicBezTo>
                    <a:pt x="120" y="58"/>
                    <a:pt x="120" y="56"/>
                    <a:pt x="120" y="55"/>
                  </a:cubicBezTo>
                  <a:cubicBezTo>
                    <a:pt x="120" y="54"/>
                    <a:pt x="119" y="53"/>
                    <a:pt x="119" y="51"/>
                  </a:cubicBezTo>
                  <a:cubicBezTo>
                    <a:pt x="117" y="51"/>
                    <a:pt x="117" y="49"/>
                    <a:pt x="117" y="48"/>
                  </a:cubicBezTo>
                  <a:cubicBezTo>
                    <a:pt x="117" y="47"/>
                    <a:pt x="116" y="46"/>
                    <a:pt x="116" y="45"/>
                  </a:cubicBezTo>
                  <a:cubicBezTo>
                    <a:pt x="116" y="45"/>
                    <a:pt x="115" y="44"/>
                    <a:pt x="115" y="44"/>
                  </a:cubicBezTo>
                  <a:cubicBezTo>
                    <a:pt x="115" y="44"/>
                    <a:pt x="114" y="43"/>
                    <a:pt x="114" y="43"/>
                  </a:cubicBezTo>
                  <a:cubicBezTo>
                    <a:pt x="114" y="43"/>
                    <a:pt x="113" y="42"/>
                    <a:pt x="113" y="42"/>
                  </a:cubicBezTo>
                  <a:cubicBezTo>
                    <a:pt x="113" y="42"/>
                    <a:pt x="112" y="40"/>
                    <a:pt x="112" y="40"/>
                  </a:cubicBezTo>
                  <a:cubicBezTo>
                    <a:pt x="113" y="42"/>
                    <a:pt x="112" y="40"/>
                    <a:pt x="110" y="40"/>
                  </a:cubicBezTo>
                  <a:cubicBezTo>
                    <a:pt x="110" y="40"/>
                    <a:pt x="109" y="39"/>
                    <a:pt x="109" y="39"/>
                  </a:cubicBezTo>
                  <a:cubicBezTo>
                    <a:pt x="110" y="40"/>
                    <a:pt x="109" y="39"/>
                    <a:pt x="109" y="37"/>
                  </a:cubicBezTo>
                  <a:cubicBezTo>
                    <a:pt x="109" y="37"/>
                    <a:pt x="107" y="36"/>
                    <a:pt x="107" y="36"/>
                  </a:cubicBezTo>
                  <a:cubicBezTo>
                    <a:pt x="105" y="36"/>
                    <a:pt x="107" y="35"/>
                    <a:pt x="105" y="35"/>
                  </a:cubicBezTo>
                  <a:cubicBezTo>
                    <a:pt x="105" y="34"/>
                    <a:pt x="104" y="32"/>
                    <a:pt x="104" y="30"/>
                  </a:cubicBezTo>
                  <a:cubicBezTo>
                    <a:pt x="103" y="30"/>
                    <a:pt x="102" y="29"/>
                    <a:pt x="102" y="28"/>
                  </a:cubicBezTo>
                  <a:cubicBezTo>
                    <a:pt x="102" y="28"/>
                    <a:pt x="101" y="27"/>
                    <a:pt x="101" y="27"/>
                  </a:cubicBezTo>
                  <a:cubicBezTo>
                    <a:pt x="101" y="27"/>
                    <a:pt x="98" y="26"/>
                    <a:pt x="98" y="26"/>
                  </a:cubicBezTo>
                  <a:cubicBezTo>
                    <a:pt x="101" y="27"/>
                    <a:pt x="98" y="26"/>
                    <a:pt x="96" y="26"/>
                  </a:cubicBezTo>
                  <a:cubicBezTo>
                    <a:pt x="96" y="24"/>
                    <a:pt x="95" y="26"/>
                    <a:pt x="95" y="24"/>
                  </a:cubicBezTo>
                  <a:cubicBezTo>
                    <a:pt x="94" y="24"/>
                    <a:pt x="93" y="23"/>
                    <a:pt x="93" y="23"/>
                  </a:cubicBezTo>
                  <a:cubicBezTo>
                    <a:pt x="94" y="24"/>
                    <a:pt x="93" y="23"/>
                    <a:pt x="91" y="23"/>
                  </a:cubicBezTo>
                  <a:cubicBezTo>
                    <a:pt x="91" y="20"/>
                    <a:pt x="90" y="23"/>
                    <a:pt x="90" y="20"/>
                  </a:cubicBezTo>
                  <a:cubicBezTo>
                    <a:pt x="91" y="20"/>
                    <a:pt x="90" y="23"/>
                    <a:pt x="87" y="20"/>
                  </a:cubicBezTo>
                  <a:cubicBezTo>
                    <a:pt x="87" y="20"/>
                    <a:pt x="87" y="17"/>
                    <a:pt x="87" y="17"/>
                  </a:cubicBezTo>
                  <a:cubicBezTo>
                    <a:pt x="86" y="17"/>
                    <a:pt x="86" y="16"/>
                    <a:pt x="86" y="15"/>
                  </a:cubicBezTo>
                  <a:cubicBezTo>
                    <a:pt x="84" y="15"/>
                    <a:pt x="86" y="14"/>
                    <a:pt x="84" y="14"/>
                  </a:cubicBezTo>
                  <a:cubicBezTo>
                    <a:pt x="84" y="14"/>
                    <a:pt x="84" y="10"/>
                    <a:pt x="84" y="10"/>
                  </a:cubicBezTo>
                  <a:cubicBezTo>
                    <a:pt x="84" y="10"/>
                    <a:pt x="83" y="9"/>
                    <a:pt x="83" y="9"/>
                  </a:cubicBezTo>
                  <a:cubicBezTo>
                    <a:pt x="83" y="9"/>
                    <a:pt x="82" y="8"/>
                    <a:pt x="82" y="8"/>
                  </a:cubicBezTo>
                  <a:cubicBezTo>
                    <a:pt x="83" y="9"/>
                    <a:pt x="82" y="8"/>
                    <a:pt x="80" y="8"/>
                  </a:cubicBezTo>
                  <a:cubicBezTo>
                    <a:pt x="80" y="8"/>
                    <a:pt x="78" y="6"/>
                    <a:pt x="78" y="6"/>
                  </a:cubicBezTo>
                  <a:cubicBezTo>
                    <a:pt x="78" y="6"/>
                    <a:pt x="77" y="5"/>
                    <a:pt x="77" y="5"/>
                  </a:cubicBezTo>
                  <a:cubicBezTo>
                    <a:pt x="78" y="6"/>
                    <a:pt x="77" y="5"/>
                    <a:pt x="75" y="5"/>
                  </a:cubicBezTo>
                  <a:cubicBezTo>
                    <a:pt x="75" y="5"/>
                    <a:pt x="74" y="4"/>
                    <a:pt x="74" y="4"/>
                  </a:cubicBezTo>
                  <a:cubicBezTo>
                    <a:pt x="75" y="5"/>
                    <a:pt x="74" y="4"/>
                    <a:pt x="74" y="1"/>
                  </a:cubicBezTo>
                  <a:cubicBezTo>
                    <a:pt x="74" y="1"/>
                    <a:pt x="71" y="1"/>
                    <a:pt x="71" y="1"/>
                  </a:cubicBezTo>
                  <a:cubicBezTo>
                    <a:pt x="71" y="1"/>
                    <a:pt x="69" y="0"/>
                    <a:pt x="69" y="0"/>
                  </a:cubicBezTo>
                  <a:cubicBezTo>
                    <a:pt x="71" y="1"/>
                    <a:pt x="69" y="0"/>
                    <a:pt x="67" y="0"/>
                  </a:cubicBezTo>
                  <a:cubicBezTo>
                    <a:pt x="71" y="1"/>
                    <a:pt x="69" y="0"/>
                    <a:pt x="65" y="0"/>
                  </a:cubicBezTo>
                  <a:cubicBezTo>
                    <a:pt x="71" y="1"/>
                    <a:pt x="69" y="0"/>
                    <a:pt x="63" y="0"/>
                  </a:cubicBezTo>
                  <a:cubicBezTo>
                    <a:pt x="71" y="1"/>
                    <a:pt x="69" y="0"/>
                    <a:pt x="61" y="0"/>
                  </a:cubicBezTo>
                  <a:cubicBezTo>
                    <a:pt x="59" y="0"/>
                    <a:pt x="57" y="0"/>
                    <a:pt x="56" y="0"/>
                  </a:cubicBezTo>
                  <a:cubicBezTo>
                    <a:pt x="56" y="0"/>
                    <a:pt x="55" y="1"/>
                    <a:pt x="55" y="1"/>
                  </a:cubicBezTo>
                  <a:cubicBezTo>
                    <a:pt x="56" y="0"/>
                    <a:pt x="55" y="1"/>
                    <a:pt x="53" y="1"/>
                  </a:cubicBezTo>
                  <a:cubicBezTo>
                    <a:pt x="52" y="1"/>
                    <a:pt x="51" y="1"/>
                    <a:pt x="49" y="1"/>
                  </a:cubicBezTo>
                  <a:cubicBezTo>
                    <a:pt x="52" y="1"/>
                    <a:pt x="51" y="1"/>
                    <a:pt x="47" y="1"/>
                  </a:cubicBezTo>
                  <a:cubicBezTo>
                    <a:pt x="52" y="1"/>
                    <a:pt x="51" y="1"/>
                    <a:pt x="45" y="1"/>
                  </a:cubicBezTo>
                  <a:cubicBezTo>
                    <a:pt x="44" y="1"/>
                    <a:pt x="40" y="1"/>
                    <a:pt x="39" y="1"/>
                  </a:cubicBezTo>
                  <a:cubicBezTo>
                    <a:pt x="38" y="1"/>
                    <a:pt x="37" y="3"/>
                    <a:pt x="36" y="3"/>
                  </a:cubicBezTo>
                  <a:cubicBezTo>
                    <a:pt x="36" y="3"/>
                    <a:pt x="33" y="3"/>
                    <a:pt x="33" y="3"/>
                  </a:cubicBezTo>
                  <a:cubicBezTo>
                    <a:pt x="33" y="3"/>
                    <a:pt x="32" y="4"/>
                    <a:pt x="32" y="4"/>
                  </a:cubicBezTo>
                  <a:cubicBezTo>
                    <a:pt x="32" y="5"/>
                    <a:pt x="30" y="6"/>
                    <a:pt x="29" y="6"/>
                  </a:cubicBezTo>
                  <a:cubicBezTo>
                    <a:pt x="29" y="7"/>
                    <a:pt x="28" y="8"/>
                    <a:pt x="28" y="9"/>
                  </a:cubicBezTo>
                  <a:cubicBezTo>
                    <a:pt x="26" y="9"/>
                    <a:pt x="28" y="10"/>
                    <a:pt x="26" y="10"/>
                  </a:cubicBezTo>
                  <a:cubicBezTo>
                    <a:pt x="26" y="11"/>
                    <a:pt x="25" y="13"/>
                    <a:pt x="24" y="13"/>
                  </a:cubicBezTo>
                  <a:cubicBezTo>
                    <a:pt x="24" y="15"/>
                    <a:pt x="23" y="13"/>
                    <a:pt x="23" y="15"/>
                  </a:cubicBezTo>
                  <a:cubicBezTo>
                    <a:pt x="24" y="15"/>
                    <a:pt x="23" y="13"/>
                    <a:pt x="20" y="15"/>
                  </a:cubicBezTo>
                  <a:cubicBezTo>
                    <a:pt x="19" y="15"/>
                    <a:pt x="17" y="15"/>
                    <a:pt x="16" y="15"/>
                  </a:cubicBezTo>
                  <a:cubicBezTo>
                    <a:pt x="15" y="15"/>
                    <a:pt x="13" y="16"/>
                    <a:pt x="10" y="16"/>
                  </a:cubicBezTo>
                  <a:cubicBezTo>
                    <a:pt x="10" y="18"/>
                    <a:pt x="9" y="16"/>
                    <a:pt x="9" y="14"/>
                  </a:cubicBezTo>
                </a:path>
              </a:pathLst>
            </a:custGeom>
            <a:solidFill>
              <a:srgbClr val="FBD7B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3" name="Freeform 41"/>
            <p:cNvSpPr>
              <a:spLocks/>
            </p:cNvSpPr>
            <p:nvPr/>
          </p:nvSpPr>
          <p:spPr bwMode="auto">
            <a:xfrm>
              <a:off x="2797049" y="3068904"/>
              <a:ext cx="727623" cy="757992"/>
            </a:xfrm>
            <a:custGeom>
              <a:avLst/>
              <a:gdLst>
                <a:gd name="T0" fmla="*/ 4478976 w 145"/>
                <a:gd name="T1" fmla="*/ 1119744 h 165"/>
                <a:gd name="T2" fmla="*/ 1959552 w 145"/>
                <a:gd name="T3" fmla="*/ 839808 h 165"/>
                <a:gd name="T4" fmla="*/ 0 w 145"/>
                <a:gd name="T5" fmla="*/ 1679616 h 165"/>
                <a:gd name="T6" fmla="*/ 2239488 w 145"/>
                <a:gd name="T7" fmla="*/ 3079296 h 165"/>
                <a:gd name="T8" fmla="*/ 3079296 w 145"/>
                <a:gd name="T9" fmla="*/ 5318784 h 165"/>
                <a:gd name="T10" fmla="*/ 5318784 w 145"/>
                <a:gd name="T11" fmla="*/ 7558272 h 165"/>
                <a:gd name="T12" fmla="*/ 6998400 w 145"/>
                <a:gd name="T13" fmla="*/ 9237888 h 165"/>
                <a:gd name="T14" fmla="*/ 8957952 w 145"/>
                <a:gd name="T15" fmla="*/ 11197440 h 165"/>
                <a:gd name="T16" fmla="*/ 11477376 w 145"/>
                <a:gd name="T17" fmla="*/ 11197440 h 165"/>
                <a:gd name="T18" fmla="*/ 13996800 w 145"/>
                <a:gd name="T19" fmla="*/ 11197440 h 165"/>
                <a:gd name="T20" fmla="*/ 12877056 w 145"/>
                <a:gd name="T21" fmla="*/ 9517824 h 165"/>
                <a:gd name="T22" fmla="*/ 14276736 w 145"/>
                <a:gd name="T23" fmla="*/ 12037248 h 165"/>
                <a:gd name="T24" fmla="*/ 15676416 w 145"/>
                <a:gd name="T25" fmla="*/ 13996800 h 165"/>
                <a:gd name="T26" fmla="*/ 17076096 w 145"/>
                <a:gd name="T27" fmla="*/ 15676416 h 165"/>
                <a:gd name="T28" fmla="*/ 18755712 w 145"/>
                <a:gd name="T29" fmla="*/ 17635968 h 165"/>
                <a:gd name="T30" fmla="*/ 19315584 w 145"/>
                <a:gd name="T31" fmla="*/ 19595520 h 165"/>
                <a:gd name="T32" fmla="*/ 20155392 w 145"/>
                <a:gd name="T33" fmla="*/ 22674816 h 165"/>
                <a:gd name="T34" fmla="*/ 19875456 w 145"/>
                <a:gd name="T35" fmla="*/ 26313984 h 165"/>
                <a:gd name="T36" fmla="*/ 19875456 w 145"/>
                <a:gd name="T37" fmla="*/ 29113344 h 165"/>
                <a:gd name="T38" fmla="*/ 21555072 w 145"/>
                <a:gd name="T39" fmla="*/ 29673216 h 165"/>
                <a:gd name="T40" fmla="*/ 23234688 w 145"/>
                <a:gd name="T41" fmla="*/ 32472576 h 165"/>
                <a:gd name="T42" fmla="*/ 25474176 w 145"/>
                <a:gd name="T43" fmla="*/ 33872256 h 165"/>
                <a:gd name="T44" fmla="*/ 27153792 w 145"/>
                <a:gd name="T45" fmla="*/ 35271936 h 165"/>
                <a:gd name="T46" fmla="*/ 28273536 w 145"/>
                <a:gd name="T47" fmla="*/ 37231488 h 165"/>
                <a:gd name="T48" fmla="*/ 29953152 w 145"/>
                <a:gd name="T49" fmla="*/ 38351232 h 165"/>
                <a:gd name="T50" fmla="*/ 32192640 w 145"/>
                <a:gd name="T51" fmla="*/ 39750912 h 165"/>
                <a:gd name="T52" fmla="*/ 33032448 w 145"/>
                <a:gd name="T53" fmla="*/ 42550272 h 165"/>
                <a:gd name="T54" fmla="*/ 33592320 w 145"/>
                <a:gd name="T55" fmla="*/ 45349632 h 165"/>
                <a:gd name="T56" fmla="*/ 35831808 w 145"/>
                <a:gd name="T57" fmla="*/ 46189440 h 165"/>
                <a:gd name="T58" fmla="*/ 38351232 w 145"/>
                <a:gd name="T59" fmla="*/ 45349632 h 165"/>
                <a:gd name="T60" fmla="*/ 40030848 w 145"/>
                <a:gd name="T61" fmla="*/ 43110144 h 165"/>
                <a:gd name="T62" fmla="*/ 40030848 w 145"/>
                <a:gd name="T63" fmla="*/ 41150592 h 165"/>
                <a:gd name="T64" fmla="*/ 39191040 w 145"/>
                <a:gd name="T65" fmla="*/ 38351232 h 165"/>
                <a:gd name="T66" fmla="*/ 38071296 w 145"/>
                <a:gd name="T67" fmla="*/ 35831808 h 165"/>
                <a:gd name="T68" fmla="*/ 35831808 w 145"/>
                <a:gd name="T69" fmla="*/ 34712064 h 165"/>
                <a:gd name="T70" fmla="*/ 34152192 w 145"/>
                <a:gd name="T71" fmla="*/ 32752512 h 165"/>
                <a:gd name="T72" fmla="*/ 32472576 w 145"/>
                <a:gd name="T73" fmla="*/ 34152192 h 165"/>
                <a:gd name="T74" fmla="*/ 30233088 w 145"/>
                <a:gd name="T75" fmla="*/ 32472576 h 165"/>
                <a:gd name="T76" fmla="*/ 31072896 w 145"/>
                <a:gd name="T77" fmla="*/ 29113344 h 165"/>
                <a:gd name="T78" fmla="*/ 30513024 w 145"/>
                <a:gd name="T79" fmla="*/ 26593920 h 165"/>
                <a:gd name="T80" fmla="*/ 29113344 w 145"/>
                <a:gd name="T81" fmla="*/ 24354432 h 165"/>
                <a:gd name="T82" fmla="*/ 28273536 w 145"/>
                <a:gd name="T83" fmla="*/ 21555072 h 165"/>
                <a:gd name="T84" fmla="*/ 26593920 w 145"/>
                <a:gd name="T85" fmla="*/ 20155392 h 165"/>
                <a:gd name="T86" fmla="*/ 26873856 w 145"/>
                <a:gd name="T87" fmla="*/ 17356032 h 165"/>
                <a:gd name="T88" fmla="*/ 25474176 w 145"/>
                <a:gd name="T89" fmla="*/ 13996800 h 165"/>
                <a:gd name="T90" fmla="*/ 25194240 w 145"/>
                <a:gd name="T91" fmla="*/ 11197440 h 165"/>
                <a:gd name="T92" fmla="*/ 23514624 w 145"/>
                <a:gd name="T93" fmla="*/ 9797760 h 165"/>
                <a:gd name="T94" fmla="*/ 22114944 w 145"/>
                <a:gd name="T95" fmla="*/ 8678016 h 165"/>
                <a:gd name="T96" fmla="*/ 20435328 w 145"/>
                <a:gd name="T97" fmla="*/ 6718464 h 165"/>
                <a:gd name="T98" fmla="*/ 19315584 w 145"/>
                <a:gd name="T99" fmla="*/ 4758912 h 165"/>
                <a:gd name="T100" fmla="*/ 17635968 w 145"/>
                <a:gd name="T101" fmla="*/ 3079296 h 165"/>
                <a:gd name="T102" fmla="*/ 17356032 w 145"/>
                <a:gd name="T103" fmla="*/ 559872 h 165"/>
                <a:gd name="T104" fmla="*/ 10917504 w 145"/>
                <a:gd name="T105" fmla="*/ 279936 h 1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5"/>
                <a:gd name="T160" fmla="*/ 0 h 165"/>
                <a:gd name="T161" fmla="*/ 145 w 145"/>
                <a:gd name="T162" fmla="*/ 165 h 16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5" h="165">
                  <a:moveTo>
                    <a:pt x="21" y="1"/>
                  </a:moveTo>
                  <a:cubicBezTo>
                    <a:pt x="22" y="3"/>
                    <a:pt x="23" y="5"/>
                    <a:pt x="23" y="5"/>
                  </a:cubicBezTo>
                  <a:cubicBezTo>
                    <a:pt x="23" y="5"/>
                    <a:pt x="20" y="5"/>
                    <a:pt x="20" y="5"/>
                  </a:cubicBezTo>
                  <a:cubicBezTo>
                    <a:pt x="20" y="5"/>
                    <a:pt x="20" y="4"/>
                    <a:pt x="20" y="4"/>
                  </a:cubicBezTo>
                  <a:cubicBezTo>
                    <a:pt x="20" y="5"/>
                    <a:pt x="20" y="4"/>
                    <a:pt x="18" y="4"/>
                  </a:cubicBezTo>
                  <a:cubicBezTo>
                    <a:pt x="18" y="4"/>
                    <a:pt x="17" y="4"/>
                    <a:pt x="16" y="4"/>
                  </a:cubicBezTo>
                  <a:cubicBezTo>
                    <a:pt x="16" y="4"/>
                    <a:pt x="15" y="3"/>
                    <a:pt x="15" y="3"/>
                  </a:cubicBezTo>
                  <a:cubicBezTo>
                    <a:pt x="16" y="4"/>
                    <a:pt x="15" y="3"/>
                    <a:pt x="14" y="3"/>
                  </a:cubicBezTo>
                  <a:cubicBezTo>
                    <a:pt x="16" y="4"/>
                    <a:pt x="15" y="3"/>
                    <a:pt x="12" y="3"/>
                  </a:cubicBezTo>
                  <a:cubicBezTo>
                    <a:pt x="16" y="4"/>
                    <a:pt x="15" y="3"/>
                    <a:pt x="10" y="3"/>
                  </a:cubicBezTo>
                  <a:cubicBezTo>
                    <a:pt x="16" y="4"/>
                    <a:pt x="15" y="3"/>
                    <a:pt x="9" y="3"/>
                  </a:cubicBezTo>
                  <a:cubicBezTo>
                    <a:pt x="16" y="4"/>
                    <a:pt x="15" y="3"/>
                    <a:pt x="7" y="3"/>
                  </a:cubicBezTo>
                  <a:cubicBezTo>
                    <a:pt x="6" y="3"/>
                    <a:pt x="5" y="3"/>
                    <a:pt x="4" y="3"/>
                  </a:cubicBezTo>
                  <a:cubicBezTo>
                    <a:pt x="4" y="3"/>
                    <a:pt x="3" y="2"/>
                    <a:pt x="3" y="2"/>
                  </a:cubicBezTo>
                  <a:cubicBezTo>
                    <a:pt x="3" y="2"/>
                    <a:pt x="0" y="2"/>
                    <a:pt x="0" y="2"/>
                  </a:cubicBezTo>
                  <a:cubicBezTo>
                    <a:pt x="0" y="2"/>
                    <a:pt x="0" y="3"/>
                    <a:pt x="0" y="3"/>
                  </a:cubicBezTo>
                  <a:cubicBezTo>
                    <a:pt x="0" y="3"/>
                    <a:pt x="0" y="5"/>
                    <a:pt x="0" y="5"/>
                  </a:cubicBezTo>
                  <a:cubicBezTo>
                    <a:pt x="0" y="5"/>
                    <a:pt x="0" y="6"/>
                    <a:pt x="0" y="6"/>
                  </a:cubicBezTo>
                  <a:cubicBezTo>
                    <a:pt x="0" y="5"/>
                    <a:pt x="0" y="6"/>
                    <a:pt x="2" y="6"/>
                  </a:cubicBezTo>
                  <a:cubicBezTo>
                    <a:pt x="0" y="5"/>
                    <a:pt x="0" y="6"/>
                    <a:pt x="2" y="8"/>
                  </a:cubicBezTo>
                  <a:cubicBezTo>
                    <a:pt x="0" y="5"/>
                    <a:pt x="0" y="6"/>
                    <a:pt x="4" y="8"/>
                  </a:cubicBezTo>
                  <a:cubicBezTo>
                    <a:pt x="4" y="9"/>
                    <a:pt x="5" y="9"/>
                    <a:pt x="5" y="9"/>
                  </a:cubicBezTo>
                  <a:cubicBezTo>
                    <a:pt x="5" y="9"/>
                    <a:pt x="6" y="9"/>
                    <a:pt x="7" y="9"/>
                  </a:cubicBezTo>
                  <a:cubicBezTo>
                    <a:pt x="7" y="11"/>
                    <a:pt x="8" y="9"/>
                    <a:pt x="8" y="11"/>
                  </a:cubicBezTo>
                  <a:cubicBezTo>
                    <a:pt x="7" y="11"/>
                    <a:pt x="8" y="9"/>
                    <a:pt x="10" y="11"/>
                  </a:cubicBezTo>
                  <a:cubicBezTo>
                    <a:pt x="10" y="11"/>
                    <a:pt x="10" y="12"/>
                    <a:pt x="10" y="12"/>
                  </a:cubicBezTo>
                  <a:cubicBezTo>
                    <a:pt x="10" y="11"/>
                    <a:pt x="10" y="12"/>
                    <a:pt x="10" y="14"/>
                  </a:cubicBezTo>
                  <a:cubicBezTo>
                    <a:pt x="10" y="11"/>
                    <a:pt x="10" y="12"/>
                    <a:pt x="10" y="15"/>
                  </a:cubicBezTo>
                  <a:cubicBezTo>
                    <a:pt x="10" y="16"/>
                    <a:pt x="10" y="18"/>
                    <a:pt x="10" y="19"/>
                  </a:cubicBezTo>
                  <a:cubicBezTo>
                    <a:pt x="10" y="19"/>
                    <a:pt x="11" y="19"/>
                    <a:pt x="11" y="19"/>
                  </a:cubicBezTo>
                  <a:cubicBezTo>
                    <a:pt x="11" y="19"/>
                    <a:pt x="12" y="20"/>
                    <a:pt x="12" y="20"/>
                  </a:cubicBezTo>
                  <a:cubicBezTo>
                    <a:pt x="13" y="20"/>
                    <a:pt x="14" y="21"/>
                    <a:pt x="14" y="22"/>
                  </a:cubicBezTo>
                  <a:cubicBezTo>
                    <a:pt x="15" y="22"/>
                    <a:pt x="15" y="23"/>
                    <a:pt x="16" y="24"/>
                  </a:cubicBezTo>
                  <a:cubicBezTo>
                    <a:pt x="15" y="22"/>
                    <a:pt x="15" y="23"/>
                    <a:pt x="18" y="24"/>
                  </a:cubicBezTo>
                  <a:cubicBezTo>
                    <a:pt x="18" y="24"/>
                    <a:pt x="19" y="24"/>
                    <a:pt x="19" y="24"/>
                  </a:cubicBezTo>
                  <a:cubicBezTo>
                    <a:pt x="19" y="24"/>
                    <a:pt x="19" y="27"/>
                    <a:pt x="19" y="27"/>
                  </a:cubicBezTo>
                  <a:cubicBezTo>
                    <a:pt x="19" y="28"/>
                    <a:pt x="20" y="29"/>
                    <a:pt x="20" y="29"/>
                  </a:cubicBezTo>
                  <a:cubicBezTo>
                    <a:pt x="20" y="29"/>
                    <a:pt x="20" y="30"/>
                    <a:pt x="20" y="30"/>
                  </a:cubicBezTo>
                  <a:cubicBezTo>
                    <a:pt x="20" y="30"/>
                    <a:pt x="21" y="31"/>
                    <a:pt x="21" y="31"/>
                  </a:cubicBezTo>
                  <a:cubicBezTo>
                    <a:pt x="21" y="31"/>
                    <a:pt x="22" y="32"/>
                    <a:pt x="22" y="32"/>
                  </a:cubicBezTo>
                  <a:cubicBezTo>
                    <a:pt x="21" y="31"/>
                    <a:pt x="22" y="32"/>
                    <a:pt x="24" y="32"/>
                  </a:cubicBezTo>
                  <a:cubicBezTo>
                    <a:pt x="24" y="32"/>
                    <a:pt x="25" y="33"/>
                    <a:pt x="25" y="33"/>
                  </a:cubicBezTo>
                  <a:cubicBezTo>
                    <a:pt x="25" y="33"/>
                    <a:pt x="28" y="33"/>
                    <a:pt x="28" y="33"/>
                  </a:cubicBezTo>
                  <a:cubicBezTo>
                    <a:pt x="28" y="34"/>
                    <a:pt x="29" y="34"/>
                    <a:pt x="30" y="34"/>
                  </a:cubicBezTo>
                  <a:cubicBezTo>
                    <a:pt x="28" y="34"/>
                    <a:pt x="29" y="34"/>
                    <a:pt x="30" y="35"/>
                  </a:cubicBezTo>
                  <a:cubicBezTo>
                    <a:pt x="30" y="35"/>
                    <a:pt x="30" y="36"/>
                    <a:pt x="30" y="37"/>
                  </a:cubicBezTo>
                  <a:cubicBezTo>
                    <a:pt x="31" y="37"/>
                    <a:pt x="31" y="38"/>
                    <a:pt x="31" y="39"/>
                  </a:cubicBezTo>
                  <a:cubicBezTo>
                    <a:pt x="31" y="39"/>
                    <a:pt x="32" y="40"/>
                    <a:pt x="32" y="40"/>
                  </a:cubicBezTo>
                  <a:cubicBezTo>
                    <a:pt x="34" y="40"/>
                    <a:pt x="32" y="40"/>
                    <a:pt x="34" y="40"/>
                  </a:cubicBezTo>
                  <a:cubicBezTo>
                    <a:pt x="34" y="40"/>
                    <a:pt x="32" y="40"/>
                    <a:pt x="34" y="42"/>
                  </a:cubicBezTo>
                  <a:cubicBezTo>
                    <a:pt x="35" y="42"/>
                    <a:pt x="36" y="42"/>
                    <a:pt x="37" y="42"/>
                  </a:cubicBezTo>
                  <a:cubicBezTo>
                    <a:pt x="37" y="43"/>
                    <a:pt x="38" y="43"/>
                    <a:pt x="39" y="43"/>
                  </a:cubicBezTo>
                  <a:cubicBezTo>
                    <a:pt x="39" y="42"/>
                    <a:pt x="40" y="41"/>
                    <a:pt x="40" y="40"/>
                  </a:cubicBezTo>
                  <a:cubicBezTo>
                    <a:pt x="40" y="40"/>
                    <a:pt x="41" y="40"/>
                    <a:pt x="41" y="40"/>
                  </a:cubicBezTo>
                  <a:cubicBezTo>
                    <a:pt x="41" y="40"/>
                    <a:pt x="42" y="40"/>
                    <a:pt x="42" y="39"/>
                  </a:cubicBezTo>
                  <a:cubicBezTo>
                    <a:pt x="42" y="39"/>
                    <a:pt x="43" y="40"/>
                    <a:pt x="43" y="40"/>
                  </a:cubicBezTo>
                  <a:cubicBezTo>
                    <a:pt x="42" y="39"/>
                    <a:pt x="43" y="40"/>
                    <a:pt x="45" y="40"/>
                  </a:cubicBezTo>
                  <a:cubicBezTo>
                    <a:pt x="45" y="40"/>
                    <a:pt x="46" y="40"/>
                    <a:pt x="46" y="40"/>
                  </a:cubicBezTo>
                  <a:cubicBezTo>
                    <a:pt x="46" y="40"/>
                    <a:pt x="49" y="40"/>
                    <a:pt x="49" y="40"/>
                  </a:cubicBezTo>
                  <a:cubicBezTo>
                    <a:pt x="49" y="40"/>
                    <a:pt x="50" y="40"/>
                    <a:pt x="50" y="40"/>
                  </a:cubicBezTo>
                  <a:cubicBezTo>
                    <a:pt x="49" y="40"/>
                    <a:pt x="50" y="40"/>
                    <a:pt x="50" y="38"/>
                  </a:cubicBezTo>
                  <a:cubicBezTo>
                    <a:pt x="49" y="40"/>
                    <a:pt x="50" y="40"/>
                    <a:pt x="50" y="36"/>
                  </a:cubicBezTo>
                  <a:cubicBezTo>
                    <a:pt x="50" y="36"/>
                    <a:pt x="50" y="34"/>
                    <a:pt x="50" y="34"/>
                  </a:cubicBezTo>
                  <a:cubicBezTo>
                    <a:pt x="50" y="34"/>
                    <a:pt x="49" y="33"/>
                    <a:pt x="49" y="33"/>
                  </a:cubicBezTo>
                  <a:cubicBezTo>
                    <a:pt x="47" y="33"/>
                    <a:pt x="46" y="32"/>
                    <a:pt x="46" y="32"/>
                  </a:cubicBezTo>
                  <a:cubicBezTo>
                    <a:pt x="46" y="34"/>
                    <a:pt x="46" y="32"/>
                    <a:pt x="46" y="34"/>
                  </a:cubicBezTo>
                  <a:cubicBezTo>
                    <a:pt x="46" y="34"/>
                    <a:pt x="46" y="32"/>
                    <a:pt x="48" y="34"/>
                  </a:cubicBezTo>
                  <a:cubicBezTo>
                    <a:pt x="46" y="34"/>
                    <a:pt x="46" y="32"/>
                    <a:pt x="48" y="35"/>
                  </a:cubicBezTo>
                  <a:cubicBezTo>
                    <a:pt x="46" y="34"/>
                    <a:pt x="46" y="32"/>
                    <a:pt x="50" y="35"/>
                  </a:cubicBezTo>
                  <a:cubicBezTo>
                    <a:pt x="50" y="36"/>
                    <a:pt x="50" y="38"/>
                    <a:pt x="50" y="39"/>
                  </a:cubicBezTo>
                  <a:cubicBezTo>
                    <a:pt x="50" y="39"/>
                    <a:pt x="51" y="40"/>
                    <a:pt x="51" y="40"/>
                  </a:cubicBezTo>
                  <a:cubicBezTo>
                    <a:pt x="51" y="40"/>
                    <a:pt x="51" y="43"/>
                    <a:pt x="51" y="43"/>
                  </a:cubicBezTo>
                  <a:cubicBezTo>
                    <a:pt x="51" y="43"/>
                    <a:pt x="50" y="44"/>
                    <a:pt x="50" y="44"/>
                  </a:cubicBezTo>
                  <a:cubicBezTo>
                    <a:pt x="50" y="45"/>
                    <a:pt x="50" y="46"/>
                    <a:pt x="50" y="47"/>
                  </a:cubicBezTo>
                  <a:cubicBezTo>
                    <a:pt x="51" y="47"/>
                    <a:pt x="51" y="48"/>
                    <a:pt x="51" y="49"/>
                  </a:cubicBezTo>
                  <a:cubicBezTo>
                    <a:pt x="51" y="47"/>
                    <a:pt x="51" y="48"/>
                    <a:pt x="52" y="49"/>
                  </a:cubicBezTo>
                  <a:cubicBezTo>
                    <a:pt x="53" y="49"/>
                    <a:pt x="54" y="50"/>
                    <a:pt x="55" y="50"/>
                  </a:cubicBezTo>
                  <a:cubicBezTo>
                    <a:pt x="55" y="50"/>
                    <a:pt x="56" y="50"/>
                    <a:pt x="56" y="50"/>
                  </a:cubicBezTo>
                  <a:cubicBezTo>
                    <a:pt x="56" y="50"/>
                    <a:pt x="56" y="51"/>
                    <a:pt x="56" y="51"/>
                  </a:cubicBezTo>
                  <a:cubicBezTo>
                    <a:pt x="56" y="50"/>
                    <a:pt x="56" y="51"/>
                    <a:pt x="56" y="53"/>
                  </a:cubicBezTo>
                  <a:cubicBezTo>
                    <a:pt x="56" y="53"/>
                    <a:pt x="57" y="54"/>
                    <a:pt x="57" y="54"/>
                  </a:cubicBezTo>
                  <a:cubicBezTo>
                    <a:pt x="59" y="54"/>
                    <a:pt x="57" y="55"/>
                    <a:pt x="59" y="55"/>
                  </a:cubicBezTo>
                  <a:cubicBezTo>
                    <a:pt x="59" y="54"/>
                    <a:pt x="57" y="55"/>
                    <a:pt x="59" y="56"/>
                  </a:cubicBezTo>
                  <a:cubicBezTo>
                    <a:pt x="59" y="54"/>
                    <a:pt x="57" y="55"/>
                    <a:pt x="61" y="56"/>
                  </a:cubicBezTo>
                  <a:cubicBezTo>
                    <a:pt x="61" y="56"/>
                    <a:pt x="63" y="56"/>
                    <a:pt x="64" y="56"/>
                  </a:cubicBezTo>
                  <a:cubicBezTo>
                    <a:pt x="64" y="57"/>
                    <a:pt x="64" y="59"/>
                    <a:pt x="64" y="60"/>
                  </a:cubicBezTo>
                  <a:cubicBezTo>
                    <a:pt x="64" y="60"/>
                    <a:pt x="65" y="60"/>
                    <a:pt x="65" y="60"/>
                  </a:cubicBezTo>
                  <a:cubicBezTo>
                    <a:pt x="65" y="60"/>
                    <a:pt x="66" y="61"/>
                    <a:pt x="66" y="61"/>
                  </a:cubicBezTo>
                  <a:cubicBezTo>
                    <a:pt x="65" y="60"/>
                    <a:pt x="66" y="61"/>
                    <a:pt x="67" y="61"/>
                  </a:cubicBezTo>
                  <a:cubicBezTo>
                    <a:pt x="65" y="60"/>
                    <a:pt x="66" y="61"/>
                    <a:pt x="67" y="63"/>
                  </a:cubicBezTo>
                  <a:cubicBezTo>
                    <a:pt x="69" y="63"/>
                    <a:pt x="67" y="64"/>
                    <a:pt x="69" y="64"/>
                  </a:cubicBezTo>
                  <a:cubicBezTo>
                    <a:pt x="69" y="63"/>
                    <a:pt x="67" y="64"/>
                    <a:pt x="69" y="65"/>
                  </a:cubicBezTo>
                  <a:cubicBezTo>
                    <a:pt x="69" y="65"/>
                    <a:pt x="70" y="66"/>
                    <a:pt x="70" y="66"/>
                  </a:cubicBezTo>
                  <a:cubicBezTo>
                    <a:pt x="69" y="65"/>
                    <a:pt x="70" y="66"/>
                    <a:pt x="70" y="68"/>
                  </a:cubicBezTo>
                  <a:cubicBezTo>
                    <a:pt x="70" y="68"/>
                    <a:pt x="69" y="69"/>
                    <a:pt x="69" y="69"/>
                  </a:cubicBezTo>
                  <a:cubicBezTo>
                    <a:pt x="70" y="68"/>
                    <a:pt x="69" y="69"/>
                    <a:pt x="69" y="70"/>
                  </a:cubicBezTo>
                  <a:cubicBezTo>
                    <a:pt x="69" y="71"/>
                    <a:pt x="69" y="73"/>
                    <a:pt x="69" y="74"/>
                  </a:cubicBezTo>
                  <a:cubicBezTo>
                    <a:pt x="71" y="74"/>
                    <a:pt x="69" y="75"/>
                    <a:pt x="71" y="75"/>
                  </a:cubicBezTo>
                  <a:cubicBezTo>
                    <a:pt x="71" y="76"/>
                    <a:pt x="71" y="76"/>
                    <a:pt x="72" y="76"/>
                  </a:cubicBezTo>
                  <a:cubicBezTo>
                    <a:pt x="72" y="77"/>
                    <a:pt x="73" y="78"/>
                    <a:pt x="74" y="78"/>
                  </a:cubicBezTo>
                  <a:cubicBezTo>
                    <a:pt x="74" y="78"/>
                    <a:pt x="74" y="81"/>
                    <a:pt x="74" y="81"/>
                  </a:cubicBezTo>
                  <a:cubicBezTo>
                    <a:pt x="72" y="81"/>
                    <a:pt x="74" y="81"/>
                    <a:pt x="72" y="81"/>
                  </a:cubicBezTo>
                  <a:cubicBezTo>
                    <a:pt x="72" y="81"/>
                    <a:pt x="72" y="84"/>
                    <a:pt x="72" y="84"/>
                  </a:cubicBezTo>
                  <a:cubicBezTo>
                    <a:pt x="72" y="84"/>
                    <a:pt x="71" y="85"/>
                    <a:pt x="71" y="85"/>
                  </a:cubicBezTo>
                  <a:cubicBezTo>
                    <a:pt x="71" y="86"/>
                    <a:pt x="71" y="86"/>
                    <a:pt x="71" y="87"/>
                  </a:cubicBezTo>
                  <a:cubicBezTo>
                    <a:pt x="71" y="86"/>
                    <a:pt x="71" y="86"/>
                    <a:pt x="71" y="89"/>
                  </a:cubicBezTo>
                  <a:cubicBezTo>
                    <a:pt x="71" y="86"/>
                    <a:pt x="71" y="86"/>
                    <a:pt x="71" y="91"/>
                  </a:cubicBezTo>
                  <a:cubicBezTo>
                    <a:pt x="71" y="91"/>
                    <a:pt x="71" y="93"/>
                    <a:pt x="71" y="94"/>
                  </a:cubicBezTo>
                  <a:cubicBezTo>
                    <a:pt x="71" y="94"/>
                    <a:pt x="71" y="95"/>
                    <a:pt x="71" y="95"/>
                  </a:cubicBezTo>
                  <a:cubicBezTo>
                    <a:pt x="71" y="95"/>
                    <a:pt x="71" y="97"/>
                    <a:pt x="71" y="97"/>
                  </a:cubicBezTo>
                  <a:cubicBezTo>
                    <a:pt x="71" y="97"/>
                    <a:pt x="70" y="98"/>
                    <a:pt x="70" y="98"/>
                  </a:cubicBezTo>
                  <a:cubicBezTo>
                    <a:pt x="71" y="97"/>
                    <a:pt x="70" y="98"/>
                    <a:pt x="70" y="100"/>
                  </a:cubicBezTo>
                  <a:cubicBezTo>
                    <a:pt x="70" y="100"/>
                    <a:pt x="71" y="101"/>
                    <a:pt x="71" y="101"/>
                  </a:cubicBezTo>
                  <a:cubicBezTo>
                    <a:pt x="71" y="101"/>
                    <a:pt x="71" y="103"/>
                    <a:pt x="71" y="104"/>
                  </a:cubicBezTo>
                  <a:cubicBezTo>
                    <a:pt x="71" y="104"/>
                    <a:pt x="73" y="104"/>
                    <a:pt x="74" y="104"/>
                  </a:cubicBezTo>
                  <a:cubicBezTo>
                    <a:pt x="74" y="102"/>
                    <a:pt x="75" y="104"/>
                    <a:pt x="75" y="102"/>
                  </a:cubicBezTo>
                  <a:cubicBezTo>
                    <a:pt x="74" y="102"/>
                    <a:pt x="75" y="104"/>
                    <a:pt x="77" y="102"/>
                  </a:cubicBezTo>
                  <a:cubicBezTo>
                    <a:pt x="77" y="102"/>
                    <a:pt x="77" y="103"/>
                    <a:pt x="77" y="103"/>
                  </a:cubicBezTo>
                  <a:cubicBezTo>
                    <a:pt x="77" y="102"/>
                    <a:pt x="77" y="103"/>
                    <a:pt x="77" y="105"/>
                  </a:cubicBezTo>
                  <a:cubicBezTo>
                    <a:pt x="77" y="102"/>
                    <a:pt x="77" y="103"/>
                    <a:pt x="77" y="106"/>
                  </a:cubicBezTo>
                  <a:cubicBezTo>
                    <a:pt x="77" y="107"/>
                    <a:pt x="77" y="109"/>
                    <a:pt x="77" y="110"/>
                  </a:cubicBezTo>
                  <a:cubicBezTo>
                    <a:pt x="78" y="110"/>
                    <a:pt x="78" y="111"/>
                    <a:pt x="78" y="111"/>
                  </a:cubicBezTo>
                  <a:cubicBezTo>
                    <a:pt x="78" y="111"/>
                    <a:pt x="79" y="112"/>
                    <a:pt x="79" y="112"/>
                  </a:cubicBezTo>
                  <a:cubicBezTo>
                    <a:pt x="79" y="112"/>
                    <a:pt x="80" y="113"/>
                    <a:pt x="80" y="113"/>
                  </a:cubicBezTo>
                  <a:cubicBezTo>
                    <a:pt x="80" y="113"/>
                    <a:pt x="82" y="114"/>
                    <a:pt x="82" y="114"/>
                  </a:cubicBezTo>
                  <a:cubicBezTo>
                    <a:pt x="80" y="113"/>
                    <a:pt x="82" y="114"/>
                    <a:pt x="83" y="116"/>
                  </a:cubicBezTo>
                  <a:cubicBezTo>
                    <a:pt x="80" y="113"/>
                    <a:pt x="82" y="114"/>
                    <a:pt x="85" y="116"/>
                  </a:cubicBezTo>
                  <a:cubicBezTo>
                    <a:pt x="85" y="116"/>
                    <a:pt x="86" y="117"/>
                    <a:pt x="86" y="117"/>
                  </a:cubicBezTo>
                  <a:cubicBezTo>
                    <a:pt x="86" y="117"/>
                    <a:pt x="88" y="117"/>
                    <a:pt x="88" y="117"/>
                  </a:cubicBezTo>
                  <a:cubicBezTo>
                    <a:pt x="88" y="117"/>
                    <a:pt x="89" y="117"/>
                    <a:pt x="89" y="117"/>
                  </a:cubicBezTo>
                  <a:cubicBezTo>
                    <a:pt x="89" y="117"/>
                    <a:pt x="89" y="120"/>
                    <a:pt x="89" y="120"/>
                  </a:cubicBezTo>
                  <a:cubicBezTo>
                    <a:pt x="89" y="120"/>
                    <a:pt x="91" y="121"/>
                    <a:pt x="91" y="121"/>
                  </a:cubicBezTo>
                  <a:cubicBezTo>
                    <a:pt x="89" y="120"/>
                    <a:pt x="91" y="121"/>
                    <a:pt x="91" y="122"/>
                  </a:cubicBezTo>
                  <a:cubicBezTo>
                    <a:pt x="91" y="122"/>
                    <a:pt x="92" y="123"/>
                    <a:pt x="92" y="123"/>
                  </a:cubicBezTo>
                  <a:cubicBezTo>
                    <a:pt x="92" y="123"/>
                    <a:pt x="93" y="124"/>
                    <a:pt x="93" y="124"/>
                  </a:cubicBezTo>
                  <a:cubicBezTo>
                    <a:pt x="92" y="123"/>
                    <a:pt x="93" y="124"/>
                    <a:pt x="95" y="124"/>
                  </a:cubicBezTo>
                  <a:cubicBezTo>
                    <a:pt x="95" y="124"/>
                    <a:pt x="97" y="125"/>
                    <a:pt x="97" y="125"/>
                  </a:cubicBezTo>
                  <a:cubicBezTo>
                    <a:pt x="97" y="125"/>
                    <a:pt x="97" y="126"/>
                    <a:pt x="97" y="126"/>
                  </a:cubicBezTo>
                  <a:cubicBezTo>
                    <a:pt x="97" y="126"/>
                    <a:pt x="98" y="127"/>
                    <a:pt x="98" y="127"/>
                  </a:cubicBezTo>
                  <a:cubicBezTo>
                    <a:pt x="97" y="126"/>
                    <a:pt x="98" y="127"/>
                    <a:pt x="98" y="128"/>
                  </a:cubicBezTo>
                  <a:cubicBezTo>
                    <a:pt x="98" y="128"/>
                    <a:pt x="99" y="129"/>
                    <a:pt x="99" y="129"/>
                  </a:cubicBezTo>
                  <a:cubicBezTo>
                    <a:pt x="99" y="129"/>
                    <a:pt x="99" y="132"/>
                    <a:pt x="99" y="132"/>
                  </a:cubicBezTo>
                  <a:cubicBezTo>
                    <a:pt x="99" y="132"/>
                    <a:pt x="100" y="132"/>
                    <a:pt x="100" y="132"/>
                  </a:cubicBezTo>
                  <a:cubicBezTo>
                    <a:pt x="100" y="132"/>
                    <a:pt x="101" y="133"/>
                    <a:pt x="101" y="133"/>
                  </a:cubicBezTo>
                  <a:cubicBezTo>
                    <a:pt x="101" y="133"/>
                    <a:pt x="102" y="134"/>
                    <a:pt x="102" y="134"/>
                  </a:cubicBezTo>
                  <a:cubicBezTo>
                    <a:pt x="102" y="134"/>
                    <a:pt x="102" y="135"/>
                    <a:pt x="102" y="135"/>
                  </a:cubicBezTo>
                  <a:cubicBezTo>
                    <a:pt x="102" y="134"/>
                    <a:pt x="102" y="135"/>
                    <a:pt x="104" y="135"/>
                  </a:cubicBezTo>
                  <a:cubicBezTo>
                    <a:pt x="104" y="136"/>
                    <a:pt x="105" y="136"/>
                    <a:pt x="106" y="136"/>
                  </a:cubicBezTo>
                  <a:cubicBezTo>
                    <a:pt x="106" y="136"/>
                    <a:pt x="107" y="137"/>
                    <a:pt x="107" y="137"/>
                  </a:cubicBezTo>
                  <a:cubicBezTo>
                    <a:pt x="107" y="137"/>
                    <a:pt x="107" y="137"/>
                    <a:pt x="107" y="137"/>
                  </a:cubicBezTo>
                  <a:cubicBezTo>
                    <a:pt x="107" y="137"/>
                    <a:pt x="107" y="140"/>
                    <a:pt x="107" y="140"/>
                  </a:cubicBezTo>
                  <a:cubicBezTo>
                    <a:pt x="107" y="140"/>
                    <a:pt x="108" y="142"/>
                    <a:pt x="108" y="142"/>
                  </a:cubicBezTo>
                  <a:cubicBezTo>
                    <a:pt x="109" y="142"/>
                    <a:pt x="111" y="142"/>
                    <a:pt x="112" y="142"/>
                  </a:cubicBezTo>
                  <a:cubicBezTo>
                    <a:pt x="112" y="142"/>
                    <a:pt x="112" y="141"/>
                    <a:pt x="112" y="141"/>
                  </a:cubicBezTo>
                  <a:cubicBezTo>
                    <a:pt x="114" y="141"/>
                    <a:pt x="114" y="140"/>
                    <a:pt x="115" y="140"/>
                  </a:cubicBezTo>
                  <a:cubicBezTo>
                    <a:pt x="114" y="141"/>
                    <a:pt x="114" y="140"/>
                    <a:pt x="115" y="142"/>
                  </a:cubicBezTo>
                  <a:cubicBezTo>
                    <a:pt x="115" y="142"/>
                    <a:pt x="116" y="143"/>
                    <a:pt x="116" y="143"/>
                  </a:cubicBezTo>
                  <a:cubicBezTo>
                    <a:pt x="118" y="143"/>
                    <a:pt x="116" y="144"/>
                    <a:pt x="118" y="144"/>
                  </a:cubicBezTo>
                  <a:cubicBezTo>
                    <a:pt x="118" y="143"/>
                    <a:pt x="116" y="144"/>
                    <a:pt x="118" y="146"/>
                  </a:cubicBezTo>
                  <a:cubicBezTo>
                    <a:pt x="118" y="143"/>
                    <a:pt x="116" y="144"/>
                    <a:pt x="118" y="147"/>
                  </a:cubicBezTo>
                  <a:cubicBezTo>
                    <a:pt x="118" y="147"/>
                    <a:pt x="118" y="150"/>
                    <a:pt x="118" y="150"/>
                  </a:cubicBezTo>
                  <a:cubicBezTo>
                    <a:pt x="118" y="150"/>
                    <a:pt x="118" y="151"/>
                    <a:pt x="118" y="152"/>
                  </a:cubicBezTo>
                  <a:cubicBezTo>
                    <a:pt x="118" y="152"/>
                    <a:pt x="119" y="153"/>
                    <a:pt x="119" y="153"/>
                  </a:cubicBezTo>
                  <a:cubicBezTo>
                    <a:pt x="118" y="152"/>
                    <a:pt x="119" y="153"/>
                    <a:pt x="119" y="155"/>
                  </a:cubicBezTo>
                  <a:cubicBezTo>
                    <a:pt x="118" y="152"/>
                    <a:pt x="119" y="153"/>
                    <a:pt x="119" y="157"/>
                  </a:cubicBezTo>
                  <a:cubicBezTo>
                    <a:pt x="119" y="157"/>
                    <a:pt x="119" y="159"/>
                    <a:pt x="119" y="159"/>
                  </a:cubicBezTo>
                  <a:cubicBezTo>
                    <a:pt x="119" y="159"/>
                    <a:pt x="120" y="160"/>
                    <a:pt x="120" y="160"/>
                  </a:cubicBezTo>
                  <a:cubicBezTo>
                    <a:pt x="119" y="159"/>
                    <a:pt x="120" y="160"/>
                    <a:pt x="120" y="162"/>
                  </a:cubicBezTo>
                  <a:cubicBezTo>
                    <a:pt x="121" y="162"/>
                    <a:pt x="121" y="163"/>
                    <a:pt x="121" y="163"/>
                  </a:cubicBezTo>
                  <a:cubicBezTo>
                    <a:pt x="121" y="163"/>
                    <a:pt x="122" y="164"/>
                    <a:pt x="122" y="164"/>
                  </a:cubicBezTo>
                  <a:cubicBezTo>
                    <a:pt x="122" y="164"/>
                    <a:pt x="124" y="164"/>
                    <a:pt x="124" y="164"/>
                  </a:cubicBezTo>
                  <a:cubicBezTo>
                    <a:pt x="124" y="164"/>
                    <a:pt x="125" y="165"/>
                    <a:pt x="125" y="165"/>
                  </a:cubicBezTo>
                  <a:cubicBezTo>
                    <a:pt x="124" y="164"/>
                    <a:pt x="125" y="165"/>
                    <a:pt x="127" y="165"/>
                  </a:cubicBezTo>
                  <a:cubicBezTo>
                    <a:pt x="124" y="164"/>
                    <a:pt x="125" y="165"/>
                    <a:pt x="128" y="165"/>
                  </a:cubicBezTo>
                  <a:cubicBezTo>
                    <a:pt x="124" y="164"/>
                    <a:pt x="125" y="165"/>
                    <a:pt x="130" y="165"/>
                  </a:cubicBezTo>
                  <a:cubicBezTo>
                    <a:pt x="124" y="164"/>
                    <a:pt x="125" y="165"/>
                    <a:pt x="132" y="165"/>
                  </a:cubicBezTo>
                  <a:cubicBezTo>
                    <a:pt x="132" y="165"/>
                    <a:pt x="134" y="165"/>
                    <a:pt x="134" y="165"/>
                  </a:cubicBezTo>
                  <a:cubicBezTo>
                    <a:pt x="132" y="165"/>
                    <a:pt x="134" y="165"/>
                    <a:pt x="134" y="163"/>
                  </a:cubicBezTo>
                  <a:cubicBezTo>
                    <a:pt x="134" y="163"/>
                    <a:pt x="135" y="163"/>
                    <a:pt x="135" y="163"/>
                  </a:cubicBezTo>
                  <a:cubicBezTo>
                    <a:pt x="137" y="163"/>
                    <a:pt x="135" y="162"/>
                    <a:pt x="137" y="162"/>
                  </a:cubicBezTo>
                  <a:cubicBezTo>
                    <a:pt x="137" y="162"/>
                    <a:pt x="137" y="159"/>
                    <a:pt x="137" y="159"/>
                  </a:cubicBezTo>
                  <a:cubicBezTo>
                    <a:pt x="138" y="159"/>
                    <a:pt x="137" y="158"/>
                    <a:pt x="138" y="158"/>
                  </a:cubicBezTo>
                  <a:cubicBezTo>
                    <a:pt x="138" y="158"/>
                    <a:pt x="138" y="156"/>
                    <a:pt x="138" y="156"/>
                  </a:cubicBezTo>
                  <a:cubicBezTo>
                    <a:pt x="138" y="158"/>
                    <a:pt x="138" y="156"/>
                    <a:pt x="140" y="156"/>
                  </a:cubicBezTo>
                  <a:cubicBezTo>
                    <a:pt x="140" y="154"/>
                    <a:pt x="141" y="156"/>
                    <a:pt x="141" y="154"/>
                  </a:cubicBezTo>
                  <a:cubicBezTo>
                    <a:pt x="140" y="154"/>
                    <a:pt x="141" y="156"/>
                    <a:pt x="143" y="154"/>
                  </a:cubicBezTo>
                  <a:cubicBezTo>
                    <a:pt x="143" y="154"/>
                    <a:pt x="143" y="153"/>
                    <a:pt x="143" y="153"/>
                  </a:cubicBezTo>
                  <a:cubicBezTo>
                    <a:pt x="143" y="153"/>
                    <a:pt x="144" y="152"/>
                    <a:pt x="144" y="152"/>
                  </a:cubicBezTo>
                  <a:cubicBezTo>
                    <a:pt x="144" y="152"/>
                    <a:pt x="145" y="152"/>
                    <a:pt x="145" y="152"/>
                  </a:cubicBezTo>
                  <a:cubicBezTo>
                    <a:pt x="144" y="152"/>
                    <a:pt x="145" y="152"/>
                    <a:pt x="145" y="150"/>
                  </a:cubicBezTo>
                  <a:cubicBezTo>
                    <a:pt x="145" y="149"/>
                    <a:pt x="145" y="147"/>
                    <a:pt x="145" y="147"/>
                  </a:cubicBezTo>
                  <a:cubicBezTo>
                    <a:pt x="145" y="147"/>
                    <a:pt x="143" y="147"/>
                    <a:pt x="143" y="147"/>
                  </a:cubicBezTo>
                  <a:cubicBezTo>
                    <a:pt x="143" y="147"/>
                    <a:pt x="142" y="146"/>
                    <a:pt x="142" y="146"/>
                  </a:cubicBezTo>
                  <a:cubicBezTo>
                    <a:pt x="143" y="147"/>
                    <a:pt x="142" y="146"/>
                    <a:pt x="142" y="144"/>
                  </a:cubicBezTo>
                  <a:cubicBezTo>
                    <a:pt x="143" y="147"/>
                    <a:pt x="142" y="146"/>
                    <a:pt x="142" y="142"/>
                  </a:cubicBezTo>
                  <a:cubicBezTo>
                    <a:pt x="143" y="147"/>
                    <a:pt x="142" y="146"/>
                    <a:pt x="142" y="141"/>
                  </a:cubicBezTo>
                  <a:cubicBezTo>
                    <a:pt x="142" y="141"/>
                    <a:pt x="142" y="138"/>
                    <a:pt x="142" y="138"/>
                  </a:cubicBezTo>
                  <a:cubicBezTo>
                    <a:pt x="140" y="138"/>
                    <a:pt x="142" y="137"/>
                    <a:pt x="140" y="137"/>
                  </a:cubicBezTo>
                  <a:cubicBezTo>
                    <a:pt x="140" y="138"/>
                    <a:pt x="142" y="137"/>
                    <a:pt x="140" y="136"/>
                  </a:cubicBezTo>
                  <a:cubicBezTo>
                    <a:pt x="139" y="136"/>
                    <a:pt x="139" y="135"/>
                    <a:pt x="139" y="134"/>
                  </a:cubicBezTo>
                  <a:cubicBezTo>
                    <a:pt x="138" y="134"/>
                    <a:pt x="138" y="133"/>
                    <a:pt x="138" y="132"/>
                  </a:cubicBezTo>
                  <a:cubicBezTo>
                    <a:pt x="138" y="134"/>
                    <a:pt x="138" y="133"/>
                    <a:pt x="137" y="132"/>
                  </a:cubicBezTo>
                  <a:cubicBezTo>
                    <a:pt x="137" y="132"/>
                    <a:pt x="137" y="130"/>
                    <a:pt x="137" y="130"/>
                  </a:cubicBezTo>
                  <a:cubicBezTo>
                    <a:pt x="137" y="130"/>
                    <a:pt x="136" y="128"/>
                    <a:pt x="136" y="128"/>
                  </a:cubicBezTo>
                  <a:cubicBezTo>
                    <a:pt x="136" y="128"/>
                    <a:pt x="135" y="127"/>
                    <a:pt x="135" y="127"/>
                  </a:cubicBezTo>
                  <a:cubicBezTo>
                    <a:pt x="135" y="127"/>
                    <a:pt x="134" y="127"/>
                    <a:pt x="134" y="127"/>
                  </a:cubicBezTo>
                  <a:cubicBezTo>
                    <a:pt x="134" y="127"/>
                    <a:pt x="133" y="126"/>
                    <a:pt x="133" y="126"/>
                  </a:cubicBezTo>
                  <a:cubicBezTo>
                    <a:pt x="134" y="127"/>
                    <a:pt x="133" y="126"/>
                    <a:pt x="132" y="126"/>
                  </a:cubicBezTo>
                  <a:cubicBezTo>
                    <a:pt x="132" y="125"/>
                    <a:pt x="131" y="125"/>
                    <a:pt x="130" y="125"/>
                  </a:cubicBezTo>
                  <a:cubicBezTo>
                    <a:pt x="130" y="124"/>
                    <a:pt x="129" y="124"/>
                    <a:pt x="128" y="124"/>
                  </a:cubicBezTo>
                  <a:cubicBezTo>
                    <a:pt x="128" y="122"/>
                    <a:pt x="128" y="124"/>
                    <a:pt x="128" y="122"/>
                  </a:cubicBezTo>
                  <a:cubicBezTo>
                    <a:pt x="128" y="122"/>
                    <a:pt x="128" y="124"/>
                    <a:pt x="126" y="122"/>
                  </a:cubicBezTo>
                  <a:cubicBezTo>
                    <a:pt x="126" y="121"/>
                    <a:pt x="125" y="122"/>
                    <a:pt x="125" y="121"/>
                  </a:cubicBezTo>
                  <a:cubicBezTo>
                    <a:pt x="124" y="121"/>
                    <a:pt x="123" y="120"/>
                    <a:pt x="123" y="120"/>
                  </a:cubicBezTo>
                  <a:cubicBezTo>
                    <a:pt x="123" y="120"/>
                    <a:pt x="122" y="119"/>
                    <a:pt x="122" y="119"/>
                  </a:cubicBezTo>
                  <a:cubicBezTo>
                    <a:pt x="123" y="120"/>
                    <a:pt x="122" y="119"/>
                    <a:pt x="122" y="117"/>
                  </a:cubicBezTo>
                  <a:cubicBezTo>
                    <a:pt x="122" y="117"/>
                    <a:pt x="121" y="117"/>
                    <a:pt x="121" y="117"/>
                  </a:cubicBezTo>
                  <a:cubicBezTo>
                    <a:pt x="121" y="117"/>
                    <a:pt x="118" y="117"/>
                    <a:pt x="118" y="117"/>
                  </a:cubicBezTo>
                  <a:cubicBezTo>
                    <a:pt x="118" y="117"/>
                    <a:pt x="118" y="117"/>
                    <a:pt x="118" y="117"/>
                  </a:cubicBezTo>
                  <a:cubicBezTo>
                    <a:pt x="118" y="117"/>
                    <a:pt x="118" y="117"/>
                    <a:pt x="118" y="119"/>
                  </a:cubicBezTo>
                  <a:cubicBezTo>
                    <a:pt x="118" y="119"/>
                    <a:pt x="118" y="122"/>
                    <a:pt x="118" y="122"/>
                  </a:cubicBezTo>
                  <a:cubicBezTo>
                    <a:pt x="118" y="119"/>
                    <a:pt x="118" y="122"/>
                    <a:pt x="116" y="122"/>
                  </a:cubicBezTo>
                  <a:cubicBezTo>
                    <a:pt x="116" y="122"/>
                    <a:pt x="115" y="121"/>
                    <a:pt x="115" y="121"/>
                  </a:cubicBezTo>
                  <a:cubicBezTo>
                    <a:pt x="115" y="119"/>
                    <a:pt x="114" y="121"/>
                    <a:pt x="114" y="119"/>
                  </a:cubicBezTo>
                  <a:cubicBezTo>
                    <a:pt x="113" y="119"/>
                    <a:pt x="112" y="119"/>
                    <a:pt x="111" y="119"/>
                  </a:cubicBezTo>
                  <a:cubicBezTo>
                    <a:pt x="111" y="118"/>
                    <a:pt x="110" y="118"/>
                    <a:pt x="109" y="118"/>
                  </a:cubicBezTo>
                  <a:cubicBezTo>
                    <a:pt x="109" y="118"/>
                    <a:pt x="108" y="117"/>
                    <a:pt x="108" y="117"/>
                  </a:cubicBezTo>
                  <a:cubicBezTo>
                    <a:pt x="109" y="118"/>
                    <a:pt x="108" y="117"/>
                    <a:pt x="108" y="116"/>
                  </a:cubicBezTo>
                  <a:cubicBezTo>
                    <a:pt x="109" y="118"/>
                    <a:pt x="108" y="117"/>
                    <a:pt x="108" y="114"/>
                  </a:cubicBezTo>
                  <a:cubicBezTo>
                    <a:pt x="108" y="114"/>
                    <a:pt x="108" y="111"/>
                    <a:pt x="108" y="111"/>
                  </a:cubicBezTo>
                  <a:cubicBezTo>
                    <a:pt x="108" y="111"/>
                    <a:pt x="109" y="111"/>
                    <a:pt x="109" y="111"/>
                  </a:cubicBezTo>
                  <a:cubicBezTo>
                    <a:pt x="109" y="110"/>
                    <a:pt x="109" y="108"/>
                    <a:pt x="109" y="107"/>
                  </a:cubicBezTo>
                  <a:cubicBezTo>
                    <a:pt x="110" y="107"/>
                    <a:pt x="111" y="106"/>
                    <a:pt x="111" y="106"/>
                  </a:cubicBezTo>
                  <a:cubicBezTo>
                    <a:pt x="110" y="107"/>
                    <a:pt x="111" y="106"/>
                    <a:pt x="111" y="104"/>
                  </a:cubicBezTo>
                  <a:cubicBezTo>
                    <a:pt x="111" y="104"/>
                    <a:pt x="111" y="101"/>
                    <a:pt x="111" y="101"/>
                  </a:cubicBezTo>
                  <a:cubicBezTo>
                    <a:pt x="112" y="101"/>
                    <a:pt x="111" y="101"/>
                    <a:pt x="112" y="101"/>
                  </a:cubicBezTo>
                  <a:cubicBezTo>
                    <a:pt x="112" y="100"/>
                    <a:pt x="112" y="98"/>
                    <a:pt x="112" y="97"/>
                  </a:cubicBezTo>
                  <a:cubicBezTo>
                    <a:pt x="112" y="97"/>
                    <a:pt x="112" y="96"/>
                    <a:pt x="112" y="96"/>
                  </a:cubicBezTo>
                  <a:cubicBezTo>
                    <a:pt x="112" y="97"/>
                    <a:pt x="112" y="96"/>
                    <a:pt x="110" y="96"/>
                  </a:cubicBezTo>
                  <a:cubicBezTo>
                    <a:pt x="110" y="95"/>
                    <a:pt x="109" y="96"/>
                    <a:pt x="109" y="95"/>
                  </a:cubicBezTo>
                  <a:cubicBezTo>
                    <a:pt x="110" y="95"/>
                    <a:pt x="109" y="96"/>
                    <a:pt x="107" y="95"/>
                  </a:cubicBezTo>
                  <a:cubicBezTo>
                    <a:pt x="107" y="93"/>
                    <a:pt x="107" y="95"/>
                    <a:pt x="107" y="93"/>
                  </a:cubicBezTo>
                  <a:cubicBezTo>
                    <a:pt x="107" y="93"/>
                    <a:pt x="107" y="95"/>
                    <a:pt x="105" y="93"/>
                  </a:cubicBezTo>
                  <a:cubicBezTo>
                    <a:pt x="107" y="93"/>
                    <a:pt x="107" y="95"/>
                    <a:pt x="105" y="91"/>
                  </a:cubicBezTo>
                  <a:cubicBezTo>
                    <a:pt x="105" y="91"/>
                    <a:pt x="105" y="89"/>
                    <a:pt x="105" y="88"/>
                  </a:cubicBezTo>
                  <a:cubicBezTo>
                    <a:pt x="105" y="88"/>
                    <a:pt x="104" y="87"/>
                    <a:pt x="104" y="87"/>
                  </a:cubicBezTo>
                  <a:cubicBezTo>
                    <a:pt x="104" y="86"/>
                    <a:pt x="104" y="85"/>
                    <a:pt x="104" y="84"/>
                  </a:cubicBezTo>
                  <a:cubicBezTo>
                    <a:pt x="104" y="84"/>
                    <a:pt x="103" y="83"/>
                    <a:pt x="103" y="83"/>
                  </a:cubicBezTo>
                  <a:cubicBezTo>
                    <a:pt x="104" y="84"/>
                    <a:pt x="103" y="83"/>
                    <a:pt x="103" y="81"/>
                  </a:cubicBezTo>
                  <a:cubicBezTo>
                    <a:pt x="102" y="81"/>
                    <a:pt x="103" y="81"/>
                    <a:pt x="102" y="81"/>
                  </a:cubicBezTo>
                  <a:cubicBezTo>
                    <a:pt x="102" y="81"/>
                    <a:pt x="103" y="81"/>
                    <a:pt x="102" y="79"/>
                  </a:cubicBezTo>
                  <a:cubicBezTo>
                    <a:pt x="101" y="79"/>
                    <a:pt x="101" y="78"/>
                    <a:pt x="101" y="77"/>
                  </a:cubicBezTo>
                  <a:cubicBezTo>
                    <a:pt x="101" y="77"/>
                    <a:pt x="100" y="76"/>
                    <a:pt x="100" y="76"/>
                  </a:cubicBezTo>
                  <a:cubicBezTo>
                    <a:pt x="100" y="76"/>
                    <a:pt x="99" y="76"/>
                    <a:pt x="99" y="76"/>
                  </a:cubicBezTo>
                  <a:cubicBezTo>
                    <a:pt x="99" y="76"/>
                    <a:pt x="98" y="75"/>
                    <a:pt x="98" y="75"/>
                  </a:cubicBezTo>
                  <a:cubicBezTo>
                    <a:pt x="98" y="75"/>
                    <a:pt x="97" y="74"/>
                    <a:pt x="97" y="74"/>
                  </a:cubicBezTo>
                  <a:cubicBezTo>
                    <a:pt x="97" y="74"/>
                    <a:pt x="97" y="73"/>
                    <a:pt x="97" y="73"/>
                  </a:cubicBezTo>
                  <a:cubicBezTo>
                    <a:pt x="95" y="73"/>
                    <a:pt x="97" y="72"/>
                    <a:pt x="95" y="72"/>
                  </a:cubicBezTo>
                  <a:cubicBezTo>
                    <a:pt x="95" y="73"/>
                    <a:pt x="97" y="72"/>
                    <a:pt x="95" y="70"/>
                  </a:cubicBezTo>
                  <a:cubicBezTo>
                    <a:pt x="95" y="73"/>
                    <a:pt x="97" y="72"/>
                    <a:pt x="95" y="69"/>
                  </a:cubicBezTo>
                  <a:cubicBezTo>
                    <a:pt x="95" y="73"/>
                    <a:pt x="97" y="72"/>
                    <a:pt x="95" y="67"/>
                  </a:cubicBezTo>
                  <a:cubicBezTo>
                    <a:pt x="95" y="67"/>
                    <a:pt x="95" y="65"/>
                    <a:pt x="95" y="65"/>
                  </a:cubicBezTo>
                  <a:cubicBezTo>
                    <a:pt x="95" y="65"/>
                    <a:pt x="96" y="64"/>
                    <a:pt x="96" y="64"/>
                  </a:cubicBezTo>
                  <a:cubicBezTo>
                    <a:pt x="95" y="65"/>
                    <a:pt x="96" y="64"/>
                    <a:pt x="96" y="62"/>
                  </a:cubicBezTo>
                  <a:cubicBezTo>
                    <a:pt x="96" y="62"/>
                    <a:pt x="96" y="60"/>
                    <a:pt x="96" y="60"/>
                  </a:cubicBezTo>
                  <a:cubicBezTo>
                    <a:pt x="95" y="60"/>
                    <a:pt x="95" y="59"/>
                    <a:pt x="95" y="58"/>
                  </a:cubicBezTo>
                  <a:cubicBezTo>
                    <a:pt x="95" y="57"/>
                    <a:pt x="94" y="56"/>
                    <a:pt x="94" y="55"/>
                  </a:cubicBezTo>
                  <a:cubicBezTo>
                    <a:pt x="94" y="55"/>
                    <a:pt x="93" y="54"/>
                    <a:pt x="93" y="54"/>
                  </a:cubicBezTo>
                  <a:cubicBezTo>
                    <a:pt x="93" y="54"/>
                    <a:pt x="93" y="51"/>
                    <a:pt x="93" y="51"/>
                  </a:cubicBezTo>
                  <a:cubicBezTo>
                    <a:pt x="92" y="51"/>
                    <a:pt x="92" y="50"/>
                    <a:pt x="91" y="50"/>
                  </a:cubicBezTo>
                  <a:cubicBezTo>
                    <a:pt x="92" y="51"/>
                    <a:pt x="92" y="50"/>
                    <a:pt x="91" y="48"/>
                  </a:cubicBezTo>
                  <a:cubicBezTo>
                    <a:pt x="92" y="51"/>
                    <a:pt x="92" y="50"/>
                    <a:pt x="91" y="46"/>
                  </a:cubicBezTo>
                  <a:cubicBezTo>
                    <a:pt x="92" y="51"/>
                    <a:pt x="92" y="50"/>
                    <a:pt x="91" y="45"/>
                  </a:cubicBezTo>
                  <a:cubicBezTo>
                    <a:pt x="91" y="45"/>
                    <a:pt x="91" y="42"/>
                    <a:pt x="91" y="42"/>
                  </a:cubicBezTo>
                  <a:cubicBezTo>
                    <a:pt x="91" y="42"/>
                    <a:pt x="90" y="41"/>
                    <a:pt x="90" y="41"/>
                  </a:cubicBezTo>
                  <a:cubicBezTo>
                    <a:pt x="91" y="42"/>
                    <a:pt x="90" y="41"/>
                    <a:pt x="90" y="40"/>
                  </a:cubicBezTo>
                  <a:cubicBezTo>
                    <a:pt x="90" y="40"/>
                    <a:pt x="89" y="39"/>
                    <a:pt x="89" y="39"/>
                  </a:cubicBezTo>
                  <a:cubicBezTo>
                    <a:pt x="89" y="39"/>
                    <a:pt x="88" y="38"/>
                    <a:pt x="88" y="38"/>
                  </a:cubicBezTo>
                  <a:cubicBezTo>
                    <a:pt x="89" y="39"/>
                    <a:pt x="88" y="38"/>
                    <a:pt x="87" y="38"/>
                  </a:cubicBezTo>
                  <a:cubicBezTo>
                    <a:pt x="87" y="38"/>
                    <a:pt x="86" y="37"/>
                    <a:pt x="86" y="37"/>
                  </a:cubicBezTo>
                  <a:cubicBezTo>
                    <a:pt x="86" y="37"/>
                    <a:pt x="85" y="36"/>
                    <a:pt x="85" y="36"/>
                  </a:cubicBezTo>
                  <a:cubicBezTo>
                    <a:pt x="85" y="36"/>
                    <a:pt x="84" y="35"/>
                    <a:pt x="84" y="35"/>
                  </a:cubicBezTo>
                  <a:cubicBezTo>
                    <a:pt x="84" y="35"/>
                    <a:pt x="83" y="35"/>
                    <a:pt x="83" y="35"/>
                  </a:cubicBezTo>
                  <a:cubicBezTo>
                    <a:pt x="83" y="34"/>
                    <a:pt x="82" y="33"/>
                    <a:pt x="82" y="32"/>
                  </a:cubicBezTo>
                  <a:cubicBezTo>
                    <a:pt x="82" y="32"/>
                    <a:pt x="82" y="31"/>
                    <a:pt x="82" y="31"/>
                  </a:cubicBezTo>
                  <a:cubicBezTo>
                    <a:pt x="82" y="30"/>
                    <a:pt x="80" y="29"/>
                    <a:pt x="80" y="29"/>
                  </a:cubicBezTo>
                  <a:cubicBezTo>
                    <a:pt x="80" y="29"/>
                    <a:pt x="80" y="31"/>
                    <a:pt x="80" y="32"/>
                  </a:cubicBezTo>
                  <a:cubicBezTo>
                    <a:pt x="80" y="32"/>
                    <a:pt x="79" y="31"/>
                    <a:pt x="79" y="31"/>
                  </a:cubicBezTo>
                  <a:cubicBezTo>
                    <a:pt x="79" y="31"/>
                    <a:pt x="77" y="30"/>
                    <a:pt x="77" y="30"/>
                  </a:cubicBezTo>
                  <a:cubicBezTo>
                    <a:pt x="79" y="31"/>
                    <a:pt x="77" y="30"/>
                    <a:pt x="77" y="29"/>
                  </a:cubicBezTo>
                  <a:cubicBezTo>
                    <a:pt x="77" y="29"/>
                    <a:pt x="77" y="28"/>
                    <a:pt x="77" y="28"/>
                  </a:cubicBezTo>
                  <a:cubicBezTo>
                    <a:pt x="76" y="28"/>
                    <a:pt x="75" y="27"/>
                    <a:pt x="74" y="27"/>
                  </a:cubicBezTo>
                  <a:cubicBezTo>
                    <a:pt x="76" y="28"/>
                    <a:pt x="75" y="27"/>
                    <a:pt x="74" y="25"/>
                  </a:cubicBezTo>
                  <a:cubicBezTo>
                    <a:pt x="73" y="25"/>
                    <a:pt x="73" y="24"/>
                    <a:pt x="73" y="24"/>
                  </a:cubicBezTo>
                  <a:cubicBezTo>
                    <a:pt x="73" y="24"/>
                    <a:pt x="72" y="23"/>
                    <a:pt x="72" y="23"/>
                  </a:cubicBezTo>
                  <a:cubicBezTo>
                    <a:pt x="73" y="24"/>
                    <a:pt x="72" y="23"/>
                    <a:pt x="72" y="21"/>
                  </a:cubicBezTo>
                  <a:cubicBezTo>
                    <a:pt x="71" y="21"/>
                    <a:pt x="72" y="20"/>
                    <a:pt x="71" y="20"/>
                  </a:cubicBezTo>
                  <a:cubicBezTo>
                    <a:pt x="71" y="21"/>
                    <a:pt x="72" y="20"/>
                    <a:pt x="71" y="19"/>
                  </a:cubicBezTo>
                  <a:cubicBezTo>
                    <a:pt x="71" y="19"/>
                    <a:pt x="70" y="18"/>
                    <a:pt x="70" y="18"/>
                  </a:cubicBezTo>
                  <a:cubicBezTo>
                    <a:pt x="70" y="18"/>
                    <a:pt x="69" y="17"/>
                    <a:pt x="69" y="17"/>
                  </a:cubicBezTo>
                  <a:cubicBezTo>
                    <a:pt x="70" y="18"/>
                    <a:pt x="69" y="17"/>
                    <a:pt x="67" y="17"/>
                  </a:cubicBezTo>
                  <a:cubicBezTo>
                    <a:pt x="70" y="18"/>
                    <a:pt x="69" y="17"/>
                    <a:pt x="67" y="15"/>
                  </a:cubicBezTo>
                  <a:cubicBezTo>
                    <a:pt x="70" y="18"/>
                    <a:pt x="69" y="17"/>
                    <a:pt x="66" y="15"/>
                  </a:cubicBezTo>
                  <a:cubicBezTo>
                    <a:pt x="66" y="14"/>
                    <a:pt x="65" y="14"/>
                    <a:pt x="64" y="14"/>
                  </a:cubicBezTo>
                  <a:cubicBezTo>
                    <a:pt x="64" y="14"/>
                    <a:pt x="63" y="14"/>
                    <a:pt x="63" y="14"/>
                  </a:cubicBezTo>
                  <a:cubicBezTo>
                    <a:pt x="63" y="14"/>
                    <a:pt x="63" y="11"/>
                    <a:pt x="63" y="11"/>
                  </a:cubicBezTo>
                  <a:cubicBezTo>
                    <a:pt x="63" y="11"/>
                    <a:pt x="62" y="10"/>
                    <a:pt x="62" y="10"/>
                  </a:cubicBezTo>
                  <a:cubicBezTo>
                    <a:pt x="63" y="11"/>
                    <a:pt x="62" y="10"/>
                    <a:pt x="62" y="9"/>
                  </a:cubicBezTo>
                  <a:cubicBezTo>
                    <a:pt x="63" y="11"/>
                    <a:pt x="62" y="10"/>
                    <a:pt x="62" y="7"/>
                  </a:cubicBezTo>
                  <a:cubicBezTo>
                    <a:pt x="63" y="11"/>
                    <a:pt x="62" y="10"/>
                    <a:pt x="62" y="5"/>
                  </a:cubicBezTo>
                  <a:cubicBezTo>
                    <a:pt x="63" y="11"/>
                    <a:pt x="62" y="10"/>
                    <a:pt x="62" y="4"/>
                  </a:cubicBezTo>
                  <a:cubicBezTo>
                    <a:pt x="62" y="4"/>
                    <a:pt x="62" y="3"/>
                    <a:pt x="62" y="2"/>
                  </a:cubicBezTo>
                  <a:cubicBezTo>
                    <a:pt x="62" y="2"/>
                    <a:pt x="62" y="3"/>
                    <a:pt x="62" y="3"/>
                  </a:cubicBezTo>
                  <a:cubicBezTo>
                    <a:pt x="60" y="3"/>
                    <a:pt x="57" y="3"/>
                    <a:pt x="55" y="3"/>
                  </a:cubicBezTo>
                  <a:cubicBezTo>
                    <a:pt x="55" y="3"/>
                    <a:pt x="54" y="3"/>
                    <a:pt x="54" y="3"/>
                  </a:cubicBezTo>
                  <a:cubicBezTo>
                    <a:pt x="50" y="3"/>
                    <a:pt x="44" y="3"/>
                    <a:pt x="40" y="3"/>
                  </a:cubicBezTo>
                  <a:cubicBezTo>
                    <a:pt x="40" y="3"/>
                    <a:pt x="39" y="3"/>
                    <a:pt x="39" y="3"/>
                  </a:cubicBezTo>
                  <a:cubicBezTo>
                    <a:pt x="40" y="3"/>
                    <a:pt x="39" y="3"/>
                    <a:pt x="39" y="1"/>
                  </a:cubicBezTo>
                  <a:cubicBezTo>
                    <a:pt x="39" y="1"/>
                    <a:pt x="38" y="1"/>
                    <a:pt x="38" y="1"/>
                  </a:cubicBezTo>
                  <a:cubicBezTo>
                    <a:pt x="38" y="1"/>
                    <a:pt x="37" y="0"/>
                    <a:pt x="37" y="0"/>
                  </a:cubicBezTo>
                  <a:cubicBezTo>
                    <a:pt x="38" y="1"/>
                    <a:pt x="37" y="0"/>
                    <a:pt x="36" y="0"/>
                  </a:cubicBezTo>
                  <a:cubicBezTo>
                    <a:pt x="36" y="0"/>
                    <a:pt x="35" y="1"/>
                    <a:pt x="35" y="1"/>
                  </a:cubicBezTo>
                  <a:cubicBezTo>
                    <a:pt x="31" y="1"/>
                    <a:pt x="25" y="1"/>
                    <a:pt x="21" y="1"/>
                  </a:cubicBezTo>
                </a:path>
              </a:pathLst>
            </a:custGeom>
            <a:solidFill>
              <a:srgbClr val="FFD251"/>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4" name="Freeform 42"/>
            <p:cNvSpPr>
              <a:spLocks/>
            </p:cNvSpPr>
            <p:nvPr/>
          </p:nvSpPr>
          <p:spPr bwMode="auto">
            <a:xfrm>
              <a:off x="2852248" y="2428821"/>
              <a:ext cx="807911" cy="904997"/>
            </a:xfrm>
            <a:custGeom>
              <a:avLst/>
              <a:gdLst>
                <a:gd name="T0" fmla="*/ 39470976 w 161"/>
                <a:gd name="T1" fmla="*/ 11757312 h 197"/>
                <a:gd name="T2" fmla="*/ 35271936 w 161"/>
                <a:gd name="T3" fmla="*/ 12037248 h 197"/>
                <a:gd name="T4" fmla="*/ 31072896 w 161"/>
                <a:gd name="T5" fmla="*/ 11757312 h 197"/>
                <a:gd name="T6" fmla="*/ 26313984 w 161"/>
                <a:gd name="T7" fmla="*/ 11757312 h 197"/>
                <a:gd name="T8" fmla="*/ 23514624 w 161"/>
                <a:gd name="T9" fmla="*/ 9797760 h 197"/>
                <a:gd name="T10" fmla="*/ 20155392 w 161"/>
                <a:gd name="T11" fmla="*/ 8678016 h 197"/>
                <a:gd name="T12" fmla="*/ 16516224 w 161"/>
                <a:gd name="T13" fmla="*/ 7278336 h 197"/>
                <a:gd name="T14" fmla="*/ 13996800 w 161"/>
                <a:gd name="T15" fmla="*/ 5878656 h 197"/>
                <a:gd name="T16" fmla="*/ 11197440 w 161"/>
                <a:gd name="T17" fmla="*/ 4478976 h 197"/>
                <a:gd name="T18" fmla="*/ 8118144 w 161"/>
                <a:gd name="T19" fmla="*/ 3079296 h 197"/>
                <a:gd name="T20" fmla="*/ 4478976 w 161"/>
                <a:gd name="T21" fmla="*/ 2239488 h 197"/>
                <a:gd name="T22" fmla="*/ 2519424 w 161"/>
                <a:gd name="T23" fmla="*/ 279936 h 197"/>
                <a:gd name="T24" fmla="*/ 0 w 161"/>
                <a:gd name="T25" fmla="*/ 559872 h 197"/>
                <a:gd name="T26" fmla="*/ 1399680 w 161"/>
                <a:gd name="T27" fmla="*/ 2799360 h 197"/>
                <a:gd name="T28" fmla="*/ 1679616 w 161"/>
                <a:gd name="T29" fmla="*/ 5878656 h 197"/>
                <a:gd name="T30" fmla="*/ 3359232 w 161"/>
                <a:gd name="T31" fmla="*/ 7278336 h 197"/>
                <a:gd name="T32" fmla="*/ 5878656 w 161"/>
                <a:gd name="T33" fmla="*/ 8957952 h 197"/>
                <a:gd name="T34" fmla="*/ 7558272 w 161"/>
                <a:gd name="T35" fmla="*/ 7278336 h 197"/>
                <a:gd name="T36" fmla="*/ 9517824 w 161"/>
                <a:gd name="T37" fmla="*/ 9797760 h 197"/>
                <a:gd name="T38" fmla="*/ 11477376 w 161"/>
                <a:gd name="T39" fmla="*/ 11197440 h 197"/>
                <a:gd name="T40" fmla="*/ 13436928 w 161"/>
                <a:gd name="T41" fmla="*/ 12877056 h 197"/>
                <a:gd name="T42" fmla="*/ 12877056 w 161"/>
                <a:gd name="T43" fmla="*/ 15956352 h 197"/>
                <a:gd name="T44" fmla="*/ 13716864 w 161"/>
                <a:gd name="T45" fmla="*/ 18475776 h 197"/>
                <a:gd name="T46" fmla="*/ 14276736 w 161"/>
                <a:gd name="T47" fmla="*/ 20995200 h 197"/>
                <a:gd name="T48" fmla="*/ 15116544 w 161"/>
                <a:gd name="T49" fmla="*/ 23234688 h 197"/>
                <a:gd name="T50" fmla="*/ 15956352 w 161"/>
                <a:gd name="T51" fmla="*/ 29113344 h 197"/>
                <a:gd name="T52" fmla="*/ 19595520 w 161"/>
                <a:gd name="T53" fmla="*/ 30792960 h 197"/>
                <a:gd name="T54" fmla="*/ 20155392 w 161"/>
                <a:gd name="T55" fmla="*/ 33872256 h 197"/>
                <a:gd name="T56" fmla="*/ 22954752 w 161"/>
                <a:gd name="T57" fmla="*/ 36391680 h 197"/>
                <a:gd name="T58" fmla="*/ 24074496 w 161"/>
                <a:gd name="T59" fmla="*/ 40030848 h 197"/>
                <a:gd name="T60" fmla="*/ 27153792 w 161"/>
                <a:gd name="T61" fmla="*/ 40030848 h 197"/>
                <a:gd name="T62" fmla="*/ 29113344 w 161"/>
                <a:gd name="T63" fmla="*/ 42550272 h 197"/>
                <a:gd name="T64" fmla="*/ 29113344 w 161"/>
                <a:gd name="T65" fmla="*/ 44789760 h 197"/>
                <a:gd name="T66" fmla="*/ 29953152 w 161"/>
                <a:gd name="T67" fmla="*/ 47869056 h 197"/>
                <a:gd name="T68" fmla="*/ 32472576 w 161"/>
                <a:gd name="T69" fmla="*/ 49268736 h 197"/>
                <a:gd name="T70" fmla="*/ 34152192 w 161"/>
                <a:gd name="T71" fmla="*/ 51228288 h 197"/>
                <a:gd name="T72" fmla="*/ 35271936 w 161"/>
                <a:gd name="T73" fmla="*/ 53747712 h 197"/>
                <a:gd name="T74" fmla="*/ 37791360 w 161"/>
                <a:gd name="T75" fmla="*/ 54587520 h 197"/>
                <a:gd name="T76" fmla="*/ 39470976 w 161"/>
                <a:gd name="T77" fmla="*/ 54587520 h 197"/>
                <a:gd name="T78" fmla="*/ 41150592 w 161"/>
                <a:gd name="T79" fmla="*/ 52907904 h 197"/>
                <a:gd name="T80" fmla="*/ 42830208 w 161"/>
                <a:gd name="T81" fmla="*/ 51228288 h 197"/>
                <a:gd name="T82" fmla="*/ 43949952 w 161"/>
                <a:gd name="T83" fmla="*/ 50108544 h 197"/>
                <a:gd name="T84" fmla="*/ 42830208 w 161"/>
                <a:gd name="T85" fmla="*/ 49548672 h 197"/>
                <a:gd name="T86" fmla="*/ 41990400 w 161"/>
                <a:gd name="T87" fmla="*/ 47589120 h 197"/>
                <a:gd name="T88" fmla="*/ 42830208 w 161"/>
                <a:gd name="T89" fmla="*/ 45629568 h 197"/>
                <a:gd name="T90" fmla="*/ 42550272 w 161"/>
                <a:gd name="T91" fmla="*/ 44229888 h 197"/>
                <a:gd name="T92" fmla="*/ 40870656 w 161"/>
                <a:gd name="T93" fmla="*/ 41710464 h 197"/>
                <a:gd name="T94" fmla="*/ 40030848 w 161"/>
                <a:gd name="T95" fmla="*/ 38911104 h 197"/>
                <a:gd name="T96" fmla="*/ 43670016 w 161"/>
                <a:gd name="T97" fmla="*/ 39750912 h 197"/>
                <a:gd name="T98" fmla="*/ 43670016 w 161"/>
                <a:gd name="T99" fmla="*/ 37231488 h 197"/>
                <a:gd name="T100" fmla="*/ 43670016 w 161"/>
                <a:gd name="T101" fmla="*/ 33312384 h 197"/>
                <a:gd name="T102" fmla="*/ 44229888 w 161"/>
                <a:gd name="T103" fmla="*/ 29953152 h 197"/>
                <a:gd name="T104" fmla="*/ 44229888 w 161"/>
                <a:gd name="T105" fmla="*/ 26034048 h 197"/>
                <a:gd name="T106" fmla="*/ 44229888 w 161"/>
                <a:gd name="T107" fmla="*/ 22394880 h 197"/>
                <a:gd name="T108" fmla="*/ 43949952 w 161"/>
                <a:gd name="T109" fmla="*/ 18195840 h 197"/>
                <a:gd name="T110" fmla="*/ 43390080 w 161"/>
                <a:gd name="T111" fmla="*/ 15116544 h 197"/>
                <a:gd name="T112" fmla="*/ 42830208 w 161"/>
                <a:gd name="T113" fmla="*/ 10917504 h 197"/>
                <a:gd name="T114" fmla="*/ 44509824 w 161"/>
                <a:gd name="T115" fmla="*/ 12317184 h 1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1"/>
                <a:gd name="T175" fmla="*/ 0 h 197"/>
                <a:gd name="T176" fmla="*/ 161 w 161"/>
                <a:gd name="T177" fmla="*/ 197 h 19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1" h="197">
                  <a:moveTo>
                    <a:pt x="151" y="44"/>
                  </a:moveTo>
                  <a:cubicBezTo>
                    <a:pt x="150" y="44"/>
                    <a:pt x="147" y="45"/>
                    <a:pt x="147" y="43"/>
                  </a:cubicBezTo>
                  <a:cubicBezTo>
                    <a:pt x="150" y="44"/>
                    <a:pt x="147" y="45"/>
                    <a:pt x="145" y="43"/>
                  </a:cubicBezTo>
                  <a:cubicBezTo>
                    <a:pt x="145" y="43"/>
                    <a:pt x="144" y="42"/>
                    <a:pt x="144" y="42"/>
                  </a:cubicBezTo>
                  <a:cubicBezTo>
                    <a:pt x="145" y="43"/>
                    <a:pt x="144" y="42"/>
                    <a:pt x="142" y="42"/>
                  </a:cubicBezTo>
                  <a:cubicBezTo>
                    <a:pt x="145" y="43"/>
                    <a:pt x="144" y="42"/>
                    <a:pt x="141" y="42"/>
                  </a:cubicBezTo>
                  <a:cubicBezTo>
                    <a:pt x="141" y="42"/>
                    <a:pt x="138" y="42"/>
                    <a:pt x="138" y="42"/>
                  </a:cubicBezTo>
                  <a:cubicBezTo>
                    <a:pt x="137" y="42"/>
                    <a:pt x="136" y="44"/>
                    <a:pt x="135" y="44"/>
                  </a:cubicBezTo>
                  <a:cubicBezTo>
                    <a:pt x="134" y="44"/>
                    <a:pt x="133" y="44"/>
                    <a:pt x="132" y="44"/>
                  </a:cubicBezTo>
                  <a:cubicBezTo>
                    <a:pt x="134" y="44"/>
                    <a:pt x="133" y="44"/>
                    <a:pt x="131" y="44"/>
                  </a:cubicBezTo>
                  <a:cubicBezTo>
                    <a:pt x="131" y="44"/>
                    <a:pt x="128" y="44"/>
                    <a:pt x="128" y="44"/>
                  </a:cubicBezTo>
                  <a:cubicBezTo>
                    <a:pt x="128" y="44"/>
                    <a:pt x="126" y="43"/>
                    <a:pt x="126" y="43"/>
                  </a:cubicBezTo>
                  <a:cubicBezTo>
                    <a:pt x="128" y="44"/>
                    <a:pt x="126" y="43"/>
                    <a:pt x="125" y="43"/>
                  </a:cubicBezTo>
                  <a:cubicBezTo>
                    <a:pt x="123" y="43"/>
                    <a:pt x="121" y="43"/>
                    <a:pt x="119" y="43"/>
                  </a:cubicBezTo>
                  <a:cubicBezTo>
                    <a:pt x="119" y="43"/>
                    <a:pt x="117" y="42"/>
                    <a:pt x="117" y="42"/>
                  </a:cubicBezTo>
                  <a:cubicBezTo>
                    <a:pt x="116" y="42"/>
                    <a:pt x="116" y="42"/>
                    <a:pt x="115" y="42"/>
                  </a:cubicBezTo>
                  <a:cubicBezTo>
                    <a:pt x="114" y="42"/>
                    <a:pt x="113" y="42"/>
                    <a:pt x="112" y="42"/>
                  </a:cubicBezTo>
                  <a:cubicBezTo>
                    <a:pt x="114" y="42"/>
                    <a:pt x="113" y="42"/>
                    <a:pt x="111" y="42"/>
                  </a:cubicBezTo>
                  <a:cubicBezTo>
                    <a:pt x="114" y="42"/>
                    <a:pt x="113" y="42"/>
                    <a:pt x="109" y="42"/>
                  </a:cubicBezTo>
                  <a:cubicBezTo>
                    <a:pt x="108" y="42"/>
                    <a:pt x="107" y="42"/>
                    <a:pt x="106" y="42"/>
                  </a:cubicBezTo>
                  <a:cubicBezTo>
                    <a:pt x="106" y="42"/>
                    <a:pt x="105" y="42"/>
                    <a:pt x="104" y="42"/>
                  </a:cubicBezTo>
                  <a:cubicBezTo>
                    <a:pt x="103" y="42"/>
                    <a:pt x="100" y="42"/>
                    <a:pt x="100" y="42"/>
                  </a:cubicBezTo>
                  <a:cubicBezTo>
                    <a:pt x="99" y="42"/>
                    <a:pt x="98" y="42"/>
                    <a:pt x="97" y="42"/>
                  </a:cubicBezTo>
                  <a:cubicBezTo>
                    <a:pt x="96" y="42"/>
                    <a:pt x="95" y="42"/>
                    <a:pt x="94" y="42"/>
                  </a:cubicBezTo>
                  <a:cubicBezTo>
                    <a:pt x="94" y="41"/>
                    <a:pt x="91" y="40"/>
                    <a:pt x="91" y="40"/>
                  </a:cubicBezTo>
                  <a:cubicBezTo>
                    <a:pt x="94" y="41"/>
                    <a:pt x="91" y="40"/>
                    <a:pt x="90" y="40"/>
                  </a:cubicBezTo>
                  <a:cubicBezTo>
                    <a:pt x="89" y="40"/>
                    <a:pt x="88" y="39"/>
                    <a:pt x="88" y="38"/>
                  </a:cubicBezTo>
                  <a:cubicBezTo>
                    <a:pt x="89" y="40"/>
                    <a:pt x="88" y="39"/>
                    <a:pt x="86" y="38"/>
                  </a:cubicBezTo>
                  <a:cubicBezTo>
                    <a:pt x="86" y="36"/>
                    <a:pt x="85" y="38"/>
                    <a:pt x="85" y="36"/>
                  </a:cubicBezTo>
                  <a:cubicBezTo>
                    <a:pt x="85" y="36"/>
                    <a:pt x="84" y="35"/>
                    <a:pt x="84" y="35"/>
                  </a:cubicBezTo>
                  <a:cubicBezTo>
                    <a:pt x="83" y="35"/>
                    <a:pt x="82" y="35"/>
                    <a:pt x="81" y="35"/>
                  </a:cubicBezTo>
                  <a:cubicBezTo>
                    <a:pt x="81" y="35"/>
                    <a:pt x="80" y="33"/>
                    <a:pt x="80" y="33"/>
                  </a:cubicBezTo>
                  <a:cubicBezTo>
                    <a:pt x="80" y="33"/>
                    <a:pt x="78" y="33"/>
                    <a:pt x="78" y="33"/>
                  </a:cubicBezTo>
                  <a:cubicBezTo>
                    <a:pt x="78" y="33"/>
                    <a:pt x="76" y="32"/>
                    <a:pt x="76" y="32"/>
                  </a:cubicBezTo>
                  <a:cubicBezTo>
                    <a:pt x="75" y="32"/>
                    <a:pt x="74" y="32"/>
                    <a:pt x="73" y="32"/>
                  </a:cubicBezTo>
                  <a:cubicBezTo>
                    <a:pt x="73" y="32"/>
                    <a:pt x="72" y="31"/>
                    <a:pt x="72" y="31"/>
                  </a:cubicBezTo>
                  <a:cubicBezTo>
                    <a:pt x="73" y="32"/>
                    <a:pt x="72" y="31"/>
                    <a:pt x="70" y="31"/>
                  </a:cubicBezTo>
                  <a:cubicBezTo>
                    <a:pt x="70" y="31"/>
                    <a:pt x="69" y="30"/>
                    <a:pt x="68" y="30"/>
                  </a:cubicBezTo>
                  <a:cubicBezTo>
                    <a:pt x="68" y="30"/>
                    <a:pt x="67" y="30"/>
                    <a:pt x="67" y="30"/>
                  </a:cubicBezTo>
                  <a:cubicBezTo>
                    <a:pt x="67" y="30"/>
                    <a:pt x="65" y="28"/>
                    <a:pt x="65" y="28"/>
                  </a:cubicBezTo>
                  <a:cubicBezTo>
                    <a:pt x="67" y="30"/>
                    <a:pt x="65" y="28"/>
                    <a:pt x="63" y="28"/>
                  </a:cubicBezTo>
                  <a:cubicBezTo>
                    <a:pt x="62" y="28"/>
                    <a:pt x="59" y="26"/>
                    <a:pt x="59" y="26"/>
                  </a:cubicBezTo>
                  <a:cubicBezTo>
                    <a:pt x="62" y="28"/>
                    <a:pt x="59" y="26"/>
                    <a:pt x="57" y="26"/>
                  </a:cubicBezTo>
                  <a:cubicBezTo>
                    <a:pt x="62" y="28"/>
                    <a:pt x="59" y="26"/>
                    <a:pt x="55" y="25"/>
                  </a:cubicBezTo>
                  <a:cubicBezTo>
                    <a:pt x="62" y="28"/>
                    <a:pt x="59" y="26"/>
                    <a:pt x="54" y="25"/>
                  </a:cubicBezTo>
                  <a:cubicBezTo>
                    <a:pt x="54" y="24"/>
                    <a:pt x="53" y="24"/>
                    <a:pt x="52" y="24"/>
                  </a:cubicBezTo>
                  <a:cubicBezTo>
                    <a:pt x="52" y="24"/>
                    <a:pt x="51" y="23"/>
                    <a:pt x="51" y="23"/>
                  </a:cubicBezTo>
                  <a:cubicBezTo>
                    <a:pt x="51" y="21"/>
                    <a:pt x="50" y="23"/>
                    <a:pt x="50" y="21"/>
                  </a:cubicBezTo>
                  <a:cubicBezTo>
                    <a:pt x="51" y="21"/>
                    <a:pt x="50" y="23"/>
                    <a:pt x="49" y="21"/>
                  </a:cubicBezTo>
                  <a:cubicBezTo>
                    <a:pt x="48" y="21"/>
                    <a:pt x="47" y="20"/>
                    <a:pt x="47" y="20"/>
                  </a:cubicBezTo>
                  <a:cubicBezTo>
                    <a:pt x="48" y="21"/>
                    <a:pt x="47" y="20"/>
                    <a:pt x="45" y="20"/>
                  </a:cubicBezTo>
                  <a:cubicBezTo>
                    <a:pt x="48" y="21"/>
                    <a:pt x="47" y="20"/>
                    <a:pt x="44" y="18"/>
                  </a:cubicBezTo>
                  <a:cubicBezTo>
                    <a:pt x="48" y="21"/>
                    <a:pt x="47" y="20"/>
                    <a:pt x="42" y="18"/>
                  </a:cubicBezTo>
                  <a:cubicBezTo>
                    <a:pt x="41" y="18"/>
                    <a:pt x="40" y="17"/>
                    <a:pt x="40" y="16"/>
                  </a:cubicBezTo>
                  <a:cubicBezTo>
                    <a:pt x="41" y="18"/>
                    <a:pt x="40" y="17"/>
                    <a:pt x="39" y="16"/>
                  </a:cubicBezTo>
                  <a:cubicBezTo>
                    <a:pt x="39" y="15"/>
                    <a:pt x="38" y="16"/>
                    <a:pt x="38" y="15"/>
                  </a:cubicBezTo>
                  <a:cubicBezTo>
                    <a:pt x="38" y="15"/>
                    <a:pt x="35" y="15"/>
                    <a:pt x="35" y="15"/>
                  </a:cubicBezTo>
                  <a:cubicBezTo>
                    <a:pt x="34" y="15"/>
                    <a:pt x="34" y="14"/>
                    <a:pt x="33" y="14"/>
                  </a:cubicBezTo>
                  <a:cubicBezTo>
                    <a:pt x="32" y="14"/>
                    <a:pt x="31" y="13"/>
                    <a:pt x="30" y="13"/>
                  </a:cubicBezTo>
                  <a:cubicBezTo>
                    <a:pt x="30" y="13"/>
                    <a:pt x="29" y="11"/>
                    <a:pt x="29" y="11"/>
                  </a:cubicBezTo>
                  <a:cubicBezTo>
                    <a:pt x="30" y="13"/>
                    <a:pt x="29" y="11"/>
                    <a:pt x="28" y="11"/>
                  </a:cubicBezTo>
                  <a:cubicBezTo>
                    <a:pt x="27" y="11"/>
                    <a:pt x="26" y="10"/>
                    <a:pt x="25" y="10"/>
                  </a:cubicBezTo>
                  <a:cubicBezTo>
                    <a:pt x="27" y="11"/>
                    <a:pt x="26" y="10"/>
                    <a:pt x="24" y="10"/>
                  </a:cubicBezTo>
                  <a:cubicBezTo>
                    <a:pt x="24" y="10"/>
                    <a:pt x="21" y="10"/>
                    <a:pt x="21" y="10"/>
                  </a:cubicBezTo>
                  <a:cubicBezTo>
                    <a:pt x="20" y="10"/>
                    <a:pt x="19" y="9"/>
                    <a:pt x="18" y="9"/>
                  </a:cubicBezTo>
                  <a:cubicBezTo>
                    <a:pt x="18" y="9"/>
                    <a:pt x="17" y="8"/>
                    <a:pt x="16" y="8"/>
                  </a:cubicBezTo>
                  <a:cubicBezTo>
                    <a:pt x="16" y="6"/>
                    <a:pt x="15" y="8"/>
                    <a:pt x="15" y="6"/>
                  </a:cubicBezTo>
                  <a:cubicBezTo>
                    <a:pt x="16" y="6"/>
                    <a:pt x="15" y="8"/>
                    <a:pt x="13" y="6"/>
                  </a:cubicBezTo>
                  <a:cubicBezTo>
                    <a:pt x="13" y="6"/>
                    <a:pt x="13" y="5"/>
                    <a:pt x="13" y="5"/>
                  </a:cubicBezTo>
                  <a:cubicBezTo>
                    <a:pt x="13" y="4"/>
                    <a:pt x="12" y="5"/>
                    <a:pt x="12" y="4"/>
                  </a:cubicBezTo>
                  <a:cubicBezTo>
                    <a:pt x="11" y="4"/>
                    <a:pt x="10" y="3"/>
                    <a:pt x="10" y="2"/>
                  </a:cubicBezTo>
                  <a:cubicBezTo>
                    <a:pt x="10" y="2"/>
                    <a:pt x="9" y="1"/>
                    <a:pt x="9" y="1"/>
                  </a:cubicBezTo>
                  <a:cubicBezTo>
                    <a:pt x="9" y="1"/>
                    <a:pt x="7" y="1"/>
                    <a:pt x="7" y="1"/>
                  </a:cubicBezTo>
                  <a:cubicBezTo>
                    <a:pt x="7" y="1"/>
                    <a:pt x="6" y="0"/>
                    <a:pt x="6" y="0"/>
                  </a:cubicBezTo>
                  <a:cubicBezTo>
                    <a:pt x="7" y="1"/>
                    <a:pt x="6" y="0"/>
                    <a:pt x="4" y="0"/>
                  </a:cubicBezTo>
                  <a:cubicBezTo>
                    <a:pt x="4" y="0"/>
                    <a:pt x="2" y="0"/>
                    <a:pt x="2" y="0"/>
                  </a:cubicBezTo>
                  <a:cubicBezTo>
                    <a:pt x="2" y="0"/>
                    <a:pt x="1" y="1"/>
                    <a:pt x="1" y="1"/>
                  </a:cubicBezTo>
                  <a:cubicBezTo>
                    <a:pt x="1" y="1"/>
                    <a:pt x="0" y="2"/>
                    <a:pt x="0" y="2"/>
                  </a:cubicBezTo>
                  <a:cubicBezTo>
                    <a:pt x="0" y="2"/>
                    <a:pt x="0" y="5"/>
                    <a:pt x="0" y="5"/>
                  </a:cubicBezTo>
                  <a:cubicBezTo>
                    <a:pt x="2" y="5"/>
                    <a:pt x="0" y="5"/>
                    <a:pt x="2" y="5"/>
                  </a:cubicBezTo>
                  <a:cubicBezTo>
                    <a:pt x="2" y="5"/>
                    <a:pt x="0" y="5"/>
                    <a:pt x="2" y="7"/>
                  </a:cubicBezTo>
                  <a:cubicBezTo>
                    <a:pt x="3" y="7"/>
                    <a:pt x="3" y="8"/>
                    <a:pt x="3" y="9"/>
                  </a:cubicBezTo>
                  <a:cubicBezTo>
                    <a:pt x="3" y="9"/>
                    <a:pt x="3" y="10"/>
                    <a:pt x="3" y="10"/>
                  </a:cubicBezTo>
                  <a:cubicBezTo>
                    <a:pt x="3" y="9"/>
                    <a:pt x="3" y="10"/>
                    <a:pt x="5" y="10"/>
                  </a:cubicBezTo>
                  <a:cubicBezTo>
                    <a:pt x="3" y="9"/>
                    <a:pt x="3" y="10"/>
                    <a:pt x="5" y="11"/>
                  </a:cubicBezTo>
                  <a:cubicBezTo>
                    <a:pt x="5" y="12"/>
                    <a:pt x="5" y="14"/>
                    <a:pt x="5" y="15"/>
                  </a:cubicBezTo>
                  <a:cubicBezTo>
                    <a:pt x="5" y="15"/>
                    <a:pt x="6" y="15"/>
                    <a:pt x="6" y="15"/>
                  </a:cubicBezTo>
                  <a:cubicBezTo>
                    <a:pt x="5" y="15"/>
                    <a:pt x="6" y="15"/>
                    <a:pt x="6" y="17"/>
                  </a:cubicBezTo>
                  <a:cubicBezTo>
                    <a:pt x="5" y="15"/>
                    <a:pt x="6" y="15"/>
                    <a:pt x="6" y="19"/>
                  </a:cubicBezTo>
                  <a:cubicBezTo>
                    <a:pt x="6" y="19"/>
                    <a:pt x="6" y="21"/>
                    <a:pt x="6" y="21"/>
                  </a:cubicBezTo>
                  <a:cubicBezTo>
                    <a:pt x="6" y="21"/>
                    <a:pt x="7" y="22"/>
                    <a:pt x="7" y="22"/>
                  </a:cubicBezTo>
                  <a:cubicBezTo>
                    <a:pt x="8" y="22"/>
                    <a:pt x="7" y="23"/>
                    <a:pt x="8" y="23"/>
                  </a:cubicBezTo>
                  <a:cubicBezTo>
                    <a:pt x="8" y="22"/>
                    <a:pt x="7" y="23"/>
                    <a:pt x="8" y="25"/>
                  </a:cubicBezTo>
                  <a:cubicBezTo>
                    <a:pt x="8" y="25"/>
                    <a:pt x="9" y="25"/>
                    <a:pt x="9" y="25"/>
                  </a:cubicBezTo>
                  <a:cubicBezTo>
                    <a:pt x="9" y="25"/>
                    <a:pt x="10" y="26"/>
                    <a:pt x="10" y="26"/>
                  </a:cubicBezTo>
                  <a:cubicBezTo>
                    <a:pt x="9" y="25"/>
                    <a:pt x="10" y="26"/>
                    <a:pt x="12" y="26"/>
                  </a:cubicBezTo>
                  <a:cubicBezTo>
                    <a:pt x="12" y="28"/>
                    <a:pt x="13" y="28"/>
                    <a:pt x="13" y="29"/>
                  </a:cubicBezTo>
                  <a:cubicBezTo>
                    <a:pt x="12" y="28"/>
                    <a:pt x="13" y="28"/>
                    <a:pt x="15" y="29"/>
                  </a:cubicBezTo>
                  <a:cubicBezTo>
                    <a:pt x="15" y="30"/>
                    <a:pt x="16" y="30"/>
                    <a:pt x="17" y="30"/>
                  </a:cubicBezTo>
                  <a:cubicBezTo>
                    <a:pt x="17" y="30"/>
                    <a:pt x="18" y="30"/>
                    <a:pt x="18" y="30"/>
                  </a:cubicBezTo>
                  <a:cubicBezTo>
                    <a:pt x="18" y="31"/>
                    <a:pt x="19" y="31"/>
                    <a:pt x="20" y="31"/>
                  </a:cubicBezTo>
                  <a:cubicBezTo>
                    <a:pt x="20" y="31"/>
                    <a:pt x="21" y="32"/>
                    <a:pt x="21" y="32"/>
                  </a:cubicBezTo>
                  <a:cubicBezTo>
                    <a:pt x="22" y="32"/>
                    <a:pt x="24" y="32"/>
                    <a:pt x="24" y="32"/>
                  </a:cubicBezTo>
                  <a:cubicBezTo>
                    <a:pt x="24" y="32"/>
                    <a:pt x="25" y="33"/>
                    <a:pt x="25" y="33"/>
                  </a:cubicBezTo>
                  <a:cubicBezTo>
                    <a:pt x="24" y="32"/>
                    <a:pt x="25" y="33"/>
                    <a:pt x="27" y="33"/>
                  </a:cubicBezTo>
                  <a:cubicBezTo>
                    <a:pt x="24" y="32"/>
                    <a:pt x="25" y="33"/>
                    <a:pt x="27" y="31"/>
                  </a:cubicBezTo>
                  <a:cubicBezTo>
                    <a:pt x="24" y="32"/>
                    <a:pt x="25" y="33"/>
                    <a:pt x="27" y="30"/>
                  </a:cubicBezTo>
                  <a:cubicBezTo>
                    <a:pt x="27" y="29"/>
                    <a:pt x="27" y="27"/>
                    <a:pt x="27" y="26"/>
                  </a:cubicBezTo>
                  <a:cubicBezTo>
                    <a:pt x="27" y="26"/>
                    <a:pt x="29" y="26"/>
                    <a:pt x="29" y="26"/>
                  </a:cubicBezTo>
                  <a:cubicBezTo>
                    <a:pt x="29" y="27"/>
                    <a:pt x="30" y="29"/>
                    <a:pt x="31" y="29"/>
                  </a:cubicBezTo>
                  <a:cubicBezTo>
                    <a:pt x="31" y="29"/>
                    <a:pt x="31" y="31"/>
                    <a:pt x="31" y="31"/>
                  </a:cubicBezTo>
                  <a:cubicBezTo>
                    <a:pt x="33" y="31"/>
                    <a:pt x="31" y="32"/>
                    <a:pt x="33" y="32"/>
                  </a:cubicBezTo>
                  <a:cubicBezTo>
                    <a:pt x="33" y="31"/>
                    <a:pt x="31" y="32"/>
                    <a:pt x="33" y="34"/>
                  </a:cubicBezTo>
                  <a:cubicBezTo>
                    <a:pt x="33" y="34"/>
                    <a:pt x="34" y="35"/>
                    <a:pt x="34" y="35"/>
                  </a:cubicBezTo>
                  <a:cubicBezTo>
                    <a:pt x="34" y="35"/>
                    <a:pt x="34" y="37"/>
                    <a:pt x="34" y="37"/>
                  </a:cubicBezTo>
                  <a:cubicBezTo>
                    <a:pt x="34" y="37"/>
                    <a:pt x="34" y="38"/>
                    <a:pt x="34" y="38"/>
                  </a:cubicBezTo>
                  <a:cubicBezTo>
                    <a:pt x="34" y="37"/>
                    <a:pt x="34" y="38"/>
                    <a:pt x="36" y="38"/>
                  </a:cubicBezTo>
                  <a:cubicBezTo>
                    <a:pt x="36" y="39"/>
                    <a:pt x="37" y="39"/>
                    <a:pt x="38" y="39"/>
                  </a:cubicBezTo>
                  <a:cubicBezTo>
                    <a:pt x="38" y="39"/>
                    <a:pt x="39" y="40"/>
                    <a:pt x="39" y="40"/>
                  </a:cubicBezTo>
                  <a:cubicBezTo>
                    <a:pt x="38" y="39"/>
                    <a:pt x="39" y="40"/>
                    <a:pt x="41" y="40"/>
                  </a:cubicBezTo>
                  <a:cubicBezTo>
                    <a:pt x="38" y="39"/>
                    <a:pt x="39" y="40"/>
                    <a:pt x="43" y="40"/>
                  </a:cubicBezTo>
                  <a:cubicBezTo>
                    <a:pt x="44" y="40"/>
                    <a:pt x="45" y="40"/>
                    <a:pt x="46" y="40"/>
                  </a:cubicBezTo>
                  <a:cubicBezTo>
                    <a:pt x="46" y="40"/>
                    <a:pt x="47" y="40"/>
                    <a:pt x="47" y="40"/>
                  </a:cubicBezTo>
                  <a:cubicBezTo>
                    <a:pt x="47" y="40"/>
                    <a:pt x="47" y="43"/>
                    <a:pt x="47" y="43"/>
                  </a:cubicBezTo>
                  <a:cubicBezTo>
                    <a:pt x="47" y="43"/>
                    <a:pt x="48" y="44"/>
                    <a:pt x="48" y="44"/>
                  </a:cubicBezTo>
                  <a:cubicBezTo>
                    <a:pt x="47" y="43"/>
                    <a:pt x="48" y="44"/>
                    <a:pt x="48" y="46"/>
                  </a:cubicBezTo>
                  <a:cubicBezTo>
                    <a:pt x="47" y="43"/>
                    <a:pt x="48" y="44"/>
                    <a:pt x="48" y="47"/>
                  </a:cubicBezTo>
                  <a:cubicBezTo>
                    <a:pt x="48" y="47"/>
                    <a:pt x="48" y="50"/>
                    <a:pt x="48" y="50"/>
                  </a:cubicBezTo>
                  <a:cubicBezTo>
                    <a:pt x="48" y="50"/>
                    <a:pt x="47" y="51"/>
                    <a:pt x="47" y="51"/>
                  </a:cubicBezTo>
                  <a:cubicBezTo>
                    <a:pt x="47" y="51"/>
                    <a:pt x="47" y="53"/>
                    <a:pt x="47" y="54"/>
                  </a:cubicBezTo>
                  <a:cubicBezTo>
                    <a:pt x="47" y="54"/>
                    <a:pt x="46" y="55"/>
                    <a:pt x="46" y="55"/>
                  </a:cubicBezTo>
                  <a:cubicBezTo>
                    <a:pt x="46" y="55"/>
                    <a:pt x="46" y="57"/>
                    <a:pt x="46" y="57"/>
                  </a:cubicBezTo>
                  <a:cubicBezTo>
                    <a:pt x="46" y="57"/>
                    <a:pt x="45" y="58"/>
                    <a:pt x="45" y="58"/>
                  </a:cubicBezTo>
                  <a:cubicBezTo>
                    <a:pt x="45" y="58"/>
                    <a:pt x="45" y="61"/>
                    <a:pt x="45" y="61"/>
                  </a:cubicBezTo>
                  <a:cubicBezTo>
                    <a:pt x="46" y="61"/>
                    <a:pt x="46" y="61"/>
                    <a:pt x="46" y="62"/>
                  </a:cubicBezTo>
                  <a:cubicBezTo>
                    <a:pt x="48" y="62"/>
                    <a:pt x="46" y="63"/>
                    <a:pt x="48" y="63"/>
                  </a:cubicBezTo>
                  <a:cubicBezTo>
                    <a:pt x="48" y="62"/>
                    <a:pt x="46" y="63"/>
                    <a:pt x="48" y="65"/>
                  </a:cubicBezTo>
                  <a:cubicBezTo>
                    <a:pt x="49" y="65"/>
                    <a:pt x="48" y="66"/>
                    <a:pt x="49" y="66"/>
                  </a:cubicBezTo>
                  <a:cubicBezTo>
                    <a:pt x="49" y="65"/>
                    <a:pt x="48" y="66"/>
                    <a:pt x="49" y="67"/>
                  </a:cubicBezTo>
                  <a:cubicBezTo>
                    <a:pt x="49" y="67"/>
                    <a:pt x="50" y="68"/>
                    <a:pt x="50" y="68"/>
                  </a:cubicBezTo>
                  <a:cubicBezTo>
                    <a:pt x="49" y="67"/>
                    <a:pt x="50" y="68"/>
                    <a:pt x="50" y="70"/>
                  </a:cubicBezTo>
                  <a:cubicBezTo>
                    <a:pt x="50" y="70"/>
                    <a:pt x="51" y="71"/>
                    <a:pt x="51" y="71"/>
                  </a:cubicBezTo>
                  <a:cubicBezTo>
                    <a:pt x="50" y="70"/>
                    <a:pt x="51" y="71"/>
                    <a:pt x="51" y="72"/>
                  </a:cubicBezTo>
                  <a:cubicBezTo>
                    <a:pt x="51" y="72"/>
                    <a:pt x="51" y="75"/>
                    <a:pt x="51" y="75"/>
                  </a:cubicBezTo>
                  <a:cubicBezTo>
                    <a:pt x="51" y="75"/>
                    <a:pt x="52" y="76"/>
                    <a:pt x="52" y="76"/>
                  </a:cubicBezTo>
                  <a:cubicBezTo>
                    <a:pt x="51" y="75"/>
                    <a:pt x="52" y="76"/>
                    <a:pt x="52" y="77"/>
                  </a:cubicBezTo>
                  <a:cubicBezTo>
                    <a:pt x="53" y="77"/>
                    <a:pt x="54" y="78"/>
                    <a:pt x="54" y="79"/>
                  </a:cubicBezTo>
                  <a:cubicBezTo>
                    <a:pt x="53" y="77"/>
                    <a:pt x="54" y="78"/>
                    <a:pt x="54" y="81"/>
                  </a:cubicBezTo>
                  <a:cubicBezTo>
                    <a:pt x="54" y="81"/>
                    <a:pt x="54" y="81"/>
                    <a:pt x="54" y="81"/>
                  </a:cubicBezTo>
                  <a:cubicBezTo>
                    <a:pt x="54" y="81"/>
                    <a:pt x="54" y="81"/>
                    <a:pt x="54" y="83"/>
                  </a:cubicBezTo>
                  <a:cubicBezTo>
                    <a:pt x="55" y="84"/>
                    <a:pt x="62" y="96"/>
                    <a:pt x="59" y="99"/>
                  </a:cubicBezTo>
                  <a:cubicBezTo>
                    <a:pt x="58" y="99"/>
                    <a:pt x="57" y="100"/>
                    <a:pt x="56" y="100"/>
                  </a:cubicBezTo>
                  <a:cubicBezTo>
                    <a:pt x="56" y="100"/>
                    <a:pt x="55" y="101"/>
                    <a:pt x="55" y="101"/>
                  </a:cubicBezTo>
                  <a:cubicBezTo>
                    <a:pt x="56" y="100"/>
                    <a:pt x="55" y="101"/>
                    <a:pt x="55" y="102"/>
                  </a:cubicBezTo>
                  <a:cubicBezTo>
                    <a:pt x="55" y="102"/>
                    <a:pt x="56" y="103"/>
                    <a:pt x="56" y="103"/>
                  </a:cubicBezTo>
                  <a:cubicBezTo>
                    <a:pt x="56" y="103"/>
                    <a:pt x="57" y="104"/>
                    <a:pt x="57" y="104"/>
                  </a:cubicBezTo>
                  <a:cubicBezTo>
                    <a:pt x="56" y="103"/>
                    <a:pt x="57" y="104"/>
                    <a:pt x="59" y="104"/>
                  </a:cubicBezTo>
                  <a:cubicBezTo>
                    <a:pt x="59" y="105"/>
                    <a:pt x="59" y="105"/>
                    <a:pt x="60" y="105"/>
                  </a:cubicBezTo>
                  <a:cubicBezTo>
                    <a:pt x="60" y="106"/>
                    <a:pt x="61" y="106"/>
                    <a:pt x="62" y="106"/>
                  </a:cubicBezTo>
                  <a:cubicBezTo>
                    <a:pt x="62" y="106"/>
                    <a:pt x="68" y="107"/>
                    <a:pt x="68" y="107"/>
                  </a:cubicBezTo>
                  <a:cubicBezTo>
                    <a:pt x="68" y="107"/>
                    <a:pt x="68" y="109"/>
                    <a:pt x="68" y="109"/>
                  </a:cubicBezTo>
                  <a:cubicBezTo>
                    <a:pt x="70" y="109"/>
                    <a:pt x="68" y="110"/>
                    <a:pt x="70" y="110"/>
                  </a:cubicBezTo>
                  <a:cubicBezTo>
                    <a:pt x="70" y="109"/>
                    <a:pt x="68" y="110"/>
                    <a:pt x="70" y="112"/>
                  </a:cubicBezTo>
                  <a:cubicBezTo>
                    <a:pt x="70" y="109"/>
                    <a:pt x="68" y="110"/>
                    <a:pt x="70" y="113"/>
                  </a:cubicBezTo>
                  <a:cubicBezTo>
                    <a:pt x="70" y="114"/>
                    <a:pt x="70" y="115"/>
                    <a:pt x="70" y="116"/>
                  </a:cubicBezTo>
                  <a:cubicBezTo>
                    <a:pt x="70" y="116"/>
                    <a:pt x="70" y="118"/>
                    <a:pt x="70" y="118"/>
                  </a:cubicBezTo>
                  <a:cubicBezTo>
                    <a:pt x="70" y="118"/>
                    <a:pt x="70" y="120"/>
                    <a:pt x="70" y="120"/>
                  </a:cubicBezTo>
                  <a:cubicBezTo>
                    <a:pt x="70" y="120"/>
                    <a:pt x="72" y="121"/>
                    <a:pt x="72" y="121"/>
                  </a:cubicBezTo>
                  <a:cubicBezTo>
                    <a:pt x="73" y="122"/>
                    <a:pt x="75" y="124"/>
                    <a:pt x="75" y="125"/>
                  </a:cubicBezTo>
                  <a:cubicBezTo>
                    <a:pt x="77" y="125"/>
                    <a:pt x="75" y="126"/>
                    <a:pt x="77" y="126"/>
                  </a:cubicBezTo>
                  <a:cubicBezTo>
                    <a:pt x="77" y="127"/>
                    <a:pt x="78" y="127"/>
                    <a:pt x="78" y="128"/>
                  </a:cubicBezTo>
                  <a:cubicBezTo>
                    <a:pt x="78" y="128"/>
                    <a:pt x="79" y="129"/>
                    <a:pt x="79" y="129"/>
                  </a:cubicBezTo>
                  <a:cubicBezTo>
                    <a:pt x="80" y="129"/>
                    <a:pt x="80" y="130"/>
                    <a:pt x="80" y="130"/>
                  </a:cubicBezTo>
                  <a:cubicBezTo>
                    <a:pt x="80" y="129"/>
                    <a:pt x="80" y="130"/>
                    <a:pt x="82" y="130"/>
                  </a:cubicBezTo>
                  <a:cubicBezTo>
                    <a:pt x="82" y="130"/>
                    <a:pt x="82" y="133"/>
                    <a:pt x="82" y="133"/>
                  </a:cubicBezTo>
                  <a:cubicBezTo>
                    <a:pt x="84" y="133"/>
                    <a:pt x="82" y="133"/>
                    <a:pt x="84" y="133"/>
                  </a:cubicBezTo>
                  <a:cubicBezTo>
                    <a:pt x="84" y="133"/>
                    <a:pt x="82" y="133"/>
                    <a:pt x="84" y="135"/>
                  </a:cubicBezTo>
                  <a:cubicBezTo>
                    <a:pt x="84" y="136"/>
                    <a:pt x="84" y="138"/>
                    <a:pt x="84" y="139"/>
                  </a:cubicBezTo>
                  <a:cubicBezTo>
                    <a:pt x="84" y="140"/>
                    <a:pt x="85" y="141"/>
                    <a:pt x="85" y="142"/>
                  </a:cubicBezTo>
                  <a:cubicBezTo>
                    <a:pt x="85" y="142"/>
                    <a:pt x="86" y="143"/>
                    <a:pt x="86" y="143"/>
                  </a:cubicBezTo>
                  <a:cubicBezTo>
                    <a:pt x="85" y="142"/>
                    <a:pt x="86" y="143"/>
                    <a:pt x="88" y="143"/>
                  </a:cubicBezTo>
                  <a:cubicBezTo>
                    <a:pt x="85" y="142"/>
                    <a:pt x="86" y="143"/>
                    <a:pt x="90" y="143"/>
                  </a:cubicBezTo>
                  <a:cubicBezTo>
                    <a:pt x="85" y="142"/>
                    <a:pt x="86" y="143"/>
                    <a:pt x="91" y="143"/>
                  </a:cubicBezTo>
                  <a:cubicBezTo>
                    <a:pt x="85" y="142"/>
                    <a:pt x="86" y="143"/>
                    <a:pt x="93" y="143"/>
                  </a:cubicBezTo>
                  <a:cubicBezTo>
                    <a:pt x="85" y="142"/>
                    <a:pt x="86" y="143"/>
                    <a:pt x="95" y="143"/>
                  </a:cubicBezTo>
                  <a:cubicBezTo>
                    <a:pt x="95" y="143"/>
                    <a:pt x="97" y="143"/>
                    <a:pt x="97" y="143"/>
                  </a:cubicBezTo>
                  <a:cubicBezTo>
                    <a:pt x="98" y="143"/>
                    <a:pt x="99" y="145"/>
                    <a:pt x="100" y="145"/>
                  </a:cubicBezTo>
                  <a:cubicBezTo>
                    <a:pt x="100" y="145"/>
                    <a:pt x="103" y="145"/>
                    <a:pt x="104" y="145"/>
                  </a:cubicBezTo>
                  <a:cubicBezTo>
                    <a:pt x="100" y="145"/>
                    <a:pt x="103" y="145"/>
                    <a:pt x="104" y="147"/>
                  </a:cubicBezTo>
                  <a:cubicBezTo>
                    <a:pt x="100" y="145"/>
                    <a:pt x="103" y="145"/>
                    <a:pt x="104" y="148"/>
                  </a:cubicBezTo>
                  <a:cubicBezTo>
                    <a:pt x="100" y="145"/>
                    <a:pt x="103" y="145"/>
                    <a:pt x="104" y="150"/>
                  </a:cubicBezTo>
                  <a:cubicBezTo>
                    <a:pt x="100" y="145"/>
                    <a:pt x="103" y="145"/>
                    <a:pt x="104" y="152"/>
                  </a:cubicBezTo>
                  <a:cubicBezTo>
                    <a:pt x="104" y="153"/>
                    <a:pt x="104" y="154"/>
                    <a:pt x="104" y="155"/>
                  </a:cubicBezTo>
                  <a:cubicBezTo>
                    <a:pt x="103" y="155"/>
                    <a:pt x="103" y="156"/>
                    <a:pt x="103" y="157"/>
                  </a:cubicBezTo>
                  <a:cubicBezTo>
                    <a:pt x="103" y="157"/>
                    <a:pt x="104" y="158"/>
                    <a:pt x="104" y="158"/>
                  </a:cubicBezTo>
                  <a:cubicBezTo>
                    <a:pt x="103" y="157"/>
                    <a:pt x="104" y="158"/>
                    <a:pt x="104" y="159"/>
                  </a:cubicBezTo>
                  <a:cubicBezTo>
                    <a:pt x="103" y="157"/>
                    <a:pt x="104" y="158"/>
                    <a:pt x="106" y="159"/>
                  </a:cubicBezTo>
                  <a:cubicBezTo>
                    <a:pt x="104" y="159"/>
                    <a:pt x="106" y="160"/>
                    <a:pt x="104" y="160"/>
                  </a:cubicBezTo>
                  <a:cubicBezTo>
                    <a:pt x="104" y="160"/>
                    <a:pt x="104" y="163"/>
                    <a:pt x="104" y="163"/>
                  </a:cubicBezTo>
                  <a:cubicBezTo>
                    <a:pt x="104" y="160"/>
                    <a:pt x="104" y="163"/>
                    <a:pt x="106" y="164"/>
                  </a:cubicBezTo>
                  <a:cubicBezTo>
                    <a:pt x="104" y="160"/>
                    <a:pt x="104" y="163"/>
                    <a:pt x="106" y="166"/>
                  </a:cubicBezTo>
                  <a:cubicBezTo>
                    <a:pt x="106" y="167"/>
                    <a:pt x="106" y="168"/>
                    <a:pt x="106" y="168"/>
                  </a:cubicBezTo>
                  <a:cubicBezTo>
                    <a:pt x="106" y="168"/>
                    <a:pt x="107" y="169"/>
                    <a:pt x="107" y="169"/>
                  </a:cubicBezTo>
                  <a:cubicBezTo>
                    <a:pt x="106" y="168"/>
                    <a:pt x="107" y="169"/>
                    <a:pt x="107" y="171"/>
                  </a:cubicBezTo>
                  <a:cubicBezTo>
                    <a:pt x="107" y="171"/>
                    <a:pt x="108" y="172"/>
                    <a:pt x="108" y="172"/>
                  </a:cubicBezTo>
                  <a:cubicBezTo>
                    <a:pt x="108" y="172"/>
                    <a:pt x="109" y="173"/>
                    <a:pt x="109" y="173"/>
                  </a:cubicBezTo>
                  <a:cubicBezTo>
                    <a:pt x="110" y="173"/>
                    <a:pt x="111" y="174"/>
                    <a:pt x="111" y="174"/>
                  </a:cubicBezTo>
                  <a:cubicBezTo>
                    <a:pt x="110" y="173"/>
                    <a:pt x="111" y="174"/>
                    <a:pt x="112" y="174"/>
                  </a:cubicBezTo>
                  <a:cubicBezTo>
                    <a:pt x="112" y="174"/>
                    <a:pt x="113" y="176"/>
                    <a:pt x="113" y="176"/>
                  </a:cubicBezTo>
                  <a:cubicBezTo>
                    <a:pt x="113" y="176"/>
                    <a:pt x="116" y="176"/>
                    <a:pt x="116" y="176"/>
                  </a:cubicBezTo>
                  <a:cubicBezTo>
                    <a:pt x="113" y="176"/>
                    <a:pt x="116" y="176"/>
                    <a:pt x="116" y="178"/>
                  </a:cubicBezTo>
                  <a:cubicBezTo>
                    <a:pt x="113" y="176"/>
                    <a:pt x="116" y="176"/>
                    <a:pt x="117" y="178"/>
                  </a:cubicBezTo>
                  <a:cubicBezTo>
                    <a:pt x="117" y="178"/>
                    <a:pt x="119" y="179"/>
                    <a:pt x="119" y="179"/>
                  </a:cubicBezTo>
                  <a:cubicBezTo>
                    <a:pt x="119" y="179"/>
                    <a:pt x="120" y="179"/>
                    <a:pt x="120" y="179"/>
                  </a:cubicBezTo>
                  <a:cubicBezTo>
                    <a:pt x="119" y="179"/>
                    <a:pt x="120" y="179"/>
                    <a:pt x="120" y="181"/>
                  </a:cubicBezTo>
                  <a:cubicBezTo>
                    <a:pt x="121" y="182"/>
                    <a:pt x="121" y="183"/>
                    <a:pt x="122" y="183"/>
                  </a:cubicBezTo>
                  <a:cubicBezTo>
                    <a:pt x="121" y="182"/>
                    <a:pt x="121" y="183"/>
                    <a:pt x="122" y="184"/>
                  </a:cubicBezTo>
                  <a:cubicBezTo>
                    <a:pt x="122" y="184"/>
                    <a:pt x="123" y="185"/>
                    <a:pt x="123" y="185"/>
                  </a:cubicBezTo>
                  <a:cubicBezTo>
                    <a:pt x="122" y="184"/>
                    <a:pt x="123" y="185"/>
                    <a:pt x="123" y="187"/>
                  </a:cubicBezTo>
                  <a:cubicBezTo>
                    <a:pt x="124" y="187"/>
                    <a:pt x="124" y="188"/>
                    <a:pt x="124" y="189"/>
                  </a:cubicBezTo>
                  <a:cubicBezTo>
                    <a:pt x="126" y="189"/>
                    <a:pt x="124" y="189"/>
                    <a:pt x="126" y="189"/>
                  </a:cubicBezTo>
                  <a:cubicBezTo>
                    <a:pt x="126" y="190"/>
                    <a:pt x="126" y="191"/>
                    <a:pt x="126" y="192"/>
                  </a:cubicBezTo>
                  <a:cubicBezTo>
                    <a:pt x="126" y="190"/>
                    <a:pt x="126" y="191"/>
                    <a:pt x="128" y="192"/>
                  </a:cubicBezTo>
                  <a:cubicBezTo>
                    <a:pt x="126" y="190"/>
                    <a:pt x="126" y="191"/>
                    <a:pt x="130" y="192"/>
                  </a:cubicBezTo>
                  <a:cubicBezTo>
                    <a:pt x="130" y="192"/>
                    <a:pt x="132" y="192"/>
                    <a:pt x="132" y="192"/>
                  </a:cubicBezTo>
                  <a:cubicBezTo>
                    <a:pt x="132" y="192"/>
                    <a:pt x="133" y="193"/>
                    <a:pt x="133" y="193"/>
                  </a:cubicBezTo>
                  <a:cubicBezTo>
                    <a:pt x="133" y="193"/>
                    <a:pt x="134" y="194"/>
                    <a:pt x="134" y="194"/>
                  </a:cubicBezTo>
                  <a:cubicBezTo>
                    <a:pt x="134" y="195"/>
                    <a:pt x="135" y="194"/>
                    <a:pt x="135" y="195"/>
                  </a:cubicBezTo>
                  <a:cubicBezTo>
                    <a:pt x="134" y="195"/>
                    <a:pt x="135" y="194"/>
                    <a:pt x="136" y="195"/>
                  </a:cubicBezTo>
                  <a:cubicBezTo>
                    <a:pt x="134" y="195"/>
                    <a:pt x="135" y="194"/>
                    <a:pt x="136" y="197"/>
                  </a:cubicBezTo>
                  <a:cubicBezTo>
                    <a:pt x="134" y="195"/>
                    <a:pt x="135" y="194"/>
                    <a:pt x="138" y="197"/>
                  </a:cubicBezTo>
                  <a:cubicBezTo>
                    <a:pt x="138" y="197"/>
                    <a:pt x="139" y="196"/>
                    <a:pt x="139" y="196"/>
                  </a:cubicBezTo>
                  <a:cubicBezTo>
                    <a:pt x="138" y="197"/>
                    <a:pt x="139" y="196"/>
                    <a:pt x="141" y="196"/>
                  </a:cubicBezTo>
                  <a:cubicBezTo>
                    <a:pt x="141" y="196"/>
                    <a:pt x="141" y="195"/>
                    <a:pt x="141" y="195"/>
                  </a:cubicBezTo>
                  <a:cubicBezTo>
                    <a:pt x="141" y="196"/>
                    <a:pt x="141" y="195"/>
                    <a:pt x="141" y="194"/>
                  </a:cubicBezTo>
                  <a:cubicBezTo>
                    <a:pt x="141" y="194"/>
                    <a:pt x="142" y="193"/>
                    <a:pt x="142" y="193"/>
                  </a:cubicBezTo>
                  <a:cubicBezTo>
                    <a:pt x="144" y="193"/>
                    <a:pt x="142" y="192"/>
                    <a:pt x="144" y="192"/>
                  </a:cubicBezTo>
                  <a:cubicBezTo>
                    <a:pt x="144" y="193"/>
                    <a:pt x="142" y="192"/>
                    <a:pt x="144" y="190"/>
                  </a:cubicBezTo>
                  <a:cubicBezTo>
                    <a:pt x="144" y="190"/>
                    <a:pt x="145" y="189"/>
                    <a:pt x="145" y="189"/>
                  </a:cubicBezTo>
                  <a:cubicBezTo>
                    <a:pt x="147" y="189"/>
                    <a:pt x="145" y="189"/>
                    <a:pt x="147" y="189"/>
                  </a:cubicBezTo>
                  <a:cubicBezTo>
                    <a:pt x="147" y="189"/>
                    <a:pt x="145" y="189"/>
                    <a:pt x="147" y="187"/>
                  </a:cubicBezTo>
                  <a:cubicBezTo>
                    <a:pt x="147" y="187"/>
                    <a:pt x="147" y="186"/>
                    <a:pt x="147" y="186"/>
                  </a:cubicBezTo>
                  <a:cubicBezTo>
                    <a:pt x="147" y="186"/>
                    <a:pt x="148" y="185"/>
                    <a:pt x="148" y="185"/>
                  </a:cubicBezTo>
                  <a:cubicBezTo>
                    <a:pt x="147" y="186"/>
                    <a:pt x="148" y="185"/>
                    <a:pt x="150" y="185"/>
                  </a:cubicBezTo>
                  <a:cubicBezTo>
                    <a:pt x="150" y="184"/>
                    <a:pt x="151" y="184"/>
                    <a:pt x="152" y="184"/>
                  </a:cubicBezTo>
                  <a:cubicBezTo>
                    <a:pt x="152" y="184"/>
                    <a:pt x="152" y="183"/>
                    <a:pt x="153" y="183"/>
                  </a:cubicBezTo>
                  <a:cubicBezTo>
                    <a:pt x="152" y="184"/>
                    <a:pt x="152" y="183"/>
                    <a:pt x="155" y="183"/>
                  </a:cubicBezTo>
                  <a:cubicBezTo>
                    <a:pt x="155" y="182"/>
                    <a:pt x="156" y="182"/>
                    <a:pt x="157" y="182"/>
                  </a:cubicBezTo>
                  <a:cubicBezTo>
                    <a:pt x="155" y="182"/>
                    <a:pt x="156" y="182"/>
                    <a:pt x="157" y="180"/>
                  </a:cubicBezTo>
                  <a:cubicBezTo>
                    <a:pt x="157" y="180"/>
                    <a:pt x="157" y="179"/>
                    <a:pt x="157" y="179"/>
                  </a:cubicBezTo>
                  <a:cubicBezTo>
                    <a:pt x="157" y="179"/>
                    <a:pt x="157" y="179"/>
                    <a:pt x="157" y="179"/>
                  </a:cubicBezTo>
                  <a:cubicBezTo>
                    <a:pt x="157" y="179"/>
                    <a:pt x="157" y="179"/>
                    <a:pt x="157" y="179"/>
                  </a:cubicBezTo>
                  <a:cubicBezTo>
                    <a:pt x="157" y="179"/>
                    <a:pt x="157" y="179"/>
                    <a:pt x="157" y="179"/>
                  </a:cubicBezTo>
                  <a:cubicBezTo>
                    <a:pt x="157" y="179"/>
                    <a:pt x="156" y="180"/>
                    <a:pt x="156" y="180"/>
                  </a:cubicBezTo>
                  <a:cubicBezTo>
                    <a:pt x="156" y="182"/>
                    <a:pt x="155" y="180"/>
                    <a:pt x="155" y="182"/>
                  </a:cubicBezTo>
                  <a:cubicBezTo>
                    <a:pt x="155" y="182"/>
                    <a:pt x="155" y="179"/>
                    <a:pt x="155" y="179"/>
                  </a:cubicBezTo>
                  <a:cubicBezTo>
                    <a:pt x="155" y="178"/>
                    <a:pt x="155" y="177"/>
                    <a:pt x="154" y="177"/>
                  </a:cubicBezTo>
                  <a:cubicBezTo>
                    <a:pt x="154" y="177"/>
                    <a:pt x="153" y="177"/>
                    <a:pt x="153" y="177"/>
                  </a:cubicBezTo>
                  <a:cubicBezTo>
                    <a:pt x="153" y="177"/>
                    <a:pt x="152" y="176"/>
                    <a:pt x="152" y="176"/>
                  </a:cubicBezTo>
                  <a:cubicBezTo>
                    <a:pt x="153" y="177"/>
                    <a:pt x="152" y="176"/>
                    <a:pt x="152" y="174"/>
                  </a:cubicBezTo>
                  <a:cubicBezTo>
                    <a:pt x="152" y="174"/>
                    <a:pt x="152" y="173"/>
                    <a:pt x="152" y="172"/>
                  </a:cubicBezTo>
                  <a:cubicBezTo>
                    <a:pt x="152" y="172"/>
                    <a:pt x="152" y="172"/>
                    <a:pt x="152" y="172"/>
                  </a:cubicBezTo>
                  <a:cubicBezTo>
                    <a:pt x="152" y="170"/>
                    <a:pt x="150" y="169"/>
                    <a:pt x="150" y="172"/>
                  </a:cubicBezTo>
                  <a:cubicBezTo>
                    <a:pt x="152" y="170"/>
                    <a:pt x="150" y="169"/>
                    <a:pt x="150" y="170"/>
                  </a:cubicBezTo>
                  <a:cubicBezTo>
                    <a:pt x="152" y="170"/>
                    <a:pt x="150" y="169"/>
                    <a:pt x="152" y="169"/>
                  </a:cubicBezTo>
                  <a:cubicBezTo>
                    <a:pt x="152" y="169"/>
                    <a:pt x="153" y="168"/>
                    <a:pt x="153" y="167"/>
                  </a:cubicBezTo>
                  <a:cubicBezTo>
                    <a:pt x="153" y="167"/>
                    <a:pt x="153" y="167"/>
                    <a:pt x="153" y="167"/>
                  </a:cubicBezTo>
                  <a:cubicBezTo>
                    <a:pt x="153" y="167"/>
                    <a:pt x="153" y="167"/>
                    <a:pt x="153" y="167"/>
                  </a:cubicBezTo>
                  <a:cubicBezTo>
                    <a:pt x="153" y="167"/>
                    <a:pt x="153" y="167"/>
                    <a:pt x="153" y="167"/>
                  </a:cubicBezTo>
                  <a:cubicBezTo>
                    <a:pt x="153" y="167"/>
                    <a:pt x="153" y="163"/>
                    <a:pt x="153" y="163"/>
                  </a:cubicBezTo>
                  <a:cubicBezTo>
                    <a:pt x="153" y="163"/>
                    <a:pt x="153" y="162"/>
                    <a:pt x="153" y="162"/>
                  </a:cubicBezTo>
                  <a:cubicBezTo>
                    <a:pt x="153" y="161"/>
                    <a:pt x="153" y="161"/>
                    <a:pt x="153" y="160"/>
                  </a:cubicBezTo>
                  <a:cubicBezTo>
                    <a:pt x="153" y="160"/>
                    <a:pt x="153" y="160"/>
                    <a:pt x="153" y="160"/>
                  </a:cubicBezTo>
                  <a:cubicBezTo>
                    <a:pt x="153" y="160"/>
                    <a:pt x="152" y="160"/>
                    <a:pt x="152" y="159"/>
                  </a:cubicBezTo>
                  <a:cubicBezTo>
                    <a:pt x="152" y="159"/>
                    <a:pt x="152" y="158"/>
                    <a:pt x="152" y="158"/>
                  </a:cubicBezTo>
                  <a:cubicBezTo>
                    <a:pt x="152" y="158"/>
                    <a:pt x="152" y="158"/>
                    <a:pt x="152" y="158"/>
                  </a:cubicBezTo>
                  <a:cubicBezTo>
                    <a:pt x="152" y="158"/>
                    <a:pt x="152" y="158"/>
                    <a:pt x="151" y="158"/>
                  </a:cubicBezTo>
                  <a:cubicBezTo>
                    <a:pt x="151" y="158"/>
                    <a:pt x="151" y="154"/>
                    <a:pt x="151" y="154"/>
                  </a:cubicBezTo>
                  <a:cubicBezTo>
                    <a:pt x="149" y="151"/>
                    <a:pt x="148" y="150"/>
                    <a:pt x="151" y="152"/>
                  </a:cubicBezTo>
                  <a:cubicBezTo>
                    <a:pt x="149" y="151"/>
                    <a:pt x="148" y="150"/>
                    <a:pt x="149" y="152"/>
                  </a:cubicBezTo>
                  <a:cubicBezTo>
                    <a:pt x="149" y="151"/>
                    <a:pt x="148" y="150"/>
                    <a:pt x="147" y="150"/>
                  </a:cubicBezTo>
                  <a:cubicBezTo>
                    <a:pt x="147" y="150"/>
                    <a:pt x="146" y="149"/>
                    <a:pt x="146" y="149"/>
                  </a:cubicBezTo>
                  <a:cubicBezTo>
                    <a:pt x="146" y="149"/>
                    <a:pt x="145" y="148"/>
                    <a:pt x="145" y="148"/>
                  </a:cubicBezTo>
                  <a:cubicBezTo>
                    <a:pt x="145" y="148"/>
                    <a:pt x="143" y="146"/>
                    <a:pt x="143" y="146"/>
                  </a:cubicBezTo>
                  <a:cubicBezTo>
                    <a:pt x="143" y="146"/>
                    <a:pt x="142" y="145"/>
                    <a:pt x="142" y="145"/>
                  </a:cubicBezTo>
                  <a:cubicBezTo>
                    <a:pt x="142" y="145"/>
                    <a:pt x="142" y="142"/>
                    <a:pt x="142" y="142"/>
                  </a:cubicBezTo>
                  <a:cubicBezTo>
                    <a:pt x="142" y="142"/>
                    <a:pt x="143" y="141"/>
                    <a:pt x="143" y="141"/>
                  </a:cubicBezTo>
                  <a:cubicBezTo>
                    <a:pt x="143" y="139"/>
                    <a:pt x="145" y="138"/>
                    <a:pt x="143" y="139"/>
                  </a:cubicBezTo>
                  <a:cubicBezTo>
                    <a:pt x="143" y="139"/>
                    <a:pt x="145" y="138"/>
                    <a:pt x="145" y="138"/>
                  </a:cubicBezTo>
                  <a:cubicBezTo>
                    <a:pt x="146" y="138"/>
                    <a:pt x="147" y="139"/>
                    <a:pt x="147" y="140"/>
                  </a:cubicBezTo>
                  <a:cubicBezTo>
                    <a:pt x="147" y="140"/>
                    <a:pt x="148" y="141"/>
                    <a:pt x="148" y="141"/>
                  </a:cubicBezTo>
                  <a:cubicBezTo>
                    <a:pt x="149" y="141"/>
                    <a:pt x="150" y="141"/>
                    <a:pt x="150" y="142"/>
                  </a:cubicBezTo>
                  <a:cubicBezTo>
                    <a:pt x="150" y="142"/>
                    <a:pt x="153" y="142"/>
                    <a:pt x="153" y="142"/>
                  </a:cubicBezTo>
                  <a:cubicBezTo>
                    <a:pt x="156" y="142"/>
                    <a:pt x="157" y="141"/>
                    <a:pt x="156" y="142"/>
                  </a:cubicBezTo>
                  <a:cubicBezTo>
                    <a:pt x="156" y="142"/>
                    <a:pt x="157" y="141"/>
                    <a:pt x="157" y="141"/>
                  </a:cubicBezTo>
                  <a:cubicBezTo>
                    <a:pt x="158" y="141"/>
                    <a:pt x="159" y="141"/>
                    <a:pt x="160" y="141"/>
                  </a:cubicBezTo>
                  <a:cubicBezTo>
                    <a:pt x="160" y="140"/>
                    <a:pt x="161" y="140"/>
                    <a:pt x="161" y="140"/>
                  </a:cubicBezTo>
                  <a:cubicBezTo>
                    <a:pt x="161" y="140"/>
                    <a:pt x="160" y="140"/>
                    <a:pt x="160" y="139"/>
                  </a:cubicBezTo>
                  <a:cubicBezTo>
                    <a:pt x="160" y="139"/>
                    <a:pt x="158" y="138"/>
                    <a:pt x="158" y="138"/>
                  </a:cubicBezTo>
                  <a:cubicBezTo>
                    <a:pt x="158" y="136"/>
                    <a:pt x="156" y="134"/>
                    <a:pt x="156" y="133"/>
                  </a:cubicBezTo>
                  <a:cubicBezTo>
                    <a:pt x="156" y="133"/>
                    <a:pt x="155" y="132"/>
                    <a:pt x="155" y="132"/>
                  </a:cubicBezTo>
                  <a:cubicBezTo>
                    <a:pt x="156" y="132"/>
                    <a:pt x="156" y="129"/>
                    <a:pt x="156" y="127"/>
                  </a:cubicBezTo>
                  <a:cubicBezTo>
                    <a:pt x="156" y="116"/>
                    <a:pt x="155" y="114"/>
                    <a:pt x="156" y="125"/>
                  </a:cubicBezTo>
                  <a:cubicBezTo>
                    <a:pt x="156" y="116"/>
                    <a:pt x="155" y="114"/>
                    <a:pt x="156" y="123"/>
                  </a:cubicBezTo>
                  <a:cubicBezTo>
                    <a:pt x="156" y="116"/>
                    <a:pt x="155" y="114"/>
                    <a:pt x="156" y="121"/>
                  </a:cubicBezTo>
                  <a:cubicBezTo>
                    <a:pt x="156" y="116"/>
                    <a:pt x="155" y="114"/>
                    <a:pt x="156" y="119"/>
                  </a:cubicBezTo>
                  <a:cubicBezTo>
                    <a:pt x="156" y="116"/>
                    <a:pt x="155" y="114"/>
                    <a:pt x="156" y="116"/>
                  </a:cubicBezTo>
                  <a:cubicBezTo>
                    <a:pt x="156" y="116"/>
                    <a:pt x="155" y="114"/>
                    <a:pt x="155" y="114"/>
                  </a:cubicBezTo>
                  <a:cubicBezTo>
                    <a:pt x="155" y="114"/>
                    <a:pt x="155" y="111"/>
                    <a:pt x="155" y="111"/>
                  </a:cubicBezTo>
                  <a:cubicBezTo>
                    <a:pt x="155" y="111"/>
                    <a:pt x="157" y="109"/>
                    <a:pt x="155" y="109"/>
                  </a:cubicBezTo>
                  <a:cubicBezTo>
                    <a:pt x="155" y="111"/>
                    <a:pt x="157" y="109"/>
                    <a:pt x="157" y="109"/>
                  </a:cubicBezTo>
                  <a:cubicBezTo>
                    <a:pt x="157" y="109"/>
                    <a:pt x="158" y="107"/>
                    <a:pt x="158" y="107"/>
                  </a:cubicBezTo>
                  <a:cubicBezTo>
                    <a:pt x="158" y="107"/>
                    <a:pt x="158" y="104"/>
                    <a:pt x="158" y="104"/>
                  </a:cubicBezTo>
                  <a:cubicBezTo>
                    <a:pt x="158" y="75"/>
                    <a:pt x="157" y="74"/>
                    <a:pt x="158" y="102"/>
                  </a:cubicBezTo>
                  <a:cubicBezTo>
                    <a:pt x="158" y="75"/>
                    <a:pt x="157" y="74"/>
                    <a:pt x="158" y="100"/>
                  </a:cubicBezTo>
                  <a:cubicBezTo>
                    <a:pt x="158" y="75"/>
                    <a:pt x="157" y="74"/>
                    <a:pt x="158" y="97"/>
                  </a:cubicBezTo>
                  <a:cubicBezTo>
                    <a:pt x="158" y="75"/>
                    <a:pt x="157" y="74"/>
                    <a:pt x="158" y="95"/>
                  </a:cubicBezTo>
                  <a:cubicBezTo>
                    <a:pt x="158" y="75"/>
                    <a:pt x="157" y="74"/>
                    <a:pt x="158" y="93"/>
                  </a:cubicBezTo>
                  <a:cubicBezTo>
                    <a:pt x="158" y="75"/>
                    <a:pt x="157" y="74"/>
                    <a:pt x="158" y="91"/>
                  </a:cubicBezTo>
                  <a:cubicBezTo>
                    <a:pt x="158" y="75"/>
                    <a:pt x="157" y="74"/>
                    <a:pt x="158" y="88"/>
                  </a:cubicBezTo>
                  <a:cubicBezTo>
                    <a:pt x="158" y="75"/>
                    <a:pt x="157" y="74"/>
                    <a:pt x="158" y="86"/>
                  </a:cubicBezTo>
                  <a:cubicBezTo>
                    <a:pt x="158" y="75"/>
                    <a:pt x="157" y="74"/>
                    <a:pt x="158" y="84"/>
                  </a:cubicBezTo>
                  <a:cubicBezTo>
                    <a:pt x="158" y="75"/>
                    <a:pt x="157" y="74"/>
                    <a:pt x="158" y="82"/>
                  </a:cubicBezTo>
                  <a:cubicBezTo>
                    <a:pt x="158" y="75"/>
                    <a:pt x="157" y="74"/>
                    <a:pt x="158" y="80"/>
                  </a:cubicBezTo>
                  <a:cubicBezTo>
                    <a:pt x="158" y="75"/>
                    <a:pt x="157" y="74"/>
                    <a:pt x="158" y="77"/>
                  </a:cubicBezTo>
                  <a:cubicBezTo>
                    <a:pt x="158" y="75"/>
                    <a:pt x="157" y="74"/>
                    <a:pt x="158" y="75"/>
                  </a:cubicBezTo>
                  <a:cubicBezTo>
                    <a:pt x="158" y="75"/>
                    <a:pt x="157" y="74"/>
                    <a:pt x="157" y="74"/>
                  </a:cubicBezTo>
                  <a:cubicBezTo>
                    <a:pt x="157" y="73"/>
                    <a:pt x="157" y="71"/>
                    <a:pt x="157" y="69"/>
                  </a:cubicBezTo>
                  <a:cubicBezTo>
                    <a:pt x="157" y="65"/>
                    <a:pt x="156" y="64"/>
                    <a:pt x="157" y="67"/>
                  </a:cubicBezTo>
                  <a:cubicBezTo>
                    <a:pt x="157" y="65"/>
                    <a:pt x="156" y="64"/>
                    <a:pt x="157" y="65"/>
                  </a:cubicBezTo>
                  <a:cubicBezTo>
                    <a:pt x="157" y="65"/>
                    <a:pt x="156" y="64"/>
                    <a:pt x="156" y="64"/>
                  </a:cubicBezTo>
                  <a:cubicBezTo>
                    <a:pt x="156" y="62"/>
                    <a:pt x="157" y="61"/>
                    <a:pt x="156" y="62"/>
                  </a:cubicBezTo>
                  <a:cubicBezTo>
                    <a:pt x="156" y="62"/>
                    <a:pt x="157" y="61"/>
                    <a:pt x="157" y="61"/>
                  </a:cubicBezTo>
                  <a:cubicBezTo>
                    <a:pt x="157" y="61"/>
                    <a:pt x="157" y="57"/>
                    <a:pt x="157" y="57"/>
                  </a:cubicBezTo>
                  <a:cubicBezTo>
                    <a:pt x="157" y="57"/>
                    <a:pt x="156" y="56"/>
                    <a:pt x="156" y="56"/>
                  </a:cubicBezTo>
                  <a:cubicBezTo>
                    <a:pt x="156" y="55"/>
                    <a:pt x="156" y="54"/>
                    <a:pt x="155" y="54"/>
                  </a:cubicBezTo>
                  <a:cubicBezTo>
                    <a:pt x="155" y="54"/>
                    <a:pt x="155" y="51"/>
                    <a:pt x="155" y="51"/>
                  </a:cubicBezTo>
                  <a:cubicBezTo>
                    <a:pt x="155" y="51"/>
                    <a:pt x="153" y="49"/>
                    <a:pt x="153" y="49"/>
                  </a:cubicBezTo>
                  <a:cubicBezTo>
                    <a:pt x="152" y="46"/>
                    <a:pt x="151" y="44"/>
                    <a:pt x="153" y="47"/>
                  </a:cubicBezTo>
                  <a:cubicBezTo>
                    <a:pt x="152" y="46"/>
                    <a:pt x="152" y="44"/>
                    <a:pt x="151" y="43"/>
                  </a:cubicBezTo>
                  <a:cubicBezTo>
                    <a:pt x="153" y="41"/>
                    <a:pt x="152" y="40"/>
                    <a:pt x="153" y="40"/>
                  </a:cubicBezTo>
                  <a:cubicBezTo>
                    <a:pt x="153" y="39"/>
                    <a:pt x="154" y="38"/>
                    <a:pt x="153" y="39"/>
                  </a:cubicBezTo>
                  <a:cubicBezTo>
                    <a:pt x="153" y="39"/>
                    <a:pt x="154" y="38"/>
                    <a:pt x="154" y="38"/>
                  </a:cubicBezTo>
                  <a:cubicBezTo>
                    <a:pt x="155" y="38"/>
                    <a:pt x="157" y="38"/>
                    <a:pt x="157" y="38"/>
                  </a:cubicBezTo>
                  <a:cubicBezTo>
                    <a:pt x="157" y="38"/>
                    <a:pt x="158" y="39"/>
                    <a:pt x="158" y="39"/>
                  </a:cubicBezTo>
                  <a:cubicBezTo>
                    <a:pt x="158" y="39"/>
                    <a:pt x="159" y="40"/>
                    <a:pt x="159" y="40"/>
                  </a:cubicBezTo>
                  <a:cubicBezTo>
                    <a:pt x="159" y="41"/>
                    <a:pt x="159" y="42"/>
                    <a:pt x="159" y="43"/>
                  </a:cubicBezTo>
                  <a:cubicBezTo>
                    <a:pt x="159" y="43"/>
                    <a:pt x="159" y="43"/>
                    <a:pt x="159" y="44"/>
                  </a:cubicBezTo>
                  <a:cubicBezTo>
                    <a:pt x="159" y="44"/>
                    <a:pt x="158" y="44"/>
                    <a:pt x="158" y="44"/>
                  </a:cubicBezTo>
                  <a:cubicBezTo>
                    <a:pt x="157" y="44"/>
                    <a:pt x="155" y="45"/>
                    <a:pt x="152" y="45"/>
                  </a:cubicBezTo>
                  <a:cubicBezTo>
                    <a:pt x="152" y="47"/>
                    <a:pt x="151" y="45"/>
                    <a:pt x="151" y="43"/>
                  </a:cubicBezTo>
                  <a:cubicBezTo>
                    <a:pt x="151" y="43"/>
                    <a:pt x="151" y="44"/>
                    <a:pt x="151" y="44"/>
                  </a:cubicBezTo>
                </a:path>
              </a:pathLst>
            </a:custGeom>
            <a:solidFill>
              <a:srgbClr val="FFD251"/>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5" name="Freeform 43"/>
            <p:cNvSpPr>
              <a:spLocks/>
            </p:cNvSpPr>
            <p:nvPr/>
          </p:nvSpPr>
          <p:spPr bwMode="auto">
            <a:xfrm>
              <a:off x="2606362" y="2382882"/>
              <a:ext cx="501808" cy="698273"/>
            </a:xfrm>
            <a:custGeom>
              <a:avLst/>
              <a:gdLst>
                <a:gd name="T0" fmla="*/ 16236288 w 100"/>
                <a:gd name="T1" fmla="*/ 3079296 h 152"/>
                <a:gd name="T2" fmla="*/ 14276736 w 100"/>
                <a:gd name="T3" fmla="*/ 2799360 h 152"/>
                <a:gd name="T4" fmla="*/ 14276736 w 100"/>
                <a:gd name="T5" fmla="*/ 4199040 h 152"/>
                <a:gd name="T6" fmla="*/ 15116544 w 100"/>
                <a:gd name="T7" fmla="*/ 5598720 h 152"/>
                <a:gd name="T8" fmla="*/ 15396480 w 100"/>
                <a:gd name="T9" fmla="*/ 7558272 h 152"/>
                <a:gd name="T10" fmla="*/ 15956352 w 100"/>
                <a:gd name="T11" fmla="*/ 9237888 h 152"/>
                <a:gd name="T12" fmla="*/ 15676416 w 100"/>
                <a:gd name="T13" fmla="*/ 10917504 h 152"/>
                <a:gd name="T14" fmla="*/ 15676416 w 100"/>
                <a:gd name="T15" fmla="*/ 13716864 h 152"/>
                <a:gd name="T16" fmla="*/ 15396480 w 100"/>
                <a:gd name="T17" fmla="*/ 15676416 h 152"/>
                <a:gd name="T18" fmla="*/ 15676416 w 100"/>
                <a:gd name="T19" fmla="*/ 17635968 h 152"/>
                <a:gd name="T20" fmla="*/ 15676416 w 100"/>
                <a:gd name="T21" fmla="*/ 19875456 h 152"/>
                <a:gd name="T22" fmla="*/ 16236288 w 100"/>
                <a:gd name="T23" fmla="*/ 21555072 h 152"/>
                <a:gd name="T24" fmla="*/ 16796160 w 100"/>
                <a:gd name="T25" fmla="*/ 24914304 h 152"/>
                <a:gd name="T26" fmla="*/ 17356032 w 100"/>
                <a:gd name="T27" fmla="*/ 25474176 h 152"/>
                <a:gd name="T28" fmla="*/ 18475776 w 100"/>
                <a:gd name="T29" fmla="*/ 26593920 h 152"/>
                <a:gd name="T30" fmla="*/ 20155392 w 100"/>
                <a:gd name="T31" fmla="*/ 27433728 h 152"/>
                <a:gd name="T32" fmla="*/ 20995200 w 100"/>
                <a:gd name="T33" fmla="*/ 28553472 h 152"/>
                <a:gd name="T34" fmla="*/ 22394880 w 100"/>
                <a:gd name="T35" fmla="*/ 31072896 h 152"/>
                <a:gd name="T36" fmla="*/ 22954752 w 100"/>
                <a:gd name="T37" fmla="*/ 33032448 h 152"/>
                <a:gd name="T38" fmla="*/ 23514624 w 100"/>
                <a:gd name="T39" fmla="*/ 34432128 h 152"/>
                <a:gd name="T40" fmla="*/ 24634368 w 100"/>
                <a:gd name="T41" fmla="*/ 35271936 h 152"/>
                <a:gd name="T42" fmla="*/ 25194240 w 100"/>
                <a:gd name="T43" fmla="*/ 36951552 h 152"/>
                <a:gd name="T44" fmla="*/ 25754112 w 100"/>
                <a:gd name="T45" fmla="*/ 38911104 h 152"/>
                <a:gd name="T46" fmla="*/ 26873856 w 100"/>
                <a:gd name="T47" fmla="*/ 40590720 h 152"/>
                <a:gd name="T48" fmla="*/ 27993600 w 100"/>
                <a:gd name="T49" fmla="*/ 41150592 h 152"/>
                <a:gd name="T50" fmla="*/ 25474176 w 100"/>
                <a:gd name="T51" fmla="*/ 42550272 h 152"/>
                <a:gd name="T52" fmla="*/ 20995200 w 100"/>
                <a:gd name="T53" fmla="*/ 41990400 h 152"/>
                <a:gd name="T54" fmla="*/ 16236288 w 100"/>
                <a:gd name="T55" fmla="*/ 41990400 h 152"/>
                <a:gd name="T56" fmla="*/ 16516224 w 100"/>
                <a:gd name="T57" fmla="*/ 39750912 h 152"/>
                <a:gd name="T58" fmla="*/ 17076096 w 100"/>
                <a:gd name="T59" fmla="*/ 38071296 h 152"/>
                <a:gd name="T60" fmla="*/ 17356032 w 100"/>
                <a:gd name="T61" fmla="*/ 36391680 h 152"/>
                <a:gd name="T62" fmla="*/ 16516224 w 100"/>
                <a:gd name="T63" fmla="*/ 35271936 h 152"/>
                <a:gd name="T64" fmla="*/ 15396480 w 100"/>
                <a:gd name="T65" fmla="*/ 33872256 h 152"/>
                <a:gd name="T66" fmla="*/ 14836608 w 100"/>
                <a:gd name="T67" fmla="*/ 32752512 h 152"/>
                <a:gd name="T68" fmla="*/ 13716864 w 100"/>
                <a:gd name="T69" fmla="*/ 31352832 h 152"/>
                <a:gd name="T70" fmla="*/ 12597120 w 100"/>
                <a:gd name="T71" fmla="*/ 29953152 h 152"/>
                <a:gd name="T72" fmla="*/ 11477376 w 100"/>
                <a:gd name="T73" fmla="*/ 29393280 h 152"/>
                <a:gd name="T74" fmla="*/ 10357632 w 100"/>
                <a:gd name="T75" fmla="*/ 27153792 h 152"/>
                <a:gd name="T76" fmla="*/ 8398080 w 100"/>
                <a:gd name="T77" fmla="*/ 26034048 h 152"/>
                <a:gd name="T78" fmla="*/ 7278336 w 100"/>
                <a:gd name="T79" fmla="*/ 24634368 h 152"/>
                <a:gd name="T80" fmla="*/ 6718464 w 100"/>
                <a:gd name="T81" fmla="*/ 22674816 h 152"/>
                <a:gd name="T82" fmla="*/ 6718464 w 100"/>
                <a:gd name="T83" fmla="*/ 20435328 h 152"/>
                <a:gd name="T84" fmla="*/ 5878656 w 100"/>
                <a:gd name="T85" fmla="*/ 19315584 h 152"/>
                <a:gd name="T86" fmla="*/ 5318784 w 100"/>
                <a:gd name="T87" fmla="*/ 16516224 h 152"/>
                <a:gd name="T88" fmla="*/ 4199040 w 100"/>
                <a:gd name="T89" fmla="*/ 15956352 h 152"/>
                <a:gd name="T90" fmla="*/ 4199040 w 100"/>
                <a:gd name="T91" fmla="*/ 13156992 h 152"/>
                <a:gd name="T92" fmla="*/ 2799360 w 100"/>
                <a:gd name="T93" fmla="*/ 11197440 h 152"/>
                <a:gd name="T94" fmla="*/ 1959552 w 100"/>
                <a:gd name="T95" fmla="*/ 9237888 h 152"/>
                <a:gd name="T96" fmla="*/ 1119744 w 100"/>
                <a:gd name="T97" fmla="*/ 7838208 h 152"/>
                <a:gd name="T98" fmla="*/ 839808 w 100"/>
                <a:gd name="T99" fmla="*/ 3919104 h 152"/>
                <a:gd name="T100" fmla="*/ 279936 w 100"/>
                <a:gd name="T101" fmla="*/ 2799360 h 152"/>
                <a:gd name="T102" fmla="*/ 279936 w 100"/>
                <a:gd name="T103" fmla="*/ 0 h 1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0"/>
                <a:gd name="T157" fmla="*/ 0 h 152"/>
                <a:gd name="T158" fmla="*/ 100 w 100"/>
                <a:gd name="T159" fmla="*/ 152 h 1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0" h="152">
                  <a:moveTo>
                    <a:pt x="1" y="0"/>
                  </a:moveTo>
                  <a:lnTo>
                    <a:pt x="58" y="0"/>
                  </a:lnTo>
                  <a:lnTo>
                    <a:pt x="58" y="8"/>
                  </a:lnTo>
                  <a:cubicBezTo>
                    <a:pt x="58" y="9"/>
                    <a:pt x="58" y="10"/>
                    <a:pt x="58" y="11"/>
                  </a:cubicBezTo>
                  <a:cubicBezTo>
                    <a:pt x="57" y="11"/>
                    <a:pt x="56" y="11"/>
                    <a:pt x="56" y="11"/>
                  </a:cubicBezTo>
                  <a:cubicBezTo>
                    <a:pt x="56" y="11"/>
                    <a:pt x="55" y="10"/>
                    <a:pt x="55" y="10"/>
                  </a:cubicBezTo>
                  <a:cubicBezTo>
                    <a:pt x="56" y="11"/>
                    <a:pt x="55" y="10"/>
                    <a:pt x="53" y="10"/>
                  </a:cubicBezTo>
                  <a:cubicBezTo>
                    <a:pt x="53" y="10"/>
                    <a:pt x="51" y="10"/>
                    <a:pt x="51" y="10"/>
                  </a:cubicBezTo>
                  <a:cubicBezTo>
                    <a:pt x="51" y="10"/>
                    <a:pt x="50" y="11"/>
                    <a:pt x="50" y="11"/>
                  </a:cubicBezTo>
                  <a:cubicBezTo>
                    <a:pt x="50" y="11"/>
                    <a:pt x="49" y="12"/>
                    <a:pt x="49" y="12"/>
                  </a:cubicBezTo>
                  <a:cubicBezTo>
                    <a:pt x="49" y="12"/>
                    <a:pt x="49" y="15"/>
                    <a:pt x="49" y="15"/>
                  </a:cubicBezTo>
                  <a:cubicBezTo>
                    <a:pt x="51" y="15"/>
                    <a:pt x="49" y="15"/>
                    <a:pt x="51" y="15"/>
                  </a:cubicBezTo>
                  <a:cubicBezTo>
                    <a:pt x="51" y="15"/>
                    <a:pt x="49" y="15"/>
                    <a:pt x="51" y="17"/>
                  </a:cubicBezTo>
                  <a:cubicBezTo>
                    <a:pt x="52" y="17"/>
                    <a:pt x="52" y="18"/>
                    <a:pt x="52" y="19"/>
                  </a:cubicBezTo>
                  <a:cubicBezTo>
                    <a:pt x="52" y="19"/>
                    <a:pt x="52" y="20"/>
                    <a:pt x="52" y="20"/>
                  </a:cubicBezTo>
                  <a:cubicBezTo>
                    <a:pt x="52" y="19"/>
                    <a:pt x="52" y="20"/>
                    <a:pt x="54" y="20"/>
                  </a:cubicBezTo>
                  <a:cubicBezTo>
                    <a:pt x="52" y="19"/>
                    <a:pt x="52" y="20"/>
                    <a:pt x="54" y="21"/>
                  </a:cubicBezTo>
                  <a:cubicBezTo>
                    <a:pt x="54" y="22"/>
                    <a:pt x="54" y="24"/>
                    <a:pt x="54" y="25"/>
                  </a:cubicBezTo>
                  <a:cubicBezTo>
                    <a:pt x="54" y="25"/>
                    <a:pt x="55" y="25"/>
                    <a:pt x="55" y="25"/>
                  </a:cubicBezTo>
                  <a:cubicBezTo>
                    <a:pt x="54" y="25"/>
                    <a:pt x="55" y="25"/>
                    <a:pt x="55" y="27"/>
                  </a:cubicBezTo>
                  <a:cubicBezTo>
                    <a:pt x="54" y="25"/>
                    <a:pt x="55" y="25"/>
                    <a:pt x="55" y="29"/>
                  </a:cubicBezTo>
                  <a:cubicBezTo>
                    <a:pt x="55" y="29"/>
                    <a:pt x="55" y="31"/>
                    <a:pt x="55" y="31"/>
                  </a:cubicBezTo>
                  <a:cubicBezTo>
                    <a:pt x="55" y="31"/>
                    <a:pt x="56" y="32"/>
                    <a:pt x="56" y="32"/>
                  </a:cubicBezTo>
                  <a:cubicBezTo>
                    <a:pt x="57" y="32"/>
                    <a:pt x="56" y="33"/>
                    <a:pt x="57" y="33"/>
                  </a:cubicBezTo>
                  <a:cubicBezTo>
                    <a:pt x="57" y="32"/>
                    <a:pt x="56" y="33"/>
                    <a:pt x="57" y="34"/>
                  </a:cubicBezTo>
                  <a:cubicBezTo>
                    <a:pt x="57" y="34"/>
                    <a:pt x="57" y="34"/>
                    <a:pt x="57" y="34"/>
                  </a:cubicBezTo>
                  <a:cubicBezTo>
                    <a:pt x="57" y="35"/>
                    <a:pt x="57" y="37"/>
                    <a:pt x="57" y="38"/>
                  </a:cubicBezTo>
                  <a:cubicBezTo>
                    <a:pt x="57" y="38"/>
                    <a:pt x="56" y="39"/>
                    <a:pt x="56" y="39"/>
                  </a:cubicBezTo>
                  <a:cubicBezTo>
                    <a:pt x="56" y="40"/>
                    <a:pt x="56" y="41"/>
                    <a:pt x="56" y="42"/>
                  </a:cubicBezTo>
                  <a:cubicBezTo>
                    <a:pt x="56" y="42"/>
                    <a:pt x="57" y="42"/>
                    <a:pt x="57" y="42"/>
                  </a:cubicBezTo>
                  <a:cubicBezTo>
                    <a:pt x="57" y="44"/>
                    <a:pt x="57" y="47"/>
                    <a:pt x="57" y="49"/>
                  </a:cubicBezTo>
                  <a:cubicBezTo>
                    <a:pt x="57" y="44"/>
                    <a:pt x="57" y="47"/>
                    <a:pt x="56" y="49"/>
                  </a:cubicBezTo>
                  <a:cubicBezTo>
                    <a:pt x="56" y="49"/>
                    <a:pt x="55" y="49"/>
                    <a:pt x="55" y="49"/>
                  </a:cubicBezTo>
                  <a:cubicBezTo>
                    <a:pt x="55" y="49"/>
                    <a:pt x="54" y="50"/>
                    <a:pt x="54" y="50"/>
                  </a:cubicBezTo>
                  <a:cubicBezTo>
                    <a:pt x="54" y="51"/>
                    <a:pt x="54" y="54"/>
                    <a:pt x="54" y="55"/>
                  </a:cubicBezTo>
                  <a:cubicBezTo>
                    <a:pt x="54" y="55"/>
                    <a:pt x="55" y="56"/>
                    <a:pt x="55" y="56"/>
                  </a:cubicBezTo>
                  <a:cubicBezTo>
                    <a:pt x="55" y="56"/>
                    <a:pt x="56" y="57"/>
                    <a:pt x="56" y="57"/>
                  </a:cubicBezTo>
                  <a:cubicBezTo>
                    <a:pt x="57" y="57"/>
                    <a:pt x="56" y="57"/>
                    <a:pt x="57" y="57"/>
                  </a:cubicBezTo>
                  <a:cubicBezTo>
                    <a:pt x="57" y="59"/>
                    <a:pt x="57" y="61"/>
                    <a:pt x="57" y="62"/>
                  </a:cubicBezTo>
                  <a:cubicBezTo>
                    <a:pt x="57" y="62"/>
                    <a:pt x="56" y="63"/>
                    <a:pt x="56" y="63"/>
                  </a:cubicBezTo>
                  <a:cubicBezTo>
                    <a:pt x="57" y="62"/>
                    <a:pt x="56" y="63"/>
                    <a:pt x="56" y="64"/>
                  </a:cubicBezTo>
                  <a:cubicBezTo>
                    <a:pt x="56" y="64"/>
                    <a:pt x="56" y="65"/>
                    <a:pt x="56" y="65"/>
                  </a:cubicBezTo>
                  <a:cubicBezTo>
                    <a:pt x="56" y="66"/>
                    <a:pt x="56" y="69"/>
                    <a:pt x="56" y="71"/>
                  </a:cubicBezTo>
                  <a:cubicBezTo>
                    <a:pt x="56" y="71"/>
                    <a:pt x="56" y="71"/>
                    <a:pt x="56" y="71"/>
                  </a:cubicBezTo>
                  <a:cubicBezTo>
                    <a:pt x="56" y="71"/>
                    <a:pt x="56" y="71"/>
                    <a:pt x="56" y="73"/>
                  </a:cubicBezTo>
                  <a:cubicBezTo>
                    <a:pt x="56" y="73"/>
                    <a:pt x="57" y="74"/>
                    <a:pt x="57" y="74"/>
                  </a:cubicBezTo>
                  <a:cubicBezTo>
                    <a:pt x="57" y="74"/>
                    <a:pt x="57" y="76"/>
                    <a:pt x="57" y="76"/>
                  </a:cubicBezTo>
                  <a:cubicBezTo>
                    <a:pt x="57" y="76"/>
                    <a:pt x="58" y="77"/>
                    <a:pt x="58" y="77"/>
                  </a:cubicBezTo>
                  <a:cubicBezTo>
                    <a:pt x="58" y="79"/>
                    <a:pt x="58" y="83"/>
                    <a:pt x="58" y="85"/>
                  </a:cubicBezTo>
                  <a:cubicBezTo>
                    <a:pt x="58" y="85"/>
                    <a:pt x="58" y="86"/>
                    <a:pt x="58" y="86"/>
                  </a:cubicBezTo>
                  <a:cubicBezTo>
                    <a:pt x="58" y="86"/>
                    <a:pt x="58" y="88"/>
                    <a:pt x="58" y="88"/>
                  </a:cubicBezTo>
                  <a:cubicBezTo>
                    <a:pt x="60" y="88"/>
                    <a:pt x="58" y="89"/>
                    <a:pt x="60" y="89"/>
                  </a:cubicBezTo>
                  <a:cubicBezTo>
                    <a:pt x="60" y="88"/>
                    <a:pt x="58" y="89"/>
                    <a:pt x="60" y="90"/>
                  </a:cubicBezTo>
                  <a:cubicBezTo>
                    <a:pt x="60" y="90"/>
                    <a:pt x="60" y="91"/>
                    <a:pt x="60" y="91"/>
                  </a:cubicBezTo>
                  <a:cubicBezTo>
                    <a:pt x="60" y="91"/>
                    <a:pt x="61" y="91"/>
                    <a:pt x="61" y="91"/>
                  </a:cubicBezTo>
                  <a:cubicBezTo>
                    <a:pt x="60" y="91"/>
                    <a:pt x="61" y="91"/>
                    <a:pt x="62" y="91"/>
                  </a:cubicBezTo>
                  <a:cubicBezTo>
                    <a:pt x="62" y="93"/>
                    <a:pt x="64" y="93"/>
                    <a:pt x="64" y="93"/>
                  </a:cubicBezTo>
                  <a:cubicBezTo>
                    <a:pt x="62" y="93"/>
                    <a:pt x="64" y="93"/>
                    <a:pt x="65" y="93"/>
                  </a:cubicBezTo>
                  <a:cubicBezTo>
                    <a:pt x="65" y="93"/>
                    <a:pt x="66" y="94"/>
                    <a:pt x="66" y="94"/>
                  </a:cubicBezTo>
                  <a:cubicBezTo>
                    <a:pt x="66" y="95"/>
                    <a:pt x="66" y="94"/>
                    <a:pt x="66" y="95"/>
                  </a:cubicBezTo>
                  <a:cubicBezTo>
                    <a:pt x="66" y="95"/>
                    <a:pt x="68" y="96"/>
                    <a:pt x="68" y="96"/>
                  </a:cubicBezTo>
                  <a:cubicBezTo>
                    <a:pt x="68" y="96"/>
                    <a:pt x="69" y="97"/>
                    <a:pt x="69" y="97"/>
                  </a:cubicBezTo>
                  <a:cubicBezTo>
                    <a:pt x="68" y="96"/>
                    <a:pt x="69" y="97"/>
                    <a:pt x="70" y="97"/>
                  </a:cubicBezTo>
                  <a:cubicBezTo>
                    <a:pt x="68" y="96"/>
                    <a:pt x="69" y="97"/>
                    <a:pt x="72" y="98"/>
                  </a:cubicBezTo>
                  <a:cubicBezTo>
                    <a:pt x="68" y="96"/>
                    <a:pt x="69" y="97"/>
                    <a:pt x="73" y="98"/>
                  </a:cubicBezTo>
                  <a:cubicBezTo>
                    <a:pt x="73" y="99"/>
                    <a:pt x="74" y="99"/>
                    <a:pt x="74" y="99"/>
                  </a:cubicBezTo>
                  <a:cubicBezTo>
                    <a:pt x="74" y="99"/>
                    <a:pt x="74" y="101"/>
                    <a:pt x="74" y="101"/>
                  </a:cubicBezTo>
                  <a:cubicBezTo>
                    <a:pt x="74" y="101"/>
                    <a:pt x="75" y="102"/>
                    <a:pt x="75" y="102"/>
                  </a:cubicBezTo>
                  <a:cubicBezTo>
                    <a:pt x="75" y="102"/>
                    <a:pt x="75" y="104"/>
                    <a:pt x="75" y="104"/>
                  </a:cubicBezTo>
                  <a:cubicBezTo>
                    <a:pt x="76" y="105"/>
                    <a:pt x="78" y="107"/>
                    <a:pt x="78" y="108"/>
                  </a:cubicBezTo>
                  <a:cubicBezTo>
                    <a:pt x="78" y="109"/>
                    <a:pt x="79" y="110"/>
                    <a:pt x="80" y="110"/>
                  </a:cubicBezTo>
                  <a:cubicBezTo>
                    <a:pt x="78" y="109"/>
                    <a:pt x="79" y="110"/>
                    <a:pt x="80" y="111"/>
                  </a:cubicBezTo>
                  <a:cubicBezTo>
                    <a:pt x="80" y="112"/>
                    <a:pt x="80" y="113"/>
                    <a:pt x="80" y="113"/>
                  </a:cubicBezTo>
                  <a:cubicBezTo>
                    <a:pt x="80" y="113"/>
                    <a:pt x="81" y="114"/>
                    <a:pt x="81" y="114"/>
                  </a:cubicBezTo>
                  <a:cubicBezTo>
                    <a:pt x="81" y="114"/>
                    <a:pt x="81" y="116"/>
                    <a:pt x="81" y="116"/>
                  </a:cubicBezTo>
                  <a:cubicBezTo>
                    <a:pt x="81" y="117"/>
                    <a:pt x="82" y="117"/>
                    <a:pt x="82" y="118"/>
                  </a:cubicBezTo>
                  <a:cubicBezTo>
                    <a:pt x="82" y="118"/>
                    <a:pt x="82" y="119"/>
                    <a:pt x="82" y="119"/>
                  </a:cubicBezTo>
                  <a:cubicBezTo>
                    <a:pt x="82" y="119"/>
                    <a:pt x="82" y="121"/>
                    <a:pt x="82" y="121"/>
                  </a:cubicBezTo>
                  <a:cubicBezTo>
                    <a:pt x="83" y="121"/>
                    <a:pt x="83" y="121"/>
                    <a:pt x="83" y="122"/>
                  </a:cubicBezTo>
                  <a:cubicBezTo>
                    <a:pt x="84" y="122"/>
                    <a:pt x="84" y="123"/>
                    <a:pt x="84" y="123"/>
                  </a:cubicBezTo>
                  <a:cubicBezTo>
                    <a:pt x="84" y="122"/>
                    <a:pt x="84" y="123"/>
                    <a:pt x="85" y="123"/>
                  </a:cubicBezTo>
                  <a:cubicBezTo>
                    <a:pt x="85" y="125"/>
                    <a:pt x="86" y="123"/>
                    <a:pt x="86" y="125"/>
                  </a:cubicBezTo>
                  <a:cubicBezTo>
                    <a:pt x="86" y="125"/>
                    <a:pt x="87" y="125"/>
                    <a:pt x="88" y="125"/>
                  </a:cubicBezTo>
                  <a:cubicBezTo>
                    <a:pt x="88" y="125"/>
                    <a:pt x="88" y="126"/>
                    <a:pt x="88" y="126"/>
                  </a:cubicBezTo>
                  <a:cubicBezTo>
                    <a:pt x="88" y="125"/>
                    <a:pt x="88" y="126"/>
                    <a:pt x="88" y="127"/>
                  </a:cubicBezTo>
                  <a:cubicBezTo>
                    <a:pt x="88" y="128"/>
                    <a:pt x="89" y="129"/>
                    <a:pt x="89" y="129"/>
                  </a:cubicBezTo>
                  <a:cubicBezTo>
                    <a:pt x="89" y="129"/>
                    <a:pt x="90" y="130"/>
                    <a:pt x="90" y="130"/>
                  </a:cubicBezTo>
                  <a:cubicBezTo>
                    <a:pt x="89" y="129"/>
                    <a:pt x="90" y="130"/>
                    <a:pt x="90" y="132"/>
                  </a:cubicBezTo>
                  <a:cubicBezTo>
                    <a:pt x="90" y="132"/>
                    <a:pt x="91" y="132"/>
                    <a:pt x="91" y="132"/>
                  </a:cubicBezTo>
                  <a:cubicBezTo>
                    <a:pt x="91" y="133"/>
                    <a:pt x="91" y="134"/>
                    <a:pt x="91" y="135"/>
                  </a:cubicBezTo>
                  <a:cubicBezTo>
                    <a:pt x="91" y="135"/>
                    <a:pt x="92" y="136"/>
                    <a:pt x="92" y="136"/>
                  </a:cubicBezTo>
                  <a:cubicBezTo>
                    <a:pt x="92" y="136"/>
                    <a:pt x="92" y="138"/>
                    <a:pt x="92" y="139"/>
                  </a:cubicBezTo>
                  <a:cubicBezTo>
                    <a:pt x="92" y="139"/>
                    <a:pt x="93" y="140"/>
                    <a:pt x="93" y="140"/>
                  </a:cubicBezTo>
                  <a:cubicBezTo>
                    <a:pt x="93" y="140"/>
                    <a:pt x="94" y="141"/>
                    <a:pt x="94" y="142"/>
                  </a:cubicBezTo>
                  <a:cubicBezTo>
                    <a:pt x="94" y="142"/>
                    <a:pt x="96" y="144"/>
                    <a:pt x="96" y="144"/>
                  </a:cubicBezTo>
                  <a:cubicBezTo>
                    <a:pt x="96" y="144"/>
                    <a:pt x="96" y="145"/>
                    <a:pt x="96" y="145"/>
                  </a:cubicBezTo>
                  <a:cubicBezTo>
                    <a:pt x="96" y="145"/>
                    <a:pt x="97" y="146"/>
                    <a:pt x="97" y="146"/>
                  </a:cubicBezTo>
                  <a:cubicBezTo>
                    <a:pt x="96" y="145"/>
                    <a:pt x="97" y="146"/>
                    <a:pt x="98" y="146"/>
                  </a:cubicBezTo>
                  <a:cubicBezTo>
                    <a:pt x="98" y="146"/>
                    <a:pt x="99" y="146"/>
                    <a:pt x="99" y="146"/>
                  </a:cubicBezTo>
                  <a:cubicBezTo>
                    <a:pt x="99" y="146"/>
                    <a:pt x="100" y="147"/>
                    <a:pt x="100" y="147"/>
                  </a:cubicBezTo>
                  <a:cubicBezTo>
                    <a:pt x="100" y="148"/>
                    <a:pt x="100" y="150"/>
                    <a:pt x="100" y="151"/>
                  </a:cubicBezTo>
                  <a:cubicBezTo>
                    <a:pt x="100" y="151"/>
                    <a:pt x="99" y="152"/>
                    <a:pt x="99" y="152"/>
                  </a:cubicBezTo>
                  <a:cubicBezTo>
                    <a:pt x="97" y="152"/>
                    <a:pt x="94" y="152"/>
                    <a:pt x="92" y="152"/>
                  </a:cubicBezTo>
                  <a:cubicBezTo>
                    <a:pt x="92" y="152"/>
                    <a:pt x="91" y="152"/>
                    <a:pt x="91" y="152"/>
                  </a:cubicBezTo>
                  <a:cubicBezTo>
                    <a:pt x="87" y="152"/>
                    <a:pt x="81" y="152"/>
                    <a:pt x="77" y="152"/>
                  </a:cubicBezTo>
                  <a:cubicBezTo>
                    <a:pt x="77" y="152"/>
                    <a:pt x="76" y="152"/>
                    <a:pt x="76" y="152"/>
                  </a:cubicBezTo>
                  <a:cubicBezTo>
                    <a:pt x="77" y="152"/>
                    <a:pt x="76" y="152"/>
                    <a:pt x="76" y="150"/>
                  </a:cubicBezTo>
                  <a:cubicBezTo>
                    <a:pt x="76" y="150"/>
                    <a:pt x="75" y="150"/>
                    <a:pt x="75" y="150"/>
                  </a:cubicBezTo>
                  <a:cubicBezTo>
                    <a:pt x="75" y="150"/>
                    <a:pt x="74" y="149"/>
                    <a:pt x="74" y="149"/>
                  </a:cubicBezTo>
                  <a:cubicBezTo>
                    <a:pt x="75" y="150"/>
                    <a:pt x="74" y="149"/>
                    <a:pt x="73" y="149"/>
                  </a:cubicBezTo>
                  <a:cubicBezTo>
                    <a:pt x="73" y="149"/>
                    <a:pt x="72" y="150"/>
                    <a:pt x="72" y="150"/>
                  </a:cubicBezTo>
                  <a:cubicBezTo>
                    <a:pt x="68" y="150"/>
                    <a:pt x="61" y="150"/>
                    <a:pt x="58" y="150"/>
                  </a:cubicBezTo>
                  <a:cubicBezTo>
                    <a:pt x="58" y="150"/>
                    <a:pt x="58" y="148"/>
                    <a:pt x="58" y="148"/>
                  </a:cubicBezTo>
                  <a:cubicBezTo>
                    <a:pt x="58" y="148"/>
                    <a:pt x="58" y="147"/>
                    <a:pt x="58" y="147"/>
                  </a:cubicBezTo>
                  <a:cubicBezTo>
                    <a:pt x="58" y="146"/>
                    <a:pt x="58" y="144"/>
                    <a:pt x="58" y="142"/>
                  </a:cubicBezTo>
                  <a:cubicBezTo>
                    <a:pt x="58" y="142"/>
                    <a:pt x="59" y="142"/>
                    <a:pt x="59" y="142"/>
                  </a:cubicBezTo>
                  <a:cubicBezTo>
                    <a:pt x="58" y="142"/>
                    <a:pt x="59" y="142"/>
                    <a:pt x="59" y="140"/>
                  </a:cubicBezTo>
                  <a:cubicBezTo>
                    <a:pt x="60" y="140"/>
                    <a:pt x="60" y="140"/>
                    <a:pt x="60" y="139"/>
                  </a:cubicBezTo>
                  <a:cubicBezTo>
                    <a:pt x="60" y="139"/>
                    <a:pt x="60" y="138"/>
                    <a:pt x="60" y="138"/>
                  </a:cubicBezTo>
                  <a:cubicBezTo>
                    <a:pt x="61" y="138"/>
                    <a:pt x="61" y="137"/>
                    <a:pt x="61" y="136"/>
                  </a:cubicBezTo>
                  <a:cubicBezTo>
                    <a:pt x="61" y="136"/>
                    <a:pt x="62" y="136"/>
                    <a:pt x="62" y="136"/>
                  </a:cubicBezTo>
                  <a:cubicBezTo>
                    <a:pt x="61" y="136"/>
                    <a:pt x="62" y="136"/>
                    <a:pt x="62" y="134"/>
                  </a:cubicBezTo>
                  <a:cubicBezTo>
                    <a:pt x="62" y="134"/>
                    <a:pt x="62" y="134"/>
                    <a:pt x="62" y="134"/>
                  </a:cubicBezTo>
                  <a:cubicBezTo>
                    <a:pt x="62" y="133"/>
                    <a:pt x="62" y="131"/>
                    <a:pt x="62" y="130"/>
                  </a:cubicBezTo>
                  <a:cubicBezTo>
                    <a:pt x="62" y="130"/>
                    <a:pt x="62" y="129"/>
                    <a:pt x="62" y="129"/>
                  </a:cubicBezTo>
                  <a:cubicBezTo>
                    <a:pt x="62" y="130"/>
                    <a:pt x="62" y="129"/>
                    <a:pt x="62" y="128"/>
                  </a:cubicBezTo>
                  <a:cubicBezTo>
                    <a:pt x="62" y="128"/>
                    <a:pt x="61" y="127"/>
                    <a:pt x="61" y="127"/>
                  </a:cubicBezTo>
                  <a:cubicBezTo>
                    <a:pt x="60" y="127"/>
                    <a:pt x="60" y="126"/>
                    <a:pt x="59" y="126"/>
                  </a:cubicBezTo>
                  <a:cubicBezTo>
                    <a:pt x="59" y="126"/>
                    <a:pt x="58" y="125"/>
                    <a:pt x="58" y="125"/>
                  </a:cubicBezTo>
                  <a:cubicBezTo>
                    <a:pt x="58" y="125"/>
                    <a:pt x="57" y="123"/>
                    <a:pt x="56" y="123"/>
                  </a:cubicBezTo>
                  <a:cubicBezTo>
                    <a:pt x="58" y="125"/>
                    <a:pt x="57" y="123"/>
                    <a:pt x="56" y="122"/>
                  </a:cubicBezTo>
                  <a:cubicBezTo>
                    <a:pt x="55" y="122"/>
                    <a:pt x="56" y="121"/>
                    <a:pt x="55" y="121"/>
                  </a:cubicBezTo>
                  <a:cubicBezTo>
                    <a:pt x="55" y="122"/>
                    <a:pt x="56" y="121"/>
                    <a:pt x="55" y="120"/>
                  </a:cubicBezTo>
                  <a:cubicBezTo>
                    <a:pt x="54" y="120"/>
                    <a:pt x="55" y="119"/>
                    <a:pt x="54" y="119"/>
                  </a:cubicBezTo>
                  <a:cubicBezTo>
                    <a:pt x="54" y="120"/>
                    <a:pt x="55" y="119"/>
                    <a:pt x="54" y="118"/>
                  </a:cubicBezTo>
                  <a:cubicBezTo>
                    <a:pt x="53" y="118"/>
                    <a:pt x="53" y="117"/>
                    <a:pt x="53" y="117"/>
                  </a:cubicBezTo>
                  <a:cubicBezTo>
                    <a:pt x="53" y="117"/>
                    <a:pt x="52" y="116"/>
                    <a:pt x="52" y="116"/>
                  </a:cubicBezTo>
                  <a:cubicBezTo>
                    <a:pt x="51" y="115"/>
                    <a:pt x="51" y="115"/>
                    <a:pt x="50" y="115"/>
                  </a:cubicBezTo>
                  <a:cubicBezTo>
                    <a:pt x="51" y="115"/>
                    <a:pt x="51" y="115"/>
                    <a:pt x="50" y="113"/>
                  </a:cubicBezTo>
                  <a:cubicBezTo>
                    <a:pt x="49" y="113"/>
                    <a:pt x="49" y="113"/>
                    <a:pt x="49" y="112"/>
                  </a:cubicBezTo>
                  <a:cubicBezTo>
                    <a:pt x="49" y="112"/>
                    <a:pt x="49" y="111"/>
                    <a:pt x="49" y="111"/>
                  </a:cubicBezTo>
                  <a:cubicBezTo>
                    <a:pt x="49" y="111"/>
                    <a:pt x="48" y="110"/>
                    <a:pt x="48" y="110"/>
                  </a:cubicBezTo>
                  <a:cubicBezTo>
                    <a:pt x="47" y="110"/>
                    <a:pt x="47" y="109"/>
                    <a:pt x="47" y="108"/>
                  </a:cubicBezTo>
                  <a:cubicBezTo>
                    <a:pt x="46" y="108"/>
                    <a:pt x="45" y="107"/>
                    <a:pt x="45" y="107"/>
                  </a:cubicBezTo>
                  <a:cubicBezTo>
                    <a:pt x="46" y="108"/>
                    <a:pt x="45" y="107"/>
                    <a:pt x="44" y="107"/>
                  </a:cubicBezTo>
                  <a:cubicBezTo>
                    <a:pt x="44" y="107"/>
                    <a:pt x="43" y="106"/>
                    <a:pt x="43" y="106"/>
                  </a:cubicBezTo>
                  <a:cubicBezTo>
                    <a:pt x="44" y="107"/>
                    <a:pt x="43" y="106"/>
                    <a:pt x="42" y="106"/>
                  </a:cubicBezTo>
                  <a:cubicBezTo>
                    <a:pt x="42" y="106"/>
                    <a:pt x="41" y="105"/>
                    <a:pt x="41" y="105"/>
                  </a:cubicBezTo>
                  <a:cubicBezTo>
                    <a:pt x="42" y="106"/>
                    <a:pt x="41" y="105"/>
                    <a:pt x="40" y="105"/>
                  </a:cubicBezTo>
                  <a:cubicBezTo>
                    <a:pt x="40" y="103"/>
                    <a:pt x="40" y="100"/>
                    <a:pt x="40" y="98"/>
                  </a:cubicBezTo>
                  <a:cubicBezTo>
                    <a:pt x="40" y="98"/>
                    <a:pt x="39" y="97"/>
                    <a:pt x="39" y="97"/>
                  </a:cubicBezTo>
                  <a:cubicBezTo>
                    <a:pt x="39" y="97"/>
                    <a:pt x="38" y="97"/>
                    <a:pt x="37" y="97"/>
                  </a:cubicBezTo>
                  <a:cubicBezTo>
                    <a:pt x="39" y="97"/>
                    <a:pt x="38" y="97"/>
                    <a:pt x="36" y="97"/>
                  </a:cubicBezTo>
                  <a:cubicBezTo>
                    <a:pt x="35" y="97"/>
                    <a:pt x="35" y="96"/>
                    <a:pt x="34" y="96"/>
                  </a:cubicBezTo>
                  <a:cubicBezTo>
                    <a:pt x="34" y="95"/>
                    <a:pt x="33" y="96"/>
                    <a:pt x="33" y="95"/>
                  </a:cubicBezTo>
                  <a:cubicBezTo>
                    <a:pt x="33" y="95"/>
                    <a:pt x="31" y="93"/>
                    <a:pt x="30" y="93"/>
                  </a:cubicBezTo>
                  <a:cubicBezTo>
                    <a:pt x="33" y="95"/>
                    <a:pt x="31" y="93"/>
                    <a:pt x="29" y="93"/>
                  </a:cubicBezTo>
                  <a:cubicBezTo>
                    <a:pt x="29" y="92"/>
                    <a:pt x="28" y="91"/>
                    <a:pt x="27" y="91"/>
                  </a:cubicBezTo>
                  <a:cubicBezTo>
                    <a:pt x="27" y="91"/>
                    <a:pt x="27" y="91"/>
                    <a:pt x="27" y="91"/>
                  </a:cubicBezTo>
                  <a:cubicBezTo>
                    <a:pt x="27" y="90"/>
                    <a:pt x="26" y="89"/>
                    <a:pt x="26" y="88"/>
                  </a:cubicBezTo>
                  <a:cubicBezTo>
                    <a:pt x="27" y="90"/>
                    <a:pt x="26" y="89"/>
                    <a:pt x="25" y="87"/>
                  </a:cubicBezTo>
                  <a:cubicBezTo>
                    <a:pt x="27" y="90"/>
                    <a:pt x="26" y="89"/>
                    <a:pt x="25" y="85"/>
                  </a:cubicBezTo>
                  <a:cubicBezTo>
                    <a:pt x="25" y="85"/>
                    <a:pt x="24" y="84"/>
                    <a:pt x="24" y="84"/>
                  </a:cubicBezTo>
                  <a:cubicBezTo>
                    <a:pt x="24" y="83"/>
                    <a:pt x="24" y="81"/>
                    <a:pt x="24" y="81"/>
                  </a:cubicBezTo>
                  <a:cubicBezTo>
                    <a:pt x="24" y="81"/>
                    <a:pt x="25" y="80"/>
                    <a:pt x="25" y="80"/>
                  </a:cubicBezTo>
                  <a:cubicBezTo>
                    <a:pt x="25" y="79"/>
                    <a:pt x="25" y="76"/>
                    <a:pt x="25" y="75"/>
                  </a:cubicBezTo>
                  <a:cubicBezTo>
                    <a:pt x="25" y="75"/>
                    <a:pt x="24" y="74"/>
                    <a:pt x="24" y="74"/>
                  </a:cubicBezTo>
                  <a:cubicBezTo>
                    <a:pt x="25" y="75"/>
                    <a:pt x="24" y="74"/>
                    <a:pt x="24" y="73"/>
                  </a:cubicBezTo>
                  <a:cubicBezTo>
                    <a:pt x="24" y="73"/>
                    <a:pt x="23" y="72"/>
                    <a:pt x="23" y="72"/>
                  </a:cubicBezTo>
                  <a:cubicBezTo>
                    <a:pt x="22" y="72"/>
                    <a:pt x="23" y="71"/>
                    <a:pt x="22" y="71"/>
                  </a:cubicBezTo>
                  <a:cubicBezTo>
                    <a:pt x="22" y="72"/>
                    <a:pt x="23" y="71"/>
                    <a:pt x="22" y="70"/>
                  </a:cubicBezTo>
                  <a:cubicBezTo>
                    <a:pt x="21" y="70"/>
                    <a:pt x="21" y="69"/>
                    <a:pt x="21" y="69"/>
                  </a:cubicBezTo>
                  <a:cubicBezTo>
                    <a:pt x="21" y="69"/>
                    <a:pt x="21" y="68"/>
                    <a:pt x="21" y="67"/>
                  </a:cubicBezTo>
                  <a:cubicBezTo>
                    <a:pt x="19" y="67"/>
                    <a:pt x="21" y="67"/>
                    <a:pt x="19" y="67"/>
                  </a:cubicBezTo>
                  <a:cubicBezTo>
                    <a:pt x="19" y="65"/>
                    <a:pt x="19" y="62"/>
                    <a:pt x="19" y="60"/>
                  </a:cubicBezTo>
                  <a:cubicBezTo>
                    <a:pt x="19" y="60"/>
                    <a:pt x="19" y="59"/>
                    <a:pt x="19" y="59"/>
                  </a:cubicBezTo>
                  <a:cubicBezTo>
                    <a:pt x="19" y="60"/>
                    <a:pt x="19" y="59"/>
                    <a:pt x="17" y="59"/>
                  </a:cubicBezTo>
                  <a:cubicBezTo>
                    <a:pt x="17" y="59"/>
                    <a:pt x="17" y="59"/>
                    <a:pt x="17" y="59"/>
                  </a:cubicBezTo>
                  <a:cubicBezTo>
                    <a:pt x="17" y="59"/>
                    <a:pt x="16" y="58"/>
                    <a:pt x="16" y="58"/>
                  </a:cubicBezTo>
                  <a:cubicBezTo>
                    <a:pt x="16" y="58"/>
                    <a:pt x="15" y="57"/>
                    <a:pt x="15" y="57"/>
                  </a:cubicBezTo>
                  <a:cubicBezTo>
                    <a:pt x="16" y="58"/>
                    <a:pt x="15" y="57"/>
                    <a:pt x="15" y="56"/>
                  </a:cubicBezTo>
                  <a:cubicBezTo>
                    <a:pt x="14" y="56"/>
                    <a:pt x="15" y="55"/>
                    <a:pt x="14" y="55"/>
                  </a:cubicBezTo>
                  <a:cubicBezTo>
                    <a:pt x="14" y="53"/>
                    <a:pt x="14" y="50"/>
                    <a:pt x="14" y="47"/>
                  </a:cubicBezTo>
                  <a:cubicBezTo>
                    <a:pt x="14" y="47"/>
                    <a:pt x="15" y="47"/>
                    <a:pt x="15" y="47"/>
                  </a:cubicBezTo>
                  <a:cubicBezTo>
                    <a:pt x="15" y="47"/>
                    <a:pt x="15" y="45"/>
                    <a:pt x="15" y="45"/>
                  </a:cubicBezTo>
                  <a:cubicBezTo>
                    <a:pt x="15" y="45"/>
                    <a:pt x="14" y="43"/>
                    <a:pt x="14" y="43"/>
                  </a:cubicBezTo>
                  <a:cubicBezTo>
                    <a:pt x="14" y="42"/>
                    <a:pt x="14" y="40"/>
                    <a:pt x="14" y="39"/>
                  </a:cubicBezTo>
                  <a:cubicBezTo>
                    <a:pt x="13" y="39"/>
                    <a:pt x="11" y="40"/>
                    <a:pt x="10" y="40"/>
                  </a:cubicBezTo>
                  <a:cubicBezTo>
                    <a:pt x="10" y="40"/>
                    <a:pt x="10" y="38"/>
                    <a:pt x="10" y="38"/>
                  </a:cubicBezTo>
                  <a:cubicBezTo>
                    <a:pt x="10" y="40"/>
                    <a:pt x="10" y="38"/>
                    <a:pt x="9" y="36"/>
                  </a:cubicBezTo>
                  <a:cubicBezTo>
                    <a:pt x="9" y="36"/>
                    <a:pt x="8" y="35"/>
                    <a:pt x="8" y="34"/>
                  </a:cubicBezTo>
                  <a:cubicBezTo>
                    <a:pt x="9" y="36"/>
                    <a:pt x="8" y="35"/>
                    <a:pt x="7" y="33"/>
                  </a:cubicBezTo>
                  <a:cubicBezTo>
                    <a:pt x="7" y="32"/>
                    <a:pt x="6" y="32"/>
                    <a:pt x="6" y="31"/>
                  </a:cubicBezTo>
                  <a:cubicBezTo>
                    <a:pt x="6" y="30"/>
                    <a:pt x="5" y="30"/>
                    <a:pt x="5" y="30"/>
                  </a:cubicBezTo>
                  <a:cubicBezTo>
                    <a:pt x="6" y="30"/>
                    <a:pt x="5" y="30"/>
                    <a:pt x="5" y="28"/>
                  </a:cubicBezTo>
                  <a:cubicBezTo>
                    <a:pt x="5" y="28"/>
                    <a:pt x="4" y="28"/>
                    <a:pt x="4" y="28"/>
                  </a:cubicBezTo>
                  <a:cubicBezTo>
                    <a:pt x="4" y="26"/>
                    <a:pt x="4" y="23"/>
                    <a:pt x="4" y="22"/>
                  </a:cubicBezTo>
                  <a:cubicBezTo>
                    <a:pt x="4" y="22"/>
                    <a:pt x="3" y="21"/>
                    <a:pt x="3" y="21"/>
                  </a:cubicBezTo>
                  <a:cubicBezTo>
                    <a:pt x="3" y="20"/>
                    <a:pt x="3" y="16"/>
                    <a:pt x="3" y="15"/>
                  </a:cubicBezTo>
                  <a:cubicBezTo>
                    <a:pt x="3" y="15"/>
                    <a:pt x="3" y="14"/>
                    <a:pt x="3" y="14"/>
                  </a:cubicBezTo>
                  <a:cubicBezTo>
                    <a:pt x="3" y="15"/>
                    <a:pt x="3" y="14"/>
                    <a:pt x="3" y="13"/>
                  </a:cubicBezTo>
                  <a:cubicBezTo>
                    <a:pt x="2" y="13"/>
                    <a:pt x="2" y="12"/>
                    <a:pt x="2" y="12"/>
                  </a:cubicBezTo>
                  <a:cubicBezTo>
                    <a:pt x="1" y="12"/>
                    <a:pt x="1" y="11"/>
                    <a:pt x="1" y="10"/>
                  </a:cubicBezTo>
                  <a:cubicBezTo>
                    <a:pt x="1" y="10"/>
                    <a:pt x="1" y="10"/>
                    <a:pt x="1" y="10"/>
                  </a:cubicBezTo>
                  <a:cubicBezTo>
                    <a:pt x="1" y="9"/>
                    <a:pt x="1" y="7"/>
                    <a:pt x="1" y="6"/>
                  </a:cubicBezTo>
                  <a:cubicBezTo>
                    <a:pt x="1" y="6"/>
                    <a:pt x="1" y="5"/>
                    <a:pt x="1" y="4"/>
                  </a:cubicBezTo>
                  <a:cubicBezTo>
                    <a:pt x="1" y="4"/>
                    <a:pt x="1" y="3"/>
                    <a:pt x="1" y="2"/>
                  </a:cubicBezTo>
                  <a:cubicBezTo>
                    <a:pt x="1" y="2"/>
                    <a:pt x="0" y="0"/>
                    <a:pt x="1" y="0"/>
                  </a:cubicBezTo>
                </a:path>
              </a:pathLst>
            </a:custGeom>
            <a:solidFill>
              <a:srgbClr val="FFD251"/>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6" name="Freeform 45"/>
            <p:cNvSpPr>
              <a:spLocks noEditPoints="1"/>
            </p:cNvSpPr>
            <p:nvPr/>
          </p:nvSpPr>
          <p:spPr bwMode="auto">
            <a:xfrm>
              <a:off x="3502926" y="3227394"/>
              <a:ext cx="541954" cy="666115"/>
            </a:xfrm>
            <a:custGeom>
              <a:avLst/>
              <a:gdLst>
                <a:gd name="T0" fmla="*/ 279936 w 108"/>
                <a:gd name="T1" fmla="*/ 9237888 h 145"/>
                <a:gd name="T2" fmla="*/ 279936 w 108"/>
                <a:gd name="T3" fmla="*/ 11477376 h 145"/>
                <a:gd name="T4" fmla="*/ 1959552 w 108"/>
                <a:gd name="T5" fmla="*/ 12317184 h 145"/>
                <a:gd name="T6" fmla="*/ 3359232 w 108"/>
                <a:gd name="T7" fmla="*/ 13436928 h 145"/>
                <a:gd name="T8" fmla="*/ 4758912 w 108"/>
                <a:gd name="T9" fmla="*/ 14836608 h 145"/>
                <a:gd name="T10" fmla="*/ 5038848 w 108"/>
                <a:gd name="T11" fmla="*/ 16236288 h 145"/>
                <a:gd name="T12" fmla="*/ 8118144 w 108"/>
                <a:gd name="T13" fmla="*/ 16796160 h 145"/>
                <a:gd name="T14" fmla="*/ 9517824 w 108"/>
                <a:gd name="T15" fmla="*/ 19595520 h 145"/>
                <a:gd name="T16" fmla="*/ 10917504 w 108"/>
                <a:gd name="T17" fmla="*/ 22114944 h 145"/>
                <a:gd name="T18" fmla="*/ 12877056 w 108"/>
                <a:gd name="T19" fmla="*/ 22954752 h 145"/>
                <a:gd name="T20" fmla="*/ 13996800 w 108"/>
                <a:gd name="T21" fmla="*/ 24354432 h 145"/>
                <a:gd name="T22" fmla="*/ 15116544 w 108"/>
                <a:gd name="T23" fmla="*/ 26034048 h 145"/>
                <a:gd name="T24" fmla="*/ 16516224 w 108"/>
                <a:gd name="T25" fmla="*/ 27153792 h 145"/>
                <a:gd name="T26" fmla="*/ 17635968 w 108"/>
                <a:gd name="T27" fmla="*/ 28553472 h 145"/>
                <a:gd name="T28" fmla="*/ 19035648 w 108"/>
                <a:gd name="T29" fmla="*/ 30233088 h 145"/>
                <a:gd name="T30" fmla="*/ 20435328 w 108"/>
                <a:gd name="T31" fmla="*/ 32192640 h 145"/>
                <a:gd name="T32" fmla="*/ 21835008 w 108"/>
                <a:gd name="T33" fmla="*/ 34152192 h 145"/>
                <a:gd name="T34" fmla="*/ 22674816 w 108"/>
                <a:gd name="T35" fmla="*/ 36391680 h 145"/>
                <a:gd name="T36" fmla="*/ 24354432 w 108"/>
                <a:gd name="T37" fmla="*/ 37231488 h 145"/>
                <a:gd name="T38" fmla="*/ 26593920 w 108"/>
                <a:gd name="T39" fmla="*/ 40030848 h 145"/>
                <a:gd name="T40" fmla="*/ 29113344 w 108"/>
                <a:gd name="T41" fmla="*/ 39750912 h 145"/>
                <a:gd name="T42" fmla="*/ 27993600 w 108"/>
                <a:gd name="T43" fmla="*/ 37791360 h 145"/>
                <a:gd name="T44" fmla="*/ 29953152 w 108"/>
                <a:gd name="T45" fmla="*/ 35551872 h 145"/>
                <a:gd name="T46" fmla="*/ 28553472 w 108"/>
                <a:gd name="T47" fmla="*/ 34432128 h 145"/>
                <a:gd name="T48" fmla="*/ 27433728 w 108"/>
                <a:gd name="T49" fmla="*/ 31352832 h 145"/>
                <a:gd name="T50" fmla="*/ 26034048 w 108"/>
                <a:gd name="T51" fmla="*/ 27993600 h 145"/>
                <a:gd name="T52" fmla="*/ 24634368 w 108"/>
                <a:gd name="T53" fmla="*/ 26593920 h 145"/>
                <a:gd name="T54" fmla="*/ 22954752 w 108"/>
                <a:gd name="T55" fmla="*/ 25194240 h 145"/>
                <a:gd name="T56" fmla="*/ 20995200 w 108"/>
                <a:gd name="T57" fmla="*/ 24354432 h 145"/>
                <a:gd name="T58" fmla="*/ 20155392 w 108"/>
                <a:gd name="T59" fmla="*/ 22394880 h 145"/>
                <a:gd name="T60" fmla="*/ 18755712 w 108"/>
                <a:gd name="T61" fmla="*/ 20995200 h 145"/>
                <a:gd name="T62" fmla="*/ 17915904 w 108"/>
                <a:gd name="T63" fmla="*/ 18475776 h 145"/>
                <a:gd name="T64" fmla="*/ 17356032 w 108"/>
                <a:gd name="T65" fmla="*/ 15116544 h 145"/>
                <a:gd name="T66" fmla="*/ 16796160 w 108"/>
                <a:gd name="T67" fmla="*/ 12877056 h 145"/>
                <a:gd name="T68" fmla="*/ 15676416 w 108"/>
                <a:gd name="T69" fmla="*/ 10917504 h 145"/>
                <a:gd name="T70" fmla="*/ 13996800 w 108"/>
                <a:gd name="T71" fmla="*/ 9237888 h 145"/>
                <a:gd name="T72" fmla="*/ 11477376 w 108"/>
                <a:gd name="T73" fmla="*/ 7838208 h 145"/>
                <a:gd name="T74" fmla="*/ 10637568 w 108"/>
                <a:gd name="T75" fmla="*/ 4478976 h 145"/>
                <a:gd name="T76" fmla="*/ 8678016 w 108"/>
                <a:gd name="T77" fmla="*/ 1679616 h 145"/>
                <a:gd name="T78" fmla="*/ 7558272 w 108"/>
                <a:gd name="T79" fmla="*/ 2239488 h 145"/>
                <a:gd name="T80" fmla="*/ 5038848 w 108"/>
                <a:gd name="T81" fmla="*/ 3079296 h 145"/>
                <a:gd name="T82" fmla="*/ 3919104 w 108"/>
                <a:gd name="T83" fmla="*/ 4478976 h 145"/>
                <a:gd name="T84" fmla="*/ 3079296 w 108"/>
                <a:gd name="T85" fmla="*/ 6158592 h 145"/>
                <a:gd name="T86" fmla="*/ 1679616 w 108"/>
                <a:gd name="T87" fmla="*/ 6998400 h 145"/>
                <a:gd name="T88" fmla="*/ 17076096 w 108"/>
                <a:gd name="T89" fmla="*/ 12877056 h 145"/>
                <a:gd name="T90" fmla="*/ 6158592 w 108"/>
                <a:gd name="T91" fmla="*/ 559872 h 145"/>
                <a:gd name="T92" fmla="*/ 6718464 w 108"/>
                <a:gd name="T93" fmla="*/ 839808 h 145"/>
                <a:gd name="T94" fmla="*/ 6718464 w 108"/>
                <a:gd name="T95" fmla="*/ 839808 h 145"/>
                <a:gd name="T96" fmla="*/ 6998400 w 108"/>
                <a:gd name="T97" fmla="*/ 1119744 h 145"/>
                <a:gd name="T98" fmla="*/ 6998400 w 108"/>
                <a:gd name="T99" fmla="*/ 1119744 h 145"/>
                <a:gd name="T100" fmla="*/ 6998400 w 108"/>
                <a:gd name="T101" fmla="*/ 1119744 h 145"/>
                <a:gd name="T102" fmla="*/ 6998400 w 108"/>
                <a:gd name="T103" fmla="*/ 1399680 h 145"/>
                <a:gd name="T104" fmla="*/ 7278336 w 108"/>
                <a:gd name="T105" fmla="*/ 1679616 h 145"/>
                <a:gd name="T106" fmla="*/ 7558272 w 108"/>
                <a:gd name="T107" fmla="*/ 1399680 h 145"/>
                <a:gd name="T108" fmla="*/ 6158592 w 108"/>
                <a:gd name="T109" fmla="*/ 279936 h 14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8"/>
                <a:gd name="T166" fmla="*/ 0 h 145"/>
                <a:gd name="T167" fmla="*/ 108 w 108"/>
                <a:gd name="T168" fmla="*/ 145 h 14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8" h="145">
                  <a:moveTo>
                    <a:pt x="7" y="22"/>
                  </a:moveTo>
                  <a:cubicBezTo>
                    <a:pt x="7" y="23"/>
                    <a:pt x="5" y="26"/>
                    <a:pt x="5" y="27"/>
                  </a:cubicBezTo>
                  <a:cubicBezTo>
                    <a:pt x="5" y="28"/>
                    <a:pt x="3" y="29"/>
                    <a:pt x="3" y="30"/>
                  </a:cubicBezTo>
                  <a:cubicBezTo>
                    <a:pt x="3" y="30"/>
                    <a:pt x="3" y="32"/>
                    <a:pt x="3" y="32"/>
                  </a:cubicBezTo>
                  <a:cubicBezTo>
                    <a:pt x="1" y="32"/>
                    <a:pt x="3" y="33"/>
                    <a:pt x="1" y="33"/>
                  </a:cubicBezTo>
                  <a:cubicBezTo>
                    <a:pt x="1" y="32"/>
                    <a:pt x="3" y="33"/>
                    <a:pt x="1" y="35"/>
                  </a:cubicBezTo>
                  <a:cubicBezTo>
                    <a:pt x="1" y="35"/>
                    <a:pt x="1" y="35"/>
                    <a:pt x="1" y="35"/>
                  </a:cubicBezTo>
                  <a:cubicBezTo>
                    <a:pt x="1" y="36"/>
                    <a:pt x="1" y="37"/>
                    <a:pt x="0" y="37"/>
                  </a:cubicBezTo>
                  <a:cubicBezTo>
                    <a:pt x="0" y="37"/>
                    <a:pt x="1" y="38"/>
                    <a:pt x="1" y="38"/>
                  </a:cubicBezTo>
                  <a:cubicBezTo>
                    <a:pt x="1" y="38"/>
                    <a:pt x="1" y="41"/>
                    <a:pt x="1" y="41"/>
                  </a:cubicBezTo>
                  <a:cubicBezTo>
                    <a:pt x="1" y="38"/>
                    <a:pt x="1" y="41"/>
                    <a:pt x="2" y="41"/>
                  </a:cubicBezTo>
                  <a:cubicBezTo>
                    <a:pt x="2" y="41"/>
                    <a:pt x="3" y="41"/>
                    <a:pt x="4" y="41"/>
                  </a:cubicBezTo>
                  <a:cubicBezTo>
                    <a:pt x="4" y="42"/>
                    <a:pt x="5" y="42"/>
                    <a:pt x="6" y="42"/>
                  </a:cubicBezTo>
                  <a:cubicBezTo>
                    <a:pt x="6" y="42"/>
                    <a:pt x="6" y="43"/>
                    <a:pt x="6" y="43"/>
                  </a:cubicBezTo>
                  <a:cubicBezTo>
                    <a:pt x="6" y="43"/>
                    <a:pt x="7" y="44"/>
                    <a:pt x="7" y="44"/>
                  </a:cubicBezTo>
                  <a:cubicBezTo>
                    <a:pt x="7" y="44"/>
                    <a:pt x="8" y="45"/>
                    <a:pt x="8" y="45"/>
                  </a:cubicBezTo>
                  <a:cubicBezTo>
                    <a:pt x="8" y="45"/>
                    <a:pt x="9" y="46"/>
                    <a:pt x="9" y="46"/>
                  </a:cubicBezTo>
                  <a:cubicBezTo>
                    <a:pt x="8" y="45"/>
                    <a:pt x="9" y="46"/>
                    <a:pt x="9" y="47"/>
                  </a:cubicBezTo>
                  <a:cubicBezTo>
                    <a:pt x="8" y="45"/>
                    <a:pt x="9" y="46"/>
                    <a:pt x="11" y="47"/>
                  </a:cubicBezTo>
                  <a:cubicBezTo>
                    <a:pt x="11" y="48"/>
                    <a:pt x="11" y="48"/>
                    <a:pt x="12" y="48"/>
                  </a:cubicBezTo>
                  <a:cubicBezTo>
                    <a:pt x="12" y="48"/>
                    <a:pt x="14" y="49"/>
                    <a:pt x="14" y="49"/>
                  </a:cubicBezTo>
                  <a:cubicBezTo>
                    <a:pt x="14" y="49"/>
                    <a:pt x="15" y="50"/>
                    <a:pt x="15" y="50"/>
                  </a:cubicBezTo>
                  <a:cubicBezTo>
                    <a:pt x="15" y="50"/>
                    <a:pt x="16" y="51"/>
                    <a:pt x="16" y="51"/>
                  </a:cubicBezTo>
                  <a:cubicBezTo>
                    <a:pt x="16" y="51"/>
                    <a:pt x="17" y="51"/>
                    <a:pt x="17" y="51"/>
                  </a:cubicBezTo>
                  <a:cubicBezTo>
                    <a:pt x="16" y="51"/>
                    <a:pt x="17" y="51"/>
                    <a:pt x="17" y="53"/>
                  </a:cubicBezTo>
                  <a:cubicBezTo>
                    <a:pt x="17" y="53"/>
                    <a:pt x="16" y="54"/>
                    <a:pt x="16" y="54"/>
                  </a:cubicBezTo>
                  <a:cubicBezTo>
                    <a:pt x="17" y="53"/>
                    <a:pt x="16" y="54"/>
                    <a:pt x="16" y="56"/>
                  </a:cubicBezTo>
                  <a:cubicBezTo>
                    <a:pt x="16" y="56"/>
                    <a:pt x="17" y="56"/>
                    <a:pt x="17" y="56"/>
                  </a:cubicBezTo>
                  <a:cubicBezTo>
                    <a:pt x="17" y="56"/>
                    <a:pt x="17" y="57"/>
                    <a:pt x="17" y="57"/>
                  </a:cubicBezTo>
                  <a:cubicBezTo>
                    <a:pt x="17" y="57"/>
                    <a:pt x="18" y="58"/>
                    <a:pt x="18" y="58"/>
                  </a:cubicBezTo>
                  <a:cubicBezTo>
                    <a:pt x="18" y="58"/>
                    <a:pt x="21" y="58"/>
                    <a:pt x="21" y="58"/>
                  </a:cubicBezTo>
                  <a:cubicBezTo>
                    <a:pt x="21" y="58"/>
                    <a:pt x="22" y="59"/>
                    <a:pt x="22" y="59"/>
                  </a:cubicBezTo>
                  <a:cubicBezTo>
                    <a:pt x="22" y="59"/>
                    <a:pt x="25" y="59"/>
                    <a:pt x="26" y="59"/>
                  </a:cubicBezTo>
                  <a:cubicBezTo>
                    <a:pt x="26" y="59"/>
                    <a:pt x="27" y="60"/>
                    <a:pt x="27" y="60"/>
                  </a:cubicBezTo>
                  <a:cubicBezTo>
                    <a:pt x="27" y="60"/>
                    <a:pt x="29" y="60"/>
                    <a:pt x="29" y="60"/>
                  </a:cubicBezTo>
                  <a:cubicBezTo>
                    <a:pt x="29" y="61"/>
                    <a:pt x="30" y="61"/>
                    <a:pt x="31" y="61"/>
                  </a:cubicBezTo>
                  <a:cubicBezTo>
                    <a:pt x="31" y="61"/>
                    <a:pt x="33" y="61"/>
                    <a:pt x="33" y="61"/>
                  </a:cubicBezTo>
                  <a:cubicBezTo>
                    <a:pt x="33" y="62"/>
                    <a:pt x="33" y="65"/>
                    <a:pt x="33" y="66"/>
                  </a:cubicBezTo>
                  <a:cubicBezTo>
                    <a:pt x="33" y="66"/>
                    <a:pt x="34" y="66"/>
                    <a:pt x="34" y="66"/>
                  </a:cubicBezTo>
                  <a:cubicBezTo>
                    <a:pt x="34" y="67"/>
                    <a:pt x="34" y="69"/>
                    <a:pt x="34" y="70"/>
                  </a:cubicBezTo>
                  <a:cubicBezTo>
                    <a:pt x="36" y="70"/>
                    <a:pt x="34" y="71"/>
                    <a:pt x="36" y="71"/>
                  </a:cubicBezTo>
                  <a:cubicBezTo>
                    <a:pt x="36" y="72"/>
                    <a:pt x="36" y="75"/>
                    <a:pt x="36" y="76"/>
                  </a:cubicBezTo>
                  <a:cubicBezTo>
                    <a:pt x="36" y="76"/>
                    <a:pt x="37" y="77"/>
                    <a:pt x="37" y="77"/>
                  </a:cubicBezTo>
                  <a:cubicBezTo>
                    <a:pt x="37" y="77"/>
                    <a:pt x="37" y="78"/>
                    <a:pt x="37" y="78"/>
                  </a:cubicBezTo>
                  <a:cubicBezTo>
                    <a:pt x="37" y="78"/>
                    <a:pt x="39" y="79"/>
                    <a:pt x="39" y="79"/>
                  </a:cubicBezTo>
                  <a:cubicBezTo>
                    <a:pt x="37" y="78"/>
                    <a:pt x="39" y="79"/>
                    <a:pt x="41" y="79"/>
                  </a:cubicBezTo>
                  <a:cubicBezTo>
                    <a:pt x="41" y="80"/>
                    <a:pt x="42" y="80"/>
                    <a:pt x="42" y="80"/>
                  </a:cubicBezTo>
                  <a:cubicBezTo>
                    <a:pt x="42" y="80"/>
                    <a:pt x="43" y="81"/>
                    <a:pt x="43" y="81"/>
                  </a:cubicBezTo>
                  <a:cubicBezTo>
                    <a:pt x="43" y="82"/>
                    <a:pt x="44" y="81"/>
                    <a:pt x="44" y="82"/>
                  </a:cubicBezTo>
                  <a:cubicBezTo>
                    <a:pt x="43" y="82"/>
                    <a:pt x="44" y="81"/>
                    <a:pt x="46" y="82"/>
                  </a:cubicBezTo>
                  <a:cubicBezTo>
                    <a:pt x="46" y="82"/>
                    <a:pt x="47" y="83"/>
                    <a:pt x="47" y="83"/>
                  </a:cubicBezTo>
                  <a:cubicBezTo>
                    <a:pt x="47" y="83"/>
                    <a:pt x="47" y="84"/>
                    <a:pt x="47" y="84"/>
                  </a:cubicBezTo>
                  <a:cubicBezTo>
                    <a:pt x="47" y="84"/>
                    <a:pt x="48" y="85"/>
                    <a:pt x="48" y="85"/>
                  </a:cubicBezTo>
                  <a:cubicBezTo>
                    <a:pt x="48" y="85"/>
                    <a:pt x="49" y="86"/>
                    <a:pt x="49" y="86"/>
                  </a:cubicBezTo>
                  <a:cubicBezTo>
                    <a:pt x="49" y="86"/>
                    <a:pt x="50" y="87"/>
                    <a:pt x="50" y="87"/>
                  </a:cubicBezTo>
                  <a:cubicBezTo>
                    <a:pt x="50" y="87"/>
                    <a:pt x="50" y="89"/>
                    <a:pt x="50" y="89"/>
                  </a:cubicBezTo>
                  <a:cubicBezTo>
                    <a:pt x="51" y="89"/>
                    <a:pt x="51" y="90"/>
                    <a:pt x="51" y="91"/>
                  </a:cubicBezTo>
                  <a:cubicBezTo>
                    <a:pt x="51" y="91"/>
                    <a:pt x="52" y="92"/>
                    <a:pt x="52" y="92"/>
                  </a:cubicBezTo>
                  <a:cubicBezTo>
                    <a:pt x="52" y="92"/>
                    <a:pt x="53" y="92"/>
                    <a:pt x="53" y="92"/>
                  </a:cubicBezTo>
                  <a:cubicBezTo>
                    <a:pt x="53" y="92"/>
                    <a:pt x="54" y="93"/>
                    <a:pt x="54" y="93"/>
                  </a:cubicBezTo>
                  <a:cubicBezTo>
                    <a:pt x="54" y="93"/>
                    <a:pt x="55" y="94"/>
                    <a:pt x="55" y="94"/>
                  </a:cubicBezTo>
                  <a:cubicBezTo>
                    <a:pt x="54" y="93"/>
                    <a:pt x="55" y="94"/>
                    <a:pt x="55" y="96"/>
                  </a:cubicBezTo>
                  <a:cubicBezTo>
                    <a:pt x="54" y="93"/>
                    <a:pt x="55" y="94"/>
                    <a:pt x="57" y="96"/>
                  </a:cubicBezTo>
                  <a:cubicBezTo>
                    <a:pt x="57" y="96"/>
                    <a:pt x="58" y="97"/>
                    <a:pt x="58" y="97"/>
                  </a:cubicBezTo>
                  <a:cubicBezTo>
                    <a:pt x="58" y="97"/>
                    <a:pt x="59" y="97"/>
                    <a:pt x="59" y="97"/>
                  </a:cubicBezTo>
                  <a:cubicBezTo>
                    <a:pt x="59" y="99"/>
                    <a:pt x="60" y="97"/>
                    <a:pt x="60" y="99"/>
                  </a:cubicBezTo>
                  <a:cubicBezTo>
                    <a:pt x="59" y="99"/>
                    <a:pt x="60" y="97"/>
                    <a:pt x="62" y="99"/>
                  </a:cubicBezTo>
                  <a:cubicBezTo>
                    <a:pt x="59" y="99"/>
                    <a:pt x="60" y="97"/>
                    <a:pt x="62" y="101"/>
                  </a:cubicBezTo>
                  <a:cubicBezTo>
                    <a:pt x="59" y="99"/>
                    <a:pt x="60" y="97"/>
                    <a:pt x="63" y="101"/>
                  </a:cubicBezTo>
                  <a:cubicBezTo>
                    <a:pt x="59" y="99"/>
                    <a:pt x="60" y="97"/>
                    <a:pt x="63" y="102"/>
                  </a:cubicBezTo>
                  <a:cubicBezTo>
                    <a:pt x="63" y="102"/>
                    <a:pt x="64" y="103"/>
                    <a:pt x="64" y="103"/>
                  </a:cubicBezTo>
                  <a:cubicBezTo>
                    <a:pt x="64" y="103"/>
                    <a:pt x="65" y="104"/>
                    <a:pt x="65" y="104"/>
                  </a:cubicBezTo>
                  <a:cubicBezTo>
                    <a:pt x="66" y="104"/>
                    <a:pt x="67" y="105"/>
                    <a:pt x="68" y="105"/>
                  </a:cubicBezTo>
                  <a:cubicBezTo>
                    <a:pt x="68" y="105"/>
                    <a:pt x="68" y="107"/>
                    <a:pt x="68" y="107"/>
                  </a:cubicBezTo>
                  <a:cubicBezTo>
                    <a:pt x="68" y="107"/>
                    <a:pt x="68" y="108"/>
                    <a:pt x="68" y="108"/>
                  </a:cubicBezTo>
                  <a:cubicBezTo>
                    <a:pt x="70" y="108"/>
                    <a:pt x="68" y="109"/>
                    <a:pt x="70" y="109"/>
                  </a:cubicBezTo>
                  <a:cubicBezTo>
                    <a:pt x="70" y="110"/>
                    <a:pt x="70" y="112"/>
                    <a:pt x="70" y="112"/>
                  </a:cubicBezTo>
                  <a:cubicBezTo>
                    <a:pt x="70" y="112"/>
                    <a:pt x="71" y="114"/>
                    <a:pt x="71" y="114"/>
                  </a:cubicBezTo>
                  <a:cubicBezTo>
                    <a:pt x="71" y="114"/>
                    <a:pt x="72" y="115"/>
                    <a:pt x="72" y="115"/>
                  </a:cubicBezTo>
                  <a:cubicBezTo>
                    <a:pt x="71" y="114"/>
                    <a:pt x="72" y="115"/>
                    <a:pt x="73" y="115"/>
                  </a:cubicBezTo>
                  <a:cubicBezTo>
                    <a:pt x="71" y="114"/>
                    <a:pt x="72" y="115"/>
                    <a:pt x="73" y="117"/>
                  </a:cubicBezTo>
                  <a:cubicBezTo>
                    <a:pt x="75" y="117"/>
                    <a:pt x="73" y="117"/>
                    <a:pt x="75" y="117"/>
                  </a:cubicBezTo>
                  <a:cubicBezTo>
                    <a:pt x="75" y="118"/>
                    <a:pt x="76" y="119"/>
                    <a:pt x="76" y="120"/>
                  </a:cubicBezTo>
                  <a:cubicBezTo>
                    <a:pt x="76" y="120"/>
                    <a:pt x="77" y="121"/>
                    <a:pt x="77" y="121"/>
                  </a:cubicBezTo>
                  <a:cubicBezTo>
                    <a:pt x="76" y="120"/>
                    <a:pt x="77" y="121"/>
                    <a:pt x="78" y="122"/>
                  </a:cubicBezTo>
                  <a:cubicBezTo>
                    <a:pt x="76" y="120"/>
                    <a:pt x="77" y="121"/>
                    <a:pt x="78" y="124"/>
                  </a:cubicBezTo>
                  <a:cubicBezTo>
                    <a:pt x="78" y="124"/>
                    <a:pt x="80" y="125"/>
                    <a:pt x="80" y="125"/>
                  </a:cubicBezTo>
                  <a:cubicBezTo>
                    <a:pt x="80" y="125"/>
                    <a:pt x="80" y="128"/>
                    <a:pt x="80" y="128"/>
                  </a:cubicBezTo>
                  <a:cubicBezTo>
                    <a:pt x="80" y="128"/>
                    <a:pt x="81" y="128"/>
                    <a:pt x="81" y="128"/>
                  </a:cubicBezTo>
                  <a:cubicBezTo>
                    <a:pt x="80" y="128"/>
                    <a:pt x="81" y="128"/>
                    <a:pt x="81" y="130"/>
                  </a:cubicBezTo>
                  <a:cubicBezTo>
                    <a:pt x="81" y="130"/>
                    <a:pt x="82" y="131"/>
                    <a:pt x="82" y="131"/>
                  </a:cubicBezTo>
                  <a:cubicBezTo>
                    <a:pt x="81" y="130"/>
                    <a:pt x="82" y="131"/>
                    <a:pt x="83" y="131"/>
                  </a:cubicBezTo>
                  <a:cubicBezTo>
                    <a:pt x="83" y="131"/>
                    <a:pt x="84" y="132"/>
                    <a:pt x="84" y="132"/>
                  </a:cubicBezTo>
                  <a:cubicBezTo>
                    <a:pt x="84" y="133"/>
                    <a:pt x="85" y="132"/>
                    <a:pt x="85" y="133"/>
                  </a:cubicBezTo>
                  <a:cubicBezTo>
                    <a:pt x="84" y="133"/>
                    <a:pt x="85" y="132"/>
                    <a:pt x="87" y="133"/>
                  </a:cubicBezTo>
                  <a:cubicBezTo>
                    <a:pt x="87" y="133"/>
                    <a:pt x="88" y="134"/>
                    <a:pt x="88" y="134"/>
                  </a:cubicBezTo>
                  <a:cubicBezTo>
                    <a:pt x="88" y="134"/>
                    <a:pt x="88" y="135"/>
                    <a:pt x="88" y="135"/>
                  </a:cubicBezTo>
                  <a:cubicBezTo>
                    <a:pt x="88" y="136"/>
                    <a:pt x="91" y="138"/>
                    <a:pt x="92" y="139"/>
                  </a:cubicBezTo>
                  <a:cubicBezTo>
                    <a:pt x="93" y="139"/>
                    <a:pt x="93" y="140"/>
                    <a:pt x="94" y="140"/>
                  </a:cubicBezTo>
                  <a:cubicBezTo>
                    <a:pt x="94" y="141"/>
                    <a:pt x="95" y="142"/>
                    <a:pt x="95" y="143"/>
                  </a:cubicBezTo>
                  <a:cubicBezTo>
                    <a:pt x="94" y="141"/>
                    <a:pt x="95" y="142"/>
                    <a:pt x="97" y="143"/>
                  </a:cubicBezTo>
                  <a:cubicBezTo>
                    <a:pt x="94" y="141"/>
                    <a:pt x="95" y="142"/>
                    <a:pt x="97" y="144"/>
                  </a:cubicBezTo>
                  <a:cubicBezTo>
                    <a:pt x="97" y="144"/>
                    <a:pt x="98" y="145"/>
                    <a:pt x="98" y="145"/>
                  </a:cubicBezTo>
                  <a:cubicBezTo>
                    <a:pt x="99" y="145"/>
                    <a:pt x="103" y="145"/>
                    <a:pt x="104" y="145"/>
                  </a:cubicBezTo>
                  <a:cubicBezTo>
                    <a:pt x="104" y="144"/>
                    <a:pt x="104" y="143"/>
                    <a:pt x="104" y="142"/>
                  </a:cubicBezTo>
                  <a:cubicBezTo>
                    <a:pt x="104" y="142"/>
                    <a:pt x="104" y="141"/>
                    <a:pt x="104" y="140"/>
                  </a:cubicBezTo>
                  <a:cubicBezTo>
                    <a:pt x="104" y="142"/>
                    <a:pt x="104" y="141"/>
                    <a:pt x="102" y="140"/>
                  </a:cubicBezTo>
                  <a:cubicBezTo>
                    <a:pt x="102" y="140"/>
                    <a:pt x="102" y="138"/>
                    <a:pt x="102" y="138"/>
                  </a:cubicBezTo>
                  <a:cubicBezTo>
                    <a:pt x="100" y="138"/>
                    <a:pt x="102" y="137"/>
                    <a:pt x="100" y="137"/>
                  </a:cubicBezTo>
                  <a:cubicBezTo>
                    <a:pt x="100" y="138"/>
                    <a:pt x="102" y="137"/>
                    <a:pt x="100" y="135"/>
                  </a:cubicBezTo>
                  <a:cubicBezTo>
                    <a:pt x="100" y="135"/>
                    <a:pt x="101" y="134"/>
                    <a:pt x="101" y="134"/>
                  </a:cubicBezTo>
                  <a:cubicBezTo>
                    <a:pt x="102" y="134"/>
                    <a:pt x="104" y="134"/>
                    <a:pt x="104" y="134"/>
                  </a:cubicBezTo>
                  <a:cubicBezTo>
                    <a:pt x="104" y="133"/>
                    <a:pt x="105" y="134"/>
                    <a:pt x="105" y="133"/>
                  </a:cubicBezTo>
                  <a:cubicBezTo>
                    <a:pt x="104" y="133"/>
                    <a:pt x="105" y="134"/>
                    <a:pt x="107" y="133"/>
                  </a:cubicBezTo>
                  <a:cubicBezTo>
                    <a:pt x="107" y="131"/>
                    <a:pt x="107" y="128"/>
                    <a:pt x="107" y="127"/>
                  </a:cubicBezTo>
                  <a:cubicBezTo>
                    <a:pt x="107" y="127"/>
                    <a:pt x="108" y="126"/>
                    <a:pt x="108" y="126"/>
                  </a:cubicBezTo>
                  <a:cubicBezTo>
                    <a:pt x="108" y="125"/>
                    <a:pt x="108" y="123"/>
                    <a:pt x="108" y="122"/>
                  </a:cubicBezTo>
                  <a:cubicBezTo>
                    <a:pt x="108" y="122"/>
                    <a:pt x="105" y="122"/>
                    <a:pt x="105" y="122"/>
                  </a:cubicBezTo>
                  <a:cubicBezTo>
                    <a:pt x="105" y="122"/>
                    <a:pt x="104" y="123"/>
                    <a:pt x="104" y="123"/>
                  </a:cubicBezTo>
                  <a:cubicBezTo>
                    <a:pt x="104" y="123"/>
                    <a:pt x="102" y="123"/>
                    <a:pt x="102" y="123"/>
                  </a:cubicBezTo>
                  <a:cubicBezTo>
                    <a:pt x="102" y="122"/>
                    <a:pt x="101" y="122"/>
                    <a:pt x="100" y="122"/>
                  </a:cubicBezTo>
                  <a:cubicBezTo>
                    <a:pt x="102" y="122"/>
                    <a:pt x="101" y="122"/>
                    <a:pt x="100" y="121"/>
                  </a:cubicBezTo>
                  <a:cubicBezTo>
                    <a:pt x="102" y="122"/>
                    <a:pt x="101" y="122"/>
                    <a:pt x="99" y="121"/>
                  </a:cubicBezTo>
                  <a:cubicBezTo>
                    <a:pt x="99" y="121"/>
                    <a:pt x="98" y="120"/>
                    <a:pt x="98" y="120"/>
                  </a:cubicBezTo>
                  <a:cubicBezTo>
                    <a:pt x="98" y="118"/>
                    <a:pt x="98" y="114"/>
                    <a:pt x="98" y="112"/>
                  </a:cubicBezTo>
                  <a:cubicBezTo>
                    <a:pt x="98" y="112"/>
                    <a:pt x="97" y="112"/>
                    <a:pt x="97" y="112"/>
                  </a:cubicBezTo>
                  <a:cubicBezTo>
                    <a:pt x="97" y="112"/>
                    <a:pt x="97" y="109"/>
                    <a:pt x="97" y="109"/>
                  </a:cubicBezTo>
                  <a:cubicBezTo>
                    <a:pt x="97" y="112"/>
                    <a:pt x="97" y="109"/>
                    <a:pt x="95" y="109"/>
                  </a:cubicBezTo>
                  <a:cubicBezTo>
                    <a:pt x="95" y="108"/>
                    <a:pt x="94" y="107"/>
                    <a:pt x="93" y="107"/>
                  </a:cubicBezTo>
                  <a:cubicBezTo>
                    <a:pt x="93" y="106"/>
                    <a:pt x="93" y="102"/>
                    <a:pt x="93" y="100"/>
                  </a:cubicBezTo>
                  <a:cubicBezTo>
                    <a:pt x="93" y="100"/>
                    <a:pt x="93" y="99"/>
                    <a:pt x="93" y="99"/>
                  </a:cubicBezTo>
                  <a:cubicBezTo>
                    <a:pt x="93" y="99"/>
                    <a:pt x="93" y="97"/>
                    <a:pt x="93" y="97"/>
                  </a:cubicBezTo>
                  <a:cubicBezTo>
                    <a:pt x="93" y="97"/>
                    <a:pt x="92" y="96"/>
                    <a:pt x="92" y="96"/>
                  </a:cubicBezTo>
                  <a:cubicBezTo>
                    <a:pt x="92" y="96"/>
                    <a:pt x="89" y="96"/>
                    <a:pt x="89" y="96"/>
                  </a:cubicBezTo>
                  <a:cubicBezTo>
                    <a:pt x="89" y="96"/>
                    <a:pt x="88" y="95"/>
                    <a:pt x="88" y="95"/>
                  </a:cubicBezTo>
                  <a:cubicBezTo>
                    <a:pt x="88" y="95"/>
                    <a:pt x="88" y="94"/>
                    <a:pt x="88" y="94"/>
                  </a:cubicBezTo>
                  <a:cubicBezTo>
                    <a:pt x="88" y="92"/>
                    <a:pt x="87" y="94"/>
                    <a:pt x="87" y="92"/>
                  </a:cubicBezTo>
                  <a:cubicBezTo>
                    <a:pt x="86" y="92"/>
                    <a:pt x="85" y="92"/>
                    <a:pt x="84" y="92"/>
                  </a:cubicBezTo>
                  <a:cubicBezTo>
                    <a:pt x="84" y="90"/>
                    <a:pt x="83" y="92"/>
                    <a:pt x="83" y="90"/>
                  </a:cubicBezTo>
                  <a:cubicBezTo>
                    <a:pt x="84" y="90"/>
                    <a:pt x="83" y="92"/>
                    <a:pt x="82" y="90"/>
                  </a:cubicBezTo>
                  <a:cubicBezTo>
                    <a:pt x="82" y="90"/>
                    <a:pt x="81" y="89"/>
                    <a:pt x="81" y="89"/>
                  </a:cubicBezTo>
                  <a:cubicBezTo>
                    <a:pt x="81" y="89"/>
                    <a:pt x="78" y="89"/>
                    <a:pt x="78" y="89"/>
                  </a:cubicBezTo>
                  <a:cubicBezTo>
                    <a:pt x="78" y="89"/>
                    <a:pt x="78" y="88"/>
                    <a:pt x="78" y="88"/>
                  </a:cubicBezTo>
                  <a:cubicBezTo>
                    <a:pt x="78" y="89"/>
                    <a:pt x="78" y="88"/>
                    <a:pt x="76" y="88"/>
                  </a:cubicBezTo>
                  <a:cubicBezTo>
                    <a:pt x="76" y="88"/>
                    <a:pt x="75" y="87"/>
                    <a:pt x="75" y="87"/>
                  </a:cubicBezTo>
                  <a:cubicBezTo>
                    <a:pt x="76" y="88"/>
                    <a:pt x="75" y="87"/>
                    <a:pt x="73" y="87"/>
                  </a:cubicBezTo>
                  <a:cubicBezTo>
                    <a:pt x="76" y="88"/>
                    <a:pt x="75" y="87"/>
                    <a:pt x="73" y="86"/>
                  </a:cubicBezTo>
                  <a:cubicBezTo>
                    <a:pt x="73" y="86"/>
                    <a:pt x="73" y="85"/>
                    <a:pt x="73" y="85"/>
                  </a:cubicBezTo>
                  <a:cubicBezTo>
                    <a:pt x="73" y="84"/>
                    <a:pt x="73" y="82"/>
                    <a:pt x="73" y="81"/>
                  </a:cubicBezTo>
                  <a:cubicBezTo>
                    <a:pt x="73" y="81"/>
                    <a:pt x="72" y="80"/>
                    <a:pt x="72" y="80"/>
                  </a:cubicBezTo>
                  <a:cubicBezTo>
                    <a:pt x="72" y="80"/>
                    <a:pt x="72" y="77"/>
                    <a:pt x="72" y="77"/>
                  </a:cubicBezTo>
                  <a:cubicBezTo>
                    <a:pt x="72" y="77"/>
                    <a:pt x="71" y="76"/>
                    <a:pt x="71" y="76"/>
                  </a:cubicBezTo>
                  <a:cubicBezTo>
                    <a:pt x="71" y="76"/>
                    <a:pt x="70" y="76"/>
                    <a:pt x="70" y="76"/>
                  </a:cubicBezTo>
                  <a:cubicBezTo>
                    <a:pt x="71" y="76"/>
                    <a:pt x="70" y="76"/>
                    <a:pt x="68" y="76"/>
                  </a:cubicBezTo>
                  <a:cubicBezTo>
                    <a:pt x="68" y="75"/>
                    <a:pt x="68" y="75"/>
                    <a:pt x="67" y="75"/>
                  </a:cubicBezTo>
                  <a:cubicBezTo>
                    <a:pt x="67" y="75"/>
                    <a:pt x="66" y="74"/>
                    <a:pt x="66" y="74"/>
                  </a:cubicBezTo>
                  <a:cubicBezTo>
                    <a:pt x="66" y="73"/>
                    <a:pt x="66" y="71"/>
                    <a:pt x="66" y="71"/>
                  </a:cubicBezTo>
                  <a:cubicBezTo>
                    <a:pt x="66" y="71"/>
                    <a:pt x="65" y="70"/>
                    <a:pt x="65" y="70"/>
                  </a:cubicBezTo>
                  <a:cubicBezTo>
                    <a:pt x="65" y="70"/>
                    <a:pt x="65" y="67"/>
                    <a:pt x="65" y="67"/>
                  </a:cubicBezTo>
                  <a:cubicBezTo>
                    <a:pt x="64" y="67"/>
                    <a:pt x="64" y="66"/>
                    <a:pt x="64" y="66"/>
                  </a:cubicBezTo>
                  <a:cubicBezTo>
                    <a:pt x="63" y="66"/>
                    <a:pt x="63" y="65"/>
                    <a:pt x="63" y="64"/>
                  </a:cubicBezTo>
                  <a:cubicBezTo>
                    <a:pt x="63" y="64"/>
                    <a:pt x="63" y="63"/>
                    <a:pt x="63" y="63"/>
                  </a:cubicBezTo>
                  <a:cubicBezTo>
                    <a:pt x="63" y="64"/>
                    <a:pt x="63" y="63"/>
                    <a:pt x="63" y="61"/>
                  </a:cubicBezTo>
                  <a:cubicBezTo>
                    <a:pt x="63" y="61"/>
                    <a:pt x="62" y="61"/>
                    <a:pt x="62" y="61"/>
                  </a:cubicBezTo>
                  <a:cubicBezTo>
                    <a:pt x="62" y="59"/>
                    <a:pt x="62" y="56"/>
                    <a:pt x="62" y="54"/>
                  </a:cubicBezTo>
                  <a:cubicBezTo>
                    <a:pt x="60" y="54"/>
                    <a:pt x="62" y="53"/>
                    <a:pt x="60" y="53"/>
                  </a:cubicBezTo>
                  <a:cubicBezTo>
                    <a:pt x="60" y="53"/>
                    <a:pt x="60" y="51"/>
                    <a:pt x="60" y="51"/>
                  </a:cubicBezTo>
                  <a:cubicBezTo>
                    <a:pt x="60" y="51"/>
                    <a:pt x="59" y="50"/>
                    <a:pt x="59" y="50"/>
                  </a:cubicBezTo>
                  <a:cubicBezTo>
                    <a:pt x="59" y="50"/>
                    <a:pt x="59" y="47"/>
                    <a:pt x="59" y="47"/>
                  </a:cubicBezTo>
                  <a:cubicBezTo>
                    <a:pt x="59" y="47"/>
                    <a:pt x="60" y="46"/>
                    <a:pt x="60" y="46"/>
                  </a:cubicBezTo>
                  <a:cubicBezTo>
                    <a:pt x="61" y="46"/>
                    <a:pt x="61" y="46"/>
                    <a:pt x="61" y="46"/>
                  </a:cubicBezTo>
                  <a:cubicBezTo>
                    <a:pt x="61" y="46"/>
                    <a:pt x="60" y="45"/>
                    <a:pt x="60" y="45"/>
                  </a:cubicBezTo>
                  <a:cubicBezTo>
                    <a:pt x="60" y="44"/>
                    <a:pt x="59" y="43"/>
                    <a:pt x="58" y="43"/>
                  </a:cubicBezTo>
                  <a:cubicBezTo>
                    <a:pt x="58" y="43"/>
                    <a:pt x="57" y="40"/>
                    <a:pt x="57" y="40"/>
                  </a:cubicBezTo>
                  <a:cubicBezTo>
                    <a:pt x="57" y="40"/>
                    <a:pt x="56" y="39"/>
                    <a:pt x="56" y="39"/>
                  </a:cubicBezTo>
                  <a:cubicBezTo>
                    <a:pt x="54" y="39"/>
                    <a:pt x="52" y="38"/>
                    <a:pt x="54" y="39"/>
                  </a:cubicBezTo>
                  <a:cubicBezTo>
                    <a:pt x="54" y="39"/>
                    <a:pt x="52" y="38"/>
                    <a:pt x="52" y="38"/>
                  </a:cubicBezTo>
                  <a:cubicBezTo>
                    <a:pt x="50" y="38"/>
                    <a:pt x="50" y="35"/>
                    <a:pt x="50" y="38"/>
                  </a:cubicBezTo>
                  <a:cubicBezTo>
                    <a:pt x="50" y="38"/>
                    <a:pt x="50" y="35"/>
                    <a:pt x="50" y="35"/>
                  </a:cubicBezTo>
                  <a:cubicBezTo>
                    <a:pt x="48" y="30"/>
                    <a:pt x="47" y="33"/>
                    <a:pt x="50" y="33"/>
                  </a:cubicBezTo>
                  <a:cubicBezTo>
                    <a:pt x="48" y="30"/>
                    <a:pt x="47" y="33"/>
                    <a:pt x="48" y="33"/>
                  </a:cubicBezTo>
                  <a:cubicBezTo>
                    <a:pt x="48" y="30"/>
                    <a:pt x="47" y="33"/>
                    <a:pt x="47" y="30"/>
                  </a:cubicBezTo>
                  <a:cubicBezTo>
                    <a:pt x="47" y="30"/>
                    <a:pt x="44" y="30"/>
                    <a:pt x="44" y="30"/>
                  </a:cubicBezTo>
                  <a:cubicBezTo>
                    <a:pt x="44" y="30"/>
                    <a:pt x="42" y="29"/>
                    <a:pt x="42" y="29"/>
                  </a:cubicBezTo>
                  <a:cubicBezTo>
                    <a:pt x="42" y="29"/>
                    <a:pt x="41" y="28"/>
                    <a:pt x="41" y="28"/>
                  </a:cubicBezTo>
                  <a:cubicBezTo>
                    <a:pt x="41" y="27"/>
                    <a:pt x="41" y="25"/>
                    <a:pt x="41" y="24"/>
                  </a:cubicBezTo>
                  <a:cubicBezTo>
                    <a:pt x="39" y="19"/>
                    <a:pt x="41" y="18"/>
                    <a:pt x="41" y="22"/>
                  </a:cubicBezTo>
                  <a:cubicBezTo>
                    <a:pt x="39" y="19"/>
                    <a:pt x="41" y="18"/>
                    <a:pt x="41" y="19"/>
                  </a:cubicBezTo>
                  <a:cubicBezTo>
                    <a:pt x="39" y="19"/>
                    <a:pt x="41" y="18"/>
                    <a:pt x="39" y="18"/>
                  </a:cubicBezTo>
                  <a:cubicBezTo>
                    <a:pt x="39" y="18"/>
                    <a:pt x="38" y="16"/>
                    <a:pt x="38" y="16"/>
                  </a:cubicBezTo>
                  <a:cubicBezTo>
                    <a:pt x="38" y="15"/>
                    <a:pt x="38" y="14"/>
                    <a:pt x="37" y="14"/>
                  </a:cubicBezTo>
                  <a:cubicBezTo>
                    <a:pt x="37" y="13"/>
                    <a:pt x="37" y="10"/>
                    <a:pt x="37" y="9"/>
                  </a:cubicBezTo>
                  <a:cubicBezTo>
                    <a:pt x="36" y="9"/>
                    <a:pt x="35" y="8"/>
                    <a:pt x="35" y="7"/>
                  </a:cubicBezTo>
                  <a:cubicBezTo>
                    <a:pt x="35" y="7"/>
                    <a:pt x="34" y="6"/>
                    <a:pt x="34" y="6"/>
                  </a:cubicBezTo>
                  <a:cubicBezTo>
                    <a:pt x="31" y="6"/>
                    <a:pt x="30" y="5"/>
                    <a:pt x="31" y="6"/>
                  </a:cubicBezTo>
                  <a:cubicBezTo>
                    <a:pt x="31" y="6"/>
                    <a:pt x="30" y="5"/>
                    <a:pt x="30" y="5"/>
                  </a:cubicBezTo>
                  <a:cubicBezTo>
                    <a:pt x="29" y="5"/>
                    <a:pt x="28" y="5"/>
                    <a:pt x="27" y="5"/>
                  </a:cubicBezTo>
                  <a:cubicBezTo>
                    <a:pt x="27" y="5"/>
                    <a:pt x="27" y="5"/>
                    <a:pt x="27" y="5"/>
                  </a:cubicBezTo>
                  <a:cubicBezTo>
                    <a:pt x="27" y="5"/>
                    <a:pt x="27" y="6"/>
                    <a:pt x="27" y="6"/>
                  </a:cubicBezTo>
                  <a:cubicBezTo>
                    <a:pt x="26" y="8"/>
                    <a:pt x="25" y="8"/>
                    <a:pt x="27" y="8"/>
                  </a:cubicBezTo>
                  <a:cubicBezTo>
                    <a:pt x="26" y="8"/>
                    <a:pt x="25" y="8"/>
                    <a:pt x="25" y="9"/>
                  </a:cubicBezTo>
                  <a:cubicBezTo>
                    <a:pt x="22" y="9"/>
                    <a:pt x="22" y="10"/>
                    <a:pt x="23" y="9"/>
                  </a:cubicBezTo>
                  <a:cubicBezTo>
                    <a:pt x="22" y="9"/>
                    <a:pt x="22" y="10"/>
                    <a:pt x="22" y="10"/>
                  </a:cubicBezTo>
                  <a:cubicBezTo>
                    <a:pt x="21" y="10"/>
                    <a:pt x="20" y="10"/>
                    <a:pt x="20" y="11"/>
                  </a:cubicBezTo>
                  <a:cubicBezTo>
                    <a:pt x="18" y="11"/>
                    <a:pt x="17" y="12"/>
                    <a:pt x="18" y="11"/>
                  </a:cubicBezTo>
                  <a:cubicBezTo>
                    <a:pt x="18" y="11"/>
                    <a:pt x="17" y="12"/>
                    <a:pt x="17" y="12"/>
                  </a:cubicBezTo>
                  <a:cubicBezTo>
                    <a:pt x="17" y="12"/>
                    <a:pt x="17" y="13"/>
                    <a:pt x="17" y="13"/>
                  </a:cubicBezTo>
                  <a:cubicBezTo>
                    <a:pt x="15" y="15"/>
                    <a:pt x="17" y="15"/>
                    <a:pt x="17" y="15"/>
                  </a:cubicBezTo>
                  <a:cubicBezTo>
                    <a:pt x="15" y="15"/>
                    <a:pt x="17" y="15"/>
                    <a:pt x="15" y="15"/>
                  </a:cubicBezTo>
                  <a:cubicBezTo>
                    <a:pt x="15" y="15"/>
                    <a:pt x="14" y="16"/>
                    <a:pt x="14" y="16"/>
                  </a:cubicBezTo>
                  <a:cubicBezTo>
                    <a:pt x="12" y="18"/>
                    <a:pt x="14" y="19"/>
                    <a:pt x="14" y="18"/>
                  </a:cubicBezTo>
                  <a:cubicBezTo>
                    <a:pt x="12" y="18"/>
                    <a:pt x="14" y="19"/>
                    <a:pt x="12" y="19"/>
                  </a:cubicBezTo>
                  <a:cubicBezTo>
                    <a:pt x="12" y="19"/>
                    <a:pt x="11" y="20"/>
                    <a:pt x="11" y="20"/>
                  </a:cubicBezTo>
                  <a:cubicBezTo>
                    <a:pt x="11" y="21"/>
                    <a:pt x="11" y="22"/>
                    <a:pt x="11" y="21"/>
                  </a:cubicBezTo>
                  <a:cubicBezTo>
                    <a:pt x="11" y="21"/>
                    <a:pt x="11" y="22"/>
                    <a:pt x="11" y="22"/>
                  </a:cubicBezTo>
                  <a:cubicBezTo>
                    <a:pt x="9" y="22"/>
                    <a:pt x="8" y="23"/>
                    <a:pt x="9" y="22"/>
                  </a:cubicBezTo>
                  <a:cubicBezTo>
                    <a:pt x="9" y="22"/>
                    <a:pt x="8" y="23"/>
                    <a:pt x="8" y="23"/>
                  </a:cubicBezTo>
                  <a:cubicBezTo>
                    <a:pt x="8" y="23"/>
                    <a:pt x="8" y="23"/>
                    <a:pt x="8" y="23"/>
                  </a:cubicBezTo>
                  <a:cubicBezTo>
                    <a:pt x="8" y="23"/>
                    <a:pt x="8" y="25"/>
                    <a:pt x="8" y="25"/>
                  </a:cubicBezTo>
                  <a:cubicBezTo>
                    <a:pt x="6" y="25"/>
                    <a:pt x="8" y="25"/>
                    <a:pt x="6" y="25"/>
                  </a:cubicBezTo>
                  <a:cubicBezTo>
                    <a:pt x="6" y="25"/>
                    <a:pt x="6" y="24"/>
                    <a:pt x="7" y="24"/>
                  </a:cubicBezTo>
                  <a:cubicBezTo>
                    <a:pt x="7" y="23"/>
                    <a:pt x="7" y="23"/>
                    <a:pt x="7" y="22"/>
                  </a:cubicBezTo>
                  <a:cubicBezTo>
                    <a:pt x="7" y="22"/>
                    <a:pt x="7" y="22"/>
                    <a:pt x="7" y="22"/>
                  </a:cubicBezTo>
                  <a:moveTo>
                    <a:pt x="61" y="46"/>
                  </a:moveTo>
                  <a:cubicBezTo>
                    <a:pt x="61" y="46"/>
                    <a:pt x="61" y="46"/>
                    <a:pt x="61" y="46"/>
                  </a:cubicBezTo>
                  <a:cubicBezTo>
                    <a:pt x="61" y="46"/>
                    <a:pt x="61" y="45"/>
                    <a:pt x="61" y="46"/>
                  </a:cubicBezTo>
                  <a:moveTo>
                    <a:pt x="24" y="0"/>
                  </a:moveTo>
                  <a:cubicBezTo>
                    <a:pt x="24" y="0"/>
                    <a:pt x="23" y="0"/>
                    <a:pt x="23" y="0"/>
                  </a:cubicBezTo>
                  <a:cubicBezTo>
                    <a:pt x="23" y="0"/>
                    <a:pt x="23" y="1"/>
                    <a:pt x="22" y="1"/>
                  </a:cubicBezTo>
                  <a:cubicBezTo>
                    <a:pt x="23" y="2"/>
                    <a:pt x="23" y="3"/>
                    <a:pt x="22" y="2"/>
                  </a:cubicBezTo>
                  <a:cubicBezTo>
                    <a:pt x="22" y="2"/>
                    <a:pt x="23" y="3"/>
                    <a:pt x="23" y="3"/>
                  </a:cubicBezTo>
                  <a:cubicBezTo>
                    <a:pt x="23" y="3"/>
                    <a:pt x="24" y="3"/>
                    <a:pt x="24" y="3"/>
                  </a:cubicBezTo>
                  <a:cubicBezTo>
                    <a:pt x="24" y="1"/>
                    <a:pt x="24" y="1"/>
                    <a:pt x="25" y="3"/>
                  </a:cubicBezTo>
                  <a:cubicBezTo>
                    <a:pt x="25" y="2"/>
                    <a:pt x="24" y="1"/>
                    <a:pt x="24" y="0"/>
                  </a:cubicBezTo>
                  <a:moveTo>
                    <a:pt x="24" y="3"/>
                  </a:moveTo>
                  <a:cubicBezTo>
                    <a:pt x="24" y="3"/>
                    <a:pt x="24" y="3"/>
                    <a:pt x="24" y="3"/>
                  </a:cubicBezTo>
                  <a:cubicBezTo>
                    <a:pt x="24" y="3"/>
                    <a:pt x="24" y="3"/>
                    <a:pt x="24" y="3"/>
                  </a:cubicBezTo>
                  <a:moveTo>
                    <a:pt x="24" y="3"/>
                  </a:moveTo>
                  <a:cubicBezTo>
                    <a:pt x="24" y="3"/>
                    <a:pt x="24" y="3"/>
                    <a:pt x="25" y="3"/>
                  </a:cubicBezTo>
                  <a:cubicBezTo>
                    <a:pt x="24" y="3"/>
                    <a:pt x="24" y="3"/>
                    <a:pt x="24" y="3"/>
                  </a:cubicBezTo>
                  <a:moveTo>
                    <a:pt x="25" y="3"/>
                  </a:moveTo>
                  <a:cubicBezTo>
                    <a:pt x="25" y="3"/>
                    <a:pt x="25" y="3"/>
                    <a:pt x="25" y="3"/>
                  </a:cubicBezTo>
                  <a:cubicBezTo>
                    <a:pt x="25" y="3"/>
                    <a:pt x="25" y="3"/>
                    <a:pt x="25" y="3"/>
                  </a:cubicBezTo>
                  <a:moveTo>
                    <a:pt x="25" y="4"/>
                  </a:moveTo>
                  <a:cubicBezTo>
                    <a:pt x="25" y="4"/>
                    <a:pt x="25" y="4"/>
                    <a:pt x="25" y="4"/>
                  </a:cubicBezTo>
                  <a:cubicBezTo>
                    <a:pt x="25" y="4"/>
                    <a:pt x="25" y="4"/>
                    <a:pt x="25" y="4"/>
                  </a:cubicBezTo>
                  <a:moveTo>
                    <a:pt x="25" y="4"/>
                  </a:moveTo>
                  <a:cubicBezTo>
                    <a:pt x="25" y="4"/>
                    <a:pt x="25" y="4"/>
                    <a:pt x="25" y="4"/>
                  </a:cubicBezTo>
                  <a:cubicBezTo>
                    <a:pt x="25" y="4"/>
                    <a:pt x="25" y="4"/>
                    <a:pt x="25" y="4"/>
                  </a:cubicBezTo>
                  <a:moveTo>
                    <a:pt x="25" y="4"/>
                  </a:moveTo>
                  <a:cubicBezTo>
                    <a:pt x="25" y="4"/>
                    <a:pt x="25" y="4"/>
                    <a:pt x="25" y="4"/>
                  </a:cubicBezTo>
                  <a:cubicBezTo>
                    <a:pt x="25" y="4"/>
                    <a:pt x="25" y="4"/>
                    <a:pt x="25" y="4"/>
                  </a:cubicBezTo>
                  <a:moveTo>
                    <a:pt x="25" y="4"/>
                  </a:moveTo>
                  <a:cubicBezTo>
                    <a:pt x="25" y="4"/>
                    <a:pt x="25" y="4"/>
                    <a:pt x="25" y="4"/>
                  </a:cubicBezTo>
                  <a:cubicBezTo>
                    <a:pt x="25" y="4"/>
                    <a:pt x="25" y="4"/>
                    <a:pt x="25" y="4"/>
                  </a:cubicBezTo>
                  <a:moveTo>
                    <a:pt x="25" y="4"/>
                  </a:moveTo>
                  <a:cubicBezTo>
                    <a:pt x="25" y="4"/>
                    <a:pt x="25" y="4"/>
                    <a:pt x="25" y="4"/>
                  </a:cubicBezTo>
                  <a:cubicBezTo>
                    <a:pt x="25" y="4"/>
                    <a:pt x="25" y="4"/>
                    <a:pt x="25" y="4"/>
                  </a:cubicBezTo>
                  <a:moveTo>
                    <a:pt x="25" y="5"/>
                  </a:moveTo>
                  <a:cubicBezTo>
                    <a:pt x="25" y="5"/>
                    <a:pt x="25" y="5"/>
                    <a:pt x="25" y="5"/>
                  </a:cubicBezTo>
                  <a:cubicBezTo>
                    <a:pt x="25" y="5"/>
                    <a:pt x="25" y="5"/>
                    <a:pt x="25" y="5"/>
                  </a:cubicBezTo>
                  <a:moveTo>
                    <a:pt x="25" y="5"/>
                  </a:moveTo>
                  <a:cubicBezTo>
                    <a:pt x="25" y="5"/>
                    <a:pt x="25" y="5"/>
                    <a:pt x="25" y="5"/>
                  </a:cubicBezTo>
                  <a:cubicBezTo>
                    <a:pt x="25" y="5"/>
                    <a:pt x="25" y="5"/>
                    <a:pt x="25" y="5"/>
                  </a:cubicBezTo>
                  <a:moveTo>
                    <a:pt x="26" y="6"/>
                  </a:moveTo>
                  <a:cubicBezTo>
                    <a:pt x="26" y="6"/>
                    <a:pt x="26" y="6"/>
                    <a:pt x="26" y="6"/>
                  </a:cubicBezTo>
                  <a:cubicBezTo>
                    <a:pt x="26" y="6"/>
                    <a:pt x="26" y="6"/>
                    <a:pt x="26" y="6"/>
                  </a:cubicBezTo>
                  <a:moveTo>
                    <a:pt x="27" y="5"/>
                  </a:moveTo>
                  <a:cubicBezTo>
                    <a:pt x="27" y="5"/>
                    <a:pt x="27" y="5"/>
                    <a:pt x="27" y="5"/>
                  </a:cubicBezTo>
                  <a:cubicBezTo>
                    <a:pt x="27" y="5"/>
                    <a:pt x="27" y="5"/>
                    <a:pt x="27" y="5"/>
                  </a:cubicBezTo>
                  <a:cubicBezTo>
                    <a:pt x="27" y="5"/>
                    <a:pt x="27" y="5"/>
                    <a:pt x="27" y="5"/>
                  </a:cubicBezTo>
                  <a:cubicBezTo>
                    <a:pt x="27" y="5"/>
                    <a:pt x="27" y="5"/>
                    <a:pt x="28" y="5"/>
                  </a:cubicBezTo>
                  <a:cubicBezTo>
                    <a:pt x="28" y="5"/>
                    <a:pt x="28" y="5"/>
                    <a:pt x="27" y="5"/>
                  </a:cubicBezTo>
                  <a:moveTo>
                    <a:pt x="22" y="1"/>
                  </a:moveTo>
                  <a:cubicBezTo>
                    <a:pt x="23" y="1"/>
                    <a:pt x="23" y="1"/>
                    <a:pt x="22" y="1"/>
                  </a:cubicBezTo>
                  <a:cubicBezTo>
                    <a:pt x="22" y="1"/>
                    <a:pt x="22" y="1"/>
                    <a:pt x="22" y="1"/>
                  </a:cubicBezTo>
                </a:path>
              </a:pathLst>
            </a:custGeom>
            <a:solidFill>
              <a:srgbClr val="FFD251"/>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7" name="Freeform 10"/>
            <p:cNvSpPr>
              <a:spLocks/>
            </p:cNvSpPr>
            <p:nvPr/>
          </p:nvSpPr>
          <p:spPr bwMode="auto">
            <a:xfrm>
              <a:off x="5557949" y="4357563"/>
              <a:ext cx="441351" cy="206573"/>
            </a:xfrm>
            <a:custGeom>
              <a:avLst/>
              <a:gdLst>
                <a:gd name="T0" fmla="*/ 2147483647 w 88"/>
                <a:gd name="T1" fmla="*/ 2147483647 h 45"/>
                <a:gd name="T2" fmla="*/ 2147483647 w 88"/>
                <a:gd name="T3" fmla="*/ 2147483647 h 45"/>
                <a:gd name="T4" fmla="*/ 2147483647 w 88"/>
                <a:gd name="T5" fmla="*/ 2147483647 h 45"/>
                <a:gd name="T6" fmla="*/ 2147483647 w 88"/>
                <a:gd name="T7" fmla="*/ 2147483647 h 45"/>
                <a:gd name="T8" fmla="*/ 2147483647 w 88"/>
                <a:gd name="T9" fmla="*/ 2147483647 h 45"/>
                <a:gd name="T10" fmla="*/ 2147483647 w 88"/>
                <a:gd name="T11" fmla="*/ 2147483647 h 45"/>
                <a:gd name="T12" fmla="*/ 2147483647 w 88"/>
                <a:gd name="T13" fmla="*/ 2147483647 h 45"/>
                <a:gd name="T14" fmla="*/ 2147483647 w 88"/>
                <a:gd name="T15" fmla="*/ 2147483647 h 45"/>
                <a:gd name="T16" fmla="*/ 2147483647 w 88"/>
                <a:gd name="T17" fmla="*/ 2147483647 h 45"/>
                <a:gd name="T18" fmla="*/ 2147483647 w 88"/>
                <a:gd name="T19" fmla="*/ 2147483647 h 45"/>
                <a:gd name="T20" fmla="*/ 2147483647 w 88"/>
                <a:gd name="T21" fmla="*/ 2147483647 h 45"/>
                <a:gd name="T22" fmla="*/ 2147483647 w 88"/>
                <a:gd name="T23" fmla="*/ 0 h 45"/>
                <a:gd name="T24" fmla="*/ 2147483647 w 88"/>
                <a:gd name="T25" fmla="*/ 2147483647 h 45"/>
                <a:gd name="T26" fmla="*/ 2147483647 w 88"/>
                <a:gd name="T27" fmla="*/ 2147483647 h 45"/>
                <a:gd name="T28" fmla="*/ 2147483647 w 88"/>
                <a:gd name="T29" fmla="*/ 2147483647 h 45"/>
                <a:gd name="T30" fmla="*/ 2147483647 w 88"/>
                <a:gd name="T31" fmla="*/ 2147483647 h 45"/>
                <a:gd name="T32" fmla="*/ 2147483647 w 88"/>
                <a:gd name="T33" fmla="*/ 2147483647 h 45"/>
                <a:gd name="T34" fmla="*/ 2147483647 w 88"/>
                <a:gd name="T35" fmla="*/ 2147483647 h 45"/>
                <a:gd name="T36" fmla="*/ 2147483647 w 88"/>
                <a:gd name="T37" fmla="*/ 2147483647 h 45"/>
                <a:gd name="T38" fmla="*/ 2147483647 w 88"/>
                <a:gd name="T39" fmla="*/ 2147483647 h 45"/>
                <a:gd name="T40" fmla="*/ 2147483647 w 88"/>
                <a:gd name="T41" fmla="*/ 2147483647 h 45"/>
                <a:gd name="T42" fmla="*/ 2147483647 w 88"/>
                <a:gd name="T43" fmla="*/ 2147483647 h 45"/>
                <a:gd name="T44" fmla="*/ 2147483647 w 88"/>
                <a:gd name="T45" fmla="*/ 2147483647 h 45"/>
                <a:gd name="T46" fmla="*/ 2147483647 w 88"/>
                <a:gd name="T47" fmla="*/ 2147483647 h 45"/>
                <a:gd name="T48" fmla="*/ 2147483647 w 88"/>
                <a:gd name="T49" fmla="*/ 2147483647 h 45"/>
                <a:gd name="T50" fmla="*/ 2147483647 w 88"/>
                <a:gd name="T51" fmla="*/ 2147483647 h 45"/>
                <a:gd name="T52" fmla="*/ 2147483647 w 88"/>
                <a:gd name="T53" fmla="*/ 2147483647 h 45"/>
                <a:gd name="T54" fmla="*/ 2147483647 w 88"/>
                <a:gd name="T55" fmla="*/ 2147483647 h 45"/>
                <a:gd name="T56" fmla="*/ 2147483647 w 88"/>
                <a:gd name="T57" fmla="*/ 2147483647 h 45"/>
                <a:gd name="T58" fmla="*/ 2147483647 w 88"/>
                <a:gd name="T59" fmla="*/ 2147483647 h 45"/>
                <a:gd name="T60" fmla="*/ 2147483647 w 88"/>
                <a:gd name="T61" fmla="*/ 2147483647 h 45"/>
                <a:gd name="T62" fmla="*/ 2147483647 w 88"/>
                <a:gd name="T63" fmla="*/ 2147483647 h 45"/>
                <a:gd name="T64" fmla="*/ 2147483647 w 88"/>
                <a:gd name="T65" fmla="*/ 2147483647 h 45"/>
                <a:gd name="T66" fmla="*/ 2147483647 w 88"/>
                <a:gd name="T67" fmla="*/ 2147483647 h 45"/>
                <a:gd name="T68" fmla="*/ 2147483647 w 88"/>
                <a:gd name="T69" fmla="*/ 2147483647 h 45"/>
                <a:gd name="T70" fmla="*/ 2147483647 w 88"/>
                <a:gd name="T71" fmla="*/ 2147483647 h 45"/>
                <a:gd name="T72" fmla="*/ 2147483647 w 88"/>
                <a:gd name="T73" fmla="*/ 2147483647 h 45"/>
                <a:gd name="T74" fmla="*/ 2147483647 w 88"/>
                <a:gd name="T75" fmla="*/ 2147483647 h 45"/>
                <a:gd name="T76" fmla="*/ 2147483647 w 88"/>
                <a:gd name="T77" fmla="*/ 2147483647 h 45"/>
                <a:gd name="T78" fmla="*/ 2147483647 w 88"/>
                <a:gd name="T79" fmla="*/ 2147483647 h 45"/>
                <a:gd name="T80" fmla="*/ 2147483647 w 88"/>
                <a:gd name="T81" fmla="*/ 2147483647 h 45"/>
                <a:gd name="T82" fmla="*/ 2147483647 w 88"/>
                <a:gd name="T83" fmla="*/ 2147483647 h 45"/>
                <a:gd name="T84" fmla="*/ 2147483647 w 88"/>
                <a:gd name="T85" fmla="*/ 2147483647 h 45"/>
                <a:gd name="T86" fmla="*/ 2147483647 w 88"/>
                <a:gd name="T87" fmla="*/ 2147483647 h 45"/>
                <a:gd name="T88" fmla="*/ 2147483647 w 88"/>
                <a:gd name="T89" fmla="*/ 2147483647 h 45"/>
                <a:gd name="T90" fmla="*/ 2147483647 w 88"/>
                <a:gd name="T91" fmla="*/ 2147483647 h 45"/>
                <a:gd name="T92" fmla="*/ 2147483647 w 88"/>
                <a:gd name="T93" fmla="*/ 2147483647 h 45"/>
                <a:gd name="T94" fmla="*/ 2147483647 w 88"/>
                <a:gd name="T95" fmla="*/ 2147483647 h 45"/>
                <a:gd name="T96" fmla="*/ 2147483647 w 88"/>
                <a:gd name="T97" fmla="*/ 2147483647 h 45"/>
                <a:gd name="T98" fmla="*/ 2147483647 w 88"/>
                <a:gd name="T99" fmla="*/ 2147483647 h 45"/>
                <a:gd name="T100" fmla="*/ 2147483647 w 88"/>
                <a:gd name="T101" fmla="*/ 2147483647 h 45"/>
                <a:gd name="T102" fmla="*/ 2147483647 w 88"/>
                <a:gd name="T103" fmla="*/ 2147483647 h 45"/>
                <a:gd name="T104" fmla="*/ 2147483647 w 88"/>
                <a:gd name="T105" fmla="*/ 2147483647 h 45"/>
                <a:gd name="T106" fmla="*/ 2147483647 w 88"/>
                <a:gd name="T107" fmla="*/ 2147483647 h 45"/>
                <a:gd name="T108" fmla="*/ 2147483647 w 88"/>
                <a:gd name="T109" fmla="*/ 2147483647 h 45"/>
                <a:gd name="T110" fmla="*/ 2147483647 w 88"/>
                <a:gd name="T111" fmla="*/ 2147483647 h 45"/>
                <a:gd name="T112" fmla="*/ 2147483647 w 88"/>
                <a:gd name="T113" fmla="*/ 2147483647 h 45"/>
                <a:gd name="T114" fmla="*/ 2147483647 w 88"/>
                <a:gd name="T115" fmla="*/ 2147483647 h 45"/>
                <a:gd name="T116" fmla="*/ 2147483647 w 88"/>
                <a:gd name="T117" fmla="*/ 2147483647 h 45"/>
                <a:gd name="T118" fmla="*/ 2147483647 w 88"/>
                <a:gd name="T119" fmla="*/ 2147483647 h 45"/>
                <a:gd name="T120" fmla="*/ 2147483647 w 88"/>
                <a:gd name="T121" fmla="*/ 2147483647 h 45"/>
                <a:gd name="T122" fmla="*/ 2147483647 w 88"/>
                <a:gd name="T123" fmla="*/ 2147483647 h 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8"/>
                <a:gd name="T187" fmla="*/ 0 h 45"/>
                <a:gd name="T188" fmla="*/ 88 w 88"/>
                <a:gd name="T189" fmla="*/ 45 h 4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8" h="45">
                  <a:moveTo>
                    <a:pt x="0" y="17"/>
                  </a:moveTo>
                  <a:cubicBezTo>
                    <a:pt x="0" y="17"/>
                    <a:pt x="1" y="16"/>
                    <a:pt x="1" y="16"/>
                  </a:cubicBezTo>
                  <a:cubicBezTo>
                    <a:pt x="1" y="16"/>
                    <a:pt x="1" y="16"/>
                    <a:pt x="1" y="16"/>
                  </a:cubicBezTo>
                  <a:cubicBezTo>
                    <a:pt x="1" y="16"/>
                    <a:pt x="2" y="16"/>
                    <a:pt x="2" y="16"/>
                  </a:cubicBezTo>
                  <a:cubicBezTo>
                    <a:pt x="2" y="16"/>
                    <a:pt x="2" y="15"/>
                    <a:pt x="2" y="15"/>
                  </a:cubicBezTo>
                  <a:cubicBezTo>
                    <a:pt x="2" y="15"/>
                    <a:pt x="3" y="15"/>
                    <a:pt x="3" y="15"/>
                  </a:cubicBezTo>
                  <a:cubicBezTo>
                    <a:pt x="3" y="15"/>
                    <a:pt x="3" y="15"/>
                    <a:pt x="4" y="15"/>
                  </a:cubicBezTo>
                  <a:cubicBezTo>
                    <a:pt x="4" y="15"/>
                    <a:pt x="5" y="15"/>
                    <a:pt x="5" y="15"/>
                  </a:cubicBezTo>
                  <a:cubicBezTo>
                    <a:pt x="5" y="15"/>
                    <a:pt x="5" y="15"/>
                    <a:pt x="6" y="15"/>
                  </a:cubicBezTo>
                  <a:cubicBezTo>
                    <a:pt x="7" y="15"/>
                    <a:pt x="8" y="15"/>
                    <a:pt x="10" y="15"/>
                  </a:cubicBezTo>
                  <a:cubicBezTo>
                    <a:pt x="10" y="15"/>
                    <a:pt x="10" y="15"/>
                    <a:pt x="10" y="15"/>
                  </a:cubicBezTo>
                  <a:cubicBezTo>
                    <a:pt x="10" y="15"/>
                    <a:pt x="10" y="15"/>
                    <a:pt x="10" y="15"/>
                  </a:cubicBezTo>
                  <a:cubicBezTo>
                    <a:pt x="10" y="15"/>
                    <a:pt x="10" y="15"/>
                    <a:pt x="10" y="15"/>
                  </a:cubicBezTo>
                  <a:cubicBezTo>
                    <a:pt x="10" y="15"/>
                    <a:pt x="11" y="14"/>
                    <a:pt x="11" y="14"/>
                  </a:cubicBezTo>
                  <a:cubicBezTo>
                    <a:pt x="11" y="14"/>
                    <a:pt x="11" y="14"/>
                    <a:pt x="11" y="14"/>
                  </a:cubicBezTo>
                  <a:cubicBezTo>
                    <a:pt x="11" y="14"/>
                    <a:pt x="11" y="14"/>
                    <a:pt x="11" y="14"/>
                  </a:cubicBezTo>
                  <a:cubicBezTo>
                    <a:pt x="11" y="14"/>
                    <a:pt x="11" y="13"/>
                    <a:pt x="11" y="13"/>
                  </a:cubicBezTo>
                  <a:cubicBezTo>
                    <a:pt x="11" y="13"/>
                    <a:pt x="12" y="13"/>
                    <a:pt x="12" y="13"/>
                  </a:cubicBezTo>
                  <a:cubicBezTo>
                    <a:pt x="12" y="12"/>
                    <a:pt x="13" y="11"/>
                    <a:pt x="13" y="11"/>
                  </a:cubicBezTo>
                  <a:cubicBezTo>
                    <a:pt x="13" y="11"/>
                    <a:pt x="14" y="11"/>
                    <a:pt x="14" y="10"/>
                  </a:cubicBezTo>
                  <a:cubicBezTo>
                    <a:pt x="14" y="10"/>
                    <a:pt x="15" y="10"/>
                    <a:pt x="16" y="10"/>
                  </a:cubicBezTo>
                  <a:cubicBezTo>
                    <a:pt x="16" y="10"/>
                    <a:pt x="17" y="10"/>
                    <a:pt x="17" y="10"/>
                  </a:cubicBezTo>
                  <a:cubicBezTo>
                    <a:pt x="17" y="10"/>
                    <a:pt x="17" y="10"/>
                    <a:pt x="17" y="10"/>
                  </a:cubicBezTo>
                  <a:cubicBezTo>
                    <a:pt x="18" y="10"/>
                    <a:pt x="18" y="10"/>
                    <a:pt x="19" y="10"/>
                  </a:cubicBezTo>
                  <a:cubicBezTo>
                    <a:pt x="19" y="10"/>
                    <a:pt x="19" y="10"/>
                    <a:pt x="19" y="10"/>
                  </a:cubicBezTo>
                  <a:cubicBezTo>
                    <a:pt x="20" y="10"/>
                    <a:pt x="22" y="10"/>
                    <a:pt x="23" y="10"/>
                  </a:cubicBezTo>
                  <a:cubicBezTo>
                    <a:pt x="23" y="10"/>
                    <a:pt x="24" y="10"/>
                    <a:pt x="24" y="10"/>
                  </a:cubicBezTo>
                  <a:cubicBezTo>
                    <a:pt x="23" y="10"/>
                    <a:pt x="24" y="10"/>
                    <a:pt x="24" y="10"/>
                  </a:cubicBezTo>
                  <a:cubicBezTo>
                    <a:pt x="24" y="10"/>
                    <a:pt x="25" y="10"/>
                    <a:pt x="25" y="10"/>
                  </a:cubicBezTo>
                  <a:cubicBezTo>
                    <a:pt x="25" y="10"/>
                    <a:pt x="25" y="11"/>
                    <a:pt x="25" y="11"/>
                  </a:cubicBezTo>
                  <a:cubicBezTo>
                    <a:pt x="25" y="10"/>
                    <a:pt x="25" y="11"/>
                    <a:pt x="26" y="11"/>
                  </a:cubicBezTo>
                  <a:cubicBezTo>
                    <a:pt x="26" y="11"/>
                    <a:pt x="26" y="11"/>
                    <a:pt x="26" y="11"/>
                  </a:cubicBezTo>
                  <a:cubicBezTo>
                    <a:pt x="26" y="11"/>
                    <a:pt x="27" y="11"/>
                    <a:pt x="27" y="11"/>
                  </a:cubicBezTo>
                  <a:cubicBezTo>
                    <a:pt x="27" y="11"/>
                    <a:pt x="28" y="11"/>
                    <a:pt x="28" y="11"/>
                  </a:cubicBezTo>
                  <a:cubicBezTo>
                    <a:pt x="28" y="11"/>
                    <a:pt x="28" y="10"/>
                    <a:pt x="28" y="10"/>
                  </a:cubicBezTo>
                  <a:cubicBezTo>
                    <a:pt x="28" y="10"/>
                    <a:pt x="28" y="10"/>
                    <a:pt x="28" y="10"/>
                  </a:cubicBezTo>
                  <a:cubicBezTo>
                    <a:pt x="29" y="10"/>
                    <a:pt x="29" y="9"/>
                    <a:pt x="29" y="9"/>
                  </a:cubicBezTo>
                  <a:cubicBezTo>
                    <a:pt x="29" y="9"/>
                    <a:pt x="29" y="9"/>
                    <a:pt x="29" y="9"/>
                  </a:cubicBezTo>
                  <a:cubicBezTo>
                    <a:pt x="29" y="9"/>
                    <a:pt x="29" y="9"/>
                    <a:pt x="30" y="9"/>
                  </a:cubicBezTo>
                  <a:cubicBezTo>
                    <a:pt x="30" y="9"/>
                    <a:pt x="30" y="8"/>
                    <a:pt x="30" y="8"/>
                  </a:cubicBezTo>
                  <a:cubicBezTo>
                    <a:pt x="30" y="8"/>
                    <a:pt x="30" y="8"/>
                    <a:pt x="31" y="8"/>
                  </a:cubicBezTo>
                  <a:cubicBezTo>
                    <a:pt x="30" y="8"/>
                    <a:pt x="30" y="8"/>
                    <a:pt x="31" y="8"/>
                  </a:cubicBezTo>
                  <a:cubicBezTo>
                    <a:pt x="31" y="8"/>
                    <a:pt x="32" y="8"/>
                    <a:pt x="32" y="8"/>
                  </a:cubicBezTo>
                  <a:cubicBezTo>
                    <a:pt x="31" y="8"/>
                    <a:pt x="32" y="8"/>
                    <a:pt x="32" y="8"/>
                  </a:cubicBezTo>
                  <a:cubicBezTo>
                    <a:pt x="32" y="8"/>
                    <a:pt x="32" y="7"/>
                    <a:pt x="32" y="7"/>
                  </a:cubicBezTo>
                  <a:cubicBezTo>
                    <a:pt x="33" y="7"/>
                    <a:pt x="33" y="7"/>
                    <a:pt x="33" y="7"/>
                  </a:cubicBezTo>
                  <a:cubicBezTo>
                    <a:pt x="34" y="7"/>
                    <a:pt x="35" y="7"/>
                    <a:pt x="35" y="7"/>
                  </a:cubicBezTo>
                  <a:cubicBezTo>
                    <a:pt x="35" y="6"/>
                    <a:pt x="36" y="7"/>
                    <a:pt x="36" y="6"/>
                  </a:cubicBezTo>
                  <a:cubicBezTo>
                    <a:pt x="35" y="6"/>
                    <a:pt x="36" y="7"/>
                    <a:pt x="36" y="6"/>
                  </a:cubicBezTo>
                  <a:cubicBezTo>
                    <a:pt x="36" y="6"/>
                    <a:pt x="37" y="6"/>
                    <a:pt x="37" y="6"/>
                  </a:cubicBezTo>
                  <a:cubicBezTo>
                    <a:pt x="37" y="6"/>
                    <a:pt x="37" y="5"/>
                    <a:pt x="37" y="5"/>
                  </a:cubicBezTo>
                  <a:cubicBezTo>
                    <a:pt x="37" y="5"/>
                    <a:pt x="38" y="5"/>
                    <a:pt x="38" y="5"/>
                  </a:cubicBezTo>
                  <a:cubicBezTo>
                    <a:pt x="37" y="5"/>
                    <a:pt x="38" y="5"/>
                    <a:pt x="38" y="5"/>
                  </a:cubicBezTo>
                  <a:cubicBezTo>
                    <a:pt x="38" y="5"/>
                    <a:pt x="38" y="4"/>
                    <a:pt x="38" y="4"/>
                  </a:cubicBezTo>
                  <a:cubicBezTo>
                    <a:pt x="38" y="4"/>
                    <a:pt x="38" y="4"/>
                    <a:pt x="38" y="4"/>
                  </a:cubicBezTo>
                  <a:cubicBezTo>
                    <a:pt x="38" y="4"/>
                    <a:pt x="39" y="4"/>
                    <a:pt x="39" y="4"/>
                  </a:cubicBezTo>
                  <a:cubicBezTo>
                    <a:pt x="39" y="4"/>
                    <a:pt x="39" y="3"/>
                    <a:pt x="39" y="3"/>
                  </a:cubicBezTo>
                  <a:cubicBezTo>
                    <a:pt x="39" y="3"/>
                    <a:pt x="39" y="3"/>
                    <a:pt x="39" y="3"/>
                  </a:cubicBezTo>
                  <a:cubicBezTo>
                    <a:pt x="39" y="3"/>
                    <a:pt x="39" y="3"/>
                    <a:pt x="40" y="3"/>
                  </a:cubicBezTo>
                  <a:cubicBezTo>
                    <a:pt x="40" y="3"/>
                    <a:pt x="40" y="3"/>
                    <a:pt x="40" y="3"/>
                  </a:cubicBezTo>
                  <a:cubicBezTo>
                    <a:pt x="40" y="3"/>
                    <a:pt x="40" y="3"/>
                    <a:pt x="41" y="3"/>
                  </a:cubicBezTo>
                  <a:cubicBezTo>
                    <a:pt x="41" y="2"/>
                    <a:pt x="41" y="3"/>
                    <a:pt x="41" y="2"/>
                  </a:cubicBezTo>
                  <a:cubicBezTo>
                    <a:pt x="41" y="2"/>
                    <a:pt x="41" y="3"/>
                    <a:pt x="42" y="2"/>
                  </a:cubicBezTo>
                  <a:cubicBezTo>
                    <a:pt x="42" y="2"/>
                    <a:pt x="42" y="2"/>
                    <a:pt x="42" y="2"/>
                  </a:cubicBezTo>
                  <a:cubicBezTo>
                    <a:pt x="42" y="1"/>
                    <a:pt x="42" y="1"/>
                    <a:pt x="43" y="1"/>
                  </a:cubicBezTo>
                  <a:cubicBezTo>
                    <a:pt x="43" y="1"/>
                    <a:pt x="43" y="1"/>
                    <a:pt x="43" y="1"/>
                  </a:cubicBezTo>
                  <a:cubicBezTo>
                    <a:pt x="43" y="1"/>
                    <a:pt x="43" y="1"/>
                    <a:pt x="44" y="1"/>
                  </a:cubicBezTo>
                  <a:cubicBezTo>
                    <a:pt x="44" y="1"/>
                    <a:pt x="44" y="1"/>
                    <a:pt x="44" y="1"/>
                  </a:cubicBezTo>
                  <a:cubicBezTo>
                    <a:pt x="44" y="1"/>
                    <a:pt x="44" y="1"/>
                    <a:pt x="44" y="1"/>
                  </a:cubicBezTo>
                  <a:cubicBezTo>
                    <a:pt x="44" y="1"/>
                    <a:pt x="45" y="0"/>
                    <a:pt x="45" y="0"/>
                  </a:cubicBezTo>
                  <a:cubicBezTo>
                    <a:pt x="44" y="1"/>
                    <a:pt x="45" y="0"/>
                    <a:pt x="45" y="0"/>
                  </a:cubicBezTo>
                  <a:cubicBezTo>
                    <a:pt x="46" y="0"/>
                    <a:pt x="46" y="0"/>
                    <a:pt x="46" y="0"/>
                  </a:cubicBezTo>
                  <a:cubicBezTo>
                    <a:pt x="46" y="0"/>
                    <a:pt x="47" y="0"/>
                    <a:pt x="48" y="0"/>
                  </a:cubicBezTo>
                  <a:cubicBezTo>
                    <a:pt x="48" y="1"/>
                    <a:pt x="48" y="4"/>
                    <a:pt x="48" y="6"/>
                  </a:cubicBezTo>
                  <a:cubicBezTo>
                    <a:pt x="48" y="6"/>
                    <a:pt x="48" y="6"/>
                    <a:pt x="48" y="6"/>
                  </a:cubicBezTo>
                  <a:cubicBezTo>
                    <a:pt x="48" y="6"/>
                    <a:pt x="48" y="6"/>
                    <a:pt x="48" y="6"/>
                  </a:cubicBezTo>
                  <a:cubicBezTo>
                    <a:pt x="49" y="6"/>
                    <a:pt x="49" y="7"/>
                    <a:pt x="50" y="7"/>
                  </a:cubicBezTo>
                  <a:cubicBezTo>
                    <a:pt x="50" y="7"/>
                    <a:pt x="50" y="7"/>
                    <a:pt x="50" y="7"/>
                  </a:cubicBezTo>
                  <a:cubicBezTo>
                    <a:pt x="50" y="7"/>
                    <a:pt x="50" y="7"/>
                    <a:pt x="50" y="8"/>
                  </a:cubicBezTo>
                  <a:cubicBezTo>
                    <a:pt x="50" y="8"/>
                    <a:pt x="50" y="8"/>
                    <a:pt x="50" y="9"/>
                  </a:cubicBezTo>
                  <a:cubicBezTo>
                    <a:pt x="51" y="9"/>
                    <a:pt x="52" y="9"/>
                    <a:pt x="52" y="9"/>
                  </a:cubicBezTo>
                  <a:cubicBezTo>
                    <a:pt x="52" y="9"/>
                    <a:pt x="52" y="9"/>
                    <a:pt x="52" y="9"/>
                  </a:cubicBezTo>
                  <a:cubicBezTo>
                    <a:pt x="52" y="9"/>
                    <a:pt x="53" y="9"/>
                    <a:pt x="53" y="9"/>
                  </a:cubicBezTo>
                  <a:cubicBezTo>
                    <a:pt x="53" y="9"/>
                    <a:pt x="54" y="9"/>
                    <a:pt x="54" y="9"/>
                  </a:cubicBezTo>
                  <a:cubicBezTo>
                    <a:pt x="53" y="9"/>
                    <a:pt x="54" y="9"/>
                    <a:pt x="54" y="9"/>
                  </a:cubicBezTo>
                  <a:cubicBezTo>
                    <a:pt x="54" y="9"/>
                    <a:pt x="54" y="10"/>
                    <a:pt x="55" y="10"/>
                  </a:cubicBezTo>
                  <a:cubicBezTo>
                    <a:pt x="55" y="10"/>
                    <a:pt x="55" y="10"/>
                    <a:pt x="55" y="10"/>
                  </a:cubicBezTo>
                  <a:cubicBezTo>
                    <a:pt x="55" y="10"/>
                    <a:pt x="55" y="10"/>
                    <a:pt x="55" y="10"/>
                  </a:cubicBezTo>
                  <a:cubicBezTo>
                    <a:pt x="55" y="10"/>
                    <a:pt x="55" y="12"/>
                    <a:pt x="56" y="12"/>
                  </a:cubicBezTo>
                  <a:cubicBezTo>
                    <a:pt x="56" y="12"/>
                    <a:pt x="56" y="13"/>
                    <a:pt x="56" y="13"/>
                  </a:cubicBezTo>
                  <a:cubicBezTo>
                    <a:pt x="56" y="13"/>
                    <a:pt x="56" y="13"/>
                    <a:pt x="56" y="13"/>
                  </a:cubicBezTo>
                  <a:cubicBezTo>
                    <a:pt x="56" y="13"/>
                    <a:pt x="56" y="13"/>
                    <a:pt x="56" y="14"/>
                  </a:cubicBezTo>
                  <a:cubicBezTo>
                    <a:pt x="56" y="14"/>
                    <a:pt x="56" y="14"/>
                    <a:pt x="56" y="14"/>
                  </a:cubicBezTo>
                  <a:cubicBezTo>
                    <a:pt x="56" y="14"/>
                    <a:pt x="57" y="15"/>
                    <a:pt x="57" y="15"/>
                  </a:cubicBezTo>
                  <a:cubicBezTo>
                    <a:pt x="57" y="15"/>
                    <a:pt x="57" y="15"/>
                    <a:pt x="57" y="15"/>
                  </a:cubicBezTo>
                  <a:cubicBezTo>
                    <a:pt x="57" y="15"/>
                    <a:pt x="57" y="16"/>
                    <a:pt x="57" y="16"/>
                  </a:cubicBezTo>
                  <a:cubicBezTo>
                    <a:pt x="57" y="16"/>
                    <a:pt x="57" y="17"/>
                    <a:pt x="57" y="17"/>
                  </a:cubicBezTo>
                  <a:cubicBezTo>
                    <a:pt x="57" y="18"/>
                    <a:pt x="57" y="18"/>
                    <a:pt x="58" y="18"/>
                  </a:cubicBezTo>
                  <a:cubicBezTo>
                    <a:pt x="57" y="18"/>
                    <a:pt x="57" y="18"/>
                    <a:pt x="58" y="18"/>
                  </a:cubicBezTo>
                  <a:cubicBezTo>
                    <a:pt x="57" y="18"/>
                    <a:pt x="57" y="18"/>
                    <a:pt x="58" y="18"/>
                  </a:cubicBezTo>
                  <a:cubicBezTo>
                    <a:pt x="58" y="18"/>
                    <a:pt x="59" y="19"/>
                    <a:pt x="59" y="19"/>
                  </a:cubicBezTo>
                  <a:cubicBezTo>
                    <a:pt x="59" y="19"/>
                    <a:pt x="59" y="19"/>
                    <a:pt x="59" y="19"/>
                  </a:cubicBezTo>
                  <a:cubicBezTo>
                    <a:pt x="59" y="19"/>
                    <a:pt x="59" y="20"/>
                    <a:pt x="59" y="20"/>
                  </a:cubicBezTo>
                  <a:cubicBezTo>
                    <a:pt x="59" y="19"/>
                    <a:pt x="59" y="20"/>
                    <a:pt x="60" y="20"/>
                  </a:cubicBezTo>
                  <a:cubicBezTo>
                    <a:pt x="60" y="20"/>
                    <a:pt x="60" y="20"/>
                    <a:pt x="60" y="20"/>
                  </a:cubicBezTo>
                  <a:cubicBezTo>
                    <a:pt x="60" y="20"/>
                    <a:pt x="61" y="20"/>
                    <a:pt x="61" y="20"/>
                  </a:cubicBezTo>
                  <a:cubicBezTo>
                    <a:pt x="61" y="20"/>
                    <a:pt x="61" y="21"/>
                    <a:pt x="61" y="21"/>
                  </a:cubicBezTo>
                  <a:cubicBezTo>
                    <a:pt x="61" y="21"/>
                    <a:pt x="62" y="21"/>
                    <a:pt x="62" y="21"/>
                  </a:cubicBezTo>
                  <a:cubicBezTo>
                    <a:pt x="62" y="21"/>
                    <a:pt x="63" y="21"/>
                    <a:pt x="63" y="21"/>
                  </a:cubicBezTo>
                  <a:cubicBezTo>
                    <a:pt x="63" y="22"/>
                    <a:pt x="64" y="22"/>
                    <a:pt x="64" y="22"/>
                  </a:cubicBezTo>
                  <a:cubicBezTo>
                    <a:pt x="64" y="22"/>
                    <a:pt x="64" y="22"/>
                    <a:pt x="64" y="22"/>
                  </a:cubicBezTo>
                  <a:cubicBezTo>
                    <a:pt x="65" y="22"/>
                    <a:pt x="66" y="22"/>
                    <a:pt x="67" y="22"/>
                  </a:cubicBezTo>
                  <a:cubicBezTo>
                    <a:pt x="68" y="22"/>
                    <a:pt x="68" y="22"/>
                    <a:pt x="68" y="22"/>
                  </a:cubicBezTo>
                  <a:cubicBezTo>
                    <a:pt x="68" y="22"/>
                    <a:pt x="68" y="21"/>
                    <a:pt x="68" y="21"/>
                  </a:cubicBezTo>
                  <a:cubicBezTo>
                    <a:pt x="68" y="21"/>
                    <a:pt x="68" y="20"/>
                    <a:pt x="68" y="20"/>
                  </a:cubicBezTo>
                  <a:cubicBezTo>
                    <a:pt x="68" y="21"/>
                    <a:pt x="68" y="20"/>
                    <a:pt x="68" y="20"/>
                  </a:cubicBezTo>
                  <a:cubicBezTo>
                    <a:pt x="69" y="20"/>
                    <a:pt x="69" y="20"/>
                    <a:pt x="69" y="19"/>
                  </a:cubicBezTo>
                  <a:cubicBezTo>
                    <a:pt x="69" y="19"/>
                    <a:pt x="69" y="19"/>
                    <a:pt x="69" y="19"/>
                  </a:cubicBezTo>
                  <a:cubicBezTo>
                    <a:pt x="69" y="19"/>
                    <a:pt x="69" y="18"/>
                    <a:pt x="69" y="18"/>
                  </a:cubicBezTo>
                  <a:cubicBezTo>
                    <a:pt x="69" y="18"/>
                    <a:pt x="69" y="18"/>
                    <a:pt x="69" y="18"/>
                  </a:cubicBezTo>
                  <a:cubicBezTo>
                    <a:pt x="69" y="17"/>
                    <a:pt x="70" y="17"/>
                    <a:pt x="70" y="17"/>
                  </a:cubicBezTo>
                  <a:cubicBezTo>
                    <a:pt x="69" y="17"/>
                    <a:pt x="70" y="17"/>
                    <a:pt x="70" y="16"/>
                  </a:cubicBezTo>
                  <a:cubicBezTo>
                    <a:pt x="70" y="16"/>
                    <a:pt x="70" y="16"/>
                    <a:pt x="70" y="16"/>
                  </a:cubicBezTo>
                  <a:cubicBezTo>
                    <a:pt x="71" y="16"/>
                    <a:pt x="72" y="16"/>
                    <a:pt x="73" y="16"/>
                  </a:cubicBezTo>
                  <a:cubicBezTo>
                    <a:pt x="73" y="16"/>
                    <a:pt x="73" y="16"/>
                    <a:pt x="73" y="16"/>
                  </a:cubicBezTo>
                  <a:cubicBezTo>
                    <a:pt x="73" y="16"/>
                    <a:pt x="74" y="16"/>
                    <a:pt x="74" y="16"/>
                  </a:cubicBezTo>
                  <a:cubicBezTo>
                    <a:pt x="74" y="17"/>
                    <a:pt x="74" y="16"/>
                    <a:pt x="74" y="17"/>
                  </a:cubicBezTo>
                  <a:cubicBezTo>
                    <a:pt x="74" y="17"/>
                    <a:pt x="74" y="16"/>
                    <a:pt x="75" y="17"/>
                  </a:cubicBezTo>
                  <a:cubicBezTo>
                    <a:pt x="75" y="17"/>
                    <a:pt x="75" y="17"/>
                    <a:pt x="75" y="17"/>
                  </a:cubicBezTo>
                  <a:cubicBezTo>
                    <a:pt x="75" y="18"/>
                    <a:pt x="76" y="18"/>
                    <a:pt x="76" y="18"/>
                  </a:cubicBezTo>
                  <a:cubicBezTo>
                    <a:pt x="76" y="18"/>
                    <a:pt x="76" y="18"/>
                    <a:pt x="76" y="18"/>
                  </a:cubicBezTo>
                  <a:cubicBezTo>
                    <a:pt x="77" y="18"/>
                    <a:pt x="78" y="18"/>
                    <a:pt x="78" y="18"/>
                  </a:cubicBezTo>
                  <a:cubicBezTo>
                    <a:pt x="78" y="18"/>
                    <a:pt x="79" y="18"/>
                    <a:pt x="79" y="18"/>
                  </a:cubicBezTo>
                  <a:cubicBezTo>
                    <a:pt x="79" y="18"/>
                    <a:pt x="80" y="18"/>
                    <a:pt x="80" y="18"/>
                  </a:cubicBezTo>
                  <a:cubicBezTo>
                    <a:pt x="80" y="18"/>
                    <a:pt x="80" y="18"/>
                    <a:pt x="80" y="18"/>
                  </a:cubicBezTo>
                  <a:cubicBezTo>
                    <a:pt x="80" y="18"/>
                    <a:pt x="80" y="18"/>
                    <a:pt x="80" y="18"/>
                  </a:cubicBezTo>
                  <a:cubicBezTo>
                    <a:pt x="80" y="18"/>
                    <a:pt x="81" y="18"/>
                    <a:pt x="81" y="18"/>
                  </a:cubicBezTo>
                  <a:cubicBezTo>
                    <a:pt x="81" y="18"/>
                    <a:pt x="82" y="18"/>
                    <a:pt x="82" y="18"/>
                  </a:cubicBezTo>
                  <a:cubicBezTo>
                    <a:pt x="82" y="19"/>
                    <a:pt x="82" y="19"/>
                    <a:pt x="83" y="19"/>
                  </a:cubicBezTo>
                  <a:cubicBezTo>
                    <a:pt x="83" y="19"/>
                    <a:pt x="83" y="19"/>
                    <a:pt x="83" y="19"/>
                  </a:cubicBezTo>
                  <a:cubicBezTo>
                    <a:pt x="83" y="19"/>
                    <a:pt x="83" y="19"/>
                    <a:pt x="84" y="19"/>
                  </a:cubicBezTo>
                  <a:cubicBezTo>
                    <a:pt x="84" y="19"/>
                    <a:pt x="84" y="20"/>
                    <a:pt x="84" y="20"/>
                  </a:cubicBezTo>
                  <a:cubicBezTo>
                    <a:pt x="84" y="20"/>
                    <a:pt x="84" y="20"/>
                    <a:pt x="84" y="20"/>
                  </a:cubicBezTo>
                  <a:cubicBezTo>
                    <a:pt x="84" y="20"/>
                    <a:pt x="84" y="20"/>
                    <a:pt x="84" y="20"/>
                  </a:cubicBezTo>
                  <a:cubicBezTo>
                    <a:pt x="84" y="20"/>
                    <a:pt x="85" y="21"/>
                    <a:pt x="85" y="21"/>
                  </a:cubicBezTo>
                  <a:cubicBezTo>
                    <a:pt x="85" y="21"/>
                    <a:pt x="85" y="21"/>
                    <a:pt x="85" y="21"/>
                  </a:cubicBezTo>
                  <a:cubicBezTo>
                    <a:pt x="85" y="21"/>
                    <a:pt x="86" y="21"/>
                    <a:pt x="86" y="21"/>
                  </a:cubicBezTo>
                  <a:cubicBezTo>
                    <a:pt x="85" y="21"/>
                    <a:pt x="86" y="21"/>
                    <a:pt x="86" y="21"/>
                  </a:cubicBezTo>
                  <a:cubicBezTo>
                    <a:pt x="86" y="21"/>
                    <a:pt x="86" y="22"/>
                    <a:pt x="87" y="22"/>
                  </a:cubicBezTo>
                  <a:cubicBezTo>
                    <a:pt x="87" y="22"/>
                    <a:pt x="87" y="23"/>
                    <a:pt x="87" y="23"/>
                  </a:cubicBezTo>
                  <a:cubicBezTo>
                    <a:pt x="87" y="23"/>
                    <a:pt x="87" y="24"/>
                    <a:pt x="87" y="24"/>
                  </a:cubicBezTo>
                  <a:cubicBezTo>
                    <a:pt x="87" y="24"/>
                    <a:pt x="87" y="25"/>
                    <a:pt x="87" y="25"/>
                  </a:cubicBezTo>
                  <a:cubicBezTo>
                    <a:pt x="87" y="25"/>
                    <a:pt x="87" y="27"/>
                    <a:pt x="88" y="27"/>
                  </a:cubicBezTo>
                  <a:cubicBezTo>
                    <a:pt x="88" y="30"/>
                    <a:pt x="88" y="33"/>
                    <a:pt x="88" y="36"/>
                  </a:cubicBezTo>
                  <a:cubicBezTo>
                    <a:pt x="88" y="36"/>
                    <a:pt x="87" y="36"/>
                    <a:pt x="87" y="36"/>
                  </a:cubicBezTo>
                  <a:cubicBezTo>
                    <a:pt x="87" y="37"/>
                    <a:pt x="87" y="37"/>
                    <a:pt x="87" y="38"/>
                  </a:cubicBezTo>
                  <a:cubicBezTo>
                    <a:pt x="87" y="38"/>
                    <a:pt x="87" y="39"/>
                    <a:pt x="87" y="39"/>
                  </a:cubicBezTo>
                  <a:cubicBezTo>
                    <a:pt x="87" y="39"/>
                    <a:pt x="87" y="40"/>
                    <a:pt x="87" y="40"/>
                  </a:cubicBezTo>
                  <a:cubicBezTo>
                    <a:pt x="87" y="40"/>
                    <a:pt x="86" y="40"/>
                    <a:pt x="86" y="40"/>
                  </a:cubicBezTo>
                  <a:cubicBezTo>
                    <a:pt x="87" y="40"/>
                    <a:pt x="86" y="40"/>
                    <a:pt x="86" y="41"/>
                  </a:cubicBezTo>
                  <a:cubicBezTo>
                    <a:pt x="86" y="41"/>
                    <a:pt x="86" y="41"/>
                    <a:pt x="86" y="41"/>
                  </a:cubicBezTo>
                  <a:cubicBezTo>
                    <a:pt x="86" y="42"/>
                    <a:pt x="86" y="43"/>
                    <a:pt x="86" y="44"/>
                  </a:cubicBezTo>
                  <a:cubicBezTo>
                    <a:pt x="86" y="44"/>
                    <a:pt x="86" y="44"/>
                    <a:pt x="86" y="44"/>
                  </a:cubicBezTo>
                  <a:cubicBezTo>
                    <a:pt x="86" y="45"/>
                    <a:pt x="85" y="45"/>
                    <a:pt x="85" y="45"/>
                  </a:cubicBezTo>
                  <a:cubicBezTo>
                    <a:pt x="86" y="45"/>
                    <a:pt x="85" y="45"/>
                    <a:pt x="85" y="45"/>
                  </a:cubicBezTo>
                  <a:cubicBezTo>
                    <a:pt x="85" y="45"/>
                    <a:pt x="85" y="45"/>
                    <a:pt x="85" y="45"/>
                  </a:cubicBezTo>
                  <a:cubicBezTo>
                    <a:pt x="84" y="45"/>
                    <a:pt x="84" y="45"/>
                    <a:pt x="83" y="45"/>
                  </a:cubicBezTo>
                  <a:cubicBezTo>
                    <a:pt x="83" y="45"/>
                    <a:pt x="83" y="45"/>
                    <a:pt x="83" y="45"/>
                  </a:cubicBezTo>
                  <a:cubicBezTo>
                    <a:pt x="83" y="45"/>
                    <a:pt x="83" y="45"/>
                    <a:pt x="82" y="45"/>
                  </a:cubicBezTo>
                  <a:cubicBezTo>
                    <a:pt x="82" y="45"/>
                    <a:pt x="82" y="45"/>
                    <a:pt x="82" y="45"/>
                  </a:cubicBezTo>
                  <a:cubicBezTo>
                    <a:pt x="82" y="45"/>
                    <a:pt x="81" y="45"/>
                    <a:pt x="80" y="45"/>
                  </a:cubicBezTo>
                  <a:cubicBezTo>
                    <a:pt x="80" y="45"/>
                    <a:pt x="80" y="44"/>
                    <a:pt x="80" y="44"/>
                  </a:cubicBezTo>
                  <a:cubicBezTo>
                    <a:pt x="80" y="44"/>
                    <a:pt x="79" y="44"/>
                    <a:pt x="79" y="44"/>
                  </a:cubicBezTo>
                  <a:cubicBezTo>
                    <a:pt x="79" y="44"/>
                    <a:pt x="78" y="44"/>
                    <a:pt x="78" y="44"/>
                  </a:cubicBezTo>
                  <a:cubicBezTo>
                    <a:pt x="79" y="44"/>
                    <a:pt x="78" y="44"/>
                    <a:pt x="78" y="44"/>
                  </a:cubicBezTo>
                  <a:cubicBezTo>
                    <a:pt x="79" y="44"/>
                    <a:pt x="78" y="44"/>
                    <a:pt x="78" y="44"/>
                  </a:cubicBezTo>
                  <a:cubicBezTo>
                    <a:pt x="78" y="44"/>
                    <a:pt x="78" y="43"/>
                    <a:pt x="78" y="43"/>
                  </a:cubicBezTo>
                  <a:cubicBezTo>
                    <a:pt x="78" y="44"/>
                    <a:pt x="78" y="43"/>
                    <a:pt x="77" y="43"/>
                  </a:cubicBezTo>
                  <a:cubicBezTo>
                    <a:pt x="77" y="43"/>
                    <a:pt x="77" y="43"/>
                    <a:pt x="77" y="43"/>
                  </a:cubicBezTo>
                  <a:cubicBezTo>
                    <a:pt x="76" y="43"/>
                    <a:pt x="76" y="43"/>
                    <a:pt x="76" y="43"/>
                  </a:cubicBezTo>
                  <a:cubicBezTo>
                    <a:pt x="76" y="43"/>
                    <a:pt x="75" y="43"/>
                    <a:pt x="75" y="43"/>
                  </a:cubicBezTo>
                  <a:cubicBezTo>
                    <a:pt x="75" y="42"/>
                    <a:pt x="75" y="42"/>
                    <a:pt x="74" y="42"/>
                  </a:cubicBezTo>
                  <a:cubicBezTo>
                    <a:pt x="74" y="42"/>
                    <a:pt x="74" y="42"/>
                    <a:pt x="74" y="42"/>
                  </a:cubicBezTo>
                  <a:cubicBezTo>
                    <a:pt x="74" y="42"/>
                    <a:pt x="74" y="42"/>
                    <a:pt x="74" y="42"/>
                  </a:cubicBezTo>
                  <a:cubicBezTo>
                    <a:pt x="74" y="42"/>
                    <a:pt x="74" y="42"/>
                    <a:pt x="74" y="41"/>
                  </a:cubicBezTo>
                  <a:cubicBezTo>
                    <a:pt x="74" y="42"/>
                    <a:pt x="74" y="42"/>
                    <a:pt x="73" y="41"/>
                  </a:cubicBezTo>
                  <a:cubicBezTo>
                    <a:pt x="74" y="42"/>
                    <a:pt x="74" y="42"/>
                    <a:pt x="73" y="41"/>
                  </a:cubicBezTo>
                  <a:cubicBezTo>
                    <a:pt x="73" y="41"/>
                    <a:pt x="73" y="40"/>
                    <a:pt x="73" y="40"/>
                  </a:cubicBezTo>
                  <a:cubicBezTo>
                    <a:pt x="73" y="40"/>
                    <a:pt x="73" y="40"/>
                    <a:pt x="73" y="40"/>
                  </a:cubicBezTo>
                  <a:cubicBezTo>
                    <a:pt x="73" y="40"/>
                    <a:pt x="73" y="39"/>
                    <a:pt x="73" y="39"/>
                  </a:cubicBezTo>
                  <a:cubicBezTo>
                    <a:pt x="73" y="39"/>
                    <a:pt x="73" y="39"/>
                    <a:pt x="73" y="39"/>
                  </a:cubicBezTo>
                  <a:cubicBezTo>
                    <a:pt x="73" y="39"/>
                    <a:pt x="73" y="39"/>
                    <a:pt x="72" y="39"/>
                  </a:cubicBezTo>
                  <a:cubicBezTo>
                    <a:pt x="73" y="39"/>
                    <a:pt x="73" y="39"/>
                    <a:pt x="72" y="38"/>
                  </a:cubicBezTo>
                  <a:cubicBezTo>
                    <a:pt x="72" y="38"/>
                    <a:pt x="72" y="38"/>
                    <a:pt x="72" y="38"/>
                  </a:cubicBezTo>
                  <a:cubicBezTo>
                    <a:pt x="72" y="38"/>
                    <a:pt x="72" y="37"/>
                    <a:pt x="72" y="37"/>
                  </a:cubicBezTo>
                  <a:cubicBezTo>
                    <a:pt x="71" y="37"/>
                    <a:pt x="71" y="37"/>
                    <a:pt x="71" y="37"/>
                  </a:cubicBezTo>
                  <a:cubicBezTo>
                    <a:pt x="71" y="37"/>
                    <a:pt x="71" y="37"/>
                    <a:pt x="71" y="37"/>
                  </a:cubicBezTo>
                  <a:cubicBezTo>
                    <a:pt x="71" y="36"/>
                    <a:pt x="70" y="37"/>
                    <a:pt x="70" y="36"/>
                  </a:cubicBezTo>
                  <a:cubicBezTo>
                    <a:pt x="70" y="36"/>
                    <a:pt x="69" y="36"/>
                    <a:pt x="69" y="36"/>
                  </a:cubicBezTo>
                  <a:cubicBezTo>
                    <a:pt x="69" y="36"/>
                    <a:pt x="69" y="36"/>
                    <a:pt x="69" y="36"/>
                  </a:cubicBezTo>
                  <a:cubicBezTo>
                    <a:pt x="69" y="36"/>
                    <a:pt x="68" y="35"/>
                    <a:pt x="68" y="35"/>
                  </a:cubicBezTo>
                  <a:cubicBezTo>
                    <a:pt x="69" y="36"/>
                    <a:pt x="68" y="35"/>
                    <a:pt x="68" y="35"/>
                  </a:cubicBezTo>
                  <a:cubicBezTo>
                    <a:pt x="68" y="35"/>
                    <a:pt x="68" y="34"/>
                    <a:pt x="68" y="34"/>
                  </a:cubicBezTo>
                  <a:cubicBezTo>
                    <a:pt x="68" y="34"/>
                    <a:pt x="68" y="34"/>
                    <a:pt x="68" y="34"/>
                  </a:cubicBezTo>
                  <a:cubicBezTo>
                    <a:pt x="68" y="34"/>
                    <a:pt x="68" y="33"/>
                    <a:pt x="68" y="33"/>
                  </a:cubicBezTo>
                  <a:cubicBezTo>
                    <a:pt x="68" y="33"/>
                    <a:pt x="68" y="33"/>
                    <a:pt x="68" y="33"/>
                  </a:cubicBezTo>
                  <a:cubicBezTo>
                    <a:pt x="68" y="33"/>
                    <a:pt x="68" y="33"/>
                    <a:pt x="68" y="32"/>
                  </a:cubicBezTo>
                  <a:cubicBezTo>
                    <a:pt x="67" y="32"/>
                    <a:pt x="68" y="32"/>
                    <a:pt x="67" y="32"/>
                  </a:cubicBezTo>
                  <a:cubicBezTo>
                    <a:pt x="67" y="32"/>
                    <a:pt x="67" y="31"/>
                    <a:pt x="66" y="31"/>
                  </a:cubicBezTo>
                  <a:cubicBezTo>
                    <a:pt x="66" y="31"/>
                    <a:pt x="66" y="30"/>
                    <a:pt x="66" y="30"/>
                  </a:cubicBezTo>
                  <a:cubicBezTo>
                    <a:pt x="66" y="30"/>
                    <a:pt x="66" y="30"/>
                    <a:pt x="66" y="29"/>
                  </a:cubicBezTo>
                  <a:cubicBezTo>
                    <a:pt x="66" y="29"/>
                    <a:pt x="66" y="29"/>
                    <a:pt x="66" y="29"/>
                  </a:cubicBezTo>
                  <a:cubicBezTo>
                    <a:pt x="66" y="29"/>
                    <a:pt x="66" y="29"/>
                    <a:pt x="65" y="29"/>
                  </a:cubicBezTo>
                  <a:cubicBezTo>
                    <a:pt x="65" y="29"/>
                    <a:pt x="65" y="29"/>
                    <a:pt x="64" y="29"/>
                  </a:cubicBezTo>
                  <a:cubicBezTo>
                    <a:pt x="64" y="29"/>
                    <a:pt x="64" y="28"/>
                    <a:pt x="64" y="28"/>
                  </a:cubicBezTo>
                  <a:cubicBezTo>
                    <a:pt x="64" y="28"/>
                    <a:pt x="64" y="28"/>
                    <a:pt x="63" y="28"/>
                  </a:cubicBezTo>
                  <a:cubicBezTo>
                    <a:pt x="64" y="28"/>
                    <a:pt x="64" y="28"/>
                    <a:pt x="63" y="27"/>
                  </a:cubicBezTo>
                  <a:cubicBezTo>
                    <a:pt x="63" y="27"/>
                    <a:pt x="63" y="27"/>
                    <a:pt x="63" y="27"/>
                  </a:cubicBezTo>
                  <a:cubicBezTo>
                    <a:pt x="63" y="27"/>
                    <a:pt x="63" y="26"/>
                    <a:pt x="63" y="25"/>
                  </a:cubicBezTo>
                  <a:cubicBezTo>
                    <a:pt x="63" y="25"/>
                    <a:pt x="63" y="25"/>
                    <a:pt x="63" y="25"/>
                  </a:cubicBezTo>
                  <a:cubicBezTo>
                    <a:pt x="63" y="25"/>
                    <a:pt x="62" y="24"/>
                    <a:pt x="62" y="24"/>
                  </a:cubicBezTo>
                  <a:cubicBezTo>
                    <a:pt x="62" y="24"/>
                    <a:pt x="61" y="24"/>
                    <a:pt x="61" y="24"/>
                  </a:cubicBezTo>
                  <a:cubicBezTo>
                    <a:pt x="61" y="24"/>
                    <a:pt x="60" y="24"/>
                    <a:pt x="60" y="24"/>
                  </a:cubicBezTo>
                  <a:cubicBezTo>
                    <a:pt x="60" y="24"/>
                    <a:pt x="59" y="24"/>
                    <a:pt x="59" y="24"/>
                  </a:cubicBezTo>
                  <a:cubicBezTo>
                    <a:pt x="59" y="24"/>
                    <a:pt x="59" y="25"/>
                    <a:pt x="59" y="25"/>
                  </a:cubicBezTo>
                  <a:cubicBezTo>
                    <a:pt x="59" y="25"/>
                    <a:pt x="59" y="25"/>
                    <a:pt x="59" y="25"/>
                  </a:cubicBezTo>
                  <a:cubicBezTo>
                    <a:pt x="59" y="25"/>
                    <a:pt x="58" y="25"/>
                    <a:pt x="58" y="25"/>
                  </a:cubicBezTo>
                  <a:cubicBezTo>
                    <a:pt x="59" y="25"/>
                    <a:pt x="58" y="25"/>
                    <a:pt x="58" y="26"/>
                  </a:cubicBezTo>
                  <a:cubicBezTo>
                    <a:pt x="58" y="26"/>
                    <a:pt x="58" y="26"/>
                    <a:pt x="58" y="26"/>
                  </a:cubicBezTo>
                  <a:cubicBezTo>
                    <a:pt x="58" y="26"/>
                    <a:pt x="58" y="27"/>
                    <a:pt x="58" y="27"/>
                  </a:cubicBezTo>
                  <a:cubicBezTo>
                    <a:pt x="58" y="27"/>
                    <a:pt x="57" y="27"/>
                    <a:pt x="57" y="27"/>
                  </a:cubicBezTo>
                  <a:cubicBezTo>
                    <a:pt x="57" y="27"/>
                    <a:pt x="57" y="28"/>
                    <a:pt x="57" y="28"/>
                  </a:cubicBezTo>
                  <a:cubicBezTo>
                    <a:pt x="57" y="28"/>
                    <a:pt x="57" y="28"/>
                    <a:pt x="57" y="28"/>
                  </a:cubicBezTo>
                  <a:cubicBezTo>
                    <a:pt x="57" y="28"/>
                    <a:pt x="57" y="28"/>
                    <a:pt x="57" y="29"/>
                  </a:cubicBezTo>
                  <a:cubicBezTo>
                    <a:pt x="57" y="29"/>
                    <a:pt x="57" y="29"/>
                    <a:pt x="57" y="29"/>
                  </a:cubicBezTo>
                  <a:cubicBezTo>
                    <a:pt x="57" y="29"/>
                    <a:pt x="57" y="29"/>
                    <a:pt x="56" y="29"/>
                  </a:cubicBezTo>
                  <a:cubicBezTo>
                    <a:pt x="56" y="30"/>
                    <a:pt x="56" y="29"/>
                    <a:pt x="56" y="30"/>
                  </a:cubicBezTo>
                  <a:cubicBezTo>
                    <a:pt x="56" y="30"/>
                    <a:pt x="55" y="30"/>
                    <a:pt x="55" y="30"/>
                  </a:cubicBezTo>
                  <a:cubicBezTo>
                    <a:pt x="56" y="30"/>
                    <a:pt x="55" y="30"/>
                    <a:pt x="55" y="30"/>
                  </a:cubicBezTo>
                  <a:cubicBezTo>
                    <a:pt x="55" y="31"/>
                    <a:pt x="54" y="30"/>
                    <a:pt x="54" y="31"/>
                  </a:cubicBezTo>
                  <a:cubicBezTo>
                    <a:pt x="55" y="31"/>
                    <a:pt x="54" y="30"/>
                    <a:pt x="54" y="31"/>
                  </a:cubicBezTo>
                  <a:cubicBezTo>
                    <a:pt x="54" y="31"/>
                    <a:pt x="54" y="31"/>
                    <a:pt x="54" y="31"/>
                  </a:cubicBezTo>
                  <a:cubicBezTo>
                    <a:pt x="54" y="31"/>
                    <a:pt x="53" y="31"/>
                    <a:pt x="53" y="31"/>
                  </a:cubicBezTo>
                  <a:cubicBezTo>
                    <a:pt x="53" y="31"/>
                    <a:pt x="52" y="31"/>
                    <a:pt x="52" y="31"/>
                  </a:cubicBezTo>
                  <a:cubicBezTo>
                    <a:pt x="53" y="31"/>
                    <a:pt x="52" y="31"/>
                    <a:pt x="52" y="31"/>
                  </a:cubicBezTo>
                  <a:cubicBezTo>
                    <a:pt x="52" y="31"/>
                    <a:pt x="51" y="32"/>
                    <a:pt x="51" y="32"/>
                  </a:cubicBezTo>
                  <a:cubicBezTo>
                    <a:pt x="51" y="32"/>
                    <a:pt x="51" y="32"/>
                    <a:pt x="51" y="32"/>
                  </a:cubicBezTo>
                  <a:cubicBezTo>
                    <a:pt x="51" y="32"/>
                    <a:pt x="51" y="32"/>
                    <a:pt x="51" y="32"/>
                  </a:cubicBezTo>
                  <a:cubicBezTo>
                    <a:pt x="51" y="32"/>
                    <a:pt x="51" y="33"/>
                    <a:pt x="51" y="33"/>
                  </a:cubicBezTo>
                  <a:cubicBezTo>
                    <a:pt x="51" y="33"/>
                    <a:pt x="51" y="33"/>
                    <a:pt x="51" y="34"/>
                  </a:cubicBezTo>
                  <a:cubicBezTo>
                    <a:pt x="50" y="34"/>
                    <a:pt x="50" y="34"/>
                    <a:pt x="50" y="34"/>
                  </a:cubicBezTo>
                  <a:cubicBezTo>
                    <a:pt x="50" y="34"/>
                    <a:pt x="49" y="35"/>
                    <a:pt x="49" y="35"/>
                  </a:cubicBezTo>
                  <a:cubicBezTo>
                    <a:pt x="50" y="34"/>
                    <a:pt x="49" y="35"/>
                    <a:pt x="49" y="35"/>
                  </a:cubicBezTo>
                  <a:cubicBezTo>
                    <a:pt x="49" y="35"/>
                    <a:pt x="49" y="35"/>
                    <a:pt x="49" y="35"/>
                  </a:cubicBezTo>
                  <a:cubicBezTo>
                    <a:pt x="49" y="35"/>
                    <a:pt x="49" y="35"/>
                    <a:pt x="48" y="35"/>
                  </a:cubicBezTo>
                  <a:cubicBezTo>
                    <a:pt x="48" y="35"/>
                    <a:pt x="48" y="35"/>
                    <a:pt x="47" y="35"/>
                  </a:cubicBezTo>
                  <a:cubicBezTo>
                    <a:pt x="47" y="35"/>
                    <a:pt x="47" y="36"/>
                    <a:pt x="47" y="36"/>
                  </a:cubicBezTo>
                  <a:cubicBezTo>
                    <a:pt x="47" y="35"/>
                    <a:pt x="47" y="36"/>
                    <a:pt x="47" y="36"/>
                  </a:cubicBezTo>
                  <a:cubicBezTo>
                    <a:pt x="47" y="36"/>
                    <a:pt x="47" y="37"/>
                    <a:pt x="47" y="37"/>
                  </a:cubicBezTo>
                  <a:cubicBezTo>
                    <a:pt x="47" y="37"/>
                    <a:pt x="46" y="37"/>
                    <a:pt x="46" y="37"/>
                  </a:cubicBezTo>
                  <a:cubicBezTo>
                    <a:pt x="46" y="37"/>
                    <a:pt x="46" y="37"/>
                    <a:pt x="46" y="37"/>
                  </a:cubicBezTo>
                  <a:cubicBezTo>
                    <a:pt x="46" y="37"/>
                    <a:pt x="46" y="37"/>
                    <a:pt x="46" y="38"/>
                  </a:cubicBezTo>
                  <a:cubicBezTo>
                    <a:pt x="46" y="38"/>
                    <a:pt x="45" y="38"/>
                    <a:pt x="45" y="38"/>
                  </a:cubicBezTo>
                  <a:cubicBezTo>
                    <a:pt x="45" y="39"/>
                    <a:pt x="44" y="39"/>
                    <a:pt x="44" y="39"/>
                  </a:cubicBezTo>
                  <a:cubicBezTo>
                    <a:pt x="44" y="39"/>
                    <a:pt x="44" y="39"/>
                    <a:pt x="44" y="39"/>
                  </a:cubicBezTo>
                  <a:cubicBezTo>
                    <a:pt x="44" y="39"/>
                    <a:pt x="44" y="40"/>
                    <a:pt x="44" y="40"/>
                  </a:cubicBezTo>
                  <a:cubicBezTo>
                    <a:pt x="44" y="40"/>
                    <a:pt x="43" y="40"/>
                    <a:pt x="43" y="40"/>
                  </a:cubicBezTo>
                  <a:cubicBezTo>
                    <a:pt x="43" y="40"/>
                    <a:pt x="43" y="41"/>
                    <a:pt x="43" y="41"/>
                  </a:cubicBezTo>
                  <a:cubicBezTo>
                    <a:pt x="43" y="40"/>
                    <a:pt x="43" y="41"/>
                    <a:pt x="43" y="41"/>
                  </a:cubicBezTo>
                  <a:cubicBezTo>
                    <a:pt x="42" y="41"/>
                    <a:pt x="43" y="42"/>
                    <a:pt x="42" y="42"/>
                  </a:cubicBezTo>
                  <a:cubicBezTo>
                    <a:pt x="42" y="42"/>
                    <a:pt x="42" y="42"/>
                    <a:pt x="42" y="43"/>
                  </a:cubicBezTo>
                  <a:cubicBezTo>
                    <a:pt x="42" y="42"/>
                    <a:pt x="42" y="42"/>
                    <a:pt x="41" y="43"/>
                  </a:cubicBezTo>
                  <a:cubicBezTo>
                    <a:pt x="41" y="43"/>
                    <a:pt x="41" y="43"/>
                    <a:pt x="41" y="43"/>
                  </a:cubicBezTo>
                  <a:cubicBezTo>
                    <a:pt x="41" y="43"/>
                    <a:pt x="40" y="43"/>
                    <a:pt x="40" y="43"/>
                  </a:cubicBezTo>
                  <a:cubicBezTo>
                    <a:pt x="40" y="43"/>
                    <a:pt x="40" y="43"/>
                    <a:pt x="40" y="43"/>
                  </a:cubicBezTo>
                  <a:cubicBezTo>
                    <a:pt x="40" y="43"/>
                    <a:pt x="40" y="43"/>
                    <a:pt x="39" y="43"/>
                  </a:cubicBezTo>
                  <a:cubicBezTo>
                    <a:pt x="39" y="43"/>
                    <a:pt x="39" y="44"/>
                    <a:pt x="39" y="44"/>
                  </a:cubicBezTo>
                  <a:cubicBezTo>
                    <a:pt x="39" y="44"/>
                    <a:pt x="38" y="44"/>
                    <a:pt x="38" y="44"/>
                  </a:cubicBezTo>
                  <a:cubicBezTo>
                    <a:pt x="38" y="44"/>
                    <a:pt x="38" y="44"/>
                    <a:pt x="38" y="44"/>
                  </a:cubicBezTo>
                  <a:cubicBezTo>
                    <a:pt x="38" y="44"/>
                    <a:pt x="38" y="44"/>
                    <a:pt x="37" y="44"/>
                  </a:cubicBezTo>
                  <a:cubicBezTo>
                    <a:pt x="37" y="44"/>
                    <a:pt x="37" y="44"/>
                    <a:pt x="37" y="44"/>
                  </a:cubicBezTo>
                  <a:cubicBezTo>
                    <a:pt x="37" y="44"/>
                    <a:pt x="36" y="43"/>
                    <a:pt x="36" y="43"/>
                  </a:cubicBezTo>
                  <a:cubicBezTo>
                    <a:pt x="36" y="43"/>
                    <a:pt x="35" y="43"/>
                    <a:pt x="35" y="43"/>
                  </a:cubicBezTo>
                  <a:cubicBezTo>
                    <a:pt x="35" y="42"/>
                    <a:pt x="35" y="42"/>
                    <a:pt x="34" y="42"/>
                  </a:cubicBezTo>
                  <a:cubicBezTo>
                    <a:pt x="35" y="42"/>
                    <a:pt x="35" y="42"/>
                    <a:pt x="34" y="41"/>
                  </a:cubicBezTo>
                  <a:cubicBezTo>
                    <a:pt x="34" y="41"/>
                    <a:pt x="34" y="41"/>
                    <a:pt x="34" y="41"/>
                  </a:cubicBezTo>
                  <a:cubicBezTo>
                    <a:pt x="34" y="40"/>
                    <a:pt x="34" y="39"/>
                    <a:pt x="34" y="38"/>
                  </a:cubicBezTo>
                  <a:cubicBezTo>
                    <a:pt x="34" y="38"/>
                    <a:pt x="34" y="38"/>
                    <a:pt x="34" y="38"/>
                  </a:cubicBezTo>
                  <a:cubicBezTo>
                    <a:pt x="34" y="37"/>
                    <a:pt x="33" y="37"/>
                    <a:pt x="33" y="37"/>
                  </a:cubicBezTo>
                  <a:cubicBezTo>
                    <a:pt x="33" y="37"/>
                    <a:pt x="32" y="37"/>
                    <a:pt x="32" y="37"/>
                  </a:cubicBezTo>
                  <a:cubicBezTo>
                    <a:pt x="32" y="37"/>
                    <a:pt x="32" y="36"/>
                    <a:pt x="32" y="36"/>
                  </a:cubicBezTo>
                  <a:cubicBezTo>
                    <a:pt x="32" y="36"/>
                    <a:pt x="32" y="36"/>
                    <a:pt x="32" y="36"/>
                  </a:cubicBezTo>
                  <a:cubicBezTo>
                    <a:pt x="32" y="36"/>
                    <a:pt x="32" y="35"/>
                    <a:pt x="32" y="35"/>
                  </a:cubicBezTo>
                  <a:cubicBezTo>
                    <a:pt x="32" y="35"/>
                    <a:pt x="31" y="34"/>
                    <a:pt x="31" y="34"/>
                  </a:cubicBezTo>
                  <a:cubicBezTo>
                    <a:pt x="31" y="33"/>
                    <a:pt x="31" y="32"/>
                    <a:pt x="31" y="31"/>
                  </a:cubicBezTo>
                  <a:cubicBezTo>
                    <a:pt x="31" y="31"/>
                    <a:pt x="31" y="30"/>
                    <a:pt x="31" y="30"/>
                  </a:cubicBezTo>
                  <a:cubicBezTo>
                    <a:pt x="31" y="31"/>
                    <a:pt x="31" y="30"/>
                    <a:pt x="31" y="30"/>
                  </a:cubicBezTo>
                  <a:cubicBezTo>
                    <a:pt x="31" y="30"/>
                    <a:pt x="31" y="30"/>
                    <a:pt x="31" y="30"/>
                  </a:cubicBezTo>
                  <a:cubicBezTo>
                    <a:pt x="31" y="30"/>
                    <a:pt x="31" y="30"/>
                    <a:pt x="31" y="29"/>
                  </a:cubicBezTo>
                  <a:cubicBezTo>
                    <a:pt x="30" y="29"/>
                    <a:pt x="30" y="29"/>
                    <a:pt x="30" y="28"/>
                  </a:cubicBezTo>
                  <a:cubicBezTo>
                    <a:pt x="30" y="28"/>
                    <a:pt x="30" y="28"/>
                    <a:pt x="30" y="28"/>
                  </a:cubicBezTo>
                  <a:cubicBezTo>
                    <a:pt x="30" y="28"/>
                    <a:pt x="30" y="28"/>
                    <a:pt x="30" y="28"/>
                  </a:cubicBezTo>
                  <a:cubicBezTo>
                    <a:pt x="30" y="28"/>
                    <a:pt x="30" y="28"/>
                    <a:pt x="30" y="27"/>
                  </a:cubicBezTo>
                  <a:cubicBezTo>
                    <a:pt x="29" y="27"/>
                    <a:pt x="29" y="27"/>
                    <a:pt x="29" y="27"/>
                  </a:cubicBezTo>
                  <a:cubicBezTo>
                    <a:pt x="29" y="27"/>
                    <a:pt x="29" y="26"/>
                    <a:pt x="29" y="26"/>
                  </a:cubicBezTo>
                  <a:cubicBezTo>
                    <a:pt x="29" y="27"/>
                    <a:pt x="29" y="26"/>
                    <a:pt x="29" y="26"/>
                  </a:cubicBezTo>
                  <a:cubicBezTo>
                    <a:pt x="29" y="26"/>
                    <a:pt x="28" y="26"/>
                    <a:pt x="28" y="26"/>
                  </a:cubicBezTo>
                  <a:cubicBezTo>
                    <a:pt x="28" y="26"/>
                    <a:pt x="27" y="26"/>
                    <a:pt x="27" y="26"/>
                  </a:cubicBezTo>
                  <a:cubicBezTo>
                    <a:pt x="27" y="26"/>
                    <a:pt x="27" y="26"/>
                    <a:pt x="27" y="26"/>
                  </a:cubicBezTo>
                  <a:cubicBezTo>
                    <a:pt x="27" y="26"/>
                    <a:pt x="26" y="26"/>
                    <a:pt x="26" y="26"/>
                  </a:cubicBezTo>
                  <a:cubicBezTo>
                    <a:pt x="26" y="26"/>
                    <a:pt x="26" y="25"/>
                    <a:pt x="26" y="25"/>
                  </a:cubicBezTo>
                  <a:cubicBezTo>
                    <a:pt x="25" y="25"/>
                    <a:pt x="24" y="25"/>
                    <a:pt x="23" y="25"/>
                  </a:cubicBezTo>
                  <a:cubicBezTo>
                    <a:pt x="23" y="25"/>
                    <a:pt x="23" y="26"/>
                    <a:pt x="23" y="26"/>
                  </a:cubicBezTo>
                  <a:cubicBezTo>
                    <a:pt x="23" y="26"/>
                    <a:pt x="22" y="26"/>
                    <a:pt x="22" y="26"/>
                  </a:cubicBezTo>
                  <a:cubicBezTo>
                    <a:pt x="22" y="26"/>
                    <a:pt x="22" y="26"/>
                    <a:pt x="22" y="26"/>
                  </a:cubicBezTo>
                  <a:cubicBezTo>
                    <a:pt x="22" y="26"/>
                    <a:pt x="21" y="26"/>
                    <a:pt x="21" y="26"/>
                  </a:cubicBezTo>
                  <a:cubicBezTo>
                    <a:pt x="21" y="26"/>
                    <a:pt x="21" y="27"/>
                    <a:pt x="21" y="27"/>
                  </a:cubicBezTo>
                  <a:cubicBezTo>
                    <a:pt x="21" y="27"/>
                    <a:pt x="21" y="27"/>
                    <a:pt x="21" y="27"/>
                  </a:cubicBezTo>
                  <a:cubicBezTo>
                    <a:pt x="21" y="27"/>
                    <a:pt x="21" y="27"/>
                    <a:pt x="21" y="28"/>
                  </a:cubicBezTo>
                  <a:cubicBezTo>
                    <a:pt x="21" y="28"/>
                    <a:pt x="21" y="28"/>
                    <a:pt x="21" y="28"/>
                  </a:cubicBezTo>
                  <a:cubicBezTo>
                    <a:pt x="21" y="28"/>
                    <a:pt x="20" y="29"/>
                    <a:pt x="20" y="29"/>
                  </a:cubicBezTo>
                  <a:cubicBezTo>
                    <a:pt x="20" y="29"/>
                    <a:pt x="20" y="29"/>
                    <a:pt x="20" y="29"/>
                  </a:cubicBezTo>
                  <a:cubicBezTo>
                    <a:pt x="20" y="29"/>
                    <a:pt x="20" y="30"/>
                    <a:pt x="20" y="30"/>
                  </a:cubicBezTo>
                  <a:cubicBezTo>
                    <a:pt x="20" y="30"/>
                    <a:pt x="20" y="30"/>
                    <a:pt x="20" y="31"/>
                  </a:cubicBezTo>
                  <a:cubicBezTo>
                    <a:pt x="20" y="31"/>
                    <a:pt x="20" y="31"/>
                    <a:pt x="20" y="32"/>
                  </a:cubicBezTo>
                  <a:cubicBezTo>
                    <a:pt x="20" y="32"/>
                    <a:pt x="19" y="32"/>
                    <a:pt x="19" y="32"/>
                  </a:cubicBezTo>
                  <a:cubicBezTo>
                    <a:pt x="19" y="32"/>
                    <a:pt x="19" y="33"/>
                    <a:pt x="19" y="33"/>
                  </a:cubicBezTo>
                  <a:cubicBezTo>
                    <a:pt x="19" y="33"/>
                    <a:pt x="19" y="33"/>
                    <a:pt x="19" y="33"/>
                  </a:cubicBezTo>
                  <a:cubicBezTo>
                    <a:pt x="19" y="36"/>
                    <a:pt x="19" y="39"/>
                    <a:pt x="19" y="41"/>
                  </a:cubicBezTo>
                  <a:cubicBezTo>
                    <a:pt x="19" y="41"/>
                    <a:pt x="19" y="41"/>
                    <a:pt x="19" y="42"/>
                  </a:cubicBezTo>
                  <a:cubicBezTo>
                    <a:pt x="19" y="42"/>
                    <a:pt x="18" y="42"/>
                    <a:pt x="18" y="42"/>
                  </a:cubicBezTo>
                  <a:cubicBezTo>
                    <a:pt x="19" y="42"/>
                    <a:pt x="18" y="42"/>
                    <a:pt x="18" y="42"/>
                  </a:cubicBezTo>
                  <a:cubicBezTo>
                    <a:pt x="18" y="42"/>
                    <a:pt x="18" y="42"/>
                    <a:pt x="18" y="42"/>
                  </a:cubicBezTo>
                  <a:cubicBezTo>
                    <a:pt x="18" y="43"/>
                    <a:pt x="17" y="42"/>
                    <a:pt x="17" y="43"/>
                  </a:cubicBezTo>
                  <a:cubicBezTo>
                    <a:pt x="18" y="43"/>
                    <a:pt x="17" y="42"/>
                    <a:pt x="17" y="42"/>
                  </a:cubicBezTo>
                  <a:cubicBezTo>
                    <a:pt x="17" y="42"/>
                    <a:pt x="17" y="42"/>
                    <a:pt x="17" y="42"/>
                  </a:cubicBezTo>
                  <a:cubicBezTo>
                    <a:pt x="17" y="42"/>
                    <a:pt x="17" y="42"/>
                    <a:pt x="17" y="41"/>
                  </a:cubicBezTo>
                  <a:cubicBezTo>
                    <a:pt x="17" y="40"/>
                    <a:pt x="16" y="40"/>
                    <a:pt x="17" y="40"/>
                  </a:cubicBezTo>
                  <a:cubicBezTo>
                    <a:pt x="17" y="40"/>
                    <a:pt x="16" y="40"/>
                    <a:pt x="16" y="40"/>
                  </a:cubicBezTo>
                  <a:cubicBezTo>
                    <a:pt x="16" y="39"/>
                    <a:pt x="15" y="39"/>
                    <a:pt x="16" y="39"/>
                  </a:cubicBezTo>
                  <a:cubicBezTo>
                    <a:pt x="16" y="39"/>
                    <a:pt x="15" y="39"/>
                    <a:pt x="15" y="38"/>
                  </a:cubicBezTo>
                  <a:cubicBezTo>
                    <a:pt x="15" y="38"/>
                    <a:pt x="15" y="38"/>
                    <a:pt x="14" y="38"/>
                  </a:cubicBezTo>
                  <a:cubicBezTo>
                    <a:pt x="14" y="38"/>
                    <a:pt x="14" y="38"/>
                    <a:pt x="14" y="38"/>
                  </a:cubicBezTo>
                  <a:cubicBezTo>
                    <a:pt x="14" y="38"/>
                    <a:pt x="13" y="37"/>
                    <a:pt x="13" y="37"/>
                  </a:cubicBezTo>
                  <a:cubicBezTo>
                    <a:pt x="13" y="36"/>
                    <a:pt x="12" y="35"/>
                    <a:pt x="13" y="37"/>
                  </a:cubicBezTo>
                  <a:cubicBezTo>
                    <a:pt x="13" y="36"/>
                    <a:pt x="12" y="35"/>
                    <a:pt x="13" y="37"/>
                  </a:cubicBezTo>
                  <a:cubicBezTo>
                    <a:pt x="13" y="36"/>
                    <a:pt x="12" y="35"/>
                    <a:pt x="13" y="36"/>
                  </a:cubicBezTo>
                  <a:cubicBezTo>
                    <a:pt x="13" y="36"/>
                    <a:pt x="12" y="35"/>
                    <a:pt x="12" y="35"/>
                  </a:cubicBezTo>
                  <a:cubicBezTo>
                    <a:pt x="12" y="35"/>
                    <a:pt x="12" y="35"/>
                    <a:pt x="12" y="35"/>
                  </a:cubicBezTo>
                  <a:cubicBezTo>
                    <a:pt x="12" y="35"/>
                    <a:pt x="11" y="34"/>
                    <a:pt x="11" y="34"/>
                  </a:cubicBezTo>
                  <a:cubicBezTo>
                    <a:pt x="11" y="34"/>
                    <a:pt x="11" y="34"/>
                    <a:pt x="11" y="34"/>
                  </a:cubicBezTo>
                  <a:cubicBezTo>
                    <a:pt x="11" y="34"/>
                    <a:pt x="10" y="34"/>
                    <a:pt x="10" y="34"/>
                  </a:cubicBezTo>
                  <a:cubicBezTo>
                    <a:pt x="10" y="34"/>
                    <a:pt x="10" y="33"/>
                    <a:pt x="10" y="33"/>
                  </a:cubicBezTo>
                  <a:cubicBezTo>
                    <a:pt x="9" y="32"/>
                    <a:pt x="9" y="33"/>
                    <a:pt x="9" y="33"/>
                  </a:cubicBezTo>
                  <a:cubicBezTo>
                    <a:pt x="9" y="32"/>
                    <a:pt x="9" y="33"/>
                    <a:pt x="9" y="32"/>
                  </a:cubicBezTo>
                  <a:cubicBezTo>
                    <a:pt x="8" y="32"/>
                    <a:pt x="8" y="32"/>
                    <a:pt x="7" y="32"/>
                  </a:cubicBezTo>
                  <a:cubicBezTo>
                    <a:pt x="7" y="32"/>
                    <a:pt x="6" y="32"/>
                    <a:pt x="5" y="32"/>
                  </a:cubicBezTo>
                  <a:cubicBezTo>
                    <a:pt x="5" y="32"/>
                    <a:pt x="4" y="32"/>
                    <a:pt x="5" y="32"/>
                  </a:cubicBezTo>
                  <a:cubicBezTo>
                    <a:pt x="5" y="32"/>
                    <a:pt x="4" y="32"/>
                    <a:pt x="4" y="32"/>
                  </a:cubicBezTo>
                  <a:cubicBezTo>
                    <a:pt x="3" y="32"/>
                    <a:pt x="3" y="30"/>
                    <a:pt x="3" y="32"/>
                  </a:cubicBezTo>
                  <a:cubicBezTo>
                    <a:pt x="3" y="32"/>
                    <a:pt x="3" y="30"/>
                    <a:pt x="3" y="30"/>
                  </a:cubicBezTo>
                  <a:cubicBezTo>
                    <a:pt x="3" y="30"/>
                    <a:pt x="3" y="29"/>
                    <a:pt x="3" y="29"/>
                  </a:cubicBezTo>
                  <a:cubicBezTo>
                    <a:pt x="3" y="29"/>
                    <a:pt x="3" y="28"/>
                    <a:pt x="3" y="28"/>
                  </a:cubicBezTo>
                  <a:cubicBezTo>
                    <a:pt x="3" y="27"/>
                    <a:pt x="2" y="27"/>
                    <a:pt x="3" y="27"/>
                  </a:cubicBezTo>
                  <a:cubicBezTo>
                    <a:pt x="3" y="27"/>
                    <a:pt x="2" y="27"/>
                    <a:pt x="2" y="27"/>
                  </a:cubicBezTo>
                  <a:cubicBezTo>
                    <a:pt x="2" y="27"/>
                    <a:pt x="2" y="26"/>
                    <a:pt x="2" y="26"/>
                  </a:cubicBezTo>
                  <a:cubicBezTo>
                    <a:pt x="2" y="26"/>
                    <a:pt x="2" y="25"/>
                    <a:pt x="2" y="25"/>
                  </a:cubicBezTo>
                  <a:cubicBezTo>
                    <a:pt x="2" y="25"/>
                    <a:pt x="2" y="24"/>
                    <a:pt x="2" y="24"/>
                  </a:cubicBezTo>
                  <a:cubicBezTo>
                    <a:pt x="2" y="24"/>
                    <a:pt x="2" y="23"/>
                    <a:pt x="2" y="23"/>
                  </a:cubicBezTo>
                  <a:cubicBezTo>
                    <a:pt x="2" y="21"/>
                    <a:pt x="1" y="20"/>
                    <a:pt x="2" y="22"/>
                  </a:cubicBezTo>
                  <a:cubicBezTo>
                    <a:pt x="2" y="21"/>
                    <a:pt x="1" y="20"/>
                    <a:pt x="2" y="21"/>
                  </a:cubicBezTo>
                  <a:cubicBezTo>
                    <a:pt x="2" y="21"/>
                    <a:pt x="1" y="20"/>
                    <a:pt x="2" y="21"/>
                  </a:cubicBezTo>
                  <a:cubicBezTo>
                    <a:pt x="2" y="21"/>
                    <a:pt x="1" y="20"/>
                    <a:pt x="1" y="20"/>
                  </a:cubicBezTo>
                  <a:cubicBezTo>
                    <a:pt x="1" y="20"/>
                    <a:pt x="1" y="19"/>
                    <a:pt x="1" y="19"/>
                  </a:cubicBezTo>
                  <a:cubicBezTo>
                    <a:pt x="1" y="19"/>
                    <a:pt x="1" y="18"/>
                    <a:pt x="1" y="18"/>
                  </a:cubicBezTo>
                  <a:cubicBezTo>
                    <a:pt x="0" y="17"/>
                    <a:pt x="0" y="17"/>
                    <a:pt x="1" y="17"/>
                  </a:cubicBezTo>
                  <a:cubicBezTo>
                    <a:pt x="1" y="17"/>
                    <a:pt x="0" y="17"/>
                    <a:pt x="0" y="17"/>
                  </a:cubicBezTo>
                </a:path>
              </a:pathLst>
            </a:custGeom>
            <a:solidFill>
              <a:srgbClr val="9D0E2D"/>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8" name="Freeform 11"/>
            <p:cNvSpPr>
              <a:spLocks/>
            </p:cNvSpPr>
            <p:nvPr/>
          </p:nvSpPr>
          <p:spPr bwMode="auto">
            <a:xfrm>
              <a:off x="5799875" y="4034487"/>
              <a:ext cx="447889" cy="437621"/>
            </a:xfrm>
            <a:custGeom>
              <a:avLst/>
              <a:gdLst>
                <a:gd name="T0" fmla="*/ 2147483647 w 89"/>
                <a:gd name="T1" fmla="*/ 2147483647 h 95"/>
                <a:gd name="T2" fmla="*/ 2147483647 w 89"/>
                <a:gd name="T3" fmla="*/ 2147483647 h 95"/>
                <a:gd name="T4" fmla="*/ 2147483647 w 89"/>
                <a:gd name="T5" fmla="*/ 2147483647 h 95"/>
                <a:gd name="T6" fmla="*/ 2147483647 w 89"/>
                <a:gd name="T7" fmla="*/ 2147483647 h 95"/>
                <a:gd name="T8" fmla="*/ 2147483647 w 89"/>
                <a:gd name="T9" fmla="*/ 2147483647 h 95"/>
                <a:gd name="T10" fmla="*/ 2147483647 w 89"/>
                <a:gd name="T11" fmla="*/ 2147483647 h 95"/>
                <a:gd name="T12" fmla="*/ 2147483647 w 89"/>
                <a:gd name="T13" fmla="*/ 2147483647 h 95"/>
                <a:gd name="T14" fmla="*/ 2147483647 w 89"/>
                <a:gd name="T15" fmla="*/ 2147483647 h 95"/>
                <a:gd name="T16" fmla="*/ 2147483647 w 89"/>
                <a:gd name="T17" fmla="*/ 2147483647 h 95"/>
                <a:gd name="T18" fmla="*/ 2147483647 w 89"/>
                <a:gd name="T19" fmla="*/ 2147483647 h 95"/>
                <a:gd name="T20" fmla="*/ 2147483647 w 89"/>
                <a:gd name="T21" fmla="*/ 2147483647 h 95"/>
                <a:gd name="T22" fmla="*/ 2147483647 w 89"/>
                <a:gd name="T23" fmla="*/ 2147483647 h 95"/>
                <a:gd name="T24" fmla="*/ 2147483647 w 89"/>
                <a:gd name="T25" fmla="*/ 2147483647 h 95"/>
                <a:gd name="T26" fmla="*/ 2147483647 w 89"/>
                <a:gd name="T27" fmla="*/ 2147483647 h 95"/>
                <a:gd name="T28" fmla="*/ 2147483647 w 89"/>
                <a:gd name="T29" fmla="*/ 2147483647 h 95"/>
                <a:gd name="T30" fmla="*/ 2147483647 w 89"/>
                <a:gd name="T31" fmla="*/ 2147483647 h 95"/>
                <a:gd name="T32" fmla="*/ 2147483647 w 89"/>
                <a:gd name="T33" fmla="*/ 2147483647 h 95"/>
                <a:gd name="T34" fmla="*/ 2147483647 w 89"/>
                <a:gd name="T35" fmla="*/ 2147483647 h 95"/>
                <a:gd name="T36" fmla="*/ 2147483647 w 89"/>
                <a:gd name="T37" fmla="*/ 0 h 95"/>
                <a:gd name="T38" fmla="*/ 2147483647 w 89"/>
                <a:gd name="T39" fmla="*/ 2147483647 h 95"/>
                <a:gd name="T40" fmla="*/ 2147483647 w 89"/>
                <a:gd name="T41" fmla="*/ 2147483647 h 95"/>
                <a:gd name="T42" fmla="*/ 2147483647 w 89"/>
                <a:gd name="T43" fmla="*/ 2147483647 h 95"/>
                <a:gd name="T44" fmla="*/ 2147483647 w 89"/>
                <a:gd name="T45" fmla="*/ 2147483647 h 95"/>
                <a:gd name="T46" fmla="*/ 2147483647 w 89"/>
                <a:gd name="T47" fmla="*/ 2147483647 h 95"/>
                <a:gd name="T48" fmla="*/ 2147483647 w 89"/>
                <a:gd name="T49" fmla="*/ 2147483647 h 95"/>
                <a:gd name="T50" fmla="*/ 2147483647 w 89"/>
                <a:gd name="T51" fmla="*/ 2147483647 h 95"/>
                <a:gd name="T52" fmla="*/ 2147483647 w 89"/>
                <a:gd name="T53" fmla="*/ 2147483647 h 95"/>
                <a:gd name="T54" fmla="*/ 2147483647 w 89"/>
                <a:gd name="T55" fmla="*/ 2147483647 h 95"/>
                <a:gd name="T56" fmla="*/ 2147483647 w 89"/>
                <a:gd name="T57" fmla="*/ 2147483647 h 95"/>
                <a:gd name="T58" fmla="*/ 2147483647 w 89"/>
                <a:gd name="T59" fmla="*/ 2147483647 h 95"/>
                <a:gd name="T60" fmla="*/ 2147483647 w 89"/>
                <a:gd name="T61" fmla="*/ 2147483647 h 95"/>
                <a:gd name="T62" fmla="*/ 2147483647 w 89"/>
                <a:gd name="T63" fmla="*/ 2147483647 h 95"/>
                <a:gd name="T64" fmla="*/ 2147483647 w 89"/>
                <a:gd name="T65" fmla="*/ 2147483647 h 95"/>
                <a:gd name="T66" fmla="*/ 2147483647 w 89"/>
                <a:gd name="T67" fmla="*/ 2147483647 h 95"/>
                <a:gd name="T68" fmla="*/ 2147483647 w 89"/>
                <a:gd name="T69" fmla="*/ 2147483647 h 95"/>
                <a:gd name="T70" fmla="*/ 2147483647 w 89"/>
                <a:gd name="T71" fmla="*/ 2147483647 h 95"/>
                <a:gd name="T72" fmla="*/ 2147483647 w 89"/>
                <a:gd name="T73" fmla="*/ 2147483647 h 95"/>
                <a:gd name="T74" fmla="*/ 2147483647 w 89"/>
                <a:gd name="T75" fmla="*/ 2147483647 h 95"/>
                <a:gd name="T76" fmla="*/ 2147483647 w 89"/>
                <a:gd name="T77" fmla="*/ 2147483647 h 95"/>
                <a:gd name="T78" fmla="*/ 2147483647 w 89"/>
                <a:gd name="T79" fmla="*/ 2147483647 h 95"/>
                <a:gd name="T80" fmla="*/ 2147483647 w 89"/>
                <a:gd name="T81" fmla="*/ 2147483647 h 95"/>
                <a:gd name="T82" fmla="*/ 2147483647 w 89"/>
                <a:gd name="T83" fmla="*/ 2147483647 h 95"/>
                <a:gd name="T84" fmla="*/ 2147483647 w 89"/>
                <a:gd name="T85" fmla="*/ 2147483647 h 95"/>
                <a:gd name="T86" fmla="*/ 2147483647 w 89"/>
                <a:gd name="T87" fmla="*/ 2147483647 h 95"/>
                <a:gd name="T88" fmla="*/ 2147483647 w 89"/>
                <a:gd name="T89" fmla="*/ 2147483647 h 95"/>
                <a:gd name="T90" fmla="*/ 2147483647 w 89"/>
                <a:gd name="T91" fmla="*/ 2147483647 h 95"/>
                <a:gd name="T92" fmla="*/ 2147483647 w 89"/>
                <a:gd name="T93" fmla="*/ 2147483647 h 95"/>
                <a:gd name="T94" fmla="*/ 2147483647 w 89"/>
                <a:gd name="T95" fmla="*/ 2147483647 h 95"/>
                <a:gd name="T96" fmla="*/ 2147483647 w 89"/>
                <a:gd name="T97" fmla="*/ 2147483647 h 95"/>
                <a:gd name="T98" fmla="*/ 2147483647 w 89"/>
                <a:gd name="T99" fmla="*/ 2147483647 h 95"/>
                <a:gd name="T100" fmla="*/ 2147483647 w 89"/>
                <a:gd name="T101" fmla="*/ 2147483647 h 95"/>
                <a:gd name="T102" fmla="*/ 2147483647 w 89"/>
                <a:gd name="T103" fmla="*/ 2147483647 h 95"/>
                <a:gd name="T104" fmla="*/ 2147483647 w 89"/>
                <a:gd name="T105" fmla="*/ 2147483647 h 95"/>
                <a:gd name="T106" fmla="*/ 2147483647 w 89"/>
                <a:gd name="T107" fmla="*/ 2147483647 h 95"/>
                <a:gd name="T108" fmla="*/ 0 w 89"/>
                <a:gd name="T109" fmla="*/ 2147483647 h 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9"/>
                <a:gd name="T166" fmla="*/ 0 h 95"/>
                <a:gd name="T167" fmla="*/ 89 w 89"/>
                <a:gd name="T168" fmla="*/ 95 h 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9" h="95">
                  <a:moveTo>
                    <a:pt x="0" y="70"/>
                  </a:moveTo>
                  <a:cubicBezTo>
                    <a:pt x="0" y="69"/>
                    <a:pt x="1" y="69"/>
                    <a:pt x="1" y="69"/>
                  </a:cubicBezTo>
                  <a:cubicBezTo>
                    <a:pt x="1" y="69"/>
                    <a:pt x="3" y="69"/>
                    <a:pt x="3" y="69"/>
                  </a:cubicBezTo>
                  <a:cubicBezTo>
                    <a:pt x="3" y="69"/>
                    <a:pt x="4" y="69"/>
                    <a:pt x="4" y="69"/>
                  </a:cubicBezTo>
                  <a:cubicBezTo>
                    <a:pt x="3" y="69"/>
                    <a:pt x="4" y="69"/>
                    <a:pt x="4" y="69"/>
                  </a:cubicBezTo>
                  <a:cubicBezTo>
                    <a:pt x="4" y="69"/>
                    <a:pt x="4" y="69"/>
                    <a:pt x="4" y="69"/>
                  </a:cubicBezTo>
                  <a:cubicBezTo>
                    <a:pt x="4" y="69"/>
                    <a:pt x="5" y="69"/>
                    <a:pt x="5" y="69"/>
                  </a:cubicBezTo>
                  <a:cubicBezTo>
                    <a:pt x="5" y="69"/>
                    <a:pt x="6" y="69"/>
                    <a:pt x="6" y="69"/>
                  </a:cubicBezTo>
                  <a:cubicBezTo>
                    <a:pt x="6" y="69"/>
                    <a:pt x="6" y="70"/>
                    <a:pt x="6" y="70"/>
                  </a:cubicBezTo>
                  <a:cubicBezTo>
                    <a:pt x="6" y="70"/>
                    <a:pt x="7" y="70"/>
                    <a:pt x="7" y="70"/>
                  </a:cubicBezTo>
                  <a:cubicBezTo>
                    <a:pt x="7" y="70"/>
                    <a:pt x="8" y="70"/>
                    <a:pt x="8" y="70"/>
                  </a:cubicBezTo>
                  <a:cubicBezTo>
                    <a:pt x="8" y="70"/>
                    <a:pt x="8" y="70"/>
                    <a:pt x="9" y="70"/>
                  </a:cubicBezTo>
                  <a:cubicBezTo>
                    <a:pt x="9" y="70"/>
                    <a:pt x="9" y="70"/>
                    <a:pt x="9" y="70"/>
                  </a:cubicBezTo>
                  <a:cubicBezTo>
                    <a:pt x="10" y="70"/>
                    <a:pt x="11" y="70"/>
                    <a:pt x="12" y="70"/>
                  </a:cubicBezTo>
                  <a:cubicBezTo>
                    <a:pt x="10" y="70"/>
                    <a:pt x="11" y="70"/>
                    <a:pt x="12" y="71"/>
                  </a:cubicBezTo>
                  <a:cubicBezTo>
                    <a:pt x="12" y="71"/>
                    <a:pt x="13" y="71"/>
                    <a:pt x="13" y="71"/>
                  </a:cubicBezTo>
                  <a:cubicBezTo>
                    <a:pt x="13" y="71"/>
                    <a:pt x="13" y="72"/>
                    <a:pt x="13" y="73"/>
                  </a:cubicBezTo>
                  <a:cubicBezTo>
                    <a:pt x="13" y="73"/>
                    <a:pt x="13" y="73"/>
                    <a:pt x="13" y="73"/>
                  </a:cubicBezTo>
                  <a:cubicBezTo>
                    <a:pt x="13" y="73"/>
                    <a:pt x="13" y="74"/>
                    <a:pt x="13" y="74"/>
                  </a:cubicBezTo>
                  <a:cubicBezTo>
                    <a:pt x="13" y="74"/>
                    <a:pt x="13" y="74"/>
                    <a:pt x="13" y="74"/>
                  </a:cubicBezTo>
                  <a:cubicBezTo>
                    <a:pt x="13" y="74"/>
                    <a:pt x="13" y="75"/>
                    <a:pt x="13" y="75"/>
                  </a:cubicBezTo>
                  <a:cubicBezTo>
                    <a:pt x="13" y="74"/>
                    <a:pt x="13" y="75"/>
                    <a:pt x="14" y="75"/>
                  </a:cubicBezTo>
                  <a:cubicBezTo>
                    <a:pt x="14" y="75"/>
                    <a:pt x="14" y="75"/>
                    <a:pt x="14" y="75"/>
                  </a:cubicBezTo>
                  <a:cubicBezTo>
                    <a:pt x="14" y="75"/>
                    <a:pt x="15" y="75"/>
                    <a:pt x="15" y="75"/>
                  </a:cubicBezTo>
                  <a:cubicBezTo>
                    <a:pt x="15" y="75"/>
                    <a:pt x="15" y="75"/>
                    <a:pt x="16" y="75"/>
                  </a:cubicBezTo>
                  <a:cubicBezTo>
                    <a:pt x="16" y="75"/>
                    <a:pt x="16" y="75"/>
                    <a:pt x="16" y="75"/>
                  </a:cubicBezTo>
                  <a:cubicBezTo>
                    <a:pt x="16" y="75"/>
                    <a:pt x="17" y="75"/>
                    <a:pt x="17" y="75"/>
                  </a:cubicBezTo>
                  <a:cubicBezTo>
                    <a:pt x="17" y="75"/>
                    <a:pt x="18" y="75"/>
                    <a:pt x="18" y="75"/>
                  </a:cubicBezTo>
                  <a:cubicBezTo>
                    <a:pt x="18" y="75"/>
                    <a:pt x="18" y="74"/>
                    <a:pt x="18" y="74"/>
                  </a:cubicBezTo>
                  <a:cubicBezTo>
                    <a:pt x="18" y="74"/>
                    <a:pt x="19" y="74"/>
                    <a:pt x="19" y="74"/>
                  </a:cubicBezTo>
                  <a:cubicBezTo>
                    <a:pt x="19" y="74"/>
                    <a:pt x="19" y="73"/>
                    <a:pt x="19" y="73"/>
                  </a:cubicBezTo>
                  <a:cubicBezTo>
                    <a:pt x="19" y="73"/>
                    <a:pt x="19" y="72"/>
                    <a:pt x="19" y="71"/>
                  </a:cubicBezTo>
                  <a:cubicBezTo>
                    <a:pt x="19" y="73"/>
                    <a:pt x="19" y="72"/>
                    <a:pt x="20" y="71"/>
                  </a:cubicBezTo>
                  <a:cubicBezTo>
                    <a:pt x="20" y="71"/>
                    <a:pt x="20" y="71"/>
                    <a:pt x="20" y="71"/>
                  </a:cubicBezTo>
                  <a:cubicBezTo>
                    <a:pt x="21" y="71"/>
                    <a:pt x="23" y="71"/>
                    <a:pt x="24" y="71"/>
                  </a:cubicBezTo>
                  <a:cubicBezTo>
                    <a:pt x="24" y="71"/>
                    <a:pt x="25" y="71"/>
                    <a:pt x="25" y="71"/>
                  </a:cubicBezTo>
                  <a:cubicBezTo>
                    <a:pt x="24" y="71"/>
                    <a:pt x="25" y="71"/>
                    <a:pt x="25" y="71"/>
                  </a:cubicBezTo>
                  <a:cubicBezTo>
                    <a:pt x="25" y="70"/>
                    <a:pt x="25" y="70"/>
                    <a:pt x="26" y="70"/>
                  </a:cubicBezTo>
                  <a:cubicBezTo>
                    <a:pt x="26" y="70"/>
                    <a:pt x="26" y="70"/>
                    <a:pt x="26" y="70"/>
                  </a:cubicBezTo>
                  <a:cubicBezTo>
                    <a:pt x="26" y="70"/>
                    <a:pt x="27" y="70"/>
                    <a:pt x="27" y="70"/>
                  </a:cubicBezTo>
                  <a:cubicBezTo>
                    <a:pt x="26" y="70"/>
                    <a:pt x="27" y="70"/>
                    <a:pt x="27" y="69"/>
                  </a:cubicBezTo>
                  <a:cubicBezTo>
                    <a:pt x="26" y="70"/>
                    <a:pt x="27" y="70"/>
                    <a:pt x="27" y="69"/>
                  </a:cubicBezTo>
                  <a:cubicBezTo>
                    <a:pt x="27" y="68"/>
                    <a:pt x="27" y="67"/>
                    <a:pt x="27" y="66"/>
                  </a:cubicBezTo>
                  <a:cubicBezTo>
                    <a:pt x="27" y="66"/>
                    <a:pt x="27" y="65"/>
                    <a:pt x="26" y="65"/>
                  </a:cubicBezTo>
                  <a:cubicBezTo>
                    <a:pt x="26" y="65"/>
                    <a:pt x="26" y="64"/>
                    <a:pt x="26" y="64"/>
                  </a:cubicBezTo>
                  <a:cubicBezTo>
                    <a:pt x="26" y="64"/>
                    <a:pt x="26" y="64"/>
                    <a:pt x="26" y="64"/>
                  </a:cubicBezTo>
                  <a:cubicBezTo>
                    <a:pt x="26" y="64"/>
                    <a:pt x="26" y="64"/>
                    <a:pt x="26" y="64"/>
                  </a:cubicBezTo>
                  <a:cubicBezTo>
                    <a:pt x="26" y="64"/>
                    <a:pt x="26" y="63"/>
                    <a:pt x="26" y="63"/>
                  </a:cubicBezTo>
                  <a:cubicBezTo>
                    <a:pt x="26" y="64"/>
                    <a:pt x="26" y="63"/>
                    <a:pt x="26" y="63"/>
                  </a:cubicBezTo>
                  <a:cubicBezTo>
                    <a:pt x="26" y="63"/>
                    <a:pt x="25" y="63"/>
                    <a:pt x="25" y="63"/>
                  </a:cubicBezTo>
                  <a:cubicBezTo>
                    <a:pt x="25" y="62"/>
                    <a:pt x="25" y="61"/>
                    <a:pt x="25" y="60"/>
                  </a:cubicBezTo>
                  <a:cubicBezTo>
                    <a:pt x="25" y="60"/>
                    <a:pt x="26" y="60"/>
                    <a:pt x="26" y="60"/>
                  </a:cubicBezTo>
                  <a:cubicBezTo>
                    <a:pt x="26" y="60"/>
                    <a:pt x="26" y="60"/>
                    <a:pt x="26" y="60"/>
                  </a:cubicBezTo>
                  <a:cubicBezTo>
                    <a:pt x="26" y="59"/>
                    <a:pt x="26" y="60"/>
                    <a:pt x="26" y="59"/>
                  </a:cubicBezTo>
                  <a:cubicBezTo>
                    <a:pt x="26" y="59"/>
                    <a:pt x="27" y="59"/>
                    <a:pt x="27" y="59"/>
                  </a:cubicBezTo>
                  <a:cubicBezTo>
                    <a:pt x="26" y="59"/>
                    <a:pt x="27" y="59"/>
                    <a:pt x="28" y="59"/>
                  </a:cubicBezTo>
                  <a:cubicBezTo>
                    <a:pt x="28" y="59"/>
                    <a:pt x="28" y="59"/>
                    <a:pt x="28" y="59"/>
                  </a:cubicBezTo>
                  <a:cubicBezTo>
                    <a:pt x="28" y="59"/>
                    <a:pt x="29" y="58"/>
                    <a:pt x="29" y="58"/>
                  </a:cubicBezTo>
                  <a:cubicBezTo>
                    <a:pt x="29" y="58"/>
                    <a:pt x="29" y="58"/>
                    <a:pt x="30" y="58"/>
                  </a:cubicBezTo>
                  <a:cubicBezTo>
                    <a:pt x="30" y="58"/>
                    <a:pt x="30" y="57"/>
                    <a:pt x="30" y="57"/>
                  </a:cubicBezTo>
                  <a:cubicBezTo>
                    <a:pt x="31" y="57"/>
                    <a:pt x="31" y="57"/>
                    <a:pt x="31" y="57"/>
                  </a:cubicBezTo>
                  <a:cubicBezTo>
                    <a:pt x="31" y="57"/>
                    <a:pt x="32" y="56"/>
                    <a:pt x="32" y="56"/>
                  </a:cubicBezTo>
                  <a:cubicBezTo>
                    <a:pt x="32" y="56"/>
                    <a:pt x="32" y="56"/>
                    <a:pt x="32" y="56"/>
                  </a:cubicBezTo>
                  <a:cubicBezTo>
                    <a:pt x="32" y="55"/>
                    <a:pt x="33" y="55"/>
                    <a:pt x="33" y="55"/>
                  </a:cubicBezTo>
                  <a:cubicBezTo>
                    <a:pt x="33" y="54"/>
                    <a:pt x="33" y="54"/>
                    <a:pt x="33" y="54"/>
                  </a:cubicBezTo>
                  <a:cubicBezTo>
                    <a:pt x="33" y="54"/>
                    <a:pt x="34" y="53"/>
                    <a:pt x="34" y="53"/>
                  </a:cubicBezTo>
                  <a:cubicBezTo>
                    <a:pt x="34" y="53"/>
                    <a:pt x="34" y="53"/>
                    <a:pt x="35" y="53"/>
                  </a:cubicBezTo>
                  <a:cubicBezTo>
                    <a:pt x="35" y="53"/>
                    <a:pt x="35" y="52"/>
                    <a:pt x="35" y="52"/>
                  </a:cubicBezTo>
                  <a:cubicBezTo>
                    <a:pt x="35" y="52"/>
                    <a:pt x="35" y="52"/>
                    <a:pt x="35" y="52"/>
                  </a:cubicBezTo>
                  <a:cubicBezTo>
                    <a:pt x="35" y="52"/>
                    <a:pt x="36" y="52"/>
                    <a:pt x="36" y="51"/>
                  </a:cubicBezTo>
                  <a:cubicBezTo>
                    <a:pt x="36" y="51"/>
                    <a:pt x="36" y="51"/>
                    <a:pt x="36" y="51"/>
                  </a:cubicBezTo>
                  <a:cubicBezTo>
                    <a:pt x="36" y="51"/>
                    <a:pt x="36" y="51"/>
                    <a:pt x="36" y="51"/>
                  </a:cubicBezTo>
                  <a:cubicBezTo>
                    <a:pt x="36" y="51"/>
                    <a:pt x="37" y="51"/>
                    <a:pt x="37" y="51"/>
                  </a:cubicBezTo>
                  <a:cubicBezTo>
                    <a:pt x="37" y="50"/>
                    <a:pt x="37" y="50"/>
                    <a:pt x="37" y="50"/>
                  </a:cubicBezTo>
                  <a:cubicBezTo>
                    <a:pt x="37" y="50"/>
                    <a:pt x="37" y="50"/>
                    <a:pt x="38" y="50"/>
                  </a:cubicBezTo>
                  <a:cubicBezTo>
                    <a:pt x="38" y="50"/>
                    <a:pt x="38" y="49"/>
                    <a:pt x="38" y="49"/>
                  </a:cubicBezTo>
                  <a:cubicBezTo>
                    <a:pt x="38" y="49"/>
                    <a:pt x="38" y="49"/>
                    <a:pt x="38" y="48"/>
                  </a:cubicBezTo>
                  <a:cubicBezTo>
                    <a:pt x="38" y="48"/>
                    <a:pt x="38" y="48"/>
                    <a:pt x="38" y="48"/>
                  </a:cubicBezTo>
                  <a:cubicBezTo>
                    <a:pt x="39" y="48"/>
                    <a:pt x="38" y="47"/>
                    <a:pt x="39" y="47"/>
                  </a:cubicBezTo>
                  <a:cubicBezTo>
                    <a:pt x="39" y="47"/>
                    <a:pt x="39" y="47"/>
                    <a:pt x="39" y="47"/>
                  </a:cubicBezTo>
                  <a:cubicBezTo>
                    <a:pt x="39" y="46"/>
                    <a:pt x="39" y="46"/>
                    <a:pt x="39" y="46"/>
                  </a:cubicBezTo>
                  <a:cubicBezTo>
                    <a:pt x="39" y="46"/>
                    <a:pt x="40" y="46"/>
                    <a:pt x="40" y="46"/>
                  </a:cubicBezTo>
                  <a:cubicBezTo>
                    <a:pt x="39" y="46"/>
                    <a:pt x="40" y="46"/>
                    <a:pt x="40" y="45"/>
                  </a:cubicBezTo>
                  <a:cubicBezTo>
                    <a:pt x="39" y="46"/>
                    <a:pt x="40" y="46"/>
                    <a:pt x="40" y="44"/>
                  </a:cubicBezTo>
                  <a:cubicBezTo>
                    <a:pt x="40" y="44"/>
                    <a:pt x="40" y="44"/>
                    <a:pt x="40" y="43"/>
                  </a:cubicBezTo>
                  <a:cubicBezTo>
                    <a:pt x="40" y="43"/>
                    <a:pt x="40" y="42"/>
                    <a:pt x="40" y="42"/>
                  </a:cubicBezTo>
                  <a:cubicBezTo>
                    <a:pt x="40" y="42"/>
                    <a:pt x="41" y="42"/>
                    <a:pt x="41" y="42"/>
                  </a:cubicBezTo>
                  <a:cubicBezTo>
                    <a:pt x="41" y="41"/>
                    <a:pt x="41" y="41"/>
                    <a:pt x="41" y="40"/>
                  </a:cubicBezTo>
                  <a:cubicBezTo>
                    <a:pt x="41" y="39"/>
                    <a:pt x="41" y="38"/>
                    <a:pt x="41" y="37"/>
                  </a:cubicBezTo>
                  <a:cubicBezTo>
                    <a:pt x="41" y="37"/>
                    <a:pt x="41" y="37"/>
                    <a:pt x="41" y="37"/>
                  </a:cubicBezTo>
                  <a:cubicBezTo>
                    <a:pt x="41" y="37"/>
                    <a:pt x="41" y="37"/>
                    <a:pt x="41" y="36"/>
                  </a:cubicBezTo>
                  <a:cubicBezTo>
                    <a:pt x="42" y="36"/>
                    <a:pt x="41" y="36"/>
                    <a:pt x="42" y="36"/>
                  </a:cubicBezTo>
                  <a:cubicBezTo>
                    <a:pt x="42" y="36"/>
                    <a:pt x="42" y="35"/>
                    <a:pt x="42" y="35"/>
                  </a:cubicBezTo>
                  <a:cubicBezTo>
                    <a:pt x="42" y="35"/>
                    <a:pt x="42" y="35"/>
                    <a:pt x="42" y="35"/>
                  </a:cubicBezTo>
                  <a:cubicBezTo>
                    <a:pt x="42" y="35"/>
                    <a:pt x="42" y="35"/>
                    <a:pt x="42" y="34"/>
                  </a:cubicBezTo>
                  <a:cubicBezTo>
                    <a:pt x="42" y="34"/>
                    <a:pt x="42" y="34"/>
                    <a:pt x="42" y="34"/>
                  </a:cubicBezTo>
                  <a:cubicBezTo>
                    <a:pt x="42" y="34"/>
                    <a:pt x="43" y="33"/>
                    <a:pt x="43" y="33"/>
                  </a:cubicBezTo>
                  <a:cubicBezTo>
                    <a:pt x="43" y="33"/>
                    <a:pt x="43" y="32"/>
                    <a:pt x="43" y="32"/>
                  </a:cubicBezTo>
                  <a:cubicBezTo>
                    <a:pt x="43" y="33"/>
                    <a:pt x="43" y="32"/>
                    <a:pt x="43" y="32"/>
                  </a:cubicBezTo>
                  <a:cubicBezTo>
                    <a:pt x="44" y="32"/>
                    <a:pt x="43" y="31"/>
                    <a:pt x="44" y="31"/>
                  </a:cubicBezTo>
                  <a:cubicBezTo>
                    <a:pt x="44" y="31"/>
                    <a:pt x="44" y="30"/>
                    <a:pt x="45" y="30"/>
                  </a:cubicBezTo>
                  <a:cubicBezTo>
                    <a:pt x="44" y="31"/>
                    <a:pt x="44" y="30"/>
                    <a:pt x="45" y="29"/>
                  </a:cubicBezTo>
                  <a:cubicBezTo>
                    <a:pt x="45" y="29"/>
                    <a:pt x="45" y="29"/>
                    <a:pt x="45" y="28"/>
                  </a:cubicBezTo>
                  <a:cubicBezTo>
                    <a:pt x="45" y="28"/>
                    <a:pt x="45" y="28"/>
                    <a:pt x="45" y="28"/>
                  </a:cubicBezTo>
                  <a:cubicBezTo>
                    <a:pt x="45" y="27"/>
                    <a:pt x="45" y="25"/>
                    <a:pt x="45" y="24"/>
                  </a:cubicBezTo>
                  <a:cubicBezTo>
                    <a:pt x="45" y="24"/>
                    <a:pt x="45" y="24"/>
                    <a:pt x="45" y="24"/>
                  </a:cubicBezTo>
                  <a:cubicBezTo>
                    <a:pt x="45" y="23"/>
                    <a:pt x="45" y="22"/>
                    <a:pt x="45" y="22"/>
                  </a:cubicBezTo>
                  <a:cubicBezTo>
                    <a:pt x="45" y="21"/>
                    <a:pt x="44" y="20"/>
                    <a:pt x="44" y="19"/>
                  </a:cubicBezTo>
                  <a:cubicBezTo>
                    <a:pt x="44" y="18"/>
                    <a:pt x="44" y="15"/>
                    <a:pt x="44" y="14"/>
                  </a:cubicBezTo>
                  <a:cubicBezTo>
                    <a:pt x="44" y="14"/>
                    <a:pt x="44" y="13"/>
                    <a:pt x="44" y="13"/>
                  </a:cubicBezTo>
                  <a:cubicBezTo>
                    <a:pt x="44" y="12"/>
                    <a:pt x="45" y="8"/>
                    <a:pt x="44" y="7"/>
                  </a:cubicBezTo>
                  <a:cubicBezTo>
                    <a:pt x="44" y="5"/>
                    <a:pt x="44" y="3"/>
                    <a:pt x="44" y="1"/>
                  </a:cubicBezTo>
                  <a:cubicBezTo>
                    <a:pt x="44" y="1"/>
                    <a:pt x="44" y="1"/>
                    <a:pt x="44" y="1"/>
                  </a:cubicBezTo>
                  <a:cubicBezTo>
                    <a:pt x="44" y="1"/>
                    <a:pt x="45" y="0"/>
                    <a:pt x="45" y="0"/>
                  </a:cubicBezTo>
                  <a:cubicBezTo>
                    <a:pt x="45" y="0"/>
                    <a:pt x="45" y="0"/>
                    <a:pt x="45" y="0"/>
                  </a:cubicBezTo>
                  <a:cubicBezTo>
                    <a:pt x="45" y="0"/>
                    <a:pt x="46" y="0"/>
                    <a:pt x="46" y="0"/>
                  </a:cubicBezTo>
                  <a:cubicBezTo>
                    <a:pt x="46" y="0"/>
                    <a:pt x="46" y="0"/>
                    <a:pt x="46" y="0"/>
                  </a:cubicBezTo>
                  <a:cubicBezTo>
                    <a:pt x="46" y="0"/>
                    <a:pt x="46" y="0"/>
                    <a:pt x="47" y="0"/>
                  </a:cubicBezTo>
                  <a:cubicBezTo>
                    <a:pt x="46" y="0"/>
                    <a:pt x="46" y="0"/>
                    <a:pt x="47" y="1"/>
                  </a:cubicBezTo>
                  <a:cubicBezTo>
                    <a:pt x="47" y="1"/>
                    <a:pt x="47" y="1"/>
                    <a:pt x="47" y="1"/>
                  </a:cubicBezTo>
                  <a:cubicBezTo>
                    <a:pt x="47" y="1"/>
                    <a:pt x="47" y="1"/>
                    <a:pt x="47" y="2"/>
                  </a:cubicBezTo>
                  <a:cubicBezTo>
                    <a:pt x="47" y="2"/>
                    <a:pt x="47" y="2"/>
                    <a:pt x="47" y="3"/>
                  </a:cubicBezTo>
                  <a:cubicBezTo>
                    <a:pt x="47" y="3"/>
                    <a:pt x="48" y="3"/>
                    <a:pt x="48" y="3"/>
                  </a:cubicBezTo>
                  <a:cubicBezTo>
                    <a:pt x="48" y="3"/>
                    <a:pt x="48" y="3"/>
                    <a:pt x="48" y="4"/>
                  </a:cubicBezTo>
                  <a:cubicBezTo>
                    <a:pt x="48" y="4"/>
                    <a:pt x="48" y="4"/>
                    <a:pt x="48" y="4"/>
                  </a:cubicBezTo>
                  <a:cubicBezTo>
                    <a:pt x="48" y="4"/>
                    <a:pt x="48" y="4"/>
                    <a:pt x="49" y="4"/>
                  </a:cubicBezTo>
                  <a:cubicBezTo>
                    <a:pt x="48" y="4"/>
                    <a:pt x="48" y="4"/>
                    <a:pt x="49" y="5"/>
                  </a:cubicBezTo>
                  <a:cubicBezTo>
                    <a:pt x="49" y="5"/>
                    <a:pt x="49" y="5"/>
                    <a:pt x="50" y="5"/>
                  </a:cubicBezTo>
                  <a:cubicBezTo>
                    <a:pt x="50" y="5"/>
                    <a:pt x="50" y="5"/>
                    <a:pt x="50" y="5"/>
                  </a:cubicBezTo>
                  <a:cubicBezTo>
                    <a:pt x="50" y="5"/>
                    <a:pt x="50" y="6"/>
                    <a:pt x="50" y="7"/>
                  </a:cubicBezTo>
                  <a:cubicBezTo>
                    <a:pt x="50" y="7"/>
                    <a:pt x="50" y="7"/>
                    <a:pt x="50" y="7"/>
                  </a:cubicBezTo>
                  <a:cubicBezTo>
                    <a:pt x="50" y="7"/>
                    <a:pt x="50" y="7"/>
                    <a:pt x="50" y="7"/>
                  </a:cubicBezTo>
                  <a:cubicBezTo>
                    <a:pt x="50" y="7"/>
                    <a:pt x="50" y="8"/>
                    <a:pt x="50" y="8"/>
                  </a:cubicBezTo>
                  <a:cubicBezTo>
                    <a:pt x="50" y="7"/>
                    <a:pt x="50" y="8"/>
                    <a:pt x="50" y="8"/>
                  </a:cubicBezTo>
                  <a:cubicBezTo>
                    <a:pt x="51" y="8"/>
                    <a:pt x="50" y="8"/>
                    <a:pt x="51" y="8"/>
                  </a:cubicBezTo>
                  <a:cubicBezTo>
                    <a:pt x="51" y="8"/>
                    <a:pt x="50" y="8"/>
                    <a:pt x="51" y="9"/>
                  </a:cubicBezTo>
                  <a:cubicBezTo>
                    <a:pt x="51" y="9"/>
                    <a:pt x="51" y="9"/>
                    <a:pt x="51" y="9"/>
                  </a:cubicBezTo>
                  <a:cubicBezTo>
                    <a:pt x="51" y="9"/>
                    <a:pt x="52" y="10"/>
                    <a:pt x="52" y="10"/>
                  </a:cubicBezTo>
                  <a:cubicBezTo>
                    <a:pt x="51" y="9"/>
                    <a:pt x="52" y="10"/>
                    <a:pt x="52" y="10"/>
                  </a:cubicBezTo>
                  <a:cubicBezTo>
                    <a:pt x="52" y="10"/>
                    <a:pt x="52" y="10"/>
                    <a:pt x="53" y="10"/>
                  </a:cubicBezTo>
                  <a:cubicBezTo>
                    <a:pt x="53" y="10"/>
                    <a:pt x="53" y="10"/>
                    <a:pt x="53" y="10"/>
                  </a:cubicBezTo>
                  <a:cubicBezTo>
                    <a:pt x="53" y="11"/>
                    <a:pt x="54" y="10"/>
                    <a:pt x="54" y="11"/>
                  </a:cubicBezTo>
                  <a:cubicBezTo>
                    <a:pt x="54" y="11"/>
                    <a:pt x="54" y="11"/>
                    <a:pt x="54" y="11"/>
                  </a:cubicBezTo>
                  <a:cubicBezTo>
                    <a:pt x="54" y="11"/>
                    <a:pt x="55" y="11"/>
                    <a:pt x="55" y="11"/>
                  </a:cubicBezTo>
                  <a:cubicBezTo>
                    <a:pt x="55" y="11"/>
                    <a:pt x="57" y="11"/>
                    <a:pt x="57" y="11"/>
                  </a:cubicBezTo>
                  <a:cubicBezTo>
                    <a:pt x="57" y="12"/>
                    <a:pt x="57" y="11"/>
                    <a:pt x="57" y="12"/>
                  </a:cubicBezTo>
                  <a:cubicBezTo>
                    <a:pt x="57" y="12"/>
                    <a:pt x="58" y="12"/>
                    <a:pt x="58" y="12"/>
                  </a:cubicBezTo>
                  <a:cubicBezTo>
                    <a:pt x="57" y="12"/>
                    <a:pt x="58" y="12"/>
                    <a:pt x="58" y="12"/>
                  </a:cubicBezTo>
                  <a:cubicBezTo>
                    <a:pt x="59" y="12"/>
                    <a:pt x="59" y="12"/>
                    <a:pt x="59" y="13"/>
                  </a:cubicBezTo>
                  <a:cubicBezTo>
                    <a:pt x="59" y="13"/>
                    <a:pt x="59" y="13"/>
                    <a:pt x="59" y="13"/>
                  </a:cubicBezTo>
                  <a:cubicBezTo>
                    <a:pt x="59" y="13"/>
                    <a:pt x="59" y="13"/>
                    <a:pt x="59" y="13"/>
                  </a:cubicBezTo>
                  <a:cubicBezTo>
                    <a:pt x="59" y="13"/>
                    <a:pt x="59" y="13"/>
                    <a:pt x="59" y="14"/>
                  </a:cubicBezTo>
                  <a:cubicBezTo>
                    <a:pt x="59" y="13"/>
                    <a:pt x="59" y="13"/>
                    <a:pt x="60" y="14"/>
                  </a:cubicBezTo>
                  <a:cubicBezTo>
                    <a:pt x="60" y="14"/>
                    <a:pt x="60" y="14"/>
                    <a:pt x="60" y="14"/>
                  </a:cubicBezTo>
                  <a:cubicBezTo>
                    <a:pt x="60" y="14"/>
                    <a:pt x="61" y="14"/>
                    <a:pt x="61" y="15"/>
                  </a:cubicBezTo>
                  <a:cubicBezTo>
                    <a:pt x="61" y="15"/>
                    <a:pt x="62" y="15"/>
                    <a:pt x="62" y="15"/>
                  </a:cubicBezTo>
                  <a:cubicBezTo>
                    <a:pt x="62" y="15"/>
                    <a:pt x="62" y="15"/>
                    <a:pt x="62" y="15"/>
                  </a:cubicBezTo>
                  <a:cubicBezTo>
                    <a:pt x="62" y="15"/>
                    <a:pt x="62" y="15"/>
                    <a:pt x="62" y="15"/>
                  </a:cubicBezTo>
                  <a:cubicBezTo>
                    <a:pt x="62" y="15"/>
                    <a:pt x="63" y="15"/>
                    <a:pt x="63" y="15"/>
                  </a:cubicBezTo>
                  <a:cubicBezTo>
                    <a:pt x="63" y="15"/>
                    <a:pt x="64" y="15"/>
                    <a:pt x="64" y="15"/>
                  </a:cubicBezTo>
                  <a:cubicBezTo>
                    <a:pt x="64" y="15"/>
                    <a:pt x="65" y="15"/>
                    <a:pt x="65" y="15"/>
                  </a:cubicBezTo>
                  <a:cubicBezTo>
                    <a:pt x="65" y="15"/>
                    <a:pt x="65" y="16"/>
                    <a:pt x="65" y="16"/>
                  </a:cubicBezTo>
                  <a:cubicBezTo>
                    <a:pt x="66" y="16"/>
                    <a:pt x="66" y="17"/>
                    <a:pt x="66" y="17"/>
                  </a:cubicBezTo>
                  <a:cubicBezTo>
                    <a:pt x="66" y="16"/>
                    <a:pt x="66" y="17"/>
                    <a:pt x="66" y="17"/>
                  </a:cubicBezTo>
                  <a:cubicBezTo>
                    <a:pt x="66" y="17"/>
                    <a:pt x="66" y="17"/>
                    <a:pt x="66" y="17"/>
                  </a:cubicBezTo>
                  <a:cubicBezTo>
                    <a:pt x="66" y="17"/>
                    <a:pt x="66" y="18"/>
                    <a:pt x="66" y="18"/>
                  </a:cubicBezTo>
                  <a:cubicBezTo>
                    <a:pt x="67" y="18"/>
                    <a:pt x="67" y="18"/>
                    <a:pt x="67" y="19"/>
                  </a:cubicBezTo>
                  <a:cubicBezTo>
                    <a:pt x="67" y="18"/>
                    <a:pt x="67" y="18"/>
                    <a:pt x="67" y="19"/>
                  </a:cubicBezTo>
                  <a:cubicBezTo>
                    <a:pt x="67" y="20"/>
                    <a:pt x="67" y="20"/>
                    <a:pt x="67" y="20"/>
                  </a:cubicBezTo>
                  <a:cubicBezTo>
                    <a:pt x="67" y="20"/>
                    <a:pt x="67" y="20"/>
                    <a:pt x="67" y="20"/>
                  </a:cubicBezTo>
                  <a:cubicBezTo>
                    <a:pt x="68" y="20"/>
                    <a:pt x="67" y="21"/>
                    <a:pt x="68" y="21"/>
                  </a:cubicBezTo>
                  <a:cubicBezTo>
                    <a:pt x="68" y="21"/>
                    <a:pt x="68" y="21"/>
                    <a:pt x="68" y="22"/>
                  </a:cubicBezTo>
                  <a:cubicBezTo>
                    <a:pt x="68" y="21"/>
                    <a:pt x="68" y="21"/>
                    <a:pt x="69" y="22"/>
                  </a:cubicBezTo>
                  <a:cubicBezTo>
                    <a:pt x="69" y="22"/>
                    <a:pt x="69" y="22"/>
                    <a:pt x="69" y="22"/>
                  </a:cubicBezTo>
                  <a:cubicBezTo>
                    <a:pt x="69" y="22"/>
                    <a:pt x="69" y="22"/>
                    <a:pt x="69" y="22"/>
                  </a:cubicBezTo>
                  <a:cubicBezTo>
                    <a:pt x="69" y="22"/>
                    <a:pt x="69" y="23"/>
                    <a:pt x="69" y="23"/>
                  </a:cubicBezTo>
                  <a:cubicBezTo>
                    <a:pt x="69" y="23"/>
                    <a:pt x="70" y="23"/>
                    <a:pt x="70" y="23"/>
                  </a:cubicBezTo>
                  <a:cubicBezTo>
                    <a:pt x="70" y="23"/>
                    <a:pt x="70" y="23"/>
                    <a:pt x="70" y="23"/>
                  </a:cubicBezTo>
                  <a:cubicBezTo>
                    <a:pt x="70" y="23"/>
                    <a:pt x="70" y="23"/>
                    <a:pt x="70" y="24"/>
                  </a:cubicBezTo>
                  <a:cubicBezTo>
                    <a:pt x="71" y="24"/>
                    <a:pt x="70" y="24"/>
                    <a:pt x="71" y="24"/>
                  </a:cubicBezTo>
                  <a:cubicBezTo>
                    <a:pt x="71" y="24"/>
                    <a:pt x="70" y="24"/>
                    <a:pt x="71" y="25"/>
                  </a:cubicBezTo>
                  <a:cubicBezTo>
                    <a:pt x="71" y="25"/>
                    <a:pt x="71" y="25"/>
                    <a:pt x="71" y="25"/>
                  </a:cubicBezTo>
                  <a:cubicBezTo>
                    <a:pt x="71" y="25"/>
                    <a:pt x="71" y="25"/>
                    <a:pt x="71" y="25"/>
                  </a:cubicBezTo>
                  <a:cubicBezTo>
                    <a:pt x="71" y="25"/>
                    <a:pt x="71" y="26"/>
                    <a:pt x="71" y="26"/>
                  </a:cubicBezTo>
                  <a:cubicBezTo>
                    <a:pt x="71" y="25"/>
                    <a:pt x="71" y="26"/>
                    <a:pt x="71" y="26"/>
                  </a:cubicBezTo>
                  <a:cubicBezTo>
                    <a:pt x="71" y="27"/>
                    <a:pt x="72" y="27"/>
                    <a:pt x="72" y="27"/>
                  </a:cubicBezTo>
                  <a:cubicBezTo>
                    <a:pt x="72" y="27"/>
                    <a:pt x="72" y="27"/>
                    <a:pt x="72" y="27"/>
                  </a:cubicBezTo>
                  <a:cubicBezTo>
                    <a:pt x="72" y="27"/>
                    <a:pt x="72" y="27"/>
                    <a:pt x="72" y="28"/>
                  </a:cubicBezTo>
                  <a:cubicBezTo>
                    <a:pt x="72" y="28"/>
                    <a:pt x="72" y="29"/>
                    <a:pt x="72" y="29"/>
                  </a:cubicBezTo>
                  <a:cubicBezTo>
                    <a:pt x="72" y="29"/>
                    <a:pt x="73" y="29"/>
                    <a:pt x="73" y="29"/>
                  </a:cubicBezTo>
                  <a:cubicBezTo>
                    <a:pt x="73" y="29"/>
                    <a:pt x="73" y="29"/>
                    <a:pt x="73" y="30"/>
                  </a:cubicBezTo>
                  <a:cubicBezTo>
                    <a:pt x="74" y="30"/>
                    <a:pt x="74" y="30"/>
                    <a:pt x="74" y="30"/>
                  </a:cubicBezTo>
                  <a:cubicBezTo>
                    <a:pt x="74" y="30"/>
                    <a:pt x="74" y="31"/>
                    <a:pt x="74" y="31"/>
                  </a:cubicBezTo>
                  <a:cubicBezTo>
                    <a:pt x="74" y="31"/>
                    <a:pt x="75" y="31"/>
                    <a:pt x="75" y="31"/>
                  </a:cubicBezTo>
                  <a:cubicBezTo>
                    <a:pt x="75" y="32"/>
                    <a:pt x="76" y="32"/>
                    <a:pt x="76" y="32"/>
                  </a:cubicBezTo>
                  <a:cubicBezTo>
                    <a:pt x="76" y="32"/>
                    <a:pt x="76" y="32"/>
                    <a:pt x="76" y="32"/>
                  </a:cubicBezTo>
                  <a:cubicBezTo>
                    <a:pt x="76" y="33"/>
                    <a:pt x="77" y="33"/>
                    <a:pt x="77" y="33"/>
                  </a:cubicBezTo>
                  <a:cubicBezTo>
                    <a:pt x="76" y="33"/>
                    <a:pt x="77" y="33"/>
                    <a:pt x="77" y="34"/>
                  </a:cubicBezTo>
                  <a:cubicBezTo>
                    <a:pt x="77" y="34"/>
                    <a:pt x="77" y="34"/>
                    <a:pt x="77" y="34"/>
                  </a:cubicBezTo>
                  <a:cubicBezTo>
                    <a:pt x="78" y="34"/>
                    <a:pt x="77" y="35"/>
                    <a:pt x="78" y="35"/>
                  </a:cubicBezTo>
                  <a:cubicBezTo>
                    <a:pt x="78" y="34"/>
                    <a:pt x="77" y="35"/>
                    <a:pt x="78" y="35"/>
                  </a:cubicBezTo>
                  <a:cubicBezTo>
                    <a:pt x="78" y="35"/>
                    <a:pt x="78" y="35"/>
                    <a:pt x="78" y="36"/>
                  </a:cubicBezTo>
                  <a:cubicBezTo>
                    <a:pt x="78" y="36"/>
                    <a:pt x="79" y="36"/>
                    <a:pt x="79" y="36"/>
                  </a:cubicBezTo>
                  <a:cubicBezTo>
                    <a:pt x="78" y="36"/>
                    <a:pt x="79" y="36"/>
                    <a:pt x="79" y="37"/>
                  </a:cubicBezTo>
                  <a:cubicBezTo>
                    <a:pt x="78" y="36"/>
                    <a:pt x="79" y="36"/>
                    <a:pt x="79" y="37"/>
                  </a:cubicBezTo>
                  <a:cubicBezTo>
                    <a:pt x="79" y="37"/>
                    <a:pt x="79" y="37"/>
                    <a:pt x="79" y="37"/>
                  </a:cubicBezTo>
                  <a:cubicBezTo>
                    <a:pt x="79" y="37"/>
                    <a:pt x="79" y="37"/>
                    <a:pt x="79" y="37"/>
                  </a:cubicBezTo>
                  <a:cubicBezTo>
                    <a:pt x="79" y="37"/>
                    <a:pt x="80" y="38"/>
                    <a:pt x="80" y="38"/>
                  </a:cubicBezTo>
                  <a:cubicBezTo>
                    <a:pt x="80" y="38"/>
                    <a:pt x="80" y="38"/>
                    <a:pt x="80" y="38"/>
                  </a:cubicBezTo>
                  <a:cubicBezTo>
                    <a:pt x="80" y="38"/>
                    <a:pt x="81" y="39"/>
                    <a:pt x="81" y="39"/>
                  </a:cubicBezTo>
                  <a:cubicBezTo>
                    <a:pt x="81" y="39"/>
                    <a:pt x="81" y="39"/>
                    <a:pt x="81" y="40"/>
                  </a:cubicBezTo>
                  <a:cubicBezTo>
                    <a:pt x="81" y="40"/>
                    <a:pt x="82" y="40"/>
                    <a:pt x="82" y="40"/>
                  </a:cubicBezTo>
                  <a:cubicBezTo>
                    <a:pt x="82" y="40"/>
                    <a:pt x="82" y="40"/>
                    <a:pt x="82" y="40"/>
                  </a:cubicBezTo>
                  <a:cubicBezTo>
                    <a:pt x="82" y="41"/>
                    <a:pt x="82" y="41"/>
                    <a:pt x="82" y="41"/>
                  </a:cubicBezTo>
                  <a:cubicBezTo>
                    <a:pt x="82" y="41"/>
                    <a:pt x="83" y="41"/>
                    <a:pt x="83" y="41"/>
                  </a:cubicBezTo>
                  <a:cubicBezTo>
                    <a:pt x="83" y="42"/>
                    <a:pt x="83" y="42"/>
                    <a:pt x="83" y="42"/>
                  </a:cubicBezTo>
                  <a:cubicBezTo>
                    <a:pt x="83" y="42"/>
                    <a:pt x="84" y="42"/>
                    <a:pt x="84" y="43"/>
                  </a:cubicBezTo>
                  <a:cubicBezTo>
                    <a:pt x="84" y="43"/>
                    <a:pt x="84" y="43"/>
                    <a:pt x="84" y="43"/>
                  </a:cubicBezTo>
                  <a:cubicBezTo>
                    <a:pt x="84" y="43"/>
                    <a:pt x="84" y="43"/>
                    <a:pt x="84" y="43"/>
                  </a:cubicBezTo>
                  <a:cubicBezTo>
                    <a:pt x="84" y="43"/>
                    <a:pt x="85" y="44"/>
                    <a:pt x="85" y="44"/>
                  </a:cubicBezTo>
                  <a:cubicBezTo>
                    <a:pt x="85" y="44"/>
                    <a:pt x="85" y="44"/>
                    <a:pt x="85" y="44"/>
                  </a:cubicBezTo>
                  <a:cubicBezTo>
                    <a:pt x="85" y="44"/>
                    <a:pt x="85" y="44"/>
                    <a:pt x="85" y="44"/>
                  </a:cubicBezTo>
                  <a:cubicBezTo>
                    <a:pt x="85" y="44"/>
                    <a:pt x="86" y="44"/>
                    <a:pt x="86" y="44"/>
                  </a:cubicBezTo>
                  <a:cubicBezTo>
                    <a:pt x="86" y="44"/>
                    <a:pt x="86" y="45"/>
                    <a:pt x="86" y="45"/>
                  </a:cubicBezTo>
                  <a:cubicBezTo>
                    <a:pt x="86" y="45"/>
                    <a:pt x="87" y="45"/>
                    <a:pt x="87" y="45"/>
                  </a:cubicBezTo>
                  <a:cubicBezTo>
                    <a:pt x="87" y="45"/>
                    <a:pt x="87" y="45"/>
                    <a:pt x="87" y="45"/>
                  </a:cubicBezTo>
                  <a:cubicBezTo>
                    <a:pt x="87" y="45"/>
                    <a:pt x="87" y="46"/>
                    <a:pt x="87" y="46"/>
                  </a:cubicBezTo>
                  <a:cubicBezTo>
                    <a:pt x="87" y="46"/>
                    <a:pt x="87" y="46"/>
                    <a:pt x="87" y="46"/>
                  </a:cubicBezTo>
                  <a:cubicBezTo>
                    <a:pt x="87" y="46"/>
                    <a:pt x="88" y="47"/>
                    <a:pt x="88" y="47"/>
                  </a:cubicBezTo>
                  <a:cubicBezTo>
                    <a:pt x="88" y="48"/>
                    <a:pt x="88" y="50"/>
                    <a:pt x="88" y="52"/>
                  </a:cubicBezTo>
                  <a:cubicBezTo>
                    <a:pt x="88" y="52"/>
                    <a:pt x="88" y="52"/>
                    <a:pt x="88" y="52"/>
                  </a:cubicBezTo>
                  <a:cubicBezTo>
                    <a:pt x="88" y="53"/>
                    <a:pt x="88" y="54"/>
                    <a:pt x="88" y="55"/>
                  </a:cubicBezTo>
                  <a:cubicBezTo>
                    <a:pt x="88" y="55"/>
                    <a:pt x="88" y="56"/>
                    <a:pt x="88" y="56"/>
                  </a:cubicBezTo>
                  <a:cubicBezTo>
                    <a:pt x="88" y="58"/>
                    <a:pt x="88" y="62"/>
                    <a:pt x="88" y="64"/>
                  </a:cubicBezTo>
                  <a:cubicBezTo>
                    <a:pt x="88" y="64"/>
                    <a:pt x="88" y="65"/>
                    <a:pt x="88" y="65"/>
                  </a:cubicBezTo>
                  <a:cubicBezTo>
                    <a:pt x="88" y="66"/>
                    <a:pt x="88" y="68"/>
                    <a:pt x="88" y="69"/>
                  </a:cubicBezTo>
                  <a:cubicBezTo>
                    <a:pt x="88" y="69"/>
                    <a:pt x="89" y="69"/>
                    <a:pt x="89" y="69"/>
                  </a:cubicBezTo>
                  <a:cubicBezTo>
                    <a:pt x="89" y="72"/>
                    <a:pt x="89" y="75"/>
                    <a:pt x="89" y="78"/>
                  </a:cubicBezTo>
                  <a:cubicBezTo>
                    <a:pt x="89" y="78"/>
                    <a:pt x="89" y="78"/>
                    <a:pt x="89" y="78"/>
                  </a:cubicBezTo>
                  <a:cubicBezTo>
                    <a:pt x="89" y="83"/>
                    <a:pt x="89" y="88"/>
                    <a:pt x="89" y="93"/>
                  </a:cubicBezTo>
                  <a:cubicBezTo>
                    <a:pt x="89" y="93"/>
                    <a:pt x="89" y="93"/>
                    <a:pt x="89" y="93"/>
                  </a:cubicBezTo>
                  <a:cubicBezTo>
                    <a:pt x="89" y="93"/>
                    <a:pt x="89" y="93"/>
                    <a:pt x="89" y="94"/>
                  </a:cubicBezTo>
                  <a:cubicBezTo>
                    <a:pt x="88" y="94"/>
                    <a:pt x="88" y="94"/>
                    <a:pt x="88" y="95"/>
                  </a:cubicBezTo>
                  <a:cubicBezTo>
                    <a:pt x="86" y="95"/>
                    <a:pt x="83" y="95"/>
                    <a:pt x="81" y="95"/>
                  </a:cubicBezTo>
                  <a:cubicBezTo>
                    <a:pt x="81" y="95"/>
                    <a:pt x="81" y="94"/>
                    <a:pt x="81" y="94"/>
                  </a:cubicBezTo>
                  <a:cubicBezTo>
                    <a:pt x="80" y="94"/>
                    <a:pt x="79" y="94"/>
                    <a:pt x="78" y="94"/>
                  </a:cubicBezTo>
                  <a:cubicBezTo>
                    <a:pt x="78" y="94"/>
                    <a:pt x="78" y="94"/>
                    <a:pt x="78" y="94"/>
                  </a:cubicBezTo>
                  <a:cubicBezTo>
                    <a:pt x="73" y="94"/>
                    <a:pt x="68" y="94"/>
                    <a:pt x="64" y="94"/>
                  </a:cubicBezTo>
                  <a:cubicBezTo>
                    <a:pt x="64" y="94"/>
                    <a:pt x="63" y="94"/>
                    <a:pt x="63" y="94"/>
                  </a:cubicBezTo>
                  <a:cubicBezTo>
                    <a:pt x="64" y="94"/>
                    <a:pt x="63" y="94"/>
                    <a:pt x="63" y="94"/>
                  </a:cubicBezTo>
                  <a:cubicBezTo>
                    <a:pt x="63" y="94"/>
                    <a:pt x="62" y="95"/>
                    <a:pt x="62" y="95"/>
                  </a:cubicBezTo>
                  <a:cubicBezTo>
                    <a:pt x="55" y="95"/>
                    <a:pt x="47" y="95"/>
                    <a:pt x="39" y="95"/>
                  </a:cubicBezTo>
                  <a:cubicBezTo>
                    <a:pt x="39" y="95"/>
                    <a:pt x="39" y="94"/>
                    <a:pt x="39" y="94"/>
                  </a:cubicBezTo>
                  <a:cubicBezTo>
                    <a:pt x="39" y="94"/>
                    <a:pt x="39" y="93"/>
                    <a:pt x="39" y="93"/>
                  </a:cubicBezTo>
                  <a:cubicBezTo>
                    <a:pt x="39" y="93"/>
                    <a:pt x="39" y="92"/>
                    <a:pt x="39" y="92"/>
                  </a:cubicBezTo>
                  <a:cubicBezTo>
                    <a:pt x="38" y="92"/>
                    <a:pt x="38" y="91"/>
                    <a:pt x="38" y="91"/>
                  </a:cubicBezTo>
                  <a:cubicBezTo>
                    <a:pt x="38" y="91"/>
                    <a:pt x="37" y="91"/>
                    <a:pt x="38" y="91"/>
                  </a:cubicBezTo>
                  <a:cubicBezTo>
                    <a:pt x="38" y="91"/>
                    <a:pt x="37" y="91"/>
                    <a:pt x="37" y="91"/>
                  </a:cubicBezTo>
                  <a:cubicBezTo>
                    <a:pt x="37" y="91"/>
                    <a:pt x="37" y="91"/>
                    <a:pt x="37" y="91"/>
                  </a:cubicBezTo>
                  <a:cubicBezTo>
                    <a:pt x="37" y="91"/>
                    <a:pt x="36" y="90"/>
                    <a:pt x="36" y="90"/>
                  </a:cubicBezTo>
                  <a:cubicBezTo>
                    <a:pt x="36" y="90"/>
                    <a:pt x="36" y="90"/>
                    <a:pt x="36" y="90"/>
                  </a:cubicBezTo>
                  <a:cubicBezTo>
                    <a:pt x="36" y="90"/>
                    <a:pt x="36" y="90"/>
                    <a:pt x="36" y="90"/>
                  </a:cubicBezTo>
                  <a:cubicBezTo>
                    <a:pt x="36" y="90"/>
                    <a:pt x="36" y="89"/>
                    <a:pt x="36" y="89"/>
                  </a:cubicBezTo>
                  <a:cubicBezTo>
                    <a:pt x="35" y="89"/>
                    <a:pt x="35" y="89"/>
                    <a:pt x="35" y="89"/>
                  </a:cubicBezTo>
                  <a:cubicBezTo>
                    <a:pt x="35" y="89"/>
                    <a:pt x="35" y="89"/>
                    <a:pt x="35" y="89"/>
                  </a:cubicBezTo>
                  <a:cubicBezTo>
                    <a:pt x="34" y="89"/>
                    <a:pt x="34" y="89"/>
                    <a:pt x="34" y="88"/>
                  </a:cubicBezTo>
                  <a:cubicBezTo>
                    <a:pt x="34" y="88"/>
                    <a:pt x="33" y="88"/>
                    <a:pt x="33" y="88"/>
                  </a:cubicBezTo>
                  <a:cubicBezTo>
                    <a:pt x="33" y="88"/>
                    <a:pt x="32" y="88"/>
                    <a:pt x="32" y="88"/>
                  </a:cubicBezTo>
                  <a:cubicBezTo>
                    <a:pt x="32" y="88"/>
                    <a:pt x="32" y="88"/>
                    <a:pt x="32" y="88"/>
                  </a:cubicBezTo>
                  <a:cubicBezTo>
                    <a:pt x="32" y="88"/>
                    <a:pt x="32" y="88"/>
                    <a:pt x="32" y="88"/>
                  </a:cubicBezTo>
                  <a:cubicBezTo>
                    <a:pt x="32" y="88"/>
                    <a:pt x="31" y="88"/>
                    <a:pt x="31" y="88"/>
                  </a:cubicBezTo>
                  <a:cubicBezTo>
                    <a:pt x="31" y="88"/>
                    <a:pt x="30" y="88"/>
                    <a:pt x="30" y="88"/>
                  </a:cubicBezTo>
                  <a:cubicBezTo>
                    <a:pt x="30" y="88"/>
                    <a:pt x="29" y="88"/>
                    <a:pt x="28" y="88"/>
                  </a:cubicBezTo>
                  <a:cubicBezTo>
                    <a:pt x="28" y="88"/>
                    <a:pt x="28" y="88"/>
                    <a:pt x="28" y="88"/>
                  </a:cubicBezTo>
                  <a:cubicBezTo>
                    <a:pt x="28" y="88"/>
                    <a:pt x="27" y="88"/>
                    <a:pt x="27" y="87"/>
                  </a:cubicBezTo>
                  <a:cubicBezTo>
                    <a:pt x="27" y="87"/>
                    <a:pt x="27" y="87"/>
                    <a:pt x="27" y="87"/>
                  </a:cubicBezTo>
                  <a:cubicBezTo>
                    <a:pt x="26" y="86"/>
                    <a:pt x="26" y="87"/>
                    <a:pt x="26" y="87"/>
                  </a:cubicBezTo>
                  <a:cubicBezTo>
                    <a:pt x="26" y="86"/>
                    <a:pt x="26" y="87"/>
                    <a:pt x="26" y="86"/>
                  </a:cubicBezTo>
                  <a:cubicBezTo>
                    <a:pt x="26" y="86"/>
                    <a:pt x="25" y="86"/>
                    <a:pt x="25" y="86"/>
                  </a:cubicBezTo>
                  <a:cubicBezTo>
                    <a:pt x="25" y="86"/>
                    <a:pt x="25" y="86"/>
                    <a:pt x="25" y="86"/>
                  </a:cubicBezTo>
                  <a:cubicBezTo>
                    <a:pt x="24" y="86"/>
                    <a:pt x="23" y="86"/>
                    <a:pt x="22" y="86"/>
                  </a:cubicBezTo>
                  <a:cubicBezTo>
                    <a:pt x="22" y="86"/>
                    <a:pt x="22" y="86"/>
                    <a:pt x="22" y="86"/>
                  </a:cubicBezTo>
                  <a:cubicBezTo>
                    <a:pt x="22" y="87"/>
                    <a:pt x="21" y="87"/>
                    <a:pt x="22" y="87"/>
                  </a:cubicBezTo>
                  <a:cubicBezTo>
                    <a:pt x="22" y="87"/>
                    <a:pt x="21" y="87"/>
                    <a:pt x="21" y="88"/>
                  </a:cubicBezTo>
                  <a:cubicBezTo>
                    <a:pt x="21" y="88"/>
                    <a:pt x="21" y="88"/>
                    <a:pt x="21" y="88"/>
                  </a:cubicBezTo>
                  <a:cubicBezTo>
                    <a:pt x="21" y="88"/>
                    <a:pt x="21" y="89"/>
                    <a:pt x="21" y="89"/>
                  </a:cubicBezTo>
                  <a:cubicBezTo>
                    <a:pt x="21" y="89"/>
                    <a:pt x="21" y="89"/>
                    <a:pt x="21" y="89"/>
                  </a:cubicBezTo>
                  <a:cubicBezTo>
                    <a:pt x="21" y="90"/>
                    <a:pt x="21" y="90"/>
                    <a:pt x="20" y="90"/>
                  </a:cubicBezTo>
                  <a:cubicBezTo>
                    <a:pt x="20" y="90"/>
                    <a:pt x="20" y="91"/>
                    <a:pt x="20" y="90"/>
                  </a:cubicBezTo>
                  <a:cubicBezTo>
                    <a:pt x="20" y="90"/>
                    <a:pt x="20" y="91"/>
                    <a:pt x="20" y="91"/>
                  </a:cubicBezTo>
                  <a:cubicBezTo>
                    <a:pt x="20" y="91"/>
                    <a:pt x="20" y="92"/>
                    <a:pt x="20" y="92"/>
                  </a:cubicBezTo>
                  <a:cubicBezTo>
                    <a:pt x="20" y="92"/>
                    <a:pt x="20" y="92"/>
                    <a:pt x="19" y="92"/>
                  </a:cubicBezTo>
                  <a:cubicBezTo>
                    <a:pt x="18" y="92"/>
                    <a:pt x="17" y="92"/>
                    <a:pt x="16" y="92"/>
                  </a:cubicBezTo>
                  <a:cubicBezTo>
                    <a:pt x="16" y="92"/>
                    <a:pt x="16" y="92"/>
                    <a:pt x="16" y="92"/>
                  </a:cubicBezTo>
                  <a:cubicBezTo>
                    <a:pt x="16" y="92"/>
                    <a:pt x="15" y="92"/>
                    <a:pt x="15" y="91"/>
                  </a:cubicBezTo>
                  <a:cubicBezTo>
                    <a:pt x="15" y="91"/>
                    <a:pt x="14" y="91"/>
                    <a:pt x="14" y="91"/>
                  </a:cubicBezTo>
                  <a:cubicBezTo>
                    <a:pt x="14" y="91"/>
                    <a:pt x="13" y="91"/>
                    <a:pt x="13" y="91"/>
                  </a:cubicBezTo>
                  <a:cubicBezTo>
                    <a:pt x="13" y="91"/>
                    <a:pt x="13" y="90"/>
                    <a:pt x="13" y="90"/>
                  </a:cubicBezTo>
                  <a:cubicBezTo>
                    <a:pt x="13" y="90"/>
                    <a:pt x="12" y="90"/>
                    <a:pt x="12" y="90"/>
                  </a:cubicBezTo>
                  <a:cubicBezTo>
                    <a:pt x="12" y="90"/>
                    <a:pt x="12" y="90"/>
                    <a:pt x="12" y="90"/>
                  </a:cubicBezTo>
                  <a:cubicBezTo>
                    <a:pt x="11" y="90"/>
                    <a:pt x="11" y="89"/>
                    <a:pt x="11" y="90"/>
                  </a:cubicBezTo>
                  <a:cubicBezTo>
                    <a:pt x="11" y="90"/>
                    <a:pt x="11" y="89"/>
                    <a:pt x="11" y="89"/>
                  </a:cubicBezTo>
                  <a:cubicBezTo>
                    <a:pt x="11" y="89"/>
                    <a:pt x="11" y="89"/>
                    <a:pt x="11" y="89"/>
                  </a:cubicBezTo>
                  <a:cubicBezTo>
                    <a:pt x="11" y="89"/>
                    <a:pt x="10" y="88"/>
                    <a:pt x="10" y="88"/>
                  </a:cubicBezTo>
                  <a:cubicBezTo>
                    <a:pt x="9" y="88"/>
                    <a:pt x="9" y="88"/>
                    <a:pt x="10" y="88"/>
                  </a:cubicBezTo>
                  <a:cubicBezTo>
                    <a:pt x="9" y="88"/>
                    <a:pt x="9" y="88"/>
                    <a:pt x="10" y="88"/>
                  </a:cubicBezTo>
                  <a:cubicBezTo>
                    <a:pt x="9" y="88"/>
                    <a:pt x="9" y="88"/>
                    <a:pt x="9" y="87"/>
                  </a:cubicBezTo>
                  <a:cubicBezTo>
                    <a:pt x="9" y="87"/>
                    <a:pt x="9" y="86"/>
                    <a:pt x="9" y="86"/>
                  </a:cubicBezTo>
                  <a:cubicBezTo>
                    <a:pt x="9" y="86"/>
                    <a:pt x="9" y="85"/>
                    <a:pt x="9" y="85"/>
                  </a:cubicBezTo>
                  <a:cubicBezTo>
                    <a:pt x="9" y="85"/>
                    <a:pt x="9" y="85"/>
                    <a:pt x="9" y="85"/>
                  </a:cubicBezTo>
                  <a:cubicBezTo>
                    <a:pt x="9" y="85"/>
                    <a:pt x="8" y="84"/>
                    <a:pt x="8" y="84"/>
                  </a:cubicBezTo>
                  <a:cubicBezTo>
                    <a:pt x="8" y="84"/>
                    <a:pt x="8" y="84"/>
                    <a:pt x="8" y="84"/>
                  </a:cubicBezTo>
                  <a:cubicBezTo>
                    <a:pt x="8" y="83"/>
                    <a:pt x="8" y="83"/>
                    <a:pt x="8" y="83"/>
                  </a:cubicBezTo>
                  <a:cubicBezTo>
                    <a:pt x="8" y="83"/>
                    <a:pt x="8" y="83"/>
                    <a:pt x="8" y="83"/>
                  </a:cubicBezTo>
                  <a:cubicBezTo>
                    <a:pt x="8" y="83"/>
                    <a:pt x="8" y="82"/>
                    <a:pt x="8" y="82"/>
                  </a:cubicBezTo>
                  <a:cubicBezTo>
                    <a:pt x="7" y="82"/>
                    <a:pt x="7" y="80"/>
                    <a:pt x="7" y="80"/>
                  </a:cubicBezTo>
                  <a:cubicBezTo>
                    <a:pt x="7" y="80"/>
                    <a:pt x="7" y="80"/>
                    <a:pt x="7" y="80"/>
                  </a:cubicBezTo>
                  <a:cubicBezTo>
                    <a:pt x="7" y="80"/>
                    <a:pt x="7" y="80"/>
                    <a:pt x="7" y="80"/>
                  </a:cubicBezTo>
                  <a:cubicBezTo>
                    <a:pt x="6" y="80"/>
                    <a:pt x="6" y="79"/>
                    <a:pt x="6" y="79"/>
                  </a:cubicBezTo>
                  <a:cubicBezTo>
                    <a:pt x="6" y="79"/>
                    <a:pt x="5" y="79"/>
                    <a:pt x="6" y="79"/>
                  </a:cubicBezTo>
                  <a:cubicBezTo>
                    <a:pt x="6" y="79"/>
                    <a:pt x="5" y="79"/>
                    <a:pt x="5" y="79"/>
                  </a:cubicBezTo>
                  <a:cubicBezTo>
                    <a:pt x="5" y="79"/>
                    <a:pt x="4" y="79"/>
                    <a:pt x="4" y="79"/>
                  </a:cubicBezTo>
                  <a:cubicBezTo>
                    <a:pt x="4" y="79"/>
                    <a:pt x="4" y="79"/>
                    <a:pt x="4" y="79"/>
                  </a:cubicBezTo>
                  <a:cubicBezTo>
                    <a:pt x="4" y="79"/>
                    <a:pt x="3" y="79"/>
                    <a:pt x="2" y="79"/>
                  </a:cubicBezTo>
                  <a:cubicBezTo>
                    <a:pt x="2" y="78"/>
                    <a:pt x="2" y="78"/>
                    <a:pt x="2" y="78"/>
                  </a:cubicBezTo>
                  <a:cubicBezTo>
                    <a:pt x="2" y="77"/>
                    <a:pt x="2" y="77"/>
                    <a:pt x="2" y="77"/>
                  </a:cubicBezTo>
                  <a:cubicBezTo>
                    <a:pt x="2" y="77"/>
                    <a:pt x="2" y="77"/>
                    <a:pt x="2" y="77"/>
                  </a:cubicBezTo>
                  <a:cubicBezTo>
                    <a:pt x="1" y="77"/>
                    <a:pt x="1" y="76"/>
                    <a:pt x="0" y="76"/>
                  </a:cubicBezTo>
                  <a:cubicBezTo>
                    <a:pt x="0" y="76"/>
                    <a:pt x="0" y="76"/>
                    <a:pt x="0" y="76"/>
                  </a:cubicBezTo>
                  <a:cubicBezTo>
                    <a:pt x="0" y="76"/>
                    <a:pt x="0" y="76"/>
                    <a:pt x="0" y="76"/>
                  </a:cubicBezTo>
                  <a:cubicBezTo>
                    <a:pt x="0" y="74"/>
                    <a:pt x="0" y="71"/>
                    <a:pt x="0" y="70"/>
                  </a:cubicBezTo>
                  <a:cubicBezTo>
                    <a:pt x="0" y="70"/>
                    <a:pt x="0" y="70"/>
                    <a:pt x="0" y="70"/>
                  </a:cubicBezTo>
                </a:path>
              </a:pathLst>
            </a:custGeom>
            <a:solidFill>
              <a:srgbClr val="9D0E2D"/>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89" name="Freeform 12"/>
            <p:cNvSpPr>
              <a:spLocks noEditPoints="1"/>
            </p:cNvSpPr>
            <p:nvPr/>
          </p:nvSpPr>
          <p:spPr bwMode="auto">
            <a:xfrm>
              <a:off x="6025453" y="3891551"/>
              <a:ext cx="396671" cy="349510"/>
            </a:xfrm>
            <a:custGeom>
              <a:avLst/>
              <a:gdLst>
                <a:gd name="T0" fmla="*/ 2147483647 w 79"/>
                <a:gd name="T1" fmla="*/ 2147483647 h 76"/>
                <a:gd name="T2" fmla="*/ 2147483647 w 79"/>
                <a:gd name="T3" fmla="*/ 2147483647 h 76"/>
                <a:gd name="T4" fmla="*/ 2147483647 w 79"/>
                <a:gd name="T5" fmla="*/ 2147483647 h 76"/>
                <a:gd name="T6" fmla="*/ 2147483647 w 79"/>
                <a:gd name="T7" fmla="*/ 2147483647 h 76"/>
                <a:gd name="T8" fmla="*/ 2147483647 w 79"/>
                <a:gd name="T9" fmla="*/ 2147483647 h 76"/>
                <a:gd name="T10" fmla="*/ 2147483647 w 79"/>
                <a:gd name="T11" fmla="*/ 2147483647 h 76"/>
                <a:gd name="T12" fmla="*/ 2147483647 w 79"/>
                <a:gd name="T13" fmla="*/ 2147483647 h 76"/>
                <a:gd name="T14" fmla="*/ 2147483647 w 79"/>
                <a:gd name="T15" fmla="*/ 2147483647 h 76"/>
                <a:gd name="T16" fmla="*/ 2147483647 w 79"/>
                <a:gd name="T17" fmla="*/ 2147483647 h 76"/>
                <a:gd name="T18" fmla="*/ 2147483647 w 79"/>
                <a:gd name="T19" fmla="*/ 2147483647 h 76"/>
                <a:gd name="T20" fmla="*/ 2147483647 w 79"/>
                <a:gd name="T21" fmla="*/ 2147483647 h 76"/>
                <a:gd name="T22" fmla="*/ 2147483647 w 79"/>
                <a:gd name="T23" fmla="*/ 2147483647 h 76"/>
                <a:gd name="T24" fmla="*/ 2147483647 w 79"/>
                <a:gd name="T25" fmla="*/ 2147483647 h 76"/>
                <a:gd name="T26" fmla="*/ 2147483647 w 79"/>
                <a:gd name="T27" fmla="*/ 2147483647 h 76"/>
                <a:gd name="T28" fmla="*/ 2147483647 w 79"/>
                <a:gd name="T29" fmla="*/ 2147483647 h 76"/>
                <a:gd name="T30" fmla="*/ 2147483647 w 79"/>
                <a:gd name="T31" fmla="*/ 2147483647 h 76"/>
                <a:gd name="T32" fmla="*/ 2147483647 w 79"/>
                <a:gd name="T33" fmla="*/ 0 h 76"/>
                <a:gd name="T34" fmla="*/ 2147483647 w 79"/>
                <a:gd name="T35" fmla="*/ 2147483647 h 76"/>
                <a:gd name="T36" fmla="*/ 2147483647 w 79"/>
                <a:gd name="T37" fmla="*/ 2147483647 h 76"/>
                <a:gd name="T38" fmla="*/ 2147483647 w 79"/>
                <a:gd name="T39" fmla="*/ 2147483647 h 76"/>
                <a:gd name="T40" fmla="*/ 2147483647 w 79"/>
                <a:gd name="T41" fmla="*/ 2147483647 h 76"/>
                <a:gd name="T42" fmla="*/ 2147483647 w 79"/>
                <a:gd name="T43" fmla="*/ 2147483647 h 76"/>
                <a:gd name="T44" fmla="*/ 2147483647 w 79"/>
                <a:gd name="T45" fmla="*/ 2147483647 h 76"/>
                <a:gd name="T46" fmla="*/ 2147483647 w 79"/>
                <a:gd name="T47" fmla="*/ 2147483647 h 76"/>
                <a:gd name="T48" fmla="*/ 2147483647 w 79"/>
                <a:gd name="T49" fmla="*/ 2147483647 h 76"/>
                <a:gd name="T50" fmla="*/ 2147483647 w 79"/>
                <a:gd name="T51" fmla="*/ 2147483647 h 76"/>
                <a:gd name="T52" fmla="*/ 2147483647 w 79"/>
                <a:gd name="T53" fmla="*/ 2147483647 h 76"/>
                <a:gd name="T54" fmla="*/ 2147483647 w 79"/>
                <a:gd name="T55" fmla="*/ 2147483647 h 76"/>
                <a:gd name="T56" fmla="*/ 2147483647 w 79"/>
                <a:gd name="T57" fmla="*/ 2147483647 h 76"/>
                <a:gd name="T58" fmla="*/ 2147483647 w 79"/>
                <a:gd name="T59" fmla="*/ 2147483647 h 76"/>
                <a:gd name="T60" fmla="*/ 2147483647 w 79"/>
                <a:gd name="T61" fmla="*/ 2147483647 h 76"/>
                <a:gd name="T62" fmla="*/ 2147483647 w 79"/>
                <a:gd name="T63" fmla="*/ 2147483647 h 76"/>
                <a:gd name="T64" fmla="*/ 2147483647 w 79"/>
                <a:gd name="T65" fmla="*/ 2147483647 h 76"/>
                <a:gd name="T66" fmla="*/ 2147483647 w 79"/>
                <a:gd name="T67" fmla="*/ 2147483647 h 76"/>
                <a:gd name="T68" fmla="*/ 2147483647 w 79"/>
                <a:gd name="T69" fmla="*/ 2147483647 h 76"/>
                <a:gd name="T70" fmla="*/ 2147483647 w 79"/>
                <a:gd name="T71" fmla="*/ 2147483647 h 76"/>
                <a:gd name="T72" fmla="*/ 2147483647 w 79"/>
                <a:gd name="T73" fmla="*/ 2147483647 h 76"/>
                <a:gd name="T74" fmla="*/ 2147483647 w 79"/>
                <a:gd name="T75" fmla="*/ 2147483647 h 76"/>
                <a:gd name="T76" fmla="*/ 2147483647 w 79"/>
                <a:gd name="T77" fmla="*/ 2147483647 h 76"/>
                <a:gd name="T78" fmla="*/ 2147483647 w 79"/>
                <a:gd name="T79" fmla="*/ 2147483647 h 76"/>
                <a:gd name="T80" fmla="*/ 2147483647 w 79"/>
                <a:gd name="T81" fmla="*/ 2147483647 h 76"/>
                <a:gd name="T82" fmla="*/ 2147483647 w 79"/>
                <a:gd name="T83" fmla="*/ 2147483647 h 76"/>
                <a:gd name="T84" fmla="*/ 2147483647 w 79"/>
                <a:gd name="T85" fmla="*/ 2147483647 h 76"/>
                <a:gd name="T86" fmla="*/ 2147483647 w 79"/>
                <a:gd name="T87" fmla="*/ 2147483647 h 76"/>
                <a:gd name="T88" fmla="*/ 2147483647 w 79"/>
                <a:gd name="T89" fmla="*/ 2147483647 h 76"/>
                <a:gd name="T90" fmla="*/ 2147483647 w 79"/>
                <a:gd name="T91" fmla="*/ 2147483647 h 76"/>
                <a:gd name="T92" fmla="*/ 2147483647 w 79"/>
                <a:gd name="T93" fmla="*/ 2147483647 h 76"/>
                <a:gd name="T94" fmla="*/ 2147483647 w 79"/>
                <a:gd name="T95" fmla="*/ 2147483647 h 76"/>
                <a:gd name="T96" fmla="*/ 2147483647 w 79"/>
                <a:gd name="T97" fmla="*/ 2147483647 h 76"/>
                <a:gd name="T98" fmla="*/ 2147483647 w 79"/>
                <a:gd name="T99" fmla="*/ 2147483647 h 76"/>
                <a:gd name="T100" fmla="*/ 2147483647 w 79"/>
                <a:gd name="T101" fmla="*/ 2147483647 h 76"/>
                <a:gd name="T102" fmla="*/ 2147483647 w 79"/>
                <a:gd name="T103" fmla="*/ 2147483647 h 76"/>
                <a:gd name="T104" fmla="*/ 2147483647 w 79"/>
                <a:gd name="T105" fmla="*/ 2147483647 h 76"/>
                <a:gd name="T106" fmla="*/ 2147483647 w 79"/>
                <a:gd name="T107" fmla="*/ 2147483647 h 76"/>
                <a:gd name="T108" fmla="*/ 2147483647 w 79"/>
                <a:gd name="T109" fmla="*/ 2147483647 h 76"/>
                <a:gd name="T110" fmla="*/ 2147483647 w 79"/>
                <a:gd name="T111" fmla="*/ 2147483647 h 76"/>
                <a:gd name="T112" fmla="*/ 2147483647 w 79"/>
                <a:gd name="T113" fmla="*/ 2147483647 h 76"/>
                <a:gd name="T114" fmla="*/ 0 w 79"/>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76"/>
                <a:gd name="T176" fmla="*/ 79 w 79"/>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76">
                  <a:moveTo>
                    <a:pt x="0" y="31"/>
                  </a:moveTo>
                  <a:cubicBezTo>
                    <a:pt x="0" y="30"/>
                    <a:pt x="0" y="29"/>
                    <a:pt x="0" y="29"/>
                  </a:cubicBezTo>
                  <a:cubicBezTo>
                    <a:pt x="1" y="29"/>
                    <a:pt x="1" y="29"/>
                    <a:pt x="1" y="28"/>
                  </a:cubicBezTo>
                  <a:cubicBezTo>
                    <a:pt x="1" y="28"/>
                    <a:pt x="1" y="28"/>
                    <a:pt x="1" y="28"/>
                  </a:cubicBezTo>
                  <a:cubicBezTo>
                    <a:pt x="2" y="28"/>
                    <a:pt x="1" y="27"/>
                    <a:pt x="2" y="27"/>
                  </a:cubicBezTo>
                  <a:cubicBezTo>
                    <a:pt x="2" y="28"/>
                    <a:pt x="1" y="27"/>
                    <a:pt x="2" y="27"/>
                  </a:cubicBezTo>
                  <a:cubicBezTo>
                    <a:pt x="2" y="27"/>
                    <a:pt x="2" y="27"/>
                    <a:pt x="2" y="26"/>
                  </a:cubicBezTo>
                  <a:cubicBezTo>
                    <a:pt x="2" y="26"/>
                    <a:pt x="2" y="26"/>
                    <a:pt x="2" y="26"/>
                  </a:cubicBezTo>
                  <a:cubicBezTo>
                    <a:pt x="2" y="26"/>
                    <a:pt x="2" y="26"/>
                    <a:pt x="2" y="25"/>
                  </a:cubicBezTo>
                  <a:cubicBezTo>
                    <a:pt x="3" y="25"/>
                    <a:pt x="3" y="25"/>
                    <a:pt x="3" y="25"/>
                  </a:cubicBezTo>
                  <a:cubicBezTo>
                    <a:pt x="3" y="25"/>
                    <a:pt x="3" y="24"/>
                    <a:pt x="3" y="24"/>
                  </a:cubicBezTo>
                  <a:cubicBezTo>
                    <a:pt x="3" y="24"/>
                    <a:pt x="3" y="24"/>
                    <a:pt x="3" y="24"/>
                  </a:cubicBezTo>
                  <a:cubicBezTo>
                    <a:pt x="3" y="24"/>
                    <a:pt x="4" y="24"/>
                    <a:pt x="4" y="24"/>
                  </a:cubicBezTo>
                  <a:cubicBezTo>
                    <a:pt x="3" y="24"/>
                    <a:pt x="4" y="24"/>
                    <a:pt x="4" y="24"/>
                  </a:cubicBezTo>
                  <a:cubicBezTo>
                    <a:pt x="3" y="24"/>
                    <a:pt x="4" y="24"/>
                    <a:pt x="4" y="23"/>
                  </a:cubicBezTo>
                  <a:cubicBezTo>
                    <a:pt x="3" y="24"/>
                    <a:pt x="4" y="24"/>
                    <a:pt x="5" y="23"/>
                  </a:cubicBezTo>
                  <a:cubicBezTo>
                    <a:pt x="5" y="23"/>
                    <a:pt x="5" y="23"/>
                    <a:pt x="6" y="23"/>
                  </a:cubicBezTo>
                  <a:cubicBezTo>
                    <a:pt x="6" y="22"/>
                    <a:pt x="6" y="22"/>
                    <a:pt x="6" y="22"/>
                  </a:cubicBezTo>
                  <a:cubicBezTo>
                    <a:pt x="7" y="22"/>
                    <a:pt x="7" y="22"/>
                    <a:pt x="7" y="22"/>
                  </a:cubicBezTo>
                  <a:cubicBezTo>
                    <a:pt x="7" y="22"/>
                    <a:pt x="7" y="22"/>
                    <a:pt x="7" y="22"/>
                  </a:cubicBezTo>
                  <a:cubicBezTo>
                    <a:pt x="7" y="22"/>
                    <a:pt x="8" y="21"/>
                    <a:pt x="8" y="21"/>
                  </a:cubicBezTo>
                  <a:cubicBezTo>
                    <a:pt x="7" y="22"/>
                    <a:pt x="8" y="21"/>
                    <a:pt x="9" y="21"/>
                  </a:cubicBezTo>
                  <a:cubicBezTo>
                    <a:pt x="7" y="22"/>
                    <a:pt x="8" y="21"/>
                    <a:pt x="9" y="21"/>
                  </a:cubicBezTo>
                  <a:cubicBezTo>
                    <a:pt x="9" y="21"/>
                    <a:pt x="9" y="21"/>
                    <a:pt x="9" y="20"/>
                  </a:cubicBezTo>
                  <a:cubicBezTo>
                    <a:pt x="10" y="20"/>
                    <a:pt x="11" y="19"/>
                    <a:pt x="11" y="19"/>
                  </a:cubicBezTo>
                  <a:cubicBezTo>
                    <a:pt x="10" y="20"/>
                    <a:pt x="11" y="19"/>
                    <a:pt x="11" y="19"/>
                  </a:cubicBezTo>
                  <a:cubicBezTo>
                    <a:pt x="11" y="19"/>
                    <a:pt x="12" y="19"/>
                    <a:pt x="12" y="19"/>
                  </a:cubicBezTo>
                  <a:cubicBezTo>
                    <a:pt x="12" y="19"/>
                    <a:pt x="12" y="19"/>
                    <a:pt x="12" y="19"/>
                  </a:cubicBezTo>
                  <a:cubicBezTo>
                    <a:pt x="12" y="19"/>
                    <a:pt x="13" y="19"/>
                    <a:pt x="13" y="19"/>
                  </a:cubicBezTo>
                  <a:cubicBezTo>
                    <a:pt x="13" y="19"/>
                    <a:pt x="13" y="18"/>
                    <a:pt x="13" y="18"/>
                  </a:cubicBezTo>
                  <a:cubicBezTo>
                    <a:pt x="14" y="18"/>
                    <a:pt x="14" y="18"/>
                    <a:pt x="14" y="18"/>
                  </a:cubicBezTo>
                  <a:cubicBezTo>
                    <a:pt x="14" y="18"/>
                    <a:pt x="15" y="18"/>
                    <a:pt x="15" y="18"/>
                  </a:cubicBezTo>
                  <a:cubicBezTo>
                    <a:pt x="15" y="18"/>
                    <a:pt x="15" y="17"/>
                    <a:pt x="15" y="17"/>
                  </a:cubicBezTo>
                  <a:cubicBezTo>
                    <a:pt x="16" y="17"/>
                    <a:pt x="17" y="17"/>
                    <a:pt x="17" y="17"/>
                  </a:cubicBezTo>
                  <a:cubicBezTo>
                    <a:pt x="17" y="17"/>
                    <a:pt x="17" y="17"/>
                    <a:pt x="17" y="17"/>
                  </a:cubicBezTo>
                  <a:cubicBezTo>
                    <a:pt x="17" y="17"/>
                    <a:pt x="17" y="17"/>
                    <a:pt x="18" y="17"/>
                  </a:cubicBezTo>
                  <a:cubicBezTo>
                    <a:pt x="18" y="17"/>
                    <a:pt x="18" y="17"/>
                    <a:pt x="18" y="17"/>
                  </a:cubicBezTo>
                  <a:cubicBezTo>
                    <a:pt x="18" y="17"/>
                    <a:pt x="19" y="17"/>
                    <a:pt x="19" y="17"/>
                  </a:cubicBezTo>
                  <a:cubicBezTo>
                    <a:pt x="19" y="16"/>
                    <a:pt x="19" y="16"/>
                    <a:pt x="19" y="16"/>
                  </a:cubicBezTo>
                  <a:cubicBezTo>
                    <a:pt x="19" y="16"/>
                    <a:pt x="19" y="16"/>
                    <a:pt x="20" y="16"/>
                  </a:cubicBezTo>
                  <a:cubicBezTo>
                    <a:pt x="20" y="16"/>
                    <a:pt x="20" y="15"/>
                    <a:pt x="21" y="15"/>
                  </a:cubicBezTo>
                  <a:cubicBezTo>
                    <a:pt x="20" y="16"/>
                    <a:pt x="20" y="15"/>
                    <a:pt x="21" y="15"/>
                  </a:cubicBezTo>
                  <a:cubicBezTo>
                    <a:pt x="21" y="15"/>
                    <a:pt x="21" y="15"/>
                    <a:pt x="22" y="15"/>
                  </a:cubicBezTo>
                  <a:cubicBezTo>
                    <a:pt x="21" y="15"/>
                    <a:pt x="21" y="15"/>
                    <a:pt x="22" y="15"/>
                  </a:cubicBezTo>
                  <a:cubicBezTo>
                    <a:pt x="22" y="15"/>
                    <a:pt x="22" y="15"/>
                    <a:pt x="22" y="15"/>
                  </a:cubicBezTo>
                  <a:cubicBezTo>
                    <a:pt x="22" y="15"/>
                    <a:pt x="22" y="15"/>
                    <a:pt x="23" y="15"/>
                  </a:cubicBezTo>
                  <a:cubicBezTo>
                    <a:pt x="23" y="14"/>
                    <a:pt x="23" y="15"/>
                    <a:pt x="23" y="14"/>
                  </a:cubicBezTo>
                  <a:cubicBezTo>
                    <a:pt x="24" y="14"/>
                    <a:pt x="25" y="14"/>
                    <a:pt x="26" y="14"/>
                  </a:cubicBezTo>
                  <a:cubicBezTo>
                    <a:pt x="26" y="14"/>
                    <a:pt x="27" y="14"/>
                    <a:pt x="28" y="14"/>
                  </a:cubicBezTo>
                  <a:cubicBezTo>
                    <a:pt x="28" y="14"/>
                    <a:pt x="28" y="14"/>
                    <a:pt x="29" y="14"/>
                  </a:cubicBezTo>
                  <a:cubicBezTo>
                    <a:pt x="29" y="13"/>
                    <a:pt x="29" y="14"/>
                    <a:pt x="29" y="13"/>
                  </a:cubicBezTo>
                  <a:cubicBezTo>
                    <a:pt x="29" y="13"/>
                    <a:pt x="30" y="13"/>
                    <a:pt x="30" y="13"/>
                  </a:cubicBezTo>
                  <a:cubicBezTo>
                    <a:pt x="30" y="13"/>
                    <a:pt x="31" y="12"/>
                    <a:pt x="31" y="12"/>
                  </a:cubicBezTo>
                  <a:cubicBezTo>
                    <a:pt x="31" y="12"/>
                    <a:pt x="32" y="12"/>
                    <a:pt x="32" y="12"/>
                  </a:cubicBezTo>
                  <a:cubicBezTo>
                    <a:pt x="32" y="12"/>
                    <a:pt x="32" y="12"/>
                    <a:pt x="33" y="12"/>
                  </a:cubicBezTo>
                  <a:cubicBezTo>
                    <a:pt x="33" y="12"/>
                    <a:pt x="34" y="11"/>
                    <a:pt x="34" y="11"/>
                  </a:cubicBezTo>
                  <a:cubicBezTo>
                    <a:pt x="34" y="11"/>
                    <a:pt x="34" y="11"/>
                    <a:pt x="35" y="11"/>
                  </a:cubicBezTo>
                  <a:cubicBezTo>
                    <a:pt x="35" y="11"/>
                    <a:pt x="35" y="11"/>
                    <a:pt x="35" y="11"/>
                  </a:cubicBezTo>
                  <a:cubicBezTo>
                    <a:pt x="35" y="11"/>
                    <a:pt x="36" y="11"/>
                    <a:pt x="36" y="11"/>
                  </a:cubicBezTo>
                  <a:cubicBezTo>
                    <a:pt x="36" y="11"/>
                    <a:pt x="37" y="10"/>
                    <a:pt x="37" y="10"/>
                  </a:cubicBezTo>
                  <a:cubicBezTo>
                    <a:pt x="37" y="10"/>
                    <a:pt x="38" y="10"/>
                    <a:pt x="39" y="10"/>
                  </a:cubicBezTo>
                  <a:cubicBezTo>
                    <a:pt x="39" y="10"/>
                    <a:pt x="39" y="10"/>
                    <a:pt x="40" y="10"/>
                  </a:cubicBezTo>
                  <a:cubicBezTo>
                    <a:pt x="40" y="10"/>
                    <a:pt x="40" y="10"/>
                    <a:pt x="40" y="10"/>
                  </a:cubicBezTo>
                  <a:cubicBezTo>
                    <a:pt x="40" y="10"/>
                    <a:pt x="41" y="9"/>
                    <a:pt x="41" y="9"/>
                  </a:cubicBezTo>
                  <a:cubicBezTo>
                    <a:pt x="41" y="9"/>
                    <a:pt x="41" y="9"/>
                    <a:pt x="42" y="9"/>
                  </a:cubicBezTo>
                  <a:cubicBezTo>
                    <a:pt x="42" y="9"/>
                    <a:pt x="42" y="9"/>
                    <a:pt x="42" y="9"/>
                  </a:cubicBezTo>
                  <a:cubicBezTo>
                    <a:pt x="42" y="9"/>
                    <a:pt x="43" y="9"/>
                    <a:pt x="43" y="9"/>
                  </a:cubicBezTo>
                  <a:cubicBezTo>
                    <a:pt x="43" y="9"/>
                    <a:pt x="43" y="8"/>
                    <a:pt x="43" y="8"/>
                  </a:cubicBezTo>
                  <a:cubicBezTo>
                    <a:pt x="43" y="9"/>
                    <a:pt x="43" y="8"/>
                    <a:pt x="44" y="8"/>
                  </a:cubicBezTo>
                  <a:cubicBezTo>
                    <a:pt x="44" y="8"/>
                    <a:pt x="44" y="8"/>
                    <a:pt x="44" y="8"/>
                  </a:cubicBezTo>
                  <a:cubicBezTo>
                    <a:pt x="44" y="8"/>
                    <a:pt x="44" y="7"/>
                    <a:pt x="45" y="7"/>
                  </a:cubicBezTo>
                  <a:cubicBezTo>
                    <a:pt x="45" y="7"/>
                    <a:pt x="46" y="7"/>
                    <a:pt x="46" y="7"/>
                  </a:cubicBezTo>
                  <a:cubicBezTo>
                    <a:pt x="45" y="7"/>
                    <a:pt x="46" y="7"/>
                    <a:pt x="46" y="7"/>
                  </a:cubicBezTo>
                  <a:cubicBezTo>
                    <a:pt x="46" y="7"/>
                    <a:pt x="46" y="6"/>
                    <a:pt x="46" y="6"/>
                  </a:cubicBezTo>
                  <a:cubicBezTo>
                    <a:pt x="46" y="7"/>
                    <a:pt x="46" y="6"/>
                    <a:pt x="47" y="6"/>
                  </a:cubicBezTo>
                  <a:cubicBezTo>
                    <a:pt x="47" y="6"/>
                    <a:pt x="48" y="6"/>
                    <a:pt x="48" y="6"/>
                  </a:cubicBezTo>
                  <a:cubicBezTo>
                    <a:pt x="48" y="6"/>
                    <a:pt x="49" y="5"/>
                    <a:pt x="49" y="5"/>
                  </a:cubicBezTo>
                  <a:cubicBezTo>
                    <a:pt x="49" y="5"/>
                    <a:pt x="49" y="5"/>
                    <a:pt x="49" y="5"/>
                  </a:cubicBezTo>
                  <a:cubicBezTo>
                    <a:pt x="50" y="5"/>
                    <a:pt x="50" y="5"/>
                    <a:pt x="50" y="5"/>
                  </a:cubicBezTo>
                  <a:cubicBezTo>
                    <a:pt x="51" y="5"/>
                    <a:pt x="51" y="5"/>
                    <a:pt x="51" y="5"/>
                  </a:cubicBezTo>
                  <a:cubicBezTo>
                    <a:pt x="51" y="5"/>
                    <a:pt x="52" y="5"/>
                    <a:pt x="52" y="5"/>
                  </a:cubicBezTo>
                  <a:cubicBezTo>
                    <a:pt x="52" y="5"/>
                    <a:pt x="52" y="4"/>
                    <a:pt x="52" y="4"/>
                  </a:cubicBezTo>
                  <a:cubicBezTo>
                    <a:pt x="53" y="4"/>
                    <a:pt x="53" y="4"/>
                    <a:pt x="53" y="4"/>
                  </a:cubicBezTo>
                  <a:cubicBezTo>
                    <a:pt x="54" y="4"/>
                    <a:pt x="54" y="4"/>
                    <a:pt x="54" y="4"/>
                  </a:cubicBezTo>
                  <a:cubicBezTo>
                    <a:pt x="54" y="4"/>
                    <a:pt x="55" y="4"/>
                    <a:pt x="55" y="4"/>
                  </a:cubicBezTo>
                  <a:cubicBezTo>
                    <a:pt x="55" y="4"/>
                    <a:pt x="55" y="3"/>
                    <a:pt x="55" y="3"/>
                  </a:cubicBezTo>
                  <a:cubicBezTo>
                    <a:pt x="56" y="3"/>
                    <a:pt x="56" y="3"/>
                    <a:pt x="56" y="3"/>
                  </a:cubicBezTo>
                  <a:cubicBezTo>
                    <a:pt x="56" y="3"/>
                    <a:pt x="57" y="3"/>
                    <a:pt x="57" y="3"/>
                  </a:cubicBezTo>
                  <a:cubicBezTo>
                    <a:pt x="57" y="3"/>
                    <a:pt x="58" y="3"/>
                    <a:pt x="58" y="3"/>
                  </a:cubicBezTo>
                  <a:cubicBezTo>
                    <a:pt x="57" y="3"/>
                    <a:pt x="58" y="3"/>
                    <a:pt x="58" y="3"/>
                  </a:cubicBezTo>
                  <a:cubicBezTo>
                    <a:pt x="57" y="3"/>
                    <a:pt x="58" y="3"/>
                    <a:pt x="59" y="2"/>
                  </a:cubicBezTo>
                  <a:cubicBezTo>
                    <a:pt x="59" y="2"/>
                    <a:pt x="60" y="2"/>
                    <a:pt x="60" y="2"/>
                  </a:cubicBezTo>
                  <a:cubicBezTo>
                    <a:pt x="60" y="2"/>
                    <a:pt x="60" y="2"/>
                    <a:pt x="60" y="2"/>
                  </a:cubicBezTo>
                  <a:cubicBezTo>
                    <a:pt x="60" y="2"/>
                    <a:pt x="60" y="2"/>
                    <a:pt x="60" y="2"/>
                  </a:cubicBezTo>
                  <a:cubicBezTo>
                    <a:pt x="61" y="2"/>
                    <a:pt x="61" y="1"/>
                    <a:pt x="61" y="1"/>
                  </a:cubicBezTo>
                  <a:cubicBezTo>
                    <a:pt x="61" y="1"/>
                    <a:pt x="62" y="1"/>
                    <a:pt x="62" y="1"/>
                  </a:cubicBezTo>
                  <a:cubicBezTo>
                    <a:pt x="61" y="1"/>
                    <a:pt x="62" y="1"/>
                    <a:pt x="62" y="1"/>
                  </a:cubicBezTo>
                  <a:cubicBezTo>
                    <a:pt x="63" y="1"/>
                    <a:pt x="63" y="1"/>
                    <a:pt x="63" y="1"/>
                  </a:cubicBezTo>
                  <a:cubicBezTo>
                    <a:pt x="63" y="1"/>
                    <a:pt x="63" y="0"/>
                    <a:pt x="63" y="0"/>
                  </a:cubicBezTo>
                  <a:cubicBezTo>
                    <a:pt x="64" y="0"/>
                    <a:pt x="64" y="0"/>
                    <a:pt x="64" y="0"/>
                  </a:cubicBezTo>
                  <a:cubicBezTo>
                    <a:pt x="65" y="0"/>
                    <a:pt x="66" y="0"/>
                    <a:pt x="67" y="0"/>
                  </a:cubicBezTo>
                  <a:cubicBezTo>
                    <a:pt x="67" y="0"/>
                    <a:pt x="68" y="0"/>
                    <a:pt x="68" y="0"/>
                  </a:cubicBezTo>
                  <a:cubicBezTo>
                    <a:pt x="68" y="0"/>
                    <a:pt x="68" y="0"/>
                    <a:pt x="69" y="0"/>
                  </a:cubicBezTo>
                  <a:cubicBezTo>
                    <a:pt x="68" y="0"/>
                    <a:pt x="68" y="0"/>
                    <a:pt x="69" y="1"/>
                  </a:cubicBezTo>
                  <a:cubicBezTo>
                    <a:pt x="68" y="0"/>
                    <a:pt x="68" y="0"/>
                    <a:pt x="69" y="1"/>
                  </a:cubicBezTo>
                  <a:cubicBezTo>
                    <a:pt x="69" y="1"/>
                    <a:pt x="70" y="1"/>
                    <a:pt x="70" y="1"/>
                  </a:cubicBezTo>
                  <a:cubicBezTo>
                    <a:pt x="70" y="2"/>
                    <a:pt x="70" y="2"/>
                    <a:pt x="70" y="2"/>
                  </a:cubicBezTo>
                  <a:cubicBezTo>
                    <a:pt x="70" y="2"/>
                    <a:pt x="71" y="2"/>
                    <a:pt x="71" y="2"/>
                  </a:cubicBezTo>
                  <a:cubicBezTo>
                    <a:pt x="71" y="2"/>
                    <a:pt x="71" y="2"/>
                    <a:pt x="71" y="2"/>
                  </a:cubicBezTo>
                  <a:cubicBezTo>
                    <a:pt x="71" y="2"/>
                    <a:pt x="71" y="2"/>
                    <a:pt x="71" y="3"/>
                  </a:cubicBezTo>
                  <a:cubicBezTo>
                    <a:pt x="71" y="3"/>
                    <a:pt x="71" y="3"/>
                    <a:pt x="71" y="3"/>
                  </a:cubicBezTo>
                  <a:cubicBezTo>
                    <a:pt x="71" y="3"/>
                    <a:pt x="71" y="3"/>
                    <a:pt x="72" y="3"/>
                  </a:cubicBezTo>
                  <a:cubicBezTo>
                    <a:pt x="72" y="3"/>
                    <a:pt x="72" y="3"/>
                    <a:pt x="72" y="3"/>
                  </a:cubicBezTo>
                  <a:cubicBezTo>
                    <a:pt x="72" y="3"/>
                    <a:pt x="73" y="3"/>
                    <a:pt x="73" y="3"/>
                  </a:cubicBezTo>
                  <a:cubicBezTo>
                    <a:pt x="73" y="3"/>
                    <a:pt x="73" y="4"/>
                    <a:pt x="73" y="4"/>
                  </a:cubicBezTo>
                  <a:cubicBezTo>
                    <a:pt x="73" y="4"/>
                    <a:pt x="74" y="4"/>
                    <a:pt x="74" y="4"/>
                  </a:cubicBezTo>
                  <a:cubicBezTo>
                    <a:pt x="74" y="4"/>
                    <a:pt x="75" y="4"/>
                    <a:pt x="75" y="4"/>
                  </a:cubicBezTo>
                  <a:cubicBezTo>
                    <a:pt x="75" y="4"/>
                    <a:pt x="75" y="4"/>
                    <a:pt x="75" y="4"/>
                  </a:cubicBezTo>
                  <a:cubicBezTo>
                    <a:pt x="75" y="4"/>
                    <a:pt x="75" y="4"/>
                    <a:pt x="75" y="4"/>
                  </a:cubicBezTo>
                  <a:cubicBezTo>
                    <a:pt x="75" y="4"/>
                    <a:pt x="75" y="4"/>
                    <a:pt x="75" y="5"/>
                  </a:cubicBezTo>
                  <a:cubicBezTo>
                    <a:pt x="76" y="5"/>
                    <a:pt x="76" y="5"/>
                    <a:pt x="76" y="5"/>
                  </a:cubicBezTo>
                  <a:cubicBezTo>
                    <a:pt x="76" y="5"/>
                    <a:pt x="76" y="6"/>
                    <a:pt x="76" y="6"/>
                  </a:cubicBezTo>
                  <a:cubicBezTo>
                    <a:pt x="76" y="6"/>
                    <a:pt x="77" y="6"/>
                    <a:pt x="77" y="6"/>
                  </a:cubicBezTo>
                  <a:cubicBezTo>
                    <a:pt x="77" y="6"/>
                    <a:pt x="77" y="6"/>
                    <a:pt x="78" y="6"/>
                  </a:cubicBezTo>
                  <a:cubicBezTo>
                    <a:pt x="78" y="6"/>
                    <a:pt x="78" y="7"/>
                    <a:pt x="78" y="7"/>
                  </a:cubicBezTo>
                  <a:cubicBezTo>
                    <a:pt x="78" y="7"/>
                    <a:pt x="78" y="7"/>
                    <a:pt x="78" y="7"/>
                  </a:cubicBezTo>
                  <a:cubicBezTo>
                    <a:pt x="78" y="7"/>
                    <a:pt x="78" y="8"/>
                    <a:pt x="78" y="8"/>
                  </a:cubicBezTo>
                  <a:cubicBezTo>
                    <a:pt x="78" y="8"/>
                    <a:pt x="78" y="9"/>
                    <a:pt x="78" y="9"/>
                  </a:cubicBezTo>
                  <a:cubicBezTo>
                    <a:pt x="78" y="9"/>
                    <a:pt x="78" y="9"/>
                    <a:pt x="78" y="10"/>
                  </a:cubicBezTo>
                  <a:cubicBezTo>
                    <a:pt x="78" y="10"/>
                    <a:pt x="79" y="10"/>
                    <a:pt x="79" y="10"/>
                  </a:cubicBezTo>
                  <a:cubicBezTo>
                    <a:pt x="79" y="12"/>
                    <a:pt x="79" y="14"/>
                    <a:pt x="79" y="15"/>
                  </a:cubicBezTo>
                  <a:cubicBezTo>
                    <a:pt x="79" y="15"/>
                    <a:pt x="78" y="15"/>
                    <a:pt x="78" y="15"/>
                  </a:cubicBezTo>
                  <a:cubicBezTo>
                    <a:pt x="78" y="16"/>
                    <a:pt x="78" y="16"/>
                    <a:pt x="78" y="17"/>
                  </a:cubicBezTo>
                  <a:cubicBezTo>
                    <a:pt x="78" y="17"/>
                    <a:pt x="78" y="17"/>
                    <a:pt x="78" y="17"/>
                  </a:cubicBezTo>
                  <a:cubicBezTo>
                    <a:pt x="78" y="19"/>
                    <a:pt x="78" y="20"/>
                    <a:pt x="78" y="22"/>
                  </a:cubicBezTo>
                  <a:cubicBezTo>
                    <a:pt x="78" y="22"/>
                    <a:pt x="78" y="22"/>
                    <a:pt x="78" y="22"/>
                  </a:cubicBezTo>
                  <a:cubicBezTo>
                    <a:pt x="78" y="22"/>
                    <a:pt x="78" y="22"/>
                    <a:pt x="78" y="23"/>
                  </a:cubicBezTo>
                  <a:cubicBezTo>
                    <a:pt x="78" y="23"/>
                    <a:pt x="77" y="23"/>
                    <a:pt x="77" y="23"/>
                  </a:cubicBezTo>
                  <a:cubicBezTo>
                    <a:pt x="77" y="23"/>
                    <a:pt x="77" y="23"/>
                    <a:pt x="77" y="23"/>
                  </a:cubicBezTo>
                  <a:cubicBezTo>
                    <a:pt x="77" y="23"/>
                    <a:pt x="77" y="23"/>
                    <a:pt x="77" y="23"/>
                  </a:cubicBezTo>
                  <a:cubicBezTo>
                    <a:pt x="77" y="23"/>
                    <a:pt x="77" y="24"/>
                    <a:pt x="77" y="24"/>
                  </a:cubicBezTo>
                  <a:cubicBezTo>
                    <a:pt x="76" y="24"/>
                    <a:pt x="76" y="24"/>
                    <a:pt x="76" y="25"/>
                  </a:cubicBezTo>
                  <a:cubicBezTo>
                    <a:pt x="76" y="25"/>
                    <a:pt x="76" y="25"/>
                    <a:pt x="76" y="25"/>
                  </a:cubicBezTo>
                  <a:cubicBezTo>
                    <a:pt x="76" y="25"/>
                    <a:pt x="76" y="26"/>
                    <a:pt x="76" y="26"/>
                  </a:cubicBezTo>
                  <a:cubicBezTo>
                    <a:pt x="76" y="26"/>
                    <a:pt x="75" y="26"/>
                    <a:pt x="75" y="26"/>
                  </a:cubicBezTo>
                  <a:cubicBezTo>
                    <a:pt x="75" y="26"/>
                    <a:pt x="75" y="27"/>
                    <a:pt x="75" y="27"/>
                  </a:cubicBezTo>
                  <a:cubicBezTo>
                    <a:pt x="75" y="27"/>
                    <a:pt x="75" y="27"/>
                    <a:pt x="75" y="27"/>
                  </a:cubicBezTo>
                  <a:cubicBezTo>
                    <a:pt x="75" y="27"/>
                    <a:pt x="75" y="27"/>
                    <a:pt x="75" y="27"/>
                  </a:cubicBezTo>
                  <a:cubicBezTo>
                    <a:pt x="74" y="27"/>
                    <a:pt x="74" y="28"/>
                    <a:pt x="74" y="28"/>
                  </a:cubicBezTo>
                  <a:cubicBezTo>
                    <a:pt x="74" y="28"/>
                    <a:pt x="74" y="28"/>
                    <a:pt x="74" y="28"/>
                  </a:cubicBezTo>
                  <a:cubicBezTo>
                    <a:pt x="74" y="28"/>
                    <a:pt x="73" y="29"/>
                    <a:pt x="73" y="29"/>
                  </a:cubicBezTo>
                  <a:cubicBezTo>
                    <a:pt x="74" y="28"/>
                    <a:pt x="73" y="29"/>
                    <a:pt x="73" y="29"/>
                  </a:cubicBezTo>
                  <a:cubicBezTo>
                    <a:pt x="73" y="29"/>
                    <a:pt x="73" y="29"/>
                    <a:pt x="73" y="30"/>
                  </a:cubicBezTo>
                  <a:cubicBezTo>
                    <a:pt x="73" y="30"/>
                    <a:pt x="73" y="30"/>
                    <a:pt x="73" y="30"/>
                  </a:cubicBezTo>
                  <a:cubicBezTo>
                    <a:pt x="73" y="30"/>
                    <a:pt x="73" y="30"/>
                    <a:pt x="72" y="30"/>
                  </a:cubicBezTo>
                  <a:cubicBezTo>
                    <a:pt x="72" y="30"/>
                    <a:pt x="72" y="31"/>
                    <a:pt x="72" y="31"/>
                  </a:cubicBezTo>
                  <a:cubicBezTo>
                    <a:pt x="72" y="30"/>
                    <a:pt x="72" y="31"/>
                    <a:pt x="72" y="31"/>
                  </a:cubicBezTo>
                  <a:cubicBezTo>
                    <a:pt x="71" y="31"/>
                    <a:pt x="72" y="32"/>
                    <a:pt x="71" y="32"/>
                  </a:cubicBezTo>
                  <a:cubicBezTo>
                    <a:pt x="71" y="31"/>
                    <a:pt x="72" y="32"/>
                    <a:pt x="71" y="32"/>
                  </a:cubicBezTo>
                  <a:cubicBezTo>
                    <a:pt x="71" y="32"/>
                    <a:pt x="71" y="32"/>
                    <a:pt x="71" y="33"/>
                  </a:cubicBezTo>
                  <a:cubicBezTo>
                    <a:pt x="71" y="33"/>
                    <a:pt x="71" y="33"/>
                    <a:pt x="71" y="33"/>
                  </a:cubicBezTo>
                  <a:cubicBezTo>
                    <a:pt x="70" y="33"/>
                    <a:pt x="70" y="33"/>
                    <a:pt x="70" y="33"/>
                  </a:cubicBezTo>
                  <a:cubicBezTo>
                    <a:pt x="70" y="34"/>
                    <a:pt x="69" y="34"/>
                    <a:pt x="69" y="34"/>
                  </a:cubicBezTo>
                  <a:cubicBezTo>
                    <a:pt x="69" y="35"/>
                    <a:pt x="69" y="35"/>
                    <a:pt x="68" y="35"/>
                  </a:cubicBezTo>
                  <a:cubicBezTo>
                    <a:pt x="69" y="35"/>
                    <a:pt x="69" y="35"/>
                    <a:pt x="68" y="36"/>
                  </a:cubicBezTo>
                  <a:cubicBezTo>
                    <a:pt x="68" y="36"/>
                    <a:pt x="68" y="36"/>
                    <a:pt x="68" y="36"/>
                  </a:cubicBezTo>
                  <a:cubicBezTo>
                    <a:pt x="68" y="36"/>
                    <a:pt x="68" y="36"/>
                    <a:pt x="68" y="37"/>
                  </a:cubicBezTo>
                  <a:cubicBezTo>
                    <a:pt x="68" y="37"/>
                    <a:pt x="68" y="37"/>
                    <a:pt x="68" y="37"/>
                  </a:cubicBezTo>
                  <a:cubicBezTo>
                    <a:pt x="68" y="37"/>
                    <a:pt x="68" y="37"/>
                    <a:pt x="68" y="38"/>
                  </a:cubicBezTo>
                  <a:cubicBezTo>
                    <a:pt x="67" y="38"/>
                    <a:pt x="67" y="38"/>
                    <a:pt x="67" y="38"/>
                  </a:cubicBezTo>
                  <a:cubicBezTo>
                    <a:pt x="67" y="38"/>
                    <a:pt x="67" y="39"/>
                    <a:pt x="67" y="39"/>
                  </a:cubicBezTo>
                  <a:cubicBezTo>
                    <a:pt x="66" y="39"/>
                    <a:pt x="66" y="39"/>
                    <a:pt x="66" y="39"/>
                  </a:cubicBezTo>
                  <a:cubicBezTo>
                    <a:pt x="66" y="39"/>
                    <a:pt x="66" y="39"/>
                    <a:pt x="66" y="40"/>
                  </a:cubicBezTo>
                  <a:cubicBezTo>
                    <a:pt x="66" y="40"/>
                    <a:pt x="66" y="40"/>
                    <a:pt x="66" y="40"/>
                  </a:cubicBezTo>
                  <a:cubicBezTo>
                    <a:pt x="65" y="40"/>
                    <a:pt x="66" y="41"/>
                    <a:pt x="65" y="41"/>
                  </a:cubicBezTo>
                  <a:cubicBezTo>
                    <a:pt x="65" y="40"/>
                    <a:pt x="66" y="41"/>
                    <a:pt x="65" y="41"/>
                  </a:cubicBezTo>
                  <a:cubicBezTo>
                    <a:pt x="65" y="41"/>
                    <a:pt x="65" y="41"/>
                    <a:pt x="65" y="42"/>
                  </a:cubicBezTo>
                  <a:cubicBezTo>
                    <a:pt x="65" y="42"/>
                    <a:pt x="65" y="42"/>
                    <a:pt x="65" y="42"/>
                  </a:cubicBezTo>
                  <a:cubicBezTo>
                    <a:pt x="65" y="42"/>
                    <a:pt x="65" y="43"/>
                    <a:pt x="65" y="43"/>
                  </a:cubicBezTo>
                  <a:cubicBezTo>
                    <a:pt x="64" y="43"/>
                    <a:pt x="65" y="43"/>
                    <a:pt x="64" y="43"/>
                  </a:cubicBezTo>
                  <a:cubicBezTo>
                    <a:pt x="64" y="43"/>
                    <a:pt x="65" y="43"/>
                    <a:pt x="64" y="43"/>
                  </a:cubicBezTo>
                  <a:cubicBezTo>
                    <a:pt x="64" y="43"/>
                    <a:pt x="64" y="44"/>
                    <a:pt x="64" y="44"/>
                  </a:cubicBezTo>
                  <a:cubicBezTo>
                    <a:pt x="63" y="44"/>
                    <a:pt x="64" y="44"/>
                    <a:pt x="63" y="44"/>
                  </a:cubicBezTo>
                  <a:cubicBezTo>
                    <a:pt x="63" y="44"/>
                    <a:pt x="63" y="45"/>
                    <a:pt x="63" y="45"/>
                  </a:cubicBezTo>
                  <a:cubicBezTo>
                    <a:pt x="63" y="44"/>
                    <a:pt x="63" y="45"/>
                    <a:pt x="63" y="46"/>
                  </a:cubicBezTo>
                  <a:cubicBezTo>
                    <a:pt x="62" y="46"/>
                    <a:pt x="63" y="46"/>
                    <a:pt x="62" y="46"/>
                  </a:cubicBezTo>
                  <a:cubicBezTo>
                    <a:pt x="62" y="46"/>
                    <a:pt x="63" y="46"/>
                    <a:pt x="62" y="46"/>
                  </a:cubicBezTo>
                  <a:cubicBezTo>
                    <a:pt x="62" y="46"/>
                    <a:pt x="62" y="47"/>
                    <a:pt x="62" y="47"/>
                  </a:cubicBezTo>
                  <a:cubicBezTo>
                    <a:pt x="62" y="47"/>
                    <a:pt x="61" y="47"/>
                    <a:pt x="61" y="47"/>
                  </a:cubicBezTo>
                  <a:cubicBezTo>
                    <a:pt x="61" y="47"/>
                    <a:pt x="61" y="48"/>
                    <a:pt x="61" y="48"/>
                  </a:cubicBezTo>
                  <a:cubicBezTo>
                    <a:pt x="61" y="47"/>
                    <a:pt x="61" y="48"/>
                    <a:pt x="61" y="48"/>
                  </a:cubicBezTo>
                  <a:cubicBezTo>
                    <a:pt x="61" y="48"/>
                    <a:pt x="61" y="48"/>
                    <a:pt x="61" y="49"/>
                  </a:cubicBezTo>
                  <a:cubicBezTo>
                    <a:pt x="61" y="49"/>
                    <a:pt x="60" y="49"/>
                    <a:pt x="60" y="49"/>
                  </a:cubicBezTo>
                  <a:cubicBezTo>
                    <a:pt x="60" y="49"/>
                    <a:pt x="60" y="50"/>
                    <a:pt x="60" y="50"/>
                  </a:cubicBezTo>
                  <a:cubicBezTo>
                    <a:pt x="60" y="50"/>
                    <a:pt x="60" y="50"/>
                    <a:pt x="60" y="50"/>
                  </a:cubicBezTo>
                  <a:cubicBezTo>
                    <a:pt x="60" y="50"/>
                    <a:pt x="60" y="50"/>
                    <a:pt x="60" y="50"/>
                  </a:cubicBezTo>
                  <a:cubicBezTo>
                    <a:pt x="60" y="50"/>
                    <a:pt x="59" y="51"/>
                    <a:pt x="59" y="51"/>
                  </a:cubicBezTo>
                  <a:cubicBezTo>
                    <a:pt x="59" y="51"/>
                    <a:pt x="59" y="51"/>
                    <a:pt x="58" y="51"/>
                  </a:cubicBezTo>
                  <a:cubicBezTo>
                    <a:pt x="58" y="51"/>
                    <a:pt x="58" y="51"/>
                    <a:pt x="58" y="51"/>
                  </a:cubicBezTo>
                  <a:cubicBezTo>
                    <a:pt x="58" y="51"/>
                    <a:pt x="58" y="52"/>
                    <a:pt x="57" y="52"/>
                  </a:cubicBezTo>
                  <a:cubicBezTo>
                    <a:pt x="58" y="51"/>
                    <a:pt x="58" y="52"/>
                    <a:pt x="57" y="53"/>
                  </a:cubicBezTo>
                  <a:cubicBezTo>
                    <a:pt x="57" y="53"/>
                    <a:pt x="57" y="53"/>
                    <a:pt x="57" y="53"/>
                  </a:cubicBezTo>
                  <a:cubicBezTo>
                    <a:pt x="57" y="53"/>
                    <a:pt x="57" y="53"/>
                    <a:pt x="56" y="53"/>
                  </a:cubicBezTo>
                  <a:cubicBezTo>
                    <a:pt x="56" y="53"/>
                    <a:pt x="56" y="54"/>
                    <a:pt x="56" y="54"/>
                  </a:cubicBezTo>
                  <a:cubicBezTo>
                    <a:pt x="56" y="54"/>
                    <a:pt x="56" y="54"/>
                    <a:pt x="56" y="54"/>
                  </a:cubicBezTo>
                  <a:cubicBezTo>
                    <a:pt x="56" y="54"/>
                    <a:pt x="56" y="55"/>
                    <a:pt x="56" y="55"/>
                  </a:cubicBezTo>
                  <a:cubicBezTo>
                    <a:pt x="56" y="55"/>
                    <a:pt x="56" y="55"/>
                    <a:pt x="56" y="55"/>
                  </a:cubicBezTo>
                  <a:cubicBezTo>
                    <a:pt x="55" y="55"/>
                    <a:pt x="56" y="55"/>
                    <a:pt x="55" y="55"/>
                  </a:cubicBezTo>
                  <a:cubicBezTo>
                    <a:pt x="55" y="55"/>
                    <a:pt x="56" y="55"/>
                    <a:pt x="55" y="56"/>
                  </a:cubicBezTo>
                  <a:cubicBezTo>
                    <a:pt x="55" y="56"/>
                    <a:pt x="55" y="56"/>
                    <a:pt x="55" y="56"/>
                  </a:cubicBezTo>
                  <a:cubicBezTo>
                    <a:pt x="54" y="56"/>
                    <a:pt x="55" y="56"/>
                    <a:pt x="54" y="56"/>
                  </a:cubicBezTo>
                  <a:cubicBezTo>
                    <a:pt x="54" y="57"/>
                    <a:pt x="54" y="57"/>
                    <a:pt x="54" y="57"/>
                  </a:cubicBezTo>
                  <a:cubicBezTo>
                    <a:pt x="54" y="58"/>
                    <a:pt x="53" y="58"/>
                    <a:pt x="53" y="58"/>
                  </a:cubicBezTo>
                  <a:cubicBezTo>
                    <a:pt x="54" y="58"/>
                    <a:pt x="53" y="58"/>
                    <a:pt x="53" y="59"/>
                  </a:cubicBezTo>
                  <a:cubicBezTo>
                    <a:pt x="53" y="59"/>
                    <a:pt x="53" y="59"/>
                    <a:pt x="53" y="59"/>
                  </a:cubicBezTo>
                  <a:cubicBezTo>
                    <a:pt x="53" y="59"/>
                    <a:pt x="53" y="60"/>
                    <a:pt x="53" y="60"/>
                  </a:cubicBezTo>
                  <a:cubicBezTo>
                    <a:pt x="53" y="60"/>
                    <a:pt x="52" y="60"/>
                    <a:pt x="52" y="60"/>
                  </a:cubicBezTo>
                  <a:cubicBezTo>
                    <a:pt x="52" y="60"/>
                    <a:pt x="52" y="61"/>
                    <a:pt x="52" y="61"/>
                  </a:cubicBezTo>
                  <a:cubicBezTo>
                    <a:pt x="52" y="60"/>
                    <a:pt x="52" y="61"/>
                    <a:pt x="52" y="61"/>
                  </a:cubicBezTo>
                  <a:cubicBezTo>
                    <a:pt x="52" y="61"/>
                    <a:pt x="51" y="61"/>
                    <a:pt x="51" y="61"/>
                  </a:cubicBezTo>
                  <a:cubicBezTo>
                    <a:pt x="51" y="61"/>
                    <a:pt x="51" y="62"/>
                    <a:pt x="51" y="63"/>
                  </a:cubicBezTo>
                  <a:cubicBezTo>
                    <a:pt x="51" y="61"/>
                    <a:pt x="51" y="62"/>
                    <a:pt x="50" y="63"/>
                  </a:cubicBezTo>
                  <a:cubicBezTo>
                    <a:pt x="51" y="61"/>
                    <a:pt x="51" y="62"/>
                    <a:pt x="50" y="63"/>
                  </a:cubicBezTo>
                  <a:cubicBezTo>
                    <a:pt x="49" y="63"/>
                    <a:pt x="48" y="65"/>
                    <a:pt x="48" y="65"/>
                  </a:cubicBezTo>
                  <a:cubicBezTo>
                    <a:pt x="48" y="65"/>
                    <a:pt x="48" y="65"/>
                    <a:pt x="48" y="66"/>
                  </a:cubicBezTo>
                  <a:cubicBezTo>
                    <a:pt x="48" y="66"/>
                    <a:pt x="47" y="66"/>
                    <a:pt x="47" y="66"/>
                  </a:cubicBezTo>
                  <a:cubicBezTo>
                    <a:pt x="47" y="66"/>
                    <a:pt x="47" y="66"/>
                    <a:pt x="47" y="66"/>
                  </a:cubicBezTo>
                  <a:cubicBezTo>
                    <a:pt x="47" y="67"/>
                    <a:pt x="47" y="67"/>
                    <a:pt x="47" y="67"/>
                  </a:cubicBezTo>
                  <a:cubicBezTo>
                    <a:pt x="46" y="68"/>
                    <a:pt x="46" y="68"/>
                    <a:pt x="46" y="69"/>
                  </a:cubicBezTo>
                  <a:cubicBezTo>
                    <a:pt x="46" y="69"/>
                    <a:pt x="45" y="69"/>
                    <a:pt x="45" y="69"/>
                  </a:cubicBezTo>
                  <a:cubicBezTo>
                    <a:pt x="45" y="70"/>
                    <a:pt x="44" y="70"/>
                    <a:pt x="44" y="71"/>
                  </a:cubicBezTo>
                  <a:cubicBezTo>
                    <a:pt x="44" y="71"/>
                    <a:pt x="44" y="71"/>
                    <a:pt x="44" y="71"/>
                  </a:cubicBezTo>
                  <a:cubicBezTo>
                    <a:pt x="44" y="71"/>
                    <a:pt x="43" y="72"/>
                    <a:pt x="43" y="72"/>
                  </a:cubicBezTo>
                  <a:cubicBezTo>
                    <a:pt x="44" y="71"/>
                    <a:pt x="43" y="72"/>
                    <a:pt x="43" y="73"/>
                  </a:cubicBezTo>
                  <a:cubicBezTo>
                    <a:pt x="43" y="73"/>
                    <a:pt x="43" y="73"/>
                    <a:pt x="42" y="73"/>
                  </a:cubicBezTo>
                  <a:cubicBezTo>
                    <a:pt x="43" y="73"/>
                    <a:pt x="43" y="73"/>
                    <a:pt x="42" y="74"/>
                  </a:cubicBezTo>
                  <a:cubicBezTo>
                    <a:pt x="42" y="74"/>
                    <a:pt x="42" y="74"/>
                    <a:pt x="42" y="75"/>
                  </a:cubicBezTo>
                  <a:cubicBezTo>
                    <a:pt x="42" y="75"/>
                    <a:pt x="42" y="75"/>
                    <a:pt x="41" y="76"/>
                  </a:cubicBezTo>
                  <a:cubicBezTo>
                    <a:pt x="41" y="75"/>
                    <a:pt x="41" y="75"/>
                    <a:pt x="41" y="75"/>
                  </a:cubicBezTo>
                  <a:cubicBezTo>
                    <a:pt x="41" y="75"/>
                    <a:pt x="40" y="75"/>
                    <a:pt x="40" y="75"/>
                  </a:cubicBezTo>
                  <a:cubicBezTo>
                    <a:pt x="40" y="75"/>
                    <a:pt x="40" y="75"/>
                    <a:pt x="40" y="75"/>
                  </a:cubicBezTo>
                  <a:cubicBezTo>
                    <a:pt x="40" y="75"/>
                    <a:pt x="40" y="75"/>
                    <a:pt x="40" y="75"/>
                  </a:cubicBezTo>
                  <a:cubicBezTo>
                    <a:pt x="40" y="75"/>
                    <a:pt x="39" y="74"/>
                    <a:pt x="39" y="74"/>
                  </a:cubicBezTo>
                  <a:cubicBezTo>
                    <a:pt x="39" y="74"/>
                    <a:pt x="39" y="74"/>
                    <a:pt x="39" y="74"/>
                  </a:cubicBezTo>
                  <a:cubicBezTo>
                    <a:pt x="39" y="74"/>
                    <a:pt x="39" y="74"/>
                    <a:pt x="39" y="74"/>
                  </a:cubicBezTo>
                  <a:cubicBezTo>
                    <a:pt x="39" y="73"/>
                    <a:pt x="38" y="73"/>
                    <a:pt x="38" y="73"/>
                  </a:cubicBezTo>
                  <a:cubicBezTo>
                    <a:pt x="38" y="73"/>
                    <a:pt x="38" y="73"/>
                    <a:pt x="38" y="72"/>
                  </a:cubicBezTo>
                  <a:cubicBezTo>
                    <a:pt x="38" y="72"/>
                    <a:pt x="37" y="72"/>
                    <a:pt x="37" y="72"/>
                  </a:cubicBezTo>
                  <a:cubicBezTo>
                    <a:pt x="37" y="72"/>
                    <a:pt x="37" y="72"/>
                    <a:pt x="37" y="71"/>
                  </a:cubicBezTo>
                  <a:cubicBezTo>
                    <a:pt x="37" y="71"/>
                    <a:pt x="37" y="71"/>
                    <a:pt x="37" y="71"/>
                  </a:cubicBezTo>
                  <a:cubicBezTo>
                    <a:pt x="37" y="71"/>
                    <a:pt x="36" y="71"/>
                    <a:pt x="36" y="71"/>
                  </a:cubicBezTo>
                  <a:cubicBezTo>
                    <a:pt x="36" y="70"/>
                    <a:pt x="36" y="70"/>
                    <a:pt x="36" y="70"/>
                  </a:cubicBezTo>
                  <a:cubicBezTo>
                    <a:pt x="36" y="70"/>
                    <a:pt x="35" y="69"/>
                    <a:pt x="35" y="69"/>
                  </a:cubicBezTo>
                  <a:cubicBezTo>
                    <a:pt x="35" y="69"/>
                    <a:pt x="35" y="69"/>
                    <a:pt x="35" y="69"/>
                  </a:cubicBezTo>
                  <a:cubicBezTo>
                    <a:pt x="35" y="69"/>
                    <a:pt x="34" y="68"/>
                    <a:pt x="34" y="68"/>
                  </a:cubicBezTo>
                  <a:cubicBezTo>
                    <a:pt x="34" y="68"/>
                    <a:pt x="34" y="68"/>
                    <a:pt x="34" y="68"/>
                  </a:cubicBezTo>
                  <a:cubicBezTo>
                    <a:pt x="34" y="68"/>
                    <a:pt x="34" y="68"/>
                    <a:pt x="34" y="68"/>
                  </a:cubicBezTo>
                  <a:cubicBezTo>
                    <a:pt x="34" y="67"/>
                    <a:pt x="33" y="67"/>
                    <a:pt x="34" y="68"/>
                  </a:cubicBezTo>
                  <a:cubicBezTo>
                    <a:pt x="34" y="67"/>
                    <a:pt x="33" y="67"/>
                    <a:pt x="34" y="67"/>
                  </a:cubicBezTo>
                  <a:cubicBezTo>
                    <a:pt x="34" y="67"/>
                    <a:pt x="33" y="67"/>
                    <a:pt x="33" y="67"/>
                  </a:cubicBezTo>
                  <a:cubicBezTo>
                    <a:pt x="33" y="66"/>
                    <a:pt x="33" y="66"/>
                    <a:pt x="33" y="66"/>
                  </a:cubicBezTo>
                  <a:cubicBezTo>
                    <a:pt x="32" y="66"/>
                    <a:pt x="33" y="65"/>
                    <a:pt x="33" y="66"/>
                  </a:cubicBezTo>
                  <a:cubicBezTo>
                    <a:pt x="32" y="66"/>
                    <a:pt x="33" y="65"/>
                    <a:pt x="32" y="65"/>
                  </a:cubicBezTo>
                  <a:cubicBezTo>
                    <a:pt x="32" y="65"/>
                    <a:pt x="32" y="65"/>
                    <a:pt x="32" y="65"/>
                  </a:cubicBezTo>
                  <a:cubicBezTo>
                    <a:pt x="32" y="64"/>
                    <a:pt x="31" y="64"/>
                    <a:pt x="32" y="64"/>
                  </a:cubicBezTo>
                  <a:cubicBezTo>
                    <a:pt x="32" y="64"/>
                    <a:pt x="31" y="64"/>
                    <a:pt x="31" y="63"/>
                  </a:cubicBezTo>
                  <a:cubicBezTo>
                    <a:pt x="31" y="63"/>
                    <a:pt x="31" y="63"/>
                    <a:pt x="31" y="63"/>
                  </a:cubicBezTo>
                  <a:cubicBezTo>
                    <a:pt x="31" y="63"/>
                    <a:pt x="30" y="63"/>
                    <a:pt x="30" y="62"/>
                  </a:cubicBezTo>
                  <a:cubicBezTo>
                    <a:pt x="30" y="62"/>
                    <a:pt x="29" y="62"/>
                    <a:pt x="29" y="62"/>
                  </a:cubicBezTo>
                  <a:cubicBezTo>
                    <a:pt x="29" y="62"/>
                    <a:pt x="29" y="61"/>
                    <a:pt x="29" y="61"/>
                  </a:cubicBezTo>
                  <a:cubicBezTo>
                    <a:pt x="29" y="61"/>
                    <a:pt x="29" y="61"/>
                    <a:pt x="28" y="61"/>
                  </a:cubicBezTo>
                  <a:cubicBezTo>
                    <a:pt x="28" y="60"/>
                    <a:pt x="28" y="60"/>
                    <a:pt x="28" y="60"/>
                  </a:cubicBezTo>
                  <a:cubicBezTo>
                    <a:pt x="28" y="60"/>
                    <a:pt x="27" y="60"/>
                    <a:pt x="27" y="60"/>
                  </a:cubicBezTo>
                  <a:cubicBezTo>
                    <a:pt x="27" y="60"/>
                    <a:pt x="27" y="59"/>
                    <a:pt x="27" y="59"/>
                  </a:cubicBezTo>
                  <a:cubicBezTo>
                    <a:pt x="27" y="58"/>
                    <a:pt x="27" y="58"/>
                    <a:pt x="27" y="58"/>
                  </a:cubicBezTo>
                  <a:cubicBezTo>
                    <a:pt x="27" y="58"/>
                    <a:pt x="27" y="58"/>
                    <a:pt x="27" y="58"/>
                  </a:cubicBezTo>
                  <a:cubicBezTo>
                    <a:pt x="27" y="58"/>
                    <a:pt x="26" y="58"/>
                    <a:pt x="26" y="57"/>
                  </a:cubicBezTo>
                  <a:cubicBezTo>
                    <a:pt x="26" y="57"/>
                    <a:pt x="26" y="56"/>
                    <a:pt x="26" y="57"/>
                  </a:cubicBezTo>
                  <a:cubicBezTo>
                    <a:pt x="26" y="57"/>
                    <a:pt x="26" y="56"/>
                    <a:pt x="26" y="56"/>
                  </a:cubicBezTo>
                  <a:cubicBezTo>
                    <a:pt x="26" y="56"/>
                    <a:pt x="26" y="56"/>
                    <a:pt x="26" y="56"/>
                  </a:cubicBezTo>
                  <a:cubicBezTo>
                    <a:pt x="26" y="56"/>
                    <a:pt x="26" y="56"/>
                    <a:pt x="26" y="56"/>
                  </a:cubicBezTo>
                  <a:cubicBezTo>
                    <a:pt x="25" y="55"/>
                    <a:pt x="26" y="55"/>
                    <a:pt x="26" y="55"/>
                  </a:cubicBezTo>
                  <a:cubicBezTo>
                    <a:pt x="25" y="55"/>
                    <a:pt x="26" y="55"/>
                    <a:pt x="25" y="55"/>
                  </a:cubicBezTo>
                  <a:cubicBezTo>
                    <a:pt x="25" y="54"/>
                    <a:pt x="25" y="54"/>
                    <a:pt x="25" y="54"/>
                  </a:cubicBezTo>
                  <a:cubicBezTo>
                    <a:pt x="25" y="54"/>
                    <a:pt x="25" y="54"/>
                    <a:pt x="25" y="54"/>
                  </a:cubicBezTo>
                  <a:cubicBezTo>
                    <a:pt x="25" y="54"/>
                    <a:pt x="24" y="54"/>
                    <a:pt x="24" y="54"/>
                  </a:cubicBezTo>
                  <a:cubicBezTo>
                    <a:pt x="24" y="54"/>
                    <a:pt x="24" y="53"/>
                    <a:pt x="24" y="53"/>
                  </a:cubicBezTo>
                  <a:cubicBezTo>
                    <a:pt x="24" y="53"/>
                    <a:pt x="24" y="53"/>
                    <a:pt x="24" y="53"/>
                  </a:cubicBezTo>
                  <a:cubicBezTo>
                    <a:pt x="24" y="53"/>
                    <a:pt x="24" y="53"/>
                    <a:pt x="24" y="53"/>
                  </a:cubicBezTo>
                  <a:cubicBezTo>
                    <a:pt x="23" y="52"/>
                    <a:pt x="23" y="52"/>
                    <a:pt x="23" y="53"/>
                  </a:cubicBezTo>
                  <a:cubicBezTo>
                    <a:pt x="23" y="52"/>
                    <a:pt x="23" y="52"/>
                    <a:pt x="23" y="52"/>
                  </a:cubicBezTo>
                  <a:cubicBezTo>
                    <a:pt x="22" y="52"/>
                    <a:pt x="23" y="51"/>
                    <a:pt x="22" y="51"/>
                  </a:cubicBezTo>
                  <a:cubicBezTo>
                    <a:pt x="22" y="51"/>
                    <a:pt x="22" y="51"/>
                    <a:pt x="22" y="51"/>
                  </a:cubicBezTo>
                  <a:cubicBezTo>
                    <a:pt x="22" y="51"/>
                    <a:pt x="22" y="51"/>
                    <a:pt x="22" y="50"/>
                  </a:cubicBezTo>
                  <a:cubicBezTo>
                    <a:pt x="22" y="49"/>
                    <a:pt x="22" y="49"/>
                    <a:pt x="22" y="50"/>
                  </a:cubicBezTo>
                  <a:cubicBezTo>
                    <a:pt x="22" y="49"/>
                    <a:pt x="22" y="49"/>
                    <a:pt x="21" y="49"/>
                  </a:cubicBezTo>
                  <a:cubicBezTo>
                    <a:pt x="21" y="49"/>
                    <a:pt x="21" y="48"/>
                    <a:pt x="21" y="48"/>
                  </a:cubicBezTo>
                  <a:cubicBezTo>
                    <a:pt x="21" y="48"/>
                    <a:pt x="21" y="48"/>
                    <a:pt x="21" y="48"/>
                  </a:cubicBezTo>
                  <a:cubicBezTo>
                    <a:pt x="21" y="48"/>
                    <a:pt x="21" y="47"/>
                    <a:pt x="21" y="48"/>
                  </a:cubicBezTo>
                  <a:cubicBezTo>
                    <a:pt x="21" y="48"/>
                    <a:pt x="21" y="47"/>
                    <a:pt x="20" y="47"/>
                  </a:cubicBezTo>
                  <a:cubicBezTo>
                    <a:pt x="20" y="47"/>
                    <a:pt x="20" y="46"/>
                    <a:pt x="20" y="46"/>
                  </a:cubicBezTo>
                  <a:cubicBezTo>
                    <a:pt x="20" y="46"/>
                    <a:pt x="19" y="46"/>
                    <a:pt x="19" y="46"/>
                  </a:cubicBezTo>
                  <a:cubicBezTo>
                    <a:pt x="19" y="46"/>
                    <a:pt x="18" y="46"/>
                    <a:pt x="18" y="46"/>
                  </a:cubicBezTo>
                  <a:cubicBezTo>
                    <a:pt x="18" y="46"/>
                    <a:pt x="17" y="46"/>
                    <a:pt x="17" y="46"/>
                  </a:cubicBezTo>
                  <a:cubicBezTo>
                    <a:pt x="17" y="46"/>
                    <a:pt x="17" y="46"/>
                    <a:pt x="17" y="46"/>
                  </a:cubicBezTo>
                  <a:cubicBezTo>
                    <a:pt x="17" y="46"/>
                    <a:pt x="17" y="46"/>
                    <a:pt x="17" y="46"/>
                  </a:cubicBezTo>
                  <a:cubicBezTo>
                    <a:pt x="17" y="46"/>
                    <a:pt x="16" y="46"/>
                    <a:pt x="16" y="46"/>
                  </a:cubicBezTo>
                  <a:cubicBezTo>
                    <a:pt x="16" y="45"/>
                    <a:pt x="15" y="45"/>
                    <a:pt x="15" y="45"/>
                  </a:cubicBezTo>
                  <a:cubicBezTo>
                    <a:pt x="15" y="45"/>
                    <a:pt x="15" y="45"/>
                    <a:pt x="15" y="45"/>
                  </a:cubicBezTo>
                  <a:cubicBezTo>
                    <a:pt x="14" y="44"/>
                    <a:pt x="14" y="44"/>
                    <a:pt x="14" y="45"/>
                  </a:cubicBezTo>
                  <a:cubicBezTo>
                    <a:pt x="14" y="44"/>
                    <a:pt x="14" y="44"/>
                    <a:pt x="14" y="44"/>
                  </a:cubicBezTo>
                  <a:cubicBezTo>
                    <a:pt x="14" y="44"/>
                    <a:pt x="14" y="44"/>
                    <a:pt x="14" y="44"/>
                  </a:cubicBezTo>
                  <a:cubicBezTo>
                    <a:pt x="14" y="44"/>
                    <a:pt x="14" y="44"/>
                    <a:pt x="14" y="44"/>
                  </a:cubicBezTo>
                  <a:cubicBezTo>
                    <a:pt x="14" y="43"/>
                    <a:pt x="14" y="43"/>
                    <a:pt x="13" y="43"/>
                  </a:cubicBezTo>
                  <a:cubicBezTo>
                    <a:pt x="13" y="43"/>
                    <a:pt x="12" y="43"/>
                    <a:pt x="13" y="43"/>
                  </a:cubicBezTo>
                  <a:cubicBezTo>
                    <a:pt x="13" y="43"/>
                    <a:pt x="12" y="43"/>
                    <a:pt x="12" y="43"/>
                  </a:cubicBezTo>
                  <a:cubicBezTo>
                    <a:pt x="12" y="42"/>
                    <a:pt x="12" y="43"/>
                    <a:pt x="12" y="42"/>
                  </a:cubicBezTo>
                  <a:cubicBezTo>
                    <a:pt x="12" y="42"/>
                    <a:pt x="10" y="42"/>
                    <a:pt x="10" y="42"/>
                  </a:cubicBezTo>
                  <a:cubicBezTo>
                    <a:pt x="10" y="42"/>
                    <a:pt x="9" y="42"/>
                    <a:pt x="9" y="42"/>
                  </a:cubicBezTo>
                  <a:cubicBezTo>
                    <a:pt x="9" y="42"/>
                    <a:pt x="9" y="42"/>
                    <a:pt x="9" y="42"/>
                  </a:cubicBezTo>
                  <a:cubicBezTo>
                    <a:pt x="9" y="41"/>
                    <a:pt x="8" y="42"/>
                    <a:pt x="8" y="41"/>
                  </a:cubicBezTo>
                  <a:cubicBezTo>
                    <a:pt x="8" y="41"/>
                    <a:pt x="8" y="41"/>
                    <a:pt x="8" y="41"/>
                  </a:cubicBezTo>
                  <a:cubicBezTo>
                    <a:pt x="7" y="41"/>
                    <a:pt x="7" y="41"/>
                    <a:pt x="7" y="41"/>
                  </a:cubicBezTo>
                  <a:cubicBezTo>
                    <a:pt x="7" y="41"/>
                    <a:pt x="6" y="40"/>
                    <a:pt x="7" y="41"/>
                  </a:cubicBezTo>
                  <a:cubicBezTo>
                    <a:pt x="7" y="41"/>
                    <a:pt x="6" y="40"/>
                    <a:pt x="6" y="40"/>
                  </a:cubicBezTo>
                  <a:cubicBezTo>
                    <a:pt x="6" y="40"/>
                    <a:pt x="6" y="40"/>
                    <a:pt x="6" y="40"/>
                  </a:cubicBezTo>
                  <a:cubicBezTo>
                    <a:pt x="5" y="39"/>
                    <a:pt x="6" y="39"/>
                    <a:pt x="6" y="39"/>
                  </a:cubicBezTo>
                  <a:cubicBezTo>
                    <a:pt x="5" y="39"/>
                    <a:pt x="6" y="39"/>
                    <a:pt x="5" y="39"/>
                  </a:cubicBezTo>
                  <a:cubicBezTo>
                    <a:pt x="5" y="39"/>
                    <a:pt x="5" y="38"/>
                    <a:pt x="5" y="39"/>
                  </a:cubicBezTo>
                  <a:cubicBezTo>
                    <a:pt x="5" y="39"/>
                    <a:pt x="5" y="38"/>
                    <a:pt x="5" y="38"/>
                  </a:cubicBezTo>
                  <a:cubicBezTo>
                    <a:pt x="5" y="38"/>
                    <a:pt x="5" y="38"/>
                    <a:pt x="5" y="38"/>
                  </a:cubicBezTo>
                  <a:cubicBezTo>
                    <a:pt x="5" y="38"/>
                    <a:pt x="5" y="38"/>
                    <a:pt x="5" y="38"/>
                  </a:cubicBezTo>
                  <a:cubicBezTo>
                    <a:pt x="5" y="37"/>
                    <a:pt x="5" y="36"/>
                    <a:pt x="5" y="36"/>
                  </a:cubicBezTo>
                  <a:cubicBezTo>
                    <a:pt x="5" y="36"/>
                    <a:pt x="5" y="36"/>
                    <a:pt x="5" y="36"/>
                  </a:cubicBezTo>
                  <a:cubicBezTo>
                    <a:pt x="4" y="36"/>
                    <a:pt x="4" y="36"/>
                    <a:pt x="4" y="36"/>
                  </a:cubicBezTo>
                  <a:cubicBezTo>
                    <a:pt x="3" y="35"/>
                    <a:pt x="3" y="35"/>
                    <a:pt x="4" y="35"/>
                  </a:cubicBezTo>
                  <a:cubicBezTo>
                    <a:pt x="3" y="35"/>
                    <a:pt x="3" y="35"/>
                    <a:pt x="3" y="35"/>
                  </a:cubicBezTo>
                  <a:cubicBezTo>
                    <a:pt x="3" y="35"/>
                    <a:pt x="3" y="35"/>
                    <a:pt x="3" y="35"/>
                  </a:cubicBezTo>
                  <a:cubicBezTo>
                    <a:pt x="3" y="34"/>
                    <a:pt x="3" y="34"/>
                    <a:pt x="3" y="34"/>
                  </a:cubicBezTo>
                  <a:cubicBezTo>
                    <a:pt x="3" y="34"/>
                    <a:pt x="2" y="34"/>
                    <a:pt x="2" y="34"/>
                  </a:cubicBezTo>
                  <a:cubicBezTo>
                    <a:pt x="2" y="33"/>
                    <a:pt x="2" y="33"/>
                    <a:pt x="2" y="33"/>
                  </a:cubicBezTo>
                  <a:cubicBezTo>
                    <a:pt x="2" y="32"/>
                    <a:pt x="2" y="32"/>
                    <a:pt x="2" y="32"/>
                  </a:cubicBezTo>
                  <a:cubicBezTo>
                    <a:pt x="2" y="32"/>
                    <a:pt x="2" y="32"/>
                    <a:pt x="2" y="32"/>
                  </a:cubicBezTo>
                  <a:cubicBezTo>
                    <a:pt x="1" y="31"/>
                    <a:pt x="1" y="31"/>
                    <a:pt x="2" y="31"/>
                  </a:cubicBezTo>
                  <a:cubicBezTo>
                    <a:pt x="1" y="31"/>
                    <a:pt x="1" y="31"/>
                    <a:pt x="1" y="31"/>
                  </a:cubicBezTo>
                  <a:cubicBezTo>
                    <a:pt x="1" y="31"/>
                    <a:pt x="1" y="31"/>
                    <a:pt x="1" y="31"/>
                  </a:cubicBezTo>
                  <a:cubicBezTo>
                    <a:pt x="1" y="31"/>
                    <a:pt x="0" y="31"/>
                    <a:pt x="0" y="31"/>
                  </a:cubicBezTo>
                  <a:moveTo>
                    <a:pt x="0" y="31"/>
                  </a:moveTo>
                  <a:cubicBezTo>
                    <a:pt x="0" y="31"/>
                    <a:pt x="0" y="30"/>
                    <a:pt x="0" y="31"/>
                  </a:cubicBezTo>
                  <a:cubicBezTo>
                    <a:pt x="0" y="31"/>
                    <a:pt x="0" y="31"/>
                    <a:pt x="0" y="31"/>
                  </a:cubicBezTo>
                </a:path>
              </a:pathLst>
            </a:custGeom>
            <a:solidFill>
              <a:srgbClr val="9D0E2D"/>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90" name="Freeform 13"/>
            <p:cNvSpPr>
              <a:spLocks/>
            </p:cNvSpPr>
            <p:nvPr/>
          </p:nvSpPr>
          <p:spPr bwMode="auto">
            <a:xfrm>
              <a:off x="6230328" y="3894726"/>
              <a:ext cx="307310" cy="574684"/>
            </a:xfrm>
            <a:custGeom>
              <a:avLst/>
              <a:gdLst>
                <a:gd name="T0" fmla="*/ 2147483647 w 61"/>
                <a:gd name="T1" fmla="*/ 2147483647 h 125"/>
                <a:gd name="T2" fmla="*/ 2147483647 w 61"/>
                <a:gd name="T3" fmla="*/ 2147483647 h 125"/>
                <a:gd name="T4" fmla="*/ 2147483647 w 61"/>
                <a:gd name="T5" fmla="*/ 2147483647 h 125"/>
                <a:gd name="T6" fmla="*/ 2147483647 w 61"/>
                <a:gd name="T7" fmla="*/ 0 h 125"/>
                <a:gd name="T8" fmla="*/ 2147483647 w 61"/>
                <a:gd name="T9" fmla="*/ 2147483647 h 125"/>
                <a:gd name="T10" fmla="*/ 2147483647 w 61"/>
                <a:gd name="T11" fmla="*/ 2147483647 h 125"/>
                <a:gd name="T12" fmla="*/ 2147483647 w 61"/>
                <a:gd name="T13" fmla="*/ 2147483647 h 125"/>
                <a:gd name="T14" fmla="*/ 2147483647 w 61"/>
                <a:gd name="T15" fmla="*/ 2147483647 h 125"/>
                <a:gd name="T16" fmla="*/ 2147483647 w 61"/>
                <a:gd name="T17" fmla="*/ 2147483647 h 125"/>
                <a:gd name="T18" fmla="*/ 2147483647 w 61"/>
                <a:gd name="T19" fmla="*/ 2147483647 h 125"/>
                <a:gd name="T20" fmla="*/ 2147483647 w 61"/>
                <a:gd name="T21" fmla="*/ 2147483647 h 125"/>
                <a:gd name="T22" fmla="*/ 2147483647 w 61"/>
                <a:gd name="T23" fmla="*/ 2147483647 h 125"/>
                <a:gd name="T24" fmla="*/ 2147483647 w 61"/>
                <a:gd name="T25" fmla="*/ 2147483647 h 125"/>
                <a:gd name="T26" fmla="*/ 2147483647 w 61"/>
                <a:gd name="T27" fmla="*/ 2147483647 h 125"/>
                <a:gd name="T28" fmla="*/ 2147483647 w 61"/>
                <a:gd name="T29" fmla="*/ 2147483647 h 125"/>
                <a:gd name="T30" fmla="*/ 2147483647 w 61"/>
                <a:gd name="T31" fmla="*/ 2147483647 h 125"/>
                <a:gd name="T32" fmla="*/ 2147483647 w 61"/>
                <a:gd name="T33" fmla="*/ 2147483647 h 125"/>
                <a:gd name="T34" fmla="*/ 2147483647 w 61"/>
                <a:gd name="T35" fmla="*/ 2147483647 h 125"/>
                <a:gd name="T36" fmla="*/ 2147483647 w 61"/>
                <a:gd name="T37" fmla="*/ 2147483647 h 125"/>
                <a:gd name="T38" fmla="*/ 2147483647 w 61"/>
                <a:gd name="T39" fmla="*/ 2147483647 h 125"/>
                <a:gd name="T40" fmla="*/ 2147483647 w 61"/>
                <a:gd name="T41" fmla="*/ 2147483647 h 125"/>
                <a:gd name="T42" fmla="*/ 2147483647 w 61"/>
                <a:gd name="T43" fmla="*/ 2147483647 h 125"/>
                <a:gd name="T44" fmla="*/ 2147483647 w 61"/>
                <a:gd name="T45" fmla="*/ 2147483647 h 125"/>
                <a:gd name="T46" fmla="*/ 2147483647 w 61"/>
                <a:gd name="T47" fmla="*/ 2147483647 h 125"/>
                <a:gd name="T48" fmla="*/ 2147483647 w 61"/>
                <a:gd name="T49" fmla="*/ 2147483647 h 125"/>
                <a:gd name="T50" fmla="*/ 2147483647 w 61"/>
                <a:gd name="T51" fmla="*/ 2147483647 h 125"/>
                <a:gd name="T52" fmla="*/ 2147483647 w 61"/>
                <a:gd name="T53" fmla="*/ 2147483647 h 125"/>
                <a:gd name="T54" fmla="*/ 2147483647 w 61"/>
                <a:gd name="T55" fmla="*/ 2147483647 h 125"/>
                <a:gd name="T56" fmla="*/ 2147483647 w 61"/>
                <a:gd name="T57" fmla="*/ 2147483647 h 125"/>
                <a:gd name="T58" fmla="*/ 2147483647 w 61"/>
                <a:gd name="T59" fmla="*/ 2147483647 h 125"/>
                <a:gd name="T60" fmla="*/ 2147483647 w 61"/>
                <a:gd name="T61" fmla="*/ 2147483647 h 125"/>
                <a:gd name="T62" fmla="*/ 2147483647 w 61"/>
                <a:gd name="T63" fmla="*/ 2147483647 h 125"/>
                <a:gd name="T64" fmla="*/ 2147483647 w 61"/>
                <a:gd name="T65" fmla="*/ 2147483647 h 125"/>
                <a:gd name="T66" fmla="*/ 2147483647 w 61"/>
                <a:gd name="T67" fmla="*/ 2147483647 h 125"/>
                <a:gd name="T68" fmla="*/ 2147483647 w 61"/>
                <a:gd name="T69" fmla="*/ 2147483647 h 125"/>
                <a:gd name="T70" fmla="*/ 2147483647 w 61"/>
                <a:gd name="T71" fmla="*/ 2147483647 h 125"/>
                <a:gd name="T72" fmla="*/ 2147483647 w 61"/>
                <a:gd name="T73" fmla="*/ 2147483647 h 125"/>
                <a:gd name="T74" fmla="*/ 2147483647 w 61"/>
                <a:gd name="T75" fmla="*/ 2147483647 h 125"/>
                <a:gd name="T76" fmla="*/ 2147483647 w 61"/>
                <a:gd name="T77" fmla="*/ 2147483647 h 125"/>
                <a:gd name="T78" fmla="*/ 2147483647 w 61"/>
                <a:gd name="T79" fmla="*/ 2147483647 h 125"/>
                <a:gd name="T80" fmla="*/ 2147483647 w 61"/>
                <a:gd name="T81" fmla="*/ 2147483647 h 125"/>
                <a:gd name="T82" fmla="*/ 2147483647 w 61"/>
                <a:gd name="T83" fmla="*/ 2147483647 h 125"/>
                <a:gd name="T84" fmla="*/ 2147483647 w 61"/>
                <a:gd name="T85" fmla="*/ 2147483647 h 125"/>
                <a:gd name="T86" fmla="*/ 2147483647 w 61"/>
                <a:gd name="T87" fmla="*/ 2147483647 h 125"/>
                <a:gd name="T88" fmla="*/ 2147483647 w 61"/>
                <a:gd name="T89" fmla="*/ 2147483647 h 125"/>
                <a:gd name="T90" fmla="*/ 2147483647 w 61"/>
                <a:gd name="T91" fmla="*/ 2147483647 h 125"/>
                <a:gd name="T92" fmla="*/ 2147483647 w 61"/>
                <a:gd name="T93" fmla="*/ 2147483647 h 125"/>
                <a:gd name="T94" fmla="*/ 2147483647 w 61"/>
                <a:gd name="T95" fmla="*/ 2147483647 h 125"/>
                <a:gd name="T96" fmla="*/ 2147483647 w 61"/>
                <a:gd name="T97" fmla="*/ 2147483647 h 125"/>
                <a:gd name="T98" fmla="*/ 2147483647 w 61"/>
                <a:gd name="T99" fmla="*/ 2147483647 h 125"/>
                <a:gd name="T100" fmla="*/ 2147483647 w 61"/>
                <a:gd name="T101" fmla="*/ 2147483647 h 125"/>
                <a:gd name="T102" fmla="*/ 2147483647 w 61"/>
                <a:gd name="T103" fmla="*/ 2147483647 h 125"/>
                <a:gd name="T104" fmla="*/ 2147483647 w 61"/>
                <a:gd name="T105" fmla="*/ 2147483647 h 125"/>
                <a:gd name="T106" fmla="*/ 2147483647 w 61"/>
                <a:gd name="T107" fmla="*/ 2147483647 h 125"/>
                <a:gd name="T108" fmla="*/ 2147483647 w 61"/>
                <a:gd name="T109" fmla="*/ 2147483647 h 125"/>
                <a:gd name="T110" fmla="*/ 2147483647 w 61"/>
                <a:gd name="T111" fmla="*/ 2147483647 h 125"/>
                <a:gd name="T112" fmla="*/ 2147483647 w 61"/>
                <a:gd name="T113" fmla="*/ 2147483647 h 125"/>
                <a:gd name="T114" fmla="*/ 2147483647 w 61"/>
                <a:gd name="T115" fmla="*/ 2147483647 h 125"/>
                <a:gd name="T116" fmla="*/ 2147483647 w 61"/>
                <a:gd name="T117" fmla="*/ 2147483647 h 125"/>
                <a:gd name="T118" fmla="*/ 2147483647 w 61"/>
                <a:gd name="T119" fmla="*/ 2147483647 h 125"/>
                <a:gd name="T120" fmla="*/ 2147483647 w 61"/>
                <a:gd name="T121" fmla="*/ 2147483647 h 125"/>
                <a:gd name="T122" fmla="*/ 2147483647 w 61"/>
                <a:gd name="T123" fmla="*/ 2147483647 h 125"/>
                <a:gd name="T124" fmla="*/ 2147483647 w 61"/>
                <a:gd name="T125" fmla="*/ 2147483647 h 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
                <a:gd name="T190" fmla="*/ 0 h 125"/>
                <a:gd name="T191" fmla="*/ 61 w 61"/>
                <a:gd name="T192" fmla="*/ 125 h 1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 h="125">
                  <a:moveTo>
                    <a:pt x="35" y="5"/>
                  </a:moveTo>
                  <a:cubicBezTo>
                    <a:pt x="35" y="5"/>
                    <a:pt x="35" y="5"/>
                    <a:pt x="35" y="5"/>
                  </a:cubicBezTo>
                  <a:cubicBezTo>
                    <a:pt x="36" y="5"/>
                    <a:pt x="36" y="5"/>
                    <a:pt x="37" y="5"/>
                  </a:cubicBezTo>
                  <a:cubicBezTo>
                    <a:pt x="37" y="5"/>
                    <a:pt x="38" y="5"/>
                    <a:pt x="38" y="5"/>
                  </a:cubicBezTo>
                  <a:cubicBezTo>
                    <a:pt x="38" y="5"/>
                    <a:pt x="39" y="5"/>
                    <a:pt x="39" y="5"/>
                  </a:cubicBezTo>
                  <a:cubicBezTo>
                    <a:pt x="39" y="5"/>
                    <a:pt x="39" y="4"/>
                    <a:pt x="39" y="4"/>
                  </a:cubicBezTo>
                  <a:cubicBezTo>
                    <a:pt x="40" y="4"/>
                    <a:pt x="40" y="4"/>
                    <a:pt x="41" y="4"/>
                  </a:cubicBezTo>
                  <a:cubicBezTo>
                    <a:pt x="41" y="4"/>
                    <a:pt x="41" y="4"/>
                    <a:pt x="41" y="4"/>
                  </a:cubicBezTo>
                  <a:cubicBezTo>
                    <a:pt x="41" y="4"/>
                    <a:pt x="41" y="4"/>
                    <a:pt x="42" y="4"/>
                  </a:cubicBezTo>
                  <a:cubicBezTo>
                    <a:pt x="42" y="4"/>
                    <a:pt x="42" y="4"/>
                    <a:pt x="42" y="4"/>
                  </a:cubicBezTo>
                  <a:cubicBezTo>
                    <a:pt x="42" y="4"/>
                    <a:pt x="42" y="4"/>
                    <a:pt x="43" y="4"/>
                  </a:cubicBezTo>
                  <a:cubicBezTo>
                    <a:pt x="43" y="4"/>
                    <a:pt x="43" y="3"/>
                    <a:pt x="43" y="3"/>
                  </a:cubicBezTo>
                  <a:cubicBezTo>
                    <a:pt x="43" y="3"/>
                    <a:pt x="44" y="2"/>
                    <a:pt x="44" y="2"/>
                  </a:cubicBezTo>
                  <a:cubicBezTo>
                    <a:pt x="44" y="2"/>
                    <a:pt x="44" y="2"/>
                    <a:pt x="44" y="2"/>
                  </a:cubicBezTo>
                  <a:cubicBezTo>
                    <a:pt x="44" y="2"/>
                    <a:pt x="45" y="2"/>
                    <a:pt x="45" y="2"/>
                  </a:cubicBezTo>
                  <a:cubicBezTo>
                    <a:pt x="44" y="2"/>
                    <a:pt x="45" y="2"/>
                    <a:pt x="45" y="1"/>
                  </a:cubicBezTo>
                  <a:cubicBezTo>
                    <a:pt x="45" y="1"/>
                    <a:pt x="45" y="1"/>
                    <a:pt x="45" y="1"/>
                  </a:cubicBezTo>
                  <a:cubicBezTo>
                    <a:pt x="45" y="1"/>
                    <a:pt x="45" y="0"/>
                    <a:pt x="45" y="0"/>
                  </a:cubicBezTo>
                  <a:cubicBezTo>
                    <a:pt x="45" y="0"/>
                    <a:pt x="46" y="0"/>
                    <a:pt x="46" y="0"/>
                  </a:cubicBezTo>
                  <a:cubicBezTo>
                    <a:pt x="45" y="0"/>
                    <a:pt x="46" y="0"/>
                    <a:pt x="46" y="0"/>
                  </a:cubicBezTo>
                  <a:cubicBezTo>
                    <a:pt x="46" y="0"/>
                    <a:pt x="47" y="0"/>
                    <a:pt x="47" y="0"/>
                  </a:cubicBezTo>
                  <a:cubicBezTo>
                    <a:pt x="47" y="0"/>
                    <a:pt x="48" y="0"/>
                    <a:pt x="48" y="0"/>
                  </a:cubicBezTo>
                  <a:cubicBezTo>
                    <a:pt x="48" y="0"/>
                    <a:pt x="49" y="0"/>
                    <a:pt x="49" y="0"/>
                  </a:cubicBezTo>
                  <a:cubicBezTo>
                    <a:pt x="49" y="0"/>
                    <a:pt x="49" y="1"/>
                    <a:pt x="49" y="1"/>
                  </a:cubicBezTo>
                  <a:cubicBezTo>
                    <a:pt x="49" y="0"/>
                    <a:pt x="49" y="1"/>
                    <a:pt x="50" y="1"/>
                  </a:cubicBezTo>
                  <a:cubicBezTo>
                    <a:pt x="50" y="1"/>
                    <a:pt x="50" y="1"/>
                    <a:pt x="51" y="1"/>
                  </a:cubicBezTo>
                  <a:cubicBezTo>
                    <a:pt x="51" y="1"/>
                    <a:pt x="51" y="1"/>
                    <a:pt x="51" y="1"/>
                  </a:cubicBezTo>
                  <a:cubicBezTo>
                    <a:pt x="51" y="1"/>
                    <a:pt x="51" y="1"/>
                    <a:pt x="51" y="2"/>
                  </a:cubicBezTo>
                  <a:cubicBezTo>
                    <a:pt x="52" y="2"/>
                    <a:pt x="51" y="2"/>
                    <a:pt x="52" y="2"/>
                  </a:cubicBezTo>
                  <a:cubicBezTo>
                    <a:pt x="52" y="2"/>
                    <a:pt x="51" y="2"/>
                    <a:pt x="52" y="3"/>
                  </a:cubicBezTo>
                  <a:cubicBezTo>
                    <a:pt x="52" y="3"/>
                    <a:pt x="52" y="3"/>
                    <a:pt x="52" y="3"/>
                  </a:cubicBezTo>
                  <a:cubicBezTo>
                    <a:pt x="52" y="4"/>
                    <a:pt x="53" y="4"/>
                    <a:pt x="53" y="4"/>
                  </a:cubicBezTo>
                  <a:cubicBezTo>
                    <a:pt x="52" y="4"/>
                    <a:pt x="53" y="4"/>
                    <a:pt x="53" y="5"/>
                  </a:cubicBezTo>
                  <a:cubicBezTo>
                    <a:pt x="53" y="5"/>
                    <a:pt x="53" y="5"/>
                    <a:pt x="53" y="5"/>
                  </a:cubicBezTo>
                  <a:cubicBezTo>
                    <a:pt x="53" y="5"/>
                    <a:pt x="53" y="5"/>
                    <a:pt x="54" y="5"/>
                  </a:cubicBezTo>
                  <a:cubicBezTo>
                    <a:pt x="54" y="5"/>
                    <a:pt x="54" y="6"/>
                    <a:pt x="54" y="6"/>
                  </a:cubicBezTo>
                  <a:cubicBezTo>
                    <a:pt x="54" y="5"/>
                    <a:pt x="54" y="6"/>
                    <a:pt x="54" y="6"/>
                  </a:cubicBezTo>
                  <a:cubicBezTo>
                    <a:pt x="54" y="6"/>
                    <a:pt x="55" y="7"/>
                    <a:pt x="55" y="7"/>
                  </a:cubicBezTo>
                  <a:cubicBezTo>
                    <a:pt x="54" y="6"/>
                    <a:pt x="55" y="7"/>
                    <a:pt x="55" y="7"/>
                  </a:cubicBezTo>
                  <a:cubicBezTo>
                    <a:pt x="55" y="7"/>
                    <a:pt x="56" y="7"/>
                    <a:pt x="56" y="7"/>
                  </a:cubicBezTo>
                  <a:cubicBezTo>
                    <a:pt x="56" y="8"/>
                    <a:pt x="56" y="7"/>
                    <a:pt x="56" y="8"/>
                  </a:cubicBezTo>
                  <a:cubicBezTo>
                    <a:pt x="56" y="8"/>
                    <a:pt x="56" y="7"/>
                    <a:pt x="57" y="8"/>
                  </a:cubicBezTo>
                  <a:cubicBezTo>
                    <a:pt x="57" y="8"/>
                    <a:pt x="57" y="8"/>
                    <a:pt x="57" y="8"/>
                  </a:cubicBezTo>
                  <a:cubicBezTo>
                    <a:pt x="57" y="8"/>
                    <a:pt x="58" y="8"/>
                    <a:pt x="58" y="8"/>
                  </a:cubicBezTo>
                  <a:cubicBezTo>
                    <a:pt x="58" y="9"/>
                    <a:pt x="58" y="8"/>
                    <a:pt x="58" y="9"/>
                  </a:cubicBezTo>
                  <a:cubicBezTo>
                    <a:pt x="58" y="9"/>
                    <a:pt x="58" y="8"/>
                    <a:pt x="59" y="9"/>
                  </a:cubicBezTo>
                  <a:cubicBezTo>
                    <a:pt x="59" y="9"/>
                    <a:pt x="59" y="10"/>
                    <a:pt x="60" y="10"/>
                  </a:cubicBezTo>
                  <a:cubicBezTo>
                    <a:pt x="59" y="9"/>
                    <a:pt x="59" y="10"/>
                    <a:pt x="60" y="10"/>
                  </a:cubicBezTo>
                  <a:cubicBezTo>
                    <a:pt x="60" y="10"/>
                    <a:pt x="60" y="11"/>
                    <a:pt x="60" y="11"/>
                  </a:cubicBezTo>
                  <a:cubicBezTo>
                    <a:pt x="60" y="11"/>
                    <a:pt x="60" y="11"/>
                    <a:pt x="60" y="12"/>
                  </a:cubicBezTo>
                  <a:cubicBezTo>
                    <a:pt x="60" y="12"/>
                    <a:pt x="61" y="12"/>
                    <a:pt x="61" y="12"/>
                  </a:cubicBezTo>
                  <a:cubicBezTo>
                    <a:pt x="61" y="13"/>
                    <a:pt x="61" y="15"/>
                    <a:pt x="61" y="16"/>
                  </a:cubicBezTo>
                  <a:cubicBezTo>
                    <a:pt x="60" y="16"/>
                    <a:pt x="61" y="16"/>
                    <a:pt x="60" y="16"/>
                  </a:cubicBezTo>
                  <a:cubicBezTo>
                    <a:pt x="60" y="16"/>
                    <a:pt x="61" y="16"/>
                    <a:pt x="60" y="17"/>
                  </a:cubicBezTo>
                  <a:cubicBezTo>
                    <a:pt x="60" y="17"/>
                    <a:pt x="60" y="17"/>
                    <a:pt x="60" y="17"/>
                  </a:cubicBezTo>
                  <a:cubicBezTo>
                    <a:pt x="60" y="17"/>
                    <a:pt x="59" y="18"/>
                    <a:pt x="59" y="18"/>
                  </a:cubicBezTo>
                  <a:cubicBezTo>
                    <a:pt x="59" y="18"/>
                    <a:pt x="59" y="18"/>
                    <a:pt x="59" y="18"/>
                  </a:cubicBezTo>
                  <a:cubicBezTo>
                    <a:pt x="58" y="18"/>
                    <a:pt x="58" y="19"/>
                    <a:pt x="57" y="19"/>
                  </a:cubicBezTo>
                  <a:cubicBezTo>
                    <a:pt x="57" y="19"/>
                    <a:pt x="57" y="19"/>
                    <a:pt x="57" y="19"/>
                  </a:cubicBezTo>
                  <a:cubicBezTo>
                    <a:pt x="57" y="19"/>
                    <a:pt x="57" y="20"/>
                    <a:pt x="57" y="20"/>
                  </a:cubicBezTo>
                  <a:cubicBezTo>
                    <a:pt x="57" y="20"/>
                    <a:pt x="56" y="20"/>
                    <a:pt x="56" y="20"/>
                  </a:cubicBezTo>
                  <a:cubicBezTo>
                    <a:pt x="56" y="20"/>
                    <a:pt x="56" y="20"/>
                    <a:pt x="56" y="20"/>
                  </a:cubicBezTo>
                  <a:cubicBezTo>
                    <a:pt x="56" y="20"/>
                    <a:pt x="56" y="20"/>
                    <a:pt x="56" y="21"/>
                  </a:cubicBezTo>
                  <a:cubicBezTo>
                    <a:pt x="56" y="21"/>
                    <a:pt x="56" y="21"/>
                    <a:pt x="56" y="22"/>
                  </a:cubicBezTo>
                  <a:cubicBezTo>
                    <a:pt x="56" y="22"/>
                    <a:pt x="55" y="22"/>
                    <a:pt x="55" y="22"/>
                  </a:cubicBezTo>
                  <a:cubicBezTo>
                    <a:pt x="56" y="22"/>
                    <a:pt x="55" y="22"/>
                    <a:pt x="55" y="23"/>
                  </a:cubicBezTo>
                  <a:cubicBezTo>
                    <a:pt x="55" y="23"/>
                    <a:pt x="54" y="23"/>
                    <a:pt x="54" y="23"/>
                  </a:cubicBezTo>
                  <a:cubicBezTo>
                    <a:pt x="55" y="23"/>
                    <a:pt x="54" y="23"/>
                    <a:pt x="54" y="24"/>
                  </a:cubicBezTo>
                  <a:cubicBezTo>
                    <a:pt x="54" y="24"/>
                    <a:pt x="53" y="24"/>
                    <a:pt x="53" y="25"/>
                  </a:cubicBezTo>
                  <a:cubicBezTo>
                    <a:pt x="53" y="25"/>
                    <a:pt x="53" y="25"/>
                    <a:pt x="53" y="25"/>
                  </a:cubicBezTo>
                  <a:cubicBezTo>
                    <a:pt x="53" y="25"/>
                    <a:pt x="53" y="26"/>
                    <a:pt x="53" y="26"/>
                  </a:cubicBezTo>
                  <a:cubicBezTo>
                    <a:pt x="52" y="26"/>
                    <a:pt x="52" y="26"/>
                    <a:pt x="52" y="27"/>
                  </a:cubicBezTo>
                  <a:cubicBezTo>
                    <a:pt x="52" y="27"/>
                    <a:pt x="52" y="27"/>
                    <a:pt x="52" y="27"/>
                  </a:cubicBezTo>
                  <a:cubicBezTo>
                    <a:pt x="52" y="28"/>
                    <a:pt x="52" y="28"/>
                    <a:pt x="52" y="29"/>
                  </a:cubicBezTo>
                  <a:cubicBezTo>
                    <a:pt x="52" y="29"/>
                    <a:pt x="52" y="29"/>
                    <a:pt x="52" y="29"/>
                  </a:cubicBezTo>
                  <a:cubicBezTo>
                    <a:pt x="52" y="29"/>
                    <a:pt x="52" y="30"/>
                    <a:pt x="52" y="30"/>
                  </a:cubicBezTo>
                  <a:cubicBezTo>
                    <a:pt x="52" y="30"/>
                    <a:pt x="51" y="30"/>
                    <a:pt x="51" y="30"/>
                  </a:cubicBezTo>
                  <a:cubicBezTo>
                    <a:pt x="51" y="31"/>
                    <a:pt x="51" y="32"/>
                    <a:pt x="51" y="32"/>
                  </a:cubicBezTo>
                  <a:cubicBezTo>
                    <a:pt x="51" y="32"/>
                    <a:pt x="51" y="32"/>
                    <a:pt x="51" y="32"/>
                  </a:cubicBezTo>
                  <a:cubicBezTo>
                    <a:pt x="51" y="32"/>
                    <a:pt x="51" y="32"/>
                    <a:pt x="51" y="33"/>
                  </a:cubicBezTo>
                  <a:cubicBezTo>
                    <a:pt x="51" y="33"/>
                    <a:pt x="51" y="33"/>
                    <a:pt x="51" y="33"/>
                  </a:cubicBezTo>
                  <a:cubicBezTo>
                    <a:pt x="51" y="33"/>
                    <a:pt x="51" y="34"/>
                    <a:pt x="51" y="34"/>
                  </a:cubicBezTo>
                  <a:cubicBezTo>
                    <a:pt x="51" y="34"/>
                    <a:pt x="50" y="35"/>
                    <a:pt x="50" y="35"/>
                  </a:cubicBezTo>
                  <a:cubicBezTo>
                    <a:pt x="51" y="34"/>
                    <a:pt x="50" y="35"/>
                    <a:pt x="50" y="35"/>
                  </a:cubicBezTo>
                  <a:cubicBezTo>
                    <a:pt x="50" y="35"/>
                    <a:pt x="50" y="36"/>
                    <a:pt x="50" y="36"/>
                  </a:cubicBezTo>
                  <a:cubicBezTo>
                    <a:pt x="50" y="35"/>
                    <a:pt x="50" y="36"/>
                    <a:pt x="50" y="36"/>
                  </a:cubicBezTo>
                  <a:cubicBezTo>
                    <a:pt x="50" y="36"/>
                    <a:pt x="49" y="37"/>
                    <a:pt x="49" y="37"/>
                  </a:cubicBezTo>
                  <a:cubicBezTo>
                    <a:pt x="50" y="36"/>
                    <a:pt x="49" y="37"/>
                    <a:pt x="49" y="37"/>
                  </a:cubicBezTo>
                  <a:cubicBezTo>
                    <a:pt x="49" y="37"/>
                    <a:pt x="49" y="38"/>
                    <a:pt x="49" y="38"/>
                  </a:cubicBezTo>
                  <a:cubicBezTo>
                    <a:pt x="49" y="37"/>
                    <a:pt x="49" y="38"/>
                    <a:pt x="49" y="39"/>
                  </a:cubicBezTo>
                  <a:cubicBezTo>
                    <a:pt x="49" y="39"/>
                    <a:pt x="48" y="39"/>
                    <a:pt x="48" y="40"/>
                  </a:cubicBezTo>
                  <a:cubicBezTo>
                    <a:pt x="49" y="39"/>
                    <a:pt x="48" y="39"/>
                    <a:pt x="48" y="40"/>
                  </a:cubicBezTo>
                  <a:cubicBezTo>
                    <a:pt x="48" y="41"/>
                    <a:pt x="48" y="41"/>
                    <a:pt x="48" y="41"/>
                  </a:cubicBezTo>
                  <a:cubicBezTo>
                    <a:pt x="48" y="41"/>
                    <a:pt x="47" y="42"/>
                    <a:pt x="47" y="42"/>
                  </a:cubicBezTo>
                  <a:cubicBezTo>
                    <a:pt x="48" y="41"/>
                    <a:pt x="47" y="42"/>
                    <a:pt x="47" y="43"/>
                  </a:cubicBezTo>
                  <a:cubicBezTo>
                    <a:pt x="47" y="43"/>
                    <a:pt x="47" y="43"/>
                    <a:pt x="47" y="43"/>
                  </a:cubicBezTo>
                  <a:cubicBezTo>
                    <a:pt x="47" y="43"/>
                    <a:pt x="47" y="43"/>
                    <a:pt x="47" y="44"/>
                  </a:cubicBezTo>
                  <a:cubicBezTo>
                    <a:pt x="46" y="44"/>
                    <a:pt x="47" y="44"/>
                    <a:pt x="46" y="44"/>
                  </a:cubicBezTo>
                  <a:cubicBezTo>
                    <a:pt x="46" y="44"/>
                    <a:pt x="47" y="44"/>
                    <a:pt x="46" y="45"/>
                  </a:cubicBezTo>
                  <a:cubicBezTo>
                    <a:pt x="46" y="45"/>
                    <a:pt x="46" y="45"/>
                    <a:pt x="46" y="46"/>
                  </a:cubicBezTo>
                  <a:cubicBezTo>
                    <a:pt x="46" y="46"/>
                    <a:pt x="45" y="46"/>
                    <a:pt x="45" y="46"/>
                  </a:cubicBezTo>
                  <a:cubicBezTo>
                    <a:pt x="46" y="46"/>
                    <a:pt x="45" y="46"/>
                    <a:pt x="45" y="47"/>
                  </a:cubicBezTo>
                  <a:cubicBezTo>
                    <a:pt x="45" y="47"/>
                    <a:pt x="45" y="47"/>
                    <a:pt x="44" y="47"/>
                  </a:cubicBezTo>
                  <a:cubicBezTo>
                    <a:pt x="44" y="48"/>
                    <a:pt x="44" y="48"/>
                    <a:pt x="44" y="49"/>
                  </a:cubicBezTo>
                  <a:cubicBezTo>
                    <a:pt x="44" y="49"/>
                    <a:pt x="44" y="49"/>
                    <a:pt x="44" y="49"/>
                  </a:cubicBezTo>
                  <a:cubicBezTo>
                    <a:pt x="44" y="50"/>
                    <a:pt x="44" y="52"/>
                    <a:pt x="44" y="53"/>
                  </a:cubicBezTo>
                  <a:cubicBezTo>
                    <a:pt x="44" y="53"/>
                    <a:pt x="44" y="53"/>
                    <a:pt x="44" y="54"/>
                  </a:cubicBezTo>
                  <a:cubicBezTo>
                    <a:pt x="44" y="54"/>
                    <a:pt x="43" y="54"/>
                    <a:pt x="43" y="54"/>
                  </a:cubicBezTo>
                  <a:cubicBezTo>
                    <a:pt x="44" y="54"/>
                    <a:pt x="43" y="54"/>
                    <a:pt x="43" y="55"/>
                  </a:cubicBezTo>
                  <a:cubicBezTo>
                    <a:pt x="43" y="55"/>
                    <a:pt x="43" y="55"/>
                    <a:pt x="43" y="55"/>
                  </a:cubicBezTo>
                  <a:cubicBezTo>
                    <a:pt x="43" y="55"/>
                    <a:pt x="43" y="56"/>
                    <a:pt x="43" y="56"/>
                  </a:cubicBezTo>
                  <a:cubicBezTo>
                    <a:pt x="43" y="56"/>
                    <a:pt x="42" y="56"/>
                    <a:pt x="42" y="56"/>
                  </a:cubicBezTo>
                  <a:cubicBezTo>
                    <a:pt x="43" y="56"/>
                    <a:pt x="42" y="56"/>
                    <a:pt x="42" y="56"/>
                  </a:cubicBezTo>
                  <a:cubicBezTo>
                    <a:pt x="42" y="57"/>
                    <a:pt x="41" y="56"/>
                    <a:pt x="41" y="57"/>
                  </a:cubicBezTo>
                  <a:cubicBezTo>
                    <a:pt x="41" y="57"/>
                    <a:pt x="41" y="58"/>
                    <a:pt x="40" y="58"/>
                  </a:cubicBezTo>
                  <a:cubicBezTo>
                    <a:pt x="40" y="59"/>
                    <a:pt x="40" y="60"/>
                    <a:pt x="40" y="61"/>
                  </a:cubicBezTo>
                  <a:cubicBezTo>
                    <a:pt x="40" y="61"/>
                    <a:pt x="41" y="61"/>
                    <a:pt x="41" y="61"/>
                  </a:cubicBezTo>
                  <a:cubicBezTo>
                    <a:pt x="41" y="61"/>
                    <a:pt x="41" y="61"/>
                    <a:pt x="41" y="61"/>
                  </a:cubicBezTo>
                  <a:cubicBezTo>
                    <a:pt x="41" y="61"/>
                    <a:pt x="41" y="62"/>
                    <a:pt x="41" y="62"/>
                  </a:cubicBezTo>
                  <a:cubicBezTo>
                    <a:pt x="41" y="61"/>
                    <a:pt x="41" y="62"/>
                    <a:pt x="42" y="62"/>
                  </a:cubicBezTo>
                  <a:cubicBezTo>
                    <a:pt x="42" y="62"/>
                    <a:pt x="42" y="62"/>
                    <a:pt x="42" y="62"/>
                  </a:cubicBezTo>
                  <a:cubicBezTo>
                    <a:pt x="42" y="62"/>
                    <a:pt x="42" y="62"/>
                    <a:pt x="43" y="62"/>
                  </a:cubicBezTo>
                  <a:cubicBezTo>
                    <a:pt x="43" y="63"/>
                    <a:pt x="43" y="65"/>
                    <a:pt x="43" y="66"/>
                  </a:cubicBezTo>
                  <a:cubicBezTo>
                    <a:pt x="43" y="66"/>
                    <a:pt x="43" y="67"/>
                    <a:pt x="43" y="67"/>
                  </a:cubicBezTo>
                  <a:cubicBezTo>
                    <a:pt x="43" y="67"/>
                    <a:pt x="43" y="68"/>
                    <a:pt x="43" y="69"/>
                  </a:cubicBezTo>
                  <a:cubicBezTo>
                    <a:pt x="43" y="69"/>
                    <a:pt x="42" y="69"/>
                    <a:pt x="42" y="69"/>
                  </a:cubicBezTo>
                  <a:cubicBezTo>
                    <a:pt x="42" y="69"/>
                    <a:pt x="42" y="69"/>
                    <a:pt x="42" y="69"/>
                  </a:cubicBezTo>
                  <a:cubicBezTo>
                    <a:pt x="42" y="69"/>
                    <a:pt x="41" y="69"/>
                    <a:pt x="41" y="69"/>
                  </a:cubicBezTo>
                  <a:cubicBezTo>
                    <a:pt x="40" y="69"/>
                    <a:pt x="43" y="69"/>
                    <a:pt x="43" y="69"/>
                  </a:cubicBezTo>
                  <a:cubicBezTo>
                    <a:pt x="43" y="69"/>
                    <a:pt x="43" y="70"/>
                    <a:pt x="43" y="70"/>
                  </a:cubicBezTo>
                  <a:cubicBezTo>
                    <a:pt x="43" y="69"/>
                    <a:pt x="43" y="70"/>
                    <a:pt x="44" y="70"/>
                  </a:cubicBezTo>
                  <a:cubicBezTo>
                    <a:pt x="44" y="70"/>
                    <a:pt x="44" y="70"/>
                    <a:pt x="44" y="70"/>
                  </a:cubicBezTo>
                  <a:cubicBezTo>
                    <a:pt x="44" y="70"/>
                    <a:pt x="44" y="72"/>
                    <a:pt x="44" y="72"/>
                  </a:cubicBezTo>
                  <a:cubicBezTo>
                    <a:pt x="44" y="72"/>
                    <a:pt x="44" y="73"/>
                    <a:pt x="44" y="73"/>
                  </a:cubicBezTo>
                  <a:cubicBezTo>
                    <a:pt x="44" y="73"/>
                    <a:pt x="44" y="74"/>
                    <a:pt x="44" y="75"/>
                  </a:cubicBezTo>
                  <a:cubicBezTo>
                    <a:pt x="44" y="75"/>
                    <a:pt x="44" y="76"/>
                    <a:pt x="44" y="77"/>
                  </a:cubicBezTo>
                  <a:cubicBezTo>
                    <a:pt x="44" y="77"/>
                    <a:pt x="43" y="77"/>
                    <a:pt x="43" y="78"/>
                  </a:cubicBezTo>
                  <a:cubicBezTo>
                    <a:pt x="43" y="78"/>
                    <a:pt x="43" y="79"/>
                    <a:pt x="43" y="80"/>
                  </a:cubicBezTo>
                  <a:cubicBezTo>
                    <a:pt x="43" y="80"/>
                    <a:pt x="43" y="80"/>
                    <a:pt x="43" y="80"/>
                  </a:cubicBezTo>
                  <a:cubicBezTo>
                    <a:pt x="43" y="80"/>
                    <a:pt x="43" y="82"/>
                    <a:pt x="43" y="82"/>
                  </a:cubicBezTo>
                  <a:cubicBezTo>
                    <a:pt x="43" y="82"/>
                    <a:pt x="43" y="82"/>
                    <a:pt x="43" y="82"/>
                  </a:cubicBezTo>
                  <a:cubicBezTo>
                    <a:pt x="43" y="83"/>
                    <a:pt x="43" y="84"/>
                    <a:pt x="43" y="84"/>
                  </a:cubicBezTo>
                  <a:cubicBezTo>
                    <a:pt x="43" y="84"/>
                    <a:pt x="42" y="84"/>
                    <a:pt x="42" y="84"/>
                  </a:cubicBezTo>
                  <a:cubicBezTo>
                    <a:pt x="42" y="85"/>
                    <a:pt x="42" y="85"/>
                    <a:pt x="42" y="86"/>
                  </a:cubicBezTo>
                  <a:cubicBezTo>
                    <a:pt x="42" y="86"/>
                    <a:pt x="42" y="86"/>
                    <a:pt x="42" y="86"/>
                  </a:cubicBezTo>
                  <a:cubicBezTo>
                    <a:pt x="42" y="86"/>
                    <a:pt x="42" y="88"/>
                    <a:pt x="42" y="88"/>
                  </a:cubicBezTo>
                  <a:cubicBezTo>
                    <a:pt x="42" y="88"/>
                    <a:pt x="42" y="88"/>
                    <a:pt x="42" y="88"/>
                  </a:cubicBezTo>
                  <a:cubicBezTo>
                    <a:pt x="42" y="88"/>
                    <a:pt x="42" y="88"/>
                    <a:pt x="42" y="89"/>
                  </a:cubicBezTo>
                  <a:cubicBezTo>
                    <a:pt x="42" y="89"/>
                    <a:pt x="41" y="90"/>
                    <a:pt x="41" y="90"/>
                  </a:cubicBezTo>
                  <a:cubicBezTo>
                    <a:pt x="42" y="89"/>
                    <a:pt x="41" y="90"/>
                    <a:pt x="41" y="90"/>
                  </a:cubicBezTo>
                  <a:cubicBezTo>
                    <a:pt x="41" y="91"/>
                    <a:pt x="41" y="91"/>
                    <a:pt x="41" y="91"/>
                  </a:cubicBezTo>
                  <a:cubicBezTo>
                    <a:pt x="41" y="91"/>
                    <a:pt x="40" y="92"/>
                    <a:pt x="40" y="92"/>
                  </a:cubicBezTo>
                  <a:cubicBezTo>
                    <a:pt x="40" y="92"/>
                    <a:pt x="40" y="93"/>
                    <a:pt x="40" y="93"/>
                  </a:cubicBezTo>
                  <a:cubicBezTo>
                    <a:pt x="40" y="93"/>
                    <a:pt x="40" y="94"/>
                    <a:pt x="40" y="94"/>
                  </a:cubicBezTo>
                  <a:cubicBezTo>
                    <a:pt x="40" y="94"/>
                    <a:pt x="39" y="95"/>
                    <a:pt x="39" y="95"/>
                  </a:cubicBezTo>
                  <a:cubicBezTo>
                    <a:pt x="39" y="95"/>
                    <a:pt x="39" y="96"/>
                    <a:pt x="39" y="96"/>
                  </a:cubicBezTo>
                  <a:cubicBezTo>
                    <a:pt x="39" y="96"/>
                    <a:pt x="40" y="96"/>
                    <a:pt x="40" y="96"/>
                  </a:cubicBezTo>
                  <a:cubicBezTo>
                    <a:pt x="40" y="97"/>
                    <a:pt x="40" y="98"/>
                    <a:pt x="40" y="99"/>
                  </a:cubicBezTo>
                  <a:cubicBezTo>
                    <a:pt x="40" y="99"/>
                    <a:pt x="39" y="99"/>
                    <a:pt x="39" y="99"/>
                  </a:cubicBezTo>
                  <a:cubicBezTo>
                    <a:pt x="39" y="100"/>
                    <a:pt x="39" y="101"/>
                    <a:pt x="39" y="102"/>
                  </a:cubicBezTo>
                  <a:cubicBezTo>
                    <a:pt x="39" y="102"/>
                    <a:pt x="40" y="102"/>
                    <a:pt x="40" y="102"/>
                  </a:cubicBezTo>
                  <a:cubicBezTo>
                    <a:pt x="40" y="102"/>
                    <a:pt x="40" y="103"/>
                    <a:pt x="40" y="104"/>
                  </a:cubicBezTo>
                  <a:cubicBezTo>
                    <a:pt x="40" y="104"/>
                    <a:pt x="39" y="104"/>
                    <a:pt x="39" y="104"/>
                  </a:cubicBezTo>
                  <a:cubicBezTo>
                    <a:pt x="39" y="104"/>
                    <a:pt x="39" y="104"/>
                    <a:pt x="39" y="104"/>
                  </a:cubicBezTo>
                  <a:cubicBezTo>
                    <a:pt x="39" y="104"/>
                    <a:pt x="39" y="104"/>
                    <a:pt x="38" y="104"/>
                  </a:cubicBezTo>
                  <a:cubicBezTo>
                    <a:pt x="38" y="104"/>
                    <a:pt x="38" y="105"/>
                    <a:pt x="38" y="105"/>
                  </a:cubicBezTo>
                  <a:cubicBezTo>
                    <a:pt x="37" y="105"/>
                    <a:pt x="36" y="105"/>
                    <a:pt x="35" y="105"/>
                  </a:cubicBezTo>
                  <a:cubicBezTo>
                    <a:pt x="35" y="105"/>
                    <a:pt x="35" y="104"/>
                    <a:pt x="35" y="104"/>
                  </a:cubicBezTo>
                  <a:cubicBezTo>
                    <a:pt x="35" y="104"/>
                    <a:pt x="35" y="104"/>
                    <a:pt x="35" y="104"/>
                  </a:cubicBezTo>
                  <a:cubicBezTo>
                    <a:pt x="35" y="104"/>
                    <a:pt x="34" y="103"/>
                    <a:pt x="34" y="103"/>
                  </a:cubicBezTo>
                  <a:cubicBezTo>
                    <a:pt x="35" y="104"/>
                    <a:pt x="34" y="103"/>
                    <a:pt x="34" y="102"/>
                  </a:cubicBezTo>
                  <a:cubicBezTo>
                    <a:pt x="33" y="102"/>
                    <a:pt x="34" y="102"/>
                    <a:pt x="33" y="102"/>
                  </a:cubicBezTo>
                  <a:cubicBezTo>
                    <a:pt x="33" y="102"/>
                    <a:pt x="34" y="102"/>
                    <a:pt x="33" y="101"/>
                  </a:cubicBezTo>
                  <a:cubicBezTo>
                    <a:pt x="33" y="101"/>
                    <a:pt x="33" y="101"/>
                    <a:pt x="33" y="101"/>
                  </a:cubicBezTo>
                  <a:cubicBezTo>
                    <a:pt x="33" y="101"/>
                    <a:pt x="33" y="100"/>
                    <a:pt x="33" y="100"/>
                  </a:cubicBezTo>
                  <a:cubicBezTo>
                    <a:pt x="33" y="100"/>
                    <a:pt x="33" y="99"/>
                    <a:pt x="33" y="99"/>
                  </a:cubicBezTo>
                  <a:cubicBezTo>
                    <a:pt x="33" y="99"/>
                    <a:pt x="32" y="98"/>
                    <a:pt x="32" y="98"/>
                  </a:cubicBezTo>
                  <a:cubicBezTo>
                    <a:pt x="32" y="98"/>
                    <a:pt x="32" y="98"/>
                    <a:pt x="32" y="98"/>
                  </a:cubicBezTo>
                  <a:cubicBezTo>
                    <a:pt x="32" y="97"/>
                    <a:pt x="32" y="97"/>
                    <a:pt x="31" y="97"/>
                  </a:cubicBezTo>
                  <a:cubicBezTo>
                    <a:pt x="32" y="97"/>
                    <a:pt x="32" y="97"/>
                    <a:pt x="31" y="96"/>
                  </a:cubicBezTo>
                  <a:cubicBezTo>
                    <a:pt x="31" y="96"/>
                    <a:pt x="31" y="96"/>
                    <a:pt x="31" y="96"/>
                  </a:cubicBezTo>
                  <a:cubicBezTo>
                    <a:pt x="31" y="96"/>
                    <a:pt x="30" y="95"/>
                    <a:pt x="30" y="95"/>
                  </a:cubicBezTo>
                  <a:cubicBezTo>
                    <a:pt x="30" y="95"/>
                    <a:pt x="30" y="95"/>
                    <a:pt x="30" y="95"/>
                  </a:cubicBezTo>
                  <a:cubicBezTo>
                    <a:pt x="30" y="95"/>
                    <a:pt x="30" y="95"/>
                    <a:pt x="30" y="94"/>
                  </a:cubicBezTo>
                  <a:cubicBezTo>
                    <a:pt x="29" y="94"/>
                    <a:pt x="29" y="94"/>
                    <a:pt x="28" y="94"/>
                  </a:cubicBezTo>
                  <a:cubicBezTo>
                    <a:pt x="29" y="94"/>
                    <a:pt x="29" y="94"/>
                    <a:pt x="28" y="95"/>
                  </a:cubicBezTo>
                  <a:cubicBezTo>
                    <a:pt x="29" y="94"/>
                    <a:pt x="29" y="94"/>
                    <a:pt x="28" y="95"/>
                  </a:cubicBezTo>
                  <a:cubicBezTo>
                    <a:pt x="28" y="95"/>
                    <a:pt x="27" y="95"/>
                    <a:pt x="27" y="95"/>
                  </a:cubicBezTo>
                  <a:cubicBezTo>
                    <a:pt x="27" y="95"/>
                    <a:pt x="26" y="95"/>
                    <a:pt x="26" y="95"/>
                  </a:cubicBezTo>
                  <a:cubicBezTo>
                    <a:pt x="26" y="95"/>
                    <a:pt x="26" y="96"/>
                    <a:pt x="26" y="96"/>
                  </a:cubicBezTo>
                  <a:cubicBezTo>
                    <a:pt x="26" y="96"/>
                    <a:pt x="25" y="96"/>
                    <a:pt x="25" y="96"/>
                  </a:cubicBezTo>
                  <a:cubicBezTo>
                    <a:pt x="25" y="96"/>
                    <a:pt x="24" y="96"/>
                    <a:pt x="24" y="96"/>
                  </a:cubicBezTo>
                  <a:cubicBezTo>
                    <a:pt x="24" y="97"/>
                    <a:pt x="24" y="97"/>
                    <a:pt x="23" y="97"/>
                  </a:cubicBezTo>
                  <a:cubicBezTo>
                    <a:pt x="23" y="97"/>
                    <a:pt x="23" y="97"/>
                    <a:pt x="23" y="97"/>
                  </a:cubicBezTo>
                  <a:cubicBezTo>
                    <a:pt x="23" y="97"/>
                    <a:pt x="23" y="97"/>
                    <a:pt x="22" y="97"/>
                  </a:cubicBezTo>
                  <a:cubicBezTo>
                    <a:pt x="22" y="97"/>
                    <a:pt x="22" y="98"/>
                    <a:pt x="22" y="98"/>
                  </a:cubicBezTo>
                  <a:cubicBezTo>
                    <a:pt x="22" y="97"/>
                    <a:pt x="22" y="98"/>
                    <a:pt x="21" y="98"/>
                  </a:cubicBezTo>
                  <a:cubicBezTo>
                    <a:pt x="21" y="98"/>
                    <a:pt x="21" y="98"/>
                    <a:pt x="21" y="98"/>
                  </a:cubicBezTo>
                  <a:cubicBezTo>
                    <a:pt x="21" y="99"/>
                    <a:pt x="20" y="98"/>
                    <a:pt x="20" y="99"/>
                  </a:cubicBezTo>
                  <a:cubicBezTo>
                    <a:pt x="21" y="99"/>
                    <a:pt x="20" y="98"/>
                    <a:pt x="20" y="99"/>
                  </a:cubicBezTo>
                  <a:cubicBezTo>
                    <a:pt x="20" y="99"/>
                    <a:pt x="19" y="99"/>
                    <a:pt x="19" y="99"/>
                  </a:cubicBezTo>
                  <a:cubicBezTo>
                    <a:pt x="19" y="99"/>
                    <a:pt x="18" y="99"/>
                    <a:pt x="18" y="99"/>
                  </a:cubicBezTo>
                  <a:cubicBezTo>
                    <a:pt x="18" y="100"/>
                    <a:pt x="18" y="99"/>
                    <a:pt x="18" y="100"/>
                  </a:cubicBezTo>
                  <a:cubicBezTo>
                    <a:pt x="18" y="100"/>
                    <a:pt x="18" y="99"/>
                    <a:pt x="17" y="100"/>
                  </a:cubicBezTo>
                  <a:cubicBezTo>
                    <a:pt x="18" y="100"/>
                    <a:pt x="18" y="99"/>
                    <a:pt x="17" y="101"/>
                  </a:cubicBezTo>
                  <a:cubicBezTo>
                    <a:pt x="17" y="101"/>
                    <a:pt x="17" y="101"/>
                    <a:pt x="17" y="101"/>
                  </a:cubicBezTo>
                  <a:cubicBezTo>
                    <a:pt x="17" y="101"/>
                    <a:pt x="17" y="102"/>
                    <a:pt x="17" y="102"/>
                  </a:cubicBezTo>
                  <a:cubicBezTo>
                    <a:pt x="17" y="102"/>
                    <a:pt x="16" y="102"/>
                    <a:pt x="16" y="102"/>
                  </a:cubicBezTo>
                  <a:cubicBezTo>
                    <a:pt x="16" y="102"/>
                    <a:pt x="16" y="103"/>
                    <a:pt x="16" y="103"/>
                  </a:cubicBezTo>
                  <a:cubicBezTo>
                    <a:pt x="16" y="103"/>
                    <a:pt x="16" y="104"/>
                    <a:pt x="16" y="104"/>
                  </a:cubicBezTo>
                  <a:cubicBezTo>
                    <a:pt x="16" y="104"/>
                    <a:pt x="16" y="105"/>
                    <a:pt x="16" y="105"/>
                  </a:cubicBezTo>
                  <a:cubicBezTo>
                    <a:pt x="15" y="105"/>
                    <a:pt x="15" y="105"/>
                    <a:pt x="15" y="105"/>
                  </a:cubicBezTo>
                  <a:cubicBezTo>
                    <a:pt x="15" y="105"/>
                    <a:pt x="15" y="106"/>
                    <a:pt x="15" y="106"/>
                  </a:cubicBezTo>
                  <a:cubicBezTo>
                    <a:pt x="15" y="106"/>
                    <a:pt x="15" y="107"/>
                    <a:pt x="15" y="108"/>
                  </a:cubicBezTo>
                  <a:cubicBezTo>
                    <a:pt x="15" y="108"/>
                    <a:pt x="15" y="108"/>
                    <a:pt x="15" y="108"/>
                  </a:cubicBezTo>
                  <a:cubicBezTo>
                    <a:pt x="15" y="108"/>
                    <a:pt x="15" y="110"/>
                    <a:pt x="15" y="110"/>
                  </a:cubicBezTo>
                  <a:cubicBezTo>
                    <a:pt x="15" y="110"/>
                    <a:pt x="14" y="110"/>
                    <a:pt x="14" y="110"/>
                  </a:cubicBezTo>
                  <a:cubicBezTo>
                    <a:pt x="15" y="110"/>
                    <a:pt x="14" y="110"/>
                    <a:pt x="14" y="111"/>
                  </a:cubicBezTo>
                  <a:cubicBezTo>
                    <a:pt x="14" y="111"/>
                    <a:pt x="14" y="112"/>
                    <a:pt x="14" y="112"/>
                  </a:cubicBezTo>
                  <a:cubicBezTo>
                    <a:pt x="14" y="112"/>
                    <a:pt x="14" y="113"/>
                    <a:pt x="14" y="113"/>
                  </a:cubicBezTo>
                  <a:cubicBezTo>
                    <a:pt x="14" y="113"/>
                    <a:pt x="14" y="114"/>
                    <a:pt x="14" y="114"/>
                  </a:cubicBezTo>
                  <a:cubicBezTo>
                    <a:pt x="14" y="114"/>
                    <a:pt x="13" y="114"/>
                    <a:pt x="13" y="114"/>
                  </a:cubicBezTo>
                  <a:cubicBezTo>
                    <a:pt x="14" y="114"/>
                    <a:pt x="13" y="114"/>
                    <a:pt x="13" y="115"/>
                  </a:cubicBezTo>
                  <a:cubicBezTo>
                    <a:pt x="13" y="115"/>
                    <a:pt x="13" y="115"/>
                    <a:pt x="13" y="115"/>
                  </a:cubicBezTo>
                  <a:cubicBezTo>
                    <a:pt x="13" y="115"/>
                    <a:pt x="13" y="115"/>
                    <a:pt x="13" y="116"/>
                  </a:cubicBezTo>
                  <a:cubicBezTo>
                    <a:pt x="13" y="116"/>
                    <a:pt x="12" y="116"/>
                    <a:pt x="12" y="117"/>
                  </a:cubicBezTo>
                  <a:cubicBezTo>
                    <a:pt x="12" y="117"/>
                    <a:pt x="11" y="117"/>
                    <a:pt x="11" y="117"/>
                  </a:cubicBezTo>
                  <a:cubicBezTo>
                    <a:pt x="11" y="116"/>
                    <a:pt x="11" y="116"/>
                    <a:pt x="11" y="116"/>
                  </a:cubicBezTo>
                  <a:cubicBezTo>
                    <a:pt x="10" y="116"/>
                    <a:pt x="9" y="116"/>
                    <a:pt x="9" y="116"/>
                  </a:cubicBezTo>
                  <a:cubicBezTo>
                    <a:pt x="9" y="116"/>
                    <a:pt x="9" y="115"/>
                    <a:pt x="9" y="115"/>
                  </a:cubicBezTo>
                  <a:cubicBezTo>
                    <a:pt x="9" y="115"/>
                    <a:pt x="8" y="115"/>
                    <a:pt x="8" y="115"/>
                  </a:cubicBezTo>
                  <a:cubicBezTo>
                    <a:pt x="8" y="116"/>
                    <a:pt x="7" y="115"/>
                    <a:pt x="7" y="116"/>
                  </a:cubicBezTo>
                  <a:cubicBezTo>
                    <a:pt x="8" y="116"/>
                    <a:pt x="7" y="115"/>
                    <a:pt x="7" y="116"/>
                  </a:cubicBezTo>
                  <a:cubicBezTo>
                    <a:pt x="8" y="116"/>
                    <a:pt x="7" y="115"/>
                    <a:pt x="7" y="117"/>
                  </a:cubicBezTo>
                  <a:cubicBezTo>
                    <a:pt x="7" y="117"/>
                    <a:pt x="6" y="117"/>
                    <a:pt x="6" y="117"/>
                  </a:cubicBezTo>
                  <a:cubicBezTo>
                    <a:pt x="7" y="117"/>
                    <a:pt x="6" y="117"/>
                    <a:pt x="6" y="118"/>
                  </a:cubicBezTo>
                  <a:cubicBezTo>
                    <a:pt x="6" y="118"/>
                    <a:pt x="6" y="118"/>
                    <a:pt x="6" y="118"/>
                  </a:cubicBezTo>
                  <a:cubicBezTo>
                    <a:pt x="5" y="118"/>
                    <a:pt x="6" y="119"/>
                    <a:pt x="5" y="119"/>
                  </a:cubicBezTo>
                  <a:cubicBezTo>
                    <a:pt x="5" y="119"/>
                    <a:pt x="5" y="120"/>
                    <a:pt x="5" y="120"/>
                  </a:cubicBezTo>
                  <a:cubicBezTo>
                    <a:pt x="5" y="120"/>
                    <a:pt x="5" y="120"/>
                    <a:pt x="5" y="120"/>
                  </a:cubicBezTo>
                  <a:cubicBezTo>
                    <a:pt x="5" y="120"/>
                    <a:pt x="5" y="121"/>
                    <a:pt x="5" y="121"/>
                  </a:cubicBezTo>
                  <a:cubicBezTo>
                    <a:pt x="4" y="121"/>
                    <a:pt x="4" y="122"/>
                    <a:pt x="4" y="122"/>
                  </a:cubicBezTo>
                  <a:cubicBezTo>
                    <a:pt x="4" y="122"/>
                    <a:pt x="4" y="122"/>
                    <a:pt x="4" y="122"/>
                  </a:cubicBezTo>
                  <a:cubicBezTo>
                    <a:pt x="4" y="123"/>
                    <a:pt x="4" y="123"/>
                    <a:pt x="4" y="124"/>
                  </a:cubicBezTo>
                  <a:cubicBezTo>
                    <a:pt x="4" y="124"/>
                    <a:pt x="4" y="124"/>
                    <a:pt x="4" y="124"/>
                  </a:cubicBezTo>
                  <a:cubicBezTo>
                    <a:pt x="4" y="124"/>
                    <a:pt x="3" y="125"/>
                    <a:pt x="3" y="125"/>
                  </a:cubicBezTo>
                  <a:cubicBezTo>
                    <a:pt x="3" y="125"/>
                    <a:pt x="3" y="125"/>
                    <a:pt x="3" y="125"/>
                  </a:cubicBezTo>
                  <a:cubicBezTo>
                    <a:pt x="3" y="125"/>
                    <a:pt x="3" y="125"/>
                    <a:pt x="3" y="125"/>
                  </a:cubicBezTo>
                  <a:cubicBezTo>
                    <a:pt x="3" y="125"/>
                    <a:pt x="3" y="125"/>
                    <a:pt x="3" y="125"/>
                  </a:cubicBezTo>
                  <a:cubicBezTo>
                    <a:pt x="3" y="125"/>
                    <a:pt x="3" y="125"/>
                    <a:pt x="3" y="125"/>
                  </a:cubicBezTo>
                  <a:cubicBezTo>
                    <a:pt x="3" y="125"/>
                    <a:pt x="3" y="125"/>
                    <a:pt x="3" y="125"/>
                  </a:cubicBezTo>
                  <a:cubicBezTo>
                    <a:pt x="3" y="120"/>
                    <a:pt x="3" y="115"/>
                    <a:pt x="3" y="110"/>
                  </a:cubicBezTo>
                  <a:cubicBezTo>
                    <a:pt x="3" y="110"/>
                    <a:pt x="3" y="109"/>
                    <a:pt x="3" y="109"/>
                  </a:cubicBezTo>
                  <a:cubicBezTo>
                    <a:pt x="3" y="107"/>
                    <a:pt x="3" y="103"/>
                    <a:pt x="3" y="101"/>
                  </a:cubicBezTo>
                  <a:cubicBezTo>
                    <a:pt x="3" y="101"/>
                    <a:pt x="2" y="101"/>
                    <a:pt x="2" y="101"/>
                  </a:cubicBezTo>
                  <a:cubicBezTo>
                    <a:pt x="2" y="99"/>
                    <a:pt x="2" y="98"/>
                    <a:pt x="2" y="96"/>
                  </a:cubicBezTo>
                  <a:cubicBezTo>
                    <a:pt x="2" y="96"/>
                    <a:pt x="2" y="96"/>
                    <a:pt x="2" y="96"/>
                  </a:cubicBezTo>
                  <a:cubicBezTo>
                    <a:pt x="2" y="93"/>
                    <a:pt x="2" y="90"/>
                    <a:pt x="2" y="87"/>
                  </a:cubicBezTo>
                  <a:cubicBezTo>
                    <a:pt x="2" y="87"/>
                    <a:pt x="2" y="87"/>
                    <a:pt x="2" y="87"/>
                  </a:cubicBezTo>
                  <a:cubicBezTo>
                    <a:pt x="2" y="86"/>
                    <a:pt x="2" y="85"/>
                    <a:pt x="2" y="84"/>
                  </a:cubicBezTo>
                  <a:cubicBezTo>
                    <a:pt x="2" y="84"/>
                    <a:pt x="2" y="84"/>
                    <a:pt x="2" y="84"/>
                  </a:cubicBezTo>
                  <a:cubicBezTo>
                    <a:pt x="2" y="82"/>
                    <a:pt x="2" y="80"/>
                    <a:pt x="2" y="78"/>
                  </a:cubicBezTo>
                  <a:cubicBezTo>
                    <a:pt x="2" y="78"/>
                    <a:pt x="1" y="78"/>
                    <a:pt x="1" y="78"/>
                  </a:cubicBezTo>
                  <a:cubicBezTo>
                    <a:pt x="1" y="78"/>
                    <a:pt x="1" y="77"/>
                    <a:pt x="1" y="77"/>
                  </a:cubicBezTo>
                  <a:cubicBezTo>
                    <a:pt x="1" y="77"/>
                    <a:pt x="1" y="77"/>
                    <a:pt x="1" y="77"/>
                  </a:cubicBezTo>
                  <a:cubicBezTo>
                    <a:pt x="1" y="77"/>
                    <a:pt x="1" y="77"/>
                    <a:pt x="1" y="77"/>
                  </a:cubicBezTo>
                  <a:cubicBezTo>
                    <a:pt x="1" y="77"/>
                    <a:pt x="0" y="76"/>
                    <a:pt x="0" y="76"/>
                  </a:cubicBezTo>
                  <a:cubicBezTo>
                    <a:pt x="0" y="76"/>
                    <a:pt x="0" y="76"/>
                    <a:pt x="0" y="76"/>
                  </a:cubicBezTo>
                  <a:cubicBezTo>
                    <a:pt x="1" y="76"/>
                    <a:pt x="1" y="75"/>
                    <a:pt x="1" y="75"/>
                  </a:cubicBezTo>
                  <a:cubicBezTo>
                    <a:pt x="1" y="75"/>
                    <a:pt x="1" y="75"/>
                    <a:pt x="1" y="74"/>
                  </a:cubicBezTo>
                  <a:cubicBezTo>
                    <a:pt x="2" y="74"/>
                    <a:pt x="2" y="74"/>
                    <a:pt x="1" y="74"/>
                  </a:cubicBezTo>
                  <a:cubicBezTo>
                    <a:pt x="2" y="74"/>
                    <a:pt x="2" y="74"/>
                    <a:pt x="2" y="73"/>
                  </a:cubicBezTo>
                  <a:cubicBezTo>
                    <a:pt x="2" y="73"/>
                    <a:pt x="3" y="72"/>
                    <a:pt x="2" y="73"/>
                  </a:cubicBezTo>
                  <a:cubicBezTo>
                    <a:pt x="2" y="73"/>
                    <a:pt x="3" y="72"/>
                    <a:pt x="3" y="72"/>
                  </a:cubicBezTo>
                  <a:cubicBezTo>
                    <a:pt x="3" y="72"/>
                    <a:pt x="3" y="71"/>
                    <a:pt x="3" y="71"/>
                  </a:cubicBezTo>
                  <a:cubicBezTo>
                    <a:pt x="3" y="71"/>
                    <a:pt x="4" y="70"/>
                    <a:pt x="4" y="70"/>
                  </a:cubicBezTo>
                  <a:cubicBezTo>
                    <a:pt x="4" y="70"/>
                    <a:pt x="5" y="69"/>
                    <a:pt x="5" y="69"/>
                  </a:cubicBezTo>
                  <a:cubicBezTo>
                    <a:pt x="5" y="69"/>
                    <a:pt x="5" y="68"/>
                    <a:pt x="6" y="68"/>
                  </a:cubicBezTo>
                  <a:cubicBezTo>
                    <a:pt x="6" y="68"/>
                    <a:pt x="6" y="67"/>
                    <a:pt x="6" y="67"/>
                  </a:cubicBezTo>
                  <a:cubicBezTo>
                    <a:pt x="6" y="67"/>
                    <a:pt x="6" y="67"/>
                    <a:pt x="6" y="67"/>
                  </a:cubicBezTo>
                  <a:cubicBezTo>
                    <a:pt x="6" y="67"/>
                    <a:pt x="7" y="66"/>
                    <a:pt x="7" y="66"/>
                  </a:cubicBezTo>
                  <a:cubicBezTo>
                    <a:pt x="7" y="66"/>
                    <a:pt x="7" y="66"/>
                    <a:pt x="7" y="65"/>
                  </a:cubicBezTo>
                  <a:cubicBezTo>
                    <a:pt x="7" y="65"/>
                    <a:pt x="8" y="64"/>
                    <a:pt x="9" y="64"/>
                  </a:cubicBezTo>
                  <a:cubicBezTo>
                    <a:pt x="10" y="63"/>
                    <a:pt x="10" y="62"/>
                    <a:pt x="9" y="63"/>
                  </a:cubicBezTo>
                  <a:cubicBezTo>
                    <a:pt x="10" y="63"/>
                    <a:pt x="10" y="62"/>
                    <a:pt x="10" y="63"/>
                  </a:cubicBezTo>
                  <a:cubicBezTo>
                    <a:pt x="10" y="63"/>
                    <a:pt x="10" y="62"/>
                    <a:pt x="10" y="62"/>
                  </a:cubicBezTo>
                  <a:cubicBezTo>
                    <a:pt x="10" y="62"/>
                    <a:pt x="11" y="62"/>
                    <a:pt x="11" y="62"/>
                  </a:cubicBezTo>
                  <a:cubicBezTo>
                    <a:pt x="11" y="61"/>
                    <a:pt x="11" y="61"/>
                    <a:pt x="11" y="61"/>
                  </a:cubicBezTo>
                  <a:cubicBezTo>
                    <a:pt x="11" y="61"/>
                    <a:pt x="11" y="61"/>
                    <a:pt x="11" y="61"/>
                  </a:cubicBezTo>
                  <a:cubicBezTo>
                    <a:pt x="11" y="61"/>
                    <a:pt x="12" y="60"/>
                    <a:pt x="12" y="60"/>
                  </a:cubicBezTo>
                  <a:cubicBezTo>
                    <a:pt x="12" y="60"/>
                    <a:pt x="12" y="60"/>
                    <a:pt x="12" y="60"/>
                  </a:cubicBezTo>
                  <a:cubicBezTo>
                    <a:pt x="12" y="60"/>
                    <a:pt x="12" y="59"/>
                    <a:pt x="12" y="59"/>
                  </a:cubicBezTo>
                  <a:cubicBezTo>
                    <a:pt x="12" y="59"/>
                    <a:pt x="13" y="58"/>
                    <a:pt x="12" y="59"/>
                  </a:cubicBezTo>
                  <a:cubicBezTo>
                    <a:pt x="12" y="59"/>
                    <a:pt x="13" y="58"/>
                    <a:pt x="13" y="58"/>
                  </a:cubicBezTo>
                  <a:cubicBezTo>
                    <a:pt x="13" y="58"/>
                    <a:pt x="13" y="57"/>
                    <a:pt x="13" y="57"/>
                  </a:cubicBezTo>
                  <a:cubicBezTo>
                    <a:pt x="14" y="57"/>
                    <a:pt x="13" y="57"/>
                    <a:pt x="14" y="57"/>
                  </a:cubicBezTo>
                  <a:cubicBezTo>
                    <a:pt x="14" y="57"/>
                    <a:pt x="14" y="57"/>
                    <a:pt x="14" y="57"/>
                  </a:cubicBezTo>
                  <a:cubicBezTo>
                    <a:pt x="15" y="56"/>
                    <a:pt x="14" y="56"/>
                    <a:pt x="14" y="56"/>
                  </a:cubicBezTo>
                  <a:cubicBezTo>
                    <a:pt x="15" y="56"/>
                    <a:pt x="14" y="56"/>
                    <a:pt x="15" y="56"/>
                  </a:cubicBezTo>
                  <a:cubicBezTo>
                    <a:pt x="15" y="56"/>
                    <a:pt x="15" y="55"/>
                    <a:pt x="15" y="55"/>
                  </a:cubicBezTo>
                  <a:cubicBezTo>
                    <a:pt x="15" y="55"/>
                    <a:pt x="15" y="55"/>
                    <a:pt x="15" y="55"/>
                  </a:cubicBezTo>
                  <a:cubicBezTo>
                    <a:pt x="15" y="55"/>
                    <a:pt x="15" y="55"/>
                    <a:pt x="15" y="55"/>
                  </a:cubicBezTo>
                  <a:cubicBezTo>
                    <a:pt x="15" y="55"/>
                    <a:pt x="15" y="54"/>
                    <a:pt x="15" y="54"/>
                  </a:cubicBezTo>
                  <a:cubicBezTo>
                    <a:pt x="16" y="54"/>
                    <a:pt x="16" y="53"/>
                    <a:pt x="16" y="54"/>
                  </a:cubicBezTo>
                  <a:cubicBezTo>
                    <a:pt x="16" y="54"/>
                    <a:pt x="16" y="53"/>
                    <a:pt x="16" y="53"/>
                  </a:cubicBezTo>
                  <a:cubicBezTo>
                    <a:pt x="17" y="53"/>
                    <a:pt x="17" y="52"/>
                    <a:pt x="16" y="53"/>
                  </a:cubicBezTo>
                  <a:cubicBezTo>
                    <a:pt x="17" y="53"/>
                    <a:pt x="17" y="52"/>
                    <a:pt x="17" y="52"/>
                  </a:cubicBezTo>
                  <a:cubicBezTo>
                    <a:pt x="17" y="52"/>
                    <a:pt x="17" y="52"/>
                    <a:pt x="17" y="52"/>
                  </a:cubicBezTo>
                  <a:cubicBezTo>
                    <a:pt x="18" y="52"/>
                    <a:pt x="18" y="51"/>
                    <a:pt x="18" y="51"/>
                  </a:cubicBezTo>
                  <a:cubicBezTo>
                    <a:pt x="18" y="51"/>
                    <a:pt x="19" y="51"/>
                    <a:pt x="19" y="51"/>
                  </a:cubicBezTo>
                  <a:cubicBezTo>
                    <a:pt x="19" y="51"/>
                    <a:pt x="19" y="51"/>
                    <a:pt x="19" y="51"/>
                  </a:cubicBezTo>
                  <a:cubicBezTo>
                    <a:pt x="19" y="51"/>
                    <a:pt x="19" y="50"/>
                    <a:pt x="19" y="50"/>
                  </a:cubicBezTo>
                  <a:cubicBezTo>
                    <a:pt x="19" y="50"/>
                    <a:pt x="19" y="50"/>
                    <a:pt x="19" y="50"/>
                  </a:cubicBezTo>
                  <a:cubicBezTo>
                    <a:pt x="19" y="50"/>
                    <a:pt x="20" y="50"/>
                    <a:pt x="20" y="49"/>
                  </a:cubicBezTo>
                  <a:cubicBezTo>
                    <a:pt x="20" y="49"/>
                    <a:pt x="20" y="49"/>
                    <a:pt x="20" y="49"/>
                  </a:cubicBezTo>
                  <a:cubicBezTo>
                    <a:pt x="20" y="48"/>
                    <a:pt x="20" y="48"/>
                    <a:pt x="20" y="48"/>
                  </a:cubicBezTo>
                  <a:cubicBezTo>
                    <a:pt x="20" y="48"/>
                    <a:pt x="20" y="48"/>
                    <a:pt x="20" y="48"/>
                  </a:cubicBezTo>
                  <a:cubicBezTo>
                    <a:pt x="20" y="48"/>
                    <a:pt x="20" y="48"/>
                    <a:pt x="20" y="48"/>
                  </a:cubicBezTo>
                  <a:cubicBezTo>
                    <a:pt x="20" y="48"/>
                    <a:pt x="20" y="48"/>
                    <a:pt x="20" y="48"/>
                  </a:cubicBezTo>
                </a:path>
              </a:pathLst>
            </a:custGeom>
            <a:solidFill>
              <a:srgbClr val="9D0E2D"/>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91" name="Freeform 14"/>
            <p:cNvSpPr>
              <a:spLocks noEditPoints="1"/>
            </p:cNvSpPr>
            <p:nvPr/>
          </p:nvSpPr>
          <p:spPr bwMode="auto">
            <a:xfrm>
              <a:off x="5572116" y="4466235"/>
              <a:ext cx="518723" cy="469929"/>
            </a:xfrm>
            <a:custGeom>
              <a:avLst/>
              <a:gdLst>
                <a:gd name="T0" fmla="*/ 2147483647 w 103"/>
                <a:gd name="T1" fmla="*/ 2147483647 h 102"/>
                <a:gd name="T2" fmla="*/ 2147483647 w 103"/>
                <a:gd name="T3" fmla="*/ 2147483647 h 102"/>
                <a:gd name="T4" fmla="*/ 2147483647 w 103"/>
                <a:gd name="T5" fmla="*/ 2147483647 h 102"/>
                <a:gd name="T6" fmla="*/ 2147483647 w 103"/>
                <a:gd name="T7" fmla="*/ 2147483647 h 102"/>
                <a:gd name="T8" fmla="*/ 2147483647 w 103"/>
                <a:gd name="T9" fmla="*/ 2147483647 h 102"/>
                <a:gd name="T10" fmla="*/ 2147483647 w 103"/>
                <a:gd name="T11" fmla="*/ 2147483647 h 102"/>
                <a:gd name="T12" fmla="*/ 2147483647 w 103"/>
                <a:gd name="T13" fmla="*/ 2147483647 h 102"/>
                <a:gd name="T14" fmla="*/ 2147483647 w 103"/>
                <a:gd name="T15" fmla="*/ 2147483647 h 102"/>
                <a:gd name="T16" fmla="*/ 2147483647 w 103"/>
                <a:gd name="T17" fmla="*/ 2147483647 h 102"/>
                <a:gd name="T18" fmla="*/ 2147483647 w 103"/>
                <a:gd name="T19" fmla="*/ 2147483647 h 102"/>
                <a:gd name="T20" fmla="*/ 2147483647 w 103"/>
                <a:gd name="T21" fmla="*/ 2147483647 h 102"/>
                <a:gd name="T22" fmla="*/ 2147483647 w 103"/>
                <a:gd name="T23" fmla="*/ 2147483647 h 102"/>
                <a:gd name="T24" fmla="*/ 2147483647 w 103"/>
                <a:gd name="T25" fmla="*/ 2147483647 h 102"/>
                <a:gd name="T26" fmla="*/ 2147483647 w 103"/>
                <a:gd name="T27" fmla="*/ 2147483647 h 102"/>
                <a:gd name="T28" fmla="*/ 2147483647 w 103"/>
                <a:gd name="T29" fmla="*/ 2147483647 h 102"/>
                <a:gd name="T30" fmla="*/ 2147483647 w 103"/>
                <a:gd name="T31" fmla="*/ 2147483647 h 102"/>
                <a:gd name="T32" fmla="*/ 2147483647 w 103"/>
                <a:gd name="T33" fmla="*/ 2147483647 h 102"/>
                <a:gd name="T34" fmla="*/ 2147483647 w 103"/>
                <a:gd name="T35" fmla="*/ 2147483647 h 102"/>
                <a:gd name="T36" fmla="*/ 2147483647 w 103"/>
                <a:gd name="T37" fmla="*/ 2147483647 h 102"/>
                <a:gd name="T38" fmla="*/ 2147483647 w 103"/>
                <a:gd name="T39" fmla="*/ 2147483647 h 102"/>
                <a:gd name="T40" fmla="*/ 2147483647 w 103"/>
                <a:gd name="T41" fmla="*/ 2147483647 h 102"/>
                <a:gd name="T42" fmla="*/ 2147483647 w 103"/>
                <a:gd name="T43" fmla="*/ 2147483647 h 102"/>
                <a:gd name="T44" fmla="*/ 2147483647 w 103"/>
                <a:gd name="T45" fmla="*/ 2147483647 h 102"/>
                <a:gd name="T46" fmla="*/ 2147483647 w 103"/>
                <a:gd name="T47" fmla="*/ 2147483647 h 102"/>
                <a:gd name="T48" fmla="*/ 2147483647 w 103"/>
                <a:gd name="T49" fmla="*/ 2147483647 h 102"/>
                <a:gd name="T50" fmla="*/ 2147483647 w 103"/>
                <a:gd name="T51" fmla="*/ 2147483647 h 102"/>
                <a:gd name="T52" fmla="*/ 2147483647 w 103"/>
                <a:gd name="T53" fmla="*/ 2147483647 h 102"/>
                <a:gd name="T54" fmla="*/ 2147483647 w 103"/>
                <a:gd name="T55" fmla="*/ 2147483647 h 102"/>
                <a:gd name="T56" fmla="*/ 2147483647 w 103"/>
                <a:gd name="T57" fmla="*/ 2147483647 h 102"/>
                <a:gd name="T58" fmla="*/ 2147483647 w 103"/>
                <a:gd name="T59" fmla="*/ 2147483647 h 102"/>
                <a:gd name="T60" fmla="*/ 2147483647 w 103"/>
                <a:gd name="T61" fmla="*/ 2147483647 h 102"/>
                <a:gd name="T62" fmla="*/ 2147483647 w 103"/>
                <a:gd name="T63" fmla="*/ 2147483647 h 102"/>
                <a:gd name="T64" fmla="*/ 2147483647 w 103"/>
                <a:gd name="T65" fmla="*/ 2147483647 h 102"/>
                <a:gd name="T66" fmla="*/ 2147483647 w 103"/>
                <a:gd name="T67" fmla="*/ 2147483647 h 102"/>
                <a:gd name="T68" fmla="*/ 2147483647 w 103"/>
                <a:gd name="T69" fmla="*/ 2147483647 h 102"/>
                <a:gd name="T70" fmla="*/ 2147483647 w 103"/>
                <a:gd name="T71" fmla="*/ 2147483647 h 102"/>
                <a:gd name="T72" fmla="*/ 0 w 103"/>
                <a:gd name="T73" fmla="*/ 2147483647 h 102"/>
                <a:gd name="T74" fmla="*/ 2147483647 w 103"/>
                <a:gd name="T75" fmla="*/ 2147483647 h 102"/>
                <a:gd name="T76" fmla="*/ 2147483647 w 103"/>
                <a:gd name="T77" fmla="*/ 2147483647 h 102"/>
                <a:gd name="T78" fmla="*/ 2147483647 w 103"/>
                <a:gd name="T79" fmla="*/ 2147483647 h 102"/>
                <a:gd name="T80" fmla="*/ 2147483647 w 103"/>
                <a:gd name="T81" fmla="*/ 2147483647 h 102"/>
                <a:gd name="T82" fmla="*/ 2147483647 w 103"/>
                <a:gd name="T83" fmla="*/ 2147483647 h 102"/>
                <a:gd name="T84" fmla="*/ 2147483647 w 103"/>
                <a:gd name="T85" fmla="*/ 2147483647 h 102"/>
                <a:gd name="T86" fmla="*/ 2147483647 w 103"/>
                <a:gd name="T87" fmla="*/ 2147483647 h 102"/>
                <a:gd name="T88" fmla="*/ 2147483647 w 103"/>
                <a:gd name="T89" fmla="*/ 2147483647 h 102"/>
                <a:gd name="T90" fmla="*/ 2147483647 w 103"/>
                <a:gd name="T91" fmla="*/ 2147483647 h 102"/>
                <a:gd name="T92" fmla="*/ 2147483647 w 103"/>
                <a:gd name="T93" fmla="*/ 2147483647 h 102"/>
                <a:gd name="T94" fmla="*/ 2147483647 w 103"/>
                <a:gd name="T95" fmla="*/ 2147483647 h 102"/>
                <a:gd name="T96" fmla="*/ 2147483647 w 103"/>
                <a:gd name="T97" fmla="*/ 2147483647 h 102"/>
                <a:gd name="T98" fmla="*/ 2147483647 w 103"/>
                <a:gd name="T99" fmla="*/ 2147483647 h 102"/>
                <a:gd name="T100" fmla="*/ 2147483647 w 103"/>
                <a:gd name="T101" fmla="*/ 2147483647 h 102"/>
                <a:gd name="T102" fmla="*/ 2147483647 w 103"/>
                <a:gd name="T103" fmla="*/ 2147483647 h 102"/>
                <a:gd name="T104" fmla="*/ 2147483647 w 103"/>
                <a:gd name="T105" fmla="*/ 2147483647 h 102"/>
                <a:gd name="T106" fmla="*/ 2147483647 w 103"/>
                <a:gd name="T107" fmla="*/ 2147483647 h 102"/>
                <a:gd name="T108" fmla="*/ 2147483647 w 103"/>
                <a:gd name="T109" fmla="*/ 0 h 102"/>
                <a:gd name="T110" fmla="*/ 2147483647 w 103"/>
                <a:gd name="T111" fmla="*/ 2147483647 h 102"/>
                <a:gd name="T112" fmla="*/ 2147483647 w 103"/>
                <a:gd name="T113" fmla="*/ 2147483647 h 102"/>
                <a:gd name="T114" fmla="*/ 2147483647 w 103"/>
                <a:gd name="T115" fmla="*/ 2147483647 h 102"/>
                <a:gd name="T116" fmla="*/ 2147483647 w 103"/>
                <a:gd name="T117" fmla="*/ 2147483647 h 102"/>
                <a:gd name="T118" fmla="*/ 2147483647 w 103"/>
                <a:gd name="T119" fmla="*/ 2147483647 h 102"/>
                <a:gd name="T120" fmla="*/ 2147483647 w 103"/>
                <a:gd name="T121" fmla="*/ 2147483647 h 102"/>
                <a:gd name="T122" fmla="*/ 2147483647 w 103"/>
                <a:gd name="T123" fmla="*/ 2147483647 h 1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3"/>
                <a:gd name="T187" fmla="*/ 0 h 102"/>
                <a:gd name="T188" fmla="*/ 103 w 103"/>
                <a:gd name="T189" fmla="*/ 102 h 1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3" h="102">
                  <a:moveTo>
                    <a:pt x="79" y="22"/>
                  </a:moveTo>
                  <a:cubicBezTo>
                    <a:pt x="79" y="22"/>
                    <a:pt x="79" y="22"/>
                    <a:pt x="79" y="22"/>
                  </a:cubicBezTo>
                  <a:cubicBezTo>
                    <a:pt x="79" y="22"/>
                    <a:pt x="79" y="23"/>
                    <a:pt x="79" y="23"/>
                  </a:cubicBezTo>
                  <a:cubicBezTo>
                    <a:pt x="79" y="23"/>
                    <a:pt x="80" y="23"/>
                    <a:pt x="80" y="23"/>
                  </a:cubicBezTo>
                  <a:cubicBezTo>
                    <a:pt x="80" y="23"/>
                    <a:pt x="80" y="24"/>
                    <a:pt x="80" y="24"/>
                  </a:cubicBezTo>
                  <a:cubicBezTo>
                    <a:pt x="80" y="24"/>
                    <a:pt x="80" y="24"/>
                    <a:pt x="80" y="24"/>
                  </a:cubicBezTo>
                  <a:cubicBezTo>
                    <a:pt x="80" y="24"/>
                    <a:pt x="81" y="24"/>
                    <a:pt x="81" y="24"/>
                  </a:cubicBezTo>
                  <a:cubicBezTo>
                    <a:pt x="81" y="24"/>
                    <a:pt x="81" y="25"/>
                    <a:pt x="81" y="25"/>
                  </a:cubicBezTo>
                  <a:cubicBezTo>
                    <a:pt x="81" y="24"/>
                    <a:pt x="81" y="25"/>
                    <a:pt x="81" y="25"/>
                  </a:cubicBezTo>
                  <a:cubicBezTo>
                    <a:pt x="81" y="24"/>
                    <a:pt x="81" y="25"/>
                    <a:pt x="81" y="25"/>
                  </a:cubicBezTo>
                  <a:cubicBezTo>
                    <a:pt x="81" y="25"/>
                    <a:pt x="82" y="25"/>
                    <a:pt x="82" y="25"/>
                  </a:cubicBezTo>
                  <a:cubicBezTo>
                    <a:pt x="81" y="25"/>
                    <a:pt x="82" y="25"/>
                    <a:pt x="82" y="25"/>
                  </a:cubicBezTo>
                  <a:cubicBezTo>
                    <a:pt x="82" y="25"/>
                    <a:pt x="83" y="26"/>
                    <a:pt x="83" y="26"/>
                  </a:cubicBezTo>
                  <a:cubicBezTo>
                    <a:pt x="83" y="26"/>
                    <a:pt x="83" y="26"/>
                    <a:pt x="83" y="26"/>
                  </a:cubicBezTo>
                  <a:cubicBezTo>
                    <a:pt x="83" y="26"/>
                    <a:pt x="83" y="26"/>
                    <a:pt x="83" y="26"/>
                  </a:cubicBezTo>
                  <a:cubicBezTo>
                    <a:pt x="83" y="26"/>
                    <a:pt x="83" y="26"/>
                    <a:pt x="84" y="26"/>
                  </a:cubicBezTo>
                  <a:cubicBezTo>
                    <a:pt x="84" y="26"/>
                    <a:pt x="84" y="26"/>
                    <a:pt x="84" y="26"/>
                  </a:cubicBezTo>
                  <a:cubicBezTo>
                    <a:pt x="84" y="26"/>
                    <a:pt x="84" y="27"/>
                    <a:pt x="84" y="27"/>
                  </a:cubicBezTo>
                  <a:cubicBezTo>
                    <a:pt x="85" y="27"/>
                    <a:pt x="85" y="28"/>
                    <a:pt x="86" y="28"/>
                  </a:cubicBezTo>
                  <a:cubicBezTo>
                    <a:pt x="86" y="28"/>
                    <a:pt x="86" y="28"/>
                    <a:pt x="86" y="28"/>
                  </a:cubicBezTo>
                  <a:cubicBezTo>
                    <a:pt x="86" y="28"/>
                    <a:pt x="87" y="28"/>
                    <a:pt x="87" y="28"/>
                  </a:cubicBezTo>
                  <a:cubicBezTo>
                    <a:pt x="87" y="28"/>
                    <a:pt x="87" y="29"/>
                    <a:pt x="87" y="29"/>
                  </a:cubicBezTo>
                  <a:cubicBezTo>
                    <a:pt x="87" y="28"/>
                    <a:pt x="87" y="29"/>
                    <a:pt x="87" y="29"/>
                  </a:cubicBezTo>
                  <a:cubicBezTo>
                    <a:pt x="87" y="28"/>
                    <a:pt x="87" y="29"/>
                    <a:pt x="87" y="29"/>
                  </a:cubicBezTo>
                  <a:cubicBezTo>
                    <a:pt x="88" y="29"/>
                    <a:pt x="88" y="29"/>
                    <a:pt x="88" y="29"/>
                  </a:cubicBezTo>
                  <a:cubicBezTo>
                    <a:pt x="88" y="29"/>
                    <a:pt x="88" y="30"/>
                    <a:pt x="88" y="30"/>
                  </a:cubicBezTo>
                  <a:cubicBezTo>
                    <a:pt x="89" y="30"/>
                    <a:pt x="89" y="30"/>
                    <a:pt x="89" y="30"/>
                  </a:cubicBezTo>
                  <a:cubicBezTo>
                    <a:pt x="89" y="30"/>
                    <a:pt x="89" y="30"/>
                    <a:pt x="89" y="30"/>
                  </a:cubicBezTo>
                  <a:cubicBezTo>
                    <a:pt x="89" y="30"/>
                    <a:pt x="89" y="30"/>
                    <a:pt x="90" y="30"/>
                  </a:cubicBezTo>
                  <a:cubicBezTo>
                    <a:pt x="90" y="30"/>
                    <a:pt x="90" y="31"/>
                    <a:pt x="90" y="31"/>
                  </a:cubicBezTo>
                  <a:cubicBezTo>
                    <a:pt x="90" y="31"/>
                    <a:pt x="90" y="31"/>
                    <a:pt x="91" y="31"/>
                  </a:cubicBezTo>
                  <a:cubicBezTo>
                    <a:pt x="90" y="31"/>
                    <a:pt x="90" y="31"/>
                    <a:pt x="91" y="31"/>
                  </a:cubicBezTo>
                  <a:cubicBezTo>
                    <a:pt x="91" y="31"/>
                    <a:pt x="91" y="31"/>
                    <a:pt x="91" y="31"/>
                  </a:cubicBezTo>
                  <a:cubicBezTo>
                    <a:pt x="92" y="31"/>
                    <a:pt x="92" y="32"/>
                    <a:pt x="92" y="32"/>
                  </a:cubicBezTo>
                  <a:cubicBezTo>
                    <a:pt x="92" y="32"/>
                    <a:pt x="93" y="32"/>
                    <a:pt x="93" y="32"/>
                  </a:cubicBezTo>
                  <a:cubicBezTo>
                    <a:pt x="93" y="32"/>
                    <a:pt x="93" y="33"/>
                    <a:pt x="93" y="33"/>
                  </a:cubicBezTo>
                  <a:cubicBezTo>
                    <a:pt x="93" y="32"/>
                    <a:pt x="93" y="33"/>
                    <a:pt x="94" y="33"/>
                  </a:cubicBezTo>
                  <a:cubicBezTo>
                    <a:pt x="94" y="33"/>
                    <a:pt x="94" y="33"/>
                    <a:pt x="94" y="33"/>
                  </a:cubicBezTo>
                  <a:cubicBezTo>
                    <a:pt x="94" y="33"/>
                    <a:pt x="94" y="33"/>
                    <a:pt x="94" y="33"/>
                  </a:cubicBezTo>
                  <a:cubicBezTo>
                    <a:pt x="95" y="33"/>
                    <a:pt x="95" y="34"/>
                    <a:pt x="95" y="34"/>
                  </a:cubicBezTo>
                  <a:cubicBezTo>
                    <a:pt x="95" y="34"/>
                    <a:pt x="95" y="34"/>
                    <a:pt x="95" y="34"/>
                  </a:cubicBezTo>
                  <a:cubicBezTo>
                    <a:pt x="95" y="34"/>
                    <a:pt x="96" y="35"/>
                    <a:pt x="96" y="35"/>
                  </a:cubicBezTo>
                  <a:cubicBezTo>
                    <a:pt x="96" y="35"/>
                    <a:pt x="96" y="35"/>
                    <a:pt x="96" y="35"/>
                  </a:cubicBezTo>
                  <a:cubicBezTo>
                    <a:pt x="96" y="35"/>
                    <a:pt x="96" y="35"/>
                    <a:pt x="96" y="35"/>
                  </a:cubicBezTo>
                  <a:cubicBezTo>
                    <a:pt x="96" y="35"/>
                    <a:pt x="96" y="35"/>
                    <a:pt x="96" y="35"/>
                  </a:cubicBezTo>
                  <a:cubicBezTo>
                    <a:pt x="96" y="35"/>
                    <a:pt x="97" y="35"/>
                    <a:pt x="97" y="35"/>
                  </a:cubicBezTo>
                  <a:cubicBezTo>
                    <a:pt x="97" y="35"/>
                    <a:pt x="97" y="36"/>
                    <a:pt x="97" y="36"/>
                  </a:cubicBezTo>
                  <a:cubicBezTo>
                    <a:pt x="97" y="36"/>
                    <a:pt x="97" y="36"/>
                    <a:pt x="97" y="36"/>
                  </a:cubicBezTo>
                  <a:cubicBezTo>
                    <a:pt x="97" y="36"/>
                    <a:pt x="98" y="36"/>
                    <a:pt x="98" y="36"/>
                  </a:cubicBezTo>
                  <a:cubicBezTo>
                    <a:pt x="98" y="36"/>
                    <a:pt x="98" y="36"/>
                    <a:pt x="98" y="36"/>
                  </a:cubicBezTo>
                  <a:cubicBezTo>
                    <a:pt x="98" y="36"/>
                    <a:pt x="98" y="37"/>
                    <a:pt x="98" y="37"/>
                  </a:cubicBezTo>
                  <a:cubicBezTo>
                    <a:pt x="98" y="37"/>
                    <a:pt x="98" y="37"/>
                    <a:pt x="98" y="38"/>
                  </a:cubicBezTo>
                  <a:cubicBezTo>
                    <a:pt x="98" y="38"/>
                    <a:pt x="99" y="38"/>
                    <a:pt x="99" y="38"/>
                  </a:cubicBezTo>
                  <a:cubicBezTo>
                    <a:pt x="99" y="38"/>
                    <a:pt x="99" y="39"/>
                    <a:pt x="99" y="39"/>
                  </a:cubicBezTo>
                  <a:cubicBezTo>
                    <a:pt x="99" y="39"/>
                    <a:pt x="100" y="40"/>
                    <a:pt x="100" y="40"/>
                  </a:cubicBezTo>
                  <a:cubicBezTo>
                    <a:pt x="100" y="40"/>
                    <a:pt x="100" y="40"/>
                    <a:pt x="100" y="40"/>
                  </a:cubicBezTo>
                  <a:cubicBezTo>
                    <a:pt x="100" y="40"/>
                    <a:pt x="100" y="40"/>
                    <a:pt x="101" y="40"/>
                  </a:cubicBezTo>
                  <a:cubicBezTo>
                    <a:pt x="101" y="40"/>
                    <a:pt x="101" y="41"/>
                    <a:pt x="101" y="41"/>
                  </a:cubicBezTo>
                  <a:cubicBezTo>
                    <a:pt x="101" y="40"/>
                    <a:pt x="101" y="41"/>
                    <a:pt x="101" y="41"/>
                  </a:cubicBezTo>
                  <a:cubicBezTo>
                    <a:pt x="101" y="41"/>
                    <a:pt x="102" y="41"/>
                    <a:pt x="102" y="41"/>
                  </a:cubicBezTo>
                  <a:cubicBezTo>
                    <a:pt x="101" y="41"/>
                    <a:pt x="102" y="41"/>
                    <a:pt x="102" y="41"/>
                  </a:cubicBezTo>
                  <a:cubicBezTo>
                    <a:pt x="102" y="41"/>
                    <a:pt x="102" y="42"/>
                    <a:pt x="102" y="42"/>
                  </a:cubicBezTo>
                  <a:cubicBezTo>
                    <a:pt x="102" y="42"/>
                    <a:pt x="102" y="42"/>
                    <a:pt x="102" y="42"/>
                  </a:cubicBezTo>
                  <a:cubicBezTo>
                    <a:pt x="102" y="43"/>
                    <a:pt x="102" y="43"/>
                    <a:pt x="102" y="44"/>
                  </a:cubicBezTo>
                  <a:cubicBezTo>
                    <a:pt x="102" y="43"/>
                    <a:pt x="102" y="43"/>
                    <a:pt x="102" y="45"/>
                  </a:cubicBezTo>
                  <a:cubicBezTo>
                    <a:pt x="102" y="45"/>
                    <a:pt x="102" y="45"/>
                    <a:pt x="102" y="45"/>
                  </a:cubicBezTo>
                  <a:cubicBezTo>
                    <a:pt x="102" y="45"/>
                    <a:pt x="102" y="46"/>
                    <a:pt x="102" y="46"/>
                  </a:cubicBezTo>
                  <a:cubicBezTo>
                    <a:pt x="102" y="45"/>
                    <a:pt x="102" y="46"/>
                    <a:pt x="102" y="46"/>
                  </a:cubicBezTo>
                  <a:cubicBezTo>
                    <a:pt x="102" y="46"/>
                    <a:pt x="102" y="47"/>
                    <a:pt x="102" y="47"/>
                  </a:cubicBezTo>
                  <a:cubicBezTo>
                    <a:pt x="102" y="47"/>
                    <a:pt x="103" y="47"/>
                    <a:pt x="103" y="47"/>
                  </a:cubicBezTo>
                  <a:cubicBezTo>
                    <a:pt x="102" y="47"/>
                    <a:pt x="103" y="47"/>
                    <a:pt x="103" y="48"/>
                  </a:cubicBezTo>
                  <a:cubicBezTo>
                    <a:pt x="102" y="48"/>
                    <a:pt x="102" y="48"/>
                    <a:pt x="102" y="48"/>
                  </a:cubicBezTo>
                  <a:cubicBezTo>
                    <a:pt x="102" y="48"/>
                    <a:pt x="102" y="49"/>
                    <a:pt x="102" y="49"/>
                  </a:cubicBezTo>
                  <a:cubicBezTo>
                    <a:pt x="102" y="48"/>
                    <a:pt x="102" y="49"/>
                    <a:pt x="102" y="49"/>
                  </a:cubicBezTo>
                  <a:cubicBezTo>
                    <a:pt x="102" y="49"/>
                    <a:pt x="102" y="49"/>
                    <a:pt x="102" y="49"/>
                  </a:cubicBezTo>
                  <a:cubicBezTo>
                    <a:pt x="102" y="49"/>
                    <a:pt x="102" y="50"/>
                    <a:pt x="102" y="50"/>
                  </a:cubicBezTo>
                  <a:cubicBezTo>
                    <a:pt x="102" y="50"/>
                    <a:pt x="101" y="50"/>
                    <a:pt x="101" y="50"/>
                  </a:cubicBezTo>
                  <a:cubicBezTo>
                    <a:pt x="101" y="50"/>
                    <a:pt x="101" y="50"/>
                    <a:pt x="101" y="51"/>
                  </a:cubicBezTo>
                  <a:cubicBezTo>
                    <a:pt x="101" y="50"/>
                    <a:pt x="101" y="50"/>
                    <a:pt x="101" y="51"/>
                  </a:cubicBezTo>
                  <a:cubicBezTo>
                    <a:pt x="101" y="51"/>
                    <a:pt x="101" y="51"/>
                    <a:pt x="101" y="51"/>
                  </a:cubicBezTo>
                  <a:cubicBezTo>
                    <a:pt x="101" y="51"/>
                    <a:pt x="101" y="51"/>
                    <a:pt x="101" y="52"/>
                  </a:cubicBezTo>
                  <a:cubicBezTo>
                    <a:pt x="101" y="52"/>
                    <a:pt x="100" y="52"/>
                    <a:pt x="100" y="52"/>
                  </a:cubicBezTo>
                  <a:cubicBezTo>
                    <a:pt x="100" y="52"/>
                    <a:pt x="100" y="53"/>
                    <a:pt x="100" y="53"/>
                  </a:cubicBezTo>
                  <a:cubicBezTo>
                    <a:pt x="100" y="53"/>
                    <a:pt x="100" y="53"/>
                    <a:pt x="100" y="53"/>
                  </a:cubicBezTo>
                  <a:cubicBezTo>
                    <a:pt x="100" y="53"/>
                    <a:pt x="100" y="53"/>
                    <a:pt x="100" y="53"/>
                  </a:cubicBezTo>
                  <a:cubicBezTo>
                    <a:pt x="100" y="53"/>
                    <a:pt x="99" y="54"/>
                    <a:pt x="99" y="54"/>
                  </a:cubicBezTo>
                  <a:cubicBezTo>
                    <a:pt x="99" y="54"/>
                    <a:pt x="99" y="54"/>
                    <a:pt x="99" y="54"/>
                  </a:cubicBezTo>
                  <a:cubicBezTo>
                    <a:pt x="99" y="54"/>
                    <a:pt x="99" y="54"/>
                    <a:pt x="98" y="54"/>
                  </a:cubicBezTo>
                  <a:cubicBezTo>
                    <a:pt x="98" y="55"/>
                    <a:pt x="98" y="55"/>
                    <a:pt x="98" y="55"/>
                  </a:cubicBezTo>
                  <a:cubicBezTo>
                    <a:pt x="97" y="55"/>
                    <a:pt x="97" y="55"/>
                    <a:pt x="97" y="55"/>
                  </a:cubicBezTo>
                  <a:cubicBezTo>
                    <a:pt x="97" y="55"/>
                    <a:pt x="97" y="55"/>
                    <a:pt x="96" y="55"/>
                  </a:cubicBezTo>
                  <a:cubicBezTo>
                    <a:pt x="97" y="55"/>
                    <a:pt x="97" y="55"/>
                    <a:pt x="96" y="55"/>
                  </a:cubicBezTo>
                  <a:cubicBezTo>
                    <a:pt x="97" y="55"/>
                    <a:pt x="97" y="55"/>
                    <a:pt x="96" y="55"/>
                  </a:cubicBezTo>
                  <a:cubicBezTo>
                    <a:pt x="95" y="55"/>
                    <a:pt x="94" y="55"/>
                    <a:pt x="94" y="55"/>
                  </a:cubicBezTo>
                  <a:cubicBezTo>
                    <a:pt x="95" y="55"/>
                    <a:pt x="94" y="55"/>
                    <a:pt x="93" y="55"/>
                  </a:cubicBezTo>
                  <a:cubicBezTo>
                    <a:pt x="93" y="55"/>
                    <a:pt x="93" y="55"/>
                    <a:pt x="92" y="55"/>
                  </a:cubicBezTo>
                  <a:cubicBezTo>
                    <a:pt x="92" y="55"/>
                    <a:pt x="92" y="55"/>
                    <a:pt x="92" y="55"/>
                  </a:cubicBezTo>
                  <a:cubicBezTo>
                    <a:pt x="92" y="55"/>
                    <a:pt x="91" y="55"/>
                    <a:pt x="91" y="55"/>
                  </a:cubicBezTo>
                  <a:cubicBezTo>
                    <a:pt x="91" y="55"/>
                    <a:pt x="91" y="55"/>
                    <a:pt x="91" y="55"/>
                  </a:cubicBezTo>
                  <a:cubicBezTo>
                    <a:pt x="91" y="55"/>
                    <a:pt x="91" y="55"/>
                    <a:pt x="90" y="55"/>
                  </a:cubicBezTo>
                  <a:cubicBezTo>
                    <a:pt x="90" y="55"/>
                    <a:pt x="90" y="55"/>
                    <a:pt x="90" y="55"/>
                  </a:cubicBezTo>
                  <a:cubicBezTo>
                    <a:pt x="90" y="55"/>
                    <a:pt x="89" y="55"/>
                    <a:pt x="89" y="55"/>
                  </a:cubicBezTo>
                  <a:cubicBezTo>
                    <a:pt x="89" y="55"/>
                    <a:pt x="89" y="55"/>
                    <a:pt x="88" y="55"/>
                  </a:cubicBezTo>
                  <a:cubicBezTo>
                    <a:pt x="88" y="55"/>
                    <a:pt x="88" y="56"/>
                    <a:pt x="88" y="56"/>
                  </a:cubicBezTo>
                  <a:cubicBezTo>
                    <a:pt x="88" y="55"/>
                    <a:pt x="88" y="56"/>
                    <a:pt x="88" y="56"/>
                  </a:cubicBezTo>
                  <a:cubicBezTo>
                    <a:pt x="87" y="56"/>
                    <a:pt x="87" y="56"/>
                    <a:pt x="87" y="56"/>
                  </a:cubicBezTo>
                  <a:cubicBezTo>
                    <a:pt x="87" y="56"/>
                    <a:pt x="86" y="56"/>
                    <a:pt x="86" y="56"/>
                  </a:cubicBezTo>
                  <a:cubicBezTo>
                    <a:pt x="86" y="56"/>
                    <a:pt x="85" y="56"/>
                    <a:pt x="85" y="56"/>
                  </a:cubicBezTo>
                  <a:cubicBezTo>
                    <a:pt x="85" y="56"/>
                    <a:pt x="85" y="56"/>
                    <a:pt x="85" y="56"/>
                  </a:cubicBezTo>
                  <a:cubicBezTo>
                    <a:pt x="85" y="56"/>
                    <a:pt x="85" y="56"/>
                    <a:pt x="84" y="56"/>
                  </a:cubicBezTo>
                  <a:cubicBezTo>
                    <a:pt x="84" y="56"/>
                    <a:pt x="83" y="56"/>
                    <a:pt x="83" y="56"/>
                  </a:cubicBezTo>
                  <a:cubicBezTo>
                    <a:pt x="84" y="56"/>
                    <a:pt x="83" y="56"/>
                    <a:pt x="82" y="56"/>
                  </a:cubicBezTo>
                  <a:cubicBezTo>
                    <a:pt x="84" y="56"/>
                    <a:pt x="83" y="56"/>
                    <a:pt x="80" y="56"/>
                  </a:cubicBezTo>
                  <a:cubicBezTo>
                    <a:pt x="84" y="56"/>
                    <a:pt x="83" y="56"/>
                    <a:pt x="79" y="56"/>
                  </a:cubicBezTo>
                  <a:cubicBezTo>
                    <a:pt x="79" y="56"/>
                    <a:pt x="79" y="56"/>
                    <a:pt x="79" y="56"/>
                  </a:cubicBezTo>
                  <a:cubicBezTo>
                    <a:pt x="79" y="56"/>
                    <a:pt x="79" y="56"/>
                    <a:pt x="78" y="56"/>
                  </a:cubicBezTo>
                  <a:cubicBezTo>
                    <a:pt x="78" y="56"/>
                    <a:pt x="77" y="56"/>
                    <a:pt x="77" y="56"/>
                  </a:cubicBezTo>
                  <a:cubicBezTo>
                    <a:pt x="78" y="56"/>
                    <a:pt x="77" y="56"/>
                    <a:pt x="77" y="56"/>
                  </a:cubicBezTo>
                  <a:cubicBezTo>
                    <a:pt x="77" y="56"/>
                    <a:pt x="76" y="56"/>
                    <a:pt x="76" y="56"/>
                  </a:cubicBezTo>
                  <a:cubicBezTo>
                    <a:pt x="76" y="56"/>
                    <a:pt x="75" y="57"/>
                    <a:pt x="75" y="57"/>
                  </a:cubicBezTo>
                  <a:cubicBezTo>
                    <a:pt x="75" y="57"/>
                    <a:pt x="75" y="57"/>
                    <a:pt x="75" y="57"/>
                  </a:cubicBezTo>
                  <a:cubicBezTo>
                    <a:pt x="74" y="57"/>
                    <a:pt x="74" y="57"/>
                    <a:pt x="74" y="57"/>
                  </a:cubicBezTo>
                  <a:cubicBezTo>
                    <a:pt x="74" y="57"/>
                    <a:pt x="73" y="57"/>
                    <a:pt x="73" y="57"/>
                  </a:cubicBezTo>
                  <a:cubicBezTo>
                    <a:pt x="74" y="57"/>
                    <a:pt x="73" y="57"/>
                    <a:pt x="73" y="57"/>
                  </a:cubicBezTo>
                  <a:cubicBezTo>
                    <a:pt x="73" y="57"/>
                    <a:pt x="72" y="57"/>
                    <a:pt x="72" y="57"/>
                  </a:cubicBezTo>
                  <a:cubicBezTo>
                    <a:pt x="72" y="57"/>
                    <a:pt x="71" y="58"/>
                    <a:pt x="71" y="58"/>
                  </a:cubicBezTo>
                  <a:cubicBezTo>
                    <a:pt x="72" y="57"/>
                    <a:pt x="71" y="58"/>
                    <a:pt x="71" y="58"/>
                  </a:cubicBezTo>
                  <a:cubicBezTo>
                    <a:pt x="71" y="58"/>
                    <a:pt x="70" y="58"/>
                    <a:pt x="70" y="58"/>
                  </a:cubicBezTo>
                  <a:cubicBezTo>
                    <a:pt x="71" y="58"/>
                    <a:pt x="70" y="58"/>
                    <a:pt x="70" y="58"/>
                  </a:cubicBezTo>
                  <a:cubicBezTo>
                    <a:pt x="70" y="58"/>
                    <a:pt x="69" y="59"/>
                    <a:pt x="69" y="59"/>
                  </a:cubicBezTo>
                  <a:cubicBezTo>
                    <a:pt x="69" y="59"/>
                    <a:pt x="69" y="59"/>
                    <a:pt x="69" y="59"/>
                  </a:cubicBezTo>
                  <a:cubicBezTo>
                    <a:pt x="69" y="59"/>
                    <a:pt x="69" y="59"/>
                    <a:pt x="69" y="59"/>
                  </a:cubicBezTo>
                  <a:cubicBezTo>
                    <a:pt x="69" y="59"/>
                    <a:pt x="69" y="59"/>
                    <a:pt x="69" y="60"/>
                  </a:cubicBezTo>
                  <a:cubicBezTo>
                    <a:pt x="69" y="60"/>
                    <a:pt x="68" y="60"/>
                    <a:pt x="68" y="60"/>
                  </a:cubicBezTo>
                  <a:cubicBezTo>
                    <a:pt x="69" y="60"/>
                    <a:pt x="68" y="60"/>
                    <a:pt x="68" y="60"/>
                  </a:cubicBezTo>
                  <a:cubicBezTo>
                    <a:pt x="68" y="60"/>
                    <a:pt x="68" y="61"/>
                    <a:pt x="68" y="61"/>
                  </a:cubicBezTo>
                  <a:cubicBezTo>
                    <a:pt x="68" y="61"/>
                    <a:pt x="68" y="61"/>
                    <a:pt x="68" y="62"/>
                  </a:cubicBezTo>
                  <a:cubicBezTo>
                    <a:pt x="67" y="62"/>
                    <a:pt x="67" y="62"/>
                    <a:pt x="67" y="62"/>
                  </a:cubicBezTo>
                  <a:cubicBezTo>
                    <a:pt x="67" y="62"/>
                    <a:pt x="67" y="62"/>
                    <a:pt x="67" y="62"/>
                  </a:cubicBezTo>
                  <a:cubicBezTo>
                    <a:pt x="67" y="62"/>
                    <a:pt x="67" y="62"/>
                    <a:pt x="67" y="63"/>
                  </a:cubicBezTo>
                  <a:cubicBezTo>
                    <a:pt x="67" y="63"/>
                    <a:pt x="67" y="63"/>
                    <a:pt x="67" y="63"/>
                  </a:cubicBezTo>
                  <a:cubicBezTo>
                    <a:pt x="67" y="63"/>
                    <a:pt x="67" y="63"/>
                    <a:pt x="67" y="64"/>
                  </a:cubicBezTo>
                  <a:cubicBezTo>
                    <a:pt x="67" y="64"/>
                    <a:pt x="66" y="64"/>
                    <a:pt x="66" y="64"/>
                  </a:cubicBezTo>
                  <a:cubicBezTo>
                    <a:pt x="66" y="64"/>
                    <a:pt x="66" y="65"/>
                    <a:pt x="66" y="65"/>
                  </a:cubicBezTo>
                  <a:cubicBezTo>
                    <a:pt x="66" y="65"/>
                    <a:pt x="66" y="65"/>
                    <a:pt x="66" y="66"/>
                  </a:cubicBezTo>
                  <a:cubicBezTo>
                    <a:pt x="66" y="66"/>
                    <a:pt x="66" y="66"/>
                    <a:pt x="66" y="66"/>
                  </a:cubicBezTo>
                  <a:cubicBezTo>
                    <a:pt x="66" y="67"/>
                    <a:pt x="66" y="67"/>
                    <a:pt x="66" y="67"/>
                  </a:cubicBezTo>
                  <a:cubicBezTo>
                    <a:pt x="66" y="67"/>
                    <a:pt x="65" y="68"/>
                    <a:pt x="65" y="68"/>
                  </a:cubicBezTo>
                  <a:cubicBezTo>
                    <a:pt x="65" y="68"/>
                    <a:pt x="65" y="68"/>
                    <a:pt x="65" y="68"/>
                  </a:cubicBezTo>
                  <a:cubicBezTo>
                    <a:pt x="65" y="68"/>
                    <a:pt x="65" y="68"/>
                    <a:pt x="65" y="68"/>
                  </a:cubicBezTo>
                  <a:cubicBezTo>
                    <a:pt x="65" y="68"/>
                    <a:pt x="65" y="68"/>
                    <a:pt x="65" y="69"/>
                  </a:cubicBezTo>
                  <a:cubicBezTo>
                    <a:pt x="65" y="69"/>
                    <a:pt x="64" y="69"/>
                    <a:pt x="64" y="69"/>
                  </a:cubicBezTo>
                  <a:cubicBezTo>
                    <a:pt x="64" y="69"/>
                    <a:pt x="64" y="70"/>
                    <a:pt x="64" y="70"/>
                  </a:cubicBezTo>
                  <a:cubicBezTo>
                    <a:pt x="64" y="70"/>
                    <a:pt x="64" y="70"/>
                    <a:pt x="64" y="70"/>
                  </a:cubicBezTo>
                  <a:cubicBezTo>
                    <a:pt x="64" y="71"/>
                    <a:pt x="63" y="71"/>
                    <a:pt x="63" y="71"/>
                  </a:cubicBezTo>
                  <a:cubicBezTo>
                    <a:pt x="63" y="72"/>
                    <a:pt x="63" y="72"/>
                    <a:pt x="62" y="72"/>
                  </a:cubicBezTo>
                  <a:cubicBezTo>
                    <a:pt x="62" y="73"/>
                    <a:pt x="62" y="73"/>
                    <a:pt x="62" y="74"/>
                  </a:cubicBezTo>
                  <a:cubicBezTo>
                    <a:pt x="62" y="74"/>
                    <a:pt x="62" y="74"/>
                    <a:pt x="62" y="75"/>
                  </a:cubicBezTo>
                  <a:cubicBezTo>
                    <a:pt x="62" y="75"/>
                    <a:pt x="61" y="75"/>
                    <a:pt x="61" y="75"/>
                  </a:cubicBezTo>
                  <a:cubicBezTo>
                    <a:pt x="61" y="75"/>
                    <a:pt x="61" y="76"/>
                    <a:pt x="61" y="76"/>
                  </a:cubicBezTo>
                  <a:cubicBezTo>
                    <a:pt x="61" y="76"/>
                    <a:pt x="61" y="76"/>
                    <a:pt x="61" y="76"/>
                  </a:cubicBezTo>
                  <a:cubicBezTo>
                    <a:pt x="61" y="76"/>
                    <a:pt x="61" y="76"/>
                    <a:pt x="61" y="76"/>
                  </a:cubicBezTo>
                  <a:cubicBezTo>
                    <a:pt x="61" y="76"/>
                    <a:pt x="61" y="76"/>
                    <a:pt x="61" y="77"/>
                  </a:cubicBezTo>
                  <a:cubicBezTo>
                    <a:pt x="61" y="77"/>
                    <a:pt x="61" y="78"/>
                    <a:pt x="61" y="78"/>
                  </a:cubicBezTo>
                  <a:cubicBezTo>
                    <a:pt x="61" y="78"/>
                    <a:pt x="61" y="78"/>
                    <a:pt x="61" y="78"/>
                  </a:cubicBezTo>
                  <a:cubicBezTo>
                    <a:pt x="61" y="78"/>
                    <a:pt x="60" y="78"/>
                    <a:pt x="60" y="78"/>
                  </a:cubicBezTo>
                  <a:cubicBezTo>
                    <a:pt x="60" y="79"/>
                    <a:pt x="60" y="79"/>
                    <a:pt x="60" y="80"/>
                  </a:cubicBezTo>
                  <a:cubicBezTo>
                    <a:pt x="60" y="80"/>
                    <a:pt x="60" y="80"/>
                    <a:pt x="60" y="80"/>
                  </a:cubicBezTo>
                  <a:cubicBezTo>
                    <a:pt x="60" y="80"/>
                    <a:pt x="60" y="80"/>
                    <a:pt x="60" y="80"/>
                  </a:cubicBezTo>
                  <a:cubicBezTo>
                    <a:pt x="60" y="80"/>
                    <a:pt x="60" y="80"/>
                    <a:pt x="60" y="81"/>
                  </a:cubicBezTo>
                  <a:cubicBezTo>
                    <a:pt x="60" y="80"/>
                    <a:pt x="60" y="80"/>
                    <a:pt x="60" y="81"/>
                  </a:cubicBezTo>
                  <a:cubicBezTo>
                    <a:pt x="60" y="80"/>
                    <a:pt x="60" y="80"/>
                    <a:pt x="60" y="82"/>
                  </a:cubicBezTo>
                  <a:cubicBezTo>
                    <a:pt x="60" y="80"/>
                    <a:pt x="60" y="80"/>
                    <a:pt x="60" y="82"/>
                  </a:cubicBezTo>
                  <a:cubicBezTo>
                    <a:pt x="60" y="80"/>
                    <a:pt x="60" y="80"/>
                    <a:pt x="60" y="83"/>
                  </a:cubicBezTo>
                  <a:cubicBezTo>
                    <a:pt x="60" y="80"/>
                    <a:pt x="60" y="80"/>
                    <a:pt x="60" y="83"/>
                  </a:cubicBezTo>
                  <a:cubicBezTo>
                    <a:pt x="60" y="80"/>
                    <a:pt x="60" y="80"/>
                    <a:pt x="60" y="84"/>
                  </a:cubicBezTo>
                  <a:cubicBezTo>
                    <a:pt x="60" y="84"/>
                    <a:pt x="60" y="84"/>
                    <a:pt x="60" y="84"/>
                  </a:cubicBezTo>
                  <a:cubicBezTo>
                    <a:pt x="60" y="84"/>
                    <a:pt x="60" y="85"/>
                    <a:pt x="60" y="85"/>
                  </a:cubicBezTo>
                  <a:cubicBezTo>
                    <a:pt x="60" y="85"/>
                    <a:pt x="60" y="85"/>
                    <a:pt x="60" y="86"/>
                  </a:cubicBezTo>
                  <a:cubicBezTo>
                    <a:pt x="60" y="86"/>
                    <a:pt x="61" y="86"/>
                    <a:pt x="61" y="86"/>
                  </a:cubicBezTo>
                  <a:cubicBezTo>
                    <a:pt x="60" y="86"/>
                    <a:pt x="61" y="86"/>
                    <a:pt x="61" y="87"/>
                  </a:cubicBezTo>
                  <a:cubicBezTo>
                    <a:pt x="60" y="86"/>
                    <a:pt x="61" y="86"/>
                    <a:pt x="61" y="87"/>
                  </a:cubicBezTo>
                  <a:cubicBezTo>
                    <a:pt x="61" y="87"/>
                    <a:pt x="61" y="88"/>
                    <a:pt x="61" y="88"/>
                  </a:cubicBezTo>
                  <a:cubicBezTo>
                    <a:pt x="61" y="87"/>
                    <a:pt x="61" y="88"/>
                    <a:pt x="61" y="88"/>
                  </a:cubicBezTo>
                  <a:cubicBezTo>
                    <a:pt x="61" y="88"/>
                    <a:pt x="61" y="89"/>
                    <a:pt x="61" y="89"/>
                  </a:cubicBezTo>
                  <a:cubicBezTo>
                    <a:pt x="61" y="89"/>
                    <a:pt x="61" y="89"/>
                    <a:pt x="61" y="90"/>
                  </a:cubicBezTo>
                  <a:cubicBezTo>
                    <a:pt x="61" y="90"/>
                    <a:pt x="60" y="90"/>
                    <a:pt x="60" y="90"/>
                  </a:cubicBezTo>
                  <a:cubicBezTo>
                    <a:pt x="61" y="90"/>
                    <a:pt x="60" y="90"/>
                    <a:pt x="60" y="90"/>
                  </a:cubicBezTo>
                  <a:cubicBezTo>
                    <a:pt x="60" y="90"/>
                    <a:pt x="60" y="91"/>
                    <a:pt x="60" y="91"/>
                  </a:cubicBezTo>
                  <a:cubicBezTo>
                    <a:pt x="60" y="91"/>
                    <a:pt x="60" y="91"/>
                    <a:pt x="60" y="91"/>
                  </a:cubicBezTo>
                  <a:cubicBezTo>
                    <a:pt x="60" y="92"/>
                    <a:pt x="60" y="92"/>
                    <a:pt x="60" y="92"/>
                  </a:cubicBezTo>
                  <a:cubicBezTo>
                    <a:pt x="60" y="92"/>
                    <a:pt x="60" y="93"/>
                    <a:pt x="60" y="93"/>
                  </a:cubicBezTo>
                  <a:cubicBezTo>
                    <a:pt x="60" y="92"/>
                    <a:pt x="60" y="93"/>
                    <a:pt x="60" y="93"/>
                  </a:cubicBezTo>
                  <a:cubicBezTo>
                    <a:pt x="60" y="93"/>
                    <a:pt x="60" y="94"/>
                    <a:pt x="60" y="94"/>
                  </a:cubicBezTo>
                  <a:cubicBezTo>
                    <a:pt x="59" y="94"/>
                    <a:pt x="59" y="95"/>
                    <a:pt x="59" y="95"/>
                  </a:cubicBezTo>
                  <a:cubicBezTo>
                    <a:pt x="59" y="94"/>
                    <a:pt x="59" y="95"/>
                    <a:pt x="59" y="95"/>
                  </a:cubicBezTo>
                  <a:cubicBezTo>
                    <a:pt x="58" y="95"/>
                    <a:pt x="59" y="95"/>
                    <a:pt x="58" y="95"/>
                  </a:cubicBezTo>
                  <a:cubicBezTo>
                    <a:pt x="58" y="95"/>
                    <a:pt x="59" y="95"/>
                    <a:pt x="58" y="96"/>
                  </a:cubicBezTo>
                  <a:cubicBezTo>
                    <a:pt x="58" y="95"/>
                    <a:pt x="59" y="95"/>
                    <a:pt x="58" y="96"/>
                  </a:cubicBezTo>
                  <a:cubicBezTo>
                    <a:pt x="58" y="95"/>
                    <a:pt x="59" y="95"/>
                    <a:pt x="58" y="97"/>
                  </a:cubicBezTo>
                  <a:cubicBezTo>
                    <a:pt x="58" y="95"/>
                    <a:pt x="59" y="95"/>
                    <a:pt x="58" y="97"/>
                  </a:cubicBezTo>
                  <a:cubicBezTo>
                    <a:pt x="58" y="97"/>
                    <a:pt x="58" y="98"/>
                    <a:pt x="58" y="98"/>
                  </a:cubicBezTo>
                  <a:cubicBezTo>
                    <a:pt x="58" y="98"/>
                    <a:pt x="59" y="98"/>
                    <a:pt x="59" y="99"/>
                  </a:cubicBezTo>
                  <a:cubicBezTo>
                    <a:pt x="58" y="98"/>
                    <a:pt x="59" y="98"/>
                    <a:pt x="59" y="99"/>
                  </a:cubicBezTo>
                  <a:cubicBezTo>
                    <a:pt x="58" y="98"/>
                    <a:pt x="59" y="98"/>
                    <a:pt x="59" y="99"/>
                  </a:cubicBezTo>
                  <a:cubicBezTo>
                    <a:pt x="58" y="98"/>
                    <a:pt x="59" y="98"/>
                    <a:pt x="59" y="100"/>
                  </a:cubicBezTo>
                  <a:cubicBezTo>
                    <a:pt x="59" y="100"/>
                    <a:pt x="59" y="101"/>
                    <a:pt x="59" y="101"/>
                  </a:cubicBezTo>
                  <a:cubicBezTo>
                    <a:pt x="58" y="101"/>
                    <a:pt x="59" y="101"/>
                    <a:pt x="58" y="101"/>
                  </a:cubicBezTo>
                  <a:cubicBezTo>
                    <a:pt x="58" y="101"/>
                    <a:pt x="59" y="101"/>
                    <a:pt x="58" y="101"/>
                  </a:cubicBezTo>
                  <a:cubicBezTo>
                    <a:pt x="58" y="101"/>
                    <a:pt x="59" y="101"/>
                    <a:pt x="58" y="101"/>
                  </a:cubicBezTo>
                  <a:cubicBezTo>
                    <a:pt x="58" y="101"/>
                    <a:pt x="57" y="101"/>
                    <a:pt x="57" y="101"/>
                  </a:cubicBezTo>
                  <a:cubicBezTo>
                    <a:pt x="57" y="101"/>
                    <a:pt x="57" y="102"/>
                    <a:pt x="57" y="102"/>
                  </a:cubicBezTo>
                  <a:cubicBezTo>
                    <a:pt x="57" y="102"/>
                    <a:pt x="56" y="102"/>
                    <a:pt x="56" y="102"/>
                  </a:cubicBezTo>
                  <a:cubicBezTo>
                    <a:pt x="56" y="102"/>
                    <a:pt x="56" y="101"/>
                    <a:pt x="56" y="101"/>
                  </a:cubicBezTo>
                  <a:cubicBezTo>
                    <a:pt x="56" y="102"/>
                    <a:pt x="56" y="101"/>
                    <a:pt x="55" y="101"/>
                  </a:cubicBezTo>
                  <a:cubicBezTo>
                    <a:pt x="55" y="101"/>
                    <a:pt x="55" y="101"/>
                    <a:pt x="55" y="101"/>
                  </a:cubicBezTo>
                  <a:cubicBezTo>
                    <a:pt x="55" y="101"/>
                    <a:pt x="54" y="101"/>
                    <a:pt x="54" y="101"/>
                  </a:cubicBezTo>
                  <a:cubicBezTo>
                    <a:pt x="55" y="101"/>
                    <a:pt x="54" y="101"/>
                    <a:pt x="54" y="101"/>
                  </a:cubicBezTo>
                  <a:cubicBezTo>
                    <a:pt x="53" y="101"/>
                    <a:pt x="53" y="101"/>
                    <a:pt x="53" y="101"/>
                  </a:cubicBezTo>
                  <a:cubicBezTo>
                    <a:pt x="52" y="101"/>
                    <a:pt x="52" y="101"/>
                    <a:pt x="52" y="101"/>
                  </a:cubicBezTo>
                  <a:cubicBezTo>
                    <a:pt x="52" y="101"/>
                    <a:pt x="51" y="100"/>
                    <a:pt x="51" y="100"/>
                  </a:cubicBezTo>
                  <a:cubicBezTo>
                    <a:pt x="50" y="100"/>
                    <a:pt x="50" y="100"/>
                    <a:pt x="50" y="100"/>
                  </a:cubicBezTo>
                  <a:cubicBezTo>
                    <a:pt x="50" y="100"/>
                    <a:pt x="49" y="99"/>
                    <a:pt x="49" y="99"/>
                  </a:cubicBezTo>
                  <a:cubicBezTo>
                    <a:pt x="48" y="99"/>
                    <a:pt x="48" y="99"/>
                    <a:pt x="48" y="99"/>
                  </a:cubicBezTo>
                  <a:cubicBezTo>
                    <a:pt x="48" y="99"/>
                    <a:pt x="48" y="99"/>
                    <a:pt x="48" y="99"/>
                  </a:cubicBezTo>
                  <a:cubicBezTo>
                    <a:pt x="47" y="99"/>
                    <a:pt x="47" y="98"/>
                    <a:pt x="47" y="98"/>
                  </a:cubicBezTo>
                  <a:cubicBezTo>
                    <a:pt x="47" y="98"/>
                    <a:pt x="46" y="97"/>
                    <a:pt x="46" y="97"/>
                  </a:cubicBezTo>
                  <a:cubicBezTo>
                    <a:pt x="46" y="97"/>
                    <a:pt x="46" y="97"/>
                    <a:pt x="46" y="97"/>
                  </a:cubicBezTo>
                  <a:cubicBezTo>
                    <a:pt x="46" y="97"/>
                    <a:pt x="45" y="96"/>
                    <a:pt x="45" y="96"/>
                  </a:cubicBezTo>
                  <a:cubicBezTo>
                    <a:pt x="45" y="96"/>
                    <a:pt x="45" y="96"/>
                    <a:pt x="45" y="96"/>
                  </a:cubicBezTo>
                  <a:cubicBezTo>
                    <a:pt x="45" y="96"/>
                    <a:pt x="45" y="95"/>
                    <a:pt x="45" y="95"/>
                  </a:cubicBezTo>
                  <a:cubicBezTo>
                    <a:pt x="45" y="95"/>
                    <a:pt x="44" y="95"/>
                    <a:pt x="44" y="95"/>
                  </a:cubicBezTo>
                  <a:cubicBezTo>
                    <a:pt x="44" y="95"/>
                    <a:pt x="44" y="95"/>
                    <a:pt x="44" y="95"/>
                  </a:cubicBezTo>
                  <a:cubicBezTo>
                    <a:pt x="44" y="95"/>
                    <a:pt x="43" y="94"/>
                    <a:pt x="43" y="94"/>
                  </a:cubicBezTo>
                  <a:cubicBezTo>
                    <a:pt x="42" y="94"/>
                    <a:pt x="42" y="93"/>
                    <a:pt x="42" y="93"/>
                  </a:cubicBezTo>
                  <a:cubicBezTo>
                    <a:pt x="42" y="93"/>
                    <a:pt x="41" y="93"/>
                    <a:pt x="41" y="93"/>
                  </a:cubicBezTo>
                  <a:cubicBezTo>
                    <a:pt x="41" y="93"/>
                    <a:pt x="40" y="92"/>
                    <a:pt x="40" y="91"/>
                  </a:cubicBezTo>
                  <a:cubicBezTo>
                    <a:pt x="40" y="91"/>
                    <a:pt x="40" y="91"/>
                    <a:pt x="40" y="91"/>
                  </a:cubicBezTo>
                  <a:cubicBezTo>
                    <a:pt x="40" y="91"/>
                    <a:pt x="39" y="91"/>
                    <a:pt x="39" y="90"/>
                  </a:cubicBezTo>
                  <a:cubicBezTo>
                    <a:pt x="39" y="90"/>
                    <a:pt x="39" y="90"/>
                    <a:pt x="38" y="90"/>
                  </a:cubicBezTo>
                  <a:cubicBezTo>
                    <a:pt x="38" y="89"/>
                    <a:pt x="38" y="89"/>
                    <a:pt x="38" y="89"/>
                  </a:cubicBezTo>
                  <a:cubicBezTo>
                    <a:pt x="38" y="89"/>
                    <a:pt x="38" y="88"/>
                    <a:pt x="38" y="88"/>
                  </a:cubicBezTo>
                  <a:cubicBezTo>
                    <a:pt x="38" y="88"/>
                    <a:pt x="37" y="88"/>
                    <a:pt x="37" y="88"/>
                  </a:cubicBezTo>
                  <a:cubicBezTo>
                    <a:pt x="37" y="88"/>
                    <a:pt x="37" y="88"/>
                    <a:pt x="37" y="88"/>
                  </a:cubicBezTo>
                  <a:cubicBezTo>
                    <a:pt x="37" y="88"/>
                    <a:pt x="37" y="87"/>
                    <a:pt x="37" y="87"/>
                  </a:cubicBezTo>
                  <a:cubicBezTo>
                    <a:pt x="37" y="87"/>
                    <a:pt x="37" y="87"/>
                    <a:pt x="37" y="87"/>
                  </a:cubicBezTo>
                  <a:cubicBezTo>
                    <a:pt x="37" y="87"/>
                    <a:pt x="37" y="87"/>
                    <a:pt x="36" y="87"/>
                  </a:cubicBezTo>
                  <a:cubicBezTo>
                    <a:pt x="36" y="87"/>
                    <a:pt x="36" y="87"/>
                    <a:pt x="36" y="87"/>
                  </a:cubicBezTo>
                  <a:cubicBezTo>
                    <a:pt x="36" y="86"/>
                    <a:pt x="35" y="86"/>
                    <a:pt x="35" y="86"/>
                  </a:cubicBezTo>
                  <a:cubicBezTo>
                    <a:pt x="35" y="86"/>
                    <a:pt x="34" y="85"/>
                    <a:pt x="34" y="85"/>
                  </a:cubicBezTo>
                  <a:cubicBezTo>
                    <a:pt x="34" y="85"/>
                    <a:pt x="34" y="85"/>
                    <a:pt x="34" y="85"/>
                  </a:cubicBezTo>
                  <a:cubicBezTo>
                    <a:pt x="34" y="85"/>
                    <a:pt x="34" y="85"/>
                    <a:pt x="34" y="85"/>
                  </a:cubicBezTo>
                  <a:cubicBezTo>
                    <a:pt x="34" y="85"/>
                    <a:pt x="34" y="85"/>
                    <a:pt x="34" y="84"/>
                  </a:cubicBezTo>
                  <a:cubicBezTo>
                    <a:pt x="34" y="84"/>
                    <a:pt x="34" y="83"/>
                    <a:pt x="33" y="83"/>
                  </a:cubicBezTo>
                  <a:cubicBezTo>
                    <a:pt x="33" y="83"/>
                    <a:pt x="33" y="84"/>
                    <a:pt x="33" y="84"/>
                  </a:cubicBezTo>
                  <a:cubicBezTo>
                    <a:pt x="33" y="83"/>
                    <a:pt x="33" y="84"/>
                    <a:pt x="33" y="84"/>
                  </a:cubicBezTo>
                  <a:cubicBezTo>
                    <a:pt x="33" y="83"/>
                    <a:pt x="33" y="84"/>
                    <a:pt x="33" y="84"/>
                  </a:cubicBezTo>
                  <a:cubicBezTo>
                    <a:pt x="33" y="84"/>
                    <a:pt x="32" y="83"/>
                    <a:pt x="32" y="83"/>
                  </a:cubicBezTo>
                  <a:cubicBezTo>
                    <a:pt x="32" y="83"/>
                    <a:pt x="31" y="83"/>
                    <a:pt x="31" y="83"/>
                  </a:cubicBezTo>
                  <a:cubicBezTo>
                    <a:pt x="31" y="83"/>
                    <a:pt x="31" y="83"/>
                    <a:pt x="31" y="83"/>
                  </a:cubicBezTo>
                  <a:cubicBezTo>
                    <a:pt x="31" y="82"/>
                    <a:pt x="30" y="82"/>
                    <a:pt x="30" y="82"/>
                  </a:cubicBezTo>
                  <a:cubicBezTo>
                    <a:pt x="30" y="82"/>
                    <a:pt x="29" y="81"/>
                    <a:pt x="29" y="81"/>
                  </a:cubicBezTo>
                  <a:cubicBezTo>
                    <a:pt x="29" y="81"/>
                    <a:pt x="28" y="81"/>
                    <a:pt x="28" y="80"/>
                  </a:cubicBezTo>
                  <a:cubicBezTo>
                    <a:pt x="28" y="80"/>
                    <a:pt x="28" y="80"/>
                    <a:pt x="28" y="80"/>
                  </a:cubicBezTo>
                  <a:cubicBezTo>
                    <a:pt x="28" y="80"/>
                    <a:pt x="27" y="80"/>
                    <a:pt x="27" y="80"/>
                  </a:cubicBezTo>
                  <a:cubicBezTo>
                    <a:pt x="27" y="79"/>
                    <a:pt x="27" y="79"/>
                    <a:pt x="27" y="78"/>
                  </a:cubicBezTo>
                  <a:cubicBezTo>
                    <a:pt x="26" y="78"/>
                    <a:pt x="26" y="78"/>
                    <a:pt x="25" y="78"/>
                  </a:cubicBezTo>
                  <a:cubicBezTo>
                    <a:pt x="25" y="77"/>
                    <a:pt x="25" y="77"/>
                    <a:pt x="25" y="77"/>
                  </a:cubicBezTo>
                  <a:cubicBezTo>
                    <a:pt x="25" y="77"/>
                    <a:pt x="25" y="76"/>
                    <a:pt x="25" y="76"/>
                  </a:cubicBezTo>
                  <a:cubicBezTo>
                    <a:pt x="24" y="76"/>
                    <a:pt x="24" y="75"/>
                    <a:pt x="23" y="75"/>
                  </a:cubicBezTo>
                  <a:cubicBezTo>
                    <a:pt x="23" y="75"/>
                    <a:pt x="23" y="74"/>
                    <a:pt x="23" y="74"/>
                  </a:cubicBezTo>
                  <a:cubicBezTo>
                    <a:pt x="23" y="74"/>
                    <a:pt x="22" y="73"/>
                    <a:pt x="22" y="73"/>
                  </a:cubicBezTo>
                  <a:cubicBezTo>
                    <a:pt x="21" y="73"/>
                    <a:pt x="22" y="73"/>
                    <a:pt x="21" y="73"/>
                  </a:cubicBezTo>
                  <a:cubicBezTo>
                    <a:pt x="21" y="73"/>
                    <a:pt x="21" y="72"/>
                    <a:pt x="21" y="72"/>
                  </a:cubicBezTo>
                  <a:cubicBezTo>
                    <a:pt x="21" y="72"/>
                    <a:pt x="21" y="72"/>
                    <a:pt x="21" y="72"/>
                  </a:cubicBezTo>
                  <a:cubicBezTo>
                    <a:pt x="21" y="72"/>
                    <a:pt x="21" y="72"/>
                    <a:pt x="21" y="72"/>
                  </a:cubicBezTo>
                  <a:cubicBezTo>
                    <a:pt x="21" y="72"/>
                    <a:pt x="21" y="71"/>
                    <a:pt x="21" y="71"/>
                  </a:cubicBezTo>
                  <a:cubicBezTo>
                    <a:pt x="21" y="71"/>
                    <a:pt x="20" y="71"/>
                    <a:pt x="20" y="71"/>
                  </a:cubicBezTo>
                  <a:cubicBezTo>
                    <a:pt x="20" y="71"/>
                    <a:pt x="20" y="71"/>
                    <a:pt x="20" y="71"/>
                  </a:cubicBezTo>
                  <a:cubicBezTo>
                    <a:pt x="19" y="71"/>
                    <a:pt x="19" y="71"/>
                    <a:pt x="19" y="71"/>
                  </a:cubicBezTo>
                  <a:cubicBezTo>
                    <a:pt x="19" y="71"/>
                    <a:pt x="18" y="70"/>
                    <a:pt x="18" y="70"/>
                  </a:cubicBezTo>
                  <a:cubicBezTo>
                    <a:pt x="17" y="70"/>
                    <a:pt x="15" y="69"/>
                    <a:pt x="14" y="69"/>
                  </a:cubicBezTo>
                  <a:cubicBezTo>
                    <a:pt x="13" y="69"/>
                    <a:pt x="13" y="69"/>
                    <a:pt x="12" y="69"/>
                  </a:cubicBezTo>
                  <a:cubicBezTo>
                    <a:pt x="11" y="68"/>
                    <a:pt x="11" y="68"/>
                    <a:pt x="10" y="68"/>
                  </a:cubicBezTo>
                  <a:cubicBezTo>
                    <a:pt x="10" y="68"/>
                    <a:pt x="9" y="68"/>
                    <a:pt x="9" y="68"/>
                  </a:cubicBezTo>
                  <a:cubicBezTo>
                    <a:pt x="9" y="68"/>
                    <a:pt x="9" y="67"/>
                    <a:pt x="9" y="67"/>
                  </a:cubicBezTo>
                  <a:cubicBezTo>
                    <a:pt x="9" y="67"/>
                    <a:pt x="9" y="67"/>
                    <a:pt x="9" y="67"/>
                  </a:cubicBezTo>
                  <a:cubicBezTo>
                    <a:pt x="9" y="67"/>
                    <a:pt x="9" y="66"/>
                    <a:pt x="9" y="66"/>
                  </a:cubicBezTo>
                  <a:cubicBezTo>
                    <a:pt x="9" y="66"/>
                    <a:pt x="9" y="66"/>
                    <a:pt x="9" y="66"/>
                  </a:cubicBezTo>
                  <a:cubicBezTo>
                    <a:pt x="9" y="66"/>
                    <a:pt x="8" y="65"/>
                    <a:pt x="8" y="65"/>
                  </a:cubicBezTo>
                  <a:cubicBezTo>
                    <a:pt x="8" y="65"/>
                    <a:pt x="8" y="65"/>
                    <a:pt x="8" y="65"/>
                  </a:cubicBezTo>
                  <a:cubicBezTo>
                    <a:pt x="8" y="64"/>
                    <a:pt x="8" y="64"/>
                    <a:pt x="8" y="64"/>
                  </a:cubicBezTo>
                  <a:cubicBezTo>
                    <a:pt x="8" y="64"/>
                    <a:pt x="8" y="64"/>
                    <a:pt x="8" y="64"/>
                  </a:cubicBezTo>
                  <a:cubicBezTo>
                    <a:pt x="8" y="64"/>
                    <a:pt x="7" y="64"/>
                    <a:pt x="7" y="64"/>
                  </a:cubicBezTo>
                  <a:cubicBezTo>
                    <a:pt x="8" y="64"/>
                    <a:pt x="7" y="64"/>
                    <a:pt x="7" y="64"/>
                  </a:cubicBezTo>
                  <a:cubicBezTo>
                    <a:pt x="7" y="63"/>
                    <a:pt x="7" y="63"/>
                    <a:pt x="6" y="63"/>
                  </a:cubicBezTo>
                  <a:cubicBezTo>
                    <a:pt x="6" y="62"/>
                    <a:pt x="6" y="62"/>
                    <a:pt x="6" y="62"/>
                  </a:cubicBezTo>
                  <a:cubicBezTo>
                    <a:pt x="6" y="62"/>
                    <a:pt x="6" y="62"/>
                    <a:pt x="6" y="61"/>
                  </a:cubicBezTo>
                  <a:cubicBezTo>
                    <a:pt x="6" y="61"/>
                    <a:pt x="6" y="61"/>
                    <a:pt x="6" y="61"/>
                  </a:cubicBezTo>
                  <a:cubicBezTo>
                    <a:pt x="6" y="61"/>
                    <a:pt x="6" y="60"/>
                    <a:pt x="6" y="60"/>
                  </a:cubicBezTo>
                  <a:cubicBezTo>
                    <a:pt x="6" y="60"/>
                    <a:pt x="6" y="60"/>
                    <a:pt x="6" y="60"/>
                  </a:cubicBezTo>
                  <a:cubicBezTo>
                    <a:pt x="5" y="60"/>
                    <a:pt x="5" y="59"/>
                    <a:pt x="5" y="59"/>
                  </a:cubicBezTo>
                  <a:cubicBezTo>
                    <a:pt x="5" y="59"/>
                    <a:pt x="5" y="59"/>
                    <a:pt x="4" y="59"/>
                  </a:cubicBezTo>
                  <a:cubicBezTo>
                    <a:pt x="4" y="59"/>
                    <a:pt x="4" y="58"/>
                    <a:pt x="4" y="58"/>
                  </a:cubicBezTo>
                  <a:cubicBezTo>
                    <a:pt x="4" y="58"/>
                    <a:pt x="3" y="58"/>
                    <a:pt x="3" y="58"/>
                  </a:cubicBezTo>
                  <a:cubicBezTo>
                    <a:pt x="4" y="58"/>
                    <a:pt x="3" y="58"/>
                    <a:pt x="3" y="58"/>
                  </a:cubicBezTo>
                  <a:cubicBezTo>
                    <a:pt x="3" y="58"/>
                    <a:pt x="2" y="58"/>
                    <a:pt x="2" y="58"/>
                  </a:cubicBezTo>
                  <a:cubicBezTo>
                    <a:pt x="2" y="57"/>
                    <a:pt x="2" y="57"/>
                    <a:pt x="2" y="57"/>
                  </a:cubicBezTo>
                  <a:cubicBezTo>
                    <a:pt x="2" y="57"/>
                    <a:pt x="2" y="57"/>
                    <a:pt x="2" y="57"/>
                  </a:cubicBezTo>
                  <a:cubicBezTo>
                    <a:pt x="2" y="57"/>
                    <a:pt x="2" y="57"/>
                    <a:pt x="2" y="56"/>
                  </a:cubicBezTo>
                  <a:cubicBezTo>
                    <a:pt x="2" y="56"/>
                    <a:pt x="1" y="55"/>
                    <a:pt x="1" y="55"/>
                  </a:cubicBezTo>
                  <a:cubicBezTo>
                    <a:pt x="2" y="56"/>
                    <a:pt x="1" y="55"/>
                    <a:pt x="1" y="55"/>
                  </a:cubicBezTo>
                  <a:cubicBezTo>
                    <a:pt x="1" y="55"/>
                    <a:pt x="1" y="55"/>
                    <a:pt x="1" y="54"/>
                  </a:cubicBezTo>
                  <a:cubicBezTo>
                    <a:pt x="1" y="54"/>
                    <a:pt x="1" y="54"/>
                    <a:pt x="1" y="54"/>
                  </a:cubicBezTo>
                  <a:cubicBezTo>
                    <a:pt x="1" y="54"/>
                    <a:pt x="1" y="54"/>
                    <a:pt x="1" y="54"/>
                  </a:cubicBezTo>
                  <a:cubicBezTo>
                    <a:pt x="1" y="54"/>
                    <a:pt x="0" y="53"/>
                    <a:pt x="0" y="53"/>
                  </a:cubicBezTo>
                  <a:cubicBezTo>
                    <a:pt x="1" y="54"/>
                    <a:pt x="0" y="53"/>
                    <a:pt x="0" y="53"/>
                  </a:cubicBezTo>
                  <a:cubicBezTo>
                    <a:pt x="0" y="53"/>
                    <a:pt x="0" y="52"/>
                    <a:pt x="0" y="52"/>
                  </a:cubicBezTo>
                  <a:cubicBezTo>
                    <a:pt x="0" y="52"/>
                    <a:pt x="0" y="52"/>
                    <a:pt x="0" y="51"/>
                  </a:cubicBezTo>
                  <a:cubicBezTo>
                    <a:pt x="0" y="51"/>
                    <a:pt x="0" y="51"/>
                    <a:pt x="0" y="51"/>
                  </a:cubicBezTo>
                  <a:cubicBezTo>
                    <a:pt x="0" y="51"/>
                    <a:pt x="0" y="50"/>
                    <a:pt x="0" y="50"/>
                  </a:cubicBezTo>
                  <a:cubicBezTo>
                    <a:pt x="0" y="50"/>
                    <a:pt x="1" y="50"/>
                    <a:pt x="1" y="50"/>
                  </a:cubicBezTo>
                  <a:cubicBezTo>
                    <a:pt x="0" y="50"/>
                    <a:pt x="1" y="50"/>
                    <a:pt x="1" y="50"/>
                  </a:cubicBezTo>
                  <a:cubicBezTo>
                    <a:pt x="0" y="50"/>
                    <a:pt x="1" y="50"/>
                    <a:pt x="1" y="49"/>
                  </a:cubicBezTo>
                  <a:cubicBezTo>
                    <a:pt x="0" y="50"/>
                    <a:pt x="1" y="50"/>
                    <a:pt x="1" y="49"/>
                  </a:cubicBezTo>
                  <a:cubicBezTo>
                    <a:pt x="1" y="49"/>
                    <a:pt x="1" y="48"/>
                    <a:pt x="1" y="48"/>
                  </a:cubicBezTo>
                  <a:cubicBezTo>
                    <a:pt x="1" y="48"/>
                    <a:pt x="0" y="48"/>
                    <a:pt x="0" y="48"/>
                  </a:cubicBezTo>
                  <a:cubicBezTo>
                    <a:pt x="0" y="48"/>
                    <a:pt x="0" y="47"/>
                    <a:pt x="0" y="47"/>
                  </a:cubicBezTo>
                  <a:cubicBezTo>
                    <a:pt x="0" y="47"/>
                    <a:pt x="0" y="46"/>
                    <a:pt x="0" y="46"/>
                  </a:cubicBezTo>
                  <a:cubicBezTo>
                    <a:pt x="0" y="46"/>
                    <a:pt x="0" y="46"/>
                    <a:pt x="0" y="46"/>
                  </a:cubicBezTo>
                  <a:cubicBezTo>
                    <a:pt x="0" y="46"/>
                    <a:pt x="0" y="45"/>
                    <a:pt x="0" y="45"/>
                  </a:cubicBezTo>
                  <a:cubicBezTo>
                    <a:pt x="0" y="45"/>
                    <a:pt x="0" y="45"/>
                    <a:pt x="0" y="45"/>
                  </a:cubicBezTo>
                  <a:cubicBezTo>
                    <a:pt x="0" y="45"/>
                    <a:pt x="0" y="45"/>
                    <a:pt x="0" y="44"/>
                  </a:cubicBezTo>
                  <a:cubicBezTo>
                    <a:pt x="0" y="44"/>
                    <a:pt x="0" y="44"/>
                    <a:pt x="0" y="44"/>
                  </a:cubicBezTo>
                  <a:cubicBezTo>
                    <a:pt x="0" y="44"/>
                    <a:pt x="0" y="43"/>
                    <a:pt x="0" y="43"/>
                  </a:cubicBezTo>
                  <a:cubicBezTo>
                    <a:pt x="0" y="43"/>
                    <a:pt x="0" y="43"/>
                    <a:pt x="0" y="43"/>
                  </a:cubicBezTo>
                  <a:cubicBezTo>
                    <a:pt x="0" y="43"/>
                    <a:pt x="0" y="43"/>
                    <a:pt x="1" y="43"/>
                  </a:cubicBezTo>
                  <a:cubicBezTo>
                    <a:pt x="1" y="43"/>
                    <a:pt x="1" y="43"/>
                    <a:pt x="1" y="43"/>
                  </a:cubicBezTo>
                  <a:cubicBezTo>
                    <a:pt x="1" y="43"/>
                    <a:pt x="1" y="43"/>
                    <a:pt x="2" y="43"/>
                  </a:cubicBezTo>
                  <a:cubicBezTo>
                    <a:pt x="1" y="43"/>
                    <a:pt x="1" y="43"/>
                    <a:pt x="2" y="42"/>
                  </a:cubicBezTo>
                  <a:cubicBezTo>
                    <a:pt x="2" y="42"/>
                    <a:pt x="2" y="42"/>
                    <a:pt x="2" y="42"/>
                  </a:cubicBezTo>
                  <a:cubicBezTo>
                    <a:pt x="2" y="42"/>
                    <a:pt x="2" y="42"/>
                    <a:pt x="2" y="42"/>
                  </a:cubicBezTo>
                  <a:cubicBezTo>
                    <a:pt x="2" y="42"/>
                    <a:pt x="2" y="41"/>
                    <a:pt x="2" y="41"/>
                  </a:cubicBezTo>
                  <a:cubicBezTo>
                    <a:pt x="2" y="42"/>
                    <a:pt x="2" y="41"/>
                    <a:pt x="2" y="41"/>
                  </a:cubicBezTo>
                  <a:cubicBezTo>
                    <a:pt x="3" y="41"/>
                    <a:pt x="3" y="41"/>
                    <a:pt x="3" y="41"/>
                  </a:cubicBezTo>
                  <a:cubicBezTo>
                    <a:pt x="3" y="41"/>
                    <a:pt x="3" y="40"/>
                    <a:pt x="3" y="40"/>
                  </a:cubicBezTo>
                  <a:cubicBezTo>
                    <a:pt x="3" y="40"/>
                    <a:pt x="3" y="40"/>
                    <a:pt x="3" y="40"/>
                  </a:cubicBezTo>
                  <a:cubicBezTo>
                    <a:pt x="3" y="39"/>
                    <a:pt x="3" y="39"/>
                    <a:pt x="3" y="39"/>
                  </a:cubicBezTo>
                  <a:cubicBezTo>
                    <a:pt x="3" y="39"/>
                    <a:pt x="3" y="38"/>
                    <a:pt x="3" y="38"/>
                  </a:cubicBezTo>
                  <a:cubicBezTo>
                    <a:pt x="3" y="39"/>
                    <a:pt x="3" y="38"/>
                    <a:pt x="3" y="38"/>
                  </a:cubicBezTo>
                  <a:cubicBezTo>
                    <a:pt x="3" y="38"/>
                    <a:pt x="3" y="37"/>
                    <a:pt x="3" y="37"/>
                  </a:cubicBezTo>
                  <a:cubicBezTo>
                    <a:pt x="3" y="37"/>
                    <a:pt x="3" y="37"/>
                    <a:pt x="3" y="37"/>
                  </a:cubicBezTo>
                  <a:cubicBezTo>
                    <a:pt x="3" y="37"/>
                    <a:pt x="3" y="37"/>
                    <a:pt x="3" y="36"/>
                  </a:cubicBezTo>
                  <a:cubicBezTo>
                    <a:pt x="3" y="36"/>
                    <a:pt x="3" y="35"/>
                    <a:pt x="3" y="35"/>
                  </a:cubicBezTo>
                  <a:cubicBezTo>
                    <a:pt x="3" y="35"/>
                    <a:pt x="3" y="35"/>
                    <a:pt x="3" y="35"/>
                  </a:cubicBezTo>
                  <a:cubicBezTo>
                    <a:pt x="3" y="35"/>
                    <a:pt x="3" y="35"/>
                    <a:pt x="3" y="34"/>
                  </a:cubicBezTo>
                  <a:cubicBezTo>
                    <a:pt x="3" y="35"/>
                    <a:pt x="3" y="35"/>
                    <a:pt x="3" y="34"/>
                  </a:cubicBezTo>
                  <a:cubicBezTo>
                    <a:pt x="3" y="34"/>
                    <a:pt x="3" y="33"/>
                    <a:pt x="3" y="33"/>
                  </a:cubicBezTo>
                  <a:cubicBezTo>
                    <a:pt x="3" y="33"/>
                    <a:pt x="3" y="33"/>
                    <a:pt x="3" y="33"/>
                  </a:cubicBezTo>
                  <a:cubicBezTo>
                    <a:pt x="3" y="33"/>
                    <a:pt x="3" y="33"/>
                    <a:pt x="3" y="32"/>
                  </a:cubicBezTo>
                  <a:cubicBezTo>
                    <a:pt x="3" y="32"/>
                    <a:pt x="3" y="32"/>
                    <a:pt x="3" y="31"/>
                  </a:cubicBezTo>
                  <a:cubicBezTo>
                    <a:pt x="3" y="31"/>
                    <a:pt x="3" y="31"/>
                    <a:pt x="3" y="31"/>
                  </a:cubicBezTo>
                  <a:cubicBezTo>
                    <a:pt x="3" y="31"/>
                    <a:pt x="4" y="31"/>
                    <a:pt x="4" y="31"/>
                  </a:cubicBezTo>
                  <a:cubicBezTo>
                    <a:pt x="4" y="31"/>
                    <a:pt x="4" y="31"/>
                    <a:pt x="4" y="31"/>
                  </a:cubicBezTo>
                  <a:cubicBezTo>
                    <a:pt x="4" y="31"/>
                    <a:pt x="6" y="31"/>
                    <a:pt x="6" y="31"/>
                  </a:cubicBezTo>
                  <a:cubicBezTo>
                    <a:pt x="6" y="31"/>
                    <a:pt x="6" y="31"/>
                    <a:pt x="6" y="31"/>
                  </a:cubicBezTo>
                  <a:cubicBezTo>
                    <a:pt x="6" y="31"/>
                    <a:pt x="7" y="31"/>
                    <a:pt x="7" y="31"/>
                  </a:cubicBezTo>
                  <a:cubicBezTo>
                    <a:pt x="7" y="31"/>
                    <a:pt x="8" y="30"/>
                    <a:pt x="8" y="30"/>
                  </a:cubicBezTo>
                  <a:cubicBezTo>
                    <a:pt x="8" y="30"/>
                    <a:pt x="9" y="30"/>
                    <a:pt x="9" y="30"/>
                  </a:cubicBezTo>
                  <a:cubicBezTo>
                    <a:pt x="9" y="30"/>
                    <a:pt x="9" y="29"/>
                    <a:pt x="9" y="29"/>
                  </a:cubicBezTo>
                  <a:cubicBezTo>
                    <a:pt x="9" y="29"/>
                    <a:pt x="9" y="28"/>
                    <a:pt x="9" y="28"/>
                  </a:cubicBezTo>
                  <a:cubicBezTo>
                    <a:pt x="10" y="28"/>
                    <a:pt x="9" y="27"/>
                    <a:pt x="10" y="27"/>
                  </a:cubicBezTo>
                  <a:cubicBezTo>
                    <a:pt x="10" y="26"/>
                    <a:pt x="10" y="26"/>
                    <a:pt x="10" y="26"/>
                  </a:cubicBezTo>
                  <a:cubicBezTo>
                    <a:pt x="10" y="26"/>
                    <a:pt x="10" y="26"/>
                    <a:pt x="10" y="26"/>
                  </a:cubicBezTo>
                  <a:cubicBezTo>
                    <a:pt x="11" y="26"/>
                    <a:pt x="11" y="26"/>
                    <a:pt x="11" y="26"/>
                  </a:cubicBezTo>
                  <a:cubicBezTo>
                    <a:pt x="12" y="26"/>
                    <a:pt x="12" y="25"/>
                    <a:pt x="12" y="26"/>
                  </a:cubicBezTo>
                  <a:cubicBezTo>
                    <a:pt x="12" y="26"/>
                    <a:pt x="12" y="25"/>
                    <a:pt x="12" y="25"/>
                  </a:cubicBezTo>
                  <a:cubicBezTo>
                    <a:pt x="13" y="25"/>
                    <a:pt x="14" y="25"/>
                    <a:pt x="14" y="25"/>
                  </a:cubicBezTo>
                  <a:cubicBezTo>
                    <a:pt x="14" y="25"/>
                    <a:pt x="15" y="24"/>
                    <a:pt x="15" y="23"/>
                  </a:cubicBezTo>
                  <a:cubicBezTo>
                    <a:pt x="15" y="23"/>
                    <a:pt x="15" y="22"/>
                    <a:pt x="15" y="22"/>
                  </a:cubicBezTo>
                  <a:cubicBezTo>
                    <a:pt x="15" y="20"/>
                    <a:pt x="14" y="20"/>
                    <a:pt x="15" y="21"/>
                  </a:cubicBezTo>
                  <a:cubicBezTo>
                    <a:pt x="15" y="20"/>
                    <a:pt x="14" y="20"/>
                    <a:pt x="15" y="20"/>
                  </a:cubicBezTo>
                  <a:cubicBezTo>
                    <a:pt x="15" y="20"/>
                    <a:pt x="14" y="20"/>
                    <a:pt x="14" y="20"/>
                  </a:cubicBezTo>
                  <a:cubicBezTo>
                    <a:pt x="14" y="19"/>
                    <a:pt x="14" y="19"/>
                    <a:pt x="14" y="18"/>
                  </a:cubicBezTo>
                  <a:cubicBezTo>
                    <a:pt x="14" y="18"/>
                    <a:pt x="15" y="19"/>
                    <a:pt x="14" y="19"/>
                  </a:cubicBezTo>
                  <a:cubicBezTo>
                    <a:pt x="14" y="18"/>
                    <a:pt x="15" y="19"/>
                    <a:pt x="15" y="18"/>
                  </a:cubicBezTo>
                  <a:cubicBezTo>
                    <a:pt x="15" y="18"/>
                    <a:pt x="15" y="18"/>
                    <a:pt x="15" y="18"/>
                  </a:cubicBezTo>
                  <a:cubicBezTo>
                    <a:pt x="15" y="18"/>
                    <a:pt x="16" y="18"/>
                    <a:pt x="15" y="18"/>
                  </a:cubicBezTo>
                  <a:cubicBezTo>
                    <a:pt x="15" y="18"/>
                    <a:pt x="16" y="18"/>
                    <a:pt x="16" y="18"/>
                  </a:cubicBezTo>
                  <a:cubicBezTo>
                    <a:pt x="16" y="17"/>
                    <a:pt x="16" y="17"/>
                    <a:pt x="16" y="17"/>
                  </a:cubicBezTo>
                  <a:cubicBezTo>
                    <a:pt x="16" y="15"/>
                    <a:pt x="16" y="12"/>
                    <a:pt x="16" y="9"/>
                  </a:cubicBezTo>
                  <a:cubicBezTo>
                    <a:pt x="16" y="9"/>
                    <a:pt x="16" y="9"/>
                    <a:pt x="16" y="9"/>
                  </a:cubicBezTo>
                  <a:cubicBezTo>
                    <a:pt x="16" y="9"/>
                    <a:pt x="16" y="8"/>
                    <a:pt x="16" y="8"/>
                  </a:cubicBezTo>
                  <a:cubicBezTo>
                    <a:pt x="16" y="8"/>
                    <a:pt x="17" y="8"/>
                    <a:pt x="17" y="8"/>
                  </a:cubicBezTo>
                  <a:cubicBezTo>
                    <a:pt x="17" y="7"/>
                    <a:pt x="17" y="7"/>
                    <a:pt x="17" y="7"/>
                  </a:cubicBezTo>
                  <a:cubicBezTo>
                    <a:pt x="17" y="6"/>
                    <a:pt x="17" y="6"/>
                    <a:pt x="17" y="6"/>
                  </a:cubicBezTo>
                  <a:cubicBezTo>
                    <a:pt x="17" y="6"/>
                    <a:pt x="17" y="5"/>
                    <a:pt x="17" y="5"/>
                  </a:cubicBezTo>
                  <a:cubicBezTo>
                    <a:pt x="17" y="5"/>
                    <a:pt x="17" y="5"/>
                    <a:pt x="17" y="5"/>
                  </a:cubicBezTo>
                  <a:cubicBezTo>
                    <a:pt x="17" y="5"/>
                    <a:pt x="18" y="4"/>
                    <a:pt x="18" y="4"/>
                  </a:cubicBezTo>
                  <a:cubicBezTo>
                    <a:pt x="18" y="4"/>
                    <a:pt x="18" y="4"/>
                    <a:pt x="18" y="4"/>
                  </a:cubicBezTo>
                  <a:cubicBezTo>
                    <a:pt x="18" y="3"/>
                    <a:pt x="18" y="3"/>
                    <a:pt x="18" y="3"/>
                  </a:cubicBezTo>
                  <a:cubicBezTo>
                    <a:pt x="18" y="3"/>
                    <a:pt x="18" y="3"/>
                    <a:pt x="18" y="3"/>
                  </a:cubicBezTo>
                  <a:cubicBezTo>
                    <a:pt x="18" y="3"/>
                    <a:pt x="18" y="2"/>
                    <a:pt x="18" y="2"/>
                  </a:cubicBezTo>
                  <a:cubicBezTo>
                    <a:pt x="18" y="2"/>
                    <a:pt x="19" y="2"/>
                    <a:pt x="19" y="2"/>
                  </a:cubicBezTo>
                  <a:cubicBezTo>
                    <a:pt x="19" y="2"/>
                    <a:pt x="19" y="2"/>
                    <a:pt x="19" y="2"/>
                  </a:cubicBezTo>
                  <a:cubicBezTo>
                    <a:pt x="19" y="2"/>
                    <a:pt x="20" y="2"/>
                    <a:pt x="20" y="2"/>
                  </a:cubicBezTo>
                  <a:cubicBezTo>
                    <a:pt x="20" y="2"/>
                    <a:pt x="20" y="1"/>
                    <a:pt x="20" y="1"/>
                  </a:cubicBezTo>
                  <a:cubicBezTo>
                    <a:pt x="21" y="1"/>
                    <a:pt x="22" y="1"/>
                    <a:pt x="23" y="1"/>
                  </a:cubicBezTo>
                  <a:cubicBezTo>
                    <a:pt x="23" y="1"/>
                    <a:pt x="23" y="2"/>
                    <a:pt x="23" y="2"/>
                  </a:cubicBezTo>
                  <a:cubicBezTo>
                    <a:pt x="23" y="2"/>
                    <a:pt x="24" y="2"/>
                    <a:pt x="24" y="2"/>
                  </a:cubicBezTo>
                  <a:cubicBezTo>
                    <a:pt x="24" y="2"/>
                    <a:pt x="24" y="2"/>
                    <a:pt x="24" y="2"/>
                  </a:cubicBezTo>
                  <a:cubicBezTo>
                    <a:pt x="24" y="2"/>
                    <a:pt x="25" y="2"/>
                    <a:pt x="25" y="2"/>
                  </a:cubicBezTo>
                  <a:cubicBezTo>
                    <a:pt x="25" y="2"/>
                    <a:pt x="26" y="2"/>
                    <a:pt x="26" y="2"/>
                  </a:cubicBezTo>
                  <a:cubicBezTo>
                    <a:pt x="26" y="2"/>
                    <a:pt x="26" y="3"/>
                    <a:pt x="26" y="2"/>
                  </a:cubicBezTo>
                  <a:cubicBezTo>
                    <a:pt x="26" y="2"/>
                    <a:pt x="26" y="3"/>
                    <a:pt x="26" y="3"/>
                  </a:cubicBezTo>
                  <a:cubicBezTo>
                    <a:pt x="26" y="3"/>
                    <a:pt x="26" y="3"/>
                    <a:pt x="27" y="3"/>
                  </a:cubicBezTo>
                  <a:cubicBezTo>
                    <a:pt x="27" y="4"/>
                    <a:pt x="27" y="4"/>
                    <a:pt x="27" y="4"/>
                  </a:cubicBezTo>
                  <a:cubicBezTo>
                    <a:pt x="27" y="4"/>
                    <a:pt x="27" y="4"/>
                    <a:pt x="27" y="4"/>
                  </a:cubicBezTo>
                  <a:cubicBezTo>
                    <a:pt x="27" y="4"/>
                    <a:pt x="27" y="4"/>
                    <a:pt x="27" y="4"/>
                  </a:cubicBezTo>
                  <a:cubicBezTo>
                    <a:pt x="27" y="5"/>
                    <a:pt x="27" y="5"/>
                    <a:pt x="28" y="5"/>
                  </a:cubicBezTo>
                  <a:cubicBezTo>
                    <a:pt x="28" y="6"/>
                    <a:pt x="28" y="6"/>
                    <a:pt x="28" y="6"/>
                  </a:cubicBezTo>
                  <a:cubicBezTo>
                    <a:pt x="28" y="6"/>
                    <a:pt x="28" y="6"/>
                    <a:pt x="28" y="6"/>
                  </a:cubicBezTo>
                  <a:cubicBezTo>
                    <a:pt x="28" y="6"/>
                    <a:pt x="28" y="7"/>
                    <a:pt x="28" y="6"/>
                  </a:cubicBezTo>
                  <a:cubicBezTo>
                    <a:pt x="28" y="6"/>
                    <a:pt x="28" y="7"/>
                    <a:pt x="28" y="7"/>
                  </a:cubicBezTo>
                  <a:cubicBezTo>
                    <a:pt x="28" y="8"/>
                    <a:pt x="28" y="9"/>
                    <a:pt x="28" y="10"/>
                  </a:cubicBezTo>
                  <a:cubicBezTo>
                    <a:pt x="28" y="10"/>
                    <a:pt x="29" y="11"/>
                    <a:pt x="29" y="11"/>
                  </a:cubicBezTo>
                  <a:cubicBezTo>
                    <a:pt x="29" y="11"/>
                    <a:pt x="29" y="12"/>
                    <a:pt x="29" y="12"/>
                  </a:cubicBezTo>
                  <a:cubicBezTo>
                    <a:pt x="29" y="12"/>
                    <a:pt x="29" y="12"/>
                    <a:pt x="29" y="12"/>
                  </a:cubicBezTo>
                  <a:cubicBezTo>
                    <a:pt x="29" y="12"/>
                    <a:pt x="29" y="13"/>
                    <a:pt x="29" y="13"/>
                  </a:cubicBezTo>
                  <a:cubicBezTo>
                    <a:pt x="29" y="13"/>
                    <a:pt x="30" y="13"/>
                    <a:pt x="30" y="13"/>
                  </a:cubicBezTo>
                  <a:cubicBezTo>
                    <a:pt x="30" y="13"/>
                    <a:pt x="31" y="13"/>
                    <a:pt x="31" y="14"/>
                  </a:cubicBezTo>
                  <a:cubicBezTo>
                    <a:pt x="31" y="14"/>
                    <a:pt x="31" y="14"/>
                    <a:pt x="31" y="14"/>
                  </a:cubicBezTo>
                  <a:cubicBezTo>
                    <a:pt x="31" y="15"/>
                    <a:pt x="31" y="16"/>
                    <a:pt x="31" y="17"/>
                  </a:cubicBezTo>
                  <a:cubicBezTo>
                    <a:pt x="31" y="17"/>
                    <a:pt x="31" y="17"/>
                    <a:pt x="31" y="17"/>
                  </a:cubicBezTo>
                  <a:cubicBezTo>
                    <a:pt x="32" y="18"/>
                    <a:pt x="32" y="18"/>
                    <a:pt x="31" y="18"/>
                  </a:cubicBezTo>
                  <a:cubicBezTo>
                    <a:pt x="32" y="18"/>
                    <a:pt x="32" y="18"/>
                    <a:pt x="32" y="19"/>
                  </a:cubicBezTo>
                  <a:cubicBezTo>
                    <a:pt x="32" y="19"/>
                    <a:pt x="33" y="19"/>
                    <a:pt x="33" y="19"/>
                  </a:cubicBezTo>
                  <a:cubicBezTo>
                    <a:pt x="33" y="19"/>
                    <a:pt x="34" y="20"/>
                    <a:pt x="34" y="20"/>
                  </a:cubicBezTo>
                  <a:cubicBezTo>
                    <a:pt x="34" y="20"/>
                    <a:pt x="34" y="20"/>
                    <a:pt x="34" y="20"/>
                  </a:cubicBezTo>
                  <a:cubicBezTo>
                    <a:pt x="35" y="20"/>
                    <a:pt x="35" y="20"/>
                    <a:pt x="35" y="20"/>
                  </a:cubicBezTo>
                  <a:cubicBezTo>
                    <a:pt x="35" y="20"/>
                    <a:pt x="35" y="20"/>
                    <a:pt x="35" y="20"/>
                  </a:cubicBezTo>
                  <a:cubicBezTo>
                    <a:pt x="35" y="20"/>
                    <a:pt x="36" y="20"/>
                    <a:pt x="36" y="20"/>
                  </a:cubicBezTo>
                  <a:cubicBezTo>
                    <a:pt x="36" y="20"/>
                    <a:pt x="36" y="19"/>
                    <a:pt x="36" y="19"/>
                  </a:cubicBezTo>
                  <a:cubicBezTo>
                    <a:pt x="37" y="19"/>
                    <a:pt x="37" y="19"/>
                    <a:pt x="37" y="19"/>
                  </a:cubicBezTo>
                  <a:cubicBezTo>
                    <a:pt x="37" y="19"/>
                    <a:pt x="37" y="19"/>
                    <a:pt x="37" y="19"/>
                  </a:cubicBezTo>
                  <a:cubicBezTo>
                    <a:pt x="37" y="19"/>
                    <a:pt x="38" y="19"/>
                    <a:pt x="38" y="19"/>
                  </a:cubicBezTo>
                  <a:cubicBezTo>
                    <a:pt x="38" y="19"/>
                    <a:pt x="38" y="19"/>
                    <a:pt x="38" y="19"/>
                  </a:cubicBezTo>
                  <a:cubicBezTo>
                    <a:pt x="39" y="18"/>
                    <a:pt x="39" y="18"/>
                    <a:pt x="39" y="19"/>
                  </a:cubicBezTo>
                  <a:cubicBezTo>
                    <a:pt x="39" y="18"/>
                    <a:pt x="39" y="18"/>
                    <a:pt x="39" y="18"/>
                  </a:cubicBezTo>
                  <a:cubicBezTo>
                    <a:pt x="40" y="18"/>
                    <a:pt x="39" y="17"/>
                    <a:pt x="40" y="17"/>
                  </a:cubicBezTo>
                  <a:cubicBezTo>
                    <a:pt x="40" y="17"/>
                    <a:pt x="40" y="16"/>
                    <a:pt x="40" y="17"/>
                  </a:cubicBezTo>
                  <a:cubicBezTo>
                    <a:pt x="40" y="17"/>
                    <a:pt x="40" y="16"/>
                    <a:pt x="40" y="16"/>
                  </a:cubicBezTo>
                  <a:cubicBezTo>
                    <a:pt x="40" y="16"/>
                    <a:pt x="41" y="16"/>
                    <a:pt x="41" y="16"/>
                  </a:cubicBezTo>
                  <a:cubicBezTo>
                    <a:pt x="41" y="16"/>
                    <a:pt x="41" y="15"/>
                    <a:pt x="41" y="15"/>
                  </a:cubicBezTo>
                  <a:cubicBezTo>
                    <a:pt x="41" y="15"/>
                    <a:pt x="41" y="15"/>
                    <a:pt x="41" y="15"/>
                  </a:cubicBezTo>
                  <a:cubicBezTo>
                    <a:pt x="41" y="15"/>
                    <a:pt x="42" y="15"/>
                    <a:pt x="42" y="14"/>
                  </a:cubicBezTo>
                  <a:cubicBezTo>
                    <a:pt x="42" y="14"/>
                    <a:pt x="43" y="14"/>
                    <a:pt x="43" y="14"/>
                  </a:cubicBezTo>
                  <a:cubicBezTo>
                    <a:pt x="43" y="13"/>
                    <a:pt x="43" y="13"/>
                    <a:pt x="43" y="13"/>
                  </a:cubicBezTo>
                  <a:cubicBezTo>
                    <a:pt x="43" y="13"/>
                    <a:pt x="43" y="13"/>
                    <a:pt x="43" y="13"/>
                  </a:cubicBezTo>
                  <a:cubicBezTo>
                    <a:pt x="43" y="13"/>
                    <a:pt x="44" y="13"/>
                    <a:pt x="44" y="13"/>
                  </a:cubicBezTo>
                  <a:cubicBezTo>
                    <a:pt x="44" y="13"/>
                    <a:pt x="44" y="12"/>
                    <a:pt x="44" y="12"/>
                  </a:cubicBezTo>
                  <a:cubicBezTo>
                    <a:pt x="44" y="12"/>
                    <a:pt x="44" y="11"/>
                    <a:pt x="44" y="12"/>
                  </a:cubicBezTo>
                  <a:cubicBezTo>
                    <a:pt x="44" y="12"/>
                    <a:pt x="44" y="11"/>
                    <a:pt x="44" y="11"/>
                  </a:cubicBezTo>
                  <a:cubicBezTo>
                    <a:pt x="45" y="11"/>
                    <a:pt x="45" y="11"/>
                    <a:pt x="45" y="11"/>
                  </a:cubicBezTo>
                  <a:cubicBezTo>
                    <a:pt x="46" y="11"/>
                    <a:pt x="46" y="11"/>
                    <a:pt x="46" y="11"/>
                  </a:cubicBezTo>
                  <a:cubicBezTo>
                    <a:pt x="46" y="11"/>
                    <a:pt x="46" y="11"/>
                    <a:pt x="46" y="11"/>
                  </a:cubicBezTo>
                  <a:cubicBezTo>
                    <a:pt x="46" y="11"/>
                    <a:pt x="47" y="10"/>
                    <a:pt x="46" y="11"/>
                  </a:cubicBezTo>
                  <a:cubicBezTo>
                    <a:pt x="46" y="11"/>
                    <a:pt x="47" y="10"/>
                    <a:pt x="47" y="10"/>
                  </a:cubicBezTo>
                  <a:cubicBezTo>
                    <a:pt x="47" y="10"/>
                    <a:pt x="47" y="10"/>
                    <a:pt x="48" y="10"/>
                  </a:cubicBezTo>
                  <a:cubicBezTo>
                    <a:pt x="48" y="9"/>
                    <a:pt x="48" y="9"/>
                    <a:pt x="48" y="9"/>
                  </a:cubicBezTo>
                  <a:cubicBezTo>
                    <a:pt x="48" y="9"/>
                    <a:pt x="48" y="8"/>
                    <a:pt x="48" y="8"/>
                  </a:cubicBezTo>
                  <a:cubicBezTo>
                    <a:pt x="48" y="8"/>
                    <a:pt x="48" y="8"/>
                    <a:pt x="48" y="8"/>
                  </a:cubicBezTo>
                  <a:cubicBezTo>
                    <a:pt x="48" y="8"/>
                    <a:pt x="48" y="8"/>
                    <a:pt x="48" y="8"/>
                  </a:cubicBezTo>
                  <a:cubicBezTo>
                    <a:pt x="48" y="8"/>
                    <a:pt x="49" y="7"/>
                    <a:pt x="49" y="7"/>
                  </a:cubicBezTo>
                  <a:cubicBezTo>
                    <a:pt x="49" y="7"/>
                    <a:pt x="50" y="7"/>
                    <a:pt x="49" y="7"/>
                  </a:cubicBezTo>
                  <a:cubicBezTo>
                    <a:pt x="49" y="7"/>
                    <a:pt x="50" y="7"/>
                    <a:pt x="50" y="7"/>
                  </a:cubicBezTo>
                  <a:cubicBezTo>
                    <a:pt x="50" y="7"/>
                    <a:pt x="51" y="7"/>
                    <a:pt x="51" y="7"/>
                  </a:cubicBezTo>
                  <a:cubicBezTo>
                    <a:pt x="51" y="7"/>
                    <a:pt x="51" y="7"/>
                    <a:pt x="51" y="7"/>
                  </a:cubicBezTo>
                  <a:cubicBezTo>
                    <a:pt x="51" y="6"/>
                    <a:pt x="52" y="7"/>
                    <a:pt x="51" y="7"/>
                  </a:cubicBezTo>
                  <a:cubicBezTo>
                    <a:pt x="51" y="6"/>
                    <a:pt x="52" y="7"/>
                    <a:pt x="52" y="6"/>
                  </a:cubicBezTo>
                  <a:cubicBezTo>
                    <a:pt x="52" y="6"/>
                    <a:pt x="53" y="6"/>
                    <a:pt x="52" y="6"/>
                  </a:cubicBezTo>
                  <a:cubicBezTo>
                    <a:pt x="52" y="6"/>
                    <a:pt x="53" y="6"/>
                    <a:pt x="53" y="6"/>
                  </a:cubicBezTo>
                  <a:cubicBezTo>
                    <a:pt x="53" y="5"/>
                    <a:pt x="53" y="6"/>
                    <a:pt x="53" y="5"/>
                  </a:cubicBezTo>
                  <a:cubicBezTo>
                    <a:pt x="54" y="5"/>
                    <a:pt x="54" y="5"/>
                    <a:pt x="54" y="5"/>
                  </a:cubicBezTo>
                  <a:cubicBezTo>
                    <a:pt x="54" y="5"/>
                    <a:pt x="54" y="5"/>
                    <a:pt x="54" y="5"/>
                  </a:cubicBezTo>
                  <a:cubicBezTo>
                    <a:pt x="54" y="4"/>
                    <a:pt x="54" y="4"/>
                    <a:pt x="54" y="4"/>
                  </a:cubicBezTo>
                  <a:cubicBezTo>
                    <a:pt x="54" y="4"/>
                    <a:pt x="54" y="4"/>
                    <a:pt x="54" y="4"/>
                  </a:cubicBezTo>
                  <a:cubicBezTo>
                    <a:pt x="54" y="4"/>
                    <a:pt x="54" y="3"/>
                    <a:pt x="54" y="3"/>
                  </a:cubicBezTo>
                  <a:cubicBezTo>
                    <a:pt x="54" y="3"/>
                    <a:pt x="55" y="3"/>
                    <a:pt x="55" y="3"/>
                  </a:cubicBezTo>
                  <a:cubicBezTo>
                    <a:pt x="55" y="3"/>
                    <a:pt x="55" y="2"/>
                    <a:pt x="55" y="2"/>
                  </a:cubicBezTo>
                  <a:cubicBezTo>
                    <a:pt x="55" y="2"/>
                    <a:pt x="55" y="2"/>
                    <a:pt x="55" y="2"/>
                  </a:cubicBezTo>
                  <a:cubicBezTo>
                    <a:pt x="55" y="1"/>
                    <a:pt x="56" y="1"/>
                    <a:pt x="55" y="1"/>
                  </a:cubicBezTo>
                  <a:cubicBezTo>
                    <a:pt x="55" y="1"/>
                    <a:pt x="56" y="1"/>
                    <a:pt x="56" y="1"/>
                  </a:cubicBezTo>
                  <a:cubicBezTo>
                    <a:pt x="56" y="1"/>
                    <a:pt x="56" y="1"/>
                    <a:pt x="56" y="1"/>
                  </a:cubicBezTo>
                  <a:cubicBezTo>
                    <a:pt x="56" y="1"/>
                    <a:pt x="56" y="0"/>
                    <a:pt x="56" y="0"/>
                  </a:cubicBezTo>
                  <a:cubicBezTo>
                    <a:pt x="56" y="0"/>
                    <a:pt x="57" y="0"/>
                    <a:pt x="57" y="0"/>
                  </a:cubicBezTo>
                  <a:cubicBezTo>
                    <a:pt x="57" y="0"/>
                    <a:pt x="58" y="0"/>
                    <a:pt x="58" y="0"/>
                  </a:cubicBezTo>
                  <a:cubicBezTo>
                    <a:pt x="58" y="0"/>
                    <a:pt x="59" y="0"/>
                    <a:pt x="59" y="0"/>
                  </a:cubicBezTo>
                  <a:cubicBezTo>
                    <a:pt x="59" y="0"/>
                    <a:pt x="60" y="1"/>
                    <a:pt x="60" y="1"/>
                  </a:cubicBezTo>
                  <a:cubicBezTo>
                    <a:pt x="60" y="1"/>
                    <a:pt x="60" y="1"/>
                    <a:pt x="60" y="1"/>
                  </a:cubicBezTo>
                  <a:cubicBezTo>
                    <a:pt x="60" y="2"/>
                    <a:pt x="60" y="3"/>
                    <a:pt x="60" y="3"/>
                  </a:cubicBezTo>
                  <a:cubicBezTo>
                    <a:pt x="60" y="3"/>
                    <a:pt x="60" y="3"/>
                    <a:pt x="60" y="3"/>
                  </a:cubicBezTo>
                  <a:cubicBezTo>
                    <a:pt x="61" y="4"/>
                    <a:pt x="61" y="4"/>
                    <a:pt x="60" y="4"/>
                  </a:cubicBezTo>
                  <a:cubicBezTo>
                    <a:pt x="61" y="4"/>
                    <a:pt x="61" y="4"/>
                    <a:pt x="61" y="4"/>
                  </a:cubicBezTo>
                  <a:cubicBezTo>
                    <a:pt x="61" y="4"/>
                    <a:pt x="61" y="5"/>
                    <a:pt x="61" y="5"/>
                  </a:cubicBezTo>
                  <a:cubicBezTo>
                    <a:pt x="62" y="5"/>
                    <a:pt x="62" y="5"/>
                    <a:pt x="62" y="5"/>
                  </a:cubicBezTo>
                  <a:cubicBezTo>
                    <a:pt x="63" y="5"/>
                    <a:pt x="63" y="5"/>
                    <a:pt x="63" y="5"/>
                  </a:cubicBezTo>
                  <a:cubicBezTo>
                    <a:pt x="63" y="5"/>
                    <a:pt x="63" y="5"/>
                    <a:pt x="63" y="5"/>
                  </a:cubicBezTo>
                  <a:cubicBezTo>
                    <a:pt x="63" y="6"/>
                    <a:pt x="63" y="6"/>
                    <a:pt x="63" y="6"/>
                  </a:cubicBezTo>
                  <a:cubicBezTo>
                    <a:pt x="63" y="6"/>
                    <a:pt x="63" y="7"/>
                    <a:pt x="63" y="7"/>
                  </a:cubicBezTo>
                  <a:cubicBezTo>
                    <a:pt x="64" y="7"/>
                    <a:pt x="64" y="8"/>
                    <a:pt x="64" y="8"/>
                  </a:cubicBezTo>
                  <a:cubicBezTo>
                    <a:pt x="65" y="8"/>
                    <a:pt x="64" y="8"/>
                    <a:pt x="65" y="8"/>
                  </a:cubicBezTo>
                  <a:cubicBezTo>
                    <a:pt x="65" y="9"/>
                    <a:pt x="65" y="9"/>
                    <a:pt x="65" y="9"/>
                  </a:cubicBezTo>
                  <a:cubicBezTo>
                    <a:pt x="65" y="9"/>
                    <a:pt x="65" y="9"/>
                    <a:pt x="65" y="9"/>
                  </a:cubicBezTo>
                  <a:cubicBezTo>
                    <a:pt x="65" y="9"/>
                    <a:pt x="65" y="10"/>
                    <a:pt x="65" y="10"/>
                  </a:cubicBezTo>
                  <a:cubicBezTo>
                    <a:pt x="65" y="10"/>
                    <a:pt x="65" y="10"/>
                    <a:pt x="65" y="10"/>
                  </a:cubicBezTo>
                  <a:cubicBezTo>
                    <a:pt x="65" y="10"/>
                    <a:pt x="65" y="11"/>
                    <a:pt x="65" y="11"/>
                  </a:cubicBezTo>
                  <a:cubicBezTo>
                    <a:pt x="65" y="11"/>
                    <a:pt x="66" y="12"/>
                    <a:pt x="65" y="11"/>
                  </a:cubicBezTo>
                  <a:cubicBezTo>
                    <a:pt x="65" y="11"/>
                    <a:pt x="66" y="12"/>
                    <a:pt x="66" y="12"/>
                  </a:cubicBezTo>
                  <a:cubicBezTo>
                    <a:pt x="66" y="12"/>
                    <a:pt x="66" y="12"/>
                    <a:pt x="66" y="12"/>
                  </a:cubicBezTo>
                  <a:cubicBezTo>
                    <a:pt x="66" y="12"/>
                    <a:pt x="67" y="12"/>
                    <a:pt x="67" y="12"/>
                  </a:cubicBezTo>
                  <a:cubicBezTo>
                    <a:pt x="67" y="13"/>
                    <a:pt x="68" y="12"/>
                    <a:pt x="68" y="13"/>
                  </a:cubicBezTo>
                  <a:cubicBezTo>
                    <a:pt x="68" y="13"/>
                    <a:pt x="68" y="13"/>
                    <a:pt x="68" y="13"/>
                  </a:cubicBezTo>
                  <a:cubicBezTo>
                    <a:pt x="68" y="13"/>
                    <a:pt x="68" y="13"/>
                    <a:pt x="69" y="13"/>
                  </a:cubicBezTo>
                  <a:cubicBezTo>
                    <a:pt x="69" y="13"/>
                    <a:pt x="69" y="14"/>
                    <a:pt x="69" y="14"/>
                  </a:cubicBezTo>
                  <a:cubicBezTo>
                    <a:pt x="69" y="14"/>
                    <a:pt x="69" y="14"/>
                    <a:pt x="69" y="14"/>
                  </a:cubicBezTo>
                  <a:cubicBezTo>
                    <a:pt x="70" y="15"/>
                    <a:pt x="70" y="15"/>
                    <a:pt x="69" y="15"/>
                  </a:cubicBezTo>
                  <a:cubicBezTo>
                    <a:pt x="70" y="15"/>
                    <a:pt x="70" y="15"/>
                    <a:pt x="70" y="15"/>
                  </a:cubicBezTo>
                  <a:cubicBezTo>
                    <a:pt x="70" y="15"/>
                    <a:pt x="70" y="15"/>
                    <a:pt x="70" y="15"/>
                  </a:cubicBezTo>
                  <a:cubicBezTo>
                    <a:pt x="70" y="15"/>
                    <a:pt x="70" y="16"/>
                    <a:pt x="70" y="16"/>
                  </a:cubicBezTo>
                  <a:cubicBezTo>
                    <a:pt x="70" y="16"/>
                    <a:pt x="70" y="16"/>
                    <a:pt x="70" y="16"/>
                  </a:cubicBezTo>
                  <a:cubicBezTo>
                    <a:pt x="70" y="16"/>
                    <a:pt x="70" y="17"/>
                    <a:pt x="70" y="17"/>
                  </a:cubicBezTo>
                  <a:cubicBezTo>
                    <a:pt x="71" y="18"/>
                    <a:pt x="71" y="18"/>
                    <a:pt x="70" y="17"/>
                  </a:cubicBezTo>
                  <a:cubicBezTo>
                    <a:pt x="71" y="18"/>
                    <a:pt x="71" y="18"/>
                    <a:pt x="71" y="17"/>
                  </a:cubicBezTo>
                  <a:cubicBezTo>
                    <a:pt x="71" y="18"/>
                    <a:pt x="71" y="18"/>
                    <a:pt x="71" y="18"/>
                  </a:cubicBezTo>
                  <a:cubicBezTo>
                    <a:pt x="71" y="18"/>
                    <a:pt x="71" y="18"/>
                    <a:pt x="71" y="18"/>
                  </a:cubicBezTo>
                  <a:cubicBezTo>
                    <a:pt x="71" y="18"/>
                    <a:pt x="71" y="18"/>
                    <a:pt x="71" y="18"/>
                  </a:cubicBezTo>
                  <a:cubicBezTo>
                    <a:pt x="72" y="18"/>
                    <a:pt x="72" y="18"/>
                    <a:pt x="72" y="19"/>
                  </a:cubicBezTo>
                  <a:cubicBezTo>
                    <a:pt x="72" y="19"/>
                    <a:pt x="73" y="19"/>
                    <a:pt x="73" y="19"/>
                  </a:cubicBezTo>
                  <a:cubicBezTo>
                    <a:pt x="73" y="19"/>
                    <a:pt x="73" y="19"/>
                    <a:pt x="74" y="19"/>
                  </a:cubicBezTo>
                  <a:cubicBezTo>
                    <a:pt x="74" y="19"/>
                    <a:pt x="74" y="19"/>
                    <a:pt x="74" y="19"/>
                  </a:cubicBezTo>
                  <a:cubicBezTo>
                    <a:pt x="75" y="19"/>
                    <a:pt x="75" y="20"/>
                    <a:pt x="75" y="19"/>
                  </a:cubicBezTo>
                  <a:cubicBezTo>
                    <a:pt x="75" y="19"/>
                    <a:pt x="75" y="20"/>
                    <a:pt x="75" y="20"/>
                  </a:cubicBezTo>
                  <a:cubicBezTo>
                    <a:pt x="75" y="20"/>
                    <a:pt x="76" y="20"/>
                    <a:pt x="75" y="20"/>
                  </a:cubicBezTo>
                  <a:cubicBezTo>
                    <a:pt x="75" y="20"/>
                    <a:pt x="76" y="20"/>
                    <a:pt x="75" y="20"/>
                  </a:cubicBezTo>
                  <a:cubicBezTo>
                    <a:pt x="75" y="20"/>
                    <a:pt x="76" y="20"/>
                    <a:pt x="76" y="20"/>
                  </a:cubicBezTo>
                  <a:cubicBezTo>
                    <a:pt x="76" y="20"/>
                    <a:pt x="76" y="20"/>
                    <a:pt x="77" y="20"/>
                  </a:cubicBezTo>
                  <a:cubicBezTo>
                    <a:pt x="77" y="20"/>
                    <a:pt x="77" y="20"/>
                    <a:pt x="77" y="20"/>
                  </a:cubicBezTo>
                  <a:cubicBezTo>
                    <a:pt x="77" y="20"/>
                    <a:pt x="77" y="21"/>
                    <a:pt x="77" y="21"/>
                  </a:cubicBezTo>
                  <a:cubicBezTo>
                    <a:pt x="77" y="21"/>
                    <a:pt x="78" y="21"/>
                    <a:pt x="78" y="21"/>
                  </a:cubicBezTo>
                  <a:cubicBezTo>
                    <a:pt x="78" y="21"/>
                    <a:pt x="78" y="21"/>
                    <a:pt x="78" y="21"/>
                  </a:cubicBezTo>
                  <a:cubicBezTo>
                    <a:pt x="78" y="21"/>
                    <a:pt x="78" y="21"/>
                    <a:pt x="78" y="21"/>
                  </a:cubicBezTo>
                  <a:cubicBezTo>
                    <a:pt x="78" y="21"/>
                    <a:pt x="78" y="22"/>
                    <a:pt x="78" y="22"/>
                  </a:cubicBezTo>
                  <a:cubicBezTo>
                    <a:pt x="78" y="22"/>
                    <a:pt x="79" y="22"/>
                    <a:pt x="79" y="22"/>
                  </a:cubicBezTo>
                  <a:moveTo>
                    <a:pt x="1" y="7"/>
                  </a:moveTo>
                  <a:cubicBezTo>
                    <a:pt x="1" y="7"/>
                    <a:pt x="1" y="7"/>
                    <a:pt x="1" y="7"/>
                  </a:cubicBezTo>
                  <a:cubicBezTo>
                    <a:pt x="1" y="7"/>
                    <a:pt x="1" y="7"/>
                    <a:pt x="1" y="7"/>
                  </a:cubicBezTo>
                  <a:moveTo>
                    <a:pt x="1" y="7"/>
                  </a:moveTo>
                  <a:cubicBezTo>
                    <a:pt x="1" y="7"/>
                    <a:pt x="1" y="7"/>
                    <a:pt x="1" y="7"/>
                  </a:cubicBezTo>
                  <a:cubicBezTo>
                    <a:pt x="1" y="7"/>
                    <a:pt x="1" y="7"/>
                    <a:pt x="1" y="7"/>
                  </a:cubicBezTo>
                  <a:moveTo>
                    <a:pt x="1" y="7"/>
                  </a:moveTo>
                  <a:cubicBezTo>
                    <a:pt x="1" y="7"/>
                    <a:pt x="1" y="7"/>
                    <a:pt x="1" y="7"/>
                  </a:cubicBezTo>
                  <a:cubicBezTo>
                    <a:pt x="1" y="7"/>
                    <a:pt x="1" y="7"/>
                    <a:pt x="1" y="7"/>
                  </a:cubicBezTo>
                </a:path>
              </a:pathLst>
            </a:custGeom>
            <a:solidFill>
              <a:srgbClr val="DE7572"/>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92" name="Freeform 46"/>
            <p:cNvSpPr>
              <a:spLocks/>
            </p:cNvSpPr>
            <p:nvPr/>
          </p:nvSpPr>
          <p:spPr bwMode="auto">
            <a:xfrm>
              <a:off x="6455907" y="4290990"/>
              <a:ext cx="0" cy="0"/>
            </a:xfrm>
            <a:custGeom>
              <a:avLst/>
              <a:gdLst>
                <a:gd name="T0" fmla="*/ 0 60000 65536"/>
                <a:gd name="T1" fmla="*/ 0 60000 65536"/>
                <a:gd name="T2" fmla="*/ 0 60000 65536"/>
              </a:gdLst>
              <a:ahLst/>
              <a:cxnLst>
                <a:cxn ang="T0">
                  <a:pos x="0" y="0"/>
                </a:cxn>
                <a:cxn ang="T1">
                  <a:pos x="0" y="0"/>
                </a:cxn>
                <a:cxn ang="T2">
                  <a:pos x="0" y="0"/>
                </a:cxn>
              </a:cxnLst>
              <a:rect l="0" t="0" r="0" b="0"/>
              <a:pathLst>
                <a:path>
                  <a:moveTo>
                    <a:pt x="0" y="0"/>
                  </a:moveTo>
                  <a:cubicBezTo>
                    <a:pt x="0" y="0"/>
                    <a:pt x="0" y="0"/>
                    <a:pt x="0" y="0"/>
                  </a:cubicBezTo>
                  <a:cubicBezTo>
                    <a:pt x="0" y="0"/>
                    <a:pt x="0" y="0"/>
                    <a:pt x="0" y="0"/>
                  </a:cubicBezTo>
                </a:path>
              </a:pathLst>
            </a:custGeom>
            <a:solidFill>
              <a:srgbClr val="C8C1BC"/>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93" name="Freeform 47"/>
            <p:cNvSpPr>
              <a:spLocks/>
            </p:cNvSpPr>
            <p:nvPr/>
          </p:nvSpPr>
          <p:spPr bwMode="auto">
            <a:xfrm>
              <a:off x="6455907" y="4290990"/>
              <a:ext cx="0" cy="0"/>
            </a:xfrm>
            <a:custGeom>
              <a:avLst/>
              <a:gdLst>
                <a:gd name="T0" fmla="*/ 0 60000 65536"/>
                <a:gd name="T1" fmla="*/ 0 60000 65536"/>
                <a:gd name="T2" fmla="*/ 0 60000 65536"/>
              </a:gdLst>
              <a:ahLst/>
              <a:cxnLst>
                <a:cxn ang="T0">
                  <a:pos x="0" y="0"/>
                </a:cxn>
                <a:cxn ang="T1">
                  <a:pos x="0" y="0"/>
                </a:cxn>
                <a:cxn ang="T2">
                  <a:pos x="0" y="0"/>
                </a:cxn>
              </a:cxnLst>
              <a:rect l="0" t="0" r="0" b="0"/>
              <a:pathLst>
                <a:path>
                  <a:moveTo>
                    <a:pt x="0" y="0"/>
                  </a:moveTo>
                  <a:cubicBezTo>
                    <a:pt x="0" y="0"/>
                    <a:pt x="0" y="0"/>
                    <a:pt x="0" y="0"/>
                  </a:cubicBezTo>
                  <a:cubicBezTo>
                    <a:pt x="0" y="0"/>
                    <a:pt x="0" y="0"/>
                    <a:pt x="0" y="0"/>
                  </a:cubicBezTo>
                </a:path>
              </a:pathLst>
            </a:custGeom>
            <a:solidFill>
              <a:srgbClr val="C8C1BC"/>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sp>
          <p:nvSpPr>
            <p:cNvPr id="94" name="Freeform 48"/>
            <p:cNvSpPr>
              <a:spLocks/>
            </p:cNvSpPr>
            <p:nvPr/>
          </p:nvSpPr>
          <p:spPr bwMode="auto">
            <a:xfrm>
              <a:off x="6455907" y="4290990"/>
              <a:ext cx="0" cy="0"/>
            </a:xfrm>
            <a:custGeom>
              <a:avLst/>
              <a:gdLst>
                <a:gd name="T0" fmla="*/ 0 60000 65536"/>
                <a:gd name="T1" fmla="*/ 0 60000 65536"/>
                <a:gd name="T2" fmla="*/ 0 60000 65536"/>
              </a:gdLst>
              <a:ahLst/>
              <a:cxnLst>
                <a:cxn ang="T0">
                  <a:pos x="0" y="0"/>
                </a:cxn>
                <a:cxn ang="T1">
                  <a:pos x="0" y="0"/>
                </a:cxn>
                <a:cxn ang="T2">
                  <a:pos x="0" y="0"/>
                </a:cxn>
              </a:cxnLst>
              <a:rect l="0" t="0" r="0" b="0"/>
              <a:pathLst>
                <a:path>
                  <a:moveTo>
                    <a:pt x="0" y="0"/>
                  </a:moveTo>
                  <a:cubicBezTo>
                    <a:pt x="0" y="0"/>
                    <a:pt x="0" y="0"/>
                    <a:pt x="0" y="0"/>
                  </a:cubicBezTo>
                  <a:cubicBezTo>
                    <a:pt x="0" y="0"/>
                    <a:pt x="0" y="0"/>
                    <a:pt x="0" y="0"/>
                  </a:cubicBezTo>
                </a:path>
              </a:pathLst>
            </a:custGeom>
            <a:solidFill>
              <a:srgbClr val="C8C1BC"/>
            </a:solidFill>
            <a:ln w="12700" cap="flat" cmpd="sng" algn="ctr">
              <a:solidFill>
                <a:srgbClr val="91867E"/>
              </a:solidFill>
              <a:prstDash val="solid"/>
              <a:round/>
              <a:headEnd type="none" w="med" len="med"/>
              <a:tailEnd type="none" w="med" len="med"/>
            </a:ln>
          </p:spPr>
          <p:txBody>
            <a:bodyPr/>
            <a:lstStyle/>
            <a:p>
              <a:endParaRPr lang="es-MX">
                <a:solidFill>
                  <a:srgbClr val="000000"/>
                </a:solidFill>
                <a:latin typeface="Century Gothic" panose="020B0502020202020204" pitchFamily="34" charset="0"/>
                <a:cs typeface="Arial" pitchFamily="34" charset="0"/>
              </a:endParaRPr>
            </a:p>
          </p:txBody>
        </p:sp>
      </p:grpSp>
      <p:graphicFrame>
        <p:nvGraphicFramePr>
          <p:cNvPr id="95" name="Object_3_240814_2319163735"/>
          <p:cNvGraphicFramePr>
            <a:graphicFrameLocks/>
          </p:cNvGraphicFramePr>
          <p:nvPr>
            <p:custDataLst>
              <p:tags r:id="rId1"/>
            </p:custDataLst>
            <p:extLst>
              <p:ext uri="{D42A27DB-BD31-4B8C-83A1-F6EECF244321}">
                <p14:modId xmlns:p14="http://schemas.microsoft.com/office/powerpoint/2010/main" val="3287947100"/>
              </p:ext>
            </p:extLst>
          </p:nvPr>
        </p:nvGraphicFramePr>
        <p:xfrm>
          <a:off x="363032" y="2068561"/>
          <a:ext cx="4385118" cy="1933551"/>
        </p:xfrm>
        <a:graphic>
          <a:graphicData uri="http://schemas.openxmlformats.org/drawingml/2006/chart">
            <c:chart xmlns:c="http://schemas.openxmlformats.org/drawingml/2006/chart" xmlns:r="http://schemas.openxmlformats.org/officeDocument/2006/relationships" r:id="rId3"/>
          </a:graphicData>
        </a:graphic>
      </p:graphicFrame>
      <p:sp>
        <p:nvSpPr>
          <p:cNvPr id="96" name="Rounded Rectangle 65"/>
          <p:cNvSpPr>
            <a:spLocks noChangeArrowheads="1"/>
          </p:cNvSpPr>
          <p:nvPr/>
        </p:nvSpPr>
        <p:spPr bwMode="auto">
          <a:xfrm>
            <a:off x="1267968" y="2069229"/>
            <a:ext cx="406399" cy="1935835"/>
          </a:xfrm>
          <a:prstGeom prst="roundRect">
            <a:avLst>
              <a:gd name="adj" fmla="val 16667"/>
            </a:avLst>
          </a:prstGeom>
          <a:noFill/>
          <a:ln w="12700" algn="ctr">
            <a:solidFill>
              <a:schemeClr val="bg2"/>
            </a:solidFill>
            <a:prstDash val="dash"/>
            <a:round/>
            <a:headEnd/>
            <a:tailEnd/>
          </a:ln>
        </p:spPr>
        <p:txBody>
          <a:bodyPr wrap="none" lIns="46800" tIns="64800" rIns="46800" bIns="64800" anchor="ctr"/>
          <a:lstStyle/>
          <a:p>
            <a:pPr defTabSz="728663">
              <a:buClr>
                <a:srgbClr val="FFFFFF"/>
              </a:buClr>
              <a:tabLst>
                <a:tab pos="4286250" algn="l"/>
              </a:tabLst>
            </a:pPr>
            <a:endParaRPr lang="es-MX" sz="800" b="1">
              <a:ln w="22225">
                <a:solidFill>
                  <a:srgbClr val="FD4100"/>
                </a:solidFill>
                <a:prstDash val="solid"/>
              </a:ln>
              <a:solidFill>
                <a:srgbClr val="FD4100">
                  <a:lumMod val="40000"/>
                  <a:lumOff val="60000"/>
                </a:srgbClr>
              </a:solidFill>
              <a:latin typeface="Century Gothic" panose="020B0502020202020204" pitchFamily="34" charset="0"/>
              <a:cs typeface="Arial" pitchFamily="34" charset="0"/>
            </a:endParaRPr>
          </a:p>
        </p:txBody>
      </p:sp>
      <p:sp>
        <p:nvSpPr>
          <p:cNvPr id="97" name="TextBox 243"/>
          <p:cNvSpPr txBox="1"/>
          <p:nvPr/>
        </p:nvSpPr>
        <p:spPr>
          <a:xfrm>
            <a:off x="391336" y="2313448"/>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79.1</a:t>
            </a:r>
            <a:endParaRPr lang="en-US" sz="800" dirty="0">
              <a:latin typeface="Century Gothic" panose="020B0502020202020204" pitchFamily="34" charset="0"/>
              <a:cs typeface="Arial" pitchFamily="34" charset="0"/>
            </a:endParaRPr>
          </a:p>
        </p:txBody>
      </p:sp>
      <p:sp>
        <p:nvSpPr>
          <p:cNvPr id="98" name="TextBox 244"/>
          <p:cNvSpPr txBox="1"/>
          <p:nvPr/>
        </p:nvSpPr>
        <p:spPr>
          <a:xfrm>
            <a:off x="847768" y="2380000"/>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72.5</a:t>
            </a:r>
            <a:endParaRPr lang="en-US" sz="800" dirty="0">
              <a:latin typeface="Century Gothic" panose="020B0502020202020204" pitchFamily="34" charset="0"/>
              <a:cs typeface="Arial" pitchFamily="34" charset="0"/>
            </a:endParaRPr>
          </a:p>
        </p:txBody>
      </p:sp>
      <p:sp>
        <p:nvSpPr>
          <p:cNvPr id="99" name="TextBox 245"/>
          <p:cNvSpPr txBox="1"/>
          <p:nvPr/>
        </p:nvSpPr>
        <p:spPr>
          <a:xfrm>
            <a:off x="1279816" y="2608216"/>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51.8</a:t>
            </a:r>
            <a:endParaRPr lang="en-US" sz="800" dirty="0">
              <a:latin typeface="Century Gothic" panose="020B0502020202020204" pitchFamily="34" charset="0"/>
              <a:cs typeface="Arial" pitchFamily="34" charset="0"/>
            </a:endParaRPr>
          </a:p>
        </p:txBody>
      </p:sp>
      <p:sp>
        <p:nvSpPr>
          <p:cNvPr id="100" name="TextBox 246"/>
          <p:cNvSpPr txBox="1"/>
          <p:nvPr/>
        </p:nvSpPr>
        <p:spPr>
          <a:xfrm>
            <a:off x="1728256" y="2884056"/>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24.8</a:t>
            </a:r>
            <a:endParaRPr lang="en-US" sz="800" dirty="0">
              <a:latin typeface="Century Gothic" panose="020B0502020202020204" pitchFamily="34" charset="0"/>
              <a:cs typeface="Arial" pitchFamily="34" charset="0"/>
            </a:endParaRPr>
          </a:p>
        </p:txBody>
      </p:sp>
      <p:sp>
        <p:nvSpPr>
          <p:cNvPr id="101" name="TextBox 247"/>
          <p:cNvSpPr txBox="1"/>
          <p:nvPr/>
        </p:nvSpPr>
        <p:spPr>
          <a:xfrm>
            <a:off x="2168296" y="2943872"/>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18.1</a:t>
            </a:r>
            <a:endParaRPr lang="en-US" sz="800" dirty="0">
              <a:latin typeface="Century Gothic" panose="020B0502020202020204" pitchFamily="34" charset="0"/>
              <a:cs typeface="Arial" pitchFamily="34" charset="0"/>
            </a:endParaRPr>
          </a:p>
        </p:txBody>
      </p:sp>
      <p:sp>
        <p:nvSpPr>
          <p:cNvPr id="102" name="TextBox 248"/>
          <p:cNvSpPr txBox="1"/>
          <p:nvPr/>
        </p:nvSpPr>
        <p:spPr>
          <a:xfrm>
            <a:off x="2592352" y="2979304"/>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16.1</a:t>
            </a:r>
            <a:endParaRPr lang="en-US" sz="800" dirty="0">
              <a:latin typeface="Century Gothic" panose="020B0502020202020204" pitchFamily="34" charset="0"/>
              <a:cs typeface="Arial" pitchFamily="34" charset="0"/>
            </a:endParaRPr>
          </a:p>
        </p:txBody>
      </p:sp>
      <p:sp>
        <p:nvSpPr>
          <p:cNvPr id="103" name="TextBox 249"/>
          <p:cNvSpPr txBox="1"/>
          <p:nvPr/>
        </p:nvSpPr>
        <p:spPr>
          <a:xfrm>
            <a:off x="3031248" y="3003688"/>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13.5</a:t>
            </a:r>
            <a:endParaRPr lang="en-US" sz="800" dirty="0">
              <a:latin typeface="Century Gothic" panose="020B0502020202020204" pitchFamily="34" charset="0"/>
              <a:cs typeface="Arial" pitchFamily="34" charset="0"/>
            </a:endParaRPr>
          </a:p>
        </p:txBody>
      </p:sp>
      <p:sp>
        <p:nvSpPr>
          <p:cNvPr id="104" name="TextBox 250"/>
          <p:cNvSpPr txBox="1"/>
          <p:nvPr/>
        </p:nvSpPr>
        <p:spPr>
          <a:xfrm>
            <a:off x="3464440" y="3015880"/>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11.3</a:t>
            </a:r>
            <a:endParaRPr lang="en-US" sz="800" dirty="0">
              <a:latin typeface="Century Gothic" panose="020B0502020202020204" pitchFamily="34" charset="0"/>
              <a:cs typeface="Arial" pitchFamily="34" charset="0"/>
            </a:endParaRPr>
          </a:p>
        </p:txBody>
      </p:sp>
      <p:sp>
        <p:nvSpPr>
          <p:cNvPr id="105" name="TextBox 251"/>
          <p:cNvSpPr txBox="1"/>
          <p:nvPr/>
        </p:nvSpPr>
        <p:spPr>
          <a:xfrm>
            <a:off x="3944112" y="3052456"/>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8.5</a:t>
            </a:r>
            <a:endParaRPr lang="en-US" sz="800" dirty="0">
              <a:latin typeface="Century Gothic" panose="020B0502020202020204" pitchFamily="34" charset="0"/>
              <a:cs typeface="Arial" pitchFamily="34" charset="0"/>
            </a:endParaRPr>
          </a:p>
        </p:txBody>
      </p:sp>
      <p:sp>
        <p:nvSpPr>
          <p:cNvPr id="106" name="TextBox 252"/>
          <p:cNvSpPr txBox="1"/>
          <p:nvPr/>
        </p:nvSpPr>
        <p:spPr>
          <a:xfrm>
            <a:off x="4380360" y="3075696"/>
            <a:ext cx="627888" cy="215444"/>
          </a:xfrm>
          <a:prstGeom prst="rect">
            <a:avLst/>
          </a:prstGeom>
          <a:noFill/>
        </p:spPr>
        <p:txBody>
          <a:bodyPr wrap="square" rtlCol="0">
            <a:spAutoFit/>
          </a:bodyPr>
          <a:lstStyle/>
          <a:p>
            <a:r>
              <a:rPr lang="es-MX" sz="800">
                <a:latin typeface="Century Gothic" panose="020B0502020202020204" pitchFamily="34" charset="0"/>
                <a:cs typeface="Arial" pitchFamily="34" charset="0"/>
              </a:rPr>
              <a:t>5.3</a:t>
            </a:r>
            <a:endParaRPr lang="en-US" sz="800" dirty="0">
              <a:latin typeface="Century Gothic" panose="020B0502020202020204" pitchFamily="34" charset="0"/>
              <a:cs typeface="Arial" pitchFamily="34" charset="0"/>
            </a:endParaRPr>
          </a:p>
        </p:txBody>
      </p:sp>
      <p:sp>
        <p:nvSpPr>
          <p:cNvPr id="107" name="TitleUnits" descr="&lt;tags&gt;&lt;tag n=&quot;BulletInfo&quot; v=&quot;TitleUnits&quot; /&gt;&lt;tag n=&quot;TagName&quot; v=&quot;TitleUnits&quot; /&gt;&lt;tag n=&quot;Top&quot; v=&quot;101.25&quot; /&gt;&lt;tag n=&quot;Left&quot; v=&quot;371.7501&quot; /&gt;&lt;tag n=&quot;Height&quot; v=&quot;9.5&quot; /&gt;&lt;tag n=&quot;Width&quot; v=&quot;303.25&quot; /&gt;&lt;/tags&gt;"/>
          <p:cNvSpPr txBox="1">
            <a:spLocks noChangeArrowheads="1"/>
          </p:cNvSpPr>
          <p:nvPr/>
        </p:nvSpPr>
        <p:spPr bwMode="gray">
          <a:xfrm>
            <a:off x="3203848" y="2247125"/>
            <a:ext cx="149465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342900" indent="-342900" eaLnBrk="0" hangingPunct="0">
              <a:defRPr sz="1200">
                <a:solidFill>
                  <a:schemeClr val="tx1"/>
                </a:solidFill>
                <a:latin typeface="Credit Suisse Type Roman" pitchFamily="34" charset="0"/>
              </a:defRPr>
            </a:lvl1pPr>
            <a:lvl2pPr eaLnBrk="0" hangingPunct="0">
              <a:defRPr sz="1200">
                <a:solidFill>
                  <a:schemeClr val="tx1"/>
                </a:solidFill>
                <a:latin typeface="Credit Suisse Type Roman" pitchFamily="34" charset="0"/>
              </a:defRPr>
            </a:lvl2pPr>
            <a:lvl3pPr marL="1143000" indent="-228600"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0" lvl="1" algn="l" eaLnBrk="1" hangingPunct="1">
              <a:buClrTx/>
            </a:pPr>
            <a:r>
              <a:rPr lang="es-MX" altLang="ja-JP" sz="900">
                <a:solidFill>
                  <a:srgbClr val="000000"/>
                </a:solidFill>
                <a:latin typeface="Century Gothic" panose="020B0502020202020204" pitchFamily="34" charset="0"/>
                <a:ea typeface="MS PGothic" pitchFamily="34" charset="-128"/>
                <a:cs typeface="Arial" pitchFamily="34" charset="0"/>
              </a:rPr>
              <a:t>% Participación de Mercado</a:t>
            </a:r>
          </a:p>
        </p:txBody>
      </p:sp>
      <p:sp>
        <p:nvSpPr>
          <p:cNvPr id="108" name="TitleUnits" descr="&lt;tags&gt;&lt;tag n=&quot;BulletInfo&quot; v=&quot;TitleUnits&quot; /&gt;&lt;tag n=&quot;TagName&quot; v=&quot;TitleUnits&quot; /&gt;&lt;tag n=&quot;Top&quot; v=&quot;101.25&quot; /&gt;&lt;tag n=&quot;Left&quot; v=&quot;371.7501&quot; /&gt;&lt;tag n=&quot;Height&quot; v=&quot;9.5&quot; /&gt;&lt;tag n=&quot;Width&quot; v=&quot;303.25&quot; /&gt;&lt;/tags&gt;"/>
          <p:cNvSpPr txBox="1">
            <a:spLocks noChangeArrowheads="1"/>
          </p:cNvSpPr>
          <p:nvPr/>
        </p:nvSpPr>
        <p:spPr bwMode="gray">
          <a:xfrm>
            <a:off x="3685653" y="2103210"/>
            <a:ext cx="126492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342900" indent="-342900" eaLnBrk="0" hangingPunct="0">
              <a:defRPr sz="1200">
                <a:solidFill>
                  <a:schemeClr val="tx1"/>
                </a:solidFill>
                <a:latin typeface="Credit Suisse Type Roman" pitchFamily="34" charset="0"/>
              </a:defRPr>
            </a:lvl1pPr>
            <a:lvl2pPr eaLnBrk="0" hangingPunct="0">
              <a:defRPr sz="1200">
                <a:solidFill>
                  <a:schemeClr val="tx1"/>
                </a:solidFill>
                <a:latin typeface="Credit Suisse Type Roman" pitchFamily="34" charset="0"/>
              </a:defRPr>
            </a:lvl2pPr>
            <a:lvl3pPr marL="1143000" indent="-228600" eaLnBrk="0" hangingPunct="0">
              <a:defRPr sz="1200">
                <a:solidFill>
                  <a:schemeClr val="tx1"/>
                </a:solidFill>
                <a:latin typeface="Credit Suisse Type Roman" pitchFamily="34" charset="0"/>
              </a:defRPr>
            </a:lvl3pPr>
            <a:lvl4pPr marL="1600200" indent="-228600" eaLnBrk="0" hangingPunct="0">
              <a:defRPr sz="1200">
                <a:solidFill>
                  <a:schemeClr val="tx1"/>
                </a:solidFill>
                <a:latin typeface="Credit Suisse Type Roman" pitchFamily="34" charset="0"/>
              </a:defRPr>
            </a:lvl4pPr>
            <a:lvl5pPr marL="2057400" indent="-228600" eaLnBrk="0" hangingPunct="0">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defRPr sz="1200">
                <a:solidFill>
                  <a:schemeClr val="tx1"/>
                </a:solidFill>
                <a:latin typeface="Credit Suisse Type Roman" pitchFamily="34" charset="0"/>
              </a:defRPr>
            </a:lvl9pPr>
          </a:lstStyle>
          <a:p>
            <a:pPr marL="0" lvl="1" algn="l" eaLnBrk="1" hangingPunct="1">
              <a:buClrTx/>
            </a:pPr>
            <a:r>
              <a:rPr lang="es-MX" altLang="ja-JP" sz="900">
                <a:solidFill>
                  <a:srgbClr val="000000"/>
                </a:solidFill>
                <a:latin typeface="Century Gothic" panose="020B0502020202020204" pitchFamily="34" charset="0"/>
                <a:ea typeface="MS PGothic" pitchFamily="34" charset="-128"/>
                <a:cs typeface="Arial" pitchFamily="34" charset="0"/>
              </a:rPr>
              <a:t>Cartera de Crédito</a:t>
            </a:r>
          </a:p>
        </p:txBody>
      </p:sp>
      <p:sp>
        <p:nvSpPr>
          <p:cNvPr id="109" name="Rectangle 30"/>
          <p:cNvSpPr/>
          <p:nvPr/>
        </p:nvSpPr>
        <p:spPr bwMode="auto">
          <a:xfrm>
            <a:off x="3224104" y="2148937"/>
            <a:ext cx="396875" cy="53975"/>
          </a:xfrm>
          <a:prstGeom prst="rect">
            <a:avLst/>
          </a:prstGeom>
          <a:solidFill>
            <a:srgbClr val="B8AFA5"/>
          </a:solidFill>
          <a:ln w="6350" cap="flat" cmpd="sng" algn="ctr">
            <a:noFill/>
            <a:prstDash val="solid"/>
            <a:round/>
            <a:headEnd type="none" w="med" len="med"/>
            <a:tailEnd type="none" w="med" len="med"/>
          </a:ln>
          <a:effectLst/>
          <a:extLst/>
        </p:spPr>
        <p:txBody>
          <a:bodyPr wrap="none" lIns="46800" tIns="64800" rIns="46800" bIns="64800" anchor="ctr"/>
          <a:lstStyle/>
          <a:p>
            <a:pPr defTabSz="728663">
              <a:buClr>
                <a:srgbClr val="FFFFFF"/>
              </a:buClr>
              <a:tabLst>
                <a:tab pos="4286250" algn="l"/>
              </a:tabLst>
              <a:defRPr/>
            </a:pPr>
            <a:endParaRPr lang="es-MX">
              <a:solidFill>
                <a:srgbClr val="000000"/>
              </a:solidFill>
              <a:latin typeface="Century Gothic" panose="020B0502020202020204" pitchFamily="34" charset="0"/>
              <a:cs typeface="Arial" pitchFamily="34" charset="0"/>
            </a:endParaRPr>
          </a:p>
        </p:txBody>
      </p:sp>
      <p:sp>
        <p:nvSpPr>
          <p:cNvPr id="110" name="TextBox 28_29"/>
          <p:cNvSpPr txBox="1"/>
          <p:nvPr/>
        </p:nvSpPr>
        <p:spPr>
          <a:xfrm>
            <a:off x="1907704" y="2060848"/>
            <a:ext cx="1312368" cy="215444"/>
          </a:xfrm>
          <a:prstGeom prst="rect">
            <a:avLst/>
          </a:prstGeom>
          <a:noFill/>
        </p:spPr>
        <p:txBody>
          <a:bodyPr wrap="square" lIns="0" rIns="0" rtlCol="0">
            <a:spAutoFit/>
          </a:bodyPr>
          <a:lstStyle/>
          <a:p>
            <a:pPr algn="l">
              <a:buClr>
                <a:srgbClr val="FFFFFF"/>
              </a:buClr>
            </a:pPr>
            <a:r>
              <a:rPr lang="es-MX" sz="800">
                <a:latin typeface="Century Gothic" panose="020B0502020202020204" pitchFamily="34" charset="0"/>
                <a:cs typeface="Arial" pitchFamily="34" charset="0"/>
              </a:rPr>
              <a:t>(MXN$ miles de millones)</a:t>
            </a:r>
          </a:p>
        </p:txBody>
      </p:sp>
      <p:sp>
        <p:nvSpPr>
          <p:cNvPr id="111" name="TextBox 28_29"/>
          <p:cNvSpPr txBox="1"/>
          <p:nvPr/>
        </p:nvSpPr>
        <p:spPr>
          <a:xfrm>
            <a:off x="360000" y="4217180"/>
            <a:ext cx="1312368" cy="230832"/>
          </a:xfrm>
          <a:prstGeom prst="rect">
            <a:avLst/>
          </a:prstGeom>
          <a:noFill/>
        </p:spPr>
        <p:txBody>
          <a:bodyPr wrap="square" lIns="0" rIns="0" rtlCol="0">
            <a:spAutoFit/>
          </a:bodyPr>
          <a:lstStyle/>
          <a:p>
            <a:pPr algn="l">
              <a:buClr>
                <a:srgbClr val="FFFFFF"/>
              </a:buClr>
            </a:pPr>
            <a:r>
              <a:rPr lang="es-MX" sz="900">
                <a:solidFill>
                  <a:srgbClr val="FFFFFF">
                    <a:lumMod val="50000"/>
                  </a:srgbClr>
                </a:solidFill>
                <a:latin typeface="Century Gothic" panose="020B0502020202020204" pitchFamily="34" charset="0"/>
                <a:cs typeface="Arial" pitchFamily="34" charset="0"/>
              </a:rPr>
              <a:t>(</a:t>
            </a:r>
            <a:r>
              <a:rPr lang="es-MX" sz="900">
                <a:latin typeface="Century Gothic" panose="020B0502020202020204" pitchFamily="34" charset="0"/>
                <a:cs typeface="Arial" pitchFamily="34" charset="0"/>
              </a:rPr>
              <a:t>Crecimiento anual</a:t>
            </a:r>
            <a:r>
              <a:rPr lang="es-MX" sz="900">
                <a:solidFill>
                  <a:srgbClr val="FFFFFF">
                    <a:lumMod val="50000"/>
                  </a:srgbClr>
                </a:solidFill>
                <a:latin typeface="Century Gothic" panose="020B0502020202020204" pitchFamily="34" charset="0"/>
                <a:cs typeface="Arial" pitchFamily="34" charset="0"/>
              </a:rPr>
              <a:t>)</a:t>
            </a:r>
          </a:p>
        </p:txBody>
      </p:sp>
      <p:grpSp>
        <p:nvGrpSpPr>
          <p:cNvPr id="112" name="Group 39"/>
          <p:cNvGrpSpPr/>
          <p:nvPr/>
        </p:nvGrpSpPr>
        <p:grpSpPr>
          <a:xfrm>
            <a:off x="1752389" y="6063225"/>
            <a:ext cx="2144102" cy="219800"/>
            <a:chOff x="2234068" y="6130131"/>
            <a:chExt cx="1410214" cy="219800"/>
          </a:xfrm>
        </p:grpSpPr>
        <p:grpSp>
          <p:nvGrpSpPr>
            <p:cNvPr id="113" name="Group 38"/>
            <p:cNvGrpSpPr/>
            <p:nvPr/>
          </p:nvGrpSpPr>
          <p:grpSpPr>
            <a:xfrm>
              <a:off x="2234068" y="6130131"/>
              <a:ext cx="785918" cy="215444"/>
              <a:chOff x="2234068" y="6130131"/>
              <a:chExt cx="785918" cy="215444"/>
            </a:xfrm>
          </p:grpSpPr>
          <p:sp>
            <p:nvSpPr>
              <p:cNvPr id="117" name="CuadroTexto 61"/>
              <p:cNvSpPr txBox="1"/>
              <p:nvPr/>
            </p:nvSpPr>
            <p:spPr>
              <a:xfrm>
                <a:off x="2327896" y="6130131"/>
                <a:ext cx="692090" cy="215444"/>
              </a:xfrm>
              <a:prstGeom prst="rect">
                <a:avLst/>
              </a:prstGeom>
              <a:noFill/>
            </p:spPr>
            <p:txBody>
              <a:bodyPr wrap="square" rtlCol="0">
                <a:spAutoFit/>
              </a:bodyPr>
              <a:lstStyle/>
              <a:p>
                <a:pPr algn="l">
                  <a:buClr>
                    <a:srgbClr val="FFFFFF"/>
                  </a:buClr>
                </a:pPr>
                <a:r>
                  <a:rPr lang="es-MX" sz="800">
                    <a:latin typeface="Century Gothic" panose="020B0502020202020204" pitchFamily="34" charset="0"/>
                    <a:cs typeface="Arial" pitchFamily="34" charset="0"/>
                  </a:rPr>
                  <a:t>Sector</a:t>
                </a:r>
              </a:p>
            </p:txBody>
          </p:sp>
          <p:sp>
            <p:nvSpPr>
              <p:cNvPr id="118" name="Rectángulo 62"/>
              <p:cNvSpPr>
                <a:spLocks noChangeAspect="1"/>
              </p:cNvSpPr>
              <p:nvPr/>
            </p:nvSpPr>
            <p:spPr bwMode="auto">
              <a:xfrm>
                <a:off x="2234068" y="6189775"/>
                <a:ext cx="90000" cy="90000"/>
              </a:xfrm>
              <a:prstGeom prst="rect">
                <a:avLst/>
              </a:prstGeom>
              <a:solidFill>
                <a:schemeClr val="accent1"/>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l" defTabSz="728663">
                  <a:buClr>
                    <a:srgbClr val="FFFFFF"/>
                  </a:buClr>
                  <a:tabLst>
                    <a:tab pos="4286250" algn="l"/>
                  </a:tabLst>
                </a:pPr>
                <a:endParaRPr lang="es-MX">
                  <a:latin typeface="Century Gothic" panose="020B0502020202020204" pitchFamily="34" charset="0"/>
                  <a:cs typeface="Arial" pitchFamily="34" charset="0"/>
                </a:endParaRPr>
              </a:p>
            </p:txBody>
          </p:sp>
        </p:grpSp>
        <p:grpSp>
          <p:nvGrpSpPr>
            <p:cNvPr id="114" name="Group 34"/>
            <p:cNvGrpSpPr/>
            <p:nvPr/>
          </p:nvGrpSpPr>
          <p:grpSpPr>
            <a:xfrm>
              <a:off x="2912982" y="6134487"/>
              <a:ext cx="731300" cy="215444"/>
              <a:chOff x="2912982" y="6134487"/>
              <a:chExt cx="731300" cy="215444"/>
            </a:xfrm>
          </p:grpSpPr>
          <p:sp>
            <p:nvSpPr>
              <p:cNvPr id="115" name="Rectángulo 59"/>
              <p:cNvSpPr>
                <a:spLocks noChangeAspect="1"/>
              </p:cNvSpPr>
              <p:nvPr/>
            </p:nvSpPr>
            <p:spPr bwMode="auto">
              <a:xfrm>
                <a:off x="2912982" y="6189775"/>
                <a:ext cx="90000" cy="90000"/>
              </a:xfrm>
              <a:prstGeom prst="rect">
                <a:avLst/>
              </a:prstGeom>
              <a:solidFill>
                <a:schemeClr val="tx2"/>
              </a:solid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l" defTabSz="728663">
                  <a:buClr>
                    <a:srgbClr val="FFFFFF"/>
                  </a:buClr>
                  <a:tabLst>
                    <a:tab pos="4286250" algn="l"/>
                  </a:tabLst>
                </a:pPr>
                <a:endParaRPr lang="es-MX">
                  <a:latin typeface="Century Gothic" panose="020B0502020202020204" pitchFamily="34" charset="0"/>
                  <a:cs typeface="Arial" pitchFamily="34" charset="0"/>
                </a:endParaRPr>
              </a:p>
            </p:txBody>
          </p:sp>
          <p:sp>
            <p:nvSpPr>
              <p:cNvPr id="116" name="CuadroTexto 5"/>
              <p:cNvSpPr txBox="1"/>
              <p:nvPr/>
            </p:nvSpPr>
            <p:spPr>
              <a:xfrm>
                <a:off x="2997312" y="6134487"/>
                <a:ext cx="646970" cy="21544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s-MX" sz="800">
                    <a:latin typeface="Century Gothic" panose="020B0502020202020204" pitchFamily="34" charset="0"/>
                    <a:cs typeface="Arial" pitchFamily="34" charset="0"/>
                  </a:rPr>
                  <a:t>Interacciones</a:t>
                </a:r>
              </a:p>
            </p:txBody>
          </p:sp>
        </p:grpSp>
      </p:grpSp>
      <p:graphicFrame>
        <p:nvGraphicFramePr>
          <p:cNvPr id="119" name="Gráfico 63"/>
          <p:cNvGraphicFramePr>
            <a:graphicFrameLocks/>
          </p:cNvGraphicFramePr>
          <p:nvPr>
            <p:extLst>
              <p:ext uri="{D42A27DB-BD31-4B8C-83A1-F6EECF244321}">
                <p14:modId xmlns:p14="http://schemas.microsoft.com/office/powerpoint/2010/main" val="3795269651"/>
              </p:ext>
            </p:extLst>
          </p:nvPr>
        </p:nvGraphicFramePr>
        <p:xfrm>
          <a:off x="358776" y="4234090"/>
          <a:ext cx="4536000" cy="2180418"/>
        </p:xfrm>
        <a:graphic>
          <a:graphicData uri="http://schemas.openxmlformats.org/drawingml/2006/chart">
            <c:chart xmlns:c="http://schemas.openxmlformats.org/drawingml/2006/chart" xmlns:r="http://schemas.openxmlformats.org/officeDocument/2006/relationships" r:id="rId4"/>
          </a:graphicData>
        </a:graphic>
      </p:graphicFrame>
      <p:sp>
        <p:nvSpPr>
          <p:cNvPr id="120" name="Rectángulo redondeado 44"/>
          <p:cNvSpPr/>
          <p:nvPr/>
        </p:nvSpPr>
        <p:spPr bwMode="gray">
          <a:xfrm>
            <a:off x="922267" y="4441762"/>
            <a:ext cx="463909" cy="250569"/>
          </a:xfrm>
          <a:prstGeom prst="roundRect">
            <a:avLst/>
          </a:prstGeom>
          <a:noFill/>
          <a:ln w="12700" cap="flat" cmpd="sng" algn="ctr">
            <a:solidFill>
              <a:srgbClr val="EB7C30"/>
            </a:solidFill>
            <a:prstDash val="dash"/>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MX" sz="900" b="0" i="0" u="none" strike="noStrike" cap="none" normalizeH="0" baseline="0">
                <a:ln>
                  <a:noFill/>
                </a:ln>
                <a:effectLst/>
                <a:latin typeface="Century Gothic" panose="020B0502020202020204" pitchFamily="34" charset="0"/>
                <a:cs typeface="Arial" pitchFamily="34" charset="0"/>
              </a:rPr>
              <a:t>1.71x</a:t>
            </a:r>
          </a:p>
        </p:txBody>
      </p:sp>
      <p:sp>
        <p:nvSpPr>
          <p:cNvPr id="121" name="Rectángulo redondeado 44"/>
          <p:cNvSpPr/>
          <p:nvPr/>
        </p:nvSpPr>
        <p:spPr bwMode="gray">
          <a:xfrm>
            <a:off x="1981200" y="4263692"/>
            <a:ext cx="463909" cy="250569"/>
          </a:xfrm>
          <a:prstGeom prst="roundRect">
            <a:avLst/>
          </a:prstGeom>
          <a:noFill/>
          <a:ln w="12700" cap="flat" cmpd="sng" algn="ctr">
            <a:solidFill>
              <a:srgbClr val="EB7C30"/>
            </a:solidFill>
            <a:prstDash val="dash"/>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MX" sz="900" b="0" i="0" u="none" strike="noStrike" cap="none" normalizeH="0" baseline="0">
                <a:ln>
                  <a:noFill/>
                </a:ln>
                <a:effectLst/>
                <a:latin typeface="Century Gothic" panose="020B0502020202020204" pitchFamily="34" charset="0"/>
                <a:cs typeface="Arial" pitchFamily="34" charset="0"/>
              </a:rPr>
              <a:t>2.74x</a:t>
            </a:r>
          </a:p>
        </p:txBody>
      </p:sp>
      <p:sp>
        <p:nvSpPr>
          <p:cNvPr id="122" name="Rectángulo redondeado 44"/>
          <p:cNvSpPr/>
          <p:nvPr/>
        </p:nvSpPr>
        <p:spPr bwMode="gray">
          <a:xfrm>
            <a:off x="2965091" y="4309872"/>
            <a:ext cx="463909" cy="250569"/>
          </a:xfrm>
          <a:prstGeom prst="roundRect">
            <a:avLst/>
          </a:prstGeom>
          <a:noFill/>
          <a:ln w="12700" cap="flat" cmpd="sng" algn="ctr">
            <a:solidFill>
              <a:srgbClr val="EB7C30"/>
            </a:solidFill>
            <a:prstDash val="dash"/>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MX" sz="900" b="0" i="0" u="none" strike="noStrike" cap="none" normalizeH="0" baseline="0">
                <a:ln>
                  <a:noFill/>
                </a:ln>
                <a:effectLst/>
                <a:latin typeface="Century Gothic" panose="020B0502020202020204" pitchFamily="34" charset="0"/>
                <a:cs typeface="Arial" pitchFamily="34" charset="0"/>
              </a:rPr>
              <a:t>2.14x</a:t>
            </a:r>
          </a:p>
        </p:txBody>
      </p:sp>
      <p:sp>
        <p:nvSpPr>
          <p:cNvPr id="123" name="Rectángulo redondeado 44"/>
          <p:cNvSpPr/>
          <p:nvPr/>
        </p:nvSpPr>
        <p:spPr bwMode="gray">
          <a:xfrm>
            <a:off x="3990975" y="4440303"/>
            <a:ext cx="463909" cy="250569"/>
          </a:xfrm>
          <a:prstGeom prst="roundRect">
            <a:avLst/>
          </a:prstGeom>
          <a:noFill/>
          <a:ln w="12700" cap="flat" cmpd="sng" algn="ctr">
            <a:solidFill>
              <a:srgbClr val="EB7C30"/>
            </a:solidFill>
            <a:prstDash val="dash"/>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MX" sz="900" b="0" i="0" u="none" strike="noStrike" cap="none" normalizeH="0" baseline="0">
                <a:ln>
                  <a:noFill/>
                </a:ln>
                <a:effectLst/>
                <a:latin typeface="Century Gothic" panose="020B0502020202020204" pitchFamily="34" charset="0"/>
                <a:cs typeface="Arial" pitchFamily="34" charset="0"/>
              </a:rPr>
              <a:t>1.51x</a:t>
            </a:r>
          </a:p>
        </p:txBody>
      </p:sp>
      <p:sp>
        <p:nvSpPr>
          <p:cNvPr id="124" name="CuadroTexto 53"/>
          <p:cNvSpPr txBox="1"/>
          <p:nvPr/>
        </p:nvSpPr>
        <p:spPr>
          <a:xfrm>
            <a:off x="352474" y="6379936"/>
            <a:ext cx="7038926" cy="430887"/>
          </a:xfrm>
          <a:prstGeom prst="rect">
            <a:avLst/>
          </a:prstGeom>
        </p:spPr>
        <p:txBody>
          <a:bodyPr wrap="square" lIns="0" tIns="0" rIns="0" bIns="0">
            <a:spAutoFit/>
          </a:bodyPr>
          <a:lstStyle/>
          <a:p>
            <a:pPr marL="171450" indent="-171450" algn="l">
              <a:buClrTx/>
              <a:tabLst>
                <a:tab pos="358775" algn="l"/>
              </a:tabLst>
            </a:pPr>
            <a:r>
              <a:rPr lang="es-MX" altLang="ja-JP" sz="700">
                <a:latin typeface="Century Gothic" panose="020B0502020202020204" pitchFamily="34" charset="0"/>
                <a:cs typeface="Arial" charset="0"/>
              </a:rPr>
              <a:t>Fuente: Interacciones, CNBV</a:t>
            </a:r>
          </a:p>
          <a:p>
            <a:pPr marL="228600" indent="-228600" algn="l">
              <a:buClrTx/>
              <a:buAutoNum type="arabicParenBoth"/>
              <a:tabLst>
                <a:tab pos="358775" algn="l"/>
              </a:tabLst>
            </a:pPr>
            <a:r>
              <a:rPr lang="es-MX" altLang="ja-JP" sz="700">
                <a:latin typeface="Century Gothic" panose="020B0502020202020204" pitchFamily="34" charset="0"/>
                <a:cs typeface="Arial" charset="0"/>
              </a:rPr>
              <a:t>Cifras basadas en subsidiarias bancarias a septiembre 2015 publicadas por la CNBV, dichos datos no fueron verificados y/o autorizados por los otros bancos </a:t>
            </a:r>
          </a:p>
          <a:p>
            <a:pPr marL="228600" indent="-228600" algn="l">
              <a:buClrTx/>
              <a:buAutoNum type="arabicParenBoth"/>
              <a:tabLst>
                <a:tab pos="358775" algn="l"/>
              </a:tabLst>
            </a:pPr>
            <a:r>
              <a:rPr lang="es-MX" altLang="ja-JP" sz="700">
                <a:latin typeface="Century Gothic" panose="020B0502020202020204" pitchFamily="34" charset="0"/>
                <a:cs typeface="Arial" charset="0"/>
              </a:rPr>
              <a:t>Cifras basadas en grupos financieros</a:t>
            </a:r>
          </a:p>
          <a:p>
            <a:pPr marL="228600" indent="-228600" algn="l">
              <a:buClrTx/>
              <a:buAutoNum type="arabicParenBoth"/>
              <a:tabLst>
                <a:tab pos="358775" algn="l"/>
              </a:tabLst>
            </a:pPr>
            <a:r>
              <a:rPr lang="es-MX" altLang="ja-JP" sz="700">
                <a:latin typeface="Century Gothic" panose="020B0502020202020204" pitchFamily="34" charset="0"/>
                <a:cs typeface="Arial" charset="0"/>
              </a:rPr>
              <a:t>Al 3T15.</a:t>
            </a:r>
          </a:p>
        </p:txBody>
      </p:sp>
    </p:spTree>
    <p:extLst>
      <p:ext uri="{BB962C8B-B14F-4D97-AF65-F5344CB8AC3E}">
        <p14:creationId xmlns:p14="http://schemas.microsoft.com/office/powerpoint/2010/main" val="36798460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361740"/>
            <a:ext cx="5610767" cy="631524"/>
          </a:xfrm>
        </p:spPr>
        <p:txBody>
          <a:bodyPr>
            <a:normAutofit fontScale="90000"/>
          </a:bodyPr>
          <a:lstStyle/>
          <a:p>
            <a:r>
              <a:rPr lang="es-ES_tradnl" sz="2000" b="1" dirty="0">
                <a:latin typeface="Century Gothic" panose="020B0502020202020204" pitchFamily="34" charset="0"/>
              </a:rPr>
              <a:t>Estrategia de Inversión Incluyente de Segmentos Menos Atendidos</a:t>
            </a:r>
            <a:br>
              <a:rPr lang="es-ES_tradnl" sz="2000" b="1" dirty="0">
                <a:latin typeface="Century Gothic" panose="020B0502020202020204" pitchFamily="34" charset="0"/>
              </a:rPr>
            </a:br>
            <a:endParaRPr lang="es-MX" sz="2000" b="1">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38</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4</a:t>
            </a:r>
          </a:p>
        </p:txBody>
      </p:sp>
      <p:sp>
        <p:nvSpPr>
          <p:cNvPr id="125"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68313" y="1709134"/>
            <a:ext cx="3959352" cy="210311"/>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Century Gothic" panose="020B0502020202020204" pitchFamily="34" charset="0"/>
              </a:rPr>
              <a:t>Estrategia de inversión especializada</a:t>
            </a:r>
          </a:p>
        </p:txBody>
      </p:sp>
      <p:sp>
        <p:nvSpPr>
          <p:cNvPr id="126"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560888" y="1709134"/>
            <a:ext cx="4114800" cy="210311"/>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Century Gothic" panose="020B0502020202020204" pitchFamily="34" charset="0"/>
              </a:rPr>
              <a:t>Subsectores de infraestructura (no limitativo)</a:t>
            </a:r>
            <a:endParaRPr lang="es-ES_tradnl" altLang="ja-JP" sz="1200" b="1" i="1" dirty="0">
              <a:solidFill>
                <a:srgbClr val="CD0000"/>
              </a:solidFill>
              <a:latin typeface="Century Gothic" panose="020B0502020202020204" pitchFamily="34" charset="0"/>
            </a:endParaRPr>
          </a:p>
        </p:txBody>
      </p:sp>
      <p:sp>
        <p:nvSpPr>
          <p:cNvPr id="127" name="25 CuadroTexto"/>
          <p:cNvSpPr txBox="1"/>
          <p:nvPr/>
        </p:nvSpPr>
        <p:spPr>
          <a:xfrm>
            <a:off x="4716016" y="1996011"/>
            <a:ext cx="181830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D0000"/>
                </a:solidFill>
                <a:latin typeface="Century Gothic" panose="020B0502020202020204" pitchFamily="34" charset="0"/>
                <a:cs typeface="Arial"/>
              </a:rPr>
              <a:t>Infraestructura Social</a:t>
            </a:r>
          </a:p>
        </p:txBody>
      </p:sp>
      <p:sp>
        <p:nvSpPr>
          <p:cNvPr id="128" name="25 CuadroTexto"/>
          <p:cNvSpPr txBox="1"/>
          <p:nvPr/>
        </p:nvSpPr>
        <p:spPr>
          <a:xfrm>
            <a:off x="6649919" y="1996011"/>
            <a:ext cx="1919576" cy="231117"/>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D0000"/>
                </a:solidFill>
                <a:latin typeface="Century Gothic" panose="020B0502020202020204" pitchFamily="34" charset="0"/>
                <a:cs typeface="Arial"/>
              </a:rPr>
              <a:t>Petróleo y Gas</a:t>
            </a:r>
          </a:p>
        </p:txBody>
      </p:sp>
      <p:sp>
        <p:nvSpPr>
          <p:cNvPr id="129" name="Rectangle 54"/>
          <p:cNvSpPr/>
          <p:nvPr/>
        </p:nvSpPr>
        <p:spPr bwMode="auto">
          <a:xfrm>
            <a:off x="4716017" y="2321746"/>
            <a:ext cx="1818305" cy="1209422"/>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Hospitales y guarderías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Prisiones </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Escuelas y universidades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Ciudades administrativas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Residuos no peligrosos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Museos</a:t>
            </a:r>
          </a:p>
        </p:txBody>
      </p:sp>
      <p:sp>
        <p:nvSpPr>
          <p:cNvPr id="130" name="Rectangle 55"/>
          <p:cNvSpPr/>
          <p:nvPr/>
        </p:nvSpPr>
        <p:spPr bwMode="auto">
          <a:xfrm>
            <a:off x="6651270" y="2321745"/>
            <a:ext cx="2024418" cy="1209423"/>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Extracción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Producción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Refinación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Transformación</a:t>
            </a:r>
          </a:p>
        </p:txBody>
      </p:sp>
      <p:sp>
        <p:nvSpPr>
          <p:cNvPr id="131" name="25 CuadroTexto"/>
          <p:cNvSpPr txBox="1"/>
          <p:nvPr/>
        </p:nvSpPr>
        <p:spPr>
          <a:xfrm>
            <a:off x="4716016" y="3585261"/>
            <a:ext cx="181830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D0000"/>
                </a:solidFill>
                <a:latin typeface="Century Gothic" panose="020B0502020202020204" pitchFamily="34" charset="0"/>
                <a:cs typeface="Arial"/>
              </a:rPr>
              <a:t>Energía</a:t>
            </a:r>
          </a:p>
        </p:txBody>
      </p:sp>
      <p:sp>
        <p:nvSpPr>
          <p:cNvPr id="132" name="25 CuadroTexto"/>
          <p:cNvSpPr txBox="1"/>
          <p:nvPr/>
        </p:nvSpPr>
        <p:spPr>
          <a:xfrm>
            <a:off x="6649919" y="3585261"/>
            <a:ext cx="1919576" cy="231117"/>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D0000"/>
                </a:solidFill>
                <a:latin typeface="Century Gothic" panose="020B0502020202020204" pitchFamily="34" charset="0"/>
                <a:cs typeface="Arial"/>
              </a:rPr>
              <a:t>Infraestructura Hidráulica</a:t>
            </a:r>
          </a:p>
        </p:txBody>
      </p:sp>
      <p:sp>
        <p:nvSpPr>
          <p:cNvPr id="133" name="Rectangle 66"/>
          <p:cNvSpPr/>
          <p:nvPr/>
        </p:nvSpPr>
        <p:spPr bwMode="auto">
          <a:xfrm>
            <a:off x="4716017" y="3910996"/>
            <a:ext cx="1818305" cy="1037689"/>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Generación y cogeneración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Hidroeléctrica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Fotovoltaica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Eólica</a:t>
            </a:r>
          </a:p>
        </p:txBody>
      </p:sp>
      <p:sp>
        <p:nvSpPr>
          <p:cNvPr id="134" name="Rectangle 67"/>
          <p:cNvSpPr/>
          <p:nvPr/>
        </p:nvSpPr>
        <p:spPr bwMode="auto">
          <a:xfrm>
            <a:off x="6651270" y="3910996"/>
            <a:ext cx="2024418" cy="1037690"/>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Tratamiento de agua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Purificación de agua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Plantas de desalinización</a:t>
            </a:r>
          </a:p>
        </p:txBody>
      </p:sp>
      <p:sp>
        <p:nvSpPr>
          <p:cNvPr id="135" name="25 CuadroTexto"/>
          <p:cNvSpPr txBox="1"/>
          <p:nvPr/>
        </p:nvSpPr>
        <p:spPr>
          <a:xfrm>
            <a:off x="4716015" y="5013414"/>
            <a:ext cx="3959673" cy="231117"/>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D0000"/>
                </a:solidFill>
                <a:latin typeface="Century Gothic" panose="020B0502020202020204" pitchFamily="34" charset="0"/>
                <a:cs typeface="Arial"/>
              </a:rPr>
              <a:t>Transporte</a:t>
            </a:r>
          </a:p>
        </p:txBody>
      </p:sp>
      <p:sp>
        <p:nvSpPr>
          <p:cNvPr id="136" name="Rectangle 69"/>
          <p:cNvSpPr/>
          <p:nvPr/>
        </p:nvSpPr>
        <p:spPr bwMode="auto">
          <a:xfrm>
            <a:off x="4716017" y="5339149"/>
            <a:ext cx="3959671" cy="746333"/>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2"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Autopistas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Puertos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Aeropuertos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Ferrocarriles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Sistemas de Transporte Urbano</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Century Gothic" panose="020B0502020202020204" pitchFamily="34" charset="0"/>
              </a:rPr>
              <a:t>Estacionamientos</a:t>
            </a:r>
          </a:p>
        </p:txBody>
      </p:sp>
      <p:sp>
        <p:nvSpPr>
          <p:cNvPr id="137" name="25 CuadroTexto"/>
          <p:cNvSpPr txBox="1"/>
          <p:nvPr/>
        </p:nvSpPr>
        <p:spPr>
          <a:xfrm>
            <a:off x="468313" y="2018997"/>
            <a:ext cx="3959352" cy="898133"/>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spcBef>
                <a:spcPts val="529"/>
              </a:spcBef>
              <a:buClr>
                <a:schemeClr val="tx2"/>
              </a:buClr>
              <a:buSzPct val="130000"/>
            </a:pPr>
            <a:r>
              <a:rPr lang="es-ES_tradnl" sz="1000" b="1" dirty="0">
                <a:latin typeface="Century Gothic" panose="020B0502020202020204" pitchFamily="34" charset="0"/>
                <a:cs typeface="Arial"/>
              </a:rPr>
              <a:t>Inversión por proyecto h</a:t>
            </a:r>
            <a:r>
              <a:rPr lang="es-ES_tradnl" sz="1000" b="1" dirty="0">
                <a:latin typeface="Century Gothic" panose="020B0502020202020204" pitchFamily="34" charset="0"/>
              </a:rPr>
              <a:t>asta MXP$900 millones</a:t>
            </a:r>
            <a:endParaRPr lang="es-ES_tradnl" sz="1000" dirty="0">
              <a:latin typeface="Century Gothic" panose="020B0502020202020204" pitchFamily="34" charset="0"/>
            </a:endParaRPr>
          </a:p>
        </p:txBody>
      </p:sp>
      <p:sp>
        <p:nvSpPr>
          <p:cNvPr id="138" name="25 CuadroTexto"/>
          <p:cNvSpPr txBox="1"/>
          <p:nvPr/>
        </p:nvSpPr>
        <p:spPr>
          <a:xfrm>
            <a:off x="468313" y="2989138"/>
            <a:ext cx="3959352" cy="1725336"/>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spcBef>
                <a:spcPts val="529"/>
              </a:spcBef>
              <a:buClr>
                <a:schemeClr val="tx2"/>
              </a:buClr>
              <a:buSzPct val="130000"/>
            </a:pPr>
            <a:r>
              <a:rPr lang="es-ES_tradnl" sz="1000" b="1" dirty="0">
                <a:latin typeface="Century Gothic" panose="020B0502020202020204" pitchFamily="34" charset="0"/>
                <a:cs typeface="Arial"/>
              </a:rPr>
              <a:t>Portafolio diversificado</a:t>
            </a:r>
          </a:p>
          <a:p>
            <a:pPr marL="117475" lvl="2" indent="-117475" defTabSz="653902">
              <a:spcBef>
                <a:spcPts val="200"/>
              </a:spcBef>
              <a:spcAft>
                <a:spcPts val="200"/>
              </a:spcAft>
              <a:buClr>
                <a:srgbClr val="CD0000"/>
              </a:buClr>
              <a:buSzPct val="80000"/>
              <a:buFont typeface="Wingdings"/>
              <a:buChar char="n"/>
              <a:tabLst>
                <a:tab pos="3846481" algn="l"/>
              </a:tabLst>
            </a:pPr>
            <a:r>
              <a:rPr lang="es-ES_tradnl" sz="1000" dirty="0">
                <a:latin typeface="Century Gothic" panose="020B0502020202020204" pitchFamily="34" charset="0"/>
              </a:rPr>
              <a:t>Proyectos en los tres niveles de gobierno</a:t>
            </a:r>
          </a:p>
          <a:p>
            <a:pPr marL="457200" lvl="3" defTabSz="653902">
              <a:spcBef>
                <a:spcPts val="200"/>
              </a:spcBef>
              <a:spcAft>
                <a:spcPts val="200"/>
              </a:spcAft>
              <a:buClr>
                <a:srgbClr val="F7923A"/>
              </a:buClr>
              <a:buSzPct val="80000"/>
              <a:tabLst>
                <a:tab pos="3846481" algn="l"/>
              </a:tabLst>
            </a:pPr>
            <a:r>
              <a:rPr lang="es-ES_tradnl" sz="1000" dirty="0">
                <a:latin typeface="Century Gothic" panose="020B0502020202020204" pitchFamily="34" charset="0"/>
              </a:rPr>
              <a:t>Proyectos difíciles de acceder para el inversionista institucional de forma directa</a:t>
            </a:r>
          </a:p>
          <a:p>
            <a:pPr marL="0" lvl="2" indent="117475" defTabSz="653902">
              <a:spcBef>
                <a:spcPts val="200"/>
              </a:spcBef>
              <a:spcAft>
                <a:spcPts val="200"/>
              </a:spcAft>
              <a:buClr>
                <a:srgbClr val="CD0000"/>
              </a:buClr>
              <a:buSzPct val="80000"/>
              <a:buFont typeface="Wingdings"/>
              <a:buChar char="n"/>
              <a:tabLst>
                <a:tab pos="3846481" algn="l"/>
              </a:tabLst>
            </a:pPr>
            <a:r>
              <a:rPr lang="es-ES_tradnl" sz="1000" dirty="0">
                <a:latin typeface="Century Gothic" panose="020B0502020202020204" pitchFamily="34" charset="0"/>
              </a:rPr>
              <a:t>Diversificación sectorial y geográfica</a:t>
            </a:r>
          </a:p>
          <a:p>
            <a:pPr marL="457200" lvl="3" defTabSz="653902">
              <a:spcBef>
                <a:spcPts val="200"/>
              </a:spcBef>
              <a:spcAft>
                <a:spcPts val="200"/>
              </a:spcAft>
              <a:buClr>
                <a:srgbClr val="F7923A"/>
              </a:buClr>
              <a:buSzPct val="80000"/>
              <a:tabLst>
                <a:tab pos="3846481" algn="l"/>
              </a:tabLst>
            </a:pPr>
            <a:r>
              <a:rPr lang="es-ES_tradnl" sz="1000" dirty="0">
                <a:latin typeface="Century Gothic" panose="020B0502020202020204" pitchFamily="34" charset="0"/>
              </a:rPr>
              <a:t>No más del 35% en la misma entidad federativa</a:t>
            </a:r>
            <a:r>
              <a:rPr lang="es-ES_tradnl" sz="1000" baseline="30000" dirty="0">
                <a:latin typeface="Century Gothic" panose="020B0502020202020204" pitchFamily="34" charset="0"/>
              </a:rPr>
              <a:t>(1)</a:t>
            </a:r>
          </a:p>
          <a:p>
            <a:pPr marL="457200" lvl="3" defTabSz="653902">
              <a:spcBef>
                <a:spcPts val="200"/>
              </a:spcBef>
              <a:spcAft>
                <a:spcPts val="200"/>
              </a:spcAft>
              <a:buClr>
                <a:srgbClr val="F7923A"/>
              </a:buClr>
              <a:buSzPct val="80000"/>
              <a:tabLst>
                <a:tab pos="3846481" algn="l"/>
              </a:tabLst>
            </a:pPr>
            <a:r>
              <a:rPr lang="es-ES_tradnl" sz="1000" dirty="0">
                <a:latin typeface="Century Gothic" panose="020B0502020202020204" pitchFamily="34" charset="0"/>
              </a:rPr>
              <a:t>No más del 50% en el mismo subsector</a:t>
            </a:r>
          </a:p>
          <a:p>
            <a:pPr marL="457200" lvl="3" defTabSz="653902">
              <a:spcBef>
                <a:spcPts val="200"/>
              </a:spcBef>
              <a:spcAft>
                <a:spcPts val="200"/>
              </a:spcAft>
              <a:buClr>
                <a:srgbClr val="F7923A"/>
              </a:buClr>
              <a:buSzPct val="80000"/>
              <a:tabLst>
                <a:tab pos="3846481" algn="l"/>
              </a:tabLst>
            </a:pPr>
            <a:r>
              <a:rPr lang="es-ES_tradnl" sz="1000" dirty="0">
                <a:latin typeface="Century Gothic" panose="020B0502020202020204" pitchFamily="34" charset="0"/>
              </a:rPr>
              <a:t>No más del 15% en proyectos municipales (siempre con garantía de pago alterna)</a:t>
            </a:r>
          </a:p>
        </p:txBody>
      </p:sp>
      <p:sp>
        <p:nvSpPr>
          <p:cNvPr id="139" name="25 CuadroTexto"/>
          <p:cNvSpPr txBox="1"/>
          <p:nvPr/>
        </p:nvSpPr>
        <p:spPr>
          <a:xfrm>
            <a:off x="468313" y="4759602"/>
            <a:ext cx="3959352" cy="132588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lnSpc>
                <a:spcPct val="150000"/>
              </a:lnSpc>
              <a:spcBef>
                <a:spcPts val="529"/>
              </a:spcBef>
              <a:buClr>
                <a:schemeClr val="tx2"/>
              </a:buClr>
              <a:buSzPct val="130000"/>
            </a:pPr>
            <a:r>
              <a:rPr lang="es-ES_tradnl" sz="1000" b="1" dirty="0">
                <a:latin typeface="Century Gothic" panose="020B0502020202020204" pitchFamily="34" charset="0"/>
                <a:cs typeface="Arial"/>
              </a:rPr>
              <a:t>Proyectos con bajo riesgo comercial</a:t>
            </a:r>
          </a:p>
          <a:p>
            <a:pPr marL="0" lvl="2" indent="117475" defTabSz="653902">
              <a:lnSpc>
                <a:spcPct val="150000"/>
              </a:lnSpc>
              <a:spcBef>
                <a:spcPts val="200"/>
              </a:spcBef>
              <a:spcAft>
                <a:spcPts val="200"/>
              </a:spcAft>
              <a:buClr>
                <a:srgbClr val="CD0000"/>
              </a:buClr>
              <a:buSzPct val="80000"/>
              <a:buFont typeface="Wingdings"/>
              <a:buChar char="n"/>
              <a:tabLst>
                <a:tab pos="3846481" algn="l"/>
              </a:tabLst>
            </a:pPr>
            <a:r>
              <a:rPr lang="es-ES_tradnl" sz="1000" dirty="0">
                <a:latin typeface="Century Gothic" panose="020B0502020202020204" pitchFamily="34" charset="0"/>
              </a:rPr>
              <a:t>APP’s</a:t>
            </a:r>
          </a:p>
          <a:p>
            <a:pPr marL="0" lvl="2" indent="117475" defTabSz="653902">
              <a:lnSpc>
                <a:spcPct val="150000"/>
              </a:lnSpc>
              <a:spcBef>
                <a:spcPts val="200"/>
              </a:spcBef>
              <a:spcAft>
                <a:spcPts val="200"/>
              </a:spcAft>
              <a:buClr>
                <a:srgbClr val="CD0000"/>
              </a:buClr>
              <a:buSzPct val="80000"/>
              <a:buFont typeface="Wingdings"/>
              <a:buChar char="n"/>
              <a:tabLst>
                <a:tab pos="3846481" algn="l"/>
              </a:tabLst>
            </a:pPr>
            <a:r>
              <a:rPr lang="es-ES_tradnl" sz="1000" dirty="0">
                <a:latin typeface="Century Gothic" panose="020B0502020202020204" pitchFamily="34" charset="0"/>
              </a:rPr>
              <a:t>CPS’s</a:t>
            </a:r>
          </a:p>
          <a:p>
            <a:pPr marL="0" lvl="2" indent="117475" defTabSz="653902">
              <a:lnSpc>
                <a:spcPct val="150000"/>
              </a:lnSpc>
              <a:spcBef>
                <a:spcPts val="200"/>
              </a:spcBef>
              <a:spcAft>
                <a:spcPts val="200"/>
              </a:spcAft>
              <a:buClr>
                <a:srgbClr val="CD0000"/>
              </a:buClr>
              <a:buSzPct val="80000"/>
              <a:buFont typeface="Wingdings"/>
              <a:buChar char="n"/>
              <a:tabLst>
                <a:tab pos="3846481" algn="l"/>
              </a:tabLst>
            </a:pPr>
            <a:r>
              <a:rPr lang="es-ES_tradnl" sz="1000" dirty="0">
                <a:latin typeface="Century Gothic" panose="020B0502020202020204" pitchFamily="34" charset="0"/>
              </a:rPr>
              <a:t>Concesiones (</a:t>
            </a:r>
            <a:r>
              <a:rPr lang="es-ES_tradnl" sz="1000" i="1" dirty="0">
                <a:latin typeface="Century Gothic" panose="020B0502020202020204" pitchFamily="34" charset="0"/>
              </a:rPr>
              <a:t>brownfield</a:t>
            </a:r>
            <a:r>
              <a:rPr lang="es-ES_tradnl" sz="1000" dirty="0">
                <a:latin typeface="Century Gothic" panose="020B0502020202020204" pitchFamily="34" charset="0"/>
              </a:rPr>
              <a:t>)</a:t>
            </a:r>
          </a:p>
        </p:txBody>
      </p:sp>
      <p:sp>
        <p:nvSpPr>
          <p:cNvPr id="140" name="Notes"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457200" y="6381328"/>
            <a:ext cx="7514686"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eaLnBrk="0" hangingPunct="0">
              <a:tabLst>
                <a:tab pos="358775" algn="l"/>
              </a:tabLst>
              <a:defRPr sz="2400">
                <a:solidFill>
                  <a:schemeClr val="tx1"/>
                </a:solidFill>
                <a:latin typeface="Credit Suisse Type Roman" pitchFamily="34" charset="0"/>
              </a:defRPr>
            </a:lvl1pPr>
            <a:lvl2pPr marL="344488" algn="l" eaLnBrk="0" hangingPunct="0">
              <a:tabLst>
                <a:tab pos="358775" algn="l"/>
              </a:tabLst>
              <a:defRPr sz="2400">
                <a:solidFill>
                  <a:schemeClr val="tx1"/>
                </a:solidFill>
                <a:latin typeface="Credit Suisse Type Roman" pitchFamily="34" charset="0"/>
              </a:defRPr>
            </a:lvl2pPr>
            <a:lvl3pPr marL="346075" algn="l" eaLnBrk="0" hangingPunct="0">
              <a:tabLst>
                <a:tab pos="358775" algn="l"/>
              </a:tabLst>
              <a:defRPr sz="2400">
                <a:solidFill>
                  <a:schemeClr val="tx1"/>
                </a:solidFill>
                <a:latin typeface="Credit Suisse Type Roman" pitchFamily="34" charset="0"/>
              </a:defRPr>
            </a:lvl3pPr>
            <a:lvl4pPr marL="347663" algn="l" eaLnBrk="0" hangingPunct="0">
              <a:tabLst>
                <a:tab pos="358775" algn="l"/>
              </a:tabLst>
              <a:defRPr sz="2400">
                <a:solidFill>
                  <a:schemeClr val="tx1"/>
                </a:solidFill>
                <a:latin typeface="Credit Suisse Type Roman" pitchFamily="34" charset="0"/>
              </a:defRPr>
            </a:lvl4pPr>
            <a:lvl5pPr marL="349250" algn="l" eaLnBrk="0" hangingPunct="0">
              <a:tabLst>
                <a:tab pos="358775" algn="l"/>
              </a:tabLst>
              <a:defRPr sz="2400">
                <a:solidFill>
                  <a:schemeClr val="tx1"/>
                </a:solidFill>
                <a:latin typeface="Credit Suisse Type Roman" pitchFamily="34" charset="0"/>
              </a:defRPr>
            </a:lvl5pPr>
            <a:lvl6pPr marL="806450" eaLnBrk="0" fontAlgn="base" hangingPunct="0">
              <a:spcBef>
                <a:spcPct val="0"/>
              </a:spcBef>
              <a:spcAft>
                <a:spcPct val="0"/>
              </a:spcAft>
              <a:tabLst>
                <a:tab pos="358775" algn="l"/>
              </a:tabLst>
              <a:defRPr sz="2400">
                <a:solidFill>
                  <a:schemeClr val="tx1"/>
                </a:solidFill>
                <a:latin typeface="Credit Suisse Type Roman" pitchFamily="34" charset="0"/>
              </a:defRPr>
            </a:lvl6pPr>
            <a:lvl7pPr marL="1263650" eaLnBrk="0" fontAlgn="base" hangingPunct="0">
              <a:spcBef>
                <a:spcPct val="0"/>
              </a:spcBef>
              <a:spcAft>
                <a:spcPct val="0"/>
              </a:spcAft>
              <a:tabLst>
                <a:tab pos="358775" algn="l"/>
              </a:tabLst>
              <a:defRPr sz="2400">
                <a:solidFill>
                  <a:schemeClr val="tx1"/>
                </a:solidFill>
                <a:latin typeface="Credit Suisse Type Roman" pitchFamily="34" charset="0"/>
              </a:defRPr>
            </a:lvl7pPr>
            <a:lvl8pPr marL="1720850" eaLnBrk="0" fontAlgn="base" hangingPunct="0">
              <a:spcBef>
                <a:spcPct val="0"/>
              </a:spcBef>
              <a:spcAft>
                <a:spcPct val="0"/>
              </a:spcAft>
              <a:tabLst>
                <a:tab pos="358775" algn="l"/>
              </a:tabLst>
              <a:defRPr sz="2400">
                <a:solidFill>
                  <a:schemeClr val="tx1"/>
                </a:solidFill>
                <a:latin typeface="Credit Suisse Type Roman" pitchFamily="34" charset="0"/>
              </a:defRPr>
            </a:lvl8pPr>
            <a:lvl9pPr marL="2178050" eaLnBrk="0" fontAlgn="base" hangingPunct="0">
              <a:spcBef>
                <a:spcPct val="0"/>
              </a:spcBef>
              <a:spcAft>
                <a:spcPct val="0"/>
              </a:spcAft>
              <a:tabLst>
                <a:tab pos="358775" algn="l"/>
              </a:tabLst>
              <a:defRPr sz="2400">
                <a:solidFill>
                  <a:schemeClr val="tx1"/>
                </a:solidFill>
                <a:latin typeface="Credit Suisse Type Roman" pitchFamily="34" charset="0"/>
              </a:defRPr>
            </a:lvl9pPr>
          </a:lstStyle>
          <a:p>
            <a:pPr marL="205146" indent="-205146" eaLnBrk="1" hangingPunct="1"/>
            <a:r>
              <a:rPr lang="es-ES_tradnl" altLang="ja-JP" sz="700" dirty="0">
                <a:solidFill>
                  <a:srgbClr val="000000"/>
                </a:solidFill>
                <a:latin typeface="Arial" pitchFamily="34" charset="0"/>
                <a:cs typeface="Arial" pitchFamily="34" charset="0"/>
              </a:rPr>
              <a:t>Notas: </a:t>
            </a:r>
            <a:r>
              <a:rPr lang="es-ES_tradnl" altLang="ja-JP" sz="700" baseline="30000" dirty="0">
                <a:solidFill>
                  <a:srgbClr val="000000"/>
                </a:solidFill>
                <a:latin typeface="Arial" pitchFamily="34" charset="0"/>
                <a:cs typeface="Arial" pitchFamily="34" charset="0"/>
              </a:rPr>
              <a:t>(1)</a:t>
            </a:r>
            <a:r>
              <a:rPr lang="es-ES_tradnl" altLang="ja-JP" sz="700" dirty="0">
                <a:solidFill>
                  <a:srgbClr val="000000"/>
                </a:solidFill>
                <a:latin typeface="Arial" pitchFamily="34" charset="0"/>
                <a:cs typeface="Arial" pitchFamily="34" charset="0"/>
              </a:rPr>
              <a:t>Sujeto a excepciones.</a:t>
            </a:r>
          </a:p>
        </p:txBody>
      </p:sp>
    </p:spTree>
    <p:extLst>
      <p:ext uri="{BB962C8B-B14F-4D97-AF65-F5344CB8AC3E}">
        <p14:creationId xmlns:p14="http://schemas.microsoft.com/office/powerpoint/2010/main" val="31129054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361740"/>
            <a:ext cx="5610767" cy="631524"/>
          </a:xfrm>
        </p:spPr>
        <p:txBody>
          <a:bodyPr>
            <a:normAutofit fontScale="90000"/>
          </a:bodyPr>
          <a:lstStyle/>
          <a:p>
            <a:r>
              <a:rPr lang="es-US" sz="2000" b="1">
                <a:latin typeface="Century Gothic" panose="020B0502020202020204" pitchFamily="34" charset="0"/>
              </a:rPr>
              <a:t>Proceso de Inversión Robusto con Intereses alineados entre GFI y el Administrador</a:t>
            </a:r>
            <a:br>
              <a:rPr lang="es-US" sz="2000" b="1">
                <a:latin typeface="Century Gothic" panose="020B0502020202020204" pitchFamily="34" charset="0"/>
              </a:rPr>
            </a:br>
            <a:endParaRPr lang="es-MX" sz="2000" b="1">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39</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5</a:t>
            </a:r>
          </a:p>
        </p:txBody>
      </p:sp>
      <p:grpSp>
        <p:nvGrpSpPr>
          <p:cNvPr id="21" name="Group 11"/>
          <p:cNvGrpSpPr/>
          <p:nvPr/>
        </p:nvGrpSpPr>
        <p:grpSpPr>
          <a:xfrm>
            <a:off x="5443439" y="5070433"/>
            <a:ext cx="3245639" cy="322729"/>
            <a:chOff x="4257575" y="1666775"/>
            <a:chExt cx="5883444" cy="365760"/>
          </a:xfrm>
          <a:solidFill>
            <a:schemeClr val="bg1">
              <a:lumMod val="95000"/>
            </a:schemeClr>
          </a:solidFill>
        </p:grpSpPr>
        <p:sp>
          <p:nvSpPr>
            <p:cNvPr id="22" name="Left Brace 18"/>
            <p:cNvSpPr/>
            <p:nvPr/>
          </p:nvSpPr>
          <p:spPr bwMode="auto">
            <a:xfrm>
              <a:off x="4257575" y="1666775"/>
              <a:ext cx="381000" cy="365760"/>
            </a:xfrm>
            <a:prstGeom prst="leftBrace">
              <a:avLst>
                <a:gd name="adj1" fmla="val 31250"/>
                <a:gd name="adj2" fmla="val 50000"/>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sp>
          <p:nvSpPr>
            <p:cNvPr id="23" name="Rectangle 19"/>
            <p:cNvSpPr/>
            <p:nvPr/>
          </p:nvSpPr>
          <p:spPr bwMode="auto">
            <a:xfrm>
              <a:off x="4638575" y="1666775"/>
              <a:ext cx="5502444" cy="365760"/>
            </a:xfrm>
            <a:prstGeom prst="rect">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grpSp>
      <p:grpSp>
        <p:nvGrpSpPr>
          <p:cNvPr id="24" name="Group 20"/>
          <p:cNvGrpSpPr/>
          <p:nvPr/>
        </p:nvGrpSpPr>
        <p:grpSpPr>
          <a:xfrm>
            <a:off x="5443439" y="5465170"/>
            <a:ext cx="3245639" cy="322729"/>
            <a:chOff x="4257575" y="1666775"/>
            <a:chExt cx="5883444" cy="365760"/>
          </a:xfrm>
          <a:solidFill>
            <a:schemeClr val="bg1">
              <a:lumMod val="95000"/>
            </a:schemeClr>
          </a:solidFill>
        </p:grpSpPr>
        <p:sp>
          <p:nvSpPr>
            <p:cNvPr id="25" name="Left Brace 21"/>
            <p:cNvSpPr/>
            <p:nvPr/>
          </p:nvSpPr>
          <p:spPr bwMode="auto">
            <a:xfrm>
              <a:off x="4257575" y="1666775"/>
              <a:ext cx="381000" cy="365760"/>
            </a:xfrm>
            <a:prstGeom prst="leftBrace">
              <a:avLst>
                <a:gd name="adj1" fmla="val 31250"/>
                <a:gd name="adj2" fmla="val 50000"/>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sp>
          <p:nvSpPr>
            <p:cNvPr id="26" name="Rectangle 22"/>
            <p:cNvSpPr/>
            <p:nvPr/>
          </p:nvSpPr>
          <p:spPr bwMode="auto">
            <a:xfrm>
              <a:off x="4638575" y="1666775"/>
              <a:ext cx="5502444" cy="365760"/>
            </a:xfrm>
            <a:prstGeom prst="rect">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grpSp>
      <p:grpSp>
        <p:nvGrpSpPr>
          <p:cNvPr id="27" name="Group 23"/>
          <p:cNvGrpSpPr/>
          <p:nvPr/>
        </p:nvGrpSpPr>
        <p:grpSpPr>
          <a:xfrm>
            <a:off x="5443439" y="5897218"/>
            <a:ext cx="3245639" cy="462237"/>
            <a:chOff x="4257575" y="1666775"/>
            <a:chExt cx="5883444" cy="365760"/>
          </a:xfrm>
          <a:solidFill>
            <a:schemeClr val="bg1">
              <a:lumMod val="95000"/>
            </a:schemeClr>
          </a:solidFill>
        </p:grpSpPr>
        <p:sp>
          <p:nvSpPr>
            <p:cNvPr id="28" name="Left Brace 24"/>
            <p:cNvSpPr/>
            <p:nvPr/>
          </p:nvSpPr>
          <p:spPr bwMode="auto">
            <a:xfrm>
              <a:off x="4257575" y="1666775"/>
              <a:ext cx="381000" cy="365760"/>
            </a:xfrm>
            <a:prstGeom prst="leftBrace">
              <a:avLst>
                <a:gd name="adj1" fmla="val 31250"/>
                <a:gd name="adj2" fmla="val 50000"/>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sp>
          <p:nvSpPr>
            <p:cNvPr id="29" name="Rectangle 25"/>
            <p:cNvSpPr/>
            <p:nvPr/>
          </p:nvSpPr>
          <p:spPr bwMode="auto">
            <a:xfrm>
              <a:off x="4638575" y="1666775"/>
              <a:ext cx="5502444" cy="365760"/>
            </a:xfrm>
            <a:prstGeom prst="rect">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grpSp>
      <p:grpSp>
        <p:nvGrpSpPr>
          <p:cNvPr id="30" name="Group 26"/>
          <p:cNvGrpSpPr/>
          <p:nvPr/>
        </p:nvGrpSpPr>
        <p:grpSpPr>
          <a:xfrm>
            <a:off x="5447113" y="2370690"/>
            <a:ext cx="3241964" cy="1150264"/>
            <a:chOff x="4257575" y="1666775"/>
            <a:chExt cx="5883444" cy="548640"/>
          </a:xfrm>
          <a:solidFill>
            <a:schemeClr val="bg1">
              <a:lumMod val="95000"/>
            </a:schemeClr>
          </a:solidFill>
        </p:grpSpPr>
        <p:sp>
          <p:nvSpPr>
            <p:cNvPr id="31" name="Left Brace 27"/>
            <p:cNvSpPr/>
            <p:nvPr/>
          </p:nvSpPr>
          <p:spPr bwMode="auto">
            <a:xfrm>
              <a:off x="4257575" y="1666775"/>
              <a:ext cx="381000" cy="548640"/>
            </a:xfrm>
            <a:prstGeom prst="leftBrace">
              <a:avLst>
                <a:gd name="adj1" fmla="val 31250"/>
                <a:gd name="adj2" fmla="val 50000"/>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sp>
          <p:nvSpPr>
            <p:cNvPr id="32" name="Rectangle 28"/>
            <p:cNvSpPr/>
            <p:nvPr/>
          </p:nvSpPr>
          <p:spPr bwMode="auto">
            <a:xfrm>
              <a:off x="4638575" y="1666775"/>
              <a:ext cx="5502444" cy="548640"/>
            </a:xfrm>
            <a:prstGeom prst="rect">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grpSp>
      <p:sp>
        <p:nvSpPr>
          <p:cNvPr id="33" name="Rounded Rectangle 29"/>
          <p:cNvSpPr/>
          <p:nvPr/>
        </p:nvSpPr>
        <p:spPr bwMode="auto">
          <a:xfrm>
            <a:off x="2276742" y="2338754"/>
            <a:ext cx="2039512" cy="274320"/>
          </a:xfrm>
          <a:prstGeom prst="roundRect">
            <a:avLst/>
          </a:prstGeom>
          <a:solidFill>
            <a:schemeClr val="tx2"/>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II. Análisis y Estructuración</a:t>
            </a:r>
          </a:p>
        </p:txBody>
      </p:sp>
      <p:sp>
        <p:nvSpPr>
          <p:cNvPr id="34" name="Rounded Rectangle 30"/>
          <p:cNvSpPr/>
          <p:nvPr/>
        </p:nvSpPr>
        <p:spPr bwMode="auto">
          <a:xfrm>
            <a:off x="2275238" y="1817680"/>
            <a:ext cx="2042518" cy="274320"/>
          </a:xfrm>
          <a:prstGeom prst="roundRect">
            <a:avLst/>
          </a:prstGeom>
          <a:solidFill>
            <a:schemeClr val="tx2"/>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I. </a:t>
            </a:r>
            <a:r>
              <a:rPr lang="es-MX" sz="1000" err="1">
                <a:solidFill>
                  <a:srgbClr val="FFFFFF"/>
                </a:solidFill>
                <a:latin typeface="Century Gothic" panose="020B0502020202020204" pitchFamily="34" charset="0"/>
                <a:cs typeface="Arial" pitchFamily="34" charset="0"/>
              </a:rPr>
              <a:t>Originación</a:t>
            </a:r>
            <a:endParaRPr lang="es-MX" sz="1000">
              <a:solidFill>
                <a:srgbClr val="FFFFFF"/>
              </a:solidFill>
              <a:latin typeface="Century Gothic" panose="020B0502020202020204" pitchFamily="34" charset="0"/>
              <a:cs typeface="Arial" pitchFamily="34" charset="0"/>
            </a:endParaRPr>
          </a:p>
        </p:txBody>
      </p:sp>
      <p:cxnSp>
        <p:nvCxnSpPr>
          <p:cNvPr id="35" name="Straight Connector 31"/>
          <p:cNvCxnSpPr/>
          <p:nvPr/>
        </p:nvCxnSpPr>
        <p:spPr bwMode="auto">
          <a:xfrm flipH="1">
            <a:off x="3296498" y="2095026"/>
            <a:ext cx="1" cy="242047"/>
          </a:xfrm>
          <a:prstGeom prst="line">
            <a:avLst/>
          </a:prstGeom>
          <a:solidFill>
            <a:schemeClr val="accent1"/>
          </a:solidFill>
          <a:ln w="9525"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Rounded Rectangle 32"/>
          <p:cNvSpPr/>
          <p:nvPr/>
        </p:nvSpPr>
        <p:spPr bwMode="auto">
          <a:xfrm>
            <a:off x="2276742" y="3448136"/>
            <a:ext cx="2039512" cy="274320"/>
          </a:xfrm>
          <a:prstGeom prst="roundRect">
            <a:avLst/>
          </a:prstGeom>
          <a:solidFill>
            <a:schemeClr val="bg1">
              <a:lumMod val="75000"/>
            </a:schemeClr>
          </a:solidFill>
          <a:ln w="6350" cap="flat" cmpd="sng" algn="ctr">
            <a:no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III. Aprobación</a:t>
            </a:r>
          </a:p>
        </p:txBody>
      </p:sp>
      <p:sp>
        <p:nvSpPr>
          <p:cNvPr id="37" name="Rounded Rectangle 33"/>
          <p:cNvSpPr/>
          <p:nvPr/>
        </p:nvSpPr>
        <p:spPr bwMode="auto">
          <a:xfrm>
            <a:off x="2277090" y="4666776"/>
            <a:ext cx="2039512" cy="274320"/>
          </a:xfrm>
          <a:prstGeom prst="roundRect">
            <a:avLst/>
          </a:prstGeom>
          <a:solidFill>
            <a:schemeClr val="bg1">
              <a:lumMod val="75000"/>
            </a:schemeClr>
          </a:solidFill>
          <a:ln w="6350" cap="flat" cmpd="sng" algn="ctr">
            <a:no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IV. Negociación y Cierre</a:t>
            </a:r>
          </a:p>
        </p:txBody>
      </p:sp>
      <p:sp>
        <p:nvSpPr>
          <p:cNvPr id="38" name="Rounded Rectangle 34"/>
          <p:cNvSpPr/>
          <p:nvPr/>
        </p:nvSpPr>
        <p:spPr bwMode="auto">
          <a:xfrm>
            <a:off x="2276742" y="5104158"/>
            <a:ext cx="2039512" cy="274320"/>
          </a:xfrm>
          <a:prstGeom prst="roundRect">
            <a:avLst/>
          </a:prstGeom>
          <a:solidFill>
            <a:schemeClr val="bg1">
              <a:lumMod val="75000"/>
            </a:schemeClr>
          </a:solidFill>
          <a:ln w="6350" cap="flat" cmpd="sng" algn="ctr">
            <a:no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V. Inversión</a:t>
            </a:r>
          </a:p>
        </p:txBody>
      </p:sp>
      <p:sp>
        <p:nvSpPr>
          <p:cNvPr id="39" name="Rounded Rectangle 35"/>
          <p:cNvSpPr/>
          <p:nvPr/>
        </p:nvSpPr>
        <p:spPr bwMode="auto">
          <a:xfrm>
            <a:off x="2276742" y="5538427"/>
            <a:ext cx="2039512" cy="274320"/>
          </a:xfrm>
          <a:prstGeom prst="roundRect">
            <a:avLst/>
          </a:prstGeom>
          <a:solidFill>
            <a:schemeClr val="bg1">
              <a:lumMod val="75000"/>
            </a:schemeClr>
          </a:solidFill>
          <a:ln w="6350" cap="flat" cmpd="sng" algn="ctr">
            <a:no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VI. Administración y Monitoreo</a:t>
            </a:r>
          </a:p>
        </p:txBody>
      </p:sp>
      <p:sp>
        <p:nvSpPr>
          <p:cNvPr id="40" name="Rounded Rectangle 36"/>
          <p:cNvSpPr/>
          <p:nvPr/>
        </p:nvSpPr>
        <p:spPr bwMode="auto">
          <a:xfrm>
            <a:off x="2276742" y="6038822"/>
            <a:ext cx="2039512" cy="274320"/>
          </a:xfrm>
          <a:prstGeom prst="roundRect">
            <a:avLst/>
          </a:prstGeom>
          <a:solidFill>
            <a:schemeClr val="tx2"/>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a:solidFill>
                  <a:srgbClr val="FFFFFF"/>
                </a:solidFill>
                <a:latin typeface="Century Gothic" panose="020B0502020202020204" pitchFamily="34" charset="0"/>
                <a:cs typeface="Arial" pitchFamily="34" charset="0"/>
              </a:rPr>
              <a:t>VII. Desinversión</a:t>
            </a:r>
          </a:p>
        </p:txBody>
      </p:sp>
      <p:cxnSp>
        <p:nvCxnSpPr>
          <p:cNvPr id="41" name="Straight Arrow Connector 37"/>
          <p:cNvCxnSpPr/>
          <p:nvPr/>
        </p:nvCxnSpPr>
        <p:spPr bwMode="auto">
          <a:xfrm>
            <a:off x="3296497" y="4941096"/>
            <a:ext cx="0" cy="163062"/>
          </a:xfrm>
          <a:prstGeom prst="straightConnector1">
            <a:avLst/>
          </a:prstGeom>
          <a:solidFill>
            <a:schemeClr val="accent1"/>
          </a:solidFill>
          <a:ln w="6350"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Arrow Connector 38"/>
          <p:cNvCxnSpPr/>
          <p:nvPr/>
        </p:nvCxnSpPr>
        <p:spPr bwMode="auto">
          <a:xfrm>
            <a:off x="3296497" y="5378478"/>
            <a:ext cx="0" cy="159949"/>
          </a:xfrm>
          <a:prstGeom prst="straightConnector1">
            <a:avLst/>
          </a:prstGeom>
          <a:solidFill>
            <a:schemeClr val="accent1"/>
          </a:solidFill>
          <a:ln w="6350"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Arrow Connector 39"/>
          <p:cNvCxnSpPr/>
          <p:nvPr/>
        </p:nvCxnSpPr>
        <p:spPr bwMode="auto">
          <a:xfrm>
            <a:off x="3296497" y="5812747"/>
            <a:ext cx="0" cy="226076"/>
          </a:xfrm>
          <a:prstGeom prst="straightConnector1">
            <a:avLst/>
          </a:prstGeom>
          <a:solidFill>
            <a:schemeClr val="accent1"/>
          </a:solidFill>
          <a:ln w="6350"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Rounded Rectangle 40"/>
          <p:cNvSpPr/>
          <p:nvPr/>
        </p:nvSpPr>
        <p:spPr bwMode="auto">
          <a:xfrm>
            <a:off x="1237889" y="1450912"/>
            <a:ext cx="1434640" cy="274320"/>
          </a:xfrm>
          <a:prstGeom prst="roundRect">
            <a:avLst/>
          </a:prstGeom>
          <a:solidFill>
            <a:srgbClr val="7F7F7F"/>
          </a:solidFill>
          <a:ln w="22225" cap="flat" cmpd="sng" algn="ctr">
            <a:solidFill>
              <a:srgbClr val="7F7F7F"/>
            </a:solid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b="1">
                <a:solidFill>
                  <a:srgbClr val="FFFFFF"/>
                </a:solidFill>
                <a:latin typeface="Century Gothic" panose="020B0502020202020204" pitchFamily="34" charset="0"/>
                <a:cs typeface="Arial" pitchFamily="34" charset="0"/>
              </a:rPr>
              <a:t>Administrador</a:t>
            </a:r>
          </a:p>
        </p:txBody>
      </p:sp>
      <p:sp>
        <p:nvSpPr>
          <p:cNvPr id="45" name="Rounded Rectangle 41"/>
          <p:cNvSpPr/>
          <p:nvPr/>
        </p:nvSpPr>
        <p:spPr bwMode="auto">
          <a:xfrm>
            <a:off x="3919438" y="1450912"/>
            <a:ext cx="1434640" cy="274320"/>
          </a:xfrm>
          <a:prstGeom prst="roundRect">
            <a:avLst/>
          </a:prstGeom>
          <a:solidFill>
            <a:srgbClr val="7F7F7F"/>
          </a:solidFill>
          <a:ln w="22225" cap="flat" cmpd="sng" algn="ctr">
            <a:solidFill>
              <a:srgbClr val="7F7F7F"/>
            </a:solidFill>
            <a:prstDash val="solid"/>
            <a:round/>
            <a:headEnd type="none" w="med" len="med"/>
            <a:tailEnd type="none" w="med" len="med"/>
          </a:ln>
          <a:effectLst/>
          <a:extLst/>
        </p:spPr>
        <p:txBody>
          <a:bodyPr vert="horz" wrap="non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1000" b="1">
                <a:solidFill>
                  <a:srgbClr val="FFFFFF"/>
                </a:solidFill>
                <a:latin typeface="Century Gothic" panose="020B0502020202020204" pitchFamily="34" charset="0"/>
                <a:cs typeface="Arial" pitchFamily="34" charset="0"/>
              </a:rPr>
              <a:t>GFI</a:t>
            </a:r>
          </a:p>
        </p:txBody>
      </p:sp>
      <p:cxnSp>
        <p:nvCxnSpPr>
          <p:cNvPr id="46" name="Curved Connector 42"/>
          <p:cNvCxnSpPr>
            <a:stCxn id="44" idx="2"/>
            <a:endCxn id="34" idx="1"/>
          </p:cNvCxnSpPr>
          <p:nvPr/>
        </p:nvCxnSpPr>
        <p:spPr bwMode="auto">
          <a:xfrm rot="16200000" flipH="1">
            <a:off x="2000420" y="1680021"/>
            <a:ext cx="229609" cy="320029"/>
          </a:xfrm>
          <a:prstGeom prst="curvedConnector2">
            <a:avLst/>
          </a:prstGeom>
          <a:solidFill>
            <a:schemeClr val="accent1"/>
          </a:solidFill>
          <a:ln w="6350"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Curved Connector 43"/>
          <p:cNvCxnSpPr>
            <a:stCxn id="45" idx="2"/>
            <a:endCxn id="34" idx="3"/>
          </p:cNvCxnSpPr>
          <p:nvPr/>
        </p:nvCxnSpPr>
        <p:spPr bwMode="auto">
          <a:xfrm rot="5400000">
            <a:off x="4362454" y="1680535"/>
            <a:ext cx="229609" cy="319002"/>
          </a:xfrm>
          <a:prstGeom prst="curvedConnector2">
            <a:avLst/>
          </a:prstGeom>
          <a:solidFill>
            <a:schemeClr val="accent1"/>
          </a:solidFill>
          <a:ln w="6350"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4"/>
          <p:cNvSpPr txBox="1"/>
          <p:nvPr/>
        </p:nvSpPr>
        <p:spPr>
          <a:xfrm>
            <a:off x="944460" y="4334241"/>
            <a:ext cx="306783" cy="205970"/>
          </a:xfrm>
          <a:prstGeom prst="rect">
            <a:avLst/>
          </a:prstGeom>
          <a:noFill/>
        </p:spPr>
        <p:txBody>
          <a:bodyPr wrap="none" lIns="82058" tIns="41029" rIns="82058" bIns="41029" rtlCol="0">
            <a:spAutoFit/>
          </a:bodyPr>
          <a:lstStyle/>
          <a:p>
            <a:pPr algn="ctr"/>
            <a:r>
              <a:rPr lang="es-MX" sz="800" b="1">
                <a:latin typeface="Century Gothic" panose="020B0502020202020204" pitchFamily="34" charset="0"/>
              </a:rPr>
              <a:t>No</a:t>
            </a:r>
          </a:p>
        </p:txBody>
      </p:sp>
      <p:sp>
        <p:nvSpPr>
          <p:cNvPr id="49" name="Rounded Rectangle 46"/>
          <p:cNvSpPr/>
          <p:nvPr/>
        </p:nvSpPr>
        <p:spPr bwMode="auto">
          <a:xfrm>
            <a:off x="790038" y="4549114"/>
            <a:ext cx="875668" cy="381303"/>
          </a:xfrm>
          <a:prstGeom prst="roundRect">
            <a:avLst/>
          </a:prstGeom>
          <a:solidFill>
            <a:schemeClr val="accent3">
              <a:lumMod val="40000"/>
              <a:lumOff val="60000"/>
              <a:alpha val="62000"/>
            </a:schemeClr>
          </a:solidFill>
          <a:ln w="6350" cap="flat" cmpd="sng" algn="ctr">
            <a:noFill/>
            <a:prstDash val="solid"/>
            <a:round/>
            <a:headEnd type="none" w="med" len="med"/>
            <a:tailEnd type="none" w="med" len="med"/>
          </a:ln>
          <a:effectLst/>
          <a:extLst/>
        </p:spPr>
        <p:txBody>
          <a:bodyPr vert="horz" wrap="square" lIns="46795" tIns="64792" rIns="46795" bIns="64792" numCol="1" rtlCol="0" anchor="ctr" anchorCtr="0" compatLnSpc="1">
            <a:prstTxWarp prst="textNoShape">
              <a:avLst/>
            </a:prstTxWarp>
          </a:bodyPr>
          <a:lstStyle/>
          <a:p>
            <a:pPr algn="ctr" defTabSz="728578">
              <a:lnSpc>
                <a:spcPct val="95000"/>
              </a:lnSpc>
              <a:buClr>
                <a:srgbClr val="FFFFFF"/>
              </a:buClr>
              <a:tabLst>
                <a:tab pos="4285749" algn="l"/>
              </a:tabLst>
            </a:pPr>
            <a:r>
              <a:rPr lang="es-MX" sz="900">
                <a:solidFill>
                  <a:schemeClr val="bg1">
                    <a:lumMod val="65000"/>
                  </a:schemeClr>
                </a:solidFill>
                <a:latin typeface="Century Gothic" panose="020B0502020202020204" pitchFamily="34" charset="0"/>
                <a:cs typeface="Arial" pitchFamily="34" charset="0"/>
              </a:rPr>
              <a:t>Proyecto Desechado</a:t>
            </a:r>
            <a:endParaRPr lang="es-MX" sz="1000">
              <a:solidFill>
                <a:schemeClr val="bg1">
                  <a:lumMod val="65000"/>
                </a:schemeClr>
              </a:solidFill>
              <a:latin typeface="Century Gothic" panose="020B0502020202020204" pitchFamily="34" charset="0"/>
              <a:cs typeface="Arial" pitchFamily="34" charset="0"/>
            </a:endParaRPr>
          </a:p>
        </p:txBody>
      </p:sp>
      <p:sp>
        <p:nvSpPr>
          <p:cNvPr id="50" name="TextBox 48"/>
          <p:cNvSpPr txBox="1"/>
          <p:nvPr/>
        </p:nvSpPr>
        <p:spPr>
          <a:xfrm>
            <a:off x="3313867" y="4401670"/>
            <a:ext cx="242663" cy="205970"/>
          </a:xfrm>
          <a:prstGeom prst="rect">
            <a:avLst/>
          </a:prstGeom>
          <a:noFill/>
        </p:spPr>
        <p:txBody>
          <a:bodyPr wrap="none" lIns="82058" tIns="41029" rIns="82058" bIns="41029" rtlCol="0">
            <a:spAutoFit/>
          </a:bodyPr>
          <a:lstStyle/>
          <a:p>
            <a:pPr algn="ctr"/>
            <a:r>
              <a:rPr lang="es-MX" sz="800" b="1">
                <a:latin typeface="Century Gothic" panose="020B0502020202020204" pitchFamily="34" charset="0"/>
              </a:rPr>
              <a:t>Sí</a:t>
            </a:r>
          </a:p>
        </p:txBody>
      </p:sp>
      <p:grpSp>
        <p:nvGrpSpPr>
          <p:cNvPr id="51" name="Group 49"/>
          <p:cNvGrpSpPr/>
          <p:nvPr/>
        </p:nvGrpSpPr>
        <p:grpSpPr>
          <a:xfrm>
            <a:off x="5443439" y="1755430"/>
            <a:ext cx="3245639" cy="554484"/>
            <a:chOff x="4257575" y="1666775"/>
            <a:chExt cx="5883444" cy="365760"/>
          </a:xfrm>
          <a:solidFill>
            <a:schemeClr val="bg1">
              <a:lumMod val="95000"/>
            </a:schemeClr>
          </a:solidFill>
        </p:grpSpPr>
        <p:sp>
          <p:nvSpPr>
            <p:cNvPr id="52" name="Left Brace 50"/>
            <p:cNvSpPr/>
            <p:nvPr/>
          </p:nvSpPr>
          <p:spPr bwMode="auto">
            <a:xfrm>
              <a:off x="4257575" y="1666775"/>
              <a:ext cx="381000" cy="365760"/>
            </a:xfrm>
            <a:prstGeom prst="leftBrace">
              <a:avLst>
                <a:gd name="adj1" fmla="val 31250"/>
                <a:gd name="adj2" fmla="val 50000"/>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sp>
          <p:nvSpPr>
            <p:cNvPr id="53" name="Rectangle 51"/>
            <p:cNvSpPr/>
            <p:nvPr/>
          </p:nvSpPr>
          <p:spPr bwMode="auto">
            <a:xfrm>
              <a:off x="4638575" y="1666775"/>
              <a:ext cx="5502444" cy="365760"/>
            </a:xfrm>
            <a:prstGeom prst="rect">
              <a:avLst/>
            </a:prstGeom>
            <a:grp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defTabSz="653902">
                <a:lnSpc>
                  <a:spcPct val="95000"/>
                </a:lnSpc>
                <a:buClr>
                  <a:srgbClr val="FFFFFF"/>
                </a:buClr>
                <a:tabLst>
                  <a:tab pos="3846481" algn="l"/>
                </a:tabLst>
              </a:pPr>
              <a:endParaRPr lang="es-MX" sz="1100">
                <a:latin typeface="Century Gothic" panose="020B0502020202020204" pitchFamily="34" charset="0"/>
              </a:endParaRPr>
            </a:p>
          </p:txBody>
        </p:sp>
      </p:grpSp>
      <p:sp>
        <p:nvSpPr>
          <p:cNvPr id="54" name="HeadingBox1_2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5540420" y="1464230"/>
            <a:ext cx="3150524" cy="210311"/>
          </a:xfrm>
          <a:prstGeom prst="rect">
            <a:avLst/>
          </a:prstGeom>
          <a:solidFill>
            <a:srgbClr val="FFFFFF"/>
          </a:solidFill>
          <a:ln>
            <a:noFill/>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MX" altLang="ja-JP" sz="1200" b="1">
                <a:solidFill>
                  <a:srgbClr val="CD0000"/>
                </a:solidFill>
                <a:latin typeface="Century Gothic" panose="020B0502020202020204" pitchFamily="34" charset="0"/>
                <a:cs typeface="Arial" pitchFamily="34" charset="0"/>
              </a:rPr>
              <a:t>Ventajas que proporciona GFI</a:t>
            </a:r>
          </a:p>
        </p:txBody>
      </p:sp>
      <p:sp>
        <p:nvSpPr>
          <p:cNvPr id="55" name="Rounded Rectangle 54"/>
          <p:cNvSpPr/>
          <p:nvPr/>
        </p:nvSpPr>
        <p:spPr bwMode="auto">
          <a:xfrm>
            <a:off x="1382320" y="2851860"/>
            <a:ext cx="1395410" cy="389863"/>
          </a:xfrm>
          <a:prstGeom prst="roundRect">
            <a:avLst/>
          </a:prstGeom>
          <a:noFill/>
          <a:ln w="15875" cap="flat" cmpd="sng" algn="ctr">
            <a:solidFill>
              <a:srgbClr val="8AA5CC"/>
            </a:solidFill>
            <a:prstDash val="sysDash"/>
            <a:round/>
            <a:headEnd type="none" w="med" len="med"/>
            <a:tailEnd type="none" w="med" len="med"/>
          </a:ln>
          <a:effectLst/>
          <a:extLst/>
        </p:spPr>
        <p:txBody>
          <a:bodyPr vert="horz" wrap="square" lIns="41998" tIns="58152" rIns="41998" bIns="58152" numCol="1" rtlCol="0" anchor="ctr" anchorCtr="0" compatLnSpc="1">
            <a:prstTxWarp prst="textNoShape">
              <a:avLst/>
            </a:prstTxWarp>
            <a:spAutoFit/>
          </a:bodyPr>
          <a:lstStyle/>
          <a:p>
            <a:pPr algn="ctr" defTabSz="653902">
              <a:lnSpc>
                <a:spcPct val="95000"/>
              </a:lnSpc>
              <a:buClr>
                <a:srgbClr val="FFFFFF"/>
              </a:buClr>
              <a:tabLst>
                <a:tab pos="3846481" algn="l"/>
              </a:tabLst>
            </a:pPr>
            <a:r>
              <a:rPr lang="es-MX" sz="800">
                <a:latin typeface="Century Gothic" panose="020B0502020202020204" pitchFamily="34" charset="0"/>
              </a:rPr>
              <a:t>Comité de Inversiones del Administrador</a:t>
            </a:r>
          </a:p>
        </p:txBody>
      </p:sp>
      <p:sp>
        <p:nvSpPr>
          <p:cNvPr id="56" name="Rounded Rectangle 55"/>
          <p:cNvSpPr/>
          <p:nvPr/>
        </p:nvSpPr>
        <p:spPr bwMode="auto">
          <a:xfrm>
            <a:off x="3733263" y="2916558"/>
            <a:ext cx="1395410" cy="260466"/>
          </a:xfrm>
          <a:prstGeom prst="roundRect">
            <a:avLst/>
          </a:prstGeom>
          <a:noFill/>
          <a:ln w="15875" cap="flat" cmpd="sng" algn="ctr">
            <a:solidFill>
              <a:srgbClr val="8AA5CC"/>
            </a:solidFill>
            <a:prstDash val="sysDash"/>
            <a:round/>
            <a:headEnd type="none" w="med" len="med"/>
            <a:tailEnd type="none" w="med" len="med"/>
          </a:ln>
          <a:effectLst/>
          <a:extLst/>
        </p:spPr>
        <p:txBody>
          <a:bodyPr vert="horz" wrap="square" lIns="41998" tIns="58152" rIns="41998" bIns="58152" numCol="1" rtlCol="0" anchor="ctr" anchorCtr="0" compatLnSpc="1">
            <a:prstTxWarp prst="textNoShape">
              <a:avLst/>
            </a:prstTxWarp>
            <a:spAutoFit/>
          </a:bodyPr>
          <a:lstStyle/>
          <a:p>
            <a:pPr algn="ctr" defTabSz="653902">
              <a:lnSpc>
                <a:spcPct val="95000"/>
              </a:lnSpc>
              <a:buClr>
                <a:srgbClr val="FFFFFF"/>
              </a:buClr>
              <a:tabLst>
                <a:tab pos="3846481" algn="l"/>
              </a:tabLst>
            </a:pPr>
            <a:r>
              <a:rPr lang="es-MX" sz="800">
                <a:latin typeface="Century Gothic" panose="020B0502020202020204" pitchFamily="34" charset="0"/>
              </a:rPr>
              <a:t>Comité Asesor de GFI</a:t>
            </a:r>
          </a:p>
        </p:txBody>
      </p:sp>
      <p:cxnSp>
        <p:nvCxnSpPr>
          <p:cNvPr id="57" name="Elbow Connector 56"/>
          <p:cNvCxnSpPr>
            <a:stCxn id="33" idx="2"/>
            <a:endCxn id="55" idx="0"/>
          </p:cNvCxnSpPr>
          <p:nvPr/>
        </p:nvCxnSpPr>
        <p:spPr bwMode="auto">
          <a:xfrm rot="5400000">
            <a:off x="2568869" y="2124231"/>
            <a:ext cx="238786" cy="1216473"/>
          </a:xfrm>
          <a:prstGeom prst="bentConnector3">
            <a:avLst/>
          </a:prstGeom>
          <a:solidFill>
            <a:schemeClr val="accent1"/>
          </a:solidFill>
          <a:ln w="9525"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Elbow Connector 57"/>
          <p:cNvCxnSpPr>
            <a:stCxn id="33" idx="2"/>
            <a:endCxn id="56" idx="0"/>
          </p:cNvCxnSpPr>
          <p:nvPr/>
        </p:nvCxnSpPr>
        <p:spPr bwMode="auto">
          <a:xfrm rot="16200000" flipH="1">
            <a:off x="3711991" y="2197581"/>
            <a:ext cx="303484" cy="1134470"/>
          </a:xfrm>
          <a:prstGeom prst="bentConnector3">
            <a:avLst>
              <a:gd name="adj1" fmla="val 39538"/>
            </a:avLst>
          </a:prstGeom>
          <a:solidFill>
            <a:schemeClr val="accent1"/>
          </a:solidFill>
          <a:ln w="9525"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Elbow Connector 58"/>
          <p:cNvCxnSpPr>
            <a:stCxn id="55" idx="2"/>
            <a:endCxn id="36" idx="0"/>
          </p:cNvCxnSpPr>
          <p:nvPr/>
        </p:nvCxnSpPr>
        <p:spPr bwMode="auto">
          <a:xfrm rot="16200000" flipH="1">
            <a:off x="2585055" y="2736692"/>
            <a:ext cx="206413" cy="1216473"/>
          </a:xfrm>
          <a:prstGeom prst="bentConnector3">
            <a:avLst>
              <a:gd name="adj1" fmla="val 50000"/>
            </a:avLst>
          </a:prstGeom>
          <a:solidFill>
            <a:schemeClr val="accent1"/>
          </a:solidFill>
          <a:ln w="9525"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Rounded Rectangle 59"/>
          <p:cNvSpPr/>
          <p:nvPr/>
        </p:nvSpPr>
        <p:spPr bwMode="auto">
          <a:xfrm>
            <a:off x="1702711" y="3932292"/>
            <a:ext cx="3186545" cy="498322"/>
          </a:xfrm>
          <a:prstGeom prst="roundRect">
            <a:avLst/>
          </a:prstGeom>
          <a:noFill/>
          <a:ln w="15875" cap="flat" cmpd="sng" algn="ctr">
            <a:solidFill>
              <a:srgbClr val="8AA5CC"/>
            </a:solidFill>
            <a:prstDash val="solid"/>
            <a:round/>
            <a:headEnd type="none" w="med" len="med"/>
            <a:tailEnd type="none" w="med" len="med"/>
          </a:ln>
          <a:effectLst/>
          <a:extLst/>
        </p:spPr>
        <p:txBody>
          <a:bodyPr vert="horz" wrap="square" lIns="41998" tIns="58152" rIns="41998" bIns="58152" numCol="1" rtlCol="0" anchor="ctr" anchorCtr="0" compatLnSpc="1">
            <a:prstTxWarp prst="textNoShape">
              <a:avLst/>
            </a:prstTxWarp>
            <a:noAutofit/>
          </a:bodyPr>
          <a:lstStyle/>
          <a:p>
            <a:pPr algn="ctr" defTabSz="653902">
              <a:lnSpc>
                <a:spcPct val="95000"/>
              </a:lnSpc>
              <a:buClr>
                <a:srgbClr val="FFFFFF"/>
              </a:buClr>
              <a:tabLst>
                <a:tab pos="3846481" algn="l"/>
              </a:tabLst>
            </a:pPr>
            <a:r>
              <a:rPr lang="es-US" sz="800" b="1">
                <a:latin typeface="Century Gothic" panose="020B0502020202020204" pitchFamily="34" charset="0"/>
              </a:rPr>
              <a:t>Comité Técnico CKD o Asamblea de Tenedores CKD</a:t>
            </a:r>
            <a:endParaRPr lang="es-MX" sz="800" b="1">
              <a:latin typeface="Century Gothic" panose="020B0502020202020204" pitchFamily="34" charset="0"/>
            </a:endParaRPr>
          </a:p>
        </p:txBody>
      </p:sp>
      <p:cxnSp>
        <p:nvCxnSpPr>
          <p:cNvPr id="61" name="Elbow Connector 60"/>
          <p:cNvCxnSpPr>
            <a:endCxn id="49" idx="0"/>
          </p:cNvCxnSpPr>
          <p:nvPr/>
        </p:nvCxnSpPr>
        <p:spPr bwMode="auto">
          <a:xfrm rot="10800000" flipV="1">
            <a:off x="1227873" y="4181452"/>
            <a:ext cx="463807" cy="367662"/>
          </a:xfrm>
          <a:prstGeom prst="bentConnector2">
            <a:avLst/>
          </a:prstGeom>
          <a:solidFill>
            <a:schemeClr val="accent1"/>
          </a:solidFill>
          <a:ln w="9525"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Arrow Connector 64"/>
          <p:cNvCxnSpPr/>
          <p:nvPr/>
        </p:nvCxnSpPr>
        <p:spPr bwMode="auto">
          <a:xfrm flipH="1">
            <a:off x="2806307" y="3044722"/>
            <a:ext cx="914400" cy="0"/>
          </a:xfrm>
          <a:prstGeom prst="straightConnector1">
            <a:avLst/>
          </a:prstGeom>
          <a:solidFill>
            <a:schemeClr val="accent1"/>
          </a:solidFill>
          <a:ln w="9525" cap="flat" cmpd="sng" algn="ctr">
            <a:solidFill>
              <a:srgbClr val="B8AFA5"/>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TextBox 65"/>
          <p:cNvSpPr txBox="1"/>
          <p:nvPr/>
        </p:nvSpPr>
        <p:spPr>
          <a:xfrm>
            <a:off x="2767338" y="2845075"/>
            <a:ext cx="985477" cy="329081"/>
          </a:xfrm>
          <a:prstGeom prst="rect">
            <a:avLst/>
          </a:prstGeom>
          <a:noFill/>
        </p:spPr>
        <p:txBody>
          <a:bodyPr wrap="square" lIns="82058" tIns="41029" rIns="82058" bIns="41029" rtlCol="0">
            <a:spAutoFit/>
          </a:bodyPr>
          <a:lstStyle/>
          <a:p>
            <a:pPr algn="ctr"/>
            <a:r>
              <a:rPr lang="es-MX" sz="800" b="1">
                <a:latin typeface="Century Gothic" panose="020B0502020202020204" pitchFamily="34" charset="0"/>
              </a:rPr>
              <a:t>Recomendación</a:t>
            </a:r>
          </a:p>
        </p:txBody>
      </p:sp>
      <p:cxnSp>
        <p:nvCxnSpPr>
          <p:cNvPr id="64" name="Straight Arrow Connector 66"/>
          <p:cNvCxnSpPr>
            <a:stCxn id="36" idx="2"/>
          </p:cNvCxnSpPr>
          <p:nvPr/>
        </p:nvCxnSpPr>
        <p:spPr bwMode="auto">
          <a:xfrm>
            <a:off x="3296499" y="3722457"/>
            <a:ext cx="4328" cy="209835"/>
          </a:xfrm>
          <a:prstGeom prst="straightConnector1">
            <a:avLst/>
          </a:prstGeom>
          <a:solidFill>
            <a:schemeClr val="accent1"/>
          </a:solidFill>
          <a:ln w="6350"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Straight Arrow Connector 67"/>
          <p:cNvCxnSpPr>
            <a:stCxn id="60" idx="2"/>
            <a:endCxn id="37" idx="0"/>
          </p:cNvCxnSpPr>
          <p:nvPr/>
        </p:nvCxnSpPr>
        <p:spPr bwMode="auto">
          <a:xfrm>
            <a:off x="3295984" y="4430614"/>
            <a:ext cx="863" cy="236163"/>
          </a:xfrm>
          <a:prstGeom prst="straightConnector1">
            <a:avLst/>
          </a:prstGeom>
          <a:solidFill>
            <a:schemeClr val="accent1"/>
          </a:solidFill>
          <a:ln w="6350" cap="flat" cmpd="sng" algn="ctr">
            <a:solidFill>
              <a:schemeClr val="accent3"/>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Rectangle 8" descr="&lt;tags&gt;&lt;tag n=&quot;BulletInfo&quot; v=&quot;Standard&quot; /&gt;&lt;/tags&gt;"/>
          <p:cNvSpPr/>
          <p:nvPr/>
        </p:nvSpPr>
        <p:spPr bwMode="auto">
          <a:xfrm>
            <a:off x="5603388" y="1733636"/>
            <a:ext cx="3092114" cy="4706471"/>
          </a:xfrm>
          <a:prstGeom prst="rect">
            <a:avLst/>
          </a:prstGeom>
          <a:noFill/>
          <a:ln>
            <a:noFill/>
            <a:prstDash val="dash"/>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46795" tIns="64792" rIns="46795" bIns="64792" numCol="1" rtlCol="0" anchor="t" anchorCtr="0" compatLnSpc="1">
            <a:prstTxWarp prst="textNoShape">
              <a:avLst/>
            </a:prstTxWarp>
          </a:bodyPr>
          <a:lstStyle/>
          <a:p>
            <a:pPr marL="187304" lvl="2" indent="-184129" defTabSz="728578">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Flujo continuo de proyectos</a:t>
            </a:r>
          </a:p>
          <a:p>
            <a:pPr marL="187304" lvl="2" indent="-184129" defTabSz="728578">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Visibilidad anticipada de oportunidades de inversión</a:t>
            </a:r>
          </a:p>
          <a:p>
            <a:pPr marL="187304" lvl="2" indent="-184129" defTabSz="728578">
              <a:buClr>
                <a:srgbClr val="CD0000"/>
              </a:buClr>
              <a:buSzPct val="80000"/>
              <a:buFont typeface="Wingdings"/>
              <a:buChar char="n"/>
              <a:tabLst>
                <a:tab pos="4285749" algn="l"/>
              </a:tabLst>
            </a:pPr>
            <a:endParaRPr lang="es-MX" sz="1100" b="1">
              <a:solidFill>
                <a:srgbClr val="000000"/>
              </a:solidFill>
              <a:latin typeface="Century Gothic" panose="020B0502020202020204" pitchFamily="34" charset="0"/>
              <a:cs typeface="Arial" pitchFamily="34" charset="0"/>
            </a:endParaRPr>
          </a:p>
          <a:p>
            <a:pPr marL="187304" lvl="2" indent="-184129" defTabSz="728578">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Experiencia en la evaluación y análisis de proyectos, así como en procesos y metodologías</a:t>
            </a:r>
          </a:p>
          <a:p>
            <a:pPr marL="187304" lvl="2" indent="-184129" defTabSz="728578">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En línea con las políticas de inversión de GFI, GFI realizará su propio análisis y emitirá una recomendación al respecto</a:t>
            </a:r>
          </a:p>
          <a:p>
            <a:pPr marL="187304" lvl="2" indent="-184129" defTabSz="728578">
              <a:buClr>
                <a:srgbClr val="F7923A"/>
              </a:buClr>
              <a:buSzPct val="80000"/>
              <a:buFont typeface="Wingdings"/>
              <a:buChar char="n"/>
              <a:tabLst>
                <a:tab pos="4285749" algn="l"/>
              </a:tabLst>
            </a:pPr>
            <a:endParaRPr lang="es-US"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buFont typeface="Wingdings"/>
              <a:buChar char="n"/>
              <a:tabLst>
                <a:tab pos="4285749" algn="l"/>
              </a:tabLst>
            </a:pPr>
            <a:endParaRPr lang="es-MX" sz="7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tabLst>
                <a:tab pos="4285749" algn="l"/>
              </a:tabLst>
            </a:pPr>
            <a:endParaRPr lang="es-MX" sz="800" b="1">
              <a:solidFill>
                <a:srgbClr val="000000"/>
              </a:solidFill>
              <a:latin typeface="Century Gothic" panose="020B0502020202020204" pitchFamily="34" charset="0"/>
              <a:cs typeface="Arial" pitchFamily="34" charset="0"/>
            </a:endParaRPr>
          </a:p>
          <a:p>
            <a:pPr marL="187304" lvl="2" indent="-184129" defTabSz="728578">
              <a:buClr>
                <a:srgbClr val="F7923A"/>
              </a:buClr>
              <a:buSzPct val="80000"/>
              <a:buFont typeface="Wingdings"/>
              <a:buChar char="n"/>
              <a:tabLst>
                <a:tab pos="4285749" algn="l"/>
              </a:tabLst>
            </a:pPr>
            <a:endParaRPr lang="es-MX" sz="1000" b="1">
              <a:solidFill>
                <a:srgbClr val="000000"/>
              </a:solidFill>
              <a:latin typeface="Century Gothic" panose="020B0502020202020204" pitchFamily="34" charset="0"/>
              <a:cs typeface="Arial" pitchFamily="34" charset="0"/>
            </a:endParaRPr>
          </a:p>
          <a:p>
            <a:pPr marL="187304" lvl="2" indent="-184129" defTabSz="728578">
              <a:spcAft>
                <a:spcPts val="1200"/>
              </a:spcAft>
              <a:buClr>
                <a:srgbClr val="F7923A"/>
              </a:buClr>
              <a:buSzPct val="80000"/>
              <a:buFont typeface="Wingdings"/>
              <a:buChar char="n"/>
              <a:tabLst>
                <a:tab pos="4285749" algn="l"/>
              </a:tabLst>
            </a:pPr>
            <a:endParaRPr lang="es-MX" sz="1400" b="1">
              <a:solidFill>
                <a:srgbClr val="000000"/>
              </a:solidFill>
              <a:latin typeface="Century Gothic" panose="020B0502020202020204" pitchFamily="34" charset="0"/>
              <a:cs typeface="Arial" pitchFamily="34" charset="0"/>
            </a:endParaRPr>
          </a:p>
          <a:p>
            <a:pPr marL="137160" lvl="2" indent="-184129" defTabSz="728578">
              <a:spcAft>
                <a:spcPts val="179"/>
              </a:spcAft>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Co-inversión de 5.0% (</a:t>
            </a:r>
            <a:r>
              <a:rPr lang="es-MX" sz="800" b="1">
                <a:solidFill>
                  <a:srgbClr val="000000"/>
                </a:solidFill>
                <a:latin typeface="Century Gothic" panose="020B0502020202020204" pitchFamily="34" charset="0"/>
                <a:cs typeface="Arial" pitchFamily="34" charset="0"/>
              </a:rPr>
              <a:t>incluyendo al Administrador)</a:t>
            </a:r>
          </a:p>
          <a:p>
            <a:pPr marL="137160" lvl="2" indent="-184129" defTabSz="728578">
              <a:buClr>
                <a:srgbClr val="F7923A"/>
              </a:buClr>
              <a:buSzPct val="80000"/>
              <a:buFont typeface="Wingdings"/>
              <a:buChar char="n"/>
              <a:tabLst>
                <a:tab pos="4285749" algn="l"/>
              </a:tabLst>
            </a:pPr>
            <a:endParaRPr lang="es-MX" sz="800" b="1">
              <a:solidFill>
                <a:srgbClr val="000000"/>
              </a:solidFill>
              <a:latin typeface="Century Gothic" panose="020B0502020202020204" pitchFamily="34" charset="0"/>
              <a:cs typeface="Arial" pitchFamily="34" charset="0"/>
            </a:endParaRPr>
          </a:p>
          <a:p>
            <a:pPr marL="137160" lvl="2" indent="-184129" defTabSz="728578">
              <a:buClr>
                <a:srgbClr val="F7923A"/>
              </a:buClr>
              <a:buSzPct val="80000"/>
              <a:tabLst>
                <a:tab pos="4285749" algn="l"/>
              </a:tabLst>
            </a:pPr>
            <a:endParaRPr lang="es-MX" sz="800" b="1">
              <a:solidFill>
                <a:srgbClr val="000000"/>
              </a:solidFill>
              <a:latin typeface="Century Gothic" panose="020B0502020202020204" pitchFamily="34" charset="0"/>
              <a:cs typeface="Arial" pitchFamily="34" charset="0"/>
            </a:endParaRPr>
          </a:p>
          <a:p>
            <a:pPr marL="137160" lvl="2" indent="-184129" defTabSz="728578">
              <a:spcAft>
                <a:spcPts val="179"/>
              </a:spcAft>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Experiencia en administración de proyectos</a:t>
            </a:r>
          </a:p>
          <a:p>
            <a:pPr marL="137160" lvl="2" indent="-184129" defTabSz="728578">
              <a:buClr>
                <a:srgbClr val="F7923A"/>
              </a:buClr>
              <a:buSzPct val="80000"/>
              <a:buFont typeface="Wingdings"/>
              <a:buChar char="n"/>
              <a:tabLst>
                <a:tab pos="4285749" algn="l"/>
              </a:tabLst>
            </a:pPr>
            <a:endParaRPr lang="es-MX" sz="800" b="1">
              <a:solidFill>
                <a:srgbClr val="000000"/>
              </a:solidFill>
              <a:latin typeface="Century Gothic" panose="020B0502020202020204" pitchFamily="34" charset="0"/>
              <a:cs typeface="Arial" pitchFamily="34" charset="0"/>
            </a:endParaRPr>
          </a:p>
          <a:p>
            <a:pPr marL="137160" lvl="2" indent="-184129" defTabSz="728578">
              <a:buClr>
                <a:srgbClr val="F7923A"/>
              </a:buClr>
              <a:buSzPct val="80000"/>
              <a:buFont typeface="Wingdings"/>
              <a:buChar char="n"/>
              <a:tabLst>
                <a:tab pos="4285749" algn="l"/>
              </a:tabLst>
            </a:pPr>
            <a:endParaRPr lang="es-MX" sz="800" b="1">
              <a:solidFill>
                <a:srgbClr val="000000"/>
              </a:solidFill>
              <a:latin typeface="Century Gothic" panose="020B0502020202020204" pitchFamily="34" charset="0"/>
              <a:cs typeface="Arial" pitchFamily="34" charset="0"/>
            </a:endParaRPr>
          </a:p>
          <a:p>
            <a:pPr marL="137160" lvl="2" indent="-184129" defTabSz="728578">
              <a:buClr>
                <a:srgbClr val="CD0000"/>
              </a:buClr>
              <a:buSzPct val="80000"/>
              <a:buFont typeface="Wingdings"/>
              <a:buChar char="n"/>
              <a:tabLst>
                <a:tab pos="4285749" algn="l"/>
              </a:tabLst>
            </a:pPr>
            <a:r>
              <a:rPr lang="es-MX" sz="1000" b="1">
                <a:solidFill>
                  <a:srgbClr val="000000"/>
                </a:solidFill>
                <a:latin typeface="Century Gothic" panose="020B0502020202020204" pitchFamily="34" charset="0"/>
                <a:cs typeface="Arial" pitchFamily="34" charset="0"/>
              </a:rPr>
              <a:t>Conocimiento del mercado local y oportunidades de desinversión</a:t>
            </a:r>
          </a:p>
        </p:txBody>
      </p:sp>
    </p:spTree>
    <p:extLst>
      <p:ext uri="{BB962C8B-B14F-4D97-AF65-F5344CB8AC3E}">
        <p14:creationId xmlns:p14="http://schemas.microsoft.com/office/powerpoint/2010/main" val="26444148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261" y="361740"/>
            <a:ext cx="5610767" cy="631524"/>
          </a:xfrm>
        </p:spPr>
        <p:txBody>
          <a:bodyPr>
            <a:normAutofit/>
          </a:bodyPr>
          <a:lstStyle/>
          <a:p>
            <a:r>
              <a:rPr lang="es-US" sz="2000" b="1">
                <a:latin typeface="Century Gothic" panose="020B0502020202020204" pitchFamily="34" charset="0"/>
              </a:rPr>
              <a:t>Equipo Altamente Experimentado</a:t>
            </a:r>
            <a:endParaRPr lang="es-MX" sz="2000" b="1">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40</a:t>
            </a:fld>
            <a:endParaRPr lang="es-ES" altLang="es-MX" dirty="0"/>
          </a:p>
        </p:txBody>
      </p:sp>
      <p:sp>
        <p:nvSpPr>
          <p:cNvPr id="5" name="Freeform 16"/>
          <p:cNvSpPr>
            <a:spLocks/>
          </p:cNvSpPr>
          <p:nvPr/>
        </p:nvSpPr>
        <p:spPr bwMode="auto">
          <a:xfrm>
            <a:off x="432969" y="301906"/>
            <a:ext cx="542925" cy="542925"/>
          </a:xfrm>
          <a:custGeom>
            <a:avLst/>
            <a:gdLst/>
            <a:ahLst/>
            <a:cxnLst>
              <a:cxn ang="0">
                <a:pos x="0" y="2848"/>
              </a:cxn>
              <a:cxn ang="0">
                <a:pos x="2848" y="0"/>
              </a:cxn>
              <a:cxn ang="0">
                <a:pos x="2848" y="0"/>
              </a:cxn>
              <a:cxn ang="0">
                <a:pos x="2848" y="0"/>
              </a:cxn>
              <a:cxn ang="0">
                <a:pos x="5696" y="2848"/>
              </a:cxn>
              <a:cxn ang="0">
                <a:pos x="5696" y="2848"/>
              </a:cxn>
              <a:cxn ang="0">
                <a:pos x="5696" y="2848"/>
              </a:cxn>
              <a:cxn ang="0">
                <a:pos x="2848" y="5696"/>
              </a:cxn>
              <a:cxn ang="0">
                <a:pos x="2848" y="5696"/>
              </a:cxn>
              <a:cxn ang="0">
                <a:pos x="2848" y="5696"/>
              </a:cxn>
              <a:cxn ang="0">
                <a:pos x="0" y="2848"/>
              </a:cxn>
              <a:cxn ang="0">
                <a:pos x="0" y="2848"/>
              </a:cxn>
            </a:cxnLst>
            <a:rect l="0" t="0" r="r" b="b"/>
            <a:pathLst>
              <a:path w="5696" h="5696">
                <a:moveTo>
                  <a:pt x="0" y="2848"/>
                </a:moveTo>
                <a:cubicBezTo>
                  <a:pt x="0" y="1276"/>
                  <a:pt x="1276" y="0"/>
                  <a:pt x="2848" y="0"/>
                </a:cubicBezTo>
                <a:cubicBezTo>
                  <a:pt x="2848" y="0"/>
                  <a:pt x="2848" y="0"/>
                  <a:pt x="2848" y="0"/>
                </a:cubicBezTo>
                <a:lnTo>
                  <a:pt x="2848" y="0"/>
                </a:lnTo>
                <a:cubicBezTo>
                  <a:pt x="4421" y="0"/>
                  <a:pt x="5696" y="1276"/>
                  <a:pt x="5696" y="2848"/>
                </a:cubicBezTo>
                <a:cubicBezTo>
                  <a:pt x="5696" y="2848"/>
                  <a:pt x="5696" y="2848"/>
                  <a:pt x="5696" y="2848"/>
                </a:cubicBezTo>
                <a:lnTo>
                  <a:pt x="5696" y="2848"/>
                </a:lnTo>
                <a:cubicBezTo>
                  <a:pt x="5696" y="4421"/>
                  <a:pt x="4421" y="5696"/>
                  <a:pt x="2848" y="5696"/>
                </a:cubicBezTo>
                <a:cubicBezTo>
                  <a:pt x="2848" y="5696"/>
                  <a:pt x="2848" y="5696"/>
                  <a:pt x="2848" y="5696"/>
                </a:cubicBezTo>
                <a:lnTo>
                  <a:pt x="2848" y="5696"/>
                </a:lnTo>
                <a:cubicBezTo>
                  <a:pt x="1276" y="5696"/>
                  <a:pt x="0" y="4421"/>
                  <a:pt x="0" y="2848"/>
                </a:cubicBezTo>
                <a:cubicBezTo>
                  <a:pt x="0" y="2848"/>
                  <a:pt x="0" y="2848"/>
                  <a:pt x="0" y="2848"/>
                </a:cubicBezTo>
                <a:close/>
              </a:path>
            </a:pathLst>
          </a:custGeom>
          <a:solidFill>
            <a:srgbClr val="CD0000"/>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algn="ctr"/>
            <a:r>
              <a:rPr lang="es-ES_tradnl" b="1" dirty="0">
                <a:solidFill>
                  <a:schemeClr val="bg1"/>
                </a:solidFill>
                <a:latin typeface="Arial" pitchFamily="34" charset="0"/>
                <a:cs typeface="Arial" pitchFamily="34" charset="0"/>
              </a:rPr>
              <a:t>6</a:t>
            </a:r>
          </a:p>
        </p:txBody>
      </p:sp>
      <p:sp>
        <p:nvSpPr>
          <p:cNvPr id="67" name="Rectangle 29"/>
          <p:cNvSpPr>
            <a:spLocks noChangeAspect="1"/>
          </p:cNvSpPr>
          <p:nvPr/>
        </p:nvSpPr>
        <p:spPr bwMode="auto">
          <a:xfrm>
            <a:off x="467544" y="6646792"/>
            <a:ext cx="146304" cy="146304"/>
          </a:xfrm>
          <a:prstGeom prst="rect">
            <a:avLst/>
          </a:prstGeom>
          <a:solidFill>
            <a:srgbClr val="7F7F7F"/>
          </a:solidFill>
          <a:ln w="31750" cap="flat" cmpd="thickThin"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MX" sz="700" b="0" i="0" u="none" strike="noStrike" cap="none" normalizeH="0" baseline="0">
              <a:ln>
                <a:noFill/>
              </a:ln>
              <a:effectLst/>
              <a:latin typeface="Arial" panose="020B0604020202020204" pitchFamily="34" charset="0"/>
              <a:cs typeface="Arial" panose="020B0604020202020204" pitchFamily="34" charset="0"/>
            </a:endParaRPr>
          </a:p>
        </p:txBody>
      </p:sp>
      <p:sp>
        <p:nvSpPr>
          <p:cNvPr id="68" name="Notes"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696218" y="6661467"/>
            <a:ext cx="6400800" cy="11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eaLnBrk="0" hangingPunct="0">
              <a:tabLst>
                <a:tab pos="358775" algn="l"/>
              </a:tabLst>
              <a:defRPr sz="1200">
                <a:solidFill>
                  <a:schemeClr val="tx1"/>
                </a:solidFill>
                <a:latin typeface="Credit Suisse Type Roman" pitchFamily="34" charset="0"/>
              </a:defRPr>
            </a:lvl1pPr>
            <a:lvl2pPr marL="742950" indent="-285750" eaLnBrk="0" hangingPunct="0">
              <a:tabLst>
                <a:tab pos="358775" algn="l"/>
              </a:tabLst>
              <a:defRPr sz="1200">
                <a:solidFill>
                  <a:schemeClr val="tx1"/>
                </a:solidFill>
                <a:latin typeface="Credit Suisse Type Roman" pitchFamily="34" charset="0"/>
              </a:defRPr>
            </a:lvl2pPr>
            <a:lvl3pPr marL="1143000" indent="-228600" eaLnBrk="0" hangingPunct="0">
              <a:tabLst>
                <a:tab pos="358775" algn="l"/>
              </a:tabLst>
              <a:defRPr sz="1200">
                <a:solidFill>
                  <a:schemeClr val="tx1"/>
                </a:solidFill>
                <a:latin typeface="Credit Suisse Type Roman" pitchFamily="34" charset="0"/>
              </a:defRPr>
            </a:lvl3pPr>
            <a:lvl4pPr marL="1600200" indent="-228600" eaLnBrk="0" hangingPunct="0">
              <a:tabLst>
                <a:tab pos="358775" algn="l"/>
              </a:tabLst>
              <a:defRPr sz="1200">
                <a:solidFill>
                  <a:schemeClr val="tx1"/>
                </a:solidFill>
                <a:latin typeface="Credit Suisse Type Roman" pitchFamily="34" charset="0"/>
              </a:defRPr>
            </a:lvl4pPr>
            <a:lvl5pPr marL="2057400" indent="-228600" eaLnBrk="0" hangingPunct="0">
              <a:tabLst>
                <a:tab pos="358775" algn="l"/>
              </a:tabLst>
              <a:defRPr sz="1200">
                <a:solidFill>
                  <a:schemeClr val="tx1"/>
                </a:solidFill>
                <a:latin typeface="Credit Suisse Type Roman" pitchFamily="34" charset="0"/>
              </a:defRPr>
            </a:lvl5pPr>
            <a:lvl6pPr marL="25146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6pPr>
            <a:lvl7pPr marL="29718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7pPr>
            <a:lvl8pPr marL="34290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8pPr>
            <a:lvl9pPr marL="3886200" indent="-228600" algn="ctr" eaLnBrk="0" fontAlgn="base" hangingPunct="0">
              <a:lnSpc>
                <a:spcPct val="95000"/>
              </a:lnSpc>
              <a:spcBef>
                <a:spcPct val="0"/>
              </a:spcBef>
              <a:spcAft>
                <a:spcPct val="0"/>
              </a:spcAft>
              <a:buClr>
                <a:schemeClr val="bg1"/>
              </a:buClr>
              <a:tabLst>
                <a:tab pos="358775" algn="l"/>
              </a:tabLst>
              <a:defRPr sz="1200">
                <a:solidFill>
                  <a:schemeClr val="tx1"/>
                </a:solidFill>
                <a:latin typeface="Credit Suisse Type Roman" pitchFamily="34" charset="0"/>
              </a:defRPr>
            </a:lvl9pPr>
          </a:lstStyle>
          <a:p>
            <a:pPr defTabSz="914400" eaLnBrk="1" fontAlgn="base" hangingPunct="1">
              <a:lnSpc>
                <a:spcPct val="95000"/>
              </a:lnSpc>
              <a:spcBef>
                <a:spcPct val="0"/>
              </a:spcBef>
              <a:spcAft>
                <a:spcPct val="0"/>
              </a:spcAft>
            </a:pPr>
            <a:r>
              <a:rPr lang="es-MX" altLang="ja-JP" sz="800">
                <a:solidFill>
                  <a:srgbClr val="000000"/>
                </a:solidFill>
                <a:latin typeface="Arial" pitchFamily="34" charset="0"/>
                <a:ea typeface="MS PGothic" pitchFamily="34" charset="-128"/>
                <a:cs typeface="Arial" charset="0"/>
              </a:rPr>
              <a:t>Funcionario Clave.</a:t>
            </a:r>
          </a:p>
        </p:txBody>
      </p:sp>
      <p:grpSp>
        <p:nvGrpSpPr>
          <p:cNvPr id="69" name="Grupo 68"/>
          <p:cNvGrpSpPr/>
          <p:nvPr/>
        </p:nvGrpSpPr>
        <p:grpSpPr>
          <a:xfrm>
            <a:off x="467544" y="2351341"/>
            <a:ext cx="8208144" cy="1105892"/>
            <a:chOff x="467544" y="2150272"/>
            <a:chExt cx="8208144" cy="1105892"/>
          </a:xfrm>
        </p:grpSpPr>
        <p:sp>
          <p:nvSpPr>
            <p:cNvPr id="70" name="Rectangle 29"/>
            <p:cNvSpPr>
              <a:spLocks/>
            </p:cNvSpPr>
            <p:nvPr/>
          </p:nvSpPr>
          <p:spPr bwMode="auto">
            <a:xfrm flipH="1">
              <a:off x="500926" y="2177142"/>
              <a:ext cx="1097280" cy="1079022"/>
            </a:xfrm>
            <a:prstGeom prst="rect">
              <a:avLst/>
            </a:prstGeom>
            <a:solidFill>
              <a:srgbClr val="7F7F7F"/>
            </a:solidFill>
            <a:ln w="31750" cap="flat" cmpd="thickThin"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MX" sz="700" b="0" i="0" u="none" strike="noStrike" cap="none" normalizeH="0" baseline="0">
                <a:ln>
                  <a:noFill/>
                </a:ln>
                <a:effectLst/>
                <a:latin typeface="Century Gothic" panose="020B0502020202020204" pitchFamily="34" charset="0"/>
                <a:cs typeface="Arial" panose="020B0604020202020204" pitchFamily="34" charset="0"/>
              </a:endParaRPr>
            </a:p>
          </p:txBody>
        </p:sp>
        <p:sp>
          <p:nvSpPr>
            <p:cNvPr id="71" name="Rectangle 27"/>
            <p:cNvSpPr>
              <a:spLocks noChangeArrowheads="1"/>
            </p:cNvSpPr>
            <p:nvPr/>
          </p:nvSpPr>
          <p:spPr bwMode="auto">
            <a:xfrm>
              <a:off x="467544" y="2150272"/>
              <a:ext cx="8208143" cy="1105891"/>
            </a:xfrm>
            <a:prstGeom prst="rect">
              <a:avLst/>
            </a:prstGeom>
            <a:noFill/>
            <a:ln w="19050" cmpd="dbl">
              <a:solidFill>
                <a:srgbClr val="ED6400"/>
              </a:solidFill>
              <a:miter lim="800000"/>
              <a:headEnd/>
              <a:tailEnd/>
            </a:ln>
            <a:extLst/>
          </p:spPr>
          <p:txBody>
            <a:bodyPr wrap="square" lIns="91429" tIns="45714" rIns="91429" bIns="45714" anchor="t"/>
            <a:lstStyle/>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p:txBody>
        </p:sp>
        <p:pic>
          <p:nvPicPr>
            <p:cNvPr id="72" name="Imagen 71"/>
            <p:cNvPicPr>
              <a:picLocks noChangeAspect="1"/>
            </p:cNvPicPr>
            <p:nvPr/>
          </p:nvPicPr>
          <p:blipFill>
            <a:blip r:embed="rId2"/>
            <a:stretch>
              <a:fillRect/>
            </a:stretch>
          </p:blipFill>
          <p:spPr>
            <a:xfrm>
              <a:off x="548118" y="2252678"/>
              <a:ext cx="1004400" cy="935245"/>
            </a:xfrm>
            <a:prstGeom prst="rect">
              <a:avLst/>
            </a:prstGeom>
          </p:spPr>
        </p:pic>
        <p:sp>
          <p:nvSpPr>
            <p:cNvPr id="73" name="25 CuadroTexto"/>
            <p:cNvSpPr txBox="1"/>
            <p:nvPr/>
          </p:nvSpPr>
          <p:spPr>
            <a:xfrm>
              <a:off x="1598206" y="2163779"/>
              <a:ext cx="7077482" cy="1092384"/>
            </a:xfrm>
            <a:prstGeom prst="rect">
              <a:avLst/>
            </a:prstGeom>
            <a:noFill/>
            <a:ln>
              <a:noFill/>
            </a:ln>
          </p:spPr>
          <p:txBody>
            <a:bodyPr wrap="square" lIns="91429" tIns="45714" rIns="91429" bIns="45714" rtlCol="0" anchor="ctr">
              <a:noAutofit/>
            </a:bodyPr>
            <a:lstStyle/>
            <a:p>
              <a:pPr marL="3175" lvl="2">
                <a:spcBef>
                  <a:spcPts val="200"/>
                </a:spcBef>
                <a:spcAft>
                  <a:spcPts val="200"/>
                </a:spcAft>
                <a:buClr>
                  <a:srgbClr val="F7923A"/>
                </a:buClr>
                <a:buSzPct val="80000"/>
              </a:pPr>
              <a:r>
                <a:rPr lang="es-US" sz="800" b="1">
                  <a:latin typeface="Century Gothic" panose="020B0502020202020204" pitchFamily="34" charset="0"/>
                </a:rPr>
                <a:t>José Antonio Estrada – Director Ejecutivo de Inversiones</a:t>
              </a:r>
            </a:p>
            <a:p>
              <a:pPr marL="187304" lvl="2" indent="-184129">
                <a:spcBef>
                  <a:spcPts val="200"/>
                </a:spcBef>
                <a:spcAft>
                  <a:spcPts val="200"/>
                </a:spcAft>
                <a:buClr>
                  <a:srgbClr val="F7923A"/>
                </a:buClr>
                <a:buSzPct val="80000"/>
                <a:buFont typeface="Wingdings"/>
                <a:buChar char="n"/>
              </a:pPr>
              <a:r>
                <a:rPr lang="es-US" sz="800">
                  <a:latin typeface="Century Gothic" panose="020B0502020202020204" pitchFamily="34" charset="0"/>
                </a:rPr>
                <a:t>Más de 25 años de experiencia en la promoción, desarrollo, evaluación, estructuración, ejecución, asesoría, gestión y provisión de financiamiento (deuda y/o capital) para inversiones en infraestructura y productos estructurados</a:t>
              </a:r>
            </a:p>
            <a:p>
              <a:pPr marL="187304" lvl="2" indent="-184129">
                <a:spcBef>
                  <a:spcPts val="200"/>
                </a:spcBef>
                <a:spcAft>
                  <a:spcPts val="200"/>
                </a:spcAft>
                <a:buClr>
                  <a:srgbClr val="F7923A"/>
                </a:buClr>
                <a:buSzPct val="80000"/>
                <a:buFont typeface="Wingdings"/>
                <a:buChar char="n"/>
              </a:pPr>
              <a:r>
                <a:rPr lang="es-US" sz="800">
                  <a:latin typeface="Century Gothic" panose="020B0502020202020204" pitchFamily="34" charset="0"/>
                </a:rPr>
                <a:t>Ha participado en la ejecución de proyectos por más de MXP$90 mil millones y conformado una cartera que a la fecha representa más de 40 proyectos por un importe superior a los US$1,000 millones</a:t>
              </a:r>
            </a:p>
            <a:p>
              <a:pPr marL="187304" lvl="2" indent="-184129">
                <a:spcBef>
                  <a:spcPts val="200"/>
                </a:spcBef>
                <a:spcAft>
                  <a:spcPts val="200"/>
                </a:spcAft>
                <a:buClr>
                  <a:srgbClr val="F7923A"/>
                </a:buClr>
                <a:buSzPct val="80000"/>
                <a:buFont typeface="Wingdings"/>
                <a:buChar char="n"/>
              </a:pPr>
              <a:r>
                <a:rPr lang="es-US" sz="800">
                  <a:latin typeface="Century Gothic" panose="020B0502020202020204" pitchFamily="34" charset="0"/>
                </a:rPr>
                <a:t>Ha participado en diversas operaciones de estructuración de proyectos de infraestructura desde la concepción y determinación de los requerimientos para diversos estados y municipios</a:t>
              </a:r>
            </a:p>
          </p:txBody>
        </p:sp>
      </p:grpSp>
      <p:grpSp>
        <p:nvGrpSpPr>
          <p:cNvPr id="74" name="Grupo 73"/>
          <p:cNvGrpSpPr/>
          <p:nvPr/>
        </p:nvGrpSpPr>
        <p:grpSpPr>
          <a:xfrm>
            <a:off x="467544" y="1222969"/>
            <a:ext cx="8208144" cy="1088908"/>
            <a:chOff x="467544" y="1034779"/>
            <a:chExt cx="8208144" cy="1088908"/>
          </a:xfrm>
        </p:grpSpPr>
        <p:sp>
          <p:nvSpPr>
            <p:cNvPr id="75" name="Rectangle 29"/>
            <p:cNvSpPr>
              <a:spLocks/>
            </p:cNvSpPr>
            <p:nvPr/>
          </p:nvSpPr>
          <p:spPr bwMode="auto">
            <a:xfrm flipH="1">
              <a:off x="500926" y="1061649"/>
              <a:ext cx="1097280" cy="1045670"/>
            </a:xfrm>
            <a:prstGeom prst="rect">
              <a:avLst/>
            </a:prstGeom>
            <a:solidFill>
              <a:srgbClr val="7F7F7F"/>
            </a:solidFill>
            <a:ln w="31750" cap="flat" cmpd="thickThin"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MX" sz="700" b="0" i="0" u="none" strike="noStrike" cap="none" normalizeH="0" baseline="0">
                <a:ln>
                  <a:noFill/>
                </a:ln>
                <a:effectLst/>
                <a:latin typeface="Century Gothic" panose="020B0502020202020204" pitchFamily="34" charset="0"/>
                <a:cs typeface="Arial" panose="020B0604020202020204" pitchFamily="34" charset="0"/>
              </a:endParaRPr>
            </a:p>
          </p:txBody>
        </p:sp>
        <p:pic>
          <p:nvPicPr>
            <p:cNvPr id="76" name="Imagen 75"/>
            <p:cNvPicPr>
              <a:picLocks noChangeAspect="1"/>
            </p:cNvPicPr>
            <p:nvPr/>
          </p:nvPicPr>
          <p:blipFill rotWithShape="1">
            <a:blip r:embed="rId3"/>
            <a:srcRect b="7459"/>
            <a:stretch/>
          </p:blipFill>
          <p:spPr>
            <a:xfrm>
              <a:off x="547398" y="1167535"/>
              <a:ext cx="1005840" cy="893313"/>
            </a:xfrm>
            <a:prstGeom prst="rect">
              <a:avLst/>
            </a:prstGeom>
          </p:spPr>
        </p:pic>
        <p:sp>
          <p:nvSpPr>
            <p:cNvPr id="77" name="25 CuadroTexto"/>
            <p:cNvSpPr txBox="1"/>
            <p:nvPr/>
          </p:nvSpPr>
          <p:spPr>
            <a:xfrm>
              <a:off x="1598206" y="1044103"/>
              <a:ext cx="7077482" cy="1079584"/>
            </a:xfrm>
            <a:prstGeom prst="rect">
              <a:avLst/>
            </a:prstGeom>
            <a:noFill/>
            <a:ln>
              <a:noFill/>
            </a:ln>
          </p:spPr>
          <p:txBody>
            <a:bodyPr wrap="square" lIns="91429" tIns="45714" rIns="91429" bIns="45714" rtlCol="0" anchor="ctr">
              <a:noAutofit/>
            </a:bodyPr>
            <a:lstStyle/>
            <a:p>
              <a:pPr marL="3175" lvl="2">
                <a:spcAft>
                  <a:spcPts val="179"/>
                </a:spcAft>
                <a:buClr>
                  <a:srgbClr val="F7923A"/>
                </a:buClr>
                <a:buSzPct val="80000"/>
              </a:pPr>
              <a:r>
                <a:rPr lang="es-US" sz="800" b="1">
                  <a:latin typeface="Century Gothic" panose="020B0502020202020204" pitchFamily="34" charset="0"/>
                </a:rPr>
                <a:t>Eduardo Santoyo – Director General</a:t>
              </a:r>
              <a:endParaRPr lang="es-MX" sz="800" b="1">
                <a:latin typeface="Century Gothic" panose="020B0502020202020204" pitchFamily="34" charset="0"/>
              </a:endParaRPr>
            </a:p>
            <a:p>
              <a:pPr marL="187304" lvl="2" indent="-184129">
                <a:spcAft>
                  <a:spcPts val="179"/>
                </a:spcAft>
                <a:buClr>
                  <a:srgbClr val="F7923A"/>
                </a:buClr>
                <a:buSzPct val="80000"/>
                <a:buFont typeface="Wingdings"/>
                <a:buChar char="n"/>
              </a:pPr>
              <a:r>
                <a:rPr lang="es-MX" sz="800">
                  <a:latin typeface="Century Gothic" panose="020B0502020202020204" pitchFamily="34" charset="0"/>
                </a:rPr>
                <a:t>25 años de experiencia en el desarrollo, evaluación, estructuración, ejecución y gestión de inversiones en infraestructura y financiamientos corporativos en México y Latinoamérica </a:t>
              </a:r>
            </a:p>
            <a:p>
              <a:pPr marL="187304" lvl="2" indent="-184129">
                <a:spcAft>
                  <a:spcPts val="179"/>
                </a:spcAft>
                <a:buClr>
                  <a:srgbClr val="F7923A"/>
                </a:buClr>
                <a:buSzPct val="80000"/>
                <a:buFont typeface="Wingdings"/>
                <a:buChar char="n"/>
              </a:pPr>
              <a:r>
                <a:rPr lang="es-MX" sz="800">
                  <a:latin typeface="Century Gothic" panose="020B0502020202020204" pitchFamily="34" charset="0"/>
                </a:rPr>
                <a:t>Amplia experiencia en análisis cuantitativo y estructuración de transacciones, así como una amplia red de conexiones empresariales</a:t>
              </a:r>
            </a:p>
            <a:p>
              <a:pPr marL="187304" lvl="2" indent="-184129">
                <a:spcAft>
                  <a:spcPts val="179"/>
                </a:spcAft>
                <a:buClr>
                  <a:srgbClr val="F7923A"/>
                </a:buClr>
                <a:buSzPct val="80000"/>
                <a:buFont typeface="Wingdings"/>
                <a:buChar char="n"/>
              </a:pPr>
              <a:r>
                <a:rPr lang="es-MX" sz="800">
                  <a:latin typeface="Century Gothic" panose="020B0502020202020204" pitchFamily="34" charset="0"/>
                </a:rPr>
                <a:t>Participó en proyectos inaugurales en la apertura de tres sectores de infraestructura en México: carreteras (’92-’94), telecomunicaciones (’99-’02) y centros penitenciarios (’09-’12)</a:t>
              </a:r>
            </a:p>
            <a:p>
              <a:pPr marL="187304" lvl="2" indent="-184129">
                <a:spcAft>
                  <a:spcPts val="179"/>
                </a:spcAft>
                <a:buClr>
                  <a:srgbClr val="F7923A"/>
                </a:buClr>
                <a:buSzPct val="80000"/>
                <a:buFont typeface="Wingdings"/>
                <a:buChar char="n"/>
              </a:pPr>
              <a:r>
                <a:rPr lang="es-MX" sz="800">
                  <a:latin typeface="Century Gothic" panose="020B0502020202020204" pitchFamily="34" charset="0"/>
                </a:rPr>
                <a:t>Experiencia previa en Banamex, Inverlat, Nortel, Arendal y América Móvil</a:t>
              </a:r>
            </a:p>
          </p:txBody>
        </p:sp>
        <p:sp>
          <p:nvSpPr>
            <p:cNvPr id="78" name="Rectangle 27"/>
            <p:cNvSpPr>
              <a:spLocks noChangeArrowheads="1"/>
            </p:cNvSpPr>
            <p:nvPr/>
          </p:nvSpPr>
          <p:spPr bwMode="auto">
            <a:xfrm>
              <a:off x="467544" y="1034779"/>
              <a:ext cx="8208143" cy="1051830"/>
            </a:xfrm>
            <a:prstGeom prst="rect">
              <a:avLst/>
            </a:prstGeom>
            <a:noFill/>
            <a:ln w="19050" cmpd="dbl">
              <a:solidFill>
                <a:srgbClr val="ED6400"/>
              </a:solidFill>
              <a:miter lim="800000"/>
              <a:headEnd/>
              <a:tailEnd/>
            </a:ln>
            <a:extLst/>
          </p:spPr>
          <p:txBody>
            <a:bodyPr wrap="square" lIns="91429" tIns="45714" rIns="91429" bIns="45714" anchor="t"/>
            <a:lstStyle/>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p:txBody>
        </p:sp>
      </p:grpSp>
      <p:grpSp>
        <p:nvGrpSpPr>
          <p:cNvPr id="79" name="Grupo 78"/>
          <p:cNvGrpSpPr/>
          <p:nvPr/>
        </p:nvGrpSpPr>
        <p:grpSpPr>
          <a:xfrm>
            <a:off x="458601" y="4533918"/>
            <a:ext cx="8217087" cy="921914"/>
            <a:chOff x="458601" y="4379294"/>
            <a:chExt cx="8217087" cy="921914"/>
          </a:xfrm>
        </p:grpSpPr>
        <p:pic>
          <p:nvPicPr>
            <p:cNvPr id="80" name="Imagen 79"/>
            <p:cNvPicPr>
              <a:picLocks noChangeAspect="1"/>
            </p:cNvPicPr>
            <p:nvPr/>
          </p:nvPicPr>
          <p:blipFill rotWithShape="1">
            <a:blip r:embed="rId4"/>
            <a:srcRect t="6978" b="7987"/>
            <a:stretch/>
          </p:blipFill>
          <p:spPr>
            <a:xfrm>
              <a:off x="548118" y="4437113"/>
              <a:ext cx="1004400" cy="792088"/>
            </a:xfrm>
            <a:prstGeom prst="rect">
              <a:avLst/>
            </a:prstGeom>
          </p:spPr>
        </p:pic>
        <p:sp>
          <p:nvSpPr>
            <p:cNvPr id="81" name="Rectángulo 80"/>
            <p:cNvSpPr/>
            <p:nvPr/>
          </p:nvSpPr>
          <p:spPr>
            <a:xfrm>
              <a:off x="1598206" y="4379294"/>
              <a:ext cx="7077482" cy="921914"/>
            </a:xfrm>
            <a:prstGeom prst="rect">
              <a:avLst/>
            </a:prstGeom>
          </p:spPr>
          <p:txBody>
            <a:bodyPr wrap="square" anchor="ctr">
              <a:noAutofit/>
            </a:bodyPr>
            <a:lstStyle/>
            <a:p>
              <a:pPr marL="3175" lvl="2">
                <a:spcBef>
                  <a:spcPts val="449"/>
                </a:spcBef>
                <a:buClr>
                  <a:srgbClr val="F7923A"/>
                </a:buClr>
                <a:buSzPct val="80000"/>
              </a:pPr>
              <a:r>
                <a:rPr lang="es-US" sz="800" b="1">
                  <a:latin typeface="Century Gothic" panose="020B0502020202020204" pitchFamily="34" charset="0"/>
                </a:rPr>
                <a:t>José Alberto Juárez – Director de Promoción y Análisis Técnico</a:t>
              </a:r>
            </a:p>
            <a:p>
              <a:pPr marL="187304" lvl="2" indent="-184129">
                <a:spcBef>
                  <a:spcPts val="449"/>
                </a:spcBef>
                <a:buClr>
                  <a:srgbClr val="F7923A"/>
                </a:buClr>
                <a:buSzPct val="80000"/>
                <a:buFont typeface="Wingdings"/>
                <a:buChar char="n"/>
              </a:pPr>
              <a:r>
                <a:rPr lang="es-US" sz="800">
                  <a:latin typeface="Century Gothic" panose="020B0502020202020204" pitchFamily="34" charset="0"/>
                </a:rPr>
                <a:t>15 años de experiencia desarrollando, evaluando, analizando, estructurando, ejecutando y administrando proyectos de infraestructura en México (concesiones, PPS's y BOT's) para los tres niveles de gobierno y para el sector privado</a:t>
              </a:r>
            </a:p>
            <a:p>
              <a:pPr marL="187304" lvl="2" indent="-184129">
                <a:spcBef>
                  <a:spcPts val="449"/>
                </a:spcBef>
                <a:buClr>
                  <a:srgbClr val="F7923A"/>
                </a:buClr>
                <a:buSzPct val="80000"/>
                <a:buFont typeface="Wingdings"/>
                <a:buChar char="n"/>
              </a:pPr>
              <a:r>
                <a:rPr lang="es-US" sz="800">
                  <a:latin typeface="Century Gothic" panose="020B0502020202020204" pitchFamily="34" charset="0"/>
                </a:rPr>
                <a:t>Ha participado en la ejecución de proyectos por más de US$5.6bn en diferentes sectores: infraestructura social, transporte, agua, residuos, gas, petróleo y energía </a:t>
              </a:r>
              <a:endParaRPr lang="es-MX" sz="800">
                <a:latin typeface="Century Gothic" panose="020B0502020202020204" pitchFamily="34" charset="0"/>
              </a:endParaRPr>
            </a:p>
          </p:txBody>
        </p:sp>
        <p:sp>
          <p:nvSpPr>
            <p:cNvPr id="82" name="Rectangle 27"/>
            <p:cNvSpPr>
              <a:spLocks noChangeArrowheads="1"/>
            </p:cNvSpPr>
            <p:nvPr/>
          </p:nvSpPr>
          <p:spPr bwMode="auto">
            <a:xfrm>
              <a:off x="458601" y="4400004"/>
              <a:ext cx="8208143" cy="901204"/>
            </a:xfrm>
            <a:prstGeom prst="rect">
              <a:avLst/>
            </a:prstGeom>
            <a:noFill/>
            <a:ln w="19050" cmpd="dbl">
              <a:solidFill>
                <a:srgbClr val="ED6400"/>
              </a:solidFill>
              <a:miter lim="800000"/>
              <a:headEnd/>
              <a:tailEnd/>
            </a:ln>
            <a:extLst/>
          </p:spPr>
          <p:txBody>
            <a:bodyPr wrap="square" lIns="91429" tIns="45714" rIns="91429" bIns="45714" anchor="t"/>
            <a:lstStyle/>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p:txBody>
        </p:sp>
      </p:grpSp>
      <p:grpSp>
        <p:nvGrpSpPr>
          <p:cNvPr id="83" name="Grupo 82"/>
          <p:cNvGrpSpPr/>
          <p:nvPr/>
        </p:nvGrpSpPr>
        <p:grpSpPr>
          <a:xfrm>
            <a:off x="467544" y="5502082"/>
            <a:ext cx="8208144" cy="1125452"/>
            <a:chOff x="467544" y="5433347"/>
            <a:chExt cx="8208144" cy="1125452"/>
          </a:xfrm>
        </p:grpSpPr>
        <p:pic>
          <p:nvPicPr>
            <p:cNvPr id="84" name="Imagen 83"/>
            <p:cNvPicPr>
              <a:picLocks noChangeAspect="1"/>
            </p:cNvPicPr>
            <p:nvPr/>
          </p:nvPicPr>
          <p:blipFill rotWithShape="1">
            <a:blip r:embed="rId5">
              <a:extLst>
                <a:ext uri="{28A0092B-C50C-407E-A947-70E740481C1C}">
                  <a14:useLocalDpi xmlns:a14="http://schemas.microsoft.com/office/drawing/2010/main" val="0"/>
                </a:ext>
              </a:extLst>
            </a:blip>
            <a:srcRect l="57087" t="14329" r="3538" b="29989"/>
            <a:stretch/>
          </p:blipFill>
          <p:spPr>
            <a:xfrm>
              <a:off x="548118" y="5520458"/>
              <a:ext cx="1004400" cy="940736"/>
            </a:xfrm>
            <a:prstGeom prst="rect">
              <a:avLst/>
            </a:prstGeom>
          </p:spPr>
        </p:pic>
        <p:sp>
          <p:nvSpPr>
            <p:cNvPr id="85" name="25 CuadroTexto"/>
            <p:cNvSpPr txBox="1"/>
            <p:nvPr/>
          </p:nvSpPr>
          <p:spPr>
            <a:xfrm>
              <a:off x="1598206" y="5433347"/>
              <a:ext cx="7077482" cy="1125452"/>
            </a:xfrm>
            <a:prstGeom prst="rect">
              <a:avLst/>
            </a:prstGeom>
            <a:noFill/>
            <a:ln>
              <a:noFill/>
            </a:ln>
          </p:spPr>
          <p:txBody>
            <a:bodyPr wrap="square" lIns="91429" tIns="45714" rIns="91429" bIns="45714" rtlCol="0" anchor="ctr">
              <a:noAutofit/>
            </a:bodyPr>
            <a:lstStyle/>
            <a:p>
              <a:pPr marL="3175" lvl="2">
                <a:buClr>
                  <a:srgbClr val="F7923A"/>
                </a:buClr>
                <a:buSzPct val="80000"/>
              </a:pPr>
              <a:r>
                <a:rPr lang="es-US" sz="800" b="1">
                  <a:latin typeface="Century Gothic" panose="020B0502020202020204" pitchFamily="34" charset="0"/>
                </a:rPr>
                <a:t>Eduardo Espino – Subdirector de Inversiones</a:t>
              </a:r>
            </a:p>
            <a:p>
              <a:pPr marL="187304" lvl="2" indent="-184129">
                <a:buClr>
                  <a:srgbClr val="F7923A"/>
                </a:buClr>
                <a:buSzPct val="80000"/>
                <a:buFont typeface="Wingdings"/>
                <a:buChar char="n"/>
              </a:pPr>
              <a:r>
                <a:rPr lang="es-US" sz="800">
                  <a:latin typeface="Century Gothic" panose="020B0502020202020204" pitchFamily="34" charset="0"/>
                </a:rPr>
                <a:t>Experiencia en </a:t>
              </a:r>
              <a:r>
                <a:rPr lang="es-US" sz="800" err="1">
                  <a:latin typeface="Century Gothic" panose="020B0502020202020204" pitchFamily="34" charset="0"/>
                </a:rPr>
                <a:t>Asset</a:t>
              </a:r>
              <a:r>
                <a:rPr lang="es-US" sz="800">
                  <a:latin typeface="Century Gothic" panose="020B0502020202020204" pitchFamily="34" charset="0"/>
                </a:rPr>
                <a:t> Management, Valuación Financiera, </a:t>
              </a:r>
              <a:r>
                <a:rPr lang="es-US" sz="800" err="1">
                  <a:latin typeface="Century Gothic" panose="020B0502020202020204" pitchFamily="34" charset="0"/>
                </a:rPr>
                <a:t>Due</a:t>
              </a:r>
              <a:r>
                <a:rPr lang="es-US" sz="800">
                  <a:latin typeface="Century Gothic" panose="020B0502020202020204" pitchFamily="34" charset="0"/>
                </a:rPr>
                <a:t> </a:t>
              </a:r>
              <a:r>
                <a:rPr lang="es-US" sz="800" err="1">
                  <a:latin typeface="Century Gothic" panose="020B0502020202020204" pitchFamily="34" charset="0"/>
                </a:rPr>
                <a:t>Diligence</a:t>
              </a:r>
              <a:r>
                <a:rPr lang="es-US" sz="800">
                  <a:latin typeface="Century Gothic" panose="020B0502020202020204" pitchFamily="34" charset="0"/>
                </a:rPr>
                <a:t> y Negociación</a:t>
              </a:r>
            </a:p>
            <a:p>
              <a:pPr marL="187304" lvl="2" indent="-184129" algn="l">
                <a:buClr>
                  <a:srgbClr val="F7923A"/>
                </a:buClr>
                <a:buSzPct val="80000"/>
                <a:buFont typeface="Wingdings"/>
                <a:buChar char="n"/>
              </a:pPr>
              <a:r>
                <a:rPr lang="es-US" sz="800">
                  <a:latin typeface="Century Gothic" panose="020B0502020202020204" pitchFamily="34" charset="0"/>
                </a:rPr>
                <a:t>Inversiones en diversos sectores (Infraestructura, Bienes Raíces, Capital Privado y Activos en Situaciones Especiales) y a través de diferentes productos </a:t>
              </a:r>
              <a:r>
                <a:rPr lang="es-US" sz="800" err="1">
                  <a:latin typeface="Century Gothic" panose="020B0502020202020204" pitchFamily="34" charset="0"/>
                </a:rPr>
                <a:t>CKDs</a:t>
              </a:r>
              <a:r>
                <a:rPr lang="es-US" sz="800">
                  <a:latin typeface="Century Gothic" panose="020B0502020202020204" pitchFamily="34" charset="0"/>
                </a:rPr>
                <a:t>, </a:t>
              </a:r>
              <a:r>
                <a:rPr lang="es-US" sz="800" err="1">
                  <a:latin typeface="Century Gothic" panose="020B0502020202020204" pitchFamily="34" charset="0"/>
                </a:rPr>
                <a:t>FIBRAs</a:t>
              </a:r>
              <a:r>
                <a:rPr lang="es-US" sz="800">
                  <a:latin typeface="Century Gothic" panose="020B0502020202020204" pitchFamily="34" charset="0"/>
                </a:rPr>
                <a:t>, </a:t>
              </a:r>
              <a:r>
                <a:rPr lang="es-US" sz="800" i="1">
                  <a:latin typeface="Century Gothic" panose="020B0502020202020204" pitchFamily="34" charset="0"/>
                </a:rPr>
                <a:t>Project Bonds </a:t>
              </a:r>
              <a:r>
                <a:rPr lang="es-US" sz="800">
                  <a:latin typeface="Century Gothic" panose="020B0502020202020204" pitchFamily="34" charset="0"/>
                </a:rPr>
                <a:t>y Mercado de Capitales. Como parte de su experiencia ha analizado e invertido en más de 13 fondos (</a:t>
              </a:r>
              <a:r>
                <a:rPr lang="es-US" sz="800" err="1">
                  <a:latin typeface="Century Gothic" panose="020B0502020202020204" pitchFamily="34" charset="0"/>
                </a:rPr>
                <a:t>CKDs</a:t>
              </a:r>
              <a:r>
                <a:rPr lang="es-US" sz="800">
                  <a:latin typeface="Century Gothic" panose="020B0502020202020204" pitchFamily="34" charset="0"/>
                </a:rPr>
                <a:t>), 5 </a:t>
              </a:r>
              <a:r>
                <a:rPr lang="es-US" sz="800" err="1">
                  <a:latin typeface="Century Gothic" panose="020B0502020202020204" pitchFamily="34" charset="0"/>
                </a:rPr>
                <a:t>FIBRAs</a:t>
              </a:r>
              <a:r>
                <a:rPr lang="es-US" sz="800">
                  <a:latin typeface="Century Gothic" panose="020B0502020202020204" pitchFamily="34" charset="0"/>
                </a:rPr>
                <a:t>, 5 ofertas de capital y 2 emisiones de </a:t>
              </a:r>
              <a:r>
                <a:rPr lang="es-US" sz="800" i="1" err="1">
                  <a:latin typeface="Century Gothic" panose="020B0502020202020204" pitchFamily="34" charset="0"/>
                </a:rPr>
                <a:t>project</a:t>
              </a:r>
              <a:r>
                <a:rPr lang="es-US" sz="800" i="1">
                  <a:latin typeface="Century Gothic" panose="020B0502020202020204" pitchFamily="34" charset="0"/>
                </a:rPr>
                <a:t> </a:t>
              </a:r>
              <a:r>
                <a:rPr lang="es-US" sz="800" i="1" err="1">
                  <a:latin typeface="Century Gothic" panose="020B0502020202020204" pitchFamily="34" charset="0"/>
                </a:rPr>
                <a:t>bonds</a:t>
              </a:r>
              <a:endParaRPr lang="es-US" sz="800">
                <a:latin typeface="Century Gothic" panose="020B0502020202020204" pitchFamily="34" charset="0"/>
              </a:endParaRPr>
            </a:p>
            <a:p>
              <a:pPr marL="187304" lvl="2" indent="-184129" algn="l">
                <a:buClr>
                  <a:srgbClr val="F7923A"/>
                </a:buClr>
                <a:buSzPct val="80000"/>
                <a:buFont typeface="Wingdings"/>
                <a:buChar char="n"/>
              </a:pPr>
              <a:r>
                <a:rPr lang="es-US" sz="800">
                  <a:latin typeface="Century Gothic" panose="020B0502020202020204" pitchFamily="34" charset="0"/>
                </a:rPr>
                <a:t>Antes de incorporarse al Fondo, Eduardo formó parte del equipo de inversiones de Afore XXI – Banorte en donde participaba en la administración del portafolio de inversiones alternativas con un valor aproximado de US$2.4bn. Adicionalmente, como parte de las actividades de monitoreo de inversiones, participaba como miembro activo de 21 Comités Técnicos</a:t>
              </a:r>
            </a:p>
          </p:txBody>
        </p:sp>
        <p:sp>
          <p:nvSpPr>
            <p:cNvPr id="86" name="Rectangle 27"/>
            <p:cNvSpPr>
              <a:spLocks noChangeArrowheads="1"/>
            </p:cNvSpPr>
            <p:nvPr/>
          </p:nvSpPr>
          <p:spPr bwMode="auto">
            <a:xfrm>
              <a:off x="467544" y="5459280"/>
              <a:ext cx="8208143" cy="1067156"/>
            </a:xfrm>
            <a:prstGeom prst="rect">
              <a:avLst/>
            </a:prstGeom>
            <a:noFill/>
            <a:ln w="19050" cmpd="dbl">
              <a:solidFill>
                <a:srgbClr val="ED6400"/>
              </a:solidFill>
              <a:miter lim="800000"/>
              <a:headEnd/>
              <a:tailEnd/>
            </a:ln>
            <a:extLst/>
          </p:spPr>
          <p:txBody>
            <a:bodyPr wrap="square" lIns="91429" tIns="45714" rIns="91429" bIns="45714" anchor="t"/>
            <a:lstStyle/>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p:txBody>
        </p:sp>
      </p:grpSp>
      <p:sp>
        <p:nvSpPr>
          <p:cNvPr id="87" name="25 CuadroTexto"/>
          <p:cNvSpPr txBox="1"/>
          <p:nvPr/>
        </p:nvSpPr>
        <p:spPr>
          <a:xfrm>
            <a:off x="1598206" y="3413207"/>
            <a:ext cx="7077482" cy="1125452"/>
          </a:xfrm>
          <a:prstGeom prst="rect">
            <a:avLst/>
          </a:prstGeom>
          <a:noFill/>
          <a:ln>
            <a:noFill/>
          </a:ln>
        </p:spPr>
        <p:txBody>
          <a:bodyPr wrap="square" lIns="91429" tIns="45714" rIns="91429" bIns="45714" rtlCol="0" anchor="ctr">
            <a:noAutofit/>
          </a:bodyPr>
          <a:lstStyle/>
          <a:p>
            <a:pPr marL="3175" lvl="2">
              <a:buClr>
                <a:srgbClr val="F7923A"/>
              </a:buClr>
              <a:buSzPct val="80000"/>
            </a:pPr>
            <a:r>
              <a:rPr lang="es-US" sz="800" b="1">
                <a:latin typeface="Century Gothic" panose="020B0502020202020204" pitchFamily="34" charset="0"/>
              </a:rPr>
              <a:t>Christian Hernández – Director de Inversiones</a:t>
            </a:r>
          </a:p>
          <a:p>
            <a:pPr marL="187304" lvl="2" indent="-184129">
              <a:buClr>
                <a:srgbClr val="F7923A"/>
              </a:buClr>
              <a:buSzPct val="80000"/>
              <a:buFont typeface="Wingdings"/>
              <a:buChar char="n"/>
            </a:pPr>
            <a:r>
              <a:rPr lang="es-MX" sz="800">
                <a:latin typeface="Century Gothic" panose="020B0502020202020204" pitchFamily="34" charset="0"/>
                <a:cs typeface="Arial" panose="020B0604020202020204" pitchFamily="34" charset="0"/>
              </a:rPr>
              <a:t>15 años de experiencia en </a:t>
            </a:r>
            <a:r>
              <a:rPr lang="es-MX" sz="800" i="1" err="1">
                <a:latin typeface="Century Gothic" panose="020B0502020202020204" pitchFamily="34" charset="0"/>
                <a:cs typeface="Arial" panose="020B0604020202020204" pitchFamily="34" charset="0"/>
              </a:rPr>
              <a:t>private</a:t>
            </a:r>
            <a:r>
              <a:rPr lang="es-MX" sz="800" i="1">
                <a:latin typeface="Century Gothic" panose="020B0502020202020204" pitchFamily="34" charset="0"/>
                <a:cs typeface="Arial" panose="020B0604020202020204" pitchFamily="34" charset="0"/>
              </a:rPr>
              <a:t> </a:t>
            </a:r>
            <a:r>
              <a:rPr lang="es-MX" sz="800" i="1" err="1">
                <a:latin typeface="Century Gothic" panose="020B0502020202020204" pitchFamily="34" charset="0"/>
                <a:cs typeface="Arial" panose="020B0604020202020204" pitchFamily="34" charset="0"/>
              </a:rPr>
              <a:t>equity</a:t>
            </a:r>
            <a:r>
              <a:rPr lang="es-MX" sz="800">
                <a:latin typeface="Century Gothic" panose="020B0502020202020204" pitchFamily="34" charset="0"/>
                <a:cs typeface="Arial" panose="020B0604020202020204" pitchFamily="34" charset="0"/>
              </a:rPr>
              <a:t>, banca de inversión y desarrollo de negocios, con amplia experiencia en fusiones y adquisiciones, deuda y </a:t>
            </a:r>
            <a:r>
              <a:rPr lang="es-MX" sz="800">
                <a:latin typeface="Century Gothic" panose="020B0502020202020204" pitchFamily="34" charset="0"/>
              </a:rPr>
              <a:t>levantamiento de capital. </a:t>
            </a:r>
          </a:p>
          <a:p>
            <a:pPr marL="187304" lvl="2" indent="-184129">
              <a:buClr>
                <a:srgbClr val="F7923A"/>
              </a:buClr>
              <a:buSzPct val="80000"/>
              <a:buFont typeface="Wingdings"/>
              <a:buChar char="n"/>
            </a:pPr>
            <a:r>
              <a:rPr lang="es-MX" sz="800">
                <a:latin typeface="Century Gothic" panose="020B0502020202020204" pitchFamily="34" charset="0"/>
              </a:rPr>
              <a:t>Ha participado en la ejecución de transacciones que sobrepasan los US$20bn y ha contribuido a gestionar portafolios de fondos de capital privado por US$1,300 millones.</a:t>
            </a:r>
          </a:p>
          <a:p>
            <a:pPr marL="187304" lvl="2" indent="-184129">
              <a:buClr>
                <a:srgbClr val="F7923A"/>
              </a:buClr>
              <a:buSzPct val="80000"/>
              <a:buFont typeface="Wingdings"/>
              <a:buChar char="n"/>
            </a:pPr>
            <a:r>
              <a:rPr lang="es-MX" sz="800">
                <a:latin typeface="Century Gothic" panose="020B0502020202020204" pitchFamily="34" charset="0"/>
              </a:rPr>
              <a:t>Experiencia previa en </a:t>
            </a:r>
            <a:r>
              <a:rPr lang="es-MX" sz="800" err="1">
                <a:latin typeface="Century Gothic" panose="020B0502020202020204" pitchFamily="34" charset="0"/>
              </a:rPr>
              <a:t>Salomon</a:t>
            </a:r>
            <a:r>
              <a:rPr lang="es-MX" sz="800">
                <a:latin typeface="Century Gothic" panose="020B0502020202020204" pitchFamily="34" charset="0"/>
              </a:rPr>
              <a:t> Smith Barney, Citigroup, UBS, N+1 </a:t>
            </a:r>
            <a:r>
              <a:rPr lang="es-MX" sz="800" err="1">
                <a:latin typeface="Century Gothic" panose="020B0502020202020204" pitchFamily="34" charset="0"/>
              </a:rPr>
              <a:t>Mercapital</a:t>
            </a:r>
            <a:r>
              <a:rPr lang="es-MX" sz="800">
                <a:latin typeface="Century Gothic" panose="020B0502020202020204" pitchFamily="34" charset="0"/>
              </a:rPr>
              <a:t> </a:t>
            </a:r>
            <a:r>
              <a:rPr lang="es-MX" sz="800" err="1">
                <a:latin typeface="Century Gothic" panose="020B0502020202020204" pitchFamily="34" charset="0"/>
              </a:rPr>
              <a:t>Private</a:t>
            </a:r>
            <a:r>
              <a:rPr lang="es-MX" sz="800">
                <a:latin typeface="Century Gothic" panose="020B0502020202020204" pitchFamily="34" charset="0"/>
              </a:rPr>
              <a:t> </a:t>
            </a:r>
            <a:r>
              <a:rPr lang="es-MX" sz="800" err="1">
                <a:latin typeface="Century Gothic" panose="020B0502020202020204" pitchFamily="34" charset="0"/>
              </a:rPr>
              <a:t>Equity</a:t>
            </a:r>
            <a:r>
              <a:rPr lang="es-MX" sz="800">
                <a:latin typeface="Century Gothic" panose="020B0502020202020204" pitchFamily="34" charset="0"/>
              </a:rPr>
              <a:t> y WAMEX </a:t>
            </a:r>
            <a:r>
              <a:rPr lang="es-MX" sz="800" err="1">
                <a:latin typeface="Century Gothic" panose="020B0502020202020204" pitchFamily="34" charset="0"/>
              </a:rPr>
              <a:t>Private</a:t>
            </a:r>
            <a:r>
              <a:rPr lang="es-MX" sz="800">
                <a:latin typeface="Century Gothic" panose="020B0502020202020204" pitchFamily="34" charset="0"/>
              </a:rPr>
              <a:t> </a:t>
            </a:r>
            <a:r>
              <a:rPr lang="es-MX" sz="800" err="1">
                <a:latin typeface="Century Gothic" panose="020B0502020202020204" pitchFamily="34" charset="0"/>
              </a:rPr>
              <a:t>Equity</a:t>
            </a:r>
            <a:r>
              <a:rPr lang="es-MX" sz="800">
                <a:latin typeface="Century Gothic" panose="020B0502020202020204" pitchFamily="34" charset="0"/>
              </a:rPr>
              <a:t>.</a:t>
            </a:r>
            <a:endParaRPr lang="es-CO" sz="800">
              <a:latin typeface="Century Gothic" panose="020B0502020202020204" pitchFamily="34" charset="0"/>
            </a:endParaRPr>
          </a:p>
        </p:txBody>
      </p:sp>
      <p:sp>
        <p:nvSpPr>
          <p:cNvPr id="88" name="Rectangle 27"/>
          <p:cNvSpPr>
            <a:spLocks noChangeArrowheads="1"/>
          </p:cNvSpPr>
          <p:nvPr/>
        </p:nvSpPr>
        <p:spPr bwMode="auto">
          <a:xfrm>
            <a:off x="467544" y="3524865"/>
            <a:ext cx="8208143" cy="931725"/>
          </a:xfrm>
          <a:prstGeom prst="rect">
            <a:avLst/>
          </a:prstGeom>
          <a:noFill/>
          <a:ln w="19050" cmpd="dbl">
            <a:solidFill>
              <a:srgbClr val="ED6400"/>
            </a:solidFill>
            <a:miter lim="800000"/>
            <a:headEnd/>
            <a:tailEnd/>
          </a:ln>
          <a:extLst/>
        </p:spPr>
        <p:txBody>
          <a:bodyPr wrap="square" lIns="91429" tIns="45714" rIns="91429" bIns="45714" anchor="t"/>
          <a:lstStyle/>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a:p>
            <a:pPr algn="ctr"/>
            <a:endParaRPr lang="es-ES_tradnl" sz="900" dirty="0">
              <a:latin typeface="Century Gothic" panose="020B0502020202020204" pitchFamily="34" charset="0"/>
              <a:cs typeface="Arial" panose="020B0604020202020204" pitchFamily="34" charset="0"/>
            </a:endParaRPr>
          </a:p>
        </p:txBody>
      </p:sp>
      <p:pic>
        <p:nvPicPr>
          <p:cNvPr id="89" name="Imagen 88"/>
          <p:cNvPicPr>
            <a:picLocks noChangeAspect="1"/>
          </p:cNvPicPr>
          <p:nvPr/>
        </p:nvPicPr>
        <p:blipFill rotWithShape="1">
          <a:blip r:embed="rId6">
            <a:extLst>
              <a:ext uri="{28A0092B-C50C-407E-A947-70E740481C1C}">
                <a14:useLocalDpi xmlns:a14="http://schemas.microsoft.com/office/drawing/2010/main" val="0"/>
              </a:ext>
            </a:extLst>
          </a:blip>
          <a:srcRect l="13048" r="5797" b="11398"/>
          <a:stretch/>
        </p:blipFill>
        <p:spPr>
          <a:xfrm flipH="1">
            <a:off x="539552" y="3589085"/>
            <a:ext cx="1008112" cy="825459"/>
          </a:xfrm>
          <a:prstGeom prst="rect">
            <a:avLst/>
          </a:prstGeom>
        </p:spPr>
      </p:pic>
    </p:spTree>
    <p:extLst>
      <p:ext uri="{BB962C8B-B14F-4D97-AF65-F5344CB8AC3E}">
        <p14:creationId xmlns:p14="http://schemas.microsoft.com/office/powerpoint/2010/main" val="21912265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3573016"/>
            <a:ext cx="7190184" cy="328687"/>
          </a:xfrm>
        </p:spPr>
        <p:txBody>
          <a:bodyPr/>
          <a:lstStyle/>
          <a:p>
            <a:r>
              <a:rPr lang="es-ES_tradnl" dirty="0">
                <a:solidFill>
                  <a:srgbClr val="CD0000"/>
                </a:solidFill>
                <a:latin typeface="Century Gothic" panose="020B0502020202020204" pitchFamily="34" charset="0"/>
              </a:rPr>
              <a:t>Anexo IV. Relación del Fondo con GFI y Gobierno Corporativo</a:t>
            </a:r>
          </a:p>
        </p:txBody>
      </p:sp>
    </p:spTree>
    <p:extLst>
      <p:ext uri="{BB962C8B-B14F-4D97-AF65-F5344CB8AC3E}">
        <p14:creationId xmlns:p14="http://schemas.microsoft.com/office/powerpoint/2010/main" val="16568852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Compromisos de GFI con el Fondo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42</a:t>
            </a:fld>
            <a:endParaRPr lang="es-ES" altLang="es-MX" dirty="0"/>
          </a:p>
        </p:txBody>
      </p:sp>
      <p:sp>
        <p:nvSpPr>
          <p:cNvPr id="17"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9644" y="1752804"/>
            <a:ext cx="1480068" cy="822960"/>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000" b="1" dirty="0">
                <a:solidFill>
                  <a:schemeClr val="bg1"/>
                </a:solidFill>
                <a:latin typeface="Century Gothic" panose="020B0502020202020204" pitchFamily="34" charset="0"/>
                <a:ea typeface="MS PGothic" pitchFamily="34" charset="-128"/>
                <a:cs typeface="Arial"/>
              </a:rPr>
              <a:t>Exclusividad</a:t>
            </a:r>
          </a:p>
        </p:txBody>
      </p:sp>
      <p:sp>
        <p:nvSpPr>
          <p:cNvPr id="18" name="25 CuadroTexto"/>
          <p:cNvSpPr txBox="1"/>
          <p:nvPr/>
        </p:nvSpPr>
        <p:spPr>
          <a:xfrm>
            <a:off x="2123728" y="1752804"/>
            <a:ext cx="6551960" cy="82296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spcBef>
                <a:spcPts val="529"/>
              </a:spcBef>
              <a:buClr>
                <a:srgbClr val="CD0000"/>
              </a:buClr>
              <a:buSzPct val="130000"/>
              <a:buFont typeface="Wingdings 2" pitchFamily="18" charset="2"/>
              <a:buChar char="R"/>
            </a:pPr>
            <a:r>
              <a:rPr lang="es-ES_tradnl" sz="1000" dirty="0">
                <a:latin typeface="Century Gothic" panose="020B0502020202020204" pitchFamily="34" charset="0"/>
                <a:cs typeface="Arial"/>
              </a:rPr>
              <a:t>Compartir con el Administrador su reporte de proyectos de financiamiento en análisis</a:t>
            </a:r>
          </a:p>
        </p:txBody>
      </p:sp>
      <p:sp>
        <p:nvSpPr>
          <p:cNvPr id="19"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9644" y="2686626"/>
            <a:ext cx="1480068" cy="822960"/>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000" b="1" dirty="0">
                <a:solidFill>
                  <a:schemeClr val="bg1"/>
                </a:solidFill>
                <a:latin typeface="Century Gothic" panose="020B0502020202020204" pitchFamily="34" charset="0"/>
                <a:ea typeface="MS PGothic" pitchFamily="34" charset="-128"/>
                <a:cs typeface="Arial"/>
              </a:rPr>
              <a:t>Asignación de oportunidades de inversión</a:t>
            </a:r>
            <a:endParaRPr lang="es-ES_tradnl" altLang="ja-JP" sz="1000" b="1" i="1" dirty="0">
              <a:solidFill>
                <a:schemeClr val="bg1"/>
              </a:solidFill>
              <a:latin typeface="Century Gothic" panose="020B0502020202020204" pitchFamily="34" charset="0"/>
              <a:ea typeface="MS PGothic" pitchFamily="34" charset="-128"/>
              <a:cs typeface="Arial"/>
            </a:endParaRPr>
          </a:p>
        </p:txBody>
      </p:sp>
      <p:sp>
        <p:nvSpPr>
          <p:cNvPr id="20" name="25 CuadroTexto"/>
          <p:cNvSpPr txBox="1"/>
          <p:nvPr/>
        </p:nvSpPr>
        <p:spPr>
          <a:xfrm>
            <a:off x="2123728" y="2686626"/>
            <a:ext cx="6551960" cy="82296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lgn="just">
              <a:spcBef>
                <a:spcPts val="529"/>
              </a:spcBef>
              <a:buClr>
                <a:srgbClr val="CD0000"/>
              </a:buClr>
              <a:buSzPct val="130000"/>
              <a:buFont typeface="Wingdings 2" pitchFamily="18" charset="2"/>
              <a:buChar char="R"/>
            </a:pPr>
            <a:r>
              <a:rPr lang="es-US" sz="1000">
                <a:latin typeface="Century Gothic" panose="020B0502020202020204" pitchFamily="34" charset="0"/>
                <a:cs typeface="Arial"/>
              </a:rPr>
              <a:t>Otorgar exclusividad al Fondo para llevar a cabo las inversiones que cumplan con los Lineamientos de Inversión del Fondo, exceptuando aquellas inversiones inferiores a MXP$75 millones</a:t>
            </a:r>
            <a:r>
              <a:rPr lang="es-US" sz="1000" baseline="30000">
                <a:latin typeface="Century Gothic" panose="020B0502020202020204" pitchFamily="34" charset="0"/>
                <a:cs typeface="Arial"/>
              </a:rPr>
              <a:t>(1)</a:t>
            </a:r>
            <a:r>
              <a:rPr lang="es-US" sz="1000">
                <a:latin typeface="Century Gothic" panose="020B0502020202020204" pitchFamily="34" charset="0"/>
                <a:cs typeface="Arial"/>
              </a:rPr>
              <a:t> y aquellas que necesiten financiamientos </a:t>
            </a:r>
            <a:r>
              <a:rPr lang="es-US" sz="1000" i="1">
                <a:latin typeface="Century Gothic" panose="020B0502020202020204" pitchFamily="34" charset="0"/>
                <a:cs typeface="Arial"/>
              </a:rPr>
              <a:t>senior</a:t>
            </a:r>
            <a:r>
              <a:rPr lang="es-US" sz="1000">
                <a:latin typeface="Century Gothic" panose="020B0502020202020204" pitchFamily="34" charset="0"/>
                <a:cs typeface="Arial"/>
              </a:rPr>
              <a:t> o que requieran de instrumentos distintos a los instrumentos de inversión del Fondo</a:t>
            </a:r>
          </a:p>
        </p:txBody>
      </p:sp>
      <p:sp>
        <p:nvSpPr>
          <p:cNvPr id="21"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9644" y="3620448"/>
            <a:ext cx="1480068" cy="822960"/>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000" b="1" dirty="0">
                <a:solidFill>
                  <a:schemeClr val="bg1"/>
                </a:solidFill>
                <a:latin typeface="Century Gothic" panose="020B0502020202020204" pitchFamily="34" charset="0"/>
                <a:ea typeface="MS PGothic" pitchFamily="34" charset="-128"/>
                <a:cs typeface="Arial"/>
              </a:rPr>
              <a:t>Análisis</a:t>
            </a:r>
          </a:p>
        </p:txBody>
      </p:sp>
      <p:sp>
        <p:nvSpPr>
          <p:cNvPr id="22" name="25 CuadroTexto"/>
          <p:cNvSpPr txBox="1"/>
          <p:nvPr/>
        </p:nvSpPr>
        <p:spPr>
          <a:xfrm>
            <a:off x="2123728" y="3620448"/>
            <a:ext cx="6551960" cy="82296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lgn="just">
              <a:spcBef>
                <a:spcPts val="529"/>
              </a:spcBef>
              <a:buClr>
                <a:srgbClr val="CD0000"/>
              </a:buClr>
              <a:buSzPct val="130000"/>
              <a:buFont typeface="Wingdings 2" pitchFamily="18" charset="2"/>
              <a:buChar char="R"/>
            </a:pPr>
            <a:r>
              <a:rPr lang="es-US" sz="1000">
                <a:latin typeface="Century Gothic" panose="020B0502020202020204" pitchFamily="34" charset="0"/>
                <a:cs typeface="Arial"/>
              </a:rPr>
              <a:t>GFI llevará a cabo un análisis de las oportunidades de inversión del Fondo (en paralelo al análisis del Administrador). El Administrador estará obligado a presentar a los órganos de aprobación del Fondo los resultados del análisis de GFI</a:t>
            </a:r>
          </a:p>
        </p:txBody>
      </p:sp>
      <p:sp>
        <p:nvSpPr>
          <p:cNvPr id="23"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9644" y="4554270"/>
            <a:ext cx="1480068" cy="822960"/>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000" b="1" dirty="0">
                <a:solidFill>
                  <a:schemeClr val="bg1"/>
                </a:solidFill>
                <a:latin typeface="Century Gothic" panose="020B0502020202020204" pitchFamily="34" charset="0"/>
                <a:ea typeface="MS PGothic" pitchFamily="34" charset="-128"/>
                <a:cs typeface="Arial"/>
              </a:rPr>
              <a:t>Coinversión</a:t>
            </a:r>
          </a:p>
        </p:txBody>
      </p:sp>
      <p:sp>
        <p:nvSpPr>
          <p:cNvPr id="24" name="25 CuadroTexto"/>
          <p:cNvSpPr txBox="1"/>
          <p:nvPr/>
        </p:nvSpPr>
        <p:spPr>
          <a:xfrm>
            <a:off x="2123728" y="4554270"/>
            <a:ext cx="6551960" cy="82296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lgn="just">
              <a:spcBef>
                <a:spcPts val="529"/>
              </a:spcBef>
              <a:buClr>
                <a:srgbClr val="CD0000"/>
              </a:buClr>
              <a:buSzPct val="130000"/>
              <a:buFont typeface="Wingdings 2" pitchFamily="18" charset="2"/>
              <a:buChar char="R"/>
            </a:pPr>
            <a:r>
              <a:rPr lang="es-US" sz="1000">
                <a:latin typeface="Century Gothic" panose="020B0502020202020204" pitchFamily="34" charset="0"/>
                <a:cs typeface="Arial"/>
              </a:rPr>
              <a:t>GFI, junto con el Administrador, se compromete a llevar a cabo una coinversión en las empresas promovidas por un monto equivalente al 5.0% de la inversión total del Fondo en dicha empresa</a:t>
            </a:r>
          </a:p>
        </p:txBody>
      </p:sp>
      <p:sp>
        <p:nvSpPr>
          <p:cNvPr id="25" name="HeadingBox1" descr="&lt;tags&gt;&lt;tag n=&quot;TagName&quot; v=&quot;HeadingBox1&quot; /&gt;&lt;tag n=&quot;Top&quot; v=&quot;77.87504&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99644" y="5488092"/>
            <a:ext cx="1480068" cy="822960"/>
          </a:xfrm>
          <a:prstGeom prst="rect">
            <a:avLst/>
          </a:prstGeom>
          <a:solidFill>
            <a:schemeClr val="tx1">
              <a:lumMod val="50000"/>
              <a:lumOff val="50000"/>
            </a:schemeClr>
          </a:solidFill>
          <a:ln>
            <a:noFill/>
          </a:ln>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18288" tIns="0" rIns="18288" bIns="24968" anchor="ctr">
            <a:noAutofit/>
          </a:bodyPr>
          <a:lstStyle/>
          <a:p>
            <a:pPr algn="ctr" defTabSz="716315"/>
            <a:r>
              <a:rPr lang="es-ES_tradnl" altLang="ja-JP" sz="1000" b="1" i="1" dirty="0">
                <a:solidFill>
                  <a:schemeClr val="bg1"/>
                </a:solidFill>
                <a:latin typeface="Century Gothic" panose="020B0502020202020204" pitchFamily="34" charset="0"/>
                <a:ea typeface="MS PGothic" pitchFamily="34" charset="-128"/>
                <a:cs typeface="Arial"/>
              </a:rPr>
              <a:t>Non-compete</a:t>
            </a:r>
          </a:p>
        </p:txBody>
      </p:sp>
      <p:sp>
        <p:nvSpPr>
          <p:cNvPr id="26" name="25 CuadroTexto"/>
          <p:cNvSpPr txBox="1"/>
          <p:nvPr/>
        </p:nvSpPr>
        <p:spPr>
          <a:xfrm>
            <a:off x="2123728" y="5488092"/>
            <a:ext cx="6551960" cy="82296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184152" lvl="2" indent="-181030" algn="just">
              <a:spcBef>
                <a:spcPts val="529"/>
              </a:spcBef>
              <a:buClr>
                <a:srgbClr val="CD0000"/>
              </a:buClr>
              <a:buSzPct val="130000"/>
              <a:buFont typeface="Wingdings 2" pitchFamily="18" charset="2"/>
              <a:buChar char="R"/>
            </a:pPr>
            <a:r>
              <a:rPr lang="es-US" sz="1000">
                <a:latin typeface="Century Gothic" panose="020B0502020202020204" pitchFamily="34" charset="0"/>
                <a:cs typeface="Arial"/>
              </a:rPr>
              <a:t>GFI se compromete a no estructurar otro fondo de capital privado o fideicomiso emisor de certificados bursátiles fiduciarios con objetivos de inversión primarios que sean sustancialmente similares a los lineamientos de inversión del Fondo</a:t>
            </a:r>
          </a:p>
        </p:txBody>
      </p:sp>
      <p:sp>
        <p:nvSpPr>
          <p:cNvPr id="27" name="25 CuadroTexto"/>
          <p:cNvSpPr txBox="1"/>
          <p:nvPr/>
        </p:nvSpPr>
        <p:spPr>
          <a:xfrm>
            <a:off x="477866" y="1234310"/>
            <a:ext cx="8197822" cy="609600"/>
          </a:xfrm>
          <a:prstGeom prst="rect">
            <a:avLst/>
          </a:prstGeom>
          <a:noFill/>
          <a:ln>
            <a:noFill/>
          </a:ln>
        </p:spPr>
        <p:txBody>
          <a:bodyPr wrap="square" lIns="50941" tIns="50941" rIns="50941" bIns="50941" rtlCol="0" anchor="ctr">
            <a:noAutofit/>
          </a:bodyPr>
          <a:lstStyle/>
          <a:p>
            <a:pPr marL="3493" lvl="2" defTabSz="801529" fontAlgn="base">
              <a:lnSpc>
                <a:spcPct val="150000"/>
              </a:lnSpc>
              <a:spcBef>
                <a:spcPts val="1129"/>
              </a:spcBef>
              <a:spcAft>
                <a:spcPts val="600"/>
              </a:spcAft>
              <a:buClr>
                <a:srgbClr val="F7923A"/>
              </a:buClr>
              <a:buSzPct val="80000"/>
              <a:tabLst>
                <a:tab pos="4714875" algn="l"/>
              </a:tabLst>
              <a:defRPr/>
            </a:pPr>
            <a:r>
              <a:rPr lang="es-US" sz="1200" b="1">
                <a:solidFill>
                  <a:srgbClr val="CD0000"/>
                </a:solidFill>
                <a:latin typeface="Century Gothic" panose="020B0502020202020204" pitchFamily="34" charset="0"/>
                <a:cs typeface="Arial" panose="020B0604020202020204" pitchFamily="34" charset="0"/>
              </a:rPr>
              <a:t>Durante el periodo de inversión, GFI, sus subsidiarias y/o afiliadas se comprometen con el Fondo a:</a:t>
            </a:r>
          </a:p>
        </p:txBody>
      </p:sp>
      <p:sp>
        <p:nvSpPr>
          <p:cNvPr id="28" name="Notes"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457200" y="6425577"/>
            <a:ext cx="7514686"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eaLnBrk="0" hangingPunct="0">
              <a:tabLst>
                <a:tab pos="358775" algn="l"/>
              </a:tabLst>
              <a:defRPr sz="2400">
                <a:solidFill>
                  <a:schemeClr val="tx1"/>
                </a:solidFill>
                <a:latin typeface="Credit Suisse Type Roman" pitchFamily="34" charset="0"/>
              </a:defRPr>
            </a:lvl1pPr>
            <a:lvl2pPr marL="344488" algn="l" eaLnBrk="0" hangingPunct="0">
              <a:tabLst>
                <a:tab pos="358775" algn="l"/>
              </a:tabLst>
              <a:defRPr sz="2400">
                <a:solidFill>
                  <a:schemeClr val="tx1"/>
                </a:solidFill>
                <a:latin typeface="Credit Suisse Type Roman" pitchFamily="34" charset="0"/>
              </a:defRPr>
            </a:lvl2pPr>
            <a:lvl3pPr marL="346075" algn="l" eaLnBrk="0" hangingPunct="0">
              <a:tabLst>
                <a:tab pos="358775" algn="l"/>
              </a:tabLst>
              <a:defRPr sz="2400">
                <a:solidFill>
                  <a:schemeClr val="tx1"/>
                </a:solidFill>
                <a:latin typeface="Credit Suisse Type Roman" pitchFamily="34" charset="0"/>
              </a:defRPr>
            </a:lvl3pPr>
            <a:lvl4pPr marL="347663" algn="l" eaLnBrk="0" hangingPunct="0">
              <a:tabLst>
                <a:tab pos="358775" algn="l"/>
              </a:tabLst>
              <a:defRPr sz="2400">
                <a:solidFill>
                  <a:schemeClr val="tx1"/>
                </a:solidFill>
                <a:latin typeface="Credit Suisse Type Roman" pitchFamily="34" charset="0"/>
              </a:defRPr>
            </a:lvl4pPr>
            <a:lvl5pPr marL="349250" algn="l" eaLnBrk="0" hangingPunct="0">
              <a:tabLst>
                <a:tab pos="358775" algn="l"/>
              </a:tabLst>
              <a:defRPr sz="2400">
                <a:solidFill>
                  <a:schemeClr val="tx1"/>
                </a:solidFill>
                <a:latin typeface="Credit Suisse Type Roman" pitchFamily="34" charset="0"/>
              </a:defRPr>
            </a:lvl5pPr>
            <a:lvl6pPr marL="806450" eaLnBrk="0" fontAlgn="base" hangingPunct="0">
              <a:spcBef>
                <a:spcPct val="0"/>
              </a:spcBef>
              <a:spcAft>
                <a:spcPct val="0"/>
              </a:spcAft>
              <a:tabLst>
                <a:tab pos="358775" algn="l"/>
              </a:tabLst>
              <a:defRPr sz="2400">
                <a:solidFill>
                  <a:schemeClr val="tx1"/>
                </a:solidFill>
                <a:latin typeface="Credit Suisse Type Roman" pitchFamily="34" charset="0"/>
              </a:defRPr>
            </a:lvl6pPr>
            <a:lvl7pPr marL="1263650" eaLnBrk="0" fontAlgn="base" hangingPunct="0">
              <a:spcBef>
                <a:spcPct val="0"/>
              </a:spcBef>
              <a:spcAft>
                <a:spcPct val="0"/>
              </a:spcAft>
              <a:tabLst>
                <a:tab pos="358775" algn="l"/>
              </a:tabLst>
              <a:defRPr sz="2400">
                <a:solidFill>
                  <a:schemeClr val="tx1"/>
                </a:solidFill>
                <a:latin typeface="Credit Suisse Type Roman" pitchFamily="34" charset="0"/>
              </a:defRPr>
            </a:lvl7pPr>
            <a:lvl8pPr marL="1720850" eaLnBrk="0" fontAlgn="base" hangingPunct="0">
              <a:spcBef>
                <a:spcPct val="0"/>
              </a:spcBef>
              <a:spcAft>
                <a:spcPct val="0"/>
              </a:spcAft>
              <a:tabLst>
                <a:tab pos="358775" algn="l"/>
              </a:tabLst>
              <a:defRPr sz="2400">
                <a:solidFill>
                  <a:schemeClr val="tx1"/>
                </a:solidFill>
                <a:latin typeface="Credit Suisse Type Roman" pitchFamily="34" charset="0"/>
              </a:defRPr>
            </a:lvl8pPr>
            <a:lvl9pPr marL="2178050" eaLnBrk="0" fontAlgn="base" hangingPunct="0">
              <a:spcBef>
                <a:spcPct val="0"/>
              </a:spcBef>
              <a:spcAft>
                <a:spcPct val="0"/>
              </a:spcAft>
              <a:tabLst>
                <a:tab pos="358775" algn="l"/>
              </a:tabLst>
              <a:defRPr sz="2400">
                <a:solidFill>
                  <a:schemeClr val="tx1"/>
                </a:solidFill>
                <a:latin typeface="Credit Suisse Type Roman" pitchFamily="34" charset="0"/>
              </a:defRPr>
            </a:lvl9pPr>
          </a:lstStyle>
          <a:p>
            <a:pPr marL="205146" indent="-205146" eaLnBrk="1" hangingPunct="1"/>
            <a:r>
              <a:rPr lang="es-MX" altLang="ja-JP" sz="700">
                <a:solidFill>
                  <a:srgbClr val="000000"/>
                </a:solidFill>
                <a:latin typeface="Century Gothic" panose="020B0502020202020204" pitchFamily="34" charset="0"/>
                <a:cs typeface="Arial" pitchFamily="34" charset="0"/>
              </a:rPr>
              <a:t>Nota:	   </a:t>
            </a:r>
            <a:r>
              <a:rPr lang="es-MX" altLang="ja-JP" sz="700" baseline="30000">
                <a:solidFill>
                  <a:srgbClr val="000000"/>
                </a:solidFill>
                <a:latin typeface="Century Gothic" panose="020B0502020202020204" pitchFamily="34" charset="0"/>
                <a:cs typeface="Arial" pitchFamily="34" charset="0"/>
              </a:rPr>
              <a:t>(1)</a:t>
            </a:r>
            <a:r>
              <a:rPr lang="es-US" altLang="ja-JP" sz="700" baseline="30000">
                <a:solidFill>
                  <a:srgbClr val="000000"/>
                </a:solidFill>
                <a:latin typeface="Century Gothic" panose="020B0502020202020204" pitchFamily="34" charset="0"/>
                <a:cs typeface="Arial" pitchFamily="34" charset="0"/>
              </a:rPr>
              <a:t> </a:t>
            </a:r>
            <a:r>
              <a:rPr lang="es-US" altLang="ja-JP" sz="700">
                <a:solidFill>
                  <a:srgbClr val="000000"/>
                </a:solidFill>
                <a:latin typeface="Century Gothic" panose="020B0502020202020204" pitchFamily="34" charset="0"/>
                <a:cs typeface="Arial" pitchFamily="34" charset="0"/>
              </a:rPr>
              <a:t>Se refiere a aquellas inversiones que requieran deuda subordinada por montos inferiores a MXP$75 millones.</a:t>
            </a:r>
            <a:endParaRPr lang="es-MX" altLang="ja-JP" sz="700">
              <a:solidFill>
                <a:srgbClr val="000000"/>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584882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Gobierno Corporativo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43</a:t>
            </a:fld>
            <a:endParaRPr lang="es-ES" altLang="es-MX" dirty="0"/>
          </a:p>
        </p:txBody>
      </p:sp>
      <p:graphicFrame>
        <p:nvGraphicFramePr>
          <p:cNvPr id="16" name="Tabla 15"/>
          <p:cNvGraphicFramePr>
            <a:graphicFrameLocks noGrp="1"/>
          </p:cNvGraphicFramePr>
          <p:nvPr>
            <p:extLst>
              <p:ext uri="{D42A27DB-BD31-4B8C-83A1-F6EECF244321}">
                <p14:modId xmlns:p14="http://schemas.microsoft.com/office/powerpoint/2010/main" val="2803414253"/>
              </p:ext>
            </p:extLst>
          </p:nvPr>
        </p:nvGraphicFramePr>
        <p:xfrm>
          <a:off x="567248" y="1236189"/>
          <a:ext cx="7884001" cy="5314055"/>
        </p:xfrm>
        <a:graphic>
          <a:graphicData uri="http://schemas.openxmlformats.org/drawingml/2006/table">
            <a:tbl>
              <a:tblPr firstRow="1" bandRow="1">
                <a:tableStyleId>{2D5ABB26-0587-4C30-8999-92F81FD0307C}</a:tableStyleId>
              </a:tblPr>
              <a:tblGrid>
                <a:gridCol w="3571865">
                  <a:extLst>
                    <a:ext uri="{9D8B030D-6E8A-4147-A177-3AD203B41FA5}">
                      <a16:colId xmlns="" xmlns:a16="http://schemas.microsoft.com/office/drawing/2014/main" val="20000"/>
                    </a:ext>
                  </a:extLst>
                </a:gridCol>
                <a:gridCol w="1428746">
                  <a:extLst>
                    <a:ext uri="{9D8B030D-6E8A-4147-A177-3AD203B41FA5}">
                      <a16:colId xmlns="" xmlns:a16="http://schemas.microsoft.com/office/drawing/2014/main" val="20001"/>
                    </a:ext>
                  </a:extLst>
                </a:gridCol>
                <a:gridCol w="1428746">
                  <a:extLst>
                    <a:ext uri="{9D8B030D-6E8A-4147-A177-3AD203B41FA5}">
                      <a16:colId xmlns="" xmlns:a16="http://schemas.microsoft.com/office/drawing/2014/main" val="20002"/>
                    </a:ext>
                  </a:extLst>
                </a:gridCol>
                <a:gridCol w="1454644">
                  <a:extLst>
                    <a:ext uri="{9D8B030D-6E8A-4147-A177-3AD203B41FA5}">
                      <a16:colId xmlns="" xmlns:a16="http://schemas.microsoft.com/office/drawing/2014/main" val="20003"/>
                    </a:ext>
                  </a:extLst>
                </a:gridCol>
              </a:tblGrid>
              <a:tr h="371611">
                <a:tc>
                  <a:txBody>
                    <a:bodyPr/>
                    <a:lstStyle/>
                    <a:p>
                      <a:r>
                        <a:rPr lang="es-ES" sz="900" b="1" noProof="0" dirty="0">
                          <a:latin typeface="Century Gothic" panose="020B0502020202020204" pitchFamily="34" charset="0"/>
                          <a:cs typeface="Arial" panose="020B0604020202020204" pitchFamily="34" charset="0"/>
                        </a:rPr>
                        <a:t>Inversión,</a:t>
                      </a:r>
                      <a:r>
                        <a:rPr lang="es-ES" sz="900" b="1" baseline="0" noProof="0" dirty="0">
                          <a:latin typeface="Century Gothic" panose="020B0502020202020204" pitchFamily="34" charset="0"/>
                          <a:cs typeface="Arial" panose="020B0604020202020204" pitchFamily="34" charset="0"/>
                        </a:rPr>
                        <a:t> Reinversión o Adquisición con parte</a:t>
                      </a:r>
                      <a:r>
                        <a:rPr lang="es-MX" sz="900" b="1" noProof="0">
                          <a:latin typeface="Century Gothic" panose="020B0502020202020204" pitchFamily="34" charset="0"/>
                          <a:cs typeface="Arial" panose="020B0604020202020204" pitchFamily="34" charset="0"/>
                        </a:rPr>
                        <a:t> no relacionada y sin Conflicto de Interés</a:t>
                      </a: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00"/>
                  </a:ext>
                </a:extLst>
              </a:tr>
              <a:tr h="230400">
                <a:tc>
                  <a:txBody>
                    <a:bodyPr/>
                    <a:lstStyle/>
                    <a:p>
                      <a:r>
                        <a:rPr lang="es-MX" sz="900" b="1" noProof="0">
                          <a:solidFill>
                            <a:schemeClr val="bg1"/>
                          </a:solidFill>
                          <a:latin typeface="Century Gothic" panose="020B0502020202020204" pitchFamily="34" charset="0"/>
                          <a:cs typeface="Arial" panose="020B0604020202020204" pitchFamily="34" charset="0"/>
                        </a:rPr>
                        <a:t>Monto de la Inversión (% del Patrimonio del</a:t>
                      </a:r>
                      <a:r>
                        <a:rPr lang="es-MX" sz="900" b="1" baseline="0" noProof="0">
                          <a:solidFill>
                            <a:schemeClr val="bg1"/>
                          </a:solidFill>
                          <a:latin typeface="Century Gothic" panose="020B0502020202020204" pitchFamily="34" charset="0"/>
                          <a:cs typeface="Arial" panose="020B0604020202020204" pitchFamily="34" charset="0"/>
                        </a:rPr>
                        <a:t> Fideicomiso)</a:t>
                      </a:r>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&lt;5%</a:t>
                      </a: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5&lt;20%</a:t>
                      </a: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&gt;20%</a:t>
                      </a:r>
                    </a:p>
                  </a:txBody>
                  <a:tcPr marL="89188" marR="89188" marT="44592" marB="44592">
                    <a:solidFill>
                      <a:schemeClr val="tx1">
                        <a:lumMod val="65000"/>
                        <a:lumOff val="35000"/>
                      </a:schemeClr>
                    </a:solidFill>
                  </a:tcPr>
                </a:tc>
                <a:extLst>
                  <a:ext uri="{0D108BD9-81ED-4DB2-BD59-A6C34878D82A}">
                    <a16:rowId xmlns="" xmlns:a16="http://schemas.microsoft.com/office/drawing/2014/main" val="10001"/>
                  </a:ext>
                </a:extLst>
              </a:tr>
              <a:tr h="371611">
                <a:tc>
                  <a:txBody>
                    <a:bodyPr/>
                    <a:lstStyle/>
                    <a:p>
                      <a:r>
                        <a:rPr lang="es-MX" sz="900" b="1" noProof="0">
                          <a:latin typeface="Century Gothic" panose="020B0502020202020204" pitchFamily="34" charset="0"/>
                          <a:cs typeface="Arial" panose="020B0604020202020204" pitchFamily="34" charset="0"/>
                        </a:rPr>
                        <a:t>Órgano Corporativo</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Comité de Inversiones del Administrador</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Comité Técnico</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Asamblea de Tenedores</a:t>
                      </a:r>
                    </a:p>
                  </a:txBody>
                  <a:tcPr marL="89188" marR="89188" marT="44592" marB="44592">
                    <a:solidFill>
                      <a:schemeClr val="bg1">
                        <a:lumMod val="85000"/>
                      </a:schemeClr>
                    </a:solidFill>
                  </a:tcPr>
                </a:tc>
                <a:extLst>
                  <a:ext uri="{0D108BD9-81ED-4DB2-BD59-A6C34878D82A}">
                    <a16:rowId xmlns="" xmlns:a16="http://schemas.microsoft.com/office/drawing/2014/main" val="10002"/>
                  </a:ext>
                </a:extLst>
              </a:tr>
              <a:tr h="230400">
                <a:tc>
                  <a:txBody>
                    <a:bodyPr/>
                    <a:lstStyle/>
                    <a:p>
                      <a:r>
                        <a:rPr lang="es-MX" sz="900" noProof="0">
                          <a:latin typeface="Century Gothic" panose="020B0502020202020204" pitchFamily="34" charset="0"/>
                          <a:cs typeface="Arial" panose="020B0604020202020204" pitchFamily="34" charset="0"/>
                        </a:rPr>
                        <a:t>Inversionistas Institucionales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100%</a:t>
                      </a:r>
                    </a:p>
                  </a:txBody>
                  <a:tcPr marL="89188" marR="89188" marT="44592" marB="44592"/>
                </a:tc>
                <a:extLst>
                  <a:ext uri="{0D108BD9-81ED-4DB2-BD59-A6C34878D82A}">
                    <a16:rowId xmlns="" xmlns:a16="http://schemas.microsoft.com/office/drawing/2014/main" val="10003"/>
                  </a:ext>
                </a:extLst>
              </a:tr>
              <a:tr h="230400">
                <a:tc>
                  <a:txBody>
                    <a:bodyPr/>
                    <a:lstStyle/>
                    <a:p>
                      <a:r>
                        <a:rPr lang="es-MX" sz="900" noProof="0">
                          <a:latin typeface="Century Gothic" panose="020B0502020202020204" pitchFamily="34" charset="0"/>
                          <a:cs typeface="Arial" panose="020B0604020202020204" pitchFamily="34" charset="0"/>
                        </a:rPr>
                        <a:t>Administrador</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100%</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extLst>
                  <a:ext uri="{0D108BD9-81ED-4DB2-BD59-A6C34878D82A}">
                    <a16:rowId xmlns="" xmlns:a16="http://schemas.microsoft.com/office/drawing/2014/main" val="10004"/>
                  </a:ext>
                </a:extLst>
              </a:tr>
              <a:tr h="230400">
                <a:tc>
                  <a:txBody>
                    <a:bodyPr/>
                    <a:lstStyle/>
                    <a:p>
                      <a:r>
                        <a:rPr lang="es-MX" sz="900" noProof="0">
                          <a:latin typeface="Century Gothic" panose="020B0502020202020204" pitchFamily="34" charset="0"/>
                          <a:cs typeface="Arial" panose="020B0604020202020204" pitchFamily="34" charset="0"/>
                        </a:rPr>
                        <a:t>Asesor (Grupo Financiero Interacciones)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extLst>
                  <a:ext uri="{0D108BD9-81ED-4DB2-BD59-A6C34878D82A}">
                    <a16:rowId xmlns="" xmlns:a16="http://schemas.microsoft.com/office/drawing/2014/main" val="10005"/>
                  </a:ext>
                </a:extLst>
              </a:tr>
              <a:tr h="230400">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06"/>
                  </a:ext>
                </a:extLst>
              </a:tr>
              <a:tr h="371611">
                <a:tc>
                  <a:txBody>
                    <a:bodyPr/>
                    <a:lstStyle/>
                    <a:p>
                      <a:r>
                        <a:rPr lang="es-ES" sz="900" b="1" noProof="0" dirty="0">
                          <a:latin typeface="Century Gothic" panose="020B0502020202020204" pitchFamily="34" charset="0"/>
                          <a:cs typeface="Arial" panose="020B0604020202020204" pitchFamily="34" charset="0"/>
                        </a:rPr>
                        <a:t>Inversión,</a:t>
                      </a:r>
                      <a:r>
                        <a:rPr lang="es-ES" sz="900" b="1" baseline="0" noProof="0" dirty="0">
                          <a:latin typeface="Century Gothic" panose="020B0502020202020204" pitchFamily="34" charset="0"/>
                          <a:cs typeface="Arial" panose="020B0604020202020204" pitchFamily="34" charset="0"/>
                        </a:rPr>
                        <a:t> Reinversión o Adquisición</a:t>
                      </a:r>
                      <a:r>
                        <a:rPr lang="es-MX" sz="900" b="1" noProof="0">
                          <a:latin typeface="Century Gothic" panose="020B0502020202020204" pitchFamily="34" charset="0"/>
                          <a:cs typeface="Arial" panose="020B0604020202020204" pitchFamily="34" charset="0"/>
                        </a:rPr>
                        <a:t> con Parte Relacionada o con Conflicto de</a:t>
                      </a:r>
                      <a:r>
                        <a:rPr lang="es-MX" sz="900" b="1" baseline="0" noProof="0">
                          <a:latin typeface="Century Gothic" panose="020B0502020202020204" pitchFamily="34" charset="0"/>
                          <a:cs typeface="Arial" panose="020B0604020202020204" pitchFamily="34" charset="0"/>
                        </a:rPr>
                        <a:t> Interés</a:t>
                      </a:r>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07"/>
                  </a:ext>
                </a:extLst>
              </a:tr>
              <a:tr h="230400">
                <a:tc>
                  <a:txBody>
                    <a:bodyPr/>
                    <a:lstStyle/>
                    <a:p>
                      <a:r>
                        <a:rPr lang="es-MX" sz="900" b="1" noProof="0">
                          <a:solidFill>
                            <a:schemeClr val="bg1"/>
                          </a:solidFill>
                          <a:latin typeface="Century Gothic" panose="020B0502020202020204" pitchFamily="34" charset="0"/>
                          <a:cs typeface="Arial" panose="020B0604020202020204" pitchFamily="34" charset="0"/>
                        </a:rPr>
                        <a:t>Monto de la Inversión (% del Patrimonio del</a:t>
                      </a:r>
                      <a:r>
                        <a:rPr lang="es-MX" sz="900" b="1" baseline="0" noProof="0">
                          <a:solidFill>
                            <a:schemeClr val="bg1"/>
                          </a:solidFill>
                          <a:latin typeface="Century Gothic" panose="020B0502020202020204" pitchFamily="34" charset="0"/>
                          <a:cs typeface="Arial" panose="020B0604020202020204" pitchFamily="34" charset="0"/>
                        </a:rPr>
                        <a:t> Fideicomiso)</a:t>
                      </a:r>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Cualquier monto</a:t>
                      </a:r>
                    </a:p>
                  </a:txBody>
                  <a:tcPr marL="89188" marR="89188" marT="44592" marB="44592">
                    <a:solidFill>
                      <a:schemeClr val="tx1">
                        <a:lumMod val="65000"/>
                        <a:lumOff val="35000"/>
                      </a:schemeClr>
                    </a:solidFill>
                  </a:tcPr>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solidFill>
                      <a:schemeClr val="tx1">
                        <a:lumMod val="65000"/>
                        <a:lumOff val="35000"/>
                      </a:schemeClr>
                    </a:solidFill>
                  </a:tcPr>
                </a:tc>
                <a:tc>
                  <a:txBody>
                    <a:bodyPr/>
                    <a:lstStyle/>
                    <a:p>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08"/>
                  </a:ext>
                </a:extLst>
              </a:tr>
              <a:tr h="371611">
                <a:tc>
                  <a:txBody>
                    <a:bodyPr/>
                    <a:lstStyle/>
                    <a:p>
                      <a:r>
                        <a:rPr lang="es-MX" sz="900" b="1" noProof="0">
                          <a:latin typeface="Century Gothic" panose="020B0502020202020204" pitchFamily="34" charset="0"/>
                          <a:cs typeface="Arial" panose="020B0604020202020204" pitchFamily="34" charset="0"/>
                        </a:rPr>
                        <a:t>Órgano Corporativo</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Asamblea de Tenedores</a:t>
                      </a:r>
                    </a:p>
                  </a:txBody>
                  <a:tcPr marL="89188" marR="89188" marT="44592" marB="44592">
                    <a:solidFill>
                      <a:schemeClr val="bg1">
                        <a:lumMod val="85000"/>
                      </a:schemeClr>
                    </a:solidFill>
                  </a:tcPr>
                </a:tc>
                <a:tc>
                  <a:txBody>
                    <a:bodyPr/>
                    <a:lstStyle/>
                    <a:p>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bg1">
                        <a:lumMod val="85000"/>
                      </a:schemeClr>
                    </a:solidFill>
                  </a:tcPr>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09"/>
                  </a:ext>
                </a:extLst>
              </a:tr>
              <a:tr h="230400">
                <a:tc>
                  <a:txBody>
                    <a:bodyPr/>
                    <a:lstStyle/>
                    <a:p>
                      <a:r>
                        <a:rPr lang="es-MX" sz="900" noProof="0">
                          <a:latin typeface="Century Gothic" panose="020B0502020202020204" pitchFamily="34" charset="0"/>
                          <a:cs typeface="Arial" panose="020B0604020202020204" pitchFamily="34" charset="0"/>
                        </a:rPr>
                        <a:t>Inversionistas Institucionales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100%</a:t>
                      </a:r>
                    </a:p>
                  </a:txBody>
                  <a:tcPr marL="89188" marR="89188" marT="44592" marB="44592"/>
                </a:tc>
                <a:tc>
                  <a:txBody>
                    <a:bodyPr/>
                    <a:lstStyle/>
                    <a:p>
                      <a:pPr algn="ctr"/>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0"/>
                  </a:ext>
                </a:extLst>
              </a:tr>
              <a:tr h="230400">
                <a:tc>
                  <a:txBody>
                    <a:bodyPr/>
                    <a:lstStyle/>
                    <a:p>
                      <a:r>
                        <a:rPr lang="es-MX" sz="900" noProof="0">
                          <a:latin typeface="Century Gothic" panose="020B0502020202020204" pitchFamily="34" charset="0"/>
                          <a:cs typeface="Arial" panose="020B0604020202020204" pitchFamily="34" charset="0"/>
                        </a:rPr>
                        <a:t>Administrador</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pPr algn="ctr"/>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1"/>
                  </a:ext>
                </a:extLst>
              </a:tr>
              <a:tr h="230400">
                <a:tc>
                  <a:txBody>
                    <a:bodyPr/>
                    <a:lstStyle/>
                    <a:p>
                      <a:r>
                        <a:rPr lang="es-MX" sz="900" noProof="0">
                          <a:latin typeface="Century Gothic" panose="020B0502020202020204" pitchFamily="34" charset="0"/>
                          <a:cs typeface="Arial" panose="020B0604020202020204" pitchFamily="34" charset="0"/>
                        </a:rPr>
                        <a:t>Asesor (Grupo Financiero Interacciones)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pPr algn="ctr"/>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2"/>
                  </a:ext>
                </a:extLst>
              </a:tr>
              <a:tr h="230400">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3"/>
                  </a:ext>
                </a:extLst>
              </a:tr>
              <a:tr h="230400">
                <a:tc>
                  <a:txBody>
                    <a:bodyPr/>
                    <a:lstStyle/>
                    <a:p>
                      <a:r>
                        <a:rPr lang="es-MX" sz="900" b="1" noProof="0">
                          <a:latin typeface="Century Gothic" panose="020B0502020202020204" pitchFamily="34" charset="0"/>
                          <a:cs typeface="Arial" panose="020B0604020202020204" pitchFamily="34" charset="0"/>
                        </a:rPr>
                        <a:t>Operación sin</a:t>
                      </a:r>
                      <a:r>
                        <a:rPr lang="es-MX" sz="900" b="1" baseline="0" noProof="0">
                          <a:latin typeface="Century Gothic" panose="020B0502020202020204" pitchFamily="34" charset="0"/>
                          <a:cs typeface="Arial" panose="020B0604020202020204" pitchFamily="34" charset="0"/>
                        </a:rPr>
                        <a:t> opinión favorable de GFI</a:t>
                      </a:r>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4"/>
                  </a:ext>
                </a:extLst>
              </a:tr>
              <a:tr h="230400">
                <a:tc>
                  <a:txBody>
                    <a:bodyPr/>
                    <a:lstStyle/>
                    <a:p>
                      <a:r>
                        <a:rPr lang="es-MX" sz="900" b="1" noProof="0">
                          <a:solidFill>
                            <a:schemeClr val="bg1"/>
                          </a:solidFill>
                          <a:latin typeface="Century Gothic" panose="020B0502020202020204" pitchFamily="34" charset="0"/>
                          <a:cs typeface="Arial" panose="020B0604020202020204" pitchFamily="34" charset="0"/>
                        </a:rPr>
                        <a:t>Monto de la Inversión (% del Patrimonio del</a:t>
                      </a:r>
                      <a:r>
                        <a:rPr lang="es-MX" sz="900" b="1" baseline="0" noProof="0">
                          <a:solidFill>
                            <a:schemeClr val="bg1"/>
                          </a:solidFill>
                          <a:latin typeface="Century Gothic" panose="020B0502020202020204" pitchFamily="34" charset="0"/>
                          <a:cs typeface="Arial" panose="020B0604020202020204" pitchFamily="34" charset="0"/>
                        </a:rPr>
                        <a:t> Fideicomiso)</a:t>
                      </a:r>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&lt;10%</a:t>
                      </a:r>
                    </a:p>
                  </a:txBody>
                  <a:tcPr marL="89188" marR="89188" marT="44592" marB="44592">
                    <a:solidFill>
                      <a:schemeClr val="tx1">
                        <a:lumMod val="65000"/>
                        <a:lumOff val="35000"/>
                      </a:schemeClr>
                    </a:solidFill>
                  </a:tcPr>
                </a:tc>
                <a:tc>
                  <a:txBody>
                    <a:bodyPr/>
                    <a:lstStyle/>
                    <a:p>
                      <a:pPr algn="ctr"/>
                      <a:r>
                        <a:rPr lang="es-MX" sz="900" b="1" noProof="0">
                          <a:solidFill>
                            <a:schemeClr val="bg1"/>
                          </a:solidFill>
                          <a:latin typeface="Century Gothic" panose="020B0502020202020204" pitchFamily="34" charset="0"/>
                          <a:cs typeface="Arial" panose="020B0604020202020204" pitchFamily="34" charset="0"/>
                        </a:rPr>
                        <a:t>&gt;10%</a:t>
                      </a:r>
                    </a:p>
                  </a:txBody>
                  <a:tcPr marL="89188" marR="89188" marT="44592" marB="44592">
                    <a:solidFill>
                      <a:schemeClr val="tx1">
                        <a:lumMod val="65000"/>
                        <a:lumOff val="35000"/>
                      </a:schemeClr>
                    </a:solidFill>
                  </a:tcPr>
                </a:tc>
                <a:tc>
                  <a:txBody>
                    <a:bodyPr/>
                    <a:lstStyle/>
                    <a:p>
                      <a:endParaRPr lang="es-MX" sz="900" b="1" noProof="0">
                        <a:solidFill>
                          <a:schemeClr val="bg1"/>
                        </a:solidFill>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5"/>
                  </a:ext>
                </a:extLst>
              </a:tr>
              <a:tr h="371611">
                <a:tc>
                  <a:txBody>
                    <a:bodyPr/>
                    <a:lstStyle/>
                    <a:p>
                      <a:r>
                        <a:rPr lang="es-MX" sz="900" b="1" noProof="0">
                          <a:latin typeface="Century Gothic" panose="020B0502020202020204" pitchFamily="34" charset="0"/>
                          <a:cs typeface="Arial" panose="020B0604020202020204" pitchFamily="34" charset="0"/>
                        </a:rPr>
                        <a:t>Órgano Corporativo</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Comité Técnico</a:t>
                      </a:r>
                    </a:p>
                  </a:txBody>
                  <a:tcPr marL="89188" marR="89188" marT="44592" marB="44592">
                    <a:solidFill>
                      <a:schemeClr val="bg1">
                        <a:lumMod val="85000"/>
                      </a:schemeClr>
                    </a:solidFill>
                  </a:tcPr>
                </a:tc>
                <a:tc>
                  <a:txBody>
                    <a:bodyPr/>
                    <a:lstStyle/>
                    <a:p>
                      <a:pPr algn="ctr"/>
                      <a:r>
                        <a:rPr lang="es-MX" sz="900" b="1" noProof="0">
                          <a:latin typeface="Century Gothic" panose="020B0502020202020204" pitchFamily="34" charset="0"/>
                          <a:cs typeface="Arial" panose="020B0604020202020204" pitchFamily="34" charset="0"/>
                        </a:rPr>
                        <a:t>Asamblea de Tenedores</a:t>
                      </a:r>
                    </a:p>
                  </a:txBody>
                  <a:tcPr marL="89188" marR="89188" marT="44592" marB="44592">
                    <a:solidFill>
                      <a:schemeClr val="bg1">
                        <a:lumMod val="85000"/>
                      </a:schemeClr>
                    </a:solidFill>
                  </a:tcPr>
                </a:tc>
                <a:tc>
                  <a:txBody>
                    <a:bodyPr/>
                    <a:lstStyle/>
                    <a:p>
                      <a:endParaRPr lang="es-MX" sz="900" b="1" noProof="0">
                        <a:latin typeface="Century Gothic" panose="020B0502020202020204" pitchFamily="34" charset="0"/>
                        <a:cs typeface="Arial" panose="020B0604020202020204" pitchFamily="34" charset="0"/>
                      </a:endParaRPr>
                    </a:p>
                  </a:txBody>
                  <a:tcPr marL="89188" marR="89188" marT="44592" marB="44592">
                    <a:solidFill>
                      <a:schemeClr val="bg1"/>
                    </a:solidFill>
                  </a:tcPr>
                </a:tc>
                <a:extLst>
                  <a:ext uri="{0D108BD9-81ED-4DB2-BD59-A6C34878D82A}">
                    <a16:rowId xmlns="" xmlns:a16="http://schemas.microsoft.com/office/drawing/2014/main" val="10016"/>
                  </a:ext>
                </a:extLst>
              </a:tr>
              <a:tr h="230400">
                <a:tc>
                  <a:txBody>
                    <a:bodyPr/>
                    <a:lstStyle/>
                    <a:p>
                      <a:r>
                        <a:rPr lang="es-MX" sz="900" noProof="0">
                          <a:latin typeface="Century Gothic" panose="020B0502020202020204" pitchFamily="34" charset="0"/>
                          <a:cs typeface="Arial" panose="020B0604020202020204" pitchFamily="34" charset="0"/>
                        </a:rPr>
                        <a:t>Inversionistas Institucionales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100%</a:t>
                      </a: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17"/>
                  </a:ext>
                </a:extLst>
              </a:tr>
              <a:tr h="230400">
                <a:tc>
                  <a:txBody>
                    <a:bodyPr/>
                    <a:lstStyle/>
                    <a:p>
                      <a:r>
                        <a:rPr lang="es-MX" sz="900" noProof="0">
                          <a:latin typeface="Century Gothic" panose="020B0502020202020204" pitchFamily="34" charset="0"/>
                          <a:cs typeface="Arial" panose="020B0604020202020204" pitchFamily="34" charset="0"/>
                        </a:rPr>
                        <a:t>Administrador</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0/21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18"/>
                  </a:ext>
                </a:extLst>
              </a:tr>
              <a:tr h="230400">
                <a:tc>
                  <a:txBody>
                    <a:bodyPr/>
                    <a:lstStyle/>
                    <a:p>
                      <a:r>
                        <a:rPr lang="es-MX" sz="900" noProof="0">
                          <a:latin typeface="Century Gothic" panose="020B0502020202020204" pitchFamily="34" charset="0"/>
                          <a:cs typeface="Arial" panose="020B0604020202020204" pitchFamily="34" charset="0"/>
                        </a:rPr>
                        <a:t>Asesor (Grupo Financiero Interacciones)</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0/21</a:t>
                      </a:r>
                    </a:p>
                  </a:txBody>
                  <a:tcPr marL="89188" marR="89188" marT="44592" marB="44592"/>
                </a:tc>
                <a:tc>
                  <a:txBody>
                    <a:bodyPr/>
                    <a:lstStyle/>
                    <a:p>
                      <a:pPr algn="ctr"/>
                      <a:r>
                        <a:rPr lang="es-MX" sz="900" noProof="0">
                          <a:latin typeface="Century Gothic" panose="020B0502020202020204" pitchFamily="34" charset="0"/>
                          <a:cs typeface="Arial" panose="020B0604020202020204" pitchFamily="34" charset="0"/>
                        </a:rPr>
                        <a:t>N.A.</a:t>
                      </a:r>
                    </a:p>
                  </a:txBody>
                  <a:tcPr marL="89188" marR="89188" marT="44592" marB="44592"/>
                </a:tc>
                <a:tc>
                  <a:txBody>
                    <a:bodyPr/>
                    <a:lstStyle/>
                    <a:p>
                      <a:endParaRPr lang="es-MX" sz="900" noProof="0">
                        <a:latin typeface="Century Gothic" panose="020B0502020202020204" pitchFamily="34" charset="0"/>
                        <a:cs typeface="Arial" panose="020B0604020202020204" pitchFamily="34" charset="0"/>
                      </a:endParaRPr>
                    </a:p>
                  </a:txBody>
                  <a:tcPr marL="89188" marR="89188" marT="44592" marB="44592"/>
                </a:tc>
                <a:extLst>
                  <a:ext uri="{0D108BD9-81ED-4DB2-BD59-A6C34878D82A}">
                    <a16:rowId xmlns="" xmlns:a16="http://schemas.microsoft.com/office/drawing/2014/main" val="10019"/>
                  </a:ext>
                </a:extLst>
              </a:tr>
            </a:tbl>
          </a:graphicData>
        </a:graphic>
      </p:graphicFrame>
    </p:spTree>
    <p:extLst>
      <p:ext uri="{BB962C8B-B14F-4D97-AF65-F5344CB8AC3E}">
        <p14:creationId xmlns:p14="http://schemas.microsoft.com/office/powerpoint/2010/main" val="22666937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59832" y="3573016"/>
            <a:ext cx="5245968" cy="328687"/>
          </a:xfrm>
        </p:spPr>
        <p:txBody>
          <a:bodyPr/>
          <a:lstStyle/>
          <a:p>
            <a:r>
              <a:rPr lang="es-ES_tradnl" dirty="0">
                <a:solidFill>
                  <a:srgbClr val="CD0000"/>
                </a:solidFill>
                <a:latin typeface="Century Gothic" panose="020B0502020202020204" pitchFamily="34" charset="0"/>
              </a:rPr>
              <a:t>Anexo V: Entidades Relevantes de la Emisión</a:t>
            </a:r>
          </a:p>
        </p:txBody>
      </p:sp>
    </p:spTree>
    <p:extLst>
      <p:ext uri="{BB962C8B-B14F-4D97-AF65-F5344CB8AC3E}">
        <p14:creationId xmlns:p14="http://schemas.microsoft.com/office/powerpoint/2010/main" val="22507225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Entidades Relevantes de la Emisión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45</a:t>
            </a:fld>
            <a:endParaRPr lang="es-ES" altLang="es-MX" dirty="0"/>
          </a:p>
        </p:txBody>
      </p:sp>
      <p:graphicFrame>
        <p:nvGraphicFramePr>
          <p:cNvPr id="29" name="Table 2"/>
          <p:cNvGraphicFramePr>
            <a:graphicFrameLocks noGrp="1"/>
          </p:cNvGraphicFramePr>
          <p:nvPr>
            <p:extLst>
              <p:ext uri="{D42A27DB-BD31-4B8C-83A1-F6EECF244321}">
                <p14:modId xmlns:p14="http://schemas.microsoft.com/office/powerpoint/2010/main" val="2503130637"/>
              </p:ext>
            </p:extLst>
          </p:nvPr>
        </p:nvGraphicFramePr>
        <p:xfrm>
          <a:off x="468312" y="1227981"/>
          <a:ext cx="8207376" cy="5199854"/>
        </p:xfrm>
        <a:graphic>
          <a:graphicData uri="http://schemas.openxmlformats.org/drawingml/2006/table">
            <a:tbl>
              <a:tblPr firstRow="1" bandRow="1">
                <a:tableStyleId>{5C22544A-7EE6-4342-B048-85BDC9FD1C3A}</a:tableStyleId>
              </a:tblPr>
              <a:tblGrid>
                <a:gridCol w="2303488">
                  <a:extLst>
                    <a:ext uri="{9D8B030D-6E8A-4147-A177-3AD203B41FA5}">
                      <a16:colId xmlns="" xmlns:a16="http://schemas.microsoft.com/office/drawing/2014/main" val="20000"/>
                    </a:ext>
                  </a:extLst>
                </a:gridCol>
                <a:gridCol w="2951944">
                  <a:extLst>
                    <a:ext uri="{9D8B030D-6E8A-4147-A177-3AD203B41FA5}">
                      <a16:colId xmlns="" xmlns:a16="http://schemas.microsoft.com/office/drawing/2014/main" val="20001"/>
                    </a:ext>
                  </a:extLst>
                </a:gridCol>
                <a:gridCol w="2951944">
                  <a:extLst>
                    <a:ext uri="{9D8B030D-6E8A-4147-A177-3AD203B41FA5}">
                      <a16:colId xmlns="" xmlns:a16="http://schemas.microsoft.com/office/drawing/2014/main" val="20002"/>
                    </a:ext>
                  </a:extLst>
                </a:gridCol>
              </a:tblGrid>
              <a:tr h="430811">
                <a:tc>
                  <a:txBody>
                    <a:bodyPr/>
                    <a:lstStyle/>
                    <a:p>
                      <a:pPr algn="ctr"/>
                      <a:r>
                        <a:rPr lang="es-US" sz="1000">
                          <a:solidFill>
                            <a:schemeClr val="tx1"/>
                          </a:solidFill>
                          <a:latin typeface="Century Gothic" panose="020B0502020202020204" pitchFamily="34" charset="0"/>
                          <a:cs typeface="Arial" panose="020B0604020202020204" pitchFamily="34" charset="0"/>
                        </a:rPr>
                        <a:t>Institución</a:t>
                      </a:r>
                      <a:endParaRPr lang="es-MX" sz="1000">
                        <a:solidFill>
                          <a:schemeClr val="tx1"/>
                        </a:solidFill>
                        <a:latin typeface="Century Gothic" panose="020B0502020202020204" pitchFamily="34" charset="0"/>
                        <a:cs typeface="Arial" panose="020B0604020202020204" pitchFamily="34" charset="0"/>
                      </a:endParaRPr>
                    </a:p>
                  </a:txBody>
                  <a:tcPr anchor="ctr">
                    <a:lnB w="12700" cap="flat" cmpd="sng" algn="ctr">
                      <a:solidFill>
                        <a:srgbClr val="F7923A"/>
                      </a:solidFill>
                      <a:prstDash val="solid"/>
                      <a:round/>
                      <a:headEnd type="none" w="med" len="med"/>
                      <a:tailEnd type="none" w="med" len="med"/>
                    </a:lnB>
                    <a:noFill/>
                  </a:tcPr>
                </a:tc>
                <a:tc>
                  <a:txBody>
                    <a:bodyPr/>
                    <a:lstStyle/>
                    <a:p>
                      <a:pPr algn="ctr"/>
                      <a:r>
                        <a:rPr lang="es-US" sz="1000">
                          <a:solidFill>
                            <a:schemeClr val="tx1"/>
                          </a:solidFill>
                          <a:latin typeface="Century Gothic" panose="020B0502020202020204" pitchFamily="34" charset="0"/>
                          <a:cs typeface="Arial" panose="020B0604020202020204" pitchFamily="34" charset="0"/>
                        </a:rPr>
                        <a:t>Nombre</a:t>
                      </a:r>
                      <a:endParaRPr lang="es-MX" sz="1000">
                        <a:solidFill>
                          <a:schemeClr val="tx1"/>
                        </a:solidFill>
                        <a:latin typeface="Century Gothic" panose="020B0502020202020204" pitchFamily="34" charset="0"/>
                        <a:cs typeface="Arial" panose="020B0604020202020204" pitchFamily="34" charset="0"/>
                      </a:endParaRPr>
                    </a:p>
                  </a:txBody>
                  <a:tcPr anchor="ctr">
                    <a:lnB w="12700" cap="flat" cmpd="sng" algn="ctr">
                      <a:solidFill>
                        <a:srgbClr val="F7923A"/>
                      </a:solidFill>
                      <a:prstDash val="solid"/>
                      <a:round/>
                      <a:headEnd type="none" w="med" len="med"/>
                      <a:tailEnd type="none" w="med" len="med"/>
                    </a:lnB>
                    <a:noFill/>
                  </a:tcPr>
                </a:tc>
                <a:tc>
                  <a:txBody>
                    <a:bodyPr/>
                    <a:lstStyle/>
                    <a:p>
                      <a:pPr algn="ctr"/>
                      <a:r>
                        <a:rPr lang="es-US" sz="1000">
                          <a:solidFill>
                            <a:schemeClr val="tx1"/>
                          </a:solidFill>
                          <a:latin typeface="Century Gothic" panose="020B0502020202020204" pitchFamily="34" charset="0"/>
                          <a:cs typeface="Arial" panose="020B0604020202020204" pitchFamily="34" charset="0"/>
                        </a:rPr>
                        <a:t>Rol</a:t>
                      </a:r>
                      <a:endParaRPr lang="es-MX" sz="1000">
                        <a:solidFill>
                          <a:schemeClr val="tx1"/>
                        </a:solidFill>
                        <a:latin typeface="Century Gothic" panose="020B0502020202020204" pitchFamily="34" charset="0"/>
                        <a:cs typeface="Arial" panose="020B0604020202020204" pitchFamily="34" charset="0"/>
                      </a:endParaRPr>
                    </a:p>
                  </a:txBody>
                  <a:tcPr anchor="ctr">
                    <a:lnB w="12700" cap="flat" cmpd="sng" algn="ctr">
                      <a:solidFill>
                        <a:srgbClr val="F7923A"/>
                      </a:solidFill>
                      <a:prstDash val="solid"/>
                      <a:round/>
                      <a:headEnd type="none" w="med" len="med"/>
                      <a:tailEnd type="none" w="med" len="med"/>
                    </a:lnB>
                    <a:noFill/>
                  </a:tcPr>
                </a:tc>
                <a:extLst>
                  <a:ext uri="{0D108BD9-81ED-4DB2-BD59-A6C34878D82A}">
                    <a16:rowId xmlns="" xmlns:a16="http://schemas.microsoft.com/office/drawing/2014/main" val="10000"/>
                  </a:ext>
                </a:extLst>
              </a:tr>
              <a:tr h="747788">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12700" cap="flat" cmpd="sng" algn="ctr">
                      <a:solidFill>
                        <a:srgbClr val="F7923A"/>
                      </a:solidFill>
                      <a:prstDash val="solid"/>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cs typeface="Arial" panose="020B0604020202020204" pitchFamily="34" charset="0"/>
                        </a:rPr>
                        <a:t>FCI Administradora, S.C.</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12700" cap="flat" cmpd="sng" algn="ctr">
                      <a:solidFill>
                        <a:srgbClr val="F7923A"/>
                      </a:solidFill>
                      <a:prstDash val="solid"/>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Administrador, Fideicomitente,                               Fideicomisario</a:t>
                      </a:r>
                      <a:r>
                        <a:rPr lang="es-ES_tradnl" sz="900" b="0" i="0" u="none" strike="noStrike" kern="1200" baseline="0" dirty="0">
                          <a:solidFill>
                            <a:schemeClr val="tx1"/>
                          </a:solidFill>
                          <a:effectLst/>
                          <a:latin typeface="Century Gothic" panose="020B0502020202020204" pitchFamily="34" charset="0"/>
                          <a:cs typeface="Arial" panose="020B0604020202020204" pitchFamily="34" charset="0"/>
                        </a:rPr>
                        <a:t> en Segundo Lugar, Co-inversionista</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12700" cap="flat" cmpd="sng" algn="ctr">
                      <a:solidFill>
                        <a:srgbClr val="F7923A"/>
                      </a:solidFill>
                      <a:prstDash val="solid"/>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1"/>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dirty="0">
                          <a:solidFill>
                            <a:schemeClr val="tx1"/>
                          </a:solidFill>
                          <a:effectLst/>
                          <a:latin typeface="Century Gothic" panose="020B0502020202020204" pitchFamily="34" charset="0"/>
                          <a:cs typeface="Arial" panose="020B0604020202020204" pitchFamily="34" charset="0"/>
                        </a:rPr>
                        <a:t>Estrategia</a:t>
                      </a:r>
                      <a:r>
                        <a:rPr lang="es-ES_tradnl" sz="900" b="0" i="0" u="none" strike="noStrike" baseline="0" dirty="0">
                          <a:solidFill>
                            <a:schemeClr val="tx1"/>
                          </a:solidFill>
                          <a:effectLst/>
                          <a:latin typeface="Century Gothic" panose="020B0502020202020204" pitchFamily="34" charset="0"/>
                          <a:cs typeface="Arial" panose="020B0604020202020204" pitchFamily="34" charset="0"/>
                        </a:rPr>
                        <a:t> en Finanzas &amp; Infraestructura, S.A. de C.V. (subsidiaria de Banco Interacciones, S.A.)</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a:solidFill>
                            <a:schemeClr val="tx1"/>
                          </a:solidFill>
                          <a:effectLst/>
                          <a:latin typeface="Century Gothic" panose="020B0502020202020204" pitchFamily="34" charset="0"/>
                          <a:cs typeface="Arial" panose="020B0604020202020204" pitchFamily="34" charset="0"/>
                        </a:rPr>
                        <a:t>Asesor, Fideicomitente,</a:t>
                      </a:r>
                      <a:r>
                        <a:rPr lang="es-US" sz="900" b="0" i="0" u="none" strike="noStrike" baseline="0">
                          <a:solidFill>
                            <a:schemeClr val="tx1"/>
                          </a:solidFill>
                          <a:effectLst/>
                          <a:latin typeface="Century Gothic" panose="020B0502020202020204" pitchFamily="34" charset="0"/>
                          <a:cs typeface="Arial" panose="020B0604020202020204" pitchFamily="34" charset="0"/>
                        </a:rPr>
                        <a:t> </a:t>
                      </a:r>
                      <a:r>
                        <a:rPr lang="es-US" sz="900" b="0" i="0" u="none" strike="noStrike">
                          <a:solidFill>
                            <a:schemeClr val="tx1"/>
                          </a:solidFill>
                          <a:effectLst/>
                          <a:latin typeface="Century Gothic" panose="020B0502020202020204" pitchFamily="34" charset="0"/>
                          <a:cs typeface="Arial" panose="020B0604020202020204" pitchFamily="34" charset="0"/>
                        </a:rPr>
                        <a:t>Fideicomisario en                 Segundo Lugar, Co-Inversionista</a:t>
                      </a: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2"/>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Barclays Capital Casa de Bolsa, S.A. de C.V., Grupo Financiero Barclays Capital</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cs typeface="Arial" panose="020B0604020202020204" pitchFamily="34" charset="0"/>
                        </a:rPr>
                        <a:t>Agente Estructurador e Intermediario Colocador</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3"/>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VACE Asesores, S.C.</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cs typeface="Arial" panose="020B0604020202020204" pitchFamily="34" charset="0"/>
                        </a:rPr>
                        <a:t>Agente Estructurador</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4"/>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Interacciones Casa de Bolsa, S.A. de C.V., Grupo Financiero Interacciones</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Intermediario Colocador</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5"/>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marR="0" indent="0" algn="ctr" rtl="0" eaLnBrk="1" fontAlgn="auto"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Creel,</a:t>
                      </a:r>
                      <a:r>
                        <a:rPr lang="es-US" sz="900" b="0" i="0" u="none" strike="noStrike" kern="1200" baseline="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 García-Cuellar, Aiza y Enríquez S.C.</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Asesor Legal y Fiscal</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6"/>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cs typeface="Arial" panose="020B0604020202020204" pitchFamily="34" charset="0"/>
                        </a:rPr>
                        <a:t>Monex Casa de Bolsa, S.A. de C.V., Monex Grupo Financiero</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Representante Común</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6350" cap="flat" cmpd="sng" algn="ctr">
                      <a:solidFill>
                        <a:srgbClr val="7F7F7F"/>
                      </a:solidFill>
                      <a:prstDash val="sysDot"/>
                      <a:round/>
                      <a:headEnd type="none" w="med" len="med"/>
                      <a:tailEnd type="none" w="med" len="med"/>
                    </a:lnB>
                    <a:noFill/>
                  </a:tcPr>
                </a:tc>
                <a:extLst>
                  <a:ext uri="{0D108BD9-81ED-4DB2-BD59-A6C34878D82A}">
                    <a16:rowId xmlns="" xmlns:a16="http://schemas.microsoft.com/office/drawing/2014/main" val="10007"/>
                  </a:ext>
                </a:extLst>
              </a:tr>
              <a:tr h="574465">
                <a:tc>
                  <a:txBody>
                    <a:bodyPr/>
                    <a:lstStyle/>
                    <a:p>
                      <a:pPr algn="ctr"/>
                      <a:endParaRPr lang="es-MX" sz="900">
                        <a:solidFill>
                          <a:schemeClr val="tx1"/>
                        </a:solidFill>
                        <a:latin typeface="Century Gothic" panose="020B0502020202020204" pitchFamily="34" charset="0"/>
                        <a:cs typeface="Arial" panose="020B0604020202020204" pitchFamily="34" charset="0"/>
                      </a:endParaRPr>
                    </a:p>
                  </a:txBody>
                  <a:tcPr>
                    <a:lnT w="6350" cap="flat" cmpd="sng" algn="ctr">
                      <a:solidFill>
                        <a:srgbClr val="7F7F7F"/>
                      </a:solidFill>
                      <a:prstDash val="sysDot"/>
                      <a:round/>
                      <a:headEnd type="none" w="med" len="med"/>
                      <a:tailEnd type="none" w="med" len="med"/>
                    </a:lnT>
                    <a:lnB w="9525" cap="flat" cmpd="sng" algn="ctr">
                      <a:solidFill>
                        <a:srgbClr val="7F7F7F"/>
                      </a:solidFill>
                      <a:prstDash val="solid"/>
                      <a:round/>
                      <a:headEnd type="none" w="med" len="med"/>
                      <a:tailEnd type="none" w="med" len="med"/>
                    </a:lnB>
                    <a:noFill/>
                  </a:tcPr>
                </a:tc>
                <a:tc>
                  <a:txBody>
                    <a:bodyPr/>
                    <a:lstStyle/>
                    <a:p>
                      <a:pPr marL="0" marR="0" indent="0" algn="ctr" rtl="0" eaLnBrk="1" fontAlgn="auto" latinLnBrk="0" hangingPunct="1">
                        <a:lnSpc>
                          <a:spcPct val="115000"/>
                        </a:lnSpc>
                        <a:spcBef>
                          <a:spcPts val="0"/>
                        </a:spcBef>
                        <a:spcAft>
                          <a:spcPts val="0"/>
                        </a:spcAft>
                      </a:pPr>
                      <a:r>
                        <a:rPr lang="es-US" sz="900" b="0" i="0" u="none" strike="noStrike" kern="1200">
                          <a:solidFill>
                            <a:schemeClr val="tx1"/>
                          </a:solidFill>
                          <a:effectLst/>
                          <a:latin typeface="Century Gothic" panose="020B0502020202020204" pitchFamily="34" charset="0"/>
                          <a:cs typeface="Arial" panose="020B0604020202020204" pitchFamily="34" charset="0"/>
                        </a:rPr>
                        <a:t>Banco Invex, S.A. Institución de Banca Múltiple, Invex, Grupo Financiero</a:t>
                      </a:r>
                      <a:endParaRPr lang="es-US" sz="900" b="0" i="0" u="none" strike="noStrike">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9525" cap="flat" cmpd="sng" algn="ctr">
                      <a:solidFill>
                        <a:srgbClr val="7F7F7F"/>
                      </a:solidFill>
                      <a:prstDash val="solid"/>
                      <a:round/>
                      <a:headEnd type="none" w="med" len="med"/>
                      <a:tailEnd type="none" w="med" len="med"/>
                    </a:lnB>
                    <a:noFill/>
                  </a:tcPr>
                </a:tc>
                <a:tc>
                  <a:txBody>
                    <a:bodyPr/>
                    <a:lstStyle/>
                    <a:p>
                      <a:pPr marL="0" algn="ctr" rtl="0" eaLnBrk="1" fontAlgn="ctr" latinLnBrk="0" hangingPunct="1">
                        <a:lnSpc>
                          <a:spcPct val="115000"/>
                        </a:lnSpc>
                        <a:spcBef>
                          <a:spcPts val="0"/>
                        </a:spcBef>
                        <a:spcAft>
                          <a:spcPts val="0"/>
                        </a:spcAft>
                      </a:pPr>
                      <a:r>
                        <a:rPr lang="es-ES_tradnl" sz="900" b="0" i="0" u="none" strike="noStrike" kern="1200" dirty="0">
                          <a:solidFill>
                            <a:schemeClr val="tx1"/>
                          </a:solidFill>
                          <a:effectLst/>
                          <a:latin typeface="Century Gothic" panose="020B0502020202020204" pitchFamily="34" charset="0"/>
                          <a:cs typeface="Arial" panose="020B0604020202020204" pitchFamily="34" charset="0"/>
                        </a:rPr>
                        <a:t>Fiduciario</a:t>
                      </a:r>
                      <a:endParaRPr lang="es-ES_tradnl" sz="900" b="0" i="0" u="none" strike="noStrike" dirty="0">
                        <a:solidFill>
                          <a:schemeClr val="tx1"/>
                        </a:solidFill>
                        <a:effectLst/>
                        <a:latin typeface="Century Gothic" panose="020B0502020202020204" pitchFamily="34" charset="0"/>
                        <a:cs typeface="Arial" panose="020B0604020202020204" pitchFamily="34" charset="0"/>
                      </a:endParaRPr>
                    </a:p>
                  </a:txBody>
                  <a:tcPr marL="68580" marR="68580" marT="9525" marB="0" anchor="ctr">
                    <a:lnT w="6350" cap="flat" cmpd="sng" algn="ctr">
                      <a:solidFill>
                        <a:srgbClr val="7F7F7F"/>
                      </a:solidFill>
                      <a:prstDash val="sysDot"/>
                      <a:round/>
                      <a:headEnd type="none" w="med" len="med"/>
                      <a:tailEnd type="none" w="med" len="med"/>
                    </a:lnT>
                    <a:lnB w="9525" cap="flat" cmpd="sng" algn="ctr">
                      <a:solidFill>
                        <a:srgbClr val="7F7F7F"/>
                      </a:solidFill>
                      <a:prstDash val="solid"/>
                      <a:round/>
                      <a:headEnd type="none" w="med" len="med"/>
                      <a:tailEnd type="none" w="med" len="med"/>
                    </a:lnB>
                    <a:noFill/>
                  </a:tcPr>
                </a:tc>
                <a:extLst>
                  <a:ext uri="{0D108BD9-81ED-4DB2-BD59-A6C34878D82A}">
                    <a16:rowId xmlns="" xmlns:a16="http://schemas.microsoft.com/office/drawing/2014/main" val="10008"/>
                  </a:ext>
                </a:extLst>
              </a:tr>
            </a:tbl>
          </a:graphicData>
        </a:graphic>
      </p:graphicFrame>
      <p:graphicFrame>
        <p:nvGraphicFramePr>
          <p:cNvPr id="30" name="8 Objeto"/>
          <p:cNvGraphicFramePr>
            <a:graphicFrameLocks noChangeAspect="1"/>
          </p:cNvGraphicFramePr>
          <p:nvPr>
            <p:extLst>
              <p:ext uri="{D42A27DB-BD31-4B8C-83A1-F6EECF244321}">
                <p14:modId xmlns:p14="http://schemas.microsoft.com/office/powerpoint/2010/main" val="1455879822"/>
              </p:ext>
            </p:extLst>
          </p:nvPr>
        </p:nvGraphicFramePr>
        <p:xfrm>
          <a:off x="820222" y="3767361"/>
          <a:ext cx="1440000" cy="196923"/>
        </p:xfrm>
        <a:graphic>
          <a:graphicData uri="http://schemas.openxmlformats.org/presentationml/2006/ole">
            <mc:AlternateContent xmlns:mc="http://schemas.openxmlformats.org/markup-compatibility/2006">
              <mc:Choice xmlns:v="urn:schemas-microsoft-com:vml" Requires="v">
                <p:oleObj spid="_x0000_s1046" name="Imagen de mapa de bits" r:id="rId3" imgW="9019048" imgH="1257476" progId="Paint.Picture">
                  <p:embed/>
                </p:oleObj>
              </mc:Choice>
              <mc:Fallback>
                <p:oleObj name="Imagen de mapa de bits" r:id="rId3" imgW="9019048" imgH="125747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22" y="3767361"/>
                        <a:ext cx="1440000" cy="1969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1" name="Imagen 10" descr="https://encrypted-tbn3.gstatic.com/images?q=tbn:ANd9GcSs-Y_6lIlGwanw7wGjxtf0uUOfH9vYDHmc8z8p3wf7HnA0wOUPLQ"/>
          <p:cNvPicPr>
            <a:picLocks noChangeAspect="1" noChangeArrowheads="1"/>
          </p:cNvPicPr>
          <p:nvPr/>
        </p:nvPicPr>
        <p:blipFill>
          <a:blip r:embed="rId5">
            <a:extLst>
              <a:ext uri="{28A0092B-C50C-407E-A947-70E740481C1C}">
                <a14:useLocalDpi xmlns:a14="http://schemas.microsoft.com/office/drawing/2010/main" val="0"/>
              </a:ext>
            </a:extLst>
          </a:blip>
          <a:srcRect t="59682" r="1985" b="3685"/>
          <a:stretch>
            <a:fillRect/>
          </a:stretch>
        </p:blipFill>
        <p:spPr bwMode="auto">
          <a:xfrm>
            <a:off x="885677" y="5997945"/>
            <a:ext cx="1309091" cy="270595"/>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n 90" descr="http://upload.wikimedia.org/wikipedia/en/thumb/7/7e/Barclays_logo.svg/1024px-Barclays_logo.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9275" y="3172196"/>
            <a:ext cx="1081894" cy="18713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5" descr="http://www.monexusa.com/Images/Mini_casa_bolsa.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4804" y="5327199"/>
            <a:ext cx="1090838" cy="47996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3" descr="http://res.cloudinary.com/lbresearch/image/upload/w_275/v1416413618/re2015_mexico_creel_garc_a_cu_llar_aiza_y_enr_quez_1910114_161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4866" y="4756372"/>
            <a:ext cx="1054846" cy="498655"/>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n 7" descr="CASA DE BOLSA.JPG"/>
          <p:cNvPicPr>
            <a:picLocks noChangeAspect="1" noChangeArrowheads="1"/>
          </p:cNvPicPr>
          <p:nvPr/>
        </p:nvPicPr>
        <p:blipFill>
          <a:blip r:embed="rId9">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857124" y="4306143"/>
            <a:ext cx="1366197" cy="23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n 35"/>
          <p:cNvPicPr>
            <a:picLocks noChangeAspect="1"/>
          </p:cNvPicPr>
          <p:nvPr/>
        </p:nvPicPr>
        <p:blipFill rotWithShape="1">
          <a:blip r:embed="rId10"/>
          <a:srcRect l="25096" t="49015" r="46126" b="40157"/>
          <a:stretch/>
        </p:blipFill>
        <p:spPr>
          <a:xfrm>
            <a:off x="481558" y="1845066"/>
            <a:ext cx="2032070" cy="429861"/>
          </a:xfrm>
          <a:prstGeom prst="rect">
            <a:avLst/>
          </a:prstGeom>
        </p:spPr>
      </p:pic>
      <p:pic>
        <p:nvPicPr>
          <p:cNvPr id="37" name="Imagen 36"/>
          <p:cNvPicPr>
            <a:picLocks noChangeAspect="1"/>
          </p:cNvPicPr>
          <p:nvPr/>
        </p:nvPicPr>
        <p:blipFill>
          <a:blip r:embed="rId11"/>
          <a:stretch>
            <a:fillRect/>
          </a:stretch>
        </p:blipFill>
        <p:spPr>
          <a:xfrm>
            <a:off x="714129" y="2579382"/>
            <a:ext cx="1565690" cy="304286"/>
          </a:xfrm>
          <a:prstGeom prst="rect">
            <a:avLst/>
          </a:prstGeom>
        </p:spPr>
      </p:pic>
    </p:spTree>
    <p:extLst>
      <p:ext uri="{BB962C8B-B14F-4D97-AF65-F5344CB8AC3E}">
        <p14:creationId xmlns:p14="http://schemas.microsoft.com/office/powerpoint/2010/main" val="19681033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59832" y="3573016"/>
            <a:ext cx="5245968" cy="328687"/>
          </a:xfrm>
        </p:spPr>
        <p:txBody>
          <a:bodyPr/>
          <a:lstStyle/>
          <a:p>
            <a:r>
              <a:rPr lang="es-ES_tradnl" dirty="0">
                <a:solidFill>
                  <a:srgbClr val="CD0000"/>
                </a:solidFill>
                <a:latin typeface="Century Gothic" panose="020B0502020202020204" pitchFamily="34" charset="0"/>
              </a:rPr>
              <a:t>Anexo VI: Comparables de mercado en Comisiones  y Estructura de Comisiones</a:t>
            </a:r>
          </a:p>
        </p:txBody>
      </p:sp>
    </p:spTree>
    <p:extLst>
      <p:ext uri="{BB962C8B-B14F-4D97-AF65-F5344CB8AC3E}">
        <p14:creationId xmlns:p14="http://schemas.microsoft.com/office/powerpoint/2010/main" val="35024281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Comisión de Administración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47</a:t>
            </a:fld>
            <a:endParaRPr lang="es-ES" altLang="es-MX" dirty="0"/>
          </a:p>
        </p:txBody>
      </p:sp>
      <p:pic>
        <p:nvPicPr>
          <p:cNvPr id="13" name="Imagen 12"/>
          <p:cNvPicPr>
            <a:picLocks noChangeAspect="1"/>
          </p:cNvPicPr>
          <p:nvPr/>
        </p:nvPicPr>
        <p:blipFill rotWithShape="1">
          <a:blip r:embed="rId2"/>
          <a:srcRect l="10509" t="2205" r="17278" b="3133"/>
          <a:stretch/>
        </p:blipFill>
        <p:spPr>
          <a:xfrm>
            <a:off x="1457594" y="926012"/>
            <a:ext cx="4117296" cy="5832274"/>
          </a:xfrm>
          <a:prstGeom prst="rect">
            <a:avLst/>
          </a:prstGeom>
        </p:spPr>
      </p:pic>
    </p:spTree>
    <p:extLst>
      <p:ext uri="{BB962C8B-B14F-4D97-AF65-F5344CB8AC3E}">
        <p14:creationId xmlns:p14="http://schemas.microsoft.com/office/powerpoint/2010/main" val="30771056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Base de la Comisión de Administración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48</a:t>
            </a:fld>
            <a:endParaRPr lang="es-ES" altLang="es-MX" dirty="0"/>
          </a:p>
        </p:txBody>
      </p:sp>
      <p:pic>
        <p:nvPicPr>
          <p:cNvPr id="5" name="Imagen 4"/>
          <p:cNvPicPr>
            <a:picLocks noChangeAspect="1"/>
          </p:cNvPicPr>
          <p:nvPr/>
        </p:nvPicPr>
        <p:blipFill>
          <a:blip r:embed="rId2"/>
          <a:stretch>
            <a:fillRect/>
          </a:stretch>
        </p:blipFill>
        <p:spPr>
          <a:xfrm rot="16200000">
            <a:off x="1158166" y="171610"/>
            <a:ext cx="5675540" cy="7344816"/>
          </a:xfrm>
          <a:prstGeom prst="rect">
            <a:avLst/>
          </a:prstGeom>
        </p:spPr>
      </p:pic>
    </p:spTree>
    <p:extLst>
      <p:ext uri="{BB962C8B-B14F-4D97-AF65-F5344CB8AC3E}">
        <p14:creationId xmlns:p14="http://schemas.microsoft.com/office/powerpoint/2010/main" val="27377381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Comparables Comisión por Desempeño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49</a:t>
            </a:fld>
            <a:endParaRPr lang="es-ES" altLang="es-MX" dirty="0"/>
          </a:p>
        </p:txBody>
      </p:sp>
      <p:pic>
        <p:nvPicPr>
          <p:cNvPr id="6" name="Imagen 5"/>
          <p:cNvPicPr>
            <a:picLocks noChangeAspect="1"/>
          </p:cNvPicPr>
          <p:nvPr/>
        </p:nvPicPr>
        <p:blipFill>
          <a:blip r:embed="rId2"/>
          <a:stretch>
            <a:fillRect/>
          </a:stretch>
        </p:blipFill>
        <p:spPr>
          <a:xfrm>
            <a:off x="2166937" y="2118964"/>
            <a:ext cx="4810125" cy="3257550"/>
          </a:xfrm>
          <a:prstGeom prst="rect">
            <a:avLst/>
          </a:prstGeom>
        </p:spPr>
      </p:pic>
    </p:spTree>
    <p:extLst>
      <p:ext uri="{BB962C8B-B14F-4D97-AF65-F5344CB8AC3E}">
        <p14:creationId xmlns:p14="http://schemas.microsoft.com/office/powerpoint/2010/main" val="19426373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95736" y="3573016"/>
            <a:ext cx="6110064" cy="328687"/>
          </a:xfrm>
        </p:spPr>
        <p:txBody>
          <a:bodyPr/>
          <a:lstStyle/>
          <a:p>
            <a:r>
              <a:rPr lang="es-ES_tradnl" dirty="0">
                <a:solidFill>
                  <a:srgbClr val="CD0000"/>
                </a:solidFill>
                <a:latin typeface="Century Gothic" panose="020B0502020202020204" pitchFamily="34" charset="0"/>
              </a:rPr>
              <a:t>Anexo VII. Riesgo Municipal y Estatal</a:t>
            </a:r>
          </a:p>
        </p:txBody>
      </p:sp>
    </p:spTree>
    <p:extLst>
      <p:ext uri="{BB962C8B-B14F-4D97-AF65-F5344CB8AC3E}">
        <p14:creationId xmlns:p14="http://schemas.microsoft.com/office/powerpoint/2010/main" val="26076310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Estrategia de Inversión – Mercado Objetivo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51</a:t>
            </a:fld>
            <a:endParaRPr lang="es-ES" altLang="es-MX" dirty="0"/>
          </a:p>
        </p:txBody>
      </p:sp>
      <p:pic>
        <p:nvPicPr>
          <p:cNvPr id="5" name="Imagen 43" descr="VIÑETASnaranja.png"/>
          <p:cNvPicPr>
            <a:picLocks noChangeAspect="1"/>
          </p:cNvPicPr>
          <p:nvPr/>
        </p:nvPicPr>
        <p:blipFill>
          <a:blip r:embed="rId2" cstate="print"/>
          <a:stretch>
            <a:fillRect/>
          </a:stretch>
        </p:blipFill>
        <p:spPr>
          <a:xfrm>
            <a:off x="2100934" y="2184767"/>
            <a:ext cx="5181172" cy="920420"/>
          </a:xfrm>
          <a:prstGeom prst="rect">
            <a:avLst/>
          </a:prstGeom>
        </p:spPr>
      </p:pic>
      <p:sp>
        <p:nvSpPr>
          <p:cNvPr id="7" name="Rectangle 16"/>
          <p:cNvSpPr>
            <a:spLocks/>
          </p:cNvSpPr>
          <p:nvPr/>
        </p:nvSpPr>
        <p:spPr bwMode="auto">
          <a:xfrm>
            <a:off x="2042202" y="2216127"/>
            <a:ext cx="1511328" cy="464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algn="ctr" defTabSz="914145"/>
            <a:r>
              <a:rPr lang="es-ES_tradnl" sz="1200" dirty="0">
                <a:solidFill>
                  <a:srgbClr val="FFFFFF"/>
                </a:solidFill>
                <a:latin typeface="Calibri"/>
                <a:ea typeface="Helvetica" charset="0"/>
                <a:cs typeface="Calibri"/>
                <a:sym typeface="Helvetica" charset="0"/>
              </a:rPr>
              <a:t>Capital y/o</a:t>
            </a:r>
          </a:p>
          <a:p>
            <a:pPr algn="ctr" defTabSz="914145"/>
            <a:r>
              <a:rPr lang="es-ES_tradnl" sz="1200" dirty="0">
                <a:solidFill>
                  <a:srgbClr val="FFFFFF"/>
                </a:solidFill>
                <a:latin typeface="Calibri"/>
                <a:ea typeface="Helvetica" charset="0"/>
                <a:cs typeface="Calibri"/>
                <a:sym typeface="Helvetica" charset="0"/>
              </a:rPr>
              <a:t>Crédito </a:t>
            </a:r>
          </a:p>
          <a:p>
            <a:pPr algn="ctr" defTabSz="914145"/>
            <a:r>
              <a:rPr lang="es-ES_tradnl" sz="1200" dirty="0">
                <a:solidFill>
                  <a:srgbClr val="FFFFFF"/>
                </a:solidFill>
                <a:latin typeface="Calibri"/>
                <a:ea typeface="Helvetica" charset="0"/>
                <a:cs typeface="Calibri"/>
                <a:sym typeface="Helvetica" charset="0"/>
              </a:rPr>
              <a:t>Subordinado</a:t>
            </a:r>
          </a:p>
          <a:p>
            <a:pPr algn="ctr" defTabSz="914145"/>
            <a:r>
              <a:rPr lang="es-ES_tradnl" sz="1200" dirty="0">
                <a:solidFill>
                  <a:srgbClr val="FFFFFF"/>
                </a:solidFill>
                <a:latin typeface="Calibri"/>
                <a:cs typeface="Calibri"/>
                <a:sym typeface="Helvetica" charset="0"/>
              </a:rPr>
              <a:t>Semilla</a:t>
            </a:r>
            <a:endParaRPr lang="es-ES_tradnl" sz="1200" dirty="0">
              <a:solidFill>
                <a:srgbClr val="FFFFFF"/>
              </a:solidFill>
              <a:latin typeface="Calibri"/>
              <a:cs typeface="Calibri"/>
            </a:endParaRPr>
          </a:p>
        </p:txBody>
      </p:sp>
      <p:sp>
        <p:nvSpPr>
          <p:cNvPr id="8" name="Rectangle 17"/>
          <p:cNvSpPr>
            <a:spLocks/>
          </p:cNvSpPr>
          <p:nvPr/>
        </p:nvSpPr>
        <p:spPr bwMode="auto">
          <a:xfrm>
            <a:off x="3620316" y="2216127"/>
            <a:ext cx="1197823" cy="8235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defTabSz="914145"/>
            <a:r>
              <a:rPr lang="es-ES_tradnl" sz="1200" dirty="0">
                <a:solidFill>
                  <a:srgbClr val="FFFFFF"/>
                </a:solidFill>
                <a:latin typeface="Calibri"/>
                <a:ea typeface="Helvetica" charset="0"/>
                <a:cs typeface="Calibri"/>
                <a:sym typeface="Helvetica" charset="0"/>
              </a:rPr>
              <a:t>Capital y/o Crédito Subordinado</a:t>
            </a:r>
          </a:p>
          <a:p>
            <a:pPr defTabSz="914145"/>
            <a:r>
              <a:rPr lang="es-ES_tradnl" sz="1200" dirty="0">
                <a:solidFill>
                  <a:srgbClr val="FFFFFF"/>
                </a:solidFill>
                <a:latin typeface="Calibri"/>
                <a:cs typeface="Calibri"/>
                <a:sym typeface="Helvetica" charset="0"/>
              </a:rPr>
              <a:t>Complementario</a:t>
            </a:r>
            <a:endParaRPr lang="es-ES_tradnl" sz="1200" dirty="0">
              <a:solidFill>
                <a:srgbClr val="FFFFFF"/>
              </a:solidFill>
              <a:latin typeface="Calibri"/>
              <a:cs typeface="Calibri"/>
            </a:endParaRPr>
          </a:p>
        </p:txBody>
      </p:sp>
      <p:sp>
        <p:nvSpPr>
          <p:cNvPr id="9" name="Rectangle 15"/>
          <p:cNvSpPr>
            <a:spLocks/>
          </p:cNvSpPr>
          <p:nvPr/>
        </p:nvSpPr>
        <p:spPr bwMode="auto">
          <a:xfrm>
            <a:off x="623451" y="2371563"/>
            <a:ext cx="1433183" cy="5268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algn="ctr" defTabSz="914145"/>
            <a:r>
              <a:rPr lang="es-ES_tradnl" sz="1350" b="1" cap="small" dirty="0">
                <a:solidFill>
                  <a:srgbClr val="808080"/>
                </a:solidFill>
                <a:latin typeface="Calibri" pitchFamily="34" charset="0"/>
                <a:ea typeface="ＭＳ Ｐゴシック" charset="-128"/>
                <a:cs typeface="+mn-cs"/>
                <a:sym typeface="Helvetica" charset="0"/>
              </a:rPr>
              <a:t>Estrategia del Producto</a:t>
            </a:r>
          </a:p>
        </p:txBody>
      </p:sp>
      <p:sp>
        <p:nvSpPr>
          <p:cNvPr id="10" name="Rectangle 28"/>
          <p:cNvSpPr>
            <a:spLocks/>
          </p:cNvSpPr>
          <p:nvPr/>
        </p:nvSpPr>
        <p:spPr bwMode="auto">
          <a:xfrm>
            <a:off x="992435" y="3327254"/>
            <a:ext cx="1049568" cy="3080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defTabSz="914145"/>
            <a:r>
              <a:rPr lang="es-ES_tradnl" sz="1350" b="1" cap="small" dirty="0">
                <a:solidFill>
                  <a:srgbClr val="808080"/>
                </a:solidFill>
                <a:latin typeface="Calibri" pitchFamily="34" charset="0"/>
                <a:ea typeface="ＭＳ Ｐゴシック" charset="-128"/>
                <a:cs typeface="+mn-cs"/>
                <a:sym typeface="Helvetica" charset="0"/>
              </a:rPr>
              <a:t>Riesgo</a:t>
            </a:r>
          </a:p>
        </p:txBody>
      </p:sp>
      <p:sp>
        <p:nvSpPr>
          <p:cNvPr id="11" name="AutoShape 29"/>
          <p:cNvSpPr>
            <a:spLocks/>
          </p:cNvSpPr>
          <p:nvPr/>
        </p:nvSpPr>
        <p:spPr bwMode="auto">
          <a:xfrm>
            <a:off x="2098006" y="3228086"/>
            <a:ext cx="5224035" cy="5335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0" y="0"/>
                </a:lnTo>
                <a:lnTo>
                  <a:pt x="21600" y="21600"/>
                </a:lnTo>
                <a:close/>
              </a:path>
            </a:pathLst>
          </a:custGeom>
          <a:solidFill>
            <a:srgbClr val="FF6933"/>
          </a:solidFill>
          <a:ln>
            <a:noFill/>
          </a:ln>
          <a:effectLst/>
          <a:extLst>
            <a:ext uri="{91240B29-F687-4F45-9708-019B960494DF}">
              <a14:hiddenLine xmlns:a14="http://schemas.microsoft.com/office/drawing/2010/main" w="9525"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s-ES_tradnl" dirty="0"/>
          </a:p>
        </p:txBody>
      </p:sp>
      <p:sp>
        <p:nvSpPr>
          <p:cNvPr id="12" name="Rectangle 15"/>
          <p:cNvSpPr>
            <a:spLocks/>
          </p:cNvSpPr>
          <p:nvPr/>
        </p:nvSpPr>
        <p:spPr bwMode="auto">
          <a:xfrm>
            <a:off x="920427" y="1691208"/>
            <a:ext cx="792088" cy="288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algn="ctr" defTabSz="914145"/>
            <a:r>
              <a:rPr lang="es-ES_tradnl" sz="1350" b="1" cap="small" dirty="0">
                <a:solidFill>
                  <a:srgbClr val="808080"/>
                </a:solidFill>
                <a:latin typeface="Calibri" pitchFamily="34" charset="0"/>
                <a:ea typeface="ＭＳ Ｐゴシック" charset="-128"/>
                <a:cs typeface="+mn-cs"/>
                <a:sym typeface="Helvetica" charset="0"/>
              </a:rPr>
              <a:t>Etapa</a:t>
            </a:r>
          </a:p>
        </p:txBody>
      </p:sp>
      <p:grpSp>
        <p:nvGrpSpPr>
          <p:cNvPr id="13" name="Group 11"/>
          <p:cNvGrpSpPr>
            <a:grpSpLocks/>
          </p:cNvGrpSpPr>
          <p:nvPr/>
        </p:nvGrpSpPr>
        <p:grpSpPr bwMode="auto">
          <a:xfrm>
            <a:off x="2670535" y="1353367"/>
            <a:ext cx="4299348" cy="590276"/>
            <a:chOff x="0" y="0"/>
            <a:chExt cx="482" cy="67"/>
          </a:xfrm>
        </p:grpSpPr>
        <p:sp>
          <p:nvSpPr>
            <p:cNvPr id="14" name="Rectangle 12"/>
            <p:cNvSpPr>
              <a:spLocks/>
            </p:cNvSpPr>
            <p:nvPr/>
          </p:nvSpPr>
          <p:spPr bwMode="auto">
            <a:xfrm>
              <a:off x="0" y="0"/>
              <a:ext cx="163" cy="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8900" tIns="50800" rIns="88900" bIns="50800"/>
            <a:lstStyle/>
            <a:p>
              <a:pPr defTabSz="914145"/>
              <a:r>
                <a:rPr lang="es-ES_tradnl" sz="1350" b="1" cap="small" dirty="0">
                  <a:solidFill>
                    <a:srgbClr val="808080"/>
                  </a:solidFill>
                  <a:latin typeface="Calibri" pitchFamily="34" charset="0"/>
                  <a:ea typeface="ＭＳ Ｐゴシック" charset="-128"/>
                  <a:cs typeface="+mn-cs"/>
                  <a:sym typeface="Helvetica" charset="0"/>
                </a:rPr>
                <a:t>Construcción</a:t>
              </a:r>
            </a:p>
          </p:txBody>
        </p:sp>
        <p:sp>
          <p:nvSpPr>
            <p:cNvPr id="15" name="Rectangle 13"/>
            <p:cNvSpPr>
              <a:spLocks/>
            </p:cNvSpPr>
            <p:nvPr/>
          </p:nvSpPr>
          <p:spPr bwMode="auto">
            <a:xfrm>
              <a:off x="199" y="0"/>
              <a:ext cx="259" cy="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8900" tIns="50800" rIns="88900" bIns="50800"/>
            <a:lstStyle/>
            <a:p>
              <a:pPr defTabSz="914145"/>
              <a:r>
                <a:rPr lang="es-ES_tradnl" sz="1600" b="1" dirty="0">
                  <a:solidFill>
                    <a:srgbClr val="808080"/>
                  </a:solidFill>
                  <a:latin typeface="Calibri"/>
                  <a:ea typeface="Helvetica" charset="0"/>
                  <a:cs typeface="Calibri"/>
                  <a:sym typeface="Helvetica" charset="0"/>
                </a:rPr>
                <a:t>  </a:t>
              </a:r>
              <a:r>
                <a:rPr lang="es-ES_tradnl" sz="1350" b="1" cap="small" dirty="0">
                  <a:solidFill>
                    <a:srgbClr val="808080"/>
                  </a:solidFill>
                  <a:latin typeface="Calibri" pitchFamily="34" charset="0"/>
                  <a:ea typeface="ＭＳ Ｐゴシック" charset="-128"/>
                  <a:sym typeface="Helvetica" charset="0"/>
                </a:rPr>
                <a:t>Maduración</a:t>
              </a:r>
            </a:p>
          </p:txBody>
        </p:sp>
        <p:sp>
          <p:nvSpPr>
            <p:cNvPr id="16" name="Rectangle 14"/>
            <p:cNvSpPr>
              <a:spLocks/>
            </p:cNvSpPr>
            <p:nvPr/>
          </p:nvSpPr>
          <p:spPr bwMode="auto">
            <a:xfrm>
              <a:off x="335" y="0"/>
              <a:ext cx="147" cy="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8900" tIns="50800" rIns="88900" bIns="50800"/>
            <a:lstStyle/>
            <a:p>
              <a:pPr defTabSz="914145"/>
              <a:r>
                <a:rPr lang="es-ES_tradnl" sz="1600" b="1" dirty="0">
                  <a:solidFill>
                    <a:srgbClr val="808080"/>
                  </a:solidFill>
                  <a:latin typeface="Calibri"/>
                  <a:ea typeface="Helvetica" charset="0"/>
                  <a:cs typeface="Calibri"/>
                  <a:sym typeface="Helvetica" charset="0"/>
                </a:rPr>
                <a:t>    </a:t>
              </a:r>
              <a:r>
                <a:rPr lang="es-ES_tradnl" sz="1350" b="1" cap="small" dirty="0">
                  <a:solidFill>
                    <a:srgbClr val="808080"/>
                  </a:solidFill>
                  <a:latin typeface="Calibri" pitchFamily="34" charset="0"/>
                  <a:ea typeface="ＭＳ Ｐゴシック" charset="-128"/>
                  <a:sym typeface="Helvetica" charset="0"/>
                </a:rPr>
                <a:t>Operación</a:t>
              </a:r>
            </a:p>
          </p:txBody>
        </p:sp>
      </p:grpSp>
      <p:sp>
        <p:nvSpPr>
          <p:cNvPr id="17" name="Rectángulo 16"/>
          <p:cNvSpPr/>
          <p:nvPr/>
        </p:nvSpPr>
        <p:spPr bwMode="auto">
          <a:xfrm>
            <a:off x="2098006" y="1856962"/>
            <a:ext cx="2593514" cy="243002"/>
          </a:xfrm>
          <a:prstGeom prst="rect">
            <a:avLst/>
          </a:prstGeom>
          <a:gradFill flip="none" rotWithShape="1">
            <a:gsLst>
              <a:gs pos="0">
                <a:schemeClr val="accent1">
                  <a:lumMod val="0"/>
                  <a:lumOff val="100000"/>
                </a:schemeClr>
              </a:gs>
              <a:gs pos="55000">
                <a:srgbClr val="D2FED3"/>
              </a:gs>
              <a:gs pos="100000">
                <a:schemeClr val="accent5">
                  <a:lumMod val="75000"/>
                </a:schemeClr>
              </a:gs>
            </a:gsLst>
            <a:lin ang="0" scaled="1"/>
            <a:tileRect/>
          </a:gra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1200" b="0" i="0" u="none" strike="noStrike" cap="none" normalizeH="0" baseline="0" dirty="0">
                <a:ln>
                  <a:noFill/>
                </a:ln>
                <a:solidFill>
                  <a:schemeClr val="tx1"/>
                </a:solidFill>
                <a:effectLst/>
                <a:latin typeface="Credit Suisse Type Roman" pitchFamily="34" charset="0"/>
              </a:rPr>
              <a:t>Green Field</a:t>
            </a:r>
          </a:p>
        </p:txBody>
      </p:sp>
      <p:sp>
        <p:nvSpPr>
          <p:cNvPr id="18" name="Rectángulo 17"/>
          <p:cNvSpPr/>
          <p:nvPr/>
        </p:nvSpPr>
        <p:spPr bwMode="auto">
          <a:xfrm>
            <a:off x="4470053" y="1856962"/>
            <a:ext cx="2593514" cy="248467"/>
          </a:xfrm>
          <a:prstGeom prst="rect">
            <a:avLst/>
          </a:prstGeom>
          <a:gradFill flip="none" rotWithShape="1">
            <a:gsLst>
              <a:gs pos="0">
                <a:schemeClr val="accent5">
                  <a:lumMod val="75000"/>
                </a:schemeClr>
              </a:gs>
              <a:gs pos="0">
                <a:schemeClr val="accent5">
                  <a:lumMod val="95000"/>
                  <a:lumOff val="5000"/>
                </a:schemeClr>
              </a:gs>
              <a:gs pos="100000">
                <a:schemeClr val="bg1">
                  <a:lumMod val="75000"/>
                </a:schemeClr>
              </a:gs>
            </a:gsLst>
            <a:path path="circle">
              <a:fillToRect r="100000" b="100000"/>
            </a:path>
            <a:tileRect l="-100000" t="-100000"/>
          </a:gra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1200" b="0" i="0" u="none" strike="noStrike" cap="none" normalizeH="0" baseline="0" dirty="0">
                <a:ln>
                  <a:noFill/>
                </a:ln>
                <a:solidFill>
                  <a:schemeClr val="tx1"/>
                </a:solidFill>
                <a:effectLst/>
                <a:latin typeface="Credit Suisse Type Roman" pitchFamily="34" charset="0"/>
              </a:rPr>
              <a:t>Brown Field</a:t>
            </a:r>
          </a:p>
        </p:txBody>
      </p:sp>
      <p:sp>
        <p:nvSpPr>
          <p:cNvPr id="19" name="CuadroTexto 18"/>
          <p:cNvSpPr txBox="1"/>
          <p:nvPr/>
        </p:nvSpPr>
        <p:spPr bwMode="gray">
          <a:xfrm>
            <a:off x="2098006" y="3777455"/>
            <a:ext cx="572529" cy="197362"/>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R="0" indent="0" defTabSz="914145" fontAlgn="base">
              <a:lnSpc>
                <a:spcPct val="95000"/>
              </a:lnSpc>
              <a:spcBef>
                <a:spcPct val="0"/>
              </a:spcBef>
              <a:spcAft>
                <a:spcPct val="0"/>
              </a:spcAft>
              <a:buClrTx/>
              <a:buSzTx/>
              <a:buFontTx/>
              <a:buNone/>
              <a:tabLst/>
            </a:pPr>
            <a:r>
              <a:rPr lang="es-ES_tradnl" sz="1350" b="1" cap="small" dirty="0">
                <a:solidFill>
                  <a:srgbClr val="808080"/>
                </a:solidFill>
                <a:latin typeface="Calibri" pitchFamily="34" charset="0"/>
                <a:ea typeface="ＭＳ Ｐゴシック" charset="-128"/>
              </a:rPr>
              <a:t>+ Riesgo</a:t>
            </a:r>
          </a:p>
        </p:txBody>
      </p:sp>
      <p:sp>
        <p:nvSpPr>
          <p:cNvPr id="20" name="CuadroTexto 19"/>
          <p:cNvSpPr txBox="1"/>
          <p:nvPr/>
        </p:nvSpPr>
        <p:spPr bwMode="gray">
          <a:xfrm>
            <a:off x="6651110" y="3739699"/>
            <a:ext cx="538865" cy="197362"/>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R="0" indent="0" defTabSz="914145" fontAlgn="base">
              <a:lnSpc>
                <a:spcPct val="95000"/>
              </a:lnSpc>
              <a:spcBef>
                <a:spcPct val="0"/>
              </a:spcBef>
              <a:spcAft>
                <a:spcPct val="0"/>
              </a:spcAft>
              <a:buClrTx/>
              <a:buSzTx/>
              <a:buFontTx/>
              <a:buNone/>
              <a:tabLst/>
            </a:pPr>
            <a:r>
              <a:rPr lang="es-ES_tradnl" sz="1350" b="1" cap="small" dirty="0">
                <a:solidFill>
                  <a:srgbClr val="808080"/>
                </a:solidFill>
                <a:latin typeface="Calibri" pitchFamily="34" charset="0"/>
                <a:ea typeface="ＭＳ Ｐゴシック" charset="-128"/>
              </a:rPr>
              <a:t>- Riesgo</a:t>
            </a:r>
          </a:p>
        </p:txBody>
      </p:sp>
      <p:sp>
        <p:nvSpPr>
          <p:cNvPr id="21" name="Rectángulo 20"/>
          <p:cNvSpPr/>
          <p:nvPr/>
        </p:nvSpPr>
        <p:spPr bwMode="auto">
          <a:xfrm>
            <a:off x="2056634" y="4259766"/>
            <a:ext cx="2761505" cy="234175"/>
          </a:xfrm>
          <a:prstGeom prst="rect">
            <a:avLst/>
          </a:prstGeom>
          <a:solidFill>
            <a:schemeClr val="bg1">
              <a:lumMod val="75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1200" b="0" i="0" u="none" strike="noStrike" cap="none" normalizeH="0" baseline="0" dirty="0">
                <a:ln>
                  <a:noFill/>
                </a:ln>
                <a:solidFill>
                  <a:schemeClr val="tx1"/>
                </a:solidFill>
                <a:effectLst/>
                <a:latin typeface="Credit Suisse Type Roman" pitchFamily="34" charset="0"/>
              </a:rPr>
              <a:t>Obra</a:t>
            </a:r>
            <a:r>
              <a:rPr kumimoji="0" lang="es-ES_tradnl" sz="1200" b="0" i="0" u="none" strike="noStrike" cap="none" normalizeH="0" dirty="0">
                <a:ln>
                  <a:noFill/>
                </a:ln>
                <a:solidFill>
                  <a:schemeClr val="tx1"/>
                </a:solidFill>
                <a:effectLst/>
                <a:latin typeface="Credit Suisse Type Roman" pitchFamily="34" charset="0"/>
              </a:rPr>
              <a:t> Pública</a:t>
            </a: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22" name="Rectangle 16"/>
          <p:cNvSpPr>
            <a:spLocks/>
          </p:cNvSpPr>
          <p:nvPr/>
        </p:nvSpPr>
        <p:spPr bwMode="auto">
          <a:xfrm>
            <a:off x="4538794" y="2216127"/>
            <a:ext cx="1511328" cy="464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algn="ctr" defTabSz="914145"/>
            <a:r>
              <a:rPr lang="es-ES_tradnl" sz="1200" dirty="0">
                <a:solidFill>
                  <a:srgbClr val="FFFFFF"/>
                </a:solidFill>
                <a:latin typeface="Calibri"/>
                <a:ea typeface="Helvetica" charset="0"/>
                <a:cs typeface="Calibri"/>
                <a:sym typeface="Helvetica" charset="0"/>
              </a:rPr>
              <a:t>Capital y/o</a:t>
            </a:r>
          </a:p>
          <a:p>
            <a:pPr algn="ctr" defTabSz="914145"/>
            <a:r>
              <a:rPr lang="es-ES_tradnl" sz="1200" dirty="0">
                <a:solidFill>
                  <a:srgbClr val="FFFFFF"/>
                </a:solidFill>
                <a:latin typeface="Calibri"/>
                <a:ea typeface="Helvetica" charset="0"/>
                <a:cs typeface="Calibri"/>
                <a:sym typeface="Helvetica" charset="0"/>
              </a:rPr>
              <a:t>Crédito </a:t>
            </a:r>
          </a:p>
          <a:p>
            <a:pPr algn="ctr" defTabSz="914145"/>
            <a:r>
              <a:rPr lang="es-ES_tradnl" sz="1200" dirty="0">
                <a:solidFill>
                  <a:srgbClr val="FFFFFF"/>
                </a:solidFill>
                <a:latin typeface="Calibri"/>
                <a:ea typeface="Helvetica" charset="0"/>
                <a:cs typeface="Calibri"/>
                <a:sym typeface="Helvetica" charset="0"/>
              </a:rPr>
              <a:t>Subordinado</a:t>
            </a:r>
          </a:p>
          <a:p>
            <a:pPr algn="ctr" defTabSz="914145"/>
            <a:r>
              <a:rPr lang="es-ES_tradnl" sz="1200" dirty="0">
                <a:solidFill>
                  <a:srgbClr val="FFFFFF"/>
                </a:solidFill>
                <a:latin typeface="Calibri"/>
                <a:cs typeface="Calibri"/>
                <a:sym typeface="Helvetica" charset="0"/>
              </a:rPr>
              <a:t>Liquidez</a:t>
            </a:r>
            <a:endParaRPr lang="es-ES_tradnl" sz="1200" dirty="0">
              <a:solidFill>
                <a:srgbClr val="FFFFFF"/>
              </a:solidFill>
              <a:latin typeface="Calibri"/>
              <a:cs typeface="Calibri"/>
            </a:endParaRPr>
          </a:p>
        </p:txBody>
      </p:sp>
      <p:sp>
        <p:nvSpPr>
          <p:cNvPr id="23" name="Rectangle 16"/>
          <p:cNvSpPr>
            <a:spLocks/>
          </p:cNvSpPr>
          <p:nvPr/>
        </p:nvSpPr>
        <p:spPr bwMode="auto">
          <a:xfrm>
            <a:off x="5810713" y="2484577"/>
            <a:ext cx="1511328" cy="464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2506" tIns="35717" rIns="62506" bIns="35717"/>
          <a:lstStyle/>
          <a:p>
            <a:pPr algn="ctr" defTabSz="914145"/>
            <a:r>
              <a:rPr lang="es-ES_tradnl" sz="1200" dirty="0">
                <a:solidFill>
                  <a:srgbClr val="FFFFFF"/>
                </a:solidFill>
                <a:latin typeface="Calibri"/>
                <a:ea typeface="Helvetica" charset="0"/>
                <a:cs typeface="Calibri"/>
                <a:sym typeface="Helvetica" charset="0"/>
              </a:rPr>
              <a:t>Desinversión</a:t>
            </a:r>
            <a:endParaRPr lang="es-ES_tradnl" sz="1200" dirty="0">
              <a:solidFill>
                <a:srgbClr val="FFFFFF"/>
              </a:solidFill>
              <a:latin typeface="Calibri"/>
              <a:cs typeface="Calibri"/>
            </a:endParaRPr>
          </a:p>
        </p:txBody>
      </p:sp>
      <p:sp>
        <p:nvSpPr>
          <p:cNvPr id="24" name="Rectángulo 23"/>
          <p:cNvSpPr/>
          <p:nvPr/>
        </p:nvSpPr>
        <p:spPr bwMode="auto">
          <a:xfrm>
            <a:off x="2052064" y="4737921"/>
            <a:ext cx="5230042" cy="353719"/>
          </a:xfrm>
          <a:prstGeom prst="rect">
            <a:avLst/>
          </a:prstGeom>
          <a:solidFill>
            <a:srgbClr val="D2FED3"/>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1200" b="0" i="0" u="none" strike="noStrike" cap="none" normalizeH="0" baseline="0" dirty="0">
                <a:ln>
                  <a:noFill/>
                </a:ln>
                <a:solidFill>
                  <a:srgbClr val="00B050"/>
                </a:solidFill>
                <a:effectLst/>
                <a:latin typeface="Credit Suisse Type Roman" pitchFamily="34" charset="0"/>
              </a:rPr>
              <a:t>APP´s</a:t>
            </a:r>
            <a:r>
              <a:rPr lang="es-ES_tradnl" sz="1200" dirty="0">
                <a:solidFill>
                  <a:srgbClr val="00B050"/>
                </a:solidFill>
                <a:latin typeface="Credit Suisse Type Roman" pitchFamily="34" charset="0"/>
              </a:rPr>
              <a:t>, Contratos de Prestación de Servicios, Concesiones, BOT´s, BOO´s</a:t>
            </a:r>
            <a:endParaRPr kumimoji="0" lang="es-ES_tradnl" sz="1200" b="0" i="0" u="none" strike="noStrike" cap="none" normalizeH="0" baseline="0" dirty="0">
              <a:ln>
                <a:noFill/>
              </a:ln>
              <a:solidFill>
                <a:srgbClr val="00B050"/>
              </a:solidFill>
              <a:effectLst/>
              <a:latin typeface="Credit Suisse Type Roman" pitchFamily="34" charset="0"/>
            </a:endParaRPr>
          </a:p>
        </p:txBody>
      </p:sp>
      <p:sp>
        <p:nvSpPr>
          <p:cNvPr id="25" name="Rectángulo 24"/>
          <p:cNvSpPr/>
          <p:nvPr/>
        </p:nvSpPr>
        <p:spPr bwMode="auto">
          <a:xfrm>
            <a:off x="4691520" y="5183027"/>
            <a:ext cx="2590586" cy="353719"/>
          </a:xfrm>
          <a:prstGeom prst="rect">
            <a:avLst/>
          </a:prstGeom>
          <a:solidFill>
            <a:srgbClr val="D2FED3"/>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1200" dirty="0">
                <a:solidFill>
                  <a:srgbClr val="00B050"/>
                </a:solidFill>
                <a:latin typeface="Credit Suisse Type Roman" pitchFamily="34" charset="0"/>
              </a:rPr>
              <a:t>Reconversiones, CPS</a:t>
            </a:r>
          </a:p>
        </p:txBody>
      </p:sp>
      <p:sp>
        <p:nvSpPr>
          <p:cNvPr id="26" name="Abrir llave 25"/>
          <p:cNvSpPr/>
          <p:nvPr/>
        </p:nvSpPr>
        <p:spPr bwMode="auto">
          <a:xfrm>
            <a:off x="1881051" y="4259766"/>
            <a:ext cx="87086" cy="303525"/>
          </a:xfrm>
          <a:prstGeom prst="leftBrac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7780" y="4972664"/>
            <a:ext cx="287915" cy="273485"/>
          </a:xfrm>
          <a:prstGeom prst="rect">
            <a:avLst/>
          </a:prstGeom>
        </p:spPr>
      </p:pic>
      <p:sp>
        <p:nvSpPr>
          <p:cNvPr id="28" name="Abrir llave 27"/>
          <p:cNvSpPr/>
          <p:nvPr/>
        </p:nvSpPr>
        <p:spPr bwMode="auto">
          <a:xfrm>
            <a:off x="1885456" y="4788115"/>
            <a:ext cx="87086" cy="708193"/>
          </a:xfrm>
          <a:prstGeom prst="leftBrac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pic>
        <p:nvPicPr>
          <p:cNvPr id="29" name="Imagen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7556" y="4308943"/>
            <a:ext cx="184998" cy="184998"/>
          </a:xfrm>
          <a:prstGeom prst="rect">
            <a:avLst/>
          </a:prstGeom>
        </p:spPr>
      </p:pic>
      <p:sp>
        <p:nvSpPr>
          <p:cNvPr id="30" name="CuadroTexto 29"/>
          <p:cNvSpPr txBox="1"/>
          <p:nvPr/>
        </p:nvSpPr>
        <p:spPr bwMode="gray">
          <a:xfrm>
            <a:off x="179512" y="4273822"/>
            <a:ext cx="1339547" cy="321627"/>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R="0" indent="0" defTabSz="914145" fontAlgn="base">
              <a:lnSpc>
                <a:spcPct val="95000"/>
              </a:lnSpc>
              <a:spcBef>
                <a:spcPct val="0"/>
              </a:spcBef>
              <a:spcAft>
                <a:spcPct val="0"/>
              </a:spcAft>
              <a:buClrTx/>
              <a:buSzTx/>
              <a:buFontTx/>
              <a:buNone/>
              <a:tabLst/>
            </a:pPr>
            <a:r>
              <a:rPr lang="es-ES_tradnl" sz="1100" b="1" cap="small" dirty="0">
                <a:solidFill>
                  <a:srgbClr val="808080"/>
                </a:solidFill>
                <a:latin typeface="Calibri" pitchFamily="34" charset="0"/>
                <a:ea typeface="ＭＳ Ｐゴシック" charset="-128"/>
              </a:rPr>
              <a:t>No son del Interés de nuestro CKD</a:t>
            </a:r>
          </a:p>
        </p:txBody>
      </p:sp>
      <p:sp>
        <p:nvSpPr>
          <p:cNvPr id="31" name="CuadroTexto 30"/>
          <p:cNvSpPr txBox="1"/>
          <p:nvPr/>
        </p:nvSpPr>
        <p:spPr bwMode="gray">
          <a:xfrm>
            <a:off x="179513" y="4917183"/>
            <a:ext cx="1298746" cy="321627"/>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lang="es-ES_tradnl" sz="1100" b="1" cap="small" dirty="0">
                <a:solidFill>
                  <a:srgbClr val="808080"/>
                </a:solidFill>
                <a:latin typeface="Calibri" pitchFamily="34" charset="0"/>
                <a:ea typeface="ＭＳ Ｐゴシック" charset="-128"/>
              </a:rPr>
              <a:t>Si son del Interés de nuestro CKD</a:t>
            </a:r>
          </a:p>
        </p:txBody>
      </p:sp>
      <p:sp>
        <p:nvSpPr>
          <p:cNvPr id="32" name="Llamada rectangular 31"/>
          <p:cNvSpPr/>
          <p:nvPr/>
        </p:nvSpPr>
        <p:spPr bwMode="auto">
          <a:xfrm>
            <a:off x="4976812" y="3840691"/>
            <a:ext cx="1457325" cy="468252"/>
          </a:xfrm>
          <a:prstGeom prst="wedgeRectCallout">
            <a:avLst>
              <a:gd name="adj1" fmla="val -57108"/>
              <a:gd name="adj2" fmla="val 70637"/>
            </a:avLst>
          </a:prstGeom>
          <a:solidFill>
            <a:schemeClr val="bg1">
              <a:lumMod val="85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Requieren de autorización presupuestal</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o con cargo a la partida de Inversión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Pública, por lo general se ejecutan en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menos de un año y nunca más allá del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período de Gobierno.</a:t>
            </a:r>
            <a:endParaRPr kumimoji="0" lang="es-ES_tradnl" sz="600" b="0" i="0" u="none" strike="noStrike" cap="none" normalizeH="0" baseline="0" dirty="0">
              <a:ln>
                <a:noFill/>
              </a:ln>
              <a:solidFill>
                <a:schemeClr val="bg1">
                  <a:lumMod val="50000"/>
                </a:schemeClr>
              </a:solidFill>
              <a:effectLst/>
              <a:latin typeface="Credit Suisse Type Roman" pitchFamily="34" charset="0"/>
            </a:endParaRPr>
          </a:p>
        </p:txBody>
      </p:sp>
      <p:sp>
        <p:nvSpPr>
          <p:cNvPr id="33" name="Llamada rectangular 32"/>
          <p:cNvSpPr/>
          <p:nvPr/>
        </p:nvSpPr>
        <p:spPr bwMode="auto">
          <a:xfrm>
            <a:off x="7454748" y="4743943"/>
            <a:ext cx="1582010" cy="796536"/>
          </a:xfrm>
          <a:prstGeom prst="wedgeRectCallout">
            <a:avLst>
              <a:gd name="adj1" fmla="val -60358"/>
              <a:gd name="adj2" fmla="val 1021"/>
            </a:avLst>
          </a:prstGeom>
          <a:solidFill>
            <a:schemeClr val="bg1">
              <a:lumMod val="85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Son proyectos de Largo Plazo, requieren de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autorización de Congreso para exceder el</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plazo de gobierno.</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Deben contar con una multi - anualidad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presupuestal autorizada por congreso</a:t>
            </a:r>
            <a:r>
              <a:rPr lang="es-ES_tradnl" sz="600" baseline="30000" dirty="0">
                <a:solidFill>
                  <a:schemeClr val="bg1">
                    <a:lumMod val="50000"/>
                  </a:schemeClr>
                </a:solidFill>
                <a:latin typeface="Credit Suisse Type Roman" pitchFamily="34" charset="0"/>
              </a:rPr>
              <a:t>1</a:t>
            </a:r>
            <a:r>
              <a:rPr lang="es-ES_tradnl" sz="600" dirty="0">
                <a:solidFill>
                  <a:schemeClr val="bg1">
                    <a:lumMod val="50000"/>
                  </a:schemeClr>
                </a:solidFill>
                <a:latin typeface="Credit Suisse Type Roman" pitchFamily="34" charset="0"/>
              </a:rPr>
              <a:t>.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Estos proyectos cuentan normalmente con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una estructura de garantías y fuente alterna </a:t>
            </a:r>
          </a:p>
          <a:p>
            <a:pPr marL="0" marR="0" indent="0" algn="just"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600" dirty="0">
                <a:solidFill>
                  <a:schemeClr val="bg1">
                    <a:lumMod val="50000"/>
                  </a:schemeClr>
                </a:solidFill>
                <a:latin typeface="Credit Suisse Type Roman" pitchFamily="34" charset="0"/>
              </a:rPr>
              <a:t>de pago de un grado de gobierno superior.</a:t>
            </a:r>
            <a:endParaRPr kumimoji="0" lang="es-ES_tradnl" sz="600" b="0" i="0" u="none" strike="noStrike" cap="none" normalizeH="0" baseline="0" dirty="0">
              <a:ln>
                <a:noFill/>
              </a:ln>
              <a:solidFill>
                <a:schemeClr val="bg1">
                  <a:lumMod val="50000"/>
                </a:schemeClr>
              </a:solidFill>
              <a:effectLst/>
              <a:latin typeface="Credit Suisse Type Roman" pitchFamily="34" charset="0"/>
            </a:endParaRPr>
          </a:p>
        </p:txBody>
      </p:sp>
      <p:sp>
        <p:nvSpPr>
          <p:cNvPr id="34" name="CuadroTexto 33"/>
          <p:cNvSpPr txBox="1"/>
          <p:nvPr/>
        </p:nvSpPr>
        <p:spPr bwMode="gray">
          <a:xfrm>
            <a:off x="179512" y="6609039"/>
            <a:ext cx="4332917" cy="131574"/>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defTabSz="914145" fontAlgn="base">
              <a:lnSpc>
                <a:spcPct val="95000"/>
              </a:lnSpc>
              <a:spcBef>
                <a:spcPct val="0"/>
              </a:spcBef>
              <a:spcAft>
                <a:spcPct val="0"/>
              </a:spcAft>
            </a:pPr>
            <a:r>
              <a:rPr lang="es-ES_tradnl" sz="900" b="1" cap="small" dirty="0">
                <a:solidFill>
                  <a:srgbClr val="808080"/>
                </a:solidFill>
                <a:latin typeface="Calibri" pitchFamily="34" charset="0"/>
                <a:ea typeface="ＭＳ Ｐゴシック" charset="-128"/>
              </a:rPr>
              <a:t>Notas: 1.- Con excepción de Jalisco, ya que el Cabildo de cada Municipio tienen dicha facultad.</a:t>
            </a:r>
          </a:p>
        </p:txBody>
      </p:sp>
      <p:cxnSp>
        <p:nvCxnSpPr>
          <p:cNvPr id="35" name="Conector recto 34"/>
          <p:cNvCxnSpPr/>
          <p:nvPr/>
        </p:nvCxnSpPr>
        <p:spPr bwMode="auto">
          <a:xfrm>
            <a:off x="2157260" y="1739833"/>
            <a:ext cx="2160533" cy="4603"/>
          </a:xfrm>
          <a:prstGeom prst="line">
            <a:avLst/>
          </a:prstGeom>
          <a:solidFill>
            <a:schemeClr val="accent1"/>
          </a:solidFill>
          <a:ln w="3175" cap="flat" cmpd="sng" algn="ctr">
            <a:solidFill>
              <a:srgbClr val="C00000"/>
            </a:solidFill>
            <a:prstDash val="solid"/>
            <a:round/>
            <a:headEnd type="diamond" w="med" len="med"/>
            <a:tailEnd type="diamond"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Conector recto 35"/>
          <p:cNvCxnSpPr/>
          <p:nvPr/>
        </p:nvCxnSpPr>
        <p:spPr bwMode="auto">
          <a:xfrm>
            <a:off x="4405844" y="1745470"/>
            <a:ext cx="1230609" cy="10319"/>
          </a:xfrm>
          <a:prstGeom prst="line">
            <a:avLst/>
          </a:prstGeom>
          <a:solidFill>
            <a:schemeClr val="accent1"/>
          </a:solidFill>
          <a:ln w="3175" cap="flat" cmpd="sng" algn="ctr">
            <a:solidFill>
              <a:srgbClr val="C00000"/>
            </a:solidFill>
            <a:prstDash val="solid"/>
            <a:round/>
            <a:headEnd type="diamond" w="med" len="med"/>
            <a:tailEnd type="diamond"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Conector recto 36"/>
          <p:cNvCxnSpPr/>
          <p:nvPr/>
        </p:nvCxnSpPr>
        <p:spPr bwMode="auto">
          <a:xfrm flipV="1">
            <a:off x="5764237" y="1740132"/>
            <a:ext cx="1227864" cy="10497"/>
          </a:xfrm>
          <a:prstGeom prst="line">
            <a:avLst/>
          </a:prstGeom>
          <a:solidFill>
            <a:schemeClr val="accent1"/>
          </a:solidFill>
          <a:ln w="3175" cap="flat" cmpd="sng" algn="ctr">
            <a:solidFill>
              <a:srgbClr val="C00000"/>
            </a:solidFill>
            <a:prstDash val="solid"/>
            <a:round/>
            <a:headEnd type="diamond" w="med" len="med"/>
            <a:tailEnd type="diamond"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026944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Lineamientos de Inversión</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52</a:t>
            </a:fld>
            <a:endParaRPr lang="es-ES" altLang="es-MX" dirty="0"/>
          </a:p>
        </p:txBody>
      </p:sp>
      <p:sp>
        <p:nvSpPr>
          <p:cNvPr id="38" name="25 CuadroTexto"/>
          <p:cNvSpPr txBox="1"/>
          <p:nvPr/>
        </p:nvSpPr>
        <p:spPr>
          <a:xfrm>
            <a:off x="4725069" y="3429632"/>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dirty="0">
                <a:latin typeface="Century Gothic" panose="020B0502020202020204" pitchFamily="34" charset="0"/>
                <a:cs typeface="Arial"/>
              </a:rPr>
              <a:t>Proyectos con flujos predecibles y sólidas ventajas competitivas </a:t>
            </a:r>
          </a:p>
        </p:txBody>
      </p:sp>
      <p:sp>
        <p:nvSpPr>
          <p:cNvPr id="39" name="25 CuadroTexto"/>
          <p:cNvSpPr txBox="1"/>
          <p:nvPr/>
        </p:nvSpPr>
        <p:spPr>
          <a:xfrm>
            <a:off x="4725069" y="4288749"/>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dirty="0">
                <a:latin typeface="Century Gothic" panose="020B0502020202020204" pitchFamily="34" charset="0"/>
                <a:cs typeface="Arial"/>
              </a:rPr>
              <a:t>Posiciones de control o minoría con derechos con influencia en la toma de decisiones</a:t>
            </a:r>
          </a:p>
        </p:txBody>
      </p:sp>
      <p:sp>
        <p:nvSpPr>
          <p:cNvPr id="40" name="25 CuadroTexto"/>
          <p:cNvSpPr txBox="1"/>
          <p:nvPr/>
        </p:nvSpPr>
        <p:spPr>
          <a:xfrm>
            <a:off x="480243" y="4288749"/>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dirty="0">
                <a:latin typeface="Century Gothic" panose="020B0502020202020204" pitchFamily="34" charset="0"/>
                <a:cs typeface="Arial"/>
              </a:rPr>
              <a:t>Cinco sectores: infraestructura social, petróleo y gas, energía, hidráulico y transporte</a:t>
            </a:r>
          </a:p>
        </p:txBody>
      </p:sp>
      <p:sp>
        <p:nvSpPr>
          <p:cNvPr id="41" name="25 CuadroTexto"/>
          <p:cNvSpPr txBox="1"/>
          <p:nvPr/>
        </p:nvSpPr>
        <p:spPr>
          <a:xfrm>
            <a:off x="480243" y="3429632"/>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i="1" dirty="0">
                <a:latin typeface="Century Gothic" panose="020B0502020202020204" pitchFamily="34" charset="0"/>
                <a:cs typeface="Arial"/>
              </a:rPr>
              <a:t>Greenfield</a:t>
            </a:r>
            <a:r>
              <a:rPr lang="es-ES_tradnl" sz="1200" b="1" dirty="0">
                <a:latin typeface="Century Gothic" panose="020B0502020202020204" pitchFamily="34" charset="0"/>
                <a:cs typeface="Arial"/>
              </a:rPr>
              <a:t>, </a:t>
            </a:r>
            <a:r>
              <a:rPr lang="es-ES_tradnl" sz="1200" b="1" i="1" dirty="0">
                <a:latin typeface="Century Gothic" panose="020B0502020202020204" pitchFamily="34" charset="0"/>
                <a:cs typeface="Arial"/>
              </a:rPr>
              <a:t>brownfield</a:t>
            </a:r>
            <a:endParaRPr lang="es-ES_tradnl" sz="1200" b="1" dirty="0">
              <a:latin typeface="Century Gothic" panose="020B0502020202020204" pitchFamily="34" charset="0"/>
              <a:cs typeface="Arial"/>
            </a:endParaRPr>
          </a:p>
        </p:txBody>
      </p:sp>
      <p:sp>
        <p:nvSpPr>
          <p:cNvPr id="42" name="25 CuadroTexto"/>
          <p:cNvSpPr txBox="1"/>
          <p:nvPr/>
        </p:nvSpPr>
        <p:spPr>
          <a:xfrm>
            <a:off x="480243" y="5152845"/>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dirty="0">
                <a:latin typeface="Century Gothic" panose="020B0502020202020204" pitchFamily="34" charset="0"/>
                <a:cs typeface="Arial"/>
              </a:rPr>
              <a:t>Inversión por proyecto hasta MXP$900 millones</a:t>
            </a:r>
          </a:p>
        </p:txBody>
      </p:sp>
      <p:sp>
        <p:nvSpPr>
          <p:cNvPr id="43" name="25 CuadroTexto"/>
          <p:cNvSpPr txBox="1"/>
          <p:nvPr/>
        </p:nvSpPr>
        <p:spPr>
          <a:xfrm>
            <a:off x="480243" y="2560637"/>
            <a:ext cx="3947295"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algn="l">
              <a:spcBef>
                <a:spcPts val="590"/>
              </a:spcBef>
              <a:buClr>
                <a:schemeClr val="tx2"/>
              </a:buClr>
              <a:buSzPct val="150000"/>
            </a:pPr>
            <a:r>
              <a:rPr lang="es-ES_tradnl" sz="1200" b="1" dirty="0">
                <a:latin typeface="Century Gothic" panose="020B0502020202020204" pitchFamily="34" charset="0"/>
                <a:cs typeface="Arial"/>
              </a:rPr>
              <a:t>Inversiones en capital y deuda estructurada</a:t>
            </a:r>
          </a:p>
        </p:txBody>
      </p:sp>
      <p:sp>
        <p:nvSpPr>
          <p:cNvPr id="44" name="25 CuadroTexto"/>
          <p:cNvSpPr txBox="1"/>
          <p:nvPr/>
        </p:nvSpPr>
        <p:spPr>
          <a:xfrm>
            <a:off x="4725069" y="2560637"/>
            <a:ext cx="3950208" cy="720000"/>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buClr>
                <a:schemeClr val="tx2"/>
              </a:buClr>
              <a:buSzPct val="150000"/>
            </a:pPr>
            <a:r>
              <a:rPr lang="es-ES_tradnl" sz="1200" b="1" dirty="0">
                <a:latin typeface="Century Gothic" panose="020B0502020202020204" pitchFamily="34" charset="0"/>
                <a:cs typeface="Arial"/>
              </a:rPr>
              <a:t>Bajo riesgo comercial</a:t>
            </a:r>
            <a:endParaRPr lang="es-US" sz="1200" b="1">
              <a:latin typeface="Century Gothic" panose="020B0502020202020204" pitchFamily="34" charset="0"/>
              <a:cs typeface="Arial"/>
            </a:endParaRPr>
          </a:p>
        </p:txBody>
      </p:sp>
      <p:sp>
        <p:nvSpPr>
          <p:cNvPr id="45" name="25 CuadroTexto"/>
          <p:cNvSpPr txBox="1"/>
          <p:nvPr/>
        </p:nvSpPr>
        <p:spPr>
          <a:xfrm>
            <a:off x="4725069" y="5152845"/>
            <a:ext cx="3950208" cy="70153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268288" lvl="2" indent="1588">
              <a:spcBef>
                <a:spcPts val="590"/>
              </a:spcBef>
              <a:spcAft>
                <a:spcPts val="600"/>
              </a:spcAft>
              <a:buClr>
                <a:schemeClr val="tx2"/>
              </a:buClr>
              <a:buSzPct val="150000"/>
            </a:pPr>
            <a:r>
              <a:rPr lang="es-ES_tradnl" sz="1200" b="1" dirty="0">
                <a:latin typeface="Century Gothic" panose="020B0502020202020204" pitchFamily="34" charset="0"/>
                <a:cs typeface="Arial"/>
              </a:rPr>
              <a:t>Contrapartes: Gobierno Federal, Estatal o Municipal, empresas productivas del Estado y privados con alta calidad crediticia</a:t>
            </a:r>
          </a:p>
        </p:txBody>
      </p:sp>
      <p:sp>
        <p:nvSpPr>
          <p:cNvPr id="46" name="25 CuadroTexto"/>
          <p:cNvSpPr txBox="1">
            <a:spLocks noChangeAspect="1"/>
          </p:cNvSpPr>
          <p:nvPr/>
        </p:nvSpPr>
        <p:spPr>
          <a:xfrm>
            <a:off x="480243" y="2560637"/>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1</a:t>
            </a:r>
            <a:endParaRPr lang="es-ES_tradnl" sz="800" b="1" dirty="0">
              <a:latin typeface="Century Gothic" panose="020B0502020202020204" pitchFamily="34" charset="0"/>
              <a:cs typeface="Arial"/>
            </a:endParaRPr>
          </a:p>
        </p:txBody>
      </p:sp>
      <p:sp>
        <p:nvSpPr>
          <p:cNvPr id="47" name="25 CuadroTexto"/>
          <p:cNvSpPr txBox="1">
            <a:spLocks noChangeAspect="1"/>
          </p:cNvSpPr>
          <p:nvPr/>
        </p:nvSpPr>
        <p:spPr>
          <a:xfrm>
            <a:off x="480243" y="3429632"/>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2</a:t>
            </a:r>
            <a:endParaRPr lang="es-ES_tradnl" sz="800" b="1" dirty="0">
              <a:latin typeface="Century Gothic" panose="020B0502020202020204" pitchFamily="34" charset="0"/>
              <a:cs typeface="Arial"/>
            </a:endParaRPr>
          </a:p>
        </p:txBody>
      </p:sp>
      <p:sp>
        <p:nvSpPr>
          <p:cNvPr id="48" name="25 CuadroTexto"/>
          <p:cNvSpPr txBox="1">
            <a:spLocks noChangeAspect="1"/>
          </p:cNvSpPr>
          <p:nvPr/>
        </p:nvSpPr>
        <p:spPr>
          <a:xfrm>
            <a:off x="480243" y="4288749"/>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3</a:t>
            </a:r>
            <a:endParaRPr lang="es-ES_tradnl" sz="800" b="1" dirty="0">
              <a:latin typeface="Century Gothic" panose="020B0502020202020204" pitchFamily="34" charset="0"/>
              <a:cs typeface="Arial"/>
            </a:endParaRPr>
          </a:p>
        </p:txBody>
      </p:sp>
      <p:sp>
        <p:nvSpPr>
          <p:cNvPr id="49" name="25 CuadroTexto"/>
          <p:cNvSpPr txBox="1">
            <a:spLocks noChangeAspect="1"/>
          </p:cNvSpPr>
          <p:nvPr/>
        </p:nvSpPr>
        <p:spPr>
          <a:xfrm>
            <a:off x="480243" y="5152845"/>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4</a:t>
            </a:r>
            <a:endParaRPr lang="es-ES_tradnl" sz="800" b="1" dirty="0">
              <a:latin typeface="Century Gothic" panose="020B0502020202020204" pitchFamily="34" charset="0"/>
              <a:cs typeface="Arial"/>
            </a:endParaRPr>
          </a:p>
        </p:txBody>
      </p:sp>
      <p:sp>
        <p:nvSpPr>
          <p:cNvPr id="50" name="25 CuadroTexto"/>
          <p:cNvSpPr txBox="1">
            <a:spLocks noChangeAspect="1"/>
          </p:cNvSpPr>
          <p:nvPr/>
        </p:nvSpPr>
        <p:spPr>
          <a:xfrm>
            <a:off x="4725069" y="2560637"/>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5</a:t>
            </a:r>
            <a:endParaRPr lang="es-ES_tradnl" sz="800" b="1" dirty="0">
              <a:latin typeface="Century Gothic" panose="020B0502020202020204" pitchFamily="34" charset="0"/>
              <a:cs typeface="Arial"/>
            </a:endParaRPr>
          </a:p>
        </p:txBody>
      </p:sp>
      <p:sp>
        <p:nvSpPr>
          <p:cNvPr id="51" name="25 CuadroTexto"/>
          <p:cNvSpPr txBox="1">
            <a:spLocks noChangeAspect="1"/>
          </p:cNvSpPr>
          <p:nvPr/>
        </p:nvSpPr>
        <p:spPr>
          <a:xfrm>
            <a:off x="4725069" y="3429632"/>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6</a:t>
            </a:r>
            <a:endParaRPr lang="es-ES_tradnl" sz="800" b="1" dirty="0">
              <a:latin typeface="Century Gothic" panose="020B0502020202020204" pitchFamily="34" charset="0"/>
              <a:cs typeface="Arial"/>
            </a:endParaRPr>
          </a:p>
        </p:txBody>
      </p:sp>
      <p:sp>
        <p:nvSpPr>
          <p:cNvPr id="52" name="25 CuadroTexto"/>
          <p:cNvSpPr txBox="1">
            <a:spLocks noChangeAspect="1"/>
          </p:cNvSpPr>
          <p:nvPr/>
        </p:nvSpPr>
        <p:spPr>
          <a:xfrm>
            <a:off x="4725069" y="4288749"/>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7</a:t>
            </a:r>
            <a:endParaRPr lang="es-ES_tradnl" sz="800" b="1" dirty="0">
              <a:latin typeface="Century Gothic" panose="020B0502020202020204" pitchFamily="34" charset="0"/>
              <a:cs typeface="Arial"/>
            </a:endParaRPr>
          </a:p>
        </p:txBody>
      </p:sp>
      <p:sp>
        <p:nvSpPr>
          <p:cNvPr id="53" name="25 CuadroTexto"/>
          <p:cNvSpPr txBox="1">
            <a:spLocks noChangeAspect="1"/>
          </p:cNvSpPr>
          <p:nvPr/>
        </p:nvSpPr>
        <p:spPr>
          <a:xfrm>
            <a:off x="4725069" y="5152845"/>
            <a:ext cx="228600" cy="228600"/>
          </a:xfrm>
          <a:prstGeom prst="rect">
            <a:avLst/>
          </a:prstGeom>
          <a:solidFill>
            <a:schemeClr val="accent3">
              <a:lumMod val="20000"/>
              <a:lumOff val="80000"/>
            </a:schemeClr>
          </a:solidFill>
          <a:ln w="15875">
            <a:solidFill>
              <a:schemeClr val="tx2">
                <a:lumMod val="60000"/>
                <a:lumOff val="40000"/>
              </a:schemeClr>
            </a:solidFill>
          </a:ln>
        </p:spPr>
        <p:txBody>
          <a:bodyPr wrap="square" lIns="73152" tIns="44948" rIns="89896" bIns="44948" rtlCol="0" anchor="ctr">
            <a:noAutofit/>
          </a:bodyPr>
          <a:lstStyle/>
          <a:p>
            <a:pPr marL="3122" lvl="2" algn="ctr">
              <a:spcBef>
                <a:spcPts val="590"/>
              </a:spcBef>
              <a:buClr>
                <a:schemeClr val="tx2"/>
              </a:buClr>
              <a:buSzPct val="150000"/>
            </a:pPr>
            <a:r>
              <a:rPr lang="es-ES_tradnl" sz="900" b="1" dirty="0">
                <a:latin typeface="Century Gothic" panose="020B0502020202020204" pitchFamily="34" charset="0"/>
                <a:cs typeface="Arial"/>
              </a:rPr>
              <a:t>8</a:t>
            </a:r>
            <a:endParaRPr lang="es-ES_tradnl" sz="800" b="1" dirty="0">
              <a:latin typeface="Century Gothic" panose="020B0502020202020204" pitchFamily="34" charset="0"/>
              <a:cs typeface="Arial"/>
            </a:endParaRPr>
          </a:p>
        </p:txBody>
      </p:sp>
      <p:sp>
        <p:nvSpPr>
          <p:cNvPr id="54" name="25 CuadroTexto"/>
          <p:cNvSpPr txBox="1"/>
          <p:nvPr/>
        </p:nvSpPr>
        <p:spPr>
          <a:xfrm>
            <a:off x="477866" y="1489492"/>
            <a:ext cx="8197822" cy="609600"/>
          </a:xfrm>
          <a:prstGeom prst="rect">
            <a:avLst/>
          </a:prstGeom>
          <a:noFill/>
          <a:ln>
            <a:noFill/>
          </a:ln>
        </p:spPr>
        <p:txBody>
          <a:bodyPr wrap="square" lIns="50941" tIns="50941" rIns="50941" bIns="50941" rtlCol="0" anchor="ctr">
            <a:noAutofit/>
          </a:bodyPr>
          <a:lstStyle/>
          <a:p>
            <a:pPr marL="208718" lvl="2" indent="-205180" algn="ctr" defTabSz="914400" fontAlgn="base">
              <a:spcAft>
                <a:spcPct val="0"/>
              </a:spcAft>
              <a:buClr>
                <a:srgbClr val="7F7F7F"/>
              </a:buClr>
              <a:buSzPct val="130000"/>
              <a:defRPr/>
            </a:pPr>
            <a:endParaRPr lang="es-US" sz="1200" b="1" kern="0">
              <a:solidFill>
                <a:srgbClr val="7F7F7F"/>
              </a:solidFill>
              <a:latin typeface="Century Gothic" panose="020B0502020202020204" pitchFamily="34" charset="0"/>
              <a:cs typeface="Arial" charset="0"/>
            </a:endParaRPr>
          </a:p>
        </p:txBody>
      </p:sp>
      <p:sp>
        <p:nvSpPr>
          <p:cNvPr id="55" name="Rectangle 8" descr="&lt;tags&gt;&lt;tag n=&quot;BulletInfo&quot; v=&quot;Standard&quot; /&gt;&lt;/tags&gt;"/>
          <p:cNvSpPr/>
          <p:nvPr/>
        </p:nvSpPr>
        <p:spPr bwMode="auto">
          <a:xfrm>
            <a:off x="430387" y="1768471"/>
            <a:ext cx="8184039" cy="546644"/>
          </a:xfrm>
          <a:prstGeom prst="rect">
            <a:avLst/>
          </a:prstGeom>
          <a:noFill/>
          <a:ln w="12700" cap="flat" cmpd="sng" algn="ctr">
            <a:noFill/>
            <a:prstDash val="solid"/>
            <a:headEnd type="none" w="med" len="med"/>
            <a:tailEnd type="none" w="med" len="med"/>
          </a:ln>
          <a:effectLst/>
          <a:extLst/>
        </p:spPr>
        <p:txBody>
          <a:bodyPr vert="horz" wrap="square" lIns="51480" tIns="71280" rIns="51480" bIns="71280" numCol="1" rtlCol="0" anchor="ctr" anchorCtr="0" compatLnSpc="1">
            <a:prstTxWarp prst="textNoShape">
              <a:avLst/>
            </a:prstTxWarp>
          </a:bodyPr>
          <a:lstStyle/>
          <a:p>
            <a:pPr marL="3493" lvl="2" algn="just" defTabSz="801529" fontAlgn="base">
              <a:spcBef>
                <a:spcPts val="500"/>
              </a:spcBef>
              <a:spcAft>
                <a:spcPts val="500"/>
              </a:spcAft>
              <a:buClr>
                <a:srgbClr val="F7923A"/>
              </a:buClr>
              <a:buSzPct val="80000"/>
              <a:tabLst>
                <a:tab pos="4714875" algn="l"/>
              </a:tabLst>
            </a:pPr>
            <a:r>
              <a:rPr lang="es-ES_tradnl" sz="1400" b="1" kern="0" dirty="0">
                <a:solidFill>
                  <a:srgbClr val="CD0000"/>
                </a:solidFill>
                <a:latin typeface="Century Gothic" panose="020B0502020202020204" pitchFamily="34" charset="0"/>
                <a:cs typeface="Arial" pitchFamily="34" charset="0"/>
              </a:rPr>
              <a:t>El </a:t>
            </a:r>
            <a:r>
              <a:rPr lang="es-ES_tradnl" sz="1400" b="1" kern="0" dirty="0">
                <a:solidFill>
                  <a:srgbClr val="CD0000"/>
                </a:solidFill>
                <a:latin typeface="Century Gothic" panose="020B0502020202020204" pitchFamily="34" charset="0"/>
                <a:cs typeface="Arial" charset="0"/>
              </a:rPr>
              <a:t>Fondo busca incrementar el valor de su patrimonio a través de invertir en proyectos de infraestructura de tamaño medio con bajo riesgo.</a:t>
            </a:r>
            <a:endParaRPr lang="es-ES_tradnl" sz="1400" b="1" kern="0" dirty="0">
              <a:solidFill>
                <a:srgbClr val="CD0000"/>
              </a:solidFill>
              <a:latin typeface="Century Gothic" panose="020B0502020202020204" pitchFamily="34" charset="0"/>
              <a:cs typeface="Arial" pitchFamily="34" charset="0"/>
            </a:endParaRPr>
          </a:p>
        </p:txBody>
      </p:sp>
      <p:sp>
        <p:nvSpPr>
          <p:cNvPr id="56" name="Elipse 55"/>
          <p:cNvSpPr/>
          <p:nvPr/>
        </p:nvSpPr>
        <p:spPr bwMode="auto">
          <a:xfrm>
            <a:off x="4522406" y="3190790"/>
            <a:ext cx="4326650" cy="1152127"/>
          </a:xfrm>
          <a:prstGeom prst="ellipse">
            <a:avLst/>
          </a:prstGeom>
          <a:no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entury Gothic" panose="020B0502020202020204" pitchFamily="34" charset="0"/>
            </a:endParaRPr>
          </a:p>
        </p:txBody>
      </p:sp>
      <p:sp>
        <p:nvSpPr>
          <p:cNvPr id="57" name="Elipse 56"/>
          <p:cNvSpPr/>
          <p:nvPr/>
        </p:nvSpPr>
        <p:spPr bwMode="auto">
          <a:xfrm>
            <a:off x="4536848" y="4936781"/>
            <a:ext cx="4326650" cy="1152127"/>
          </a:xfrm>
          <a:prstGeom prst="ellipse">
            <a:avLst/>
          </a:prstGeom>
          <a:no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entury Gothic" panose="020B0502020202020204" pitchFamily="34" charset="0"/>
            </a:endParaRPr>
          </a:p>
        </p:txBody>
      </p:sp>
    </p:spTree>
    <p:extLst>
      <p:ext uri="{BB962C8B-B14F-4D97-AF65-F5344CB8AC3E}">
        <p14:creationId xmlns:p14="http://schemas.microsoft.com/office/powerpoint/2010/main" val="31393643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¿Dónde están los Proyectos?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53</a:t>
            </a:fld>
            <a:endParaRPr lang="es-ES" altLang="es-MX" dirty="0"/>
          </a:p>
        </p:txBody>
      </p:sp>
      <p:sp>
        <p:nvSpPr>
          <p:cNvPr id="24" name="Rectángulo 23"/>
          <p:cNvSpPr/>
          <p:nvPr/>
        </p:nvSpPr>
        <p:spPr bwMode="auto">
          <a:xfrm>
            <a:off x="5367502" y="998071"/>
            <a:ext cx="145403" cy="5245666"/>
          </a:xfrm>
          <a:prstGeom prst="rect">
            <a:avLst/>
          </a:prstGeom>
          <a:solidFill>
            <a:schemeClr val="bg1">
              <a:lumMod val="85000"/>
              <a:alpha val="75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25"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179847" y="1470429"/>
            <a:ext cx="2166123" cy="394977"/>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Arial"/>
              </a:rPr>
              <a:t>Subsectores de infraestructura (no limitativo)</a:t>
            </a:r>
            <a:endParaRPr lang="es-ES_tradnl" altLang="ja-JP" sz="1200" b="1" i="1" dirty="0">
              <a:solidFill>
                <a:srgbClr val="CD0000"/>
              </a:solidFill>
              <a:latin typeface="Arial"/>
            </a:endParaRPr>
          </a:p>
        </p:txBody>
      </p:sp>
      <p:sp>
        <p:nvSpPr>
          <p:cNvPr id="26" name="25 CuadroTexto"/>
          <p:cNvSpPr txBox="1"/>
          <p:nvPr/>
        </p:nvSpPr>
        <p:spPr>
          <a:xfrm>
            <a:off x="320353" y="5022379"/>
            <a:ext cx="181830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Infraestructura Social</a:t>
            </a:r>
          </a:p>
        </p:txBody>
      </p:sp>
      <p:sp>
        <p:nvSpPr>
          <p:cNvPr id="27" name="Rectangle 54"/>
          <p:cNvSpPr/>
          <p:nvPr/>
        </p:nvSpPr>
        <p:spPr bwMode="auto">
          <a:xfrm>
            <a:off x="2393459" y="5034315"/>
            <a:ext cx="2304412" cy="1209422"/>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Hospitales y guarderías</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Prisiones </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Escuelas y universidades</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Ciudades administrativas</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Residuos no peligrosos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Museos y Centros Culturales</a:t>
            </a:r>
          </a:p>
        </p:txBody>
      </p:sp>
      <p:sp>
        <p:nvSpPr>
          <p:cNvPr id="28" name="25 CuadroTexto"/>
          <p:cNvSpPr txBox="1"/>
          <p:nvPr/>
        </p:nvSpPr>
        <p:spPr>
          <a:xfrm>
            <a:off x="321127" y="3907661"/>
            <a:ext cx="181965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Infraestructura Hidráulica</a:t>
            </a:r>
          </a:p>
        </p:txBody>
      </p:sp>
      <p:sp>
        <p:nvSpPr>
          <p:cNvPr id="29" name="Rectangle 67"/>
          <p:cNvSpPr/>
          <p:nvPr/>
        </p:nvSpPr>
        <p:spPr bwMode="auto">
          <a:xfrm>
            <a:off x="2393459" y="3868189"/>
            <a:ext cx="2304412" cy="1037690"/>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Tratamiento de agua</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Purificación de agua</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Transporte y distribución</a:t>
            </a:r>
          </a:p>
          <a:p>
            <a:pPr marL="0" lvl="2" indent="117475" defTabSz="653902">
              <a:spcBef>
                <a:spcPts val="200"/>
              </a:spcBef>
              <a:spcAft>
                <a:spcPts val="200"/>
              </a:spcAft>
              <a:buClr>
                <a:srgbClr val="F7923A"/>
              </a:buClr>
              <a:buSzPct val="80000"/>
              <a:buFont typeface="Wingdings"/>
              <a:buChar char="n"/>
              <a:tabLst>
                <a:tab pos="3846481" algn="l"/>
              </a:tabLst>
            </a:pPr>
            <a:r>
              <a:rPr lang="es-ES_tradnl" sz="900" dirty="0">
                <a:latin typeface="Arial"/>
              </a:rPr>
              <a:t>Plantas de desalinización</a:t>
            </a:r>
          </a:p>
        </p:txBody>
      </p:sp>
      <p:sp>
        <p:nvSpPr>
          <p:cNvPr id="30" name="25 CuadroTexto"/>
          <p:cNvSpPr txBox="1"/>
          <p:nvPr/>
        </p:nvSpPr>
        <p:spPr>
          <a:xfrm>
            <a:off x="320353" y="2196572"/>
            <a:ext cx="181965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Transporte</a:t>
            </a:r>
          </a:p>
        </p:txBody>
      </p:sp>
      <p:sp>
        <p:nvSpPr>
          <p:cNvPr id="31" name="Rectangle 69"/>
          <p:cNvSpPr/>
          <p:nvPr/>
        </p:nvSpPr>
        <p:spPr bwMode="auto">
          <a:xfrm>
            <a:off x="2393459" y="2136927"/>
            <a:ext cx="2304412" cy="1602826"/>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2" rtlCol="0" anchor="ctr" anchorCtr="0" compatLnSpc="1">
            <a:prstTxWarp prst="textNoShape">
              <a:avLst/>
            </a:prstTxWarp>
          </a:bodyPr>
          <a:lstStyle/>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Autopistas</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Puertos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Aeropuertos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Vialidades</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Ferrocarriles</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Sistemas de Transporte Urbano</a:t>
            </a:r>
          </a:p>
          <a:p>
            <a:pPr marL="0" lvl="2" indent="117475" defTabSz="653902">
              <a:spcBef>
                <a:spcPts val="200"/>
              </a:spcBef>
              <a:spcAft>
                <a:spcPts val="200"/>
              </a:spcAft>
              <a:buClr>
                <a:srgbClr val="F7923A"/>
              </a:buClr>
              <a:buSzPct val="80000"/>
              <a:buFont typeface="Wingdings"/>
              <a:buChar char="n"/>
              <a:tabLst>
                <a:tab pos="3846481" algn="l"/>
              </a:tabLst>
            </a:pPr>
            <a:r>
              <a:rPr lang="es-ES_tradnl" sz="800" dirty="0">
                <a:latin typeface="Arial"/>
              </a:rPr>
              <a:t>Estacionamientos</a:t>
            </a:r>
          </a:p>
        </p:txBody>
      </p:sp>
      <p:sp>
        <p:nvSpPr>
          <p:cNvPr id="32" name="Rectangle 67"/>
          <p:cNvSpPr/>
          <p:nvPr/>
        </p:nvSpPr>
        <p:spPr bwMode="auto">
          <a:xfrm rot="16200000">
            <a:off x="4886230" y="1014536"/>
            <a:ext cx="1167872" cy="1037690"/>
          </a:xfrm>
          <a:prstGeom prst="rect">
            <a:avLst/>
          </a:prstGeom>
          <a:noFill/>
          <a:ln w="9525" cap="flat" cmpd="sng" algn="ctr">
            <a:no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F7923A"/>
              </a:buClr>
              <a:buSzPct val="80000"/>
              <a:buFont typeface="Wingdings"/>
              <a:buChar char="n"/>
              <a:tabLst>
                <a:tab pos="3846481" algn="l"/>
              </a:tabLst>
            </a:pPr>
            <a:r>
              <a:rPr lang="es-ES_tradnl" sz="700" dirty="0">
                <a:latin typeface="Arial"/>
              </a:rPr>
              <a:t>Federación</a:t>
            </a:r>
          </a:p>
          <a:p>
            <a:pPr marL="0" lvl="2" indent="117475" defTabSz="653902">
              <a:spcBef>
                <a:spcPts val="200"/>
              </a:spcBef>
              <a:spcAft>
                <a:spcPts val="200"/>
              </a:spcAft>
              <a:buClr>
                <a:srgbClr val="F7923A"/>
              </a:buClr>
              <a:buSzPct val="80000"/>
              <a:buFont typeface="Wingdings"/>
              <a:buChar char="n"/>
              <a:tabLst>
                <a:tab pos="3846481" algn="l"/>
              </a:tabLst>
            </a:pPr>
            <a:r>
              <a:rPr lang="es-ES_tradnl" sz="700" dirty="0">
                <a:latin typeface="Arial"/>
              </a:rPr>
              <a:t>Estados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700" dirty="0">
                <a:latin typeface="Arial"/>
              </a:rPr>
              <a:t>Municipios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700" dirty="0">
                <a:latin typeface="Arial"/>
              </a:rPr>
              <a:t>Organismos Públicos</a:t>
            </a:r>
          </a:p>
          <a:p>
            <a:pPr marL="0" lvl="2" indent="117475" defTabSz="653902">
              <a:spcBef>
                <a:spcPts val="200"/>
              </a:spcBef>
              <a:spcAft>
                <a:spcPts val="200"/>
              </a:spcAft>
              <a:buClr>
                <a:srgbClr val="F7923A"/>
              </a:buClr>
              <a:buSzPct val="80000"/>
              <a:buFont typeface="Wingdings"/>
              <a:buChar char="n"/>
              <a:tabLst>
                <a:tab pos="3846481" algn="l"/>
              </a:tabLst>
            </a:pPr>
            <a:r>
              <a:rPr lang="es-ES_tradnl" sz="700" dirty="0">
                <a:latin typeface="Arial"/>
              </a:rPr>
              <a:t>Empresas Productivas</a:t>
            </a:r>
          </a:p>
        </p:txBody>
      </p:sp>
      <p:pic>
        <p:nvPicPr>
          <p:cNvPr id="33" name="Imagen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7971" y="2862704"/>
            <a:ext cx="125353" cy="125353"/>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1636" y="2246319"/>
            <a:ext cx="125641" cy="119344"/>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862" y="2246319"/>
            <a:ext cx="125641" cy="119344"/>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1636" y="2425860"/>
            <a:ext cx="125641" cy="119344"/>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862" y="2425860"/>
            <a:ext cx="125641" cy="119344"/>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9893" y="2434993"/>
            <a:ext cx="125641" cy="119344"/>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1636" y="2609195"/>
            <a:ext cx="125641" cy="119344"/>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862" y="2609195"/>
            <a:ext cx="125641" cy="119344"/>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3489" y="2785932"/>
            <a:ext cx="125641" cy="119344"/>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6074" y="2783931"/>
            <a:ext cx="125641" cy="119344"/>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7361" y="2947301"/>
            <a:ext cx="125641" cy="119344"/>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7587" y="2947301"/>
            <a:ext cx="125641" cy="119344"/>
          </a:xfrm>
          <a:prstGeom prst="rect">
            <a:avLst/>
          </a:prstGeom>
        </p:spPr>
      </p:pic>
      <p:pic>
        <p:nvPicPr>
          <p:cNvPr id="65" name="Imagen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0172" y="2945300"/>
            <a:ext cx="125641" cy="119344"/>
          </a:xfrm>
          <a:prstGeom prst="rect">
            <a:avLst/>
          </a:prstGeom>
        </p:spPr>
      </p:pic>
      <p:pic>
        <p:nvPicPr>
          <p:cNvPr id="66" name="Imagen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862" y="3146004"/>
            <a:ext cx="125641" cy="119344"/>
          </a:xfrm>
          <a:prstGeom prst="rect">
            <a:avLst/>
          </a:prstGeom>
        </p:spPr>
      </p:pic>
      <p:pic>
        <p:nvPicPr>
          <p:cNvPr id="67" name="Imagen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4447" y="3144003"/>
            <a:ext cx="125641" cy="119344"/>
          </a:xfrm>
          <a:prstGeom prst="rect">
            <a:avLst/>
          </a:prstGeom>
        </p:spPr>
      </p:pic>
      <p:pic>
        <p:nvPicPr>
          <p:cNvPr id="68" name="Imagen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7289" y="3326348"/>
            <a:ext cx="125641" cy="119344"/>
          </a:xfrm>
          <a:prstGeom prst="rect">
            <a:avLst/>
          </a:prstGeom>
        </p:spPr>
      </p:pic>
      <p:sp>
        <p:nvSpPr>
          <p:cNvPr id="69"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6311605" y="1655095"/>
            <a:ext cx="2166123" cy="210311"/>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Arial"/>
              </a:rPr>
              <a:t>Interés Municipal</a:t>
            </a:r>
            <a:endParaRPr lang="es-ES_tradnl" altLang="ja-JP" sz="1200" b="1" i="1" dirty="0">
              <a:solidFill>
                <a:srgbClr val="CD0000"/>
              </a:solidFill>
              <a:latin typeface="Arial"/>
            </a:endParaRPr>
          </a:p>
        </p:txBody>
      </p:sp>
      <p:sp>
        <p:nvSpPr>
          <p:cNvPr id="70" name="CuadroTexto 69"/>
          <p:cNvSpPr txBox="1"/>
          <p:nvPr/>
        </p:nvSpPr>
        <p:spPr bwMode="gray">
          <a:xfrm>
            <a:off x="6311606" y="2239262"/>
            <a:ext cx="2482538" cy="738664"/>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APP´s para modernización de vialidades y construcción de pasos a desnivel y puentes.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Proyectos para ramales e interconexión ferroviaria.</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Transporte Masivo BRT.</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Estacionamientos y parquímetros.</a:t>
            </a:r>
          </a:p>
        </p:txBody>
      </p:sp>
      <p:pic>
        <p:nvPicPr>
          <p:cNvPr id="71" name="Imagen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7728" y="2282578"/>
            <a:ext cx="125641" cy="119344"/>
          </a:xfrm>
          <a:prstGeom prst="rect">
            <a:avLst/>
          </a:prstGeom>
        </p:spPr>
      </p:pic>
      <p:pic>
        <p:nvPicPr>
          <p:cNvPr id="72" name="Imagen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7183" y="1218076"/>
            <a:ext cx="125353" cy="125353"/>
          </a:xfrm>
          <a:prstGeom prst="rect">
            <a:avLst/>
          </a:prstGeom>
          <a:effectLst/>
        </p:spPr>
      </p:pic>
      <p:pic>
        <p:nvPicPr>
          <p:cNvPr id="73" name="Imagen 7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144" y="2526406"/>
            <a:ext cx="125353" cy="125353"/>
          </a:xfrm>
          <a:prstGeom prst="rect">
            <a:avLst/>
          </a:prstGeom>
        </p:spPr>
      </p:pic>
      <p:pic>
        <p:nvPicPr>
          <p:cNvPr id="74" name="Imagen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312" y="2685540"/>
            <a:ext cx="125641" cy="119344"/>
          </a:xfrm>
          <a:prstGeom prst="rect">
            <a:avLst/>
          </a:prstGeom>
        </p:spPr>
      </p:pic>
      <p:pic>
        <p:nvPicPr>
          <p:cNvPr id="75" name="Imagen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4478" y="4017589"/>
            <a:ext cx="125641" cy="119344"/>
          </a:xfrm>
          <a:prstGeom prst="rect">
            <a:avLst/>
          </a:prstGeom>
        </p:spPr>
      </p:pic>
      <p:pic>
        <p:nvPicPr>
          <p:cNvPr id="76" name="Imagen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4704" y="4017589"/>
            <a:ext cx="125641" cy="119344"/>
          </a:xfrm>
          <a:prstGeom prst="rect">
            <a:avLst/>
          </a:prstGeom>
        </p:spPr>
      </p:pic>
      <p:pic>
        <p:nvPicPr>
          <p:cNvPr id="77" name="Imagen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7289" y="4015588"/>
            <a:ext cx="125641" cy="119344"/>
          </a:xfrm>
          <a:prstGeom prst="rect">
            <a:avLst/>
          </a:prstGeom>
        </p:spPr>
      </p:pic>
      <p:pic>
        <p:nvPicPr>
          <p:cNvPr id="78" name="Imagen 7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6726" y="4015588"/>
            <a:ext cx="125641" cy="119344"/>
          </a:xfrm>
          <a:prstGeom prst="rect">
            <a:avLst/>
          </a:prstGeom>
        </p:spPr>
      </p:pic>
      <p:pic>
        <p:nvPicPr>
          <p:cNvPr id="79" name="Imagen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4478" y="4208264"/>
            <a:ext cx="125641" cy="119344"/>
          </a:xfrm>
          <a:prstGeom prst="rect">
            <a:avLst/>
          </a:prstGeom>
        </p:spPr>
      </p:pic>
      <p:pic>
        <p:nvPicPr>
          <p:cNvPr id="80" name="Imagen 7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4704" y="4208264"/>
            <a:ext cx="125641" cy="119344"/>
          </a:xfrm>
          <a:prstGeom prst="rect">
            <a:avLst/>
          </a:prstGeom>
        </p:spPr>
      </p:pic>
      <p:pic>
        <p:nvPicPr>
          <p:cNvPr id="81" name="Imagen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7289" y="4206263"/>
            <a:ext cx="125641" cy="119344"/>
          </a:xfrm>
          <a:prstGeom prst="rect">
            <a:avLst/>
          </a:prstGeom>
        </p:spPr>
      </p:pic>
      <p:pic>
        <p:nvPicPr>
          <p:cNvPr id="82" name="Imagen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6726" y="4206263"/>
            <a:ext cx="125641" cy="119344"/>
          </a:xfrm>
          <a:prstGeom prst="rect">
            <a:avLst/>
          </a:prstGeom>
        </p:spPr>
      </p:pic>
      <p:pic>
        <p:nvPicPr>
          <p:cNvPr id="83" name="Imagen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4478" y="4373927"/>
            <a:ext cx="125641" cy="119344"/>
          </a:xfrm>
          <a:prstGeom prst="rect">
            <a:avLst/>
          </a:prstGeom>
        </p:spPr>
      </p:pic>
      <p:pic>
        <p:nvPicPr>
          <p:cNvPr id="84" name="Imagen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4704" y="4373927"/>
            <a:ext cx="125641" cy="119344"/>
          </a:xfrm>
          <a:prstGeom prst="rect">
            <a:avLst/>
          </a:prstGeom>
        </p:spPr>
      </p:pic>
      <p:pic>
        <p:nvPicPr>
          <p:cNvPr id="85" name="Imagen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7289" y="4371926"/>
            <a:ext cx="125641" cy="119344"/>
          </a:xfrm>
          <a:prstGeom prst="rect">
            <a:avLst/>
          </a:prstGeom>
        </p:spPr>
      </p:pic>
      <p:pic>
        <p:nvPicPr>
          <p:cNvPr id="86" name="Imagen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6726" y="4371926"/>
            <a:ext cx="125641" cy="119344"/>
          </a:xfrm>
          <a:prstGeom prst="rect">
            <a:avLst/>
          </a:prstGeom>
        </p:spPr>
      </p:pic>
      <p:pic>
        <p:nvPicPr>
          <p:cNvPr id="87" name="Imagen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9092" y="4557986"/>
            <a:ext cx="125641" cy="119344"/>
          </a:xfrm>
          <a:prstGeom prst="rect">
            <a:avLst/>
          </a:prstGeom>
        </p:spPr>
      </p:pic>
      <p:pic>
        <p:nvPicPr>
          <p:cNvPr id="88" name="Imagen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9318" y="4557986"/>
            <a:ext cx="125641" cy="119344"/>
          </a:xfrm>
          <a:prstGeom prst="rect">
            <a:avLst/>
          </a:prstGeom>
        </p:spPr>
      </p:pic>
      <p:pic>
        <p:nvPicPr>
          <p:cNvPr id="89" name="Imagen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1903" y="4555985"/>
            <a:ext cx="125641" cy="119344"/>
          </a:xfrm>
          <a:prstGeom prst="rect">
            <a:avLst/>
          </a:prstGeom>
        </p:spPr>
      </p:pic>
      <p:pic>
        <p:nvPicPr>
          <p:cNvPr id="90" name="Imagen 8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1340" y="4555985"/>
            <a:ext cx="125641" cy="119344"/>
          </a:xfrm>
          <a:prstGeom prst="rect">
            <a:avLst/>
          </a:prstGeom>
        </p:spPr>
      </p:pic>
      <p:sp>
        <p:nvSpPr>
          <p:cNvPr id="91" name="CuadroTexto 90"/>
          <p:cNvSpPr txBox="1"/>
          <p:nvPr/>
        </p:nvSpPr>
        <p:spPr bwMode="gray">
          <a:xfrm>
            <a:off x="6311606" y="3844095"/>
            <a:ext cx="2482538" cy="1126462"/>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Sistemas Integrales de Gestión.</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Plantas de Tratamiento de Aguas Residuales.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Plantas de Tratamiento Secundario.</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Plantas Potabilizadoras y Desaladoras.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Colectores y Drenaje Profundo.</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Embovedamiento de ríos.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Obras de Mitigación de Inundaciones.</a:t>
            </a:r>
          </a:p>
        </p:txBody>
      </p:sp>
      <p:pic>
        <p:nvPicPr>
          <p:cNvPr id="92" name="Imagen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3896" y="4015588"/>
            <a:ext cx="125641" cy="119344"/>
          </a:xfrm>
          <a:prstGeom prst="rect">
            <a:avLst/>
          </a:prstGeom>
        </p:spPr>
      </p:pic>
      <p:pic>
        <p:nvPicPr>
          <p:cNvPr id="93" name="Imagen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9429" y="3833964"/>
            <a:ext cx="125641" cy="119344"/>
          </a:xfrm>
          <a:prstGeom prst="rect">
            <a:avLst/>
          </a:prstGeom>
        </p:spPr>
      </p:pic>
      <p:pic>
        <p:nvPicPr>
          <p:cNvPr id="94" name="Imagen 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3369" y="4009146"/>
            <a:ext cx="125641" cy="119344"/>
          </a:xfrm>
          <a:prstGeom prst="rect">
            <a:avLst/>
          </a:prstGeom>
        </p:spPr>
      </p:pic>
      <p:pic>
        <p:nvPicPr>
          <p:cNvPr id="95" name="Imagen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023" y="4191319"/>
            <a:ext cx="125641" cy="119344"/>
          </a:xfrm>
          <a:prstGeom prst="rect">
            <a:avLst/>
          </a:prstGeom>
        </p:spPr>
      </p:pic>
      <p:pic>
        <p:nvPicPr>
          <p:cNvPr id="96" name="Imagen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1738" y="4347654"/>
            <a:ext cx="125641" cy="119344"/>
          </a:xfrm>
          <a:prstGeom prst="rect">
            <a:avLst/>
          </a:prstGeom>
        </p:spPr>
      </p:pic>
      <p:pic>
        <p:nvPicPr>
          <p:cNvPr id="97" name="Imagen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6608" y="4510985"/>
            <a:ext cx="125641" cy="119344"/>
          </a:xfrm>
          <a:prstGeom prst="rect">
            <a:avLst/>
          </a:prstGeom>
        </p:spPr>
      </p:pic>
      <p:pic>
        <p:nvPicPr>
          <p:cNvPr id="98" name="Imagen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6000" y="4675329"/>
            <a:ext cx="125641" cy="119344"/>
          </a:xfrm>
          <a:prstGeom prst="rect">
            <a:avLst/>
          </a:prstGeom>
        </p:spPr>
      </p:pic>
      <p:pic>
        <p:nvPicPr>
          <p:cNvPr id="99" name="Imagen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6097" y="4822936"/>
            <a:ext cx="125641" cy="119344"/>
          </a:xfrm>
          <a:prstGeom prst="rect">
            <a:avLst/>
          </a:prstGeom>
        </p:spPr>
      </p:pic>
      <p:pic>
        <p:nvPicPr>
          <p:cNvPr id="100" name="Imagen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5940" y="5089188"/>
            <a:ext cx="125641" cy="119344"/>
          </a:xfrm>
          <a:prstGeom prst="rect">
            <a:avLst/>
          </a:prstGeom>
        </p:spPr>
      </p:pic>
      <p:pic>
        <p:nvPicPr>
          <p:cNvPr id="101" name="Imagen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6166" y="5089188"/>
            <a:ext cx="125641" cy="119344"/>
          </a:xfrm>
          <a:prstGeom prst="rect">
            <a:avLst/>
          </a:prstGeom>
        </p:spPr>
      </p:pic>
      <p:pic>
        <p:nvPicPr>
          <p:cNvPr id="102" name="Imagen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5940" y="5279863"/>
            <a:ext cx="125641" cy="119344"/>
          </a:xfrm>
          <a:prstGeom prst="rect">
            <a:avLst/>
          </a:prstGeom>
        </p:spPr>
      </p:pic>
      <p:pic>
        <p:nvPicPr>
          <p:cNvPr id="103" name="Imagen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6166" y="5279863"/>
            <a:ext cx="125641" cy="119344"/>
          </a:xfrm>
          <a:prstGeom prst="rect">
            <a:avLst/>
          </a:prstGeom>
        </p:spPr>
      </p:pic>
      <p:pic>
        <p:nvPicPr>
          <p:cNvPr id="104" name="Imagen 10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8751" y="5277862"/>
            <a:ext cx="125641" cy="119344"/>
          </a:xfrm>
          <a:prstGeom prst="rect">
            <a:avLst/>
          </a:prstGeom>
        </p:spPr>
      </p:pic>
      <p:pic>
        <p:nvPicPr>
          <p:cNvPr id="105" name="Imagen 10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5940" y="5445526"/>
            <a:ext cx="125641" cy="119344"/>
          </a:xfrm>
          <a:prstGeom prst="rect">
            <a:avLst/>
          </a:prstGeom>
        </p:spPr>
      </p:pic>
      <p:pic>
        <p:nvPicPr>
          <p:cNvPr id="106" name="Imagen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6166" y="5445526"/>
            <a:ext cx="125641" cy="119344"/>
          </a:xfrm>
          <a:prstGeom prst="rect">
            <a:avLst/>
          </a:prstGeom>
        </p:spPr>
      </p:pic>
      <p:pic>
        <p:nvPicPr>
          <p:cNvPr id="107" name="Imagen 10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0554" y="5629585"/>
            <a:ext cx="125641" cy="119344"/>
          </a:xfrm>
          <a:prstGeom prst="rect">
            <a:avLst/>
          </a:prstGeom>
        </p:spPr>
      </p:pic>
      <p:pic>
        <p:nvPicPr>
          <p:cNvPr id="108" name="Imagen 1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0780" y="5629585"/>
            <a:ext cx="125641" cy="119344"/>
          </a:xfrm>
          <a:prstGeom prst="rect">
            <a:avLst/>
          </a:prstGeom>
        </p:spPr>
      </p:pic>
      <p:pic>
        <p:nvPicPr>
          <p:cNvPr id="109" name="Imagen 10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3365" y="5627584"/>
            <a:ext cx="125641" cy="119344"/>
          </a:xfrm>
          <a:prstGeom prst="rect">
            <a:avLst/>
          </a:prstGeom>
        </p:spPr>
      </p:pic>
      <p:pic>
        <p:nvPicPr>
          <p:cNvPr id="110" name="Imagen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0172" y="5804449"/>
            <a:ext cx="125641" cy="119344"/>
          </a:xfrm>
          <a:prstGeom prst="rect">
            <a:avLst/>
          </a:prstGeom>
        </p:spPr>
      </p:pic>
      <p:sp>
        <p:nvSpPr>
          <p:cNvPr id="111" name="CuadroTexto 110"/>
          <p:cNvSpPr txBox="1"/>
          <p:nvPr/>
        </p:nvSpPr>
        <p:spPr bwMode="gray">
          <a:xfrm>
            <a:off x="6311605" y="5128596"/>
            <a:ext cx="2482538" cy="621709"/>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Reubicación de Prisiones Municipales.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C4´s.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Complejos Administrativos.</a:t>
            </a:r>
          </a:p>
          <a:p>
            <a:pPr marL="0" marR="0" lvl="2" indent="117475" defTabSz="653902" fontAlgn="base">
              <a:lnSpc>
                <a:spcPct val="95000"/>
              </a:lnSpc>
              <a:spcBef>
                <a:spcPts val="200"/>
              </a:spcBef>
              <a:spcAft>
                <a:spcPts val="200"/>
              </a:spcAft>
              <a:buClr>
                <a:srgbClr val="F7923A"/>
              </a:buClr>
              <a:buSzPct val="80000"/>
              <a:buFont typeface="Wingdings"/>
              <a:buChar char="n"/>
              <a:tabLst>
                <a:tab pos="3846481" algn="l"/>
              </a:tabLst>
            </a:pPr>
            <a:r>
              <a:rPr lang="es-ES_tradnl" sz="800" dirty="0">
                <a:latin typeface="Arial"/>
              </a:rPr>
              <a:t>Manejo de Residuos.</a:t>
            </a:r>
          </a:p>
        </p:txBody>
      </p:sp>
      <p:pic>
        <p:nvPicPr>
          <p:cNvPr id="112" name="Imagen 1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7521" y="5639026"/>
            <a:ext cx="125353" cy="125353"/>
          </a:xfrm>
          <a:prstGeom prst="rect">
            <a:avLst/>
          </a:prstGeom>
        </p:spPr>
      </p:pic>
      <p:pic>
        <p:nvPicPr>
          <p:cNvPr id="113" name="Imagen 1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143" y="5468101"/>
            <a:ext cx="125353" cy="125353"/>
          </a:xfrm>
          <a:prstGeom prst="rect">
            <a:avLst/>
          </a:prstGeom>
        </p:spPr>
      </p:pic>
      <p:pic>
        <p:nvPicPr>
          <p:cNvPr id="114" name="Imagen 1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2181" y="5286805"/>
            <a:ext cx="125641" cy="119344"/>
          </a:xfrm>
          <a:prstGeom prst="rect">
            <a:avLst/>
          </a:prstGeom>
        </p:spPr>
      </p:pic>
      <p:pic>
        <p:nvPicPr>
          <p:cNvPr id="115" name="Imagen 1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664" y="5114522"/>
            <a:ext cx="125353" cy="125353"/>
          </a:xfrm>
          <a:prstGeom prst="rect">
            <a:avLst/>
          </a:prstGeom>
        </p:spPr>
      </p:pic>
      <p:sp>
        <p:nvSpPr>
          <p:cNvPr id="116" name="CuadroTexto 115"/>
          <p:cNvSpPr txBox="1"/>
          <p:nvPr/>
        </p:nvSpPr>
        <p:spPr bwMode="gray">
          <a:xfrm>
            <a:off x="297223" y="6547366"/>
            <a:ext cx="6301405" cy="160813"/>
          </a:xfrm>
          <a:prstGeom prst="rect">
            <a:avLst/>
          </a:prstGeom>
          <a:solidFill>
            <a:schemeClr val="bg1">
              <a:lumMod val="75000"/>
            </a:schemeClr>
          </a:solidFill>
          <a:ln>
            <a:noFill/>
          </a:ln>
          <a:effectLst/>
          <a:extLst/>
        </p:spPr>
        <p:txBody>
          <a:bodyPr vert="horz" wrap="none" lIns="0" tIns="0" rIns="0" bIns="0" numCol="1" rtlCol="0" anchor="ctr" anchorCtr="0" compatLnSpc="1">
            <a:prstTxWarp prst="textNoShape">
              <a:avLst/>
            </a:prstTxWarp>
            <a:spAutoFit/>
          </a:bodyPr>
          <a:lstStyle/>
          <a:p>
            <a:pPr algn="ctr" defTabSz="728663" fontAlgn="base">
              <a:lnSpc>
                <a:spcPct val="95000"/>
              </a:lnSpc>
              <a:spcBef>
                <a:spcPct val="0"/>
              </a:spcBef>
              <a:spcAft>
                <a:spcPct val="0"/>
              </a:spcAft>
              <a:buClr>
                <a:schemeClr val="bg1"/>
              </a:buClr>
              <a:tabLst>
                <a:tab pos="4286250" algn="l"/>
              </a:tabLst>
            </a:pPr>
            <a:r>
              <a:rPr lang="es-ES_tradnl" sz="1100" dirty="0">
                <a:latin typeface="Credit Suisse Type Roman" pitchFamily="34" charset="0"/>
              </a:rPr>
              <a:t>Los Estados y Municipios no son un vehículo para promover proyectos de Petróleo, Gas y Energía.</a:t>
            </a:r>
          </a:p>
        </p:txBody>
      </p:sp>
      <p:sp>
        <p:nvSpPr>
          <p:cNvPr id="117" name="CuadroTexto 116"/>
          <p:cNvSpPr txBox="1"/>
          <p:nvPr/>
        </p:nvSpPr>
        <p:spPr bwMode="gray">
          <a:xfrm>
            <a:off x="6546199" y="1217837"/>
            <a:ext cx="1250342" cy="116955"/>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lang="es-ES_tradnl" sz="800" dirty="0">
                <a:latin typeface="Credit Suisse Type Roman" pitchFamily="34" charset="0"/>
              </a:rPr>
              <a:t>No son del Interés del CKD</a:t>
            </a:r>
          </a:p>
        </p:txBody>
      </p:sp>
      <p:pic>
        <p:nvPicPr>
          <p:cNvPr id="118" name="Imagen 1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2829" y="1450055"/>
            <a:ext cx="125641" cy="119344"/>
          </a:xfrm>
          <a:prstGeom prst="rect">
            <a:avLst/>
          </a:prstGeom>
        </p:spPr>
      </p:pic>
      <p:sp>
        <p:nvSpPr>
          <p:cNvPr id="119" name="CuadroTexto 118"/>
          <p:cNvSpPr txBox="1"/>
          <p:nvPr/>
        </p:nvSpPr>
        <p:spPr bwMode="gray">
          <a:xfrm>
            <a:off x="6551206" y="1453638"/>
            <a:ext cx="1210268" cy="116955"/>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lang="es-ES_tradnl" sz="800" dirty="0">
                <a:latin typeface="Credit Suisse Type Roman" pitchFamily="34" charset="0"/>
              </a:rPr>
              <a:t>Si son del Interés del CKD</a:t>
            </a:r>
          </a:p>
        </p:txBody>
      </p:sp>
      <p:sp>
        <p:nvSpPr>
          <p:cNvPr id="120" name="Rectángulo 119"/>
          <p:cNvSpPr/>
          <p:nvPr/>
        </p:nvSpPr>
        <p:spPr bwMode="auto">
          <a:xfrm>
            <a:off x="6084168" y="2003461"/>
            <a:ext cx="2926268" cy="4240276"/>
          </a:xfrm>
          <a:prstGeom prst="rect">
            <a:avLst/>
          </a:prstGeom>
          <a:noFill/>
          <a:ln w="31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Tree>
    <p:extLst>
      <p:ext uri="{BB962C8B-B14F-4D97-AF65-F5344CB8AC3E}">
        <p14:creationId xmlns:p14="http://schemas.microsoft.com/office/powerpoint/2010/main" val="41418370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Proyectos Municipales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54</a:t>
            </a:fld>
            <a:endParaRPr lang="es-ES" altLang="es-MX" dirty="0"/>
          </a:p>
        </p:txBody>
      </p:sp>
      <p:sp>
        <p:nvSpPr>
          <p:cNvPr id="121" name="Slide Number Placeholder 2"/>
          <p:cNvSpPr>
            <a:spLocks noGrp="1"/>
          </p:cNvSpPr>
          <p:nvPr>
            <p:ph type="sldNum" sz="quarter" idx="10"/>
          </p:nvPr>
        </p:nvSpPr>
        <p:spPr>
          <a:xfrm>
            <a:off x="6553200" y="6356350"/>
            <a:ext cx="2133600" cy="365125"/>
          </a:xfrm>
        </p:spPr>
        <p:txBody>
          <a:bodyPr/>
          <a:lstStyle/>
          <a:p>
            <a:pPr>
              <a:defRPr/>
            </a:pPr>
            <a:fld id="{AB7D9378-40FC-4D19-91BF-C63EAAA4D796}" type="slidenum">
              <a:rPr lang="es-ES_tradnl" altLang="ja-JP" smtClean="0"/>
              <a:pPr>
                <a:defRPr/>
              </a:pPr>
              <a:t>54</a:t>
            </a:fld>
            <a:endParaRPr lang="es-ES_tradnl" altLang="ja-JP" dirty="0"/>
          </a:p>
        </p:txBody>
      </p:sp>
      <p:sp>
        <p:nvSpPr>
          <p:cNvPr id="122" name="Elipse 121"/>
          <p:cNvSpPr/>
          <p:nvPr/>
        </p:nvSpPr>
        <p:spPr bwMode="auto">
          <a:xfrm>
            <a:off x="559105" y="1166959"/>
            <a:ext cx="2027684" cy="2050369"/>
          </a:xfrm>
          <a:prstGeom prst="ellipse">
            <a:avLst/>
          </a:prstGeom>
          <a:gradFill flip="none" rotWithShape="1">
            <a:gsLst>
              <a:gs pos="0">
                <a:schemeClr val="accent2">
                  <a:lumMod val="0"/>
                  <a:lumOff val="100000"/>
                </a:schemeClr>
              </a:gs>
              <a:gs pos="0">
                <a:schemeClr val="accent2">
                  <a:lumMod val="0"/>
                  <a:lumOff val="100000"/>
                </a:schemeClr>
              </a:gs>
              <a:gs pos="100000">
                <a:schemeClr val="accent2">
                  <a:lumMod val="100000"/>
                </a:schemeClr>
              </a:gs>
            </a:gsLst>
            <a:path path="circle">
              <a:fillToRect l="50000" t="50000" r="50000" b="50000"/>
            </a:path>
            <a:tileRect/>
          </a:gra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123" name="CuadroTexto 122"/>
          <p:cNvSpPr txBox="1"/>
          <p:nvPr/>
        </p:nvSpPr>
        <p:spPr bwMode="gray">
          <a:xfrm>
            <a:off x="922809" y="1555749"/>
            <a:ext cx="1339439" cy="1637371"/>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ctr" defTabSz="728663" rtl="0" eaLnBrk="1" fontAlgn="base" latinLnBrk="0" hangingPunct="1">
              <a:lnSpc>
                <a:spcPct val="95000"/>
              </a:lnSpc>
              <a:spcBef>
                <a:spcPct val="0"/>
              </a:spcBef>
              <a:spcAft>
                <a:spcPct val="0"/>
              </a:spcAft>
              <a:buClrTx/>
              <a:buSzTx/>
              <a:buFontTx/>
              <a:buNone/>
              <a:tabLst/>
            </a:pPr>
            <a:r>
              <a:rPr lang="es-ES_tradnl" sz="1200" dirty="0">
                <a:solidFill>
                  <a:schemeClr val="bg1">
                    <a:lumMod val="50000"/>
                  </a:schemeClr>
                </a:solidFill>
                <a:latin typeface="Arial" panose="020B0604020202020204" pitchFamily="34" charset="0"/>
                <a:cs typeface="Arial" panose="020B0604020202020204" pitchFamily="34" charset="0"/>
              </a:rPr>
              <a:t>2</a:t>
            </a:r>
            <a:r>
              <a:rPr kumimoji="0" lang="es-ES_tradnl" sz="120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,454</a:t>
            </a:r>
            <a:r>
              <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rPr>
              <a:t> Municipios en Todo el País</a:t>
            </a:r>
          </a:p>
          <a:p>
            <a:pPr marL="0" marR="0" indent="0" algn="ctr" defTabSz="728663" rtl="0" eaLnBrk="1" fontAlgn="base" latinLnBrk="0" hangingPunct="1">
              <a:lnSpc>
                <a:spcPct val="95000"/>
              </a:lnSpc>
              <a:spcBef>
                <a:spcPct val="0"/>
              </a:spcBef>
              <a:spcAft>
                <a:spcPct val="0"/>
              </a:spcAft>
              <a:buClrTx/>
              <a:buSzTx/>
              <a:buFontTx/>
              <a:buNone/>
              <a:tabLst/>
            </a:pPr>
            <a:endParaRPr lang="es-ES_tradnl" sz="1200" dirty="0">
              <a:solidFill>
                <a:schemeClr val="bg1">
                  <a:lumMod val="50000"/>
                </a:schemeClr>
              </a:solidFill>
              <a:latin typeface="Arial" panose="020B0604020202020204" pitchFamily="34" charset="0"/>
              <a:cs typeface="Arial" panose="020B0604020202020204" pitchFamily="34" charset="0"/>
            </a:endParaRPr>
          </a:p>
          <a:p>
            <a:pPr marL="0" marR="0" indent="0" algn="ctr"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rPr>
              <a:t>112’336,538 Habitantes1</a:t>
            </a:r>
          </a:p>
          <a:p>
            <a:pPr marL="0" marR="0" indent="0" algn="ctr" defTabSz="728663" rtl="0" eaLnBrk="1" fontAlgn="base" latinLnBrk="0" hangingPunct="1">
              <a:lnSpc>
                <a:spcPct val="95000"/>
              </a:lnSpc>
              <a:spcBef>
                <a:spcPct val="0"/>
              </a:spcBef>
              <a:spcAft>
                <a:spcPct val="0"/>
              </a:spcAft>
              <a:buClrTx/>
              <a:buSzTx/>
              <a:buFontTx/>
              <a:buNone/>
              <a:tabLst/>
            </a:pPr>
            <a:endParaRPr lang="es-ES_tradnl" sz="1200" dirty="0">
              <a:solidFill>
                <a:schemeClr val="bg1">
                  <a:lumMod val="50000"/>
                </a:schemeClr>
              </a:solidFill>
              <a:latin typeface="Arial" panose="020B0604020202020204" pitchFamily="34" charset="0"/>
              <a:cs typeface="Arial" panose="020B0604020202020204" pitchFamily="34" charset="0"/>
            </a:endParaRPr>
          </a:p>
          <a:p>
            <a:pPr marL="0" marR="0" indent="0" algn="ctr"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rPr>
              <a:t>100%</a:t>
            </a:r>
          </a:p>
          <a:p>
            <a:pPr marL="0" marR="0" indent="0" algn="l" defTabSz="728663" rtl="0" eaLnBrk="1" fontAlgn="base" latinLnBrk="0" hangingPunct="1">
              <a:lnSpc>
                <a:spcPct val="95000"/>
              </a:lnSpc>
              <a:spcBef>
                <a:spcPct val="0"/>
              </a:spcBef>
              <a:spcAft>
                <a:spcPct val="0"/>
              </a:spcAft>
              <a:buClrTx/>
              <a:buSzTx/>
              <a:buFontTx/>
              <a:buNone/>
              <a:tabLst/>
            </a:pPr>
            <a:endParaRPr lang="es-ES_tradnl" sz="1400" baseline="0" dirty="0">
              <a:solidFill>
                <a:schemeClr val="bg1">
                  <a:lumMod val="50000"/>
                </a:schemeClr>
              </a:solidFill>
              <a:latin typeface="Arial" panose="020B0604020202020204" pitchFamily="34" charset="0"/>
              <a:cs typeface="Arial" panose="020B0604020202020204" pitchFamily="34" charset="0"/>
            </a:endParaRPr>
          </a:p>
          <a:p>
            <a:pPr marL="0" marR="0" indent="0" algn="l" defTabSz="728663" rtl="0" eaLnBrk="1" fontAlgn="base" latinLnBrk="0" hangingPunct="1">
              <a:lnSpc>
                <a:spcPct val="95000"/>
              </a:lnSpc>
              <a:spcBef>
                <a:spcPct val="0"/>
              </a:spcBef>
              <a:spcAft>
                <a:spcPct val="0"/>
              </a:spcAft>
              <a:buClrTx/>
              <a:buSzTx/>
              <a:buFontTx/>
              <a:buNone/>
              <a:tabLst/>
            </a:pPr>
            <a:endParaRPr kumimoji="0" lang="es-ES_tradnl" sz="140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sp>
        <p:nvSpPr>
          <p:cNvPr id="124" name="Elipse 123"/>
          <p:cNvSpPr/>
          <p:nvPr/>
        </p:nvSpPr>
        <p:spPr bwMode="auto">
          <a:xfrm>
            <a:off x="6057232" y="1494351"/>
            <a:ext cx="1283459" cy="1229146"/>
          </a:xfrm>
          <a:prstGeom prst="ellipse">
            <a:avLst/>
          </a:prstGeom>
          <a:gradFill flip="none" rotWithShape="1">
            <a:gsLst>
              <a:gs pos="0">
                <a:schemeClr val="accent2">
                  <a:lumMod val="0"/>
                  <a:lumOff val="100000"/>
                </a:schemeClr>
              </a:gs>
              <a:gs pos="0">
                <a:schemeClr val="accent2">
                  <a:lumMod val="0"/>
                  <a:lumOff val="100000"/>
                </a:schemeClr>
              </a:gs>
              <a:gs pos="100000">
                <a:schemeClr val="accent2">
                  <a:lumMod val="100000"/>
                </a:schemeClr>
              </a:gs>
            </a:gsLst>
            <a:path path="circle">
              <a:fillToRect l="50000" t="50000" r="50000" b="50000"/>
            </a:path>
            <a:tileRect/>
          </a:gra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100" b="0" i="0" u="none" strike="noStrike" cap="none" normalizeH="0" baseline="0" dirty="0">
              <a:ln>
                <a:noFill/>
              </a:ln>
              <a:solidFill>
                <a:schemeClr val="tx1"/>
              </a:solidFill>
              <a:effectLst/>
              <a:latin typeface="Credit Suisse Type Roman" pitchFamily="34" charset="0"/>
            </a:endParaRPr>
          </a:p>
        </p:txBody>
      </p:sp>
      <p:sp>
        <p:nvSpPr>
          <p:cNvPr id="125" name="CuadroTexto 124"/>
          <p:cNvSpPr txBox="1"/>
          <p:nvPr/>
        </p:nvSpPr>
        <p:spPr bwMode="gray">
          <a:xfrm>
            <a:off x="6163705" y="1811848"/>
            <a:ext cx="1070512" cy="1052596"/>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ctr" defTabSz="728663" rtl="0" eaLnBrk="1" fontAlgn="base" latinLnBrk="0" hangingPunct="1">
              <a:lnSpc>
                <a:spcPct val="95000"/>
              </a:lnSpc>
              <a:spcBef>
                <a:spcPct val="0"/>
              </a:spcBef>
              <a:spcAft>
                <a:spcPct val="0"/>
              </a:spcAft>
              <a:buClrTx/>
              <a:buSzTx/>
              <a:buFontTx/>
              <a:buNone/>
              <a:tabLst/>
            </a:pPr>
            <a:r>
              <a:rPr lang="es-ES_tradnl" sz="1200" dirty="0">
                <a:solidFill>
                  <a:schemeClr val="bg1">
                    <a:lumMod val="50000"/>
                  </a:schemeClr>
                </a:solidFill>
                <a:latin typeface="Arial" panose="020B0604020202020204" pitchFamily="34" charset="0"/>
                <a:cs typeface="Arial" panose="020B0604020202020204" pitchFamily="34" charset="0"/>
              </a:rPr>
              <a:t>205</a:t>
            </a:r>
            <a:r>
              <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rPr>
              <a:t> Municipios</a:t>
            </a:r>
            <a:endParaRPr lang="es-ES_tradnl" sz="1200" dirty="0">
              <a:solidFill>
                <a:schemeClr val="bg1">
                  <a:lumMod val="50000"/>
                </a:schemeClr>
              </a:solidFill>
              <a:latin typeface="Arial" panose="020B0604020202020204" pitchFamily="34" charset="0"/>
              <a:cs typeface="Arial" panose="020B0604020202020204" pitchFamily="34" charset="0"/>
            </a:endParaRPr>
          </a:p>
          <a:p>
            <a:pPr marL="0" marR="0" indent="0" algn="ctr"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rPr>
              <a:t>71’246,078 Habitantes1</a:t>
            </a:r>
          </a:p>
          <a:p>
            <a:pPr marL="0" marR="0" indent="0" algn="ctr" defTabSz="728663" rtl="0" eaLnBrk="1" fontAlgn="base" latinLnBrk="0" hangingPunct="1">
              <a:lnSpc>
                <a:spcPct val="95000"/>
              </a:lnSpc>
              <a:spcBef>
                <a:spcPct val="0"/>
              </a:spcBef>
              <a:spcAft>
                <a:spcPct val="0"/>
              </a:spcAft>
              <a:buClrTx/>
              <a:buSzTx/>
              <a:buFontTx/>
              <a:buNone/>
              <a:tabLst/>
            </a:pPr>
            <a:r>
              <a:rPr lang="es-ES_tradnl" sz="1200" dirty="0">
                <a:solidFill>
                  <a:schemeClr val="bg1">
                    <a:lumMod val="50000"/>
                  </a:schemeClr>
                </a:solidFill>
                <a:latin typeface="Arial" panose="020B0604020202020204" pitchFamily="34" charset="0"/>
                <a:cs typeface="Arial" panose="020B0604020202020204" pitchFamily="34" charset="0"/>
              </a:rPr>
              <a:t>63.42%</a:t>
            </a:r>
            <a:endParaRPr kumimoji="0" lang="es-ES_tradnl" sz="1200" i="0" u="none" strike="noStrike" kern="1200" cap="none" spc="0" normalizeH="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0" marR="0" indent="0" algn="l" defTabSz="728663" rtl="0" eaLnBrk="1" fontAlgn="base" latinLnBrk="0" hangingPunct="1">
              <a:lnSpc>
                <a:spcPct val="95000"/>
              </a:lnSpc>
              <a:spcBef>
                <a:spcPct val="0"/>
              </a:spcBef>
              <a:spcAft>
                <a:spcPct val="0"/>
              </a:spcAft>
              <a:buClrTx/>
              <a:buSzTx/>
              <a:buFontTx/>
              <a:buNone/>
              <a:tabLst/>
            </a:pPr>
            <a:endParaRPr lang="es-ES_tradnl" sz="1200" baseline="0" dirty="0">
              <a:solidFill>
                <a:schemeClr val="bg1">
                  <a:lumMod val="50000"/>
                </a:schemeClr>
              </a:solidFill>
              <a:latin typeface="Arial" panose="020B0604020202020204" pitchFamily="34" charset="0"/>
              <a:cs typeface="Arial" panose="020B0604020202020204" pitchFamily="34" charset="0"/>
            </a:endParaRPr>
          </a:p>
          <a:p>
            <a:pPr marL="0" marR="0" indent="0" algn="l" defTabSz="728663" rtl="0" eaLnBrk="1" fontAlgn="base" latinLnBrk="0" hangingPunct="1">
              <a:lnSpc>
                <a:spcPct val="95000"/>
              </a:lnSpc>
              <a:spcBef>
                <a:spcPct val="0"/>
              </a:spcBef>
              <a:spcAft>
                <a:spcPct val="0"/>
              </a:spcAft>
              <a:buClrTx/>
              <a:buSzTx/>
              <a:buFontTx/>
              <a:buNone/>
              <a:tabLst/>
            </a:pPr>
            <a:endParaRPr kumimoji="0" lang="es-ES_tradnl" sz="120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sp>
        <p:nvSpPr>
          <p:cNvPr id="126" name="Flecha a la derecha con bandas 125"/>
          <p:cNvSpPr/>
          <p:nvPr/>
        </p:nvSpPr>
        <p:spPr bwMode="auto">
          <a:xfrm>
            <a:off x="2950493" y="1621351"/>
            <a:ext cx="2751148" cy="886113"/>
          </a:xfrm>
          <a:prstGeom prst="stripedRightArrow">
            <a:avLst>
              <a:gd name="adj1" fmla="val 52716"/>
              <a:gd name="adj2" fmla="val 50000"/>
            </a:avLst>
          </a:prstGeom>
          <a:solidFill>
            <a:schemeClr val="accent4">
              <a:lumMod val="60000"/>
              <a:lumOff val="40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1200" b="0" i="0" u="none" strike="noStrike" cap="none" normalizeH="0" baseline="0" dirty="0">
                <a:ln>
                  <a:noFill/>
                </a:ln>
                <a:solidFill>
                  <a:schemeClr val="bg1"/>
                </a:solidFill>
                <a:effectLst/>
                <a:latin typeface="Credit Suisse Type Roman" pitchFamily="34" charset="0"/>
              </a:rPr>
              <a:t>Municipios &gt;100,000 Habitantes</a:t>
            </a:r>
          </a:p>
        </p:txBody>
      </p:sp>
      <p:pic>
        <p:nvPicPr>
          <p:cNvPr id="127" name="Imagen 126"/>
          <p:cNvPicPr>
            <a:picLocks noChangeAspect="1"/>
          </p:cNvPicPr>
          <p:nvPr/>
        </p:nvPicPr>
        <p:blipFill>
          <a:blip r:embed="rId2"/>
          <a:stretch>
            <a:fillRect/>
          </a:stretch>
        </p:blipFill>
        <p:spPr>
          <a:xfrm>
            <a:off x="4991961" y="3934326"/>
            <a:ext cx="3701189" cy="2690119"/>
          </a:xfrm>
          <a:prstGeom prst="rect">
            <a:avLst/>
          </a:prstGeom>
        </p:spPr>
      </p:pic>
      <p:sp>
        <p:nvSpPr>
          <p:cNvPr id="128" name="Flecha a la derecha con bandas 127"/>
          <p:cNvSpPr/>
          <p:nvPr/>
        </p:nvSpPr>
        <p:spPr bwMode="auto">
          <a:xfrm rot="5400000">
            <a:off x="6164020" y="2898986"/>
            <a:ext cx="1069881" cy="886113"/>
          </a:xfrm>
          <a:prstGeom prst="stripedRightArrow">
            <a:avLst>
              <a:gd name="adj1" fmla="val 52716"/>
              <a:gd name="adj2" fmla="val 50000"/>
            </a:avLst>
          </a:prstGeom>
          <a:solidFill>
            <a:schemeClr val="accent4">
              <a:lumMod val="60000"/>
              <a:lumOff val="40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bg1"/>
              </a:solidFill>
              <a:effectLst/>
              <a:latin typeface="Credit Suisse Type Roman" pitchFamily="34" charset="0"/>
            </a:endParaRPr>
          </a:p>
        </p:txBody>
      </p:sp>
      <p:sp>
        <p:nvSpPr>
          <p:cNvPr id="129" name="CuadroTexto 128"/>
          <p:cNvSpPr txBox="1"/>
          <p:nvPr/>
        </p:nvSpPr>
        <p:spPr bwMode="gray">
          <a:xfrm>
            <a:off x="2084871" y="1044090"/>
            <a:ext cx="818170" cy="206467"/>
          </a:xfrm>
          <a:prstGeom prst="rect">
            <a:avLst/>
          </a:prstGeom>
          <a:solidFill>
            <a:schemeClr val="bg1">
              <a:lumMod val="85000"/>
            </a:schemeClr>
          </a:solidFill>
          <a:ln>
            <a:noFill/>
          </a:ln>
          <a:effectLst>
            <a:outerShdw dist="35921" dir="2700000" algn="ctr" rotWithShape="0">
              <a:schemeClr val="tx1">
                <a:alpha val="52000"/>
              </a:schemeClr>
            </a:outerShdw>
          </a:effectLst>
          <a:extLst/>
        </p:spPr>
        <p:txBody>
          <a:bodyPr vert="horz" wrap="non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Universo </a:t>
            </a:r>
            <a:endParaRPr kumimoji="0" lang="es-ES_tradnl" sz="2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30" name="CuadroTexto 129"/>
          <p:cNvSpPr txBox="1"/>
          <p:nvPr/>
        </p:nvSpPr>
        <p:spPr bwMode="gray">
          <a:xfrm>
            <a:off x="7142017" y="1186447"/>
            <a:ext cx="848064" cy="411138"/>
          </a:xfrm>
          <a:prstGeom prst="rect">
            <a:avLst/>
          </a:prstGeom>
          <a:solidFill>
            <a:schemeClr val="bg1">
              <a:lumMod val="85000"/>
            </a:schemeClr>
          </a:solidFill>
          <a:ln>
            <a:noFill/>
          </a:ln>
          <a:effectLst>
            <a:outerShdw dist="35921" dir="2700000" algn="ctr" rotWithShape="0">
              <a:schemeClr val="tx1">
                <a:alpha val="52000"/>
              </a:schemeClr>
            </a:outerShdw>
          </a:effectLst>
          <a:extLst/>
        </p:spPr>
        <p:txBody>
          <a:bodyPr vert="horz" wrap="non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Mercado </a:t>
            </a:r>
          </a:p>
          <a:p>
            <a:pPr marL="0" marR="0" indent="0" algn="l" defTabSz="728663" rtl="0" eaLnBrk="1" fontAlgn="base" latinLnBrk="0" hangingPunct="1">
              <a:lnSpc>
                <a:spcPct val="95000"/>
              </a:lnSpc>
              <a:spcBef>
                <a:spcPct val="0"/>
              </a:spcBef>
              <a:spcAft>
                <a:spcPct val="0"/>
              </a:spcAft>
              <a:buClrTx/>
              <a:buSzTx/>
              <a:buFontTx/>
              <a:buNone/>
              <a:tabLst/>
            </a:pPr>
            <a:r>
              <a:rPr kumimoji="0" lang="es-ES_tradnl"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Potencial </a:t>
            </a:r>
            <a:endParaRPr kumimoji="0" lang="es-ES_tradnl" sz="2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31" name="CuadroTexto 130"/>
          <p:cNvSpPr txBox="1"/>
          <p:nvPr/>
        </p:nvSpPr>
        <p:spPr bwMode="gray">
          <a:xfrm>
            <a:off x="7340691" y="3396382"/>
            <a:ext cx="838070" cy="411138"/>
          </a:xfrm>
          <a:prstGeom prst="rect">
            <a:avLst/>
          </a:prstGeom>
          <a:solidFill>
            <a:schemeClr val="bg1">
              <a:lumMod val="85000"/>
            </a:schemeClr>
          </a:solidFill>
          <a:ln>
            <a:noFill/>
          </a:ln>
          <a:effectLst>
            <a:outerShdw dist="35921" dir="2700000" algn="ctr" rotWithShape="0">
              <a:schemeClr val="tx1">
                <a:alpha val="52000"/>
              </a:schemeClr>
            </a:outerShdw>
          </a:effectLst>
          <a:extLst/>
        </p:spPr>
        <p:txBody>
          <a:bodyPr vert="horz" wrap="non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Mercado </a:t>
            </a:r>
          </a:p>
          <a:p>
            <a:pPr marL="0" marR="0" indent="0" algn="l" defTabSz="728663" rtl="0" eaLnBrk="1" fontAlgn="base" latinLnBrk="0" hangingPunct="1">
              <a:lnSpc>
                <a:spcPct val="95000"/>
              </a:lnSpc>
              <a:spcBef>
                <a:spcPct val="0"/>
              </a:spcBef>
              <a:spcAft>
                <a:spcPct val="0"/>
              </a:spcAft>
              <a:buClrTx/>
              <a:buSzTx/>
              <a:buFontTx/>
              <a:buNone/>
              <a:tabLst/>
            </a:pPr>
            <a:r>
              <a:rPr kumimoji="0" lang="es-ES_tradnl"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Objetivo</a:t>
            </a:r>
            <a:endParaRPr kumimoji="0" lang="es-ES_tradnl" sz="2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132" name="Imagen 131"/>
          <p:cNvPicPr>
            <a:picLocks noChangeAspect="1"/>
          </p:cNvPicPr>
          <p:nvPr/>
        </p:nvPicPr>
        <p:blipFill>
          <a:blip r:embed="rId3"/>
          <a:stretch>
            <a:fillRect/>
          </a:stretch>
        </p:blipFill>
        <p:spPr>
          <a:xfrm>
            <a:off x="411653" y="3934326"/>
            <a:ext cx="3701189" cy="2690120"/>
          </a:xfrm>
          <a:prstGeom prst="rect">
            <a:avLst/>
          </a:prstGeom>
        </p:spPr>
      </p:pic>
      <p:sp>
        <p:nvSpPr>
          <p:cNvPr id="133" name="Flecha a la derecha con bandas 132"/>
          <p:cNvSpPr/>
          <p:nvPr/>
        </p:nvSpPr>
        <p:spPr bwMode="auto">
          <a:xfrm rot="10800000">
            <a:off x="4247145" y="4928311"/>
            <a:ext cx="637675" cy="886113"/>
          </a:xfrm>
          <a:prstGeom prst="stripedRightArrow">
            <a:avLst>
              <a:gd name="adj1" fmla="val 52716"/>
              <a:gd name="adj2" fmla="val 50000"/>
            </a:avLst>
          </a:prstGeom>
          <a:solidFill>
            <a:schemeClr val="accent4">
              <a:lumMod val="60000"/>
              <a:lumOff val="40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bg1"/>
              </a:solidFill>
              <a:effectLst/>
              <a:latin typeface="Credit Suisse Type Roman" pitchFamily="34" charset="0"/>
            </a:endParaRPr>
          </a:p>
        </p:txBody>
      </p:sp>
    </p:spTree>
    <p:extLst>
      <p:ext uri="{BB962C8B-B14F-4D97-AF65-F5344CB8AC3E}">
        <p14:creationId xmlns:p14="http://schemas.microsoft.com/office/powerpoint/2010/main" val="17034143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Diversificación del Portafolio</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55</a:t>
            </a:fld>
            <a:endParaRPr lang="es-ES" altLang="es-MX" dirty="0"/>
          </a:p>
        </p:txBody>
      </p:sp>
      <p:sp>
        <p:nvSpPr>
          <p:cNvPr id="17"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68313" y="1428916"/>
            <a:ext cx="3959352" cy="210311"/>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Arial"/>
              </a:rPr>
              <a:t>Estrategia de inversión especializada</a:t>
            </a:r>
          </a:p>
        </p:txBody>
      </p:sp>
      <p:sp>
        <p:nvSpPr>
          <p:cNvPr id="18" name="HeadingBox3" descr="&lt;tags&gt;&lt;tag n=&quot;TagName&quot; v=&quot;HeadingBox3&quot; /&gt;&lt;tag n=&quot;Top&quot; v=&quot;258.125&quot; /&gt;&lt;tag n=&quot;Left&quot; v=&quot;35.75&quot; /&gt;&lt;tag n=&quot;Height&quot; v=&quot;21.37496&quot; /&gt;&lt;tag n=&quot;Width&quot; v=&quot;314.5&quot; /&gt;&lt;tag n=&quot;ShadowSize&quot; v=&quot;99.899&quot; /&gt;&lt;tag n=&quot;Format&quot; v=&quot;1&quot; /&gt;&lt;/tags&gt;"/>
          <p:cNvSpPr>
            <a:spLocks noChangeArrowheads="1"/>
          </p:cNvSpPr>
          <p:nvPr/>
        </p:nvSpPr>
        <p:spPr bwMode="gray">
          <a:xfrm>
            <a:off x="4560888" y="1428916"/>
            <a:ext cx="4114800" cy="210311"/>
          </a:xfrm>
          <a:prstGeom prst="rect">
            <a:avLst/>
          </a:prstGeom>
          <a:solidFill>
            <a:srgbClr val="FFFFFF"/>
          </a:solidFill>
          <a:ln w="6350" algn="ctr">
            <a:noFill/>
            <a:miter lim="800000"/>
            <a:headEnd/>
            <a:tailEnd/>
          </a:ln>
          <a:effectLst>
            <a:outerShdw dist="25400" dir="5400000" sx="99899" sy="99899" algn="ctr" rotWithShape="0">
              <a:schemeClr val="bg2"/>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wrap="square" lIns="0" tIns="0" rIns="0" bIns="25397" anchor="b">
            <a:spAutoFit/>
          </a:bodyPr>
          <a:lstStyle/>
          <a:p>
            <a:pPr defTabSz="728578"/>
            <a:r>
              <a:rPr lang="es-ES_tradnl" altLang="ja-JP" sz="1200" b="1" dirty="0">
                <a:solidFill>
                  <a:srgbClr val="CD0000"/>
                </a:solidFill>
                <a:latin typeface="Arial"/>
              </a:rPr>
              <a:t>Subsectores de infraestructura (no limitativo)</a:t>
            </a:r>
            <a:endParaRPr lang="es-ES_tradnl" altLang="ja-JP" sz="1200" b="1" i="1" dirty="0">
              <a:solidFill>
                <a:srgbClr val="CD0000"/>
              </a:solidFill>
              <a:latin typeface="Arial"/>
            </a:endParaRPr>
          </a:p>
        </p:txBody>
      </p:sp>
      <p:sp>
        <p:nvSpPr>
          <p:cNvPr id="19" name="25 CuadroTexto"/>
          <p:cNvSpPr txBox="1"/>
          <p:nvPr/>
        </p:nvSpPr>
        <p:spPr>
          <a:xfrm>
            <a:off x="4716016" y="1715793"/>
            <a:ext cx="181830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Infraestructura Social</a:t>
            </a:r>
          </a:p>
        </p:txBody>
      </p:sp>
      <p:sp>
        <p:nvSpPr>
          <p:cNvPr id="20" name="25 CuadroTexto"/>
          <p:cNvSpPr txBox="1"/>
          <p:nvPr/>
        </p:nvSpPr>
        <p:spPr>
          <a:xfrm>
            <a:off x="6649919" y="1715793"/>
            <a:ext cx="181965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Petróleo y Gas</a:t>
            </a:r>
          </a:p>
        </p:txBody>
      </p:sp>
      <p:sp>
        <p:nvSpPr>
          <p:cNvPr id="21" name="Rectangle 54"/>
          <p:cNvSpPr/>
          <p:nvPr/>
        </p:nvSpPr>
        <p:spPr bwMode="auto">
          <a:xfrm>
            <a:off x="4716017" y="2041528"/>
            <a:ext cx="1818305" cy="1209422"/>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Hospitales y guarderías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Prisiones </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Escuelas y universidades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Ciudades administrativas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Residuos no peligrosos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Museos</a:t>
            </a:r>
          </a:p>
        </p:txBody>
      </p:sp>
      <p:sp>
        <p:nvSpPr>
          <p:cNvPr id="22" name="Rectangle 55"/>
          <p:cNvSpPr/>
          <p:nvPr/>
        </p:nvSpPr>
        <p:spPr bwMode="auto">
          <a:xfrm>
            <a:off x="6651270" y="2041527"/>
            <a:ext cx="1818305" cy="1209423"/>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Extracción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Producción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Refinación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Transformación</a:t>
            </a:r>
          </a:p>
        </p:txBody>
      </p:sp>
      <p:sp>
        <p:nvSpPr>
          <p:cNvPr id="23" name="25 CuadroTexto"/>
          <p:cNvSpPr txBox="1"/>
          <p:nvPr/>
        </p:nvSpPr>
        <p:spPr>
          <a:xfrm>
            <a:off x="4716016" y="3305043"/>
            <a:ext cx="181830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Energía</a:t>
            </a:r>
          </a:p>
        </p:txBody>
      </p:sp>
      <p:sp>
        <p:nvSpPr>
          <p:cNvPr id="24" name="25 CuadroTexto"/>
          <p:cNvSpPr txBox="1"/>
          <p:nvPr/>
        </p:nvSpPr>
        <p:spPr>
          <a:xfrm>
            <a:off x="6649919" y="3305043"/>
            <a:ext cx="1819656"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Infraestructura Hidráulica</a:t>
            </a:r>
          </a:p>
        </p:txBody>
      </p:sp>
      <p:sp>
        <p:nvSpPr>
          <p:cNvPr id="25" name="Rectangle 66"/>
          <p:cNvSpPr/>
          <p:nvPr/>
        </p:nvSpPr>
        <p:spPr bwMode="auto">
          <a:xfrm>
            <a:off x="4716017" y="3630778"/>
            <a:ext cx="1818305" cy="1037689"/>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Generación y cogeneración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Hidroeléctrica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Fotovoltaica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Eólica</a:t>
            </a:r>
          </a:p>
        </p:txBody>
      </p:sp>
      <p:sp>
        <p:nvSpPr>
          <p:cNvPr id="26" name="Rectangle 67"/>
          <p:cNvSpPr/>
          <p:nvPr/>
        </p:nvSpPr>
        <p:spPr bwMode="auto">
          <a:xfrm>
            <a:off x="6651270" y="3630778"/>
            <a:ext cx="1818305" cy="1037690"/>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1"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Tratamiento de agua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Purificación de agua</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Transporte y distribución</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Plantas de desalinización</a:t>
            </a:r>
          </a:p>
        </p:txBody>
      </p:sp>
      <p:sp>
        <p:nvSpPr>
          <p:cNvPr id="27" name="25 CuadroTexto"/>
          <p:cNvSpPr txBox="1"/>
          <p:nvPr/>
        </p:nvSpPr>
        <p:spPr>
          <a:xfrm>
            <a:off x="4716015" y="4733196"/>
            <a:ext cx="3753559" cy="291356"/>
          </a:xfrm>
          <a:prstGeom prst="rect">
            <a:avLst/>
          </a:prstGeom>
          <a:solidFill>
            <a:schemeClr val="accent3">
              <a:lumMod val="20000"/>
              <a:lumOff val="80000"/>
            </a:schemeClr>
          </a:solidFill>
          <a:ln w="15875">
            <a:noFill/>
          </a:ln>
        </p:spPr>
        <p:txBody>
          <a:bodyPr wrap="square" lIns="89896" tIns="44948" rIns="89896" bIns="44948" rtlCol="0" anchor="ctr">
            <a:noAutofit/>
          </a:bodyPr>
          <a:lstStyle/>
          <a:p>
            <a:pPr marL="0" lvl="2" algn="ctr">
              <a:spcBef>
                <a:spcPts val="590"/>
              </a:spcBef>
              <a:buClr>
                <a:schemeClr val="tx2"/>
              </a:buClr>
              <a:buSzPct val="150000"/>
            </a:pPr>
            <a:r>
              <a:rPr lang="es-ES_tradnl" sz="1050" b="1" dirty="0">
                <a:solidFill>
                  <a:srgbClr val="C67E37"/>
                </a:solidFill>
                <a:latin typeface="Arial"/>
                <a:cs typeface="Arial"/>
              </a:rPr>
              <a:t>Transporte</a:t>
            </a:r>
          </a:p>
        </p:txBody>
      </p:sp>
      <p:sp>
        <p:nvSpPr>
          <p:cNvPr id="28" name="Rectangle 69"/>
          <p:cNvSpPr/>
          <p:nvPr/>
        </p:nvSpPr>
        <p:spPr bwMode="auto">
          <a:xfrm>
            <a:off x="4716017" y="5058931"/>
            <a:ext cx="3753557" cy="746333"/>
          </a:xfrm>
          <a:prstGeom prst="rect">
            <a:avLst/>
          </a:prstGeom>
          <a:noFill/>
          <a:ln w="9525" cap="flat" cmpd="sng" algn="ctr">
            <a:solidFill>
              <a:srgbClr val="C67E37"/>
            </a:solidFill>
            <a:prstDash val="solid"/>
            <a:round/>
            <a:headEnd type="none" w="med" len="med"/>
            <a:tailEnd type="none" w="med" len="med"/>
          </a:ln>
          <a:effectLst/>
          <a:extLst/>
        </p:spPr>
        <p:txBody>
          <a:bodyPr vert="horz" wrap="none" lIns="91440" tIns="64800" rIns="46800" bIns="64800" numCol="2" rtlCol="0" anchor="ctr" anchorCtr="0" compatLnSpc="1">
            <a:prstTxWarp prst="textNoShape">
              <a:avLst/>
            </a:prstTxWarp>
          </a:bodyPr>
          <a:lstStyle/>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Autopistas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Puertos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Aeropuertos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Ferrocarriles</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Sistemas de Transporte Urbano</a:t>
            </a:r>
          </a:p>
          <a:p>
            <a:pPr marL="0" lvl="2" indent="117475" defTabSz="653902">
              <a:spcBef>
                <a:spcPts val="200"/>
              </a:spcBef>
              <a:spcAft>
                <a:spcPts val="200"/>
              </a:spcAft>
              <a:buClr>
                <a:srgbClr val="CD0000"/>
              </a:buClr>
              <a:buSzPct val="80000"/>
              <a:buFont typeface="Wingdings"/>
              <a:buChar char="n"/>
              <a:tabLst>
                <a:tab pos="3846481" algn="l"/>
              </a:tabLst>
            </a:pPr>
            <a:r>
              <a:rPr lang="es-ES_tradnl" sz="900" dirty="0">
                <a:latin typeface="Arial"/>
              </a:rPr>
              <a:t>Estacionamientos</a:t>
            </a:r>
          </a:p>
        </p:txBody>
      </p:sp>
      <p:sp>
        <p:nvSpPr>
          <p:cNvPr id="29" name="25 CuadroTexto"/>
          <p:cNvSpPr txBox="1"/>
          <p:nvPr/>
        </p:nvSpPr>
        <p:spPr>
          <a:xfrm>
            <a:off x="468313" y="1738779"/>
            <a:ext cx="3959352" cy="898133"/>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spcBef>
                <a:spcPts val="529"/>
              </a:spcBef>
              <a:buClr>
                <a:schemeClr val="tx2"/>
              </a:buClr>
              <a:buSzPct val="130000"/>
            </a:pPr>
            <a:r>
              <a:rPr lang="es-ES_tradnl" sz="1000" b="1" dirty="0">
                <a:latin typeface="Arial"/>
                <a:cs typeface="Arial"/>
              </a:rPr>
              <a:t>Inversión por proyecto h</a:t>
            </a:r>
            <a:r>
              <a:rPr lang="es-ES_tradnl" sz="1000" b="1" dirty="0">
                <a:latin typeface="Arial"/>
              </a:rPr>
              <a:t>asta MXP$900 millones</a:t>
            </a:r>
            <a:endParaRPr lang="es-ES_tradnl" sz="1000" dirty="0">
              <a:latin typeface="Arial"/>
            </a:endParaRPr>
          </a:p>
        </p:txBody>
      </p:sp>
      <p:sp>
        <p:nvSpPr>
          <p:cNvPr id="30" name="25 CuadroTexto"/>
          <p:cNvSpPr txBox="1"/>
          <p:nvPr/>
        </p:nvSpPr>
        <p:spPr>
          <a:xfrm>
            <a:off x="468313" y="2708920"/>
            <a:ext cx="3959352" cy="1725336"/>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spcBef>
                <a:spcPts val="529"/>
              </a:spcBef>
              <a:buClr>
                <a:schemeClr val="tx2"/>
              </a:buClr>
              <a:buSzPct val="130000"/>
            </a:pPr>
            <a:r>
              <a:rPr lang="es-ES_tradnl" sz="1000" b="1" dirty="0">
                <a:latin typeface="Arial"/>
                <a:cs typeface="Arial"/>
              </a:rPr>
              <a:t>Portafolio diversificado</a:t>
            </a:r>
          </a:p>
          <a:p>
            <a:pPr marL="117475" lvl="2" indent="-117475" defTabSz="653902">
              <a:spcBef>
                <a:spcPts val="200"/>
              </a:spcBef>
              <a:spcAft>
                <a:spcPts val="200"/>
              </a:spcAft>
              <a:buClr>
                <a:srgbClr val="F7923A"/>
              </a:buClr>
              <a:buSzPct val="80000"/>
              <a:buFont typeface="Wingdings"/>
              <a:buChar char="n"/>
              <a:tabLst>
                <a:tab pos="3846481" algn="l"/>
              </a:tabLst>
            </a:pPr>
            <a:r>
              <a:rPr lang="es-ES_tradnl" sz="1000" dirty="0">
                <a:latin typeface="Arial"/>
              </a:rPr>
              <a:t>Proyectos en los tres niveles de gobierno</a:t>
            </a:r>
          </a:p>
          <a:p>
            <a:pPr marL="457200" lvl="3" defTabSz="653902">
              <a:spcBef>
                <a:spcPts val="200"/>
              </a:spcBef>
              <a:spcAft>
                <a:spcPts val="200"/>
              </a:spcAft>
              <a:buClr>
                <a:srgbClr val="F7923A"/>
              </a:buClr>
              <a:buSzPct val="80000"/>
              <a:tabLst>
                <a:tab pos="3846481" algn="l"/>
              </a:tabLst>
            </a:pPr>
            <a:r>
              <a:rPr lang="es-ES_tradnl" sz="1000" dirty="0">
                <a:latin typeface="Arial"/>
              </a:rPr>
              <a:t>Proyectos difíciles de acceder para el inversionista institucional de forma directa</a:t>
            </a:r>
          </a:p>
          <a:p>
            <a:pPr marL="0" lvl="2" indent="117475" defTabSz="653902">
              <a:spcBef>
                <a:spcPts val="200"/>
              </a:spcBef>
              <a:spcAft>
                <a:spcPts val="200"/>
              </a:spcAft>
              <a:buClr>
                <a:srgbClr val="F7923A"/>
              </a:buClr>
              <a:buSzPct val="80000"/>
              <a:buFont typeface="Wingdings"/>
              <a:buChar char="n"/>
              <a:tabLst>
                <a:tab pos="3846481" algn="l"/>
              </a:tabLst>
            </a:pPr>
            <a:r>
              <a:rPr lang="es-ES_tradnl" sz="1000" dirty="0">
                <a:latin typeface="Arial"/>
              </a:rPr>
              <a:t>Diversificación sectorial y geográfica</a:t>
            </a:r>
          </a:p>
          <a:p>
            <a:pPr marL="457200" lvl="3" defTabSz="653902">
              <a:spcBef>
                <a:spcPts val="200"/>
              </a:spcBef>
              <a:spcAft>
                <a:spcPts val="200"/>
              </a:spcAft>
              <a:buClr>
                <a:srgbClr val="F7923A"/>
              </a:buClr>
              <a:buSzPct val="80000"/>
              <a:tabLst>
                <a:tab pos="3846481" algn="l"/>
              </a:tabLst>
            </a:pPr>
            <a:r>
              <a:rPr lang="es-ES_tradnl" sz="1000" dirty="0">
                <a:latin typeface="Arial"/>
              </a:rPr>
              <a:t>No más del 25% en la misma entidad federativa</a:t>
            </a:r>
            <a:r>
              <a:rPr lang="es-ES_tradnl" sz="1000" baseline="30000" dirty="0">
                <a:latin typeface="Arial"/>
              </a:rPr>
              <a:t>(2)</a:t>
            </a:r>
          </a:p>
          <a:p>
            <a:pPr marL="457200" lvl="3" defTabSz="653902">
              <a:spcBef>
                <a:spcPts val="200"/>
              </a:spcBef>
              <a:spcAft>
                <a:spcPts val="200"/>
              </a:spcAft>
              <a:buClr>
                <a:srgbClr val="F7923A"/>
              </a:buClr>
              <a:buSzPct val="80000"/>
              <a:tabLst>
                <a:tab pos="3846481" algn="l"/>
              </a:tabLst>
            </a:pPr>
            <a:r>
              <a:rPr lang="es-ES_tradnl" sz="1000" dirty="0">
                <a:latin typeface="Arial"/>
              </a:rPr>
              <a:t>No más del 40% en el mismo subsector</a:t>
            </a:r>
          </a:p>
          <a:p>
            <a:pPr marL="457200" lvl="3" defTabSz="653902">
              <a:spcBef>
                <a:spcPts val="200"/>
              </a:spcBef>
              <a:spcAft>
                <a:spcPts val="200"/>
              </a:spcAft>
              <a:buClr>
                <a:srgbClr val="F7923A"/>
              </a:buClr>
              <a:buSzPct val="80000"/>
              <a:tabLst>
                <a:tab pos="3846481" algn="l"/>
              </a:tabLst>
            </a:pPr>
            <a:r>
              <a:rPr lang="es-ES_tradnl" sz="1000" dirty="0">
                <a:latin typeface="Arial"/>
              </a:rPr>
              <a:t>No más del 10% en proyectos municipales (siempre con garantía de pago alterna)</a:t>
            </a:r>
          </a:p>
        </p:txBody>
      </p:sp>
      <p:sp>
        <p:nvSpPr>
          <p:cNvPr id="31" name="25 CuadroTexto"/>
          <p:cNvSpPr txBox="1"/>
          <p:nvPr/>
        </p:nvSpPr>
        <p:spPr>
          <a:xfrm>
            <a:off x="468313" y="4479384"/>
            <a:ext cx="3959352" cy="1325880"/>
          </a:xfrm>
          <a:prstGeom prst="rect">
            <a:avLst/>
          </a:prstGeom>
          <a:solidFill>
            <a:schemeClr val="accent3">
              <a:lumMod val="20000"/>
              <a:lumOff val="80000"/>
            </a:schemeClr>
          </a:solidFill>
          <a:ln>
            <a:noFill/>
          </a:ln>
        </p:spPr>
        <p:txBody>
          <a:bodyPr wrap="square" lIns="44943" tIns="44943" rIns="44943" bIns="44943" rtlCol="0" anchor="ctr">
            <a:noAutofit/>
          </a:bodyPr>
          <a:lstStyle/>
          <a:p>
            <a:pPr marL="3122" lvl="2">
              <a:lnSpc>
                <a:spcPct val="150000"/>
              </a:lnSpc>
              <a:spcBef>
                <a:spcPts val="529"/>
              </a:spcBef>
              <a:buClr>
                <a:schemeClr val="tx2"/>
              </a:buClr>
              <a:buSzPct val="130000"/>
            </a:pPr>
            <a:r>
              <a:rPr lang="es-ES_tradnl" sz="1000" b="1" dirty="0">
                <a:latin typeface="Arial"/>
                <a:cs typeface="Arial"/>
              </a:rPr>
              <a:t>Proyectos con bajo riesgo comercial</a:t>
            </a:r>
          </a:p>
          <a:p>
            <a:pPr marL="0" lvl="2" indent="117475" defTabSz="653902">
              <a:lnSpc>
                <a:spcPct val="150000"/>
              </a:lnSpc>
              <a:spcBef>
                <a:spcPts val="200"/>
              </a:spcBef>
              <a:spcAft>
                <a:spcPts val="200"/>
              </a:spcAft>
              <a:buClr>
                <a:srgbClr val="F7923A"/>
              </a:buClr>
              <a:buSzPct val="80000"/>
              <a:buFont typeface="Wingdings"/>
              <a:buChar char="n"/>
              <a:tabLst>
                <a:tab pos="3846481" algn="l"/>
              </a:tabLst>
            </a:pPr>
            <a:r>
              <a:rPr lang="es-ES_tradnl" sz="1000" dirty="0">
                <a:latin typeface="Arial"/>
              </a:rPr>
              <a:t>APP’s</a:t>
            </a:r>
          </a:p>
          <a:p>
            <a:pPr marL="0" lvl="2" indent="117475" defTabSz="653902">
              <a:lnSpc>
                <a:spcPct val="150000"/>
              </a:lnSpc>
              <a:spcBef>
                <a:spcPts val="200"/>
              </a:spcBef>
              <a:spcAft>
                <a:spcPts val="200"/>
              </a:spcAft>
              <a:buClr>
                <a:srgbClr val="F7923A"/>
              </a:buClr>
              <a:buSzPct val="80000"/>
              <a:buFont typeface="Wingdings"/>
              <a:buChar char="n"/>
              <a:tabLst>
                <a:tab pos="3846481" algn="l"/>
              </a:tabLst>
            </a:pPr>
            <a:r>
              <a:rPr lang="es-ES_tradnl" sz="1000" dirty="0">
                <a:latin typeface="Arial"/>
              </a:rPr>
              <a:t>CPS’s</a:t>
            </a:r>
          </a:p>
          <a:p>
            <a:pPr marL="0" lvl="2" indent="117475" defTabSz="653902">
              <a:lnSpc>
                <a:spcPct val="150000"/>
              </a:lnSpc>
              <a:spcBef>
                <a:spcPts val="200"/>
              </a:spcBef>
              <a:spcAft>
                <a:spcPts val="200"/>
              </a:spcAft>
              <a:buClr>
                <a:srgbClr val="F7923A"/>
              </a:buClr>
              <a:buSzPct val="80000"/>
              <a:buFont typeface="Wingdings"/>
              <a:buChar char="n"/>
              <a:tabLst>
                <a:tab pos="3846481" algn="l"/>
              </a:tabLst>
            </a:pPr>
            <a:r>
              <a:rPr lang="es-ES_tradnl" sz="1000" dirty="0">
                <a:latin typeface="Arial"/>
              </a:rPr>
              <a:t>Concesiones (</a:t>
            </a:r>
            <a:r>
              <a:rPr lang="es-ES_tradnl" sz="1000" i="1" dirty="0">
                <a:latin typeface="Arial"/>
              </a:rPr>
              <a:t>brownfield</a:t>
            </a:r>
            <a:r>
              <a:rPr lang="es-ES_tradnl" sz="1000" dirty="0">
                <a:latin typeface="Arial"/>
              </a:rPr>
              <a:t>)</a:t>
            </a:r>
          </a:p>
        </p:txBody>
      </p:sp>
      <p:sp>
        <p:nvSpPr>
          <p:cNvPr id="32" name="Notes" descr="&lt;tags&gt;&lt;tag n=&quot;TagName&quot; v=&quot;Notes&quot; /&gt;&lt;tag n=&quot;Top&quot; v=&quot;488.25&quot; /&gt;&lt;tag n=&quot;Left&quot; v=&quot;179.6251&quot; /&gt;&lt;tag n=&quot;Height&quot; v=&quot;16.11583&quot; /&gt;&lt;tag n=&quot;Width&quot; v=&quot;408.375&quot; /&gt;&lt;/tags&gt;"/>
          <p:cNvSpPr txBox="1">
            <a:spLocks noChangeArrowheads="1"/>
          </p:cNvSpPr>
          <p:nvPr/>
        </p:nvSpPr>
        <p:spPr bwMode="gray">
          <a:xfrm>
            <a:off x="437227" y="6173349"/>
            <a:ext cx="7514686"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eaLnBrk="0" hangingPunct="0">
              <a:tabLst>
                <a:tab pos="358775" algn="l"/>
              </a:tabLst>
              <a:defRPr sz="2400">
                <a:solidFill>
                  <a:schemeClr val="tx1"/>
                </a:solidFill>
                <a:latin typeface="Credit Suisse Type Roman" pitchFamily="34" charset="0"/>
              </a:defRPr>
            </a:lvl1pPr>
            <a:lvl2pPr marL="344488" algn="l" eaLnBrk="0" hangingPunct="0">
              <a:tabLst>
                <a:tab pos="358775" algn="l"/>
              </a:tabLst>
              <a:defRPr sz="2400">
                <a:solidFill>
                  <a:schemeClr val="tx1"/>
                </a:solidFill>
                <a:latin typeface="Credit Suisse Type Roman" pitchFamily="34" charset="0"/>
              </a:defRPr>
            </a:lvl2pPr>
            <a:lvl3pPr marL="346075" algn="l" eaLnBrk="0" hangingPunct="0">
              <a:tabLst>
                <a:tab pos="358775" algn="l"/>
              </a:tabLst>
              <a:defRPr sz="2400">
                <a:solidFill>
                  <a:schemeClr val="tx1"/>
                </a:solidFill>
                <a:latin typeface="Credit Suisse Type Roman" pitchFamily="34" charset="0"/>
              </a:defRPr>
            </a:lvl3pPr>
            <a:lvl4pPr marL="347663" algn="l" eaLnBrk="0" hangingPunct="0">
              <a:tabLst>
                <a:tab pos="358775" algn="l"/>
              </a:tabLst>
              <a:defRPr sz="2400">
                <a:solidFill>
                  <a:schemeClr val="tx1"/>
                </a:solidFill>
                <a:latin typeface="Credit Suisse Type Roman" pitchFamily="34" charset="0"/>
              </a:defRPr>
            </a:lvl4pPr>
            <a:lvl5pPr marL="349250" algn="l" eaLnBrk="0" hangingPunct="0">
              <a:tabLst>
                <a:tab pos="358775" algn="l"/>
              </a:tabLst>
              <a:defRPr sz="2400">
                <a:solidFill>
                  <a:schemeClr val="tx1"/>
                </a:solidFill>
                <a:latin typeface="Credit Suisse Type Roman" pitchFamily="34" charset="0"/>
              </a:defRPr>
            </a:lvl5pPr>
            <a:lvl6pPr marL="806450" eaLnBrk="0" fontAlgn="base" hangingPunct="0">
              <a:spcBef>
                <a:spcPct val="0"/>
              </a:spcBef>
              <a:spcAft>
                <a:spcPct val="0"/>
              </a:spcAft>
              <a:tabLst>
                <a:tab pos="358775" algn="l"/>
              </a:tabLst>
              <a:defRPr sz="2400">
                <a:solidFill>
                  <a:schemeClr val="tx1"/>
                </a:solidFill>
                <a:latin typeface="Credit Suisse Type Roman" pitchFamily="34" charset="0"/>
              </a:defRPr>
            </a:lvl6pPr>
            <a:lvl7pPr marL="1263650" eaLnBrk="0" fontAlgn="base" hangingPunct="0">
              <a:spcBef>
                <a:spcPct val="0"/>
              </a:spcBef>
              <a:spcAft>
                <a:spcPct val="0"/>
              </a:spcAft>
              <a:tabLst>
                <a:tab pos="358775" algn="l"/>
              </a:tabLst>
              <a:defRPr sz="2400">
                <a:solidFill>
                  <a:schemeClr val="tx1"/>
                </a:solidFill>
                <a:latin typeface="Credit Suisse Type Roman" pitchFamily="34" charset="0"/>
              </a:defRPr>
            </a:lvl7pPr>
            <a:lvl8pPr marL="1720850" eaLnBrk="0" fontAlgn="base" hangingPunct="0">
              <a:spcBef>
                <a:spcPct val="0"/>
              </a:spcBef>
              <a:spcAft>
                <a:spcPct val="0"/>
              </a:spcAft>
              <a:tabLst>
                <a:tab pos="358775" algn="l"/>
              </a:tabLst>
              <a:defRPr sz="2400">
                <a:solidFill>
                  <a:schemeClr val="tx1"/>
                </a:solidFill>
                <a:latin typeface="Credit Suisse Type Roman" pitchFamily="34" charset="0"/>
              </a:defRPr>
            </a:lvl8pPr>
            <a:lvl9pPr marL="2178050" eaLnBrk="0" fontAlgn="base" hangingPunct="0">
              <a:spcBef>
                <a:spcPct val="0"/>
              </a:spcBef>
              <a:spcAft>
                <a:spcPct val="0"/>
              </a:spcAft>
              <a:tabLst>
                <a:tab pos="358775" algn="l"/>
              </a:tabLst>
              <a:defRPr sz="2400">
                <a:solidFill>
                  <a:schemeClr val="tx1"/>
                </a:solidFill>
                <a:latin typeface="Credit Suisse Type Roman" pitchFamily="34" charset="0"/>
              </a:defRPr>
            </a:lvl9pPr>
          </a:lstStyle>
          <a:p>
            <a:pPr marL="205146" indent="-205146" eaLnBrk="1" hangingPunct="1"/>
            <a:r>
              <a:rPr lang="es-ES_tradnl" altLang="ja-JP" sz="700" dirty="0">
                <a:solidFill>
                  <a:srgbClr val="000000"/>
                </a:solidFill>
                <a:latin typeface="Arial" pitchFamily="34" charset="0"/>
                <a:cs typeface="Arial" pitchFamily="34" charset="0"/>
              </a:rPr>
              <a:t>Notas:	Análisis realizado por el Administrador basado en cifras GFI con supuestos y consideraciones del Administrador</a:t>
            </a:r>
          </a:p>
          <a:p>
            <a:pPr marL="205146" indent="-205146" eaLnBrk="1" hangingPunct="1"/>
            <a:r>
              <a:rPr lang="es-ES_tradnl" altLang="ja-JP" sz="700" baseline="30000" dirty="0">
                <a:solidFill>
                  <a:srgbClr val="000000"/>
                </a:solidFill>
                <a:latin typeface="Arial" pitchFamily="34" charset="0"/>
                <a:cs typeface="Arial" pitchFamily="34" charset="0"/>
              </a:rPr>
              <a:t>		(1)</a:t>
            </a:r>
            <a:r>
              <a:rPr lang="es-ES_tradnl" altLang="ja-JP" sz="700" dirty="0">
                <a:solidFill>
                  <a:srgbClr val="000000"/>
                </a:solidFill>
                <a:latin typeface="Arial" pitchFamily="34" charset="0"/>
                <a:cs typeface="Arial" pitchFamily="34" charset="0"/>
              </a:rPr>
              <a:t>Análisis preliminar en base a muestreo, cifras GFI al 3T15 y del Administrador al 15 de diciembre de 2015.</a:t>
            </a:r>
          </a:p>
          <a:p>
            <a:pPr marL="205146" indent="-205146" eaLnBrk="1" hangingPunct="1"/>
            <a:r>
              <a:rPr lang="es-ES_tradnl" altLang="ja-JP" sz="700" dirty="0">
                <a:solidFill>
                  <a:srgbClr val="000000"/>
                </a:solidFill>
                <a:latin typeface="Arial" pitchFamily="34" charset="0"/>
                <a:cs typeface="Arial" pitchFamily="34" charset="0"/>
              </a:rPr>
              <a:t>	      </a:t>
            </a:r>
            <a:r>
              <a:rPr lang="es-ES_tradnl" altLang="ja-JP" sz="700" baseline="30000" dirty="0">
                <a:solidFill>
                  <a:srgbClr val="000000"/>
                </a:solidFill>
                <a:latin typeface="Arial" pitchFamily="34" charset="0"/>
                <a:cs typeface="Arial" pitchFamily="34" charset="0"/>
              </a:rPr>
              <a:t>(2)</a:t>
            </a:r>
            <a:r>
              <a:rPr lang="es-ES_tradnl" altLang="ja-JP" sz="700" dirty="0">
                <a:solidFill>
                  <a:srgbClr val="000000"/>
                </a:solidFill>
                <a:latin typeface="Arial" pitchFamily="34" charset="0"/>
                <a:cs typeface="Arial" pitchFamily="34" charset="0"/>
              </a:rPr>
              <a:t>Sujeto a excepciones.</a:t>
            </a:r>
          </a:p>
        </p:txBody>
      </p:sp>
      <p:sp>
        <p:nvSpPr>
          <p:cNvPr id="33" name="Elipse 32"/>
          <p:cNvSpPr/>
          <p:nvPr/>
        </p:nvSpPr>
        <p:spPr bwMode="auto">
          <a:xfrm>
            <a:off x="179512" y="4358282"/>
            <a:ext cx="2880320" cy="1655123"/>
          </a:xfrm>
          <a:prstGeom prst="ellipse">
            <a:avLst/>
          </a:prstGeom>
          <a:no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Tree>
    <p:extLst>
      <p:ext uri="{BB962C8B-B14F-4D97-AF65-F5344CB8AC3E}">
        <p14:creationId xmlns:p14="http://schemas.microsoft.com/office/powerpoint/2010/main" val="15402957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Fuente de Pago de los Proyectos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56</a:t>
            </a:fld>
            <a:endParaRPr lang="es-ES" altLang="es-MX" dirty="0"/>
          </a:p>
        </p:txBody>
      </p:sp>
      <p:sp>
        <p:nvSpPr>
          <p:cNvPr id="34" name="Text Placeholder 2"/>
          <p:cNvSpPr txBox="1">
            <a:spLocks/>
          </p:cNvSpPr>
          <p:nvPr/>
        </p:nvSpPr>
        <p:spPr bwMode="auto">
          <a:xfrm>
            <a:off x="766916" y="1600200"/>
            <a:ext cx="79198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2075" indent="0" algn="just" eaLnBrk="1" hangingPunct="1">
              <a:buClr>
                <a:schemeClr val="bg2">
                  <a:lumMod val="75000"/>
                </a:schemeClr>
              </a:buClr>
            </a:pPr>
            <a:endParaRPr lang="es-ES_tradnl" dirty="0"/>
          </a:p>
          <a:p>
            <a:pPr marL="92075" indent="0" algn="just" eaLnBrk="1" hangingPunct="1">
              <a:buClr>
                <a:schemeClr val="bg2">
                  <a:lumMod val="75000"/>
                </a:schemeClr>
              </a:buClr>
              <a:buNone/>
            </a:pPr>
            <a:r>
              <a:rPr lang="es-ES_tradnl" sz="1400" dirty="0">
                <a:solidFill>
                  <a:srgbClr val="CD0000"/>
                </a:solidFill>
                <a:latin typeface="Century Gothic" panose="020B0502020202020204" pitchFamily="34" charset="0"/>
              </a:rPr>
              <a:t>Dados los Lineamientos de Inversión del Fondo:</a:t>
            </a:r>
          </a:p>
          <a:p>
            <a:pPr marL="92075" indent="0" algn="just" eaLnBrk="1" hangingPunct="1">
              <a:buClr>
                <a:schemeClr val="bg2">
                  <a:lumMod val="75000"/>
                </a:schemeClr>
              </a:buClr>
              <a:buNone/>
            </a:pPr>
            <a:endParaRPr lang="es-ES_tradnl" sz="1400" dirty="0">
              <a:solidFill>
                <a:srgbClr val="CD0000"/>
              </a:solidFill>
              <a:latin typeface="Century Gothic" panose="020B0502020202020204" pitchFamily="34" charset="0"/>
            </a:endParaRP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El proyecto promedio en el que Fondo invertirá tendrá una contraparte (ej. gobierno federal, estatal, municipal, empresa productiva del estado, instituto federal o estatal o, empresa privada de alta calidad crediticia) con quien se firmará un contrato de largo plazo (ej. Contrato prestación de servicios).</a:t>
            </a: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Salvo excepción, el Fondo no tomará riesgo demanda en los proyectos en los que invierta (el precio y la cantidad están dados desde el principio del contrato por lo que la varianza de los ingresos del proyecto es típicamente baja).</a:t>
            </a:r>
          </a:p>
          <a:p>
            <a:pPr marL="668338" lvl="3" indent="-285750" algn="just" eaLnBrk="1" hangingPunct="1">
              <a:buClr>
                <a:srgbClr val="CD0000"/>
              </a:buClr>
              <a:buFont typeface="Wingdings" charset="2"/>
              <a:buChar char="§"/>
            </a:pPr>
            <a:r>
              <a:rPr lang="es-ES_tradnl" sz="1400" dirty="0">
                <a:latin typeface="Century Gothic" panose="020B0502020202020204" pitchFamily="34" charset="0"/>
              </a:rPr>
              <a:t>Debido a que el Fondo a) pretende aislar el riesgo construcción y/o el riesgo operación y mantenimiento de los proyectos y b) a que el perfil de la deuda es conocido y fijo, la utilidad y tasa de retorno de los proyectos es bastante certera desde el inicio del contrato.</a:t>
            </a:r>
          </a:p>
        </p:txBody>
      </p:sp>
    </p:spTree>
    <p:extLst>
      <p:ext uri="{BB962C8B-B14F-4D97-AF65-F5344CB8AC3E}">
        <p14:creationId xmlns:p14="http://schemas.microsoft.com/office/powerpoint/2010/main" val="13758944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a:bodyPr>
          <a:lstStyle/>
          <a:p>
            <a:r>
              <a:rPr lang="es-ES" sz="2000" b="1" dirty="0">
                <a:latin typeface="Century Gothic" panose="020B0502020202020204" pitchFamily="34" charset="0"/>
              </a:rPr>
              <a:t>Segunda Garantía de los Proyectos</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57</a:t>
            </a:fld>
            <a:endParaRPr lang="es-ES" altLang="es-MX" dirty="0"/>
          </a:p>
        </p:txBody>
      </p:sp>
      <p:sp>
        <p:nvSpPr>
          <p:cNvPr id="5" name="Text Placeholder 2"/>
          <p:cNvSpPr txBox="1">
            <a:spLocks/>
          </p:cNvSpPr>
          <p:nvPr/>
        </p:nvSpPr>
        <p:spPr bwMode="auto">
          <a:xfrm>
            <a:off x="457200" y="103976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68338" lvl="3" indent="-285750" algn="just" eaLnBrk="1" hangingPunct="1">
              <a:buClr>
                <a:schemeClr val="bg2">
                  <a:lumMod val="75000"/>
                </a:schemeClr>
              </a:buClr>
              <a:buFont typeface="Wingdings" charset="2"/>
              <a:buChar char="§"/>
            </a:pPr>
            <a:endParaRPr lang="es-ES_tradnl" sz="1400" dirty="0">
              <a:latin typeface="Century Gothic" panose="020B0502020202020204" pitchFamily="34" charset="0"/>
            </a:endParaRPr>
          </a:p>
          <a:p>
            <a:pPr marL="92075" indent="0" algn="just" eaLnBrk="1" hangingPunct="1">
              <a:buClr>
                <a:schemeClr val="bg2">
                  <a:lumMod val="75000"/>
                </a:schemeClr>
              </a:buClr>
              <a:buNone/>
            </a:pPr>
            <a:r>
              <a:rPr lang="es-ES_tradnl" sz="1400" dirty="0">
                <a:solidFill>
                  <a:srgbClr val="CD0000"/>
                </a:solidFill>
                <a:latin typeface="Century Gothic" panose="020B0502020202020204" pitchFamily="34" charset="0"/>
              </a:rPr>
              <a:t>Adicionalmente a que un proyecto debe ser autosustentable, el Fondo tiene como filosofía contar con segunda garantía de pago particularmente para los proyectos estatales o municipales.	</a:t>
            </a:r>
          </a:p>
          <a:p>
            <a:pPr marL="92075" indent="0" algn="just" eaLnBrk="1" hangingPunct="1">
              <a:buClr>
                <a:schemeClr val="bg2">
                  <a:lumMod val="75000"/>
                </a:schemeClr>
              </a:buClr>
              <a:buNone/>
            </a:pPr>
            <a:endParaRPr lang="es-ES_tradnl" sz="1400" dirty="0">
              <a:solidFill>
                <a:srgbClr val="CD0000"/>
              </a:solidFill>
              <a:latin typeface="Century Gothic" panose="020B0502020202020204" pitchFamily="34" charset="0"/>
            </a:endParaRP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La segunda garantía es independiente al proyecto y típicamente está estructurada a través de un fideicomiso al que los decisores del proyecto, o las contrapartes del Fondo, no tienen acceso una vez que ha sido constituido.</a:t>
            </a: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Ejemplos de segunda garantía de pago incluyen: Ramo 28 o 33 federal, impuesto estatal a la nomina, impuesto predial, garantía explícita de la entidad o garantía de un banco de desarrollo, etc. </a:t>
            </a: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Por lo general, a través de la segunda garantía, se mejora la calidad crediticia de la contraparte (ej. de municipal a estatal o a federal o bien, de estatal a federal). </a:t>
            </a:r>
          </a:p>
          <a:p>
            <a:pPr marL="377825" indent="-285750" algn="just" eaLnBrk="1" hangingPunct="1">
              <a:buClr>
                <a:srgbClr val="CD0000"/>
              </a:buClr>
              <a:buFont typeface="Wingdings" charset="2"/>
              <a:buChar char="§"/>
            </a:pPr>
            <a:r>
              <a:rPr lang="es-ES_tradnl" sz="1400" dirty="0">
                <a:latin typeface="Century Gothic" panose="020B0502020202020204" pitchFamily="34" charset="0"/>
              </a:rPr>
              <a:t>La segunda garantía en los proyectos estatales o municipales ha sido una estructura utilizada por Banco Interacciones de forma exitosa (cartera de crédito en infraestructura por MXP$21.3mil millones al 4Q de 2015 con cartera vencida de prácticamente 0.0%).</a:t>
            </a:r>
          </a:p>
          <a:p>
            <a:pPr marL="668338" lvl="3" indent="-285750" algn="just" eaLnBrk="1" hangingPunct="1">
              <a:buClr>
                <a:srgbClr val="CD0000"/>
              </a:buClr>
              <a:buFont typeface="Wingdings" charset="2"/>
              <a:buChar char="§"/>
            </a:pPr>
            <a:r>
              <a:rPr lang="es-ES_tradnl" sz="1400" dirty="0">
                <a:latin typeface="Century Gothic" panose="020B0502020202020204" pitchFamily="34" charset="0"/>
              </a:rPr>
              <a:t>Adicionalmente para cada proyecto que el Fondo formalmente analice, Interacciones llevará a cabo (de forma independiente) un análisis del proyecto y sus resultados serán presentados al Comité Técnico del Fondo (utilizando así la experiencia de Interacciones en el análisis, estructuración y manejo de riesgo de proyectos).</a:t>
            </a:r>
          </a:p>
          <a:p>
            <a:pPr marL="377825" indent="-285750" algn="just" eaLnBrk="1" hangingPunct="1">
              <a:buClr>
                <a:schemeClr val="bg2">
                  <a:lumMod val="75000"/>
                </a:schemeClr>
              </a:buClr>
              <a:buFont typeface="Wingdings" charset="2"/>
              <a:buChar char="§"/>
            </a:pPr>
            <a:endParaRPr lang="es-ES_tradnl" sz="1400" dirty="0">
              <a:latin typeface="Century Gothic" panose="020B0502020202020204" pitchFamily="34" charset="0"/>
            </a:endParaRPr>
          </a:p>
          <a:p>
            <a:pPr marL="92075" indent="0" algn="just" eaLnBrk="1" hangingPunct="1">
              <a:buClr>
                <a:schemeClr val="bg2">
                  <a:lumMod val="75000"/>
                </a:schemeClr>
              </a:buClr>
              <a:buNone/>
            </a:pPr>
            <a:r>
              <a:rPr lang="es-ES_tradnl" sz="1400" dirty="0">
                <a:latin typeface="Century Gothic" panose="020B0502020202020204" pitchFamily="34" charset="0"/>
              </a:rPr>
              <a:t>A continuación se presenta el caso de garantías secundarias a nivel municipal</a:t>
            </a:r>
          </a:p>
          <a:p>
            <a:pPr marL="128588" lvl="1" algn="just" eaLnBrk="1" hangingPunct="1">
              <a:buClr>
                <a:schemeClr val="bg2">
                  <a:lumMod val="75000"/>
                </a:schemeClr>
              </a:buClr>
              <a:buFont typeface="Wingdings" charset="2"/>
              <a:buChar char="§"/>
            </a:pPr>
            <a:endParaRPr lang="es-ES_tradnl" sz="1400" dirty="0">
              <a:latin typeface="Century Gothic" panose="020B0502020202020204" pitchFamily="34" charset="0"/>
            </a:endParaRPr>
          </a:p>
        </p:txBody>
      </p:sp>
    </p:spTree>
    <p:extLst>
      <p:ext uri="{BB962C8B-B14F-4D97-AF65-F5344CB8AC3E}">
        <p14:creationId xmlns:p14="http://schemas.microsoft.com/office/powerpoint/2010/main" val="40020502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58</a:t>
            </a:fld>
            <a:endParaRPr lang="es-ES" altLang="es-MX" dirty="0"/>
          </a:p>
        </p:txBody>
      </p:sp>
      <p:sp>
        <p:nvSpPr>
          <p:cNvPr id="6" name="CuadroTexto 5"/>
          <p:cNvSpPr txBox="1"/>
          <p:nvPr/>
        </p:nvSpPr>
        <p:spPr bwMode="gray">
          <a:xfrm>
            <a:off x="518719" y="1124473"/>
            <a:ext cx="5470171" cy="175433"/>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b="1" i="0" u="none" strike="noStrike" kern="1200" cap="none" spc="0" normalizeH="0" baseline="0" dirty="0">
                <a:ln>
                  <a:noFill/>
                </a:ln>
                <a:solidFill>
                  <a:schemeClr val="bg1"/>
                </a:solidFill>
                <a:effectLst/>
                <a:uLnTx/>
                <a:uFillTx/>
                <a:latin typeface="Century Gothic" panose="020B0502020202020204" pitchFamily="34" charset="0"/>
                <a:cs typeface="Arial" panose="020B0604020202020204" pitchFamily="34" charset="0"/>
              </a:rPr>
              <a:t> Proceso para establecer una garantía. Qué puede dejar en garantía?</a:t>
            </a:r>
          </a:p>
        </p:txBody>
      </p:sp>
      <p:sp>
        <p:nvSpPr>
          <p:cNvPr id="7" name="Rectángulo 6"/>
          <p:cNvSpPr/>
          <p:nvPr/>
        </p:nvSpPr>
        <p:spPr>
          <a:xfrm>
            <a:off x="470450" y="2966688"/>
            <a:ext cx="8096036" cy="1218026"/>
          </a:xfrm>
          <a:prstGeom prst="rect">
            <a:avLst/>
          </a:prstGeom>
        </p:spPr>
        <p:txBody>
          <a:bodyPr wrap="square">
            <a:spAutoFit/>
          </a:bodyPr>
          <a:lstStyle/>
          <a:p>
            <a:pPr algn="just" defTabSz="728663" fontAlgn="base">
              <a:lnSpc>
                <a:spcPct val="95000"/>
              </a:lnSpc>
              <a:spcBef>
                <a:spcPct val="0"/>
              </a:spcBef>
              <a:spcAft>
                <a:spcPct val="0"/>
              </a:spcAft>
            </a:pPr>
            <a:r>
              <a:rPr lang="es-ES_tradnl" sz="1100" dirty="0">
                <a:latin typeface="Century Gothic" panose="020B0502020202020204" pitchFamily="34" charset="0"/>
                <a:cs typeface="Arial" panose="020B0604020202020204" pitchFamily="34" charset="0"/>
              </a:rPr>
              <a:t>La </a:t>
            </a:r>
            <a:r>
              <a:rPr lang="es-ES_tradnl" sz="1100" b="1" i="1" dirty="0">
                <a:latin typeface="Century Gothic" panose="020B0502020202020204" pitchFamily="34" charset="0"/>
                <a:cs typeface="Arial" panose="020B0604020202020204" pitchFamily="34" charset="0"/>
              </a:rPr>
              <a:t>afectación de Participaciones Federales</a:t>
            </a:r>
            <a:r>
              <a:rPr lang="es-ES_tradnl" sz="1100" dirty="0">
                <a:latin typeface="Century Gothic" panose="020B0502020202020204" pitchFamily="34" charset="0"/>
                <a:cs typeface="Arial" panose="020B0604020202020204" pitchFamily="34" charset="0"/>
              </a:rPr>
              <a:t>, en particular los fondos que integran el Ramo 28, a fines específicos, se encuentra </a:t>
            </a:r>
            <a:r>
              <a:rPr lang="es-ES_tradnl" sz="1100" b="1" i="1" dirty="0">
                <a:latin typeface="Century Gothic" panose="020B0502020202020204" pitchFamily="34" charset="0"/>
                <a:cs typeface="Arial" panose="020B0604020202020204" pitchFamily="34" charset="0"/>
              </a:rPr>
              <a:t>fundamentada en el artículo 9 </a:t>
            </a:r>
            <a:r>
              <a:rPr lang="es-ES_tradnl" sz="1100" dirty="0">
                <a:latin typeface="Century Gothic" panose="020B0502020202020204" pitchFamily="34" charset="0"/>
                <a:cs typeface="Arial" panose="020B0604020202020204" pitchFamily="34" charset="0"/>
              </a:rPr>
              <a:t>de dicha Ley y permitiendo afectar cualquiera de los siguientes Ingresos:</a:t>
            </a:r>
          </a:p>
          <a:p>
            <a:pPr algn="just" defTabSz="728663" fontAlgn="base">
              <a:lnSpc>
                <a:spcPct val="95000"/>
              </a:lnSpc>
              <a:spcBef>
                <a:spcPct val="0"/>
              </a:spcBef>
              <a:spcAft>
                <a:spcPct val="0"/>
              </a:spcAft>
            </a:pPr>
            <a:endParaRPr lang="es-ES_tradnl" sz="1100" dirty="0">
              <a:latin typeface="Century Gothic" panose="020B0502020202020204" pitchFamily="34" charset="0"/>
              <a:cs typeface="Arial" panose="020B0604020202020204" pitchFamily="34" charset="0"/>
            </a:endParaRP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el Fondo General de Participaciones, </a:t>
            </a: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el Fondo de Fomento Municipal, y;</a:t>
            </a: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los recursos recaudados de la Ley del Impuesto Especial sobre Producción y Servicios por la expedición y distribución de gasolinas y diésel, sin que exceda del 25% de los recursos que le correspondan.</a:t>
            </a:r>
          </a:p>
        </p:txBody>
      </p:sp>
      <p:sp>
        <p:nvSpPr>
          <p:cNvPr id="8" name="CuadroTexto 7"/>
          <p:cNvSpPr txBox="1"/>
          <p:nvPr/>
        </p:nvSpPr>
        <p:spPr bwMode="gray">
          <a:xfrm>
            <a:off x="529446" y="1545264"/>
            <a:ext cx="8096036" cy="1447319"/>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just" defTabSz="728663" rtl="0" eaLnBrk="1" fontAlgn="base" latinLnBrk="0" hangingPunct="1">
              <a:lnSpc>
                <a:spcPct val="95000"/>
              </a:lnSpc>
              <a:spcBef>
                <a:spcPct val="0"/>
              </a:spcBef>
              <a:spcAft>
                <a:spcPct val="0"/>
              </a:spcAft>
              <a:buClrTx/>
              <a:buSzTx/>
              <a:buFontTx/>
              <a:buNone/>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panose="020B0604020202020204" pitchFamily="34" charset="0"/>
              </a:rPr>
              <a:t>En el caso de que un </a:t>
            </a:r>
            <a:r>
              <a:rPr kumimoji="0" lang="es-ES_tradnl" sz="1100" b="1" i="1" u="none" strike="noStrike" kern="1200" cap="none" spc="0" normalizeH="0" baseline="0" noProof="0" dirty="0">
                <a:ln>
                  <a:noFill/>
                </a:ln>
                <a:effectLst/>
                <a:uLnTx/>
                <a:uFillTx/>
                <a:latin typeface="Century Gothic" panose="020B0502020202020204" pitchFamily="34" charset="0"/>
                <a:cs typeface="Arial" panose="020B0604020202020204" pitchFamily="34" charset="0"/>
              </a:rPr>
              <a:t>Estado</a:t>
            </a:r>
            <a:r>
              <a:rPr kumimoji="0" lang="es-ES_tradnl" sz="1100" i="0" u="none" strike="noStrike" kern="1200" cap="none" spc="0" normalizeH="0" baseline="0" noProof="0" dirty="0">
                <a:ln>
                  <a:noFill/>
                </a:ln>
                <a:effectLst/>
                <a:uLnTx/>
                <a:uFillTx/>
                <a:latin typeface="Century Gothic" panose="020B0502020202020204" pitchFamily="34" charset="0"/>
                <a:cs typeface="Arial" panose="020B0604020202020204" pitchFamily="34" charset="0"/>
              </a:rPr>
              <a:t> o</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 un </a:t>
            </a:r>
            <a:r>
              <a:rPr kumimoji="0" lang="es-ES_tradnl" sz="1100" b="1" i="1" u="none" strike="noStrike" kern="1200" cap="none" spc="0" normalizeH="0" noProof="0" dirty="0">
                <a:ln>
                  <a:noFill/>
                </a:ln>
                <a:effectLst/>
                <a:uLnTx/>
                <a:uFillTx/>
                <a:latin typeface="Century Gothic" panose="020B0502020202020204" pitchFamily="34" charset="0"/>
                <a:cs typeface="Arial" panose="020B0604020202020204" pitchFamily="34" charset="0"/>
              </a:rPr>
              <a:t>Municipio</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 deseen </a:t>
            </a:r>
            <a:r>
              <a:rPr kumimoji="0" lang="es-ES_tradnl" sz="1100" b="1" i="1" u="none" strike="noStrike" kern="1200" cap="none" spc="0" normalizeH="0" noProof="0" dirty="0">
                <a:ln>
                  <a:noFill/>
                </a:ln>
                <a:effectLst/>
                <a:uLnTx/>
                <a:uFillTx/>
                <a:latin typeface="Century Gothic" panose="020B0502020202020204" pitchFamily="34" charset="0"/>
                <a:cs typeface="Arial" panose="020B0604020202020204" pitchFamily="34" charset="0"/>
              </a:rPr>
              <a:t>establecer una garantía para un proyecto de infraestructura </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se deberá tener en cuenta una serie </a:t>
            </a:r>
            <a:r>
              <a:rPr kumimoji="0" lang="es-ES_tradnl" sz="1100" b="1" i="1" u="none" strike="noStrike" kern="1200" cap="none" spc="0" normalizeH="0" noProof="0" dirty="0">
                <a:ln>
                  <a:noFill/>
                </a:ln>
                <a:effectLst/>
                <a:uLnTx/>
                <a:uFillTx/>
                <a:latin typeface="Century Gothic" panose="020B0502020202020204" pitchFamily="34" charset="0"/>
                <a:cs typeface="Arial" panose="020B0604020202020204" pitchFamily="34" charset="0"/>
              </a:rPr>
              <a:t>de requisitos</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 establecidos en la </a:t>
            </a:r>
            <a:r>
              <a:rPr kumimoji="0" lang="es-ES_tradnl" sz="1100" b="1" i="1" u="none" strike="noStrike" kern="1200" cap="none" spc="0" normalizeH="0" noProof="0" dirty="0">
                <a:ln>
                  <a:noFill/>
                </a:ln>
                <a:effectLst/>
                <a:uLnTx/>
                <a:uFillTx/>
                <a:latin typeface="Century Gothic" panose="020B0502020202020204" pitchFamily="34" charset="0"/>
                <a:cs typeface="Arial" panose="020B0604020202020204" pitchFamily="34" charset="0"/>
              </a:rPr>
              <a:t>Ley de Coordinación Fiscal</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a:t>
            </a:r>
          </a:p>
          <a:p>
            <a:pPr marL="0" marR="0" indent="0" algn="l" defTabSz="728663" rtl="0" eaLnBrk="1" fontAlgn="base" latinLnBrk="0" hangingPunct="1">
              <a:lnSpc>
                <a:spcPct val="95000"/>
              </a:lnSpc>
              <a:spcBef>
                <a:spcPct val="0"/>
              </a:spcBef>
              <a:spcAft>
                <a:spcPct val="0"/>
              </a:spcAft>
              <a:buClrTx/>
              <a:buSzTx/>
              <a:buFontTx/>
              <a:buNone/>
              <a:tabLst/>
            </a:pPr>
            <a:endParaRPr lang="es-ES_tradnl" sz="1100" baseline="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De acuerdo a dicha Ley los </a:t>
            </a:r>
            <a:r>
              <a:rPr kumimoji="0" lang="es-ES_tradnl" sz="1100" b="1" i="1" u="none" strike="noStrike" kern="1200" cap="none" spc="0" normalizeH="0" noProof="0" dirty="0">
                <a:ln>
                  <a:noFill/>
                </a:ln>
                <a:effectLst/>
                <a:uLnTx/>
                <a:uFillTx/>
                <a:latin typeface="Century Gothic" panose="020B0502020202020204" pitchFamily="34" charset="0"/>
                <a:cs typeface="Arial" panose="020B0604020202020204" pitchFamily="34" charset="0"/>
              </a:rPr>
              <a:t>Estados y Municipios podrán afectar </a:t>
            </a:r>
            <a:r>
              <a:rPr kumimoji="0" lang="es-ES_tradnl" sz="1100" i="0" u="none" strike="noStrike" kern="1200" cap="none" spc="0" normalizeH="0" noProof="0" dirty="0">
                <a:ln>
                  <a:noFill/>
                </a:ln>
                <a:effectLst/>
                <a:uLnTx/>
                <a:uFillTx/>
                <a:latin typeface="Century Gothic" panose="020B0502020202020204" pitchFamily="34" charset="0"/>
                <a:cs typeface="Arial" panose="020B0604020202020204" pitchFamily="34" charset="0"/>
              </a:rPr>
              <a:t>como garantía y fuente de pago de un evento en específico, en este caso un proyecto de infraestructura, los siguientes Ingresos Federales:</a:t>
            </a:r>
          </a:p>
          <a:p>
            <a:pPr marL="0" marR="0" indent="0" algn="l" defTabSz="728663" rtl="0" eaLnBrk="1" fontAlgn="base" latinLnBrk="0" hangingPunct="1">
              <a:lnSpc>
                <a:spcPct val="95000"/>
              </a:lnSpc>
              <a:spcBef>
                <a:spcPct val="0"/>
              </a:spcBef>
              <a:spcAft>
                <a:spcPct val="0"/>
              </a:spcAft>
              <a:buClrTx/>
              <a:buSzTx/>
              <a:buFontTx/>
              <a:buNone/>
              <a:tabLst/>
            </a:pPr>
            <a:endParaRPr lang="es-ES_tradnl" sz="1100" dirty="0">
              <a:latin typeface="Century Gothic" panose="020B0502020202020204" pitchFamily="34" charset="0"/>
              <a:cs typeface="Arial" panose="020B0604020202020204" pitchFamily="34" charset="0"/>
            </a:endParaRPr>
          </a:p>
          <a:p>
            <a:pPr marL="171450" indent="-171450" defTabSz="728663" fontAlgn="base">
              <a:lnSpc>
                <a:spcPct val="95000"/>
              </a:lnSpc>
              <a:spcBef>
                <a:spcPct val="0"/>
              </a:spcBef>
              <a:spcAft>
                <a:spcPct val="0"/>
              </a:spcAft>
              <a:buFont typeface="Arial" panose="020B0604020202020204" pitchFamily="34" charset="0"/>
              <a:buChar char="•"/>
            </a:pPr>
            <a:r>
              <a:rPr lang="es-ES_tradnl" sz="1100" b="1" i="1" dirty="0">
                <a:latin typeface="Century Gothic" panose="020B0502020202020204" pitchFamily="34" charset="0"/>
                <a:cs typeface="Arial" panose="020B0604020202020204" pitchFamily="34" charset="0"/>
              </a:rPr>
              <a:t>Participaciones Federales</a:t>
            </a:r>
          </a:p>
          <a:p>
            <a:pPr marL="171450" indent="-171450" defTabSz="728663" fontAlgn="base">
              <a:lnSpc>
                <a:spcPct val="95000"/>
              </a:lnSpc>
              <a:spcBef>
                <a:spcPct val="0"/>
              </a:spcBef>
              <a:spcAft>
                <a:spcPct val="0"/>
              </a:spcAft>
              <a:buFont typeface="Arial" panose="020B0604020202020204" pitchFamily="34" charset="0"/>
              <a:buChar char="•"/>
            </a:pPr>
            <a:r>
              <a:rPr lang="es-ES_tradnl" sz="1100" b="1" i="1" dirty="0">
                <a:latin typeface="Century Gothic" panose="020B0502020202020204" pitchFamily="34" charset="0"/>
                <a:cs typeface="Arial" panose="020B0604020202020204" pitchFamily="34" charset="0"/>
              </a:rPr>
              <a:t>Aportaciones Federales</a:t>
            </a:r>
          </a:p>
          <a:p>
            <a:pPr defTabSz="728663" fontAlgn="base">
              <a:lnSpc>
                <a:spcPct val="95000"/>
              </a:lnSpc>
              <a:spcBef>
                <a:spcPct val="0"/>
              </a:spcBef>
              <a:spcAft>
                <a:spcPct val="0"/>
              </a:spcAft>
            </a:pPr>
            <a:endParaRPr lang="es-ES_tradnl" sz="1100" dirty="0">
              <a:latin typeface="Century Gothic" panose="020B0502020202020204" pitchFamily="34" charset="0"/>
              <a:cs typeface="Arial" panose="020B0604020202020204" pitchFamily="34" charset="0"/>
            </a:endParaRPr>
          </a:p>
        </p:txBody>
      </p:sp>
      <p:sp>
        <p:nvSpPr>
          <p:cNvPr id="9" name="Rectángulo 8"/>
          <p:cNvSpPr/>
          <p:nvPr/>
        </p:nvSpPr>
        <p:spPr>
          <a:xfrm>
            <a:off x="470451" y="4297831"/>
            <a:ext cx="8096036" cy="1218026"/>
          </a:xfrm>
          <a:prstGeom prst="rect">
            <a:avLst/>
          </a:prstGeom>
        </p:spPr>
        <p:txBody>
          <a:bodyPr wrap="square">
            <a:spAutoFit/>
          </a:bodyPr>
          <a:lstStyle/>
          <a:p>
            <a:pPr algn="just" defTabSz="728663" fontAlgn="base">
              <a:lnSpc>
                <a:spcPct val="95000"/>
              </a:lnSpc>
              <a:spcBef>
                <a:spcPct val="0"/>
              </a:spcBef>
              <a:spcAft>
                <a:spcPct val="0"/>
              </a:spcAft>
            </a:pPr>
            <a:r>
              <a:rPr lang="es-ES_tradnl" sz="1100" b="1" i="1" dirty="0">
                <a:latin typeface="Century Gothic" panose="020B0502020202020204" pitchFamily="34" charset="0"/>
                <a:cs typeface="Arial" panose="020B0604020202020204" pitchFamily="34" charset="0"/>
              </a:rPr>
              <a:t>Para poder afectarlas</a:t>
            </a:r>
            <a:r>
              <a:rPr lang="es-ES_tradnl" sz="1100" dirty="0">
                <a:latin typeface="Century Gothic" panose="020B0502020202020204" pitchFamily="34" charset="0"/>
                <a:cs typeface="Arial" panose="020B0604020202020204" pitchFamily="34" charset="0"/>
              </a:rPr>
              <a:t>, la Entidad Federativa o Municipio </a:t>
            </a:r>
            <a:r>
              <a:rPr lang="es-ES_tradnl" sz="1100" b="1" i="1" dirty="0">
                <a:latin typeface="Century Gothic" panose="020B0502020202020204" pitchFamily="34" charset="0"/>
                <a:cs typeface="Arial" panose="020B0604020202020204" pitchFamily="34" charset="0"/>
              </a:rPr>
              <a:t>deberá contar con </a:t>
            </a:r>
            <a:r>
              <a:rPr lang="es-ES_tradnl" sz="1100" dirty="0">
                <a:latin typeface="Century Gothic" panose="020B0502020202020204" pitchFamily="34" charset="0"/>
                <a:cs typeface="Arial" panose="020B0604020202020204" pitchFamily="34" charset="0"/>
              </a:rPr>
              <a:t>lo siguiente:</a:t>
            </a:r>
          </a:p>
          <a:p>
            <a:pPr algn="just" defTabSz="728663" fontAlgn="base">
              <a:lnSpc>
                <a:spcPct val="95000"/>
              </a:lnSpc>
              <a:spcBef>
                <a:spcPct val="0"/>
              </a:spcBef>
              <a:spcAft>
                <a:spcPct val="0"/>
              </a:spcAft>
            </a:pPr>
            <a:endParaRPr lang="es-ES_tradnl" sz="1100" dirty="0">
              <a:latin typeface="Century Gothic" panose="020B0502020202020204" pitchFamily="34" charset="0"/>
              <a:cs typeface="Arial" panose="020B0604020202020204" pitchFamily="34" charset="0"/>
            </a:endParaRP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autorización de la (s) legislatura (s) local (es),</a:t>
            </a: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inscribir los documentos en que se hacen constar las obligaciones contraídas en el Registro de Obligaciones y Empréstitos de Entidades y Municipio a cargo de la Secretaría de Hacienda y Crédito Público, y </a:t>
            </a:r>
          </a:p>
          <a:p>
            <a:pPr marL="285750" indent="-285750" algn="just" defTabSz="728663" fontAlgn="base">
              <a:lnSpc>
                <a:spcPct val="95000"/>
              </a:lnSpc>
              <a:spcBef>
                <a:spcPct val="0"/>
              </a:spcBef>
              <a:spcAft>
                <a:spcPct val="0"/>
              </a:spcAft>
              <a:buFont typeface="+mj-lt"/>
              <a:buAutoNum type="romanLcPeriod"/>
            </a:pPr>
            <a:r>
              <a:rPr lang="es-ES_tradnl" sz="1100" dirty="0">
                <a:latin typeface="Century Gothic" panose="020B0502020202020204" pitchFamily="34" charset="0"/>
                <a:cs typeface="Arial" panose="020B0604020202020204" pitchFamily="34" charset="0"/>
              </a:rPr>
              <a:t>inscribir los documentos en que se hacen constar las obligaciones contraídas en el Registro Único de Obligaciones y Empréstitos de la Entidad Federativa que corresponda.</a:t>
            </a:r>
          </a:p>
        </p:txBody>
      </p:sp>
      <p:sp>
        <p:nvSpPr>
          <p:cNvPr id="10" name="CuadroTexto 9"/>
          <p:cNvSpPr txBox="1"/>
          <p:nvPr/>
        </p:nvSpPr>
        <p:spPr bwMode="gray">
          <a:xfrm>
            <a:off x="470450" y="5749438"/>
            <a:ext cx="8096036" cy="482440"/>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just" defTabSz="728663" rtl="0" eaLnBrk="1" fontAlgn="base" latinLnBrk="0" hangingPunct="1">
              <a:lnSpc>
                <a:spcPct val="95000"/>
              </a:lnSpc>
              <a:spcBef>
                <a:spcPct val="0"/>
              </a:spcBef>
              <a:spcAft>
                <a:spcPct val="0"/>
              </a:spcAft>
              <a:buClrTx/>
              <a:buSzTx/>
              <a:buFontTx/>
              <a:buNone/>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panose="020B0604020202020204" pitchFamily="34" charset="0"/>
              </a:rPr>
              <a:t>Cabe señalar que</a:t>
            </a:r>
            <a:r>
              <a:rPr lang="es-ES_tradnl" sz="1100" dirty="0">
                <a:latin typeface="Century Gothic" panose="020B0502020202020204" pitchFamily="34" charset="0"/>
                <a:cs typeface="Arial" panose="020B0604020202020204" pitchFamily="34" charset="0"/>
              </a:rPr>
              <a:t>e la Ley de Coordinación Fiscal establece </a:t>
            </a:r>
            <a:r>
              <a:rPr lang="es-ES_tradnl" sz="1100" b="1" i="1" dirty="0">
                <a:latin typeface="Century Gothic" panose="020B0502020202020204" pitchFamily="34" charset="0"/>
                <a:cs typeface="Arial" panose="020B0604020202020204" pitchFamily="34" charset="0"/>
              </a:rPr>
              <a:t>que únicamente podrán ser dadas como garantía de proyectos que sean considerados como productivos</a:t>
            </a:r>
            <a:r>
              <a:rPr lang="es-ES_tradnl" sz="1100" dirty="0">
                <a:latin typeface="Century Gothic" panose="020B0502020202020204" pitchFamily="34" charset="0"/>
                <a:cs typeface="Arial" panose="020B0604020202020204" pitchFamily="34" charset="0"/>
              </a:rPr>
              <a:t>. Para cubrir este requisito las Entidades Federativas y los Municipios habrán de efectuar previamente un estudio de Costo – Beneficio que lo sustente.</a:t>
            </a:r>
            <a:endParaRPr kumimoji="0" lang="es-ES_tradnl" sz="1100" i="0" u="none" strike="noStrike" kern="1200" cap="none" spc="0" normalizeH="0" baseline="0" noProof="0" dirty="0">
              <a:ln>
                <a:noFill/>
              </a:ln>
              <a:effectLst/>
              <a:uLnTx/>
              <a:uFillTx/>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2169460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59</a:t>
            </a:fld>
            <a:endParaRPr lang="es-ES" altLang="es-MX" dirty="0"/>
          </a:p>
        </p:txBody>
      </p:sp>
      <p:sp>
        <p:nvSpPr>
          <p:cNvPr id="11" name="CuadroTexto 10"/>
          <p:cNvSpPr txBox="1"/>
          <p:nvPr/>
        </p:nvSpPr>
        <p:spPr bwMode="gray">
          <a:xfrm>
            <a:off x="430233" y="1419442"/>
            <a:ext cx="5470171" cy="175433"/>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MX" sz="1200" b="1" i="0" u="none" strike="noStrike" kern="1200" cap="none" spc="0" normalizeH="0" baseline="0">
                <a:ln>
                  <a:noFill/>
                </a:ln>
                <a:solidFill>
                  <a:schemeClr val="bg1"/>
                </a:solidFill>
                <a:effectLst/>
                <a:uLnTx/>
                <a:uFillTx/>
                <a:latin typeface="Century Gothic" panose="020B0502020202020204" pitchFamily="34" charset="0"/>
                <a:cs typeface="Arial" panose="020B0604020202020204" pitchFamily="34" charset="0"/>
              </a:rPr>
              <a:t> Proceso para establecer una garantía. Qué puede dejar en garantía?</a:t>
            </a:r>
          </a:p>
        </p:txBody>
      </p:sp>
      <p:sp>
        <p:nvSpPr>
          <p:cNvPr id="12" name="Rectángulo 11"/>
          <p:cNvSpPr/>
          <p:nvPr/>
        </p:nvSpPr>
        <p:spPr>
          <a:xfrm>
            <a:off x="558946" y="1824334"/>
            <a:ext cx="8096036" cy="969496"/>
          </a:xfrm>
          <a:prstGeom prst="rect">
            <a:avLst/>
          </a:prstGeom>
        </p:spPr>
        <p:txBody>
          <a:bodyPr wrap="square">
            <a:spAutoFit/>
          </a:bodyPr>
          <a:lstStyle/>
          <a:p>
            <a:pPr algn="just" defTabSz="728663" fontAlgn="base">
              <a:lnSpc>
                <a:spcPct val="95000"/>
              </a:lnSpc>
              <a:spcBef>
                <a:spcPct val="0"/>
              </a:spcBef>
              <a:spcAft>
                <a:spcPct val="0"/>
              </a:spcAft>
            </a:pPr>
            <a:r>
              <a:rPr lang="es-MX" sz="1200">
                <a:latin typeface="Century Gothic" panose="020B0502020202020204" pitchFamily="34" charset="0"/>
                <a:cs typeface="Arial" panose="020B0604020202020204" pitchFamily="34" charset="0"/>
              </a:rPr>
              <a:t>La </a:t>
            </a:r>
            <a:r>
              <a:rPr lang="es-MX" sz="1200" b="1" i="1">
                <a:latin typeface="Century Gothic" panose="020B0502020202020204" pitchFamily="34" charset="0"/>
                <a:cs typeface="Arial" panose="020B0604020202020204" pitchFamily="34" charset="0"/>
              </a:rPr>
              <a:t>afectación de Aportaciones </a:t>
            </a:r>
            <a:r>
              <a:rPr lang="es-MX" sz="1200">
                <a:latin typeface="Century Gothic" panose="020B0502020202020204" pitchFamily="34" charset="0"/>
                <a:cs typeface="Arial" panose="020B0604020202020204" pitchFamily="34" charset="0"/>
              </a:rPr>
              <a:t>a fines específicos, se encuentra fundamentada </a:t>
            </a:r>
            <a:r>
              <a:rPr lang="es-MX" sz="1200">
                <a:latin typeface="Century Gothic" panose="020B0502020202020204" pitchFamily="34" charset="0"/>
              </a:rPr>
              <a:t>en los </a:t>
            </a:r>
            <a:r>
              <a:rPr lang="es-MX" sz="1200" b="1" i="1">
                <a:latin typeface="Century Gothic" panose="020B0502020202020204" pitchFamily="34" charset="0"/>
              </a:rPr>
              <a:t>artículos 50, 51 y 52 </a:t>
            </a:r>
            <a:r>
              <a:rPr lang="es-MX" sz="1200">
                <a:latin typeface="Century Gothic" panose="020B0502020202020204" pitchFamily="34" charset="0"/>
              </a:rPr>
              <a:t>de la Ley de Coordinación Fiscal, permitiendo afectar los siguientes ingresos:</a:t>
            </a:r>
            <a:endParaRPr lang="es-MX" sz="1200">
              <a:latin typeface="Century Gothic" panose="020B0502020202020204" pitchFamily="34" charset="0"/>
              <a:cs typeface="Arial" panose="020B0604020202020204" pitchFamily="34" charset="0"/>
            </a:endParaRPr>
          </a:p>
          <a:p>
            <a:pPr algn="just" defTabSz="728663" fontAlgn="base">
              <a:lnSpc>
                <a:spcPct val="95000"/>
              </a:lnSpc>
              <a:spcBef>
                <a:spcPct val="0"/>
              </a:spcBef>
              <a:spcAft>
                <a:spcPct val="0"/>
              </a:spcAft>
            </a:pPr>
            <a:endParaRPr lang="es-MX" sz="1200">
              <a:latin typeface="Century Gothic" panose="020B0502020202020204" pitchFamily="34" charset="0"/>
              <a:cs typeface="Arial" panose="020B0604020202020204" pitchFamily="34" charset="0"/>
            </a:endParaRPr>
          </a:p>
          <a:p>
            <a:pPr marL="285750" indent="-285750" algn="just" defTabSz="728663" fontAlgn="base">
              <a:lnSpc>
                <a:spcPct val="95000"/>
              </a:lnSpc>
              <a:spcBef>
                <a:spcPct val="0"/>
              </a:spcBef>
              <a:spcAft>
                <a:spcPct val="0"/>
              </a:spcAft>
              <a:buFont typeface="+mj-lt"/>
              <a:buAutoNum type="romanLcPeriod"/>
            </a:pPr>
            <a:r>
              <a:rPr lang="es-MX" sz="1200">
                <a:latin typeface="Century Gothic" panose="020B0502020202020204" pitchFamily="34" charset="0"/>
              </a:rPr>
              <a:t>el Fondo de Aportaciones para la Infraestructura Social (FAIS); y </a:t>
            </a:r>
          </a:p>
          <a:p>
            <a:pPr marL="285750" indent="-285750" algn="just" defTabSz="728663" fontAlgn="base">
              <a:lnSpc>
                <a:spcPct val="95000"/>
              </a:lnSpc>
              <a:spcBef>
                <a:spcPct val="0"/>
              </a:spcBef>
              <a:spcAft>
                <a:spcPct val="0"/>
              </a:spcAft>
              <a:buFont typeface="+mj-lt"/>
              <a:buAutoNum type="romanLcPeriod"/>
            </a:pPr>
            <a:r>
              <a:rPr lang="es-MX" sz="1200">
                <a:latin typeface="Century Gothic" panose="020B0502020202020204" pitchFamily="34" charset="0"/>
              </a:rPr>
              <a:t>el Fondo de Aportaciones para el Fortalecimiento de las Entidades Federativas (FAFEF),</a:t>
            </a:r>
            <a:endParaRPr lang="es-MX" sz="1200">
              <a:latin typeface="Century Gothic" panose="020B0502020202020204" pitchFamily="34" charset="0"/>
              <a:cs typeface="Arial" panose="020B0604020202020204" pitchFamily="34" charset="0"/>
            </a:endParaRPr>
          </a:p>
        </p:txBody>
      </p:sp>
      <p:sp>
        <p:nvSpPr>
          <p:cNvPr id="13" name="Rectángulo 12"/>
          <p:cNvSpPr/>
          <p:nvPr/>
        </p:nvSpPr>
        <p:spPr>
          <a:xfrm>
            <a:off x="558946" y="3023289"/>
            <a:ext cx="8096036" cy="2105192"/>
          </a:xfrm>
          <a:prstGeom prst="rect">
            <a:avLst/>
          </a:prstGeom>
        </p:spPr>
        <p:txBody>
          <a:bodyPr wrap="square">
            <a:spAutoFit/>
          </a:bodyPr>
          <a:lstStyle/>
          <a:p>
            <a:pPr algn="just" defTabSz="728663" fontAlgn="base">
              <a:lnSpc>
                <a:spcPct val="95000"/>
              </a:lnSpc>
              <a:spcBef>
                <a:spcPct val="0"/>
              </a:spcBef>
              <a:spcAft>
                <a:spcPct val="0"/>
              </a:spcAft>
            </a:pPr>
            <a:r>
              <a:rPr lang="es-ES_tradnl" sz="1200" dirty="0">
                <a:latin typeface="Century Gothic" panose="020B0502020202020204" pitchFamily="34" charset="0"/>
                <a:cs typeface="Arial" panose="020B0604020202020204" pitchFamily="34" charset="0"/>
              </a:rPr>
              <a:t>Para poder afectarlas, la Entidad Federativa deberá contar con lo siguiente:</a:t>
            </a:r>
          </a:p>
          <a:p>
            <a:pPr algn="just" defTabSz="728663" fontAlgn="base">
              <a:lnSpc>
                <a:spcPct val="95000"/>
              </a:lnSpc>
              <a:spcBef>
                <a:spcPct val="0"/>
              </a:spcBef>
              <a:spcAft>
                <a:spcPct val="0"/>
              </a:spcAft>
            </a:pPr>
            <a:endParaRPr lang="es-ES_tradnl" sz="1200" dirty="0">
              <a:latin typeface="Century Gothic" panose="020B0502020202020204" pitchFamily="34" charset="0"/>
              <a:cs typeface="Arial" panose="020B0604020202020204" pitchFamily="34" charset="0"/>
            </a:endParaRPr>
          </a:p>
          <a:p>
            <a:pPr marL="285750" lvl="0" indent="-285750">
              <a:buAutoNum type="romanLcPeriod"/>
            </a:pPr>
            <a:r>
              <a:rPr lang="es-ES_tradnl" sz="1200" dirty="0">
                <a:latin typeface="Century Gothic" panose="020B0502020202020204" pitchFamily="34" charset="0"/>
              </a:rPr>
              <a:t>autorización de las legislaturas locales, </a:t>
            </a:r>
          </a:p>
          <a:p>
            <a:pPr marL="285750" lvl="0" indent="-285750">
              <a:buAutoNum type="romanLcPeriod"/>
            </a:pPr>
            <a:r>
              <a:rPr lang="es-ES_tradnl" sz="1200" dirty="0">
                <a:latin typeface="Century Gothic" panose="020B0502020202020204" pitchFamily="34" charset="0"/>
              </a:rPr>
              <a:t>inscribir los documentos en que se hacen constar las obligaciones contraídas en el Registro de Obligaciones y Empréstitos de Entidades y Municipio a cargo de la Secretaría de Hacienda y Crédito Público, </a:t>
            </a:r>
          </a:p>
          <a:p>
            <a:pPr marL="285750" lvl="0" indent="-285750">
              <a:buAutoNum type="romanLcPeriod"/>
            </a:pPr>
            <a:r>
              <a:rPr lang="es-ES_tradnl" sz="1200" dirty="0">
                <a:latin typeface="Century Gothic" panose="020B0502020202020204" pitchFamily="34" charset="0"/>
              </a:rPr>
              <a:t>inscribir los documentos en que se hacen constar las obligaciones contraídas en el Registro Único de Obligaciones y Empréstitos de la Entidad Federativa que corresponda, </a:t>
            </a:r>
          </a:p>
          <a:p>
            <a:pPr marL="285750" lvl="0" indent="-285750">
              <a:buAutoNum type="romanLcPeriod"/>
            </a:pPr>
            <a:r>
              <a:rPr lang="es-ES_tradnl" sz="1200" dirty="0">
                <a:latin typeface="Century Gothic" panose="020B0502020202020204" pitchFamily="34" charset="0"/>
              </a:rPr>
              <a:t>que no se destinen más del 25% de los recursos anuales, y </a:t>
            </a:r>
          </a:p>
          <a:p>
            <a:pPr marL="285750" lvl="0" indent="-285750">
              <a:buAutoNum type="romanLcPeriod"/>
            </a:pPr>
            <a:r>
              <a:rPr lang="es-ES_tradnl" sz="1200" dirty="0">
                <a:latin typeface="Century Gothic" panose="020B0502020202020204" pitchFamily="34" charset="0"/>
              </a:rPr>
              <a:t>los recursos de los financiamientos sólo se destinen a los fines establecidos para dichos fondos (artículo 33 y 47 de la Ley de Coordinación Fiscal).</a:t>
            </a:r>
          </a:p>
        </p:txBody>
      </p:sp>
    </p:spTree>
    <p:extLst>
      <p:ext uri="{BB962C8B-B14F-4D97-AF65-F5344CB8AC3E}">
        <p14:creationId xmlns:p14="http://schemas.microsoft.com/office/powerpoint/2010/main" val="12087907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60</a:t>
            </a:fld>
            <a:endParaRPr lang="es-ES" altLang="es-MX" dirty="0"/>
          </a:p>
        </p:txBody>
      </p:sp>
      <p:sp>
        <p:nvSpPr>
          <p:cNvPr id="11" name="CuadroTexto 10"/>
          <p:cNvSpPr txBox="1"/>
          <p:nvPr/>
        </p:nvSpPr>
        <p:spPr bwMode="gray">
          <a:xfrm>
            <a:off x="430233" y="1419442"/>
            <a:ext cx="5470171" cy="175433"/>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MX" sz="1200" b="1" i="0" u="none" strike="noStrike" kern="1200" cap="none" spc="0" normalizeH="0" baseline="0">
                <a:ln>
                  <a:noFill/>
                </a:ln>
                <a:solidFill>
                  <a:schemeClr val="bg1"/>
                </a:solidFill>
                <a:effectLst/>
                <a:uLnTx/>
                <a:uFillTx/>
                <a:latin typeface="Century Gothic" panose="020B0502020202020204" pitchFamily="34" charset="0"/>
                <a:cs typeface="Arial" panose="020B0604020202020204" pitchFamily="34" charset="0"/>
              </a:rPr>
              <a:t> Proceso para establecer una garantía. Qué puede dejar en garantía?</a:t>
            </a:r>
          </a:p>
        </p:txBody>
      </p:sp>
      <p:sp>
        <p:nvSpPr>
          <p:cNvPr id="7" name="Rectángulo 6"/>
          <p:cNvSpPr/>
          <p:nvPr/>
        </p:nvSpPr>
        <p:spPr>
          <a:xfrm>
            <a:off x="391827" y="1793607"/>
            <a:ext cx="8096036" cy="4653582"/>
          </a:xfrm>
          <a:prstGeom prst="rect">
            <a:avLst/>
          </a:prstGeom>
        </p:spPr>
        <p:txBody>
          <a:bodyPr wrap="square">
            <a:spAutoFit/>
          </a:bodyPr>
          <a:lstStyle/>
          <a:p>
            <a:pPr algn="just" defTabSz="728663" fontAlgn="base">
              <a:lnSpc>
                <a:spcPct val="95000"/>
              </a:lnSpc>
              <a:spcBef>
                <a:spcPct val="0"/>
              </a:spcBef>
              <a:spcAft>
                <a:spcPct val="0"/>
              </a:spcAft>
            </a:pPr>
            <a:r>
              <a:rPr lang="es-ES_tradnl" sz="1200" dirty="0">
                <a:latin typeface="Century Gothic" panose="020B0502020202020204" pitchFamily="34" charset="0"/>
                <a:cs typeface="Arial" panose="020B0604020202020204" pitchFamily="34" charset="0"/>
              </a:rPr>
              <a:t>Los </a:t>
            </a:r>
            <a:r>
              <a:rPr lang="es-ES_tradnl" sz="1200" b="1" i="1" dirty="0">
                <a:latin typeface="Century Gothic" panose="020B0502020202020204" pitchFamily="34" charset="0"/>
                <a:cs typeface="Arial" panose="020B0604020202020204" pitchFamily="34" charset="0"/>
              </a:rPr>
              <a:t>Estados y los Municipios podrán constituirse como Avalistas y/o Obligados Solidarios </a:t>
            </a:r>
            <a:r>
              <a:rPr lang="es-ES_tradnl" sz="1200" dirty="0">
                <a:latin typeface="Century Gothic" panose="020B0502020202020204" pitchFamily="34" charset="0"/>
                <a:cs typeface="Arial" panose="020B0604020202020204" pitchFamily="34" charset="0"/>
              </a:rPr>
              <a:t>y dicho acto será considerado como Deuda Pública Indirecta o  Contingente.</a:t>
            </a:r>
          </a:p>
          <a:p>
            <a:pPr algn="just" defTabSz="728663" fontAlgn="base">
              <a:lnSpc>
                <a:spcPct val="95000"/>
              </a:lnSpc>
              <a:spcBef>
                <a:spcPct val="0"/>
              </a:spcBef>
              <a:spcAft>
                <a:spcPct val="0"/>
              </a:spcAft>
            </a:pPr>
            <a:endParaRPr lang="es-ES_tradnl" sz="1200" dirty="0">
              <a:latin typeface="Century Gothic" panose="020B0502020202020204" pitchFamily="34" charset="0"/>
              <a:cs typeface="Arial" panose="020B0604020202020204" pitchFamily="34" charset="0"/>
            </a:endParaRPr>
          </a:p>
          <a:p>
            <a:pPr algn="just" defTabSz="728663" fontAlgn="base">
              <a:lnSpc>
                <a:spcPct val="95000"/>
              </a:lnSpc>
              <a:spcBef>
                <a:spcPct val="0"/>
              </a:spcBef>
              <a:spcAft>
                <a:spcPct val="0"/>
              </a:spcAft>
            </a:pPr>
            <a:r>
              <a:rPr lang="es-ES_tradnl" sz="1200" dirty="0">
                <a:latin typeface="Century Gothic" panose="020B0502020202020204" pitchFamily="34" charset="0"/>
                <a:cs typeface="Arial" panose="020B0604020202020204" pitchFamily="34" charset="0"/>
              </a:rPr>
              <a:t>Los Estados podrán ser avalistas y/o Obligados Solidarios de:</a:t>
            </a:r>
          </a:p>
          <a:p>
            <a:pPr algn="just" defTabSz="728663" fontAlgn="base">
              <a:lnSpc>
                <a:spcPct val="95000"/>
              </a:lnSpc>
              <a:spcBef>
                <a:spcPct val="0"/>
              </a:spcBef>
              <a:spcAft>
                <a:spcPct val="0"/>
              </a:spcAft>
            </a:pPr>
            <a:endParaRPr lang="es-ES_tradnl" sz="1200" dirty="0">
              <a:latin typeface="Century Gothic" panose="020B0502020202020204" pitchFamily="34" charset="0"/>
              <a:cs typeface="Arial" panose="020B0604020202020204" pitchFamily="34" charset="0"/>
            </a:endParaRP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organismos descentralizados,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empresas de participación estatal,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fideicomisos públicos,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municipios,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organismos públicos municipales o intermunicipales,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empresas de participación municipal o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fideicomisos públicos municipales o intermunicipales.</a:t>
            </a:r>
          </a:p>
          <a:p>
            <a:pPr marL="285750" indent="-285750" algn="just" defTabSz="728663" fontAlgn="base">
              <a:lnSpc>
                <a:spcPct val="95000"/>
              </a:lnSpc>
              <a:spcBef>
                <a:spcPct val="0"/>
              </a:spcBef>
              <a:spcAft>
                <a:spcPct val="0"/>
              </a:spcAft>
              <a:buAutoNum type="romanLcParenBoth"/>
            </a:pPr>
            <a:endParaRPr lang="es-ES_tradnl" sz="1200" dirty="0">
              <a:effectLst>
                <a:outerShdw blurRad="50800" dist="38100" algn="tr" rotWithShape="0">
                  <a:prstClr val="black">
                    <a:alpha val="40000"/>
                  </a:prstClr>
                </a:outerShdw>
              </a:effectLst>
              <a:latin typeface="Century Gothic" panose="020B0502020202020204" pitchFamily="34" charset="0"/>
            </a:endParaRPr>
          </a:p>
          <a:p>
            <a:pPr algn="just" defTabSz="728663" fontAlgn="base">
              <a:lnSpc>
                <a:spcPct val="95000"/>
              </a:lnSpc>
              <a:spcBef>
                <a:spcPct val="0"/>
              </a:spcBef>
              <a:spcAft>
                <a:spcPct val="0"/>
              </a:spcAft>
            </a:pPr>
            <a:r>
              <a:rPr lang="es-ES_tradnl" sz="1200" b="1" i="1" dirty="0">
                <a:latin typeface="Century Gothic" panose="020B0502020202020204" pitchFamily="34" charset="0"/>
              </a:rPr>
              <a:t>Para constituirse </a:t>
            </a:r>
            <a:r>
              <a:rPr lang="es-ES_tradnl" sz="1200" dirty="0">
                <a:latin typeface="Century Gothic" panose="020B0502020202020204" pitchFamily="34" charset="0"/>
              </a:rPr>
              <a:t>en aval y/o obligado solidario se </a:t>
            </a:r>
            <a:r>
              <a:rPr lang="es-ES_tradnl" sz="1200" b="1" i="1" dirty="0">
                <a:latin typeface="Century Gothic" panose="020B0502020202020204" pitchFamily="34" charset="0"/>
              </a:rPr>
              <a:t>requiere de la autorización del Congreso del Estado</a:t>
            </a:r>
            <a:r>
              <a:rPr lang="es-ES_tradnl" sz="1200" dirty="0">
                <a:latin typeface="Century Gothic" panose="020B0502020202020204" pitchFamily="34" charset="0"/>
              </a:rPr>
              <a:t>.</a:t>
            </a:r>
          </a:p>
          <a:p>
            <a:pPr algn="just" defTabSz="728663" fontAlgn="base">
              <a:lnSpc>
                <a:spcPct val="95000"/>
              </a:lnSpc>
              <a:spcBef>
                <a:spcPct val="0"/>
              </a:spcBef>
              <a:spcAft>
                <a:spcPct val="0"/>
              </a:spcAft>
            </a:pPr>
            <a:endParaRPr lang="es-ES_tradnl" sz="1200" dirty="0">
              <a:latin typeface="Century Gothic" panose="020B0502020202020204" pitchFamily="34" charset="0"/>
            </a:endParaRPr>
          </a:p>
          <a:p>
            <a:pPr algn="just" defTabSz="728663" fontAlgn="base">
              <a:lnSpc>
                <a:spcPct val="95000"/>
              </a:lnSpc>
              <a:spcBef>
                <a:spcPct val="0"/>
              </a:spcBef>
              <a:spcAft>
                <a:spcPct val="0"/>
              </a:spcAft>
            </a:pPr>
            <a:r>
              <a:rPr lang="es-ES_tradnl" sz="1200" dirty="0">
                <a:latin typeface="Century Gothic" panose="020B0502020202020204" pitchFamily="34" charset="0"/>
              </a:rPr>
              <a:t>Los Municipios podrán ser avalistas y/o Obligados Solidarios de:</a:t>
            </a:r>
          </a:p>
          <a:p>
            <a:pPr algn="just" defTabSz="728663" fontAlgn="base">
              <a:lnSpc>
                <a:spcPct val="95000"/>
              </a:lnSpc>
              <a:spcBef>
                <a:spcPct val="0"/>
              </a:spcBef>
              <a:spcAft>
                <a:spcPct val="0"/>
              </a:spcAft>
            </a:pPr>
            <a:endParaRPr lang="es-ES_tradnl" sz="1200" dirty="0">
              <a:latin typeface="Century Gothic" panose="020B0502020202020204" pitchFamily="34" charset="0"/>
              <a:cs typeface="Arial" panose="020B0604020202020204" pitchFamily="34" charset="0"/>
            </a:endParaRP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organismos públicos municipales o intermunicipales,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empresas de participación municipal,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fideicomisos públicos municipales o intermunicipales, u </a:t>
            </a:r>
          </a:p>
          <a:p>
            <a:pPr marL="285750" indent="-285750" algn="just" defTabSz="728663" fontAlgn="base">
              <a:lnSpc>
                <a:spcPct val="95000"/>
              </a:lnSpc>
              <a:spcBef>
                <a:spcPct val="0"/>
              </a:spcBef>
              <a:spcAft>
                <a:spcPct val="0"/>
              </a:spcAft>
              <a:buAutoNum type="romanLcParenBoth"/>
            </a:pPr>
            <a:r>
              <a:rPr lang="es-ES_tradnl" sz="1200" dirty="0">
                <a:latin typeface="Century Gothic" panose="020B0502020202020204" pitchFamily="34" charset="0"/>
              </a:rPr>
              <a:t>otros municipios de la misma Entidad Federativa.</a:t>
            </a:r>
          </a:p>
          <a:p>
            <a:pPr marL="285750" indent="-285750" algn="just" defTabSz="728663" fontAlgn="base">
              <a:lnSpc>
                <a:spcPct val="95000"/>
              </a:lnSpc>
              <a:spcBef>
                <a:spcPct val="0"/>
              </a:spcBef>
              <a:spcAft>
                <a:spcPct val="0"/>
              </a:spcAft>
              <a:buAutoNum type="romanLcParenBoth"/>
            </a:pPr>
            <a:endParaRPr lang="es-ES_tradnl" sz="1200" dirty="0">
              <a:effectLst>
                <a:outerShdw blurRad="50800" dist="38100" algn="tr" rotWithShape="0">
                  <a:prstClr val="black">
                    <a:alpha val="40000"/>
                  </a:prstClr>
                </a:outerShdw>
              </a:effectLst>
              <a:latin typeface="Century Gothic" panose="020B0502020202020204" pitchFamily="34" charset="0"/>
            </a:endParaRPr>
          </a:p>
          <a:p>
            <a:pPr algn="just" defTabSz="728663" fontAlgn="base">
              <a:lnSpc>
                <a:spcPct val="95000"/>
              </a:lnSpc>
              <a:spcBef>
                <a:spcPct val="0"/>
              </a:spcBef>
              <a:spcAft>
                <a:spcPct val="0"/>
              </a:spcAft>
            </a:pPr>
            <a:r>
              <a:rPr lang="es-ES_tradnl" sz="1200" dirty="0">
                <a:latin typeface="Century Gothic" panose="020B0502020202020204" pitchFamily="34" charset="0"/>
              </a:rPr>
              <a:t>Para constituirse en aval y/o obligado solidario se </a:t>
            </a:r>
            <a:r>
              <a:rPr lang="es-ES_tradnl" sz="1200" b="1" i="1" dirty="0">
                <a:latin typeface="Century Gothic" panose="020B0502020202020204" pitchFamily="34" charset="0"/>
              </a:rPr>
              <a:t>requiere de la autorización del Cabildo y del Congreso del Estado.</a:t>
            </a:r>
          </a:p>
          <a:p>
            <a:pPr algn="just" defTabSz="728663" fontAlgn="base">
              <a:lnSpc>
                <a:spcPct val="95000"/>
              </a:lnSpc>
              <a:spcBef>
                <a:spcPct val="0"/>
              </a:spcBef>
              <a:spcAft>
                <a:spcPct val="0"/>
              </a:spcAft>
            </a:pPr>
            <a:endParaRPr lang="es-ES_tradnl" sz="1200" b="1" i="1" dirty="0">
              <a:effectLst>
                <a:outerShdw blurRad="50800" dist="38100" algn="tr" rotWithShape="0">
                  <a:prstClr val="black">
                    <a:alpha val="40000"/>
                  </a:prstClr>
                </a:outerShdw>
              </a:effectLst>
              <a:latin typeface="Century Gothic" panose="020B0502020202020204" pitchFamily="34" charset="0"/>
            </a:endParaRPr>
          </a:p>
          <a:p>
            <a:pPr algn="just" defTabSz="728663" fontAlgn="base">
              <a:lnSpc>
                <a:spcPct val="95000"/>
              </a:lnSpc>
              <a:spcBef>
                <a:spcPct val="0"/>
              </a:spcBef>
              <a:spcAft>
                <a:spcPct val="0"/>
              </a:spcAft>
            </a:pPr>
            <a:endParaRPr lang="es-ES_tradnl" sz="12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9977885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61</a:t>
            </a:fld>
            <a:endParaRPr lang="es-ES" altLang="es-MX" dirty="0"/>
          </a:p>
        </p:txBody>
      </p:sp>
      <p:sp>
        <p:nvSpPr>
          <p:cNvPr id="11" name="CuadroTexto 10"/>
          <p:cNvSpPr txBox="1"/>
          <p:nvPr/>
        </p:nvSpPr>
        <p:spPr bwMode="gray">
          <a:xfrm>
            <a:off x="430233" y="1419442"/>
            <a:ext cx="6855470" cy="175433"/>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MX" sz="1200" b="1" i="0" u="none" strike="noStrike" kern="1200" cap="none" spc="0" normalizeH="0" baseline="0">
                <a:ln>
                  <a:noFill/>
                </a:ln>
                <a:solidFill>
                  <a:schemeClr val="bg1"/>
                </a:solidFill>
                <a:effectLst/>
                <a:uLnTx/>
                <a:uFillTx/>
                <a:latin typeface="Century Gothic" panose="020B0502020202020204" pitchFamily="34" charset="0"/>
                <a:cs typeface="Arial" panose="020B0604020202020204" pitchFamily="34" charset="0"/>
              </a:rPr>
              <a:t> Proceso para establecer una garantía. Qué puede dejar en garantía? (ESTRUCTURA)</a:t>
            </a:r>
          </a:p>
        </p:txBody>
      </p:sp>
      <p:sp>
        <p:nvSpPr>
          <p:cNvPr id="6" name="CuadroTexto 5"/>
          <p:cNvSpPr txBox="1"/>
          <p:nvPr/>
        </p:nvSpPr>
        <p:spPr bwMode="gray">
          <a:xfrm>
            <a:off x="454234" y="1671869"/>
            <a:ext cx="8096036" cy="4736681"/>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just" defTabSz="728663" rtl="0" eaLnBrk="1" fontAlgn="base" latinLnBrk="0" hangingPunct="1">
              <a:lnSpc>
                <a:spcPct val="95000"/>
              </a:lnSpc>
              <a:spcBef>
                <a:spcPct val="0"/>
              </a:spcBef>
              <a:spcAft>
                <a:spcPct val="0"/>
              </a:spcAft>
              <a:buClrTx/>
              <a:buSzTx/>
              <a:buFontTx/>
              <a:buNone/>
              <a:tabLst/>
            </a:pPr>
            <a:r>
              <a:rPr kumimoji="0" lang="es-ES_tradnl" sz="1200" b="1" i="1" u="none" strike="noStrike" kern="1200" cap="none" spc="0" normalizeH="0" baseline="0" noProof="0" dirty="0">
                <a:ln>
                  <a:noFill/>
                </a:ln>
                <a:effectLst/>
                <a:uLnTx/>
                <a:uFillTx/>
                <a:latin typeface="Century Gothic" panose="020B0502020202020204" pitchFamily="34" charset="0"/>
                <a:cs typeface="Arial" panose="020B0604020202020204" pitchFamily="34" charset="0"/>
              </a:rPr>
              <a:t>Existen diversos esquemas</a:t>
            </a:r>
            <a:r>
              <a:rPr kumimoji="0" lang="es-ES_tradnl" sz="1200" b="1" i="1" u="none" strike="noStrike" kern="1200" cap="none" spc="0" normalizeH="0" noProof="0" dirty="0">
                <a:ln>
                  <a:noFill/>
                </a:ln>
                <a:effectLst/>
                <a:uLnTx/>
                <a:uFillTx/>
                <a:latin typeface="Century Gothic" panose="020B0502020202020204" pitchFamily="34" charset="0"/>
                <a:cs typeface="Arial" panose="020B0604020202020204" pitchFamily="34" charset="0"/>
              </a:rPr>
              <a:t> </a:t>
            </a:r>
            <a:r>
              <a:rPr kumimoji="0" lang="es-ES_tradnl" sz="1200" i="0" u="none" strike="noStrike" kern="1200" cap="none" spc="0" normalizeH="0" noProof="0" dirty="0">
                <a:ln>
                  <a:noFill/>
                </a:ln>
                <a:effectLst/>
                <a:uLnTx/>
                <a:uFillTx/>
                <a:latin typeface="Century Gothic" panose="020B0502020202020204" pitchFamily="34" charset="0"/>
                <a:cs typeface="Arial" panose="020B0604020202020204" pitchFamily="34" charset="0"/>
              </a:rPr>
              <a:t>para instrumentar la garantía y fuente alterna de pago de un proyecto, siendo </a:t>
            </a:r>
            <a:r>
              <a:rPr kumimoji="0" lang="es-ES_tradnl" sz="1200" b="1" i="1" u="none" strike="noStrike" kern="1200" cap="none" spc="0" normalizeH="0" noProof="0" dirty="0">
                <a:ln>
                  <a:noFill/>
                </a:ln>
                <a:effectLst/>
                <a:uLnTx/>
                <a:uFillTx/>
                <a:latin typeface="Century Gothic" panose="020B0502020202020204" pitchFamily="34" charset="0"/>
                <a:cs typeface="Arial" panose="020B0604020202020204" pitchFamily="34" charset="0"/>
              </a:rPr>
              <a:t>la más común</a:t>
            </a:r>
            <a:r>
              <a:rPr kumimoji="0" lang="es-ES_tradnl" sz="1200" i="0" u="none" strike="noStrike" kern="1200" cap="none" spc="0" normalizeH="0" noProof="0" dirty="0">
                <a:ln>
                  <a:noFill/>
                </a:ln>
                <a:effectLst/>
                <a:uLnTx/>
                <a:uFillTx/>
                <a:latin typeface="Century Gothic" panose="020B0502020202020204" pitchFamily="34" charset="0"/>
                <a:cs typeface="Arial" panose="020B0604020202020204" pitchFamily="34" charset="0"/>
              </a:rPr>
              <a:t> el contar con una </a:t>
            </a:r>
            <a:r>
              <a:rPr kumimoji="0" lang="es-ES_tradnl" sz="1200" b="1" i="1" u="none" strike="noStrike" kern="1200" cap="none" spc="0" normalizeH="0" noProof="0" dirty="0">
                <a:ln>
                  <a:noFill/>
                </a:ln>
                <a:effectLst/>
                <a:uLnTx/>
                <a:uFillTx/>
                <a:latin typeface="Century Gothic" panose="020B0502020202020204" pitchFamily="34" charset="0"/>
                <a:cs typeface="Arial" panose="020B0604020202020204" pitchFamily="34" charset="0"/>
              </a:rPr>
              <a:t>Línea de Crédito Contingente, Revolvente, Irrevocable y Reinstalable </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b="1" i="1"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noProof="0" dirty="0">
                <a:ln>
                  <a:noFill/>
                </a:ln>
                <a:effectLst/>
                <a:uLnTx/>
                <a:uFillTx/>
                <a:latin typeface="Century Gothic" panose="020B0502020202020204" pitchFamily="34" charset="0"/>
                <a:cs typeface="Arial" panose="020B0604020202020204" pitchFamily="34" charset="0"/>
              </a:rPr>
              <a:t>Esta línea de crédito</a:t>
            </a:r>
            <a:r>
              <a:rPr lang="es-ES_tradnl" sz="1200" dirty="0">
                <a:latin typeface="Century Gothic" panose="020B0502020202020204" pitchFamily="34" charset="0"/>
                <a:cs typeface="Arial" panose="020B0604020202020204" pitchFamily="34" charset="0"/>
              </a:rPr>
              <a:t> es establecida </a:t>
            </a:r>
            <a:r>
              <a:rPr lang="es-ES_tradnl" sz="1200" b="1" i="1" dirty="0">
                <a:latin typeface="Century Gothic" panose="020B0502020202020204" pitchFamily="34" charset="0"/>
                <a:cs typeface="Arial" panose="020B0604020202020204" pitchFamily="34" charset="0"/>
              </a:rPr>
              <a:t>a través de la Banca Comercial y/o de Desarrollo </a:t>
            </a:r>
            <a:r>
              <a:rPr lang="es-ES_tradnl" sz="1200" dirty="0">
                <a:latin typeface="Century Gothic" panose="020B0502020202020204" pitchFamily="34" charset="0"/>
                <a:cs typeface="Arial" panose="020B0604020202020204" pitchFamily="34" charset="0"/>
              </a:rPr>
              <a:t>y tiene como finalidad el cumplir con el </a:t>
            </a:r>
            <a:r>
              <a:rPr lang="es-ES_tradnl" sz="1200" b="1" i="1" dirty="0">
                <a:latin typeface="Century Gothic" panose="020B0502020202020204" pitchFamily="34" charset="0"/>
                <a:cs typeface="Arial" panose="020B0604020202020204" pitchFamily="34" charset="0"/>
              </a:rPr>
              <a:t>pago oportuno </a:t>
            </a:r>
            <a:r>
              <a:rPr lang="es-ES_tradnl" sz="1200" dirty="0">
                <a:latin typeface="Century Gothic" panose="020B0502020202020204" pitchFamily="34" charset="0"/>
                <a:cs typeface="Arial" panose="020B0604020202020204" pitchFamily="34" charset="0"/>
              </a:rPr>
              <a:t>de la contraprestación establecida para llevar a cabo el pago que le corresponde al proyecto.</a:t>
            </a:r>
          </a:p>
          <a:p>
            <a:pPr marL="0" marR="0" indent="0" algn="just" defTabSz="728663" rtl="0" eaLnBrk="1" fontAlgn="base" latinLnBrk="0" hangingPunct="1">
              <a:lnSpc>
                <a:spcPct val="95000"/>
              </a:lnSpc>
              <a:spcBef>
                <a:spcPct val="0"/>
              </a:spcBef>
              <a:spcAft>
                <a:spcPct val="0"/>
              </a:spcAft>
              <a:buClrTx/>
              <a:buSzTx/>
              <a:buFontTx/>
              <a:buNone/>
              <a:tabLst/>
            </a:pPr>
            <a:endParaRPr kumimoji="0" lang="es-ES_tradnl" sz="1200" i="0" u="none" strike="noStrike" kern="1200" cap="none" spc="0" normalizeH="0" noProof="0" dirty="0">
              <a:ln>
                <a:noFill/>
              </a:ln>
              <a:effectLst/>
              <a:uLnTx/>
              <a:uFillTx/>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Esta línea puede ser </a:t>
            </a:r>
            <a:r>
              <a:rPr lang="es-ES_tradnl" sz="1200" b="1" i="1" dirty="0">
                <a:latin typeface="Century Gothic" panose="020B0502020202020204" pitchFamily="34" charset="0"/>
                <a:cs typeface="Arial" panose="020B0604020202020204" pitchFamily="34" charset="0"/>
              </a:rPr>
              <a:t>contratada por la Entidad Federativa o el Municipio </a:t>
            </a:r>
            <a:r>
              <a:rPr lang="es-ES_tradnl" sz="1200" dirty="0">
                <a:latin typeface="Century Gothic" panose="020B0502020202020204" pitchFamily="34" charset="0"/>
                <a:cs typeface="Arial" panose="020B0604020202020204" pitchFamily="34" charset="0"/>
              </a:rPr>
              <a:t>para garantizar sus obligaciones de pago derivadas de la ejecución del proyecto, cediendo los derechos de disposición en forma directa o bien a través de un fideicomiso en favor de la empresa que ejecuta y desarrolla el proyecto.</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La línea de crédito también puede ser contratada por la Entidad Federativa en favor de la empresa que ejecuta y desarrolla el proyecto en calidad de Aval del Municipio.</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En el caso de que el </a:t>
            </a:r>
            <a:r>
              <a:rPr lang="es-ES_tradnl" sz="1200" b="1" i="1" dirty="0">
                <a:latin typeface="Century Gothic" panose="020B0502020202020204" pitchFamily="34" charset="0"/>
                <a:cs typeface="Arial" panose="020B0604020202020204" pitchFamily="34" charset="0"/>
              </a:rPr>
              <a:t>proyecto fluya con normalidad</a:t>
            </a:r>
            <a:r>
              <a:rPr lang="es-ES_tradnl" sz="1200" dirty="0">
                <a:latin typeface="Century Gothic" panose="020B0502020202020204" pitchFamily="34" charset="0"/>
                <a:cs typeface="Arial" panose="020B0604020202020204" pitchFamily="34" charset="0"/>
              </a:rPr>
              <a:t>, la entidad contratante (Estado o Municipio) pagará </a:t>
            </a:r>
            <a:r>
              <a:rPr lang="es-ES_tradnl" sz="1200" b="1" i="1" dirty="0">
                <a:latin typeface="Century Gothic" panose="020B0502020202020204" pitchFamily="34" charset="0"/>
                <a:cs typeface="Arial" panose="020B0604020202020204" pitchFamily="34" charset="0"/>
              </a:rPr>
              <a:t>con cargo a su gasto corriente </a:t>
            </a:r>
            <a:r>
              <a:rPr lang="es-ES_tradnl" sz="1200" dirty="0">
                <a:latin typeface="Century Gothic" panose="020B0502020202020204" pitchFamily="34" charset="0"/>
                <a:cs typeface="Arial" panose="020B0604020202020204" pitchFamily="34" charset="0"/>
              </a:rPr>
              <a:t>la contraprestación del Proyecto.</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En caso de que </a:t>
            </a:r>
            <a:r>
              <a:rPr lang="es-ES_tradnl" sz="1200" b="1" i="1" dirty="0">
                <a:latin typeface="Century Gothic" panose="020B0502020202020204" pitchFamily="34" charset="0"/>
                <a:cs typeface="Arial" panose="020B0604020202020204" pitchFamily="34" charset="0"/>
              </a:rPr>
              <a:t>no se efectúe el pago </a:t>
            </a:r>
            <a:r>
              <a:rPr lang="es-ES_tradnl" sz="1200" dirty="0">
                <a:latin typeface="Century Gothic" panose="020B0502020202020204" pitchFamily="34" charset="0"/>
                <a:cs typeface="Arial" panose="020B0604020202020204" pitchFamily="34" charset="0"/>
              </a:rPr>
              <a:t>de la contraprestación del proyecto</a:t>
            </a:r>
            <a:r>
              <a:rPr lang="es-ES_tradnl" sz="1200" b="1" i="1" dirty="0">
                <a:latin typeface="Century Gothic" panose="020B0502020202020204" pitchFamily="34" charset="0"/>
                <a:cs typeface="Arial" panose="020B0604020202020204" pitchFamily="34" charset="0"/>
              </a:rPr>
              <a:t>, la empresa </a:t>
            </a:r>
            <a:r>
              <a:rPr lang="es-ES_tradnl" sz="1200" dirty="0">
                <a:latin typeface="Century Gothic" panose="020B0502020202020204" pitchFamily="34" charset="0"/>
                <a:cs typeface="Arial" panose="020B0604020202020204" pitchFamily="34" charset="0"/>
              </a:rPr>
              <a:t>que ejecuta o desarrolla el proyecto, en forma directa o a través de un fideicomiso </a:t>
            </a:r>
            <a:r>
              <a:rPr lang="es-ES_tradnl" sz="1200" b="1" i="1" dirty="0">
                <a:latin typeface="Century Gothic" panose="020B0502020202020204" pitchFamily="34" charset="0"/>
                <a:cs typeface="Arial" panose="020B0604020202020204" pitchFamily="34" charset="0"/>
              </a:rPr>
              <a:t>tendrá acceso a disponer de la Línea de Crédito y cobrarse en automático.</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La institución bancaria que facilita la Línea de crédito entregará a la empresa los recursos como pago de su contraprestación por cuenta y orden de la entidad contratante y con cargo a la garantía se cobrará y restablecerá la línea.</a:t>
            </a:r>
          </a:p>
          <a:p>
            <a:pPr marL="0" marR="0" indent="0" algn="just" defTabSz="728663" rtl="0" eaLnBrk="1" fontAlgn="base" latinLnBrk="0" hangingPunct="1">
              <a:lnSpc>
                <a:spcPct val="95000"/>
              </a:lnSpc>
              <a:spcBef>
                <a:spcPct val="0"/>
              </a:spcBef>
              <a:spcAft>
                <a:spcPct val="0"/>
              </a:spcAft>
              <a:buClrTx/>
              <a:buSzTx/>
              <a:buFontTx/>
              <a:buNone/>
              <a:tabLst/>
            </a:pPr>
            <a:endParaRPr lang="es-ES_tradnl" sz="1200" dirty="0">
              <a:latin typeface="Century Gothic" panose="020B0502020202020204" pitchFamily="34" charset="0"/>
              <a:cs typeface="Arial" panose="020B0604020202020204" pitchFamily="34" charset="0"/>
            </a:endParaRPr>
          </a:p>
          <a:p>
            <a:pPr marL="0" marR="0" indent="0" algn="just" defTabSz="728663" rtl="0" eaLnBrk="1" fontAlgn="base" latinLnBrk="0" hangingPunct="1">
              <a:lnSpc>
                <a:spcPct val="95000"/>
              </a:lnSpc>
              <a:spcBef>
                <a:spcPct val="0"/>
              </a:spcBef>
              <a:spcAft>
                <a:spcPct val="0"/>
              </a:spcAft>
              <a:buClrTx/>
              <a:buSzTx/>
              <a:buFontTx/>
              <a:buNone/>
              <a:tabLst/>
            </a:pPr>
            <a:r>
              <a:rPr lang="es-ES_tradnl" sz="1200" dirty="0">
                <a:latin typeface="Century Gothic" panose="020B0502020202020204" pitchFamily="34" charset="0"/>
                <a:cs typeface="Arial" panose="020B0604020202020204" pitchFamily="34" charset="0"/>
              </a:rPr>
              <a:t>Estas líneas normalmente </a:t>
            </a:r>
            <a:r>
              <a:rPr lang="es-ES_tradnl" sz="1200" b="1" i="1" dirty="0">
                <a:latin typeface="Century Gothic" panose="020B0502020202020204" pitchFamily="34" charset="0"/>
                <a:cs typeface="Arial" panose="020B0604020202020204" pitchFamily="34" charset="0"/>
              </a:rPr>
              <a:t>se establecen </a:t>
            </a:r>
            <a:r>
              <a:rPr lang="es-ES_tradnl" sz="1200" dirty="0">
                <a:latin typeface="Century Gothic" panose="020B0502020202020204" pitchFamily="34" charset="0"/>
                <a:cs typeface="Arial" panose="020B0604020202020204" pitchFamily="34" charset="0"/>
              </a:rPr>
              <a:t>por un importe </a:t>
            </a:r>
            <a:r>
              <a:rPr lang="es-ES_tradnl" sz="1200" b="1" i="1" dirty="0">
                <a:latin typeface="Century Gothic" panose="020B0502020202020204" pitchFamily="34" charset="0"/>
                <a:cs typeface="Arial" panose="020B0604020202020204" pitchFamily="34" charset="0"/>
              </a:rPr>
              <a:t>entre 3 y 6 meses de contraprestación </a:t>
            </a:r>
            <a:r>
              <a:rPr lang="es-ES_tradnl" sz="1200" dirty="0">
                <a:latin typeface="Century Gothic" panose="020B0502020202020204" pitchFamily="34" charset="0"/>
                <a:cs typeface="Arial" panose="020B0604020202020204" pitchFamily="34" charset="0"/>
              </a:rPr>
              <a:t>y es actualizada en forma automática al igual que la contraprestación.</a:t>
            </a:r>
          </a:p>
        </p:txBody>
      </p:sp>
    </p:spTree>
    <p:extLst>
      <p:ext uri="{BB962C8B-B14F-4D97-AF65-F5344CB8AC3E}">
        <p14:creationId xmlns:p14="http://schemas.microsoft.com/office/powerpoint/2010/main" val="37261553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62</a:t>
            </a:fld>
            <a:endParaRPr lang="es-ES" altLang="es-MX" dirty="0"/>
          </a:p>
        </p:txBody>
      </p:sp>
      <p:sp>
        <p:nvSpPr>
          <p:cNvPr id="7" name="Rectángulo 6"/>
          <p:cNvSpPr/>
          <p:nvPr/>
        </p:nvSpPr>
        <p:spPr>
          <a:xfrm>
            <a:off x="363792" y="1815454"/>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8" name="Rectángulo 7"/>
          <p:cNvSpPr/>
          <p:nvPr/>
        </p:nvSpPr>
        <p:spPr>
          <a:xfrm>
            <a:off x="3074335" y="1815454"/>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9" name="Rectángulo 8"/>
          <p:cNvSpPr/>
          <p:nvPr/>
        </p:nvSpPr>
        <p:spPr>
          <a:xfrm>
            <a:off x="3074335" y="324770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10" name="Rectángulo 9"/>
          <p:cNvSpPr/>
          <p:nvPr/>
        </p:nvSpPr>
        <p:spPr>
          <a:xfrm>
            <a:off x="5708678" y="324770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12" name="Rectángulo 11"/>
          <p:cNvSpPr/>
          <p:nvPr/>
        </p:nvSpPr>
        <p:spPr>
          <a:xfrm>
            <a:off x="5708678" y="446690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13" name="CuadroTexto 12"/>
          <p:cNvSpPr txBox="1"/>
          <p:nvPr/>
        </p:nvSpPr>
        <p:spPr>
          <a:xfrm>
            <a:off x="792841" y="2035615"/>
            <a:ext cx="649537" cy="307777"/>
          </a:xfrm>
          <a:prstGeom prst="rect">
            <a:avLst/>
          </a:prstGeom>
          <a:noFill/>
        </p:spPr>
        <p:txBody>
          <a:bodyPr wrap="none" rtlCol="0">
            <a:spAutoFit/>
          </a:bodyPr>
          <a:lstStyle/>
          <a:p>
            <a:r>
              <a:rPr lang="es-ES_tradnl" sz="1400" dirty="0">
                <a:latin typeface="Century Gothic" panose="020B0502020202020204" pitchFamily="34" charset="0"/>
                <a:cs typeface="Arial"/>
              </a:rPr>
              <a:t>SHCP</a:t>
            </a:r>
          </a:p>
        </p:txBody>
      </p:sp>
      <p:sp>
        <p:nvSpPr>
          <p:cNvPr id="14" name="CuadroTexto 13"/>
          <p:cNvSpPr txBox="1"/>
          <p:nvPr/>
        </p:nvSpPr>
        <p:spPr>
          <a:xfrm>
            <a:off x="3311024" y="1897116"/>
            <a:ext cx="1061509"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Fideicomiso</a:t>
            </a:r>
          </a:p>
          <a:p>
            <a:pPr algn="ctr"/>
            <a:r>
              <a:rPr lang="es-ES_tradnl" sz="1200" dirty="0">
                <a:latin typeface="Century Gothic" panose="020B0502020202020204" pitchFamily="34" charset="0"/>
                <a:cs typeface="Arial"/>
              </a:rPr>
              <a:t>Maestro </a:t>
            </a:r>
          </a:p>
          <a:p>
            <a:pPr algn="ctr"/>
            <a:r>
              <a:rPr lang="es-ES_tradnl" sz="1200" dirty="0">
                <a:latin typeface="Century Gothic" panose="020B0502020202020204" pitchFamily="34" charset="0"/>
                <a:cs typeface="Arial"/>
              </a:rPr>
              <a:t>Estatal</a:t>
            </a:r>
          </a:p>
        </p:txBody>
      </p:sp>
      <p:sp>
        <p:nvSpPr>
          <p:cNvPr id="15" name="CuadroTexto 14"/>
          <p:cNvSpPr txBox="1"/>
          <p:nvPr/>
        </p:nvSpPr>
        <p:spPr>
          <a:xfrm>
            <a:off x="3345305" y="3303701"/>
            <a:ext cx="1064715"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Estado</a:t>
            </a:r>
          </a:p>
          <a:p>
            <a:pPr algn="ctr"/>
            <a:r>
              <a:rPr lang="es-ES_tradnl" sz="1200" dirty="0">
                <a:latin typeface="Century Gothic" panose="020B0502020202020204" pitchFamily="34" charset="0"/>
                <a:cs typeface="Arial"/>
              </a:rPr>
              <a:t>Secretaría </a:t>
            </a:r>
          </a:p>
          <a:p>
            <a:pPr algn="ctr"/>
            <a:r>
              <a:rPr lang="es-ES_tradnl" sz="1200" dirty="0">
                <a:latin typeface="Century Gothic" panose="020B0502020202020204" pitchFamily="34" charset="0"/>
                <a:cs typeface="Arial"/>
              </a:rPr>
              <a:t>de Finanzas</a:t>
            </a:r>
          </a:p>
        </p:txBody>
      </p:sp>
      <p:sp>
        <p:nvSpPr>
          <p:cNvPr id="16" name="CuadroTexto 15"/>
          <p:cNvSpPr txBox="1"/>
          <p:nvPr/>
        </p:nvSpPr>
        <p:spPr>
          <a:xfrm>
            <a:off x="5888630" y="3303701"/>
            <a:ext cx="1061509"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Fideicomiso</a:t>
            </a:r>
          </a:p>
          <a:p>
            <a:pPr algn="ctr"/>
            <a:r>
              <a:rPr lang="es-ES_tradnl" sz="1200" dirty="0">
                <a:latin typeface="Century Gothic" panose="020B0502020202020204" pitchFamily="34" charset="0"/>
                <a:cs typeface="Arial"/>
              </a:rPr>
              <a:t>Maestro </a:t>
            </a:r>
          </a:p>
          <a:p>
            <a:pPr algn="ctr"/>
            <a:r>
              <a:rPr lang="es-ES_tradnl" sz="1200" dirty="0">
                <a:latin typeface="Century Gothic" panose="020B0502020202020204" pitchFamily="34" charset="0"/>
                <a:cs typeface="Arial"/>
              </a:rPr>
              <a:t>Municipal</a:t>
            </a:r>
          </a:p>
        </p:txBody>
      </p:sp>
      <p:sp>
        <p:nvSpPr>
          <p:cNvPr id="17" name="CuadroTexto 16"/>
          <p:cNvSpPr txBox="1"/>
          <p:nvPr/>
        </p:nvSpPr>
        <p:spPr>
          <a:xfrm>
            <a:off x="5943761" y="4541070"/>
            <a:ext cx="1064715"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Municipio</a:t>
            </a:r>
          </a:p>
          <a:p>
            <a:pPr algn="ctr"/>
            <a:r>
              <a:rPr lang="es-ES_tradnl" sz="1200" dirty="0">
                <a:latin typeface="Century Gothic" panose="020B0502020202020204" pitchFamily="34" charset="0"/>
                <a:cs typeface="Arial"/>
              </a:rPr>
              <a:t>Secretaría</a:t>
            </a:r>
          </a:p>
          <a:p>
            <a:pPr algn="ctr"/>
            <a:r>
              <a:rPr lang="es-ES_tradnl" sz="1200" dirty="0">
                <a:latin typeface="Century Gothic" panose="020B0502020202020204" pitchFamily="34" charset="0"/>
                <a:cs typeface="Arial"/>
              </a:rPr>
              <a:t>de Finanzas</a:t>
            </a:r>
          </a:p>
        </p:txBody>
      </p:sp>
      <p:sp>
        <p:nvSpPr>
          <p:cNvPr id="18" name="Rectángulo 17"/>
          <p:cNvSpPr/>
          <p:nvPr/>
        </p:nvSpPr>
        <p:spPr>
          <a:xfrm>
            <a:off x="5708675" y="5685326"/>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19" name="CuadroTexto 18"/>
          <p:cNvSpPr txBox="1"/>
          <p:nvPr/>
        </p:nvSpPr>
        <p:spPr>
          <a:xfrm>
            <a:off x="6019900" y="5857460"/>
            <a:ext cx="914033" cy="461665"/>
          </a:xfrm>
          <a:prstGeom prst="rect">
            <a:avLst/>
          </a:prstGeom>
          <a:noFill/>
        </p:spPr>
        <p:txBody>
          <a:bodyPr wrap="none" rtlCol="0">
            <a:spAutoFit/>
          </a:bodyPr>
          <a:lstStyle/>
          <a:p>
            <a:pPr algn="ctr"/>
            <a:r>
              <a:rPr lang="es-ES_tradnl" sz="1200" dirty="0">
                <a:latin typeface="Century Gothic" panose="020B0502020202020204" pitchFamily="34" charset="0"/>
                <a:cs typeface="Arial"/>
              </a:rPr>
              <a:t>Proyecto</a:t>
            </a:r>
          </a:p>
          <a:p>
            <a:pPr algn="ctr"/>
            <a:r>
              <a:rPr lang="es-ES_tradnl" sz="1200" dirty="0">
                <a:latin typeface="Century Gothic" panose="020B0502020202020204" pitchFamily="34" charset="0"/>
                <a:cs typeface="Arial"/>
              </a:rPr>
              <a:t>Municipal</a:t>
            </a:r>
          </a:p>
        </p:txBody>
      </p:sp>
      <p:cxnSp>
        <p:nvCxnSpPr>
          <p:cNvPr id="20" name="Conector recto de flecha 19"/>
          <p:cNvCxnSpPr>
            <a:stCxn id="7" idx="3"/>
            <a:endCxn id="8" idx="1"/>
          </p:cNvCxnSpPr>
          <p:nvPr/>
        </p:nvCxnSpPr>
        <p:spPr>
          <a:xfrm>
            <a:off x="1898678" y="2212783"/>
            <a:ext cx="1175657"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a:off x="2486506" y="2543447"/>
            <a:ext cx="0" cy="110158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endCxn id="9" idx="1"/>
          </p:cNvCxnSpPr>
          <p:nvPr/>
        </p:nvCxnSpPr>
        <p:spPr>
          <a:xfrm>
            <a:off x="2486506" y="3645036"/>
            <a:ext cx="587829" cy="1"/>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1898678" y="2543447"/>
            <a:ext cx="587828"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24" name="CuadroTexto 23"/>
          <p:cNvSpPr txBox="1"/>
          <p:nvPr/>
        </p:nvSpPr>
        <p:spPr>
          <a:xfrm>
            <a:off x="1938921" y="1604728"/>
            <a:ext cx="1095172" cy="58477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Estatales</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a:t>
            </a:r>
          </a:p>
        </p:txBody>
      </p:sp>
      <p:sp>
        <p:nvSpPr>
          <p:cNvPr id="25" name="CuadroTexto 24"/>
          <p:cNvSpPr txBox="1"/>
          <p:nvPr/>
        </p:nvSpPr>
        <p:spPr>
          <a:xfrm>
            <a:off x="1566491" y="2715051"/>
            <a:ext cx="997389" cy="954107"/>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NO</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 + </a:t>
            </a:r>
          </a:p>
          <a:p>
            <a:pPr algn="ctr"/>
            <a:r>
              <a:rPr lang="es-ES_tradnl" sz="800" dirty="0">
                <a:solidFill>
                  <a:srgbClr val="C00000"/>
                </a:solidFill>
                <a:latin typeface="Century Gothic" panose="020B0502020202020204" pitchFamily="34" charset="0"/>
                <a:cs typeface="Arial"/>
              </a:rPr>
              <a:t>Otros Ramos +</a:t>
            </a:r>
          </a:p>
          <a:p>
            <a:pPr algn="ctr"/>
            <a:r>
              <a:rPr lang="es-ES_tradnl" sz="800" dirty="0">
                <a:solidFill>
                  <a:srgbClr val="C00000"/>
                </a:solidFill>
                <a:latin typeface="Century Gothic" panose="020B0502020202020204" pitchFamily="34" charset="0"/>
                <a:cs typeface="Arial"/>
              </a:rPr>
              <a:t>Recursos de </a:t>
            </a:r>
          </a:p>
          <a:p>
            <a:pPr algn="ctr"/>
            <a:r>
              <a:rPr lang="es-ES_tradnl" sz="800" dirty="0">
                <a:solidFill>
                  <a:srgbClr val="C00000"/>
                </a:solidFill>
                <a:latin typeface="Century Gothic" panose="020B0502020202020204" pitchFamily="34" charset="0"/>
                <a:cs typeface="Arial"/>
              </a:rPr>
              <a:t>los Municipios</a:t>
            </a:r>
          </a:p>
        </p:txBody>
      </p:sp>
      <p:sp>
        <p:nvSpPr>
          <p:cNvPr id="26" name="Rectángulo 25"/>
          <p:cNvSpPr/>
          <p:nvPr/>
        </p:nvSpPr>
        <p:spPr>
          <a:xfrm>
            <a:off x="5708675" y="1822952"/>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cxnSp>
        <p:nvCxnSpPr>
          <p:cNvPr id="27" name="Conector recto de flecha 26"/>
          <p:cNvCxnSpPr>
            <a:stCxn id="8" idx="3"/>
            <a:endCxn id="26" idx="1"/>
          </p:cNvCxnSpPr>
          <p:nvPr/>
        </p:nvCxnSpPr>
        <p:spPr>
          <a:xfrm>
            <a:off x="4609221" y="2212783"/>
            <a:ext cx="1099454" cy="749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CuadroTexto 27"/>
          <p:cNvSpPr txBox="1"/>
          <p:nvPr/>
        </p:nvSpPr>
        <p:spPr>
          <a:xfrm>
            <a:off x="4714756" y="1741700"/>
            <a:ext cx="888385" cy="46166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Servicio de </a:t>
            </a:r>
          </a:p>
          <a:p>
            <a:pPr algn="ctr"/>
            <a:r>
              <a:rPr lang="es-ES_tradnl" sz="800" dirty="0">
                <a:solidFill>
                  <a:srgbClr val="C00000"/>
                </a:solidFill>
                <a:latin typeface="Century Gothic" panose="020B0502020202020204" pitchFamily="34" charset="0"/>
                <a:cs typeface="Arial"/>
              </a:rPr>
              <a:t>Deuda Estatal</a:t>
            </a:r>
          </a:p>
        </p:txBody>
      </p:sp>
      <p:cxnSp>
        <p:nvCxnSpPr>
          <p:cNvPr id="29" name="Conector recto de flecha 28"/>
          <p:cNvCxnSpPr>
            <a:stCxn id="8" idx="2"/>
            <a:endCxn id="9" idx="0"/>
          </p:cNvCxnSpPr>
          <p:nvPr/>
        </p:nvCxnSpPr>
        <p:spPr>
          <a:xfrm>
            <a:off x="3841778" y="2610111"/>
            <a:ext cx="0" cy="63759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3861815" y="2644824"/>
            <a:ext cx="816250"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Remanentes</a:t>
            </a:r>
          </a:p>
        </p:txBody>
      </p:sp>
      <p:cxnSp>
        <p:nvCxnSpPr>
          <p:cNvPr id="31" name="Conector recto de flecha 30"/>
          <p:cNvCxnSpPr>
            <a:stCxn id="9" idx="3"/>
            <a:endCxn id="10" idx="1"/>
          </p:cNvCxnSpPr>
          <p:nvPr/>
        </p:nvCxnSpPr>
        <p:spPr>
          <a:xfrm>
            <a:off x="4609221" y="3645037"/>
            <a:ext cx="1099457"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2" name="CuadroTexto 31"/>
          <p:cNvSpPr txBox="1"/>
          <p:nvPr/>
        </p:nvSpPr>
        <p:spPr>
          <a:xfrm>
            <a:off x="4660255" y="2968260"/>
            <a:ext cx="997389" cy="707886"/>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a:t>
            </a:r>
          </a:p>
          <a:p>
            <a:pPr algn="ctr"/>
            <a:r>
              <a:rPr lang="es-ES_tradnl" sz="800" dirty="0">
                <a:solidFill>
                  <a:srgbClr val="C00000"/>
                </a:solidFill>
                <a:latin typeface="Century Gothic" panose="020B0502020202020204" pitchFamily="34" charset="0"/>
                <a:cs typeface="Arial"/>
              </a:rPr>
              <a:t>Municipales</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a:t>
            </a:r>
          </a:p>
        </p:txBody>
      </p:sp>
      <p:cxnSp>
        <p:nvCxnSpPr>
          <p:cNvPr id="33" name="Conector recto 32"/>
          <p:cNvCxnSpPr/>
          <p:nvPr/>
        </p:nvCxnSpPr>
        <p:spPr>
          <a:xfrm>
            <a:off x="5236274" y="3931155"/>
            <a:ext cx="0" cy="93229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Conector recto de flecha 33"/>
          <p:cNvCxnSpPr>
            <a:endCxn id="12" idx="1"/>
          </p:cNvCxnSpPr>
          <p:nvPr/>
        </p:nvCxnSpPr>
        <p:spPr>
          <a:xfrm>
            <a:off x="5255324" y="4863454"/>
            <a:ext cx="453354" cy="783"/>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4609221" y="3931155"/>
            <a:ext cx="627053"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36" name="CuadroTexto 35"/>
          <p:cNvSpPr txBox="1"/>
          <p:nvPr/>
        </p:nvSpPr>
        <p:spPr>
          <a:xfrm>
            <a:off x="4316259" y="4102759"/>
            <a:ext cx="997389" cy="707886"/>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NO</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 + </a:t>
            </a:r>
          </a:p>
          <a:p>
            <a:pPr algn="ctr"/>
            <a:r>
              <a:rPr lang="es-ES_tradnl" sz="800" dirty="0">
                <a:solidFill>
                  <a:srgbClr val="C00000"/>
                </a:solidFill>
                <a:latin typeface="Century Gothic" panose="020B0502020202020204" pitchFamily="34" charset="0"/>
                <a:cs typeface="Arial"/>
              </a:rPr>
              <a:t>Otros Ramos</a:t>
            </a:r>
          </a:p>
        </p:txBody>
      </p:sp>
      <p:sp>
        <p:nvSpPr>
          <p:cNvPr id="37" name="CuadroTexto 36"/>
          <p:cNvSpPr txBox="1"/>
          <p:nvPr/>
        </p:nvSpPr>
        <p:spPr>
          <a:xfrm>
            <a:off x="6098446" y="2052904"/>
            <a:ext cx="732894" cy="276999"/>
          </a:xfrm>
          <a:prstGeom prst="rect">
            <a:avLst/>
          </a:prstGeom>
          <a:noFill/>
        </p:spPr>
        <p:txBody>
          <a:bodyPr wrap="none" rtlCol="0">
            <a:spAutoFit/>
          </a:bodyPr>
          <a:lstStyle/>
          <a:p>
            <a:pPr algn="ctr"/>
            <a:r>
              <a:rPr lang="es-ES_tradnl" sz="1200" dirty="0">
                <a:latin typeface="Century Gothic" panose="020B0502020202020204" pitchFamily="34" charset="0"/>
                <a:cs typeface="Arial"/>
              </a:rPr>
              <a:t>Bancos</a:t>
            </a:r>
          </a:p>
        </p:txBody>
      </p:sp>
      <p:sp>
        <p:nvSpPr>
          <p:cNvPr id="38" name="Rectángulo 37"/>
          <p:cNvSpPr/>
          <p:nvPr/>
        </p:nvSpPr>
        <p:spPr>
          <a:xfrm>
            <a:off x="7501891" y="446690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39" name="CuadroTexto 38"/>
          <p:cNvSpPr txBox="1"/>
          <p:nvPr/>
        </p:nvSpPr>
        <p:spPr>
          <a:xfrm>
            <a:off x="7268150" y="3166455"/>
            <a:ext cx="1050289" cy="46166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Servicio de </a:t>
            </a:r>
          </a:p>
          <a:p>
            <a:pPr algn="ctr"/>
            <a:r>
              <a:rPr lang="es-ES_tradnl" sz="800" dirty="0">
                <a:solidFill>
                  <a:srgbClr val="C00000"/>
                </a:solidFill>
                <a:latin typeface="Century Gothic" panose="020B0502020202020204" pitchFamily="34" charset="0"/>
                <a:cs typeface="Arial"/>
              </a:rPr>
              <a:t>Deuda Municipal</a:t>
            </a:r>
          </a:p>
        </p:txBody>
      </p:sp>
      <p:sp>
        <p:nvSpPr>
          <p:cNvPr id="40" name="CuadroTexto 39"/>
          <p:cNvSpPr txBox="1"/>
          <p:nvPr/>
        </p:nvSpPr>
        <p:spPr>
          <a:xfrm>
            <a:off x="7891662" y="4696860"/>
            <a:ext cx="732894" cy="276999"/>
          </a:xfrm>
          <a:prstGeom prst="rect">
            <a:avLst/>
          </a:prstGeom>
          <a:noFill/>
        </p:spPr>
        <p:txBody>
          <a:bodyPr wrap="none" rtlCol="0">
            <a:spAutoFit/>
          </a:bodyPr>
          <a:lstStyle/>
          <a:p>
            <a:pPr algn="ctr"/>
            <a:r>
              <a:rPr lang="es-ES_tradnl" sz="1200" dirty="0">
                <a:latin typeface="Century Gothic" panose="020B0502020202020204" pitchFamily="34" charset="0"/>
                <a:cs typeface="Arial"/>
              </a:rPr>
              <a:t>Bancos</a:t>
            </a:r>
          </a:p>
        </p:txBody>
      </p:sp>
      <p:cxnSp>
        <p:nvCxnSpPr>
          <p:cNvPr id="41" name="Conector recto 40"/>
          <p:cNvCxnSpPr>
            <a:stCxn id="10" idx="3"/>
          </p:cNvCxnSpPr>
          <p:nvPr/>
        </p:nvCxnSpPr>
        <p:spPr>
          <a:xfrm flipV="1">
            <a:off x="7243564" y="3645036"/>
            <a:ext cx="1025770" cy="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Conector recto de flecha 41"/>
          <p:cNvCxnSpPr>
            <a:endCxn id="38" idx="0"/>
          </p:cNvCxnSpPr>
          <p:nvPr/>
        </p:nvCxnSpPr>
        <p:spPr>
          <a:xfrm>
            <a:off x="8269334" y="3640180"/>
            <a:ext cx="0" cy="82672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a:stCxn id="12" idx="2"/>
            <a:endCxn id="18" idx="0"/>
          </p:cNvCxnSpPr>
          <p:nvPr/>
        </p:nvCxnSpPr>
        <p:spPr>
          <a:xfrm flipH="1">
            <a:off x="6476118" y="5261565"/>
            <a:ext cx="3" cy="423761"/>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flipH="1">
            <a:off x="6464892" y="4053544"/>
            <a:ext cx="3" cy="423761"/>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5" name="CuadroTexto 44"/>
          <p:cNvSpPr txBox="1"/>
          <p:nvPr/>
        </p:nvSpPr>
        <p:spPr>
          <a:xfrm>
            <a:off x="6442540" y="4041130"/>
            <a:ext cx="816250"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Remanentes</a:t>
            </a:r>
          </a:p>
        </p:txBody>
      </p:sp>
      <p:sp>
        <p:nvSpPr>
          <p:cNvPr id="46" name="CuadroTexto 45"/>
          <p:cNvSpPr txBox="1"/>
          <p:nvPr/>
        </p:nvSpPr>
        <p:spPr>
          <a:xfrm>
            <a:off x="6408758" y="5272608"/>
            <a:ext cx="1050288"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Pago al Proyecto</a:t>
            </a:r>
          </a:p>
        </p:txBody>
      </p:sp>
      <p:sp>
        <p:nvSpPr>
          <p:cNvPr id="47" name="CuadroTexto 46"/>
          <p:cNvSpPr txBox="1"/>
          <p:nvPr/>
        </p:nvSpPr>
        <p:spPr bwMode="gray">
          <a:xfrm>
            <a:off x="238504" y="1110497"/>
            <a:ext cx="5470171" cy="350865"/>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b="1" i="0" u="none" strike="noStrike" kern="1200" cap="none" spc="0" normalizeH="0" baseline="0" noProof="0" dirty="0">
                <a:ln>
                  <a:noFill/>
                </a:ln>
                <a:solidFill>
                  <a:schemeClr val="bg1"/>
                </a:solidFill>
                <a:effectLst/>
                <a:uLnTx/>
                <a:uFillTx/>
                <a:latin typeface="Century Gothic" panose="020B0502020202020204" pitchFamily="34" charset="0"/>
                <a:cs typeface="Arial"/>
              </a:rPr>
              <a:t> Estructura para establecer la Garantía y Fuente de Pago</a:t>
            </a:r>
          </a:p>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b="1" i="0" u="none" strike="noStrike" kern="1200" cap="none" spc="0" normalizeH="0" baseline="0" noProof="0" dirty="0">
                <a:ln>
                  <a:noFill/>
                </a:ln>
                <a:solidFill>
                  <a:schemeClr val="bg1"/>
                </a:solidFill>
                <a:effectLst/>
                <a:uLnTx/>
                <a:uFillTx/>
                <a:latin typeface="Century Gothic" panose="020B0502020202020204" pitchFamily="34" charset="0"/>
                <a:cs typeface="Arial"/>
              </a:rPr>
              <a:t> Alterna</a:t>
            </a:r>
            <a:r>
              <a:rPr kumimoji="0" lang="es-ES_tradnl" sz="1200" b="1" i="0" u="none" strike="noStrike" kern="1200" cap="none" spc="0" normalizeH="0" noProof="0" dirty="0">
                <a:ln>
                  <a:noFill/>
                </a:ln>
                <a:solidFill>
                  <a:schemeClr val="bg1"/>
                </a:solidFill>
                <a:effectLst/>
                <a:uLnTx/>
                <a:uFillTx/>
                <a:latin typeface="Century Gothic" panose="020B0502020202020204" pitchFamily="34" charset="0"/>
                <a:cs typeface="Arial"/>
              </a:rPr>
              <a:t> de un Proyecto Municipal</a:t>
            </a:r>
            <a:endParaRPr kumimoji="0" lang="es-ES_tradnl" sz="1200" b="1" i="0" u="none" strike="noStrike" kern="1200" cap="none" spc="0" normalizeH="0" baseline="0" noProof="0" dirty="0">
              <a:ln>
                <a:noFill/>
              </a:ln>
              <a:solidFill>
                <a:schemeClr val="bg1"/>
              </a:solidFill>
              <a:effectLst/>
              <a:uLnTx/>
              <a:uFillTx/>
              <a:latin typeface="Century Gothic" panose="020B0502020202020204" pitchFamily="34" charset="0"/>
              <a:cs typeface="Arial"/>
            </a:endParaRPr>
          </a:p>
        </p:txBody>
      </p:sp>
      <p:sp>
        <p:nvSpPr>
          <p:cNvPr id="48" name="CuadroTexto 47"/>
          <p:cNvSpPr txBox="1"/>
          <p:nvPr/>
        </p:nvSpPr>
        <p:spPr bwMode="gray">
          <a:xfrm>
            <a:off x="363792" y="4612086"/>
            <a:ext cx="3513252" cy="643253"/>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a:rPr>
              <a:t>Los Ingresos Federales</a:t>
            </a:r>
            <a:r>
              <a:rPr kumimoji="0" lang="es-ES_tradnl" sz="1100" i="0" u="none" strike="noStrike" kern="1200" cap="none" spc="0" normalizeH="0" noProof="0" dirty="0">
                <a:ln>
                  <a:noFill/>
                </a:ln>
                <a:effectLst/>
                <a:uLnTx/>
                <a:uFillTx/>
                <a:latin typeface="Century Gothic" panose="020B0502020202020204" pitchFamily="34" charset="0"/>
                <a:cs typeface="Arial"/>
              </a:rPr>
              <a:t> susceptibles de afectación son:</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1100" baseline="0" dirty="0">
                <a:latin typeface="Century Gothic" panose="020B0502020202020204" pitchFamily="34" charset="0"/>
                <a:cs typeface="Arial"/>
              </a:rPr>
              <a:t>Participaciones</a:t>
            </a:r>
            <a:r>
              <a:rPr lang="es-ES_tradnl" sz="1100" dirty="0">
                <a:latin typeface="Century Gothic" panose="020B0502020202020204" pitchFamily="34" charset="0"/>
                <a:cs typeface="Arial"/>
              </a:rPr>
              <a:t> Federales</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a:rPr>
              <a:t>Aportaciones</a:t>
            </a:r>
            <a:r>
              <a:rPr kumimoji="0" lang="es-ES_tradnl" sz="1100" i="0" u="none" strike="noStrike" kern="1200" cap="none" spc="0" normalizeH="0" noProof="0" dirty="0">
                <a:ln>
                  <a:noFill/>
                </a:ln>
                <a:effectLst/>
                <a:uLnTx/>
                <a:uFillTx/>
                <a:latin typeface="Century Gothic" panose="020B0502020202020204" pitchFamily="34" charset="0"/>
                <a:cs typeface="Arial"/>
              </a:rPr>
              <a:t> Federales</a:t>
            </a:r>
            <a:endParaRPr kumimoji="0" lang="es-ES_tradnl" sz="1100" i="0" u="none" strike="noStrike" kern="1200" cap="none" spc="0" normalizeH="0" baseline="0" noProof="0" dirty="0">
              <a:ln>
                <a:noFill/>
              </a:ln>
              <a:effectLst/>
              <a:uLnTx/>
              <a:uFillTx/>
              <a:latin typeface="Century Gothic" panose="020B0502020202020204" pitchFamily="34" charset="0"/>
              <a:cs typeface="Arial"/>
            </a:endParaRPr>
          </a:p>
        </p:txBody>
      </p:sp>
      <p:sp>
        <p:nvSpPr>
          <p:cNvPr id="49" name="Rectángulo 48"/>
          <p:cNvSpPr/>
          <p:nvPr/>
        </p:nvSpPr>
        <p:spPr>
          <a:xfrm>
            <a:off x="214316" y="5291077"/>
            <a:ext cx="4572000" cy="574773"/>
          </a:xfrm>
          <a:prstGeom prst="rect">
            <a:avLst/>
          </a:prstGeom>
        </p:spPr>
        <p:txBody>
          <a:bodyPr>
            <a:spAutoFit/>
          </a:bodyPr>
          <a:lstStyle/>
          <a:p>
            <a:pPr defTabSz="728663" fontAlgn="base">
              <a:lnSpc>
                <a:spcPct val="95000"/>
              </a:lnSpc>
              <a:spcBef>
                <a:spcPct val="0"/>
              </a:spcBef>
              <a:spcAft>
                <a:spcPct val="0"/>
              </a:spcAft>
            </a:pPr>
            <a:r>
              <a:rPr lang="es-ES_tradnl" sz="1100" dirty="0">
                <a:latin typeface="Century Gothic" panose="020B0502020202020204" pitchFamily="34" charset="0"/>
                <a:cs typeface="Arial"/>
              </a:rPr>
              <a:t>La afectación de Participaciones Federales a fines específicos, se encuentra fundamentada en el artículo 9 de la Ley de Coordinación Fiscal.</a:t>
            </a:r>
          </a:p>
        </p:txBody>
      </p:sp>
      <p:sp>
        <p:nvSpPr>
          <p:cNvPr id="50" name="Rectángulo 49"/>
          <p:cNvSpPr/>
          <p:nvPr/>
        </p:nvSpPr>
        <p:spPr>
          <a:xfrm>
            <a:off x="214316" y="5925874"/>
            <a:ext cx="4572000" cy="574773"/>
          </a:xfrm>
          <a:prstGeom prst="rect">
            <a:avLst/>
          </a:prstGeom>
        </p:spPr>
        <p:txBody>
          <a:bodyPr>
            <a:spAutoFit/>
          </a:bodyPr>
          <a:lstStyle/>
          <a:p>
            <a:pPr defTabSz="728663" fontAlgn="base">
              <a:lnSpc>
                <a:spcPct val="95000"/>
              </a:lnSpc>
              <a:spcBef>
                <a:spcPct val="0"/>
              </a:spcBef>
              <a:spcAft>
                <a:spcPct val="0"/>
              </a:spcAft>
            </a:pPr>
            <a:r>
              <a:rPr lang="es-ES_tradnl" sz="1100" dirty="0">
                <a:latin typeface="Century Gothic" panose="020B0502020202020204" pitchFamily="34" charset="0"/>
                <a:cs typeface="Arial"/>
              </a:rPr>
              <a:t>La afectación de Aportaciones Federales a fines específicos, se encuentra fundamentada en los artículos 50, 51 y 52 de la Ley de Coordinación Fiscal.</a:t>
            </a:r>
          </a:p>
        </p:txBody>
      </p:sp>
      <p:sp>
        <p:nvSpPr>
          <p:cNvPr id="51" name="Rectángulo 50"/>
          <p:cNvSpPr/>
          <p:nvPr/>
        </p:nvSpPr>
        <p:spPr>
          <a:xfrm>
            <a:off x="289729" y="4352613"/>
            <a:ext cx="4572000" cy="253146"/>
          </a:xfrm>
          <a:prstGeom prst="rect">
            <a:avLst/>
          </a:prstGeom>
        </p:spPr>
        <p:txBody>
          <a:bodyPr>
            <a:spAutoFit/>
          </a:bodyPr>
          <a:lstStyle/>
          <a:p>
            <a:pPr defTabSz="728663" fontAlgn="base">
              <a:lnSpc>
                <a:spcPct val="95000"/>
              </a:lnSpc>
              <a:spcBef>
                <a:spcPct val="0"/>
              </a:spcBef>
              <a:spcAft>
                <a:spcPct val="0"/>
              </a:spcAft>
            </a:pPr>
            <a:r>
              <a:rPr lang="es-ES_tradnl" sz="1100" b="1" i="1" dirty="0">
                <a:latin typeface="Century Gothic" panose="020B0502020202020204" pitchFamily="34" charset="0"/>
                <a:cs typeface="Arial"/>
              </a:rPr>
              <a:t>Ley de Coordinación Fiscal.</a:t>
            </a:r>
          </a:p>
        </p:txBody>
      </p:sp>
    </p:spTree>
    <p:extLst>
      <p:ext uri="{BB962C8B-B14F-4D97-AF65-F5344CB8AC3E}">
        <p14:creationId xmlns:p14="http://schemas.microsoft.com/office/powerpoint/2010/main" val="30059595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63</a:t>
            </a:fld>
            <a:endParaRPr lang="es-ES" altLang="es-MX" dirty="0"/>
          </a:p>
        </p:txBody>
      </p:sp>
      <p:sp>
        <p:nvSpPr>
          <p:cNvPr id="52" name="CuadroTexto 51"/>
          <p:cNvSpPr txBox="1"/>
          <p:nvPr/>
        </p:nvSpPr>
        <p:spPr bwMode="gray">
          <a:xfrm>
            <a:off x="179512" y="1027522"/>
            <a:ext cx="5470171" cy="369332"/>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algn="just"/>
            <a:r>
              <a:rPr kumimoji="0" lang="es-ES_tradnl" sz="1200" i="0" u="none" strike="noStrike" kern="1200" cap="none" spc="0" normalizeH="0" baseline="0" noProof="0" dirty="0">
                <a:ln>
                  <a:noFill/>
                </a:ln>
                <a:solidFill>
                  <a:schemeClr val="bg1"/>
                </a:solidFill>
                <a:effectLst/>
                <a:uLnTx/>
                <a:uFillTx/>
                <a:latin typeface="Century Gothic" panose="020B0502020202020204" pitchFamily="34" charset="0"/>
                <a:cs typeface="Arial"/>
              </a:rPr>
              <a:t> </a:t>
            </a:r>
            <a:r>
              <a:rPr lang="es-ES_tradnl" sz="1200" b="1" dirty="0">
                <a:solidFill>
                  <a:schemeClr val="bg1"/>
                </a:solidFill>
                <a:latin typeface="Century Gothic" panose="020B0502020202020204" pitchFamily="34" charset="0"/>
                <a:cs typeface="Arial"/>
              </a:rPr>
              <a:t>Flujo de Recursos para pago de proyectos de los Municipios si el </a:t>
            </a:r>
          </a:p>
          <a:p>
            <a:pPr algn="just"/>
            <a:r>
              <a:rPr lang="es-ES_tradnl" sz="1200" b="1" dirty="0">
                <a:solidFill>
                  <a:schemeClr val="bg1"/>
                </a:solidFill>
                <a:latin typeface="Century Gothic" panose="020B0502020202020204" pitchFamily="34" charset="0"/>
                <a:cs typeface="Arial"/>
              </a:rPr>
              <a:t>Municipio no Paga (Garantía Municipal)</a:t>
            </a:r>
          </a:p>
        </p:txBody>
      </p:sp>
      <p:sp>
        <p:nvSpPr>
          <p:cNvPr id="53" name="Rectángulo 52"/>
          <p:cNvSpPr/>
          <p:nvPr/>
        </p:nvSpPr>
        <p:spPr>
          <a:xfrm>
            <a:off x="304800" y="1741714"/>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54" name="Rectángulo 53"/>
          <p:cNvSpPr/>
          <p:nvPr/>
        </p:nvSpPr>
        <p:spPr>
          <a:xfrm>
            <a:off x="3015343" y="1741714"/>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55" name="Rectángulo 54"/>
          <p:cNvSpPr/>
          <p:nvPr/>
        </p:nvSpPr>
        <p:spPr>
          <a:xfrm>
            <a:off x="3015343" y="317396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56" name="Rectángulo 55"/>
          <p:cNvSpPr/>
          <p:nvPr/>
        </p:nvSpPr>
        <p:spPr>
          <a:xfrm>
            <a:off x="5649686" y="317396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57" name="Rectángulo 56"/>
          <p:cNvSpPr/>
          <p:nvPr/>
        </p:nvSpPr>
        <p:spPr>
          <a:xfrm>
            <a:off x="5649686" y="439316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58" name="CuadroTexto 57"/>
          <p:cNvSpPr txBox="1"/>
          <p:nvPr/>
        </p:nvSpPr>
        <p:spPr>
          <a:xfrm>
            <a:off x="733849" y="1961875"/>
            <a:ext cx="649537" cy="307777"/>
          </a:xfrm>
          <a:prstGeom prst="rect">
            <a:avLst/>
          </a:prstGeom>
          <a:noFill/>
        </p:spPr>
        <p:txBody>
          <a:bodyPr wrap="none" rtlCol="0">
            <a:spAutoFit/>
          </a:bodyPr>
          <a:lstStyle/>
          <a:p>
            <a:r>
              <a:rPr lang="es-ES_tradnl" sz="1400" dirty="0">
                <a:latin typeface="Century Gothic" panose="020B0502020202020204" pitchFamily="34" charset="0"/>
                <a:cs typeface="Arial"/>
              </a:rPr>
              <a:t>SHCP</a:t>
            </a:r>
          </a:p>
        </p:txBody>
      </p:sp>
      <p:sp>
        <p:nvSpPr>
          <p:cNvPr id="59" name="CuadroTexto 58"/>
          <p:cNvSpPr txBox="1"/>
          <p:nvPr/>
        </p:nvSpPr>
        <p:spPr>
          <a:xfrm>
            <a:off x="3252032" y="1823376"/>
            <a:ext cx="1061509"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Fideicomiso</a:t>
            </a:r>
          </a:p>
          <a:p>
            <a:pPr algn="ctr"/>
            <a:r>
              <a:rPr lang="es-ES_tradnl" sz="1200" dirty="0">
                <a:latin typeface="Century Gothic" panose="020B0502020202020204" pitchFamily="34" charset="0"/>
                <a:cs typeface="Arial"/>
              </a:rPr>
              <a:t>Maestro </a:t>
            </a:r>
          </a:p>
          <a:p>
            <a:pPr algn="ctr"/>
            <a:r>
              <a:rPr lang="es-ES_tradnl" sz="1200" dirty="0">
                <a:latin typeface="Century Gothic" panose="020B0502020202020204" pitchFamily="34" charset="0"/>
                <a:cs typeface="Arial"/>
              </a:rPr>
              <a:t>Estatal</a:t>
            </a:r>
          </a:p>
        </p:txBody>
      </p:sp>
      <p:sp>
        <p:nvSpPr>
          <p:cNvPr id="60" name="CuadroTexto 59"/>
          <p:cNvSpPr txBox="1"/>
          <p:nvPr/>
        </p:nvSpPr>
        <p:spPr>
          <a:xfrm>
            <a:off x="3286313" y="3229961"/>
            <a:ext cx="1064715"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Estado</a:t>
            </a:r>
          </a:p>
          <a:p>
            <a:pPr algn="ctr"/>
            <a:r>
              <a:rPr lang="es-ES_tradnl" sz="1200" dirty="0">
                <a:latin typeface="Century Gothic" panose="020B0502020202020204" pitchFamily="34" charset="0"/>
                <a:cs typeface="Arial"/>
              </a:rPr>
              <a:t>Secretaría </a:t>
            </a:r>
          </a:p>
          <a:p>
            <a:pPr algn="ctr"/>
            <a:r>
              <a:rPr lang="es-ES_tradnl" sz="1200" dirty="0">
                <a:latin typeface="Century Gothic" panose="020B0502020202020204" pitchFamily="34" charset="0"/>
                <a:cs typeface="Arial"/>
              </a:rPr>
              <a:t>de Finanzas</a:t>
            </a:r>
          </a:p>
        </p:txBody>
      </p:sp>
      <p:sp>
        <p:nvSpPr>
          <p:cNvPr id="61" name="CuadroTexto 60"/>
          <p:cNvSpPr txBox="1"/>
          <p:nvPr/>
        </p:nvSpPr>
        <p:spPr>
          <a:xfrm>
            <a:off x="5829638" y="3229961"/>
            <a:ext cx="1061509"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Fideicomiso</a:t>
            </a:r>
          </a:p>
          <a:p>
            <a:pPr algn="ctr"/>
            <a:r>
              <a:rPr lang="es-ES_tradnl" sz="1200" dirty="0">
                <a:latin typeface="Century Gothic" panose="020B0502020202020204" pitchFamily="34" charset="0"/>
                <a:cs typeface="Arial"/>
              </a:rPr>
              <a:t>Maestro </a:t>
            </a:r>
          </a:p>
          <a:p>
            <a:pPr algn="ctr"/>
            <a:r>
              <a:rPr lang="es-ES_tradnl" sz="1200" dirty="0">
                <a:latin typeface="Century Gothic" panose="020B0502020202020204" pitchFamily="34" charset="0"/>
                <a:cs typeface="Arial"/>
              </a:rPr>
              <a:t>Municipal</a:t>
            </a:r>
          </a:p>
        </p:txBody>
      </p:sp>
      <p:sp>
        <p:nvSpPr>
          <p:cNvPr id="62" name="CuadroTexto 61"/>
          <p:cNvSpPr txBox="1"/>
          <p:nvPr/>
        </p:nvSpPr>
        <p:spPr>
          <a:xfrm>
            <a:off x="5884769" y="4467330"/>
            <a:ext cx="1064715" cy="646331"/>
          </a:xfrm>
          <a:prstGeom prst="rect">
            <a:avLst/>
          </a:prstGeom>
          <a:noFill/>
        </p:spPr>
        <p:txBody>
          <a:bodyPr wrap="none" rtlCol="0">
            <a:spAutoFit/>
          </a:bodyPr>
          <a:lstStyle/>
          <a:p>
            <a:pPr algn="ctr"/>
            <a:r>
              <a:rPr lang="es-ES_tradnl" sz="1200" dirty="0">
                <a:latin typeface="Century Gothic" panose="020B0502020202020204" pitchFamily="34" charset="0"/>
                <a:cs typeface="Arial"/>
              </a:rPr>
              <a:t>Municipio</a:t>
            </a:r>
          </a:p>
          <a:p>
            <a:pPr algn="ctr"/>
            <a:r>
              <a:rPr lang="es-ES_tradnl" sz="1200" dirty="0">
                <a:latin typeface="Century Gothic" panose="020B0502020202020204" pitchFamily="34" charset="0"/>
                <a:cs typeface="Arial"/>
              </a:rPr>
              <a:t>Secretaría</a:t>
            </a:r>
          </a:p>
          <a:p>
            <a:pPr algn="ctr"/>
            <a:r>
              <a:rPr lang="es-ES_tradnl" sz="1200" dirty="0">
                <a:latin typeface="Century Gothic" panose="020B0502020202020204" pitchFamily="34" charset="0"/>
                <a:cs typeface="Arial"/>
              </a:rPr>
              <a:t>de Finanzas</a:t>
            </a:r>
          </a:p>
        </p:txBody>
      </p:sp>
      <p:sp>
        <p:nvSpPr>
          <p:cNvPr id="63" name="Rectángulo 62"/>
          <p:cNvSpPr/>
          <p:nvPr/>
        </p:nvSpPr>
        <p:spPr>
          <a:xfrm>
            <a:off x="5649683" y="5611586"/>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64" name="CuadroTexto 63"/>
          <p:cNvSpPr txBox="1"/>
          <p:nvPr/>
        </p:nvSpPr>
        <p:spPr>
          <a:xfrm>
            <a:off x="5960908" y="5783720"/>
            <a:ext cx="914033" cy="461665"/>
          </a:xfrm>
          <a:prstGeom prst="rect">
            <a:avLst/>
          </a:prstGeom>
          <a:noFill/>
        </p:spPr>
        <p:txBody>
          <a:bodyPr wrap="none" rtlCol="0">
            <a:spAutoFit/>
          </a:bodyPr>
          <a:lstStyle/>
          <a:p>
            <a:pPr algn="ctr"/>
            <a:r>
              <a:rPr lang="es-ES_tradnl" sz="1200" dirty="0">
                <a:latin typeface="Century Gothic" panose="020B0502020202020204" pitchFamily="34" charset="0"/>
                <a:cs typeface="Arial"/>
              </a:rPr>
              <a:t>Proyecto</a:t>
            </a:r>
          </a:p>
          <a:p>
            <a:pPr algn="ctr"/>
            <a:r>
              <a:rPr lang="es-ES_tradnl" sz="1200" dirty="0">
                <a:latin typeface="Century Gothic" panose="020B0502020202020204" pitchFamily="34" charset="0"/>
                <a:cs typeface="Arial"/>
              </a:rPr>
              <a:t>Municipal</a:t>
            </a:r>
          </a:p>
        </p:txBody>
      </p:sp>
      <p:cxnSp>
        <p:nvCxnSpPr>
          <p:cNvPr id="65" name="Conector recto de flecha 64"/>
          <p:cNvCxnSpPr>
            <a:stCxn id="53" idx="3"/>
            <a:endCxn id="54" idx="1"/>
          </p:cNvCxnSpPr>
          <p:nvPr/>
        </p:nvCxnSpPr>
        <p:spPr>
          <a:xfrm>
            <a:off x="1839686" y="2139043"/>
            <a:ext cx="1175657"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a:off x="2427514" y="2469707"/>
            <a:ext cx="0" cy="1101589"/>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Conector recto de flecha 66"/>
          <p:cNvCxnSpPr>
            <a:endCxn id="55" idx="1"/>
          </p:cNvCxnSpPr>
          <p:nvPr/>
        </p:nvCxnSpPr>
        <p:spPr>
          <a:xfrm>
            <a:off x="2427514" y="3571296"/>
            <a:ext cx="587829" cy="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a:off x="1839686" y="2469707"/>
            <a:ext cx="587828"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69" name="CuadroTexto 68"/>
          <p:cNvSpPr txBox="1"/>
          <p:nvPr/>
        </p:nvSpPr>
        <p:spPr>
          <a:xfrm>
            <a:off x="1879929" y="1530988"/>
            <a:ext cx="1095172" cy="58477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Estatales</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a:t>
            </a:r>
          </a:p>
        </p:txBody>
      </p:sp>
      <p:sp>
        <p:nvSpPr>
          <p:cNvPr id="70" name="CuadroTexto 69"/>
          <p:cNvSpPr txBox="1"/>
          <p:nvPr/>
        </p:nvSpPr>
        <p:spPr>
          <a:xfrm>
            <a:off x="1507499" y="2641311"/>
            <a:ext cx="997389" cy="954107"/>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NO</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 + </a:t>
            </a:r>
          </a:p>
          <a:p>
            <a:pPr algn="ctr"/>
            <a:r>
              <a:rPr lang="es-ES_tradnl" sz="800" dirty="0">
                <a:solidFill>
                  <a:srgbClr val="C00000"/>
                </a:solidFill>
                <a:latin typeface="Century Gothic" panose="020B0502020202020204" pitchFamily="34" charset="0"/>
                <a:cs typeface="Arial"/>
              </a:rPr>
              <a:t>Otros Ramos +</a:t>
            </a:r>
          </a:p>
          <a:p>
            <a:pPr algn="ctr"/>
            <a:r>
              <a:rPr lang="es-ES_tradnl" sz="800" dirty="0">
                <a:solidFill>
                  <a:srgbClr val="C00000"/>
                </a:solidFill>
                <a:latin typeface="Century Gothic" panose="020B0502020202020204" pitchFamily="34" charset="0"/>
                <a:cs typeface="Arial"/>
              </a:rPr>
              <a:t>Recursos de </a:t>
            </a:r>
          </a:p>
          <a:p>
            <a:pPr algn="ctr"/>
            <a:r>
              <a:rPr lang="es-ES_tradnl" sz="800" dirty="0">
                <a:solidFill>
                  <a:srgbClr val="C00000"/>
                </a:solidFill>
                <a:latin typeface="Century Gothic" panose="020B0502020202020204" pitchFamily="34" charset="0"/>
                <a:cs typeface="Arial"/>
              </a:rPr>
              <a:t>los Municipios</a:t>
            </a:r>
          </a:p>
        </p:txBody>
      </p:sp>
      <p:sp>
        <p:nvSpPr>
          <p:cNvPr id="71" name="Rectángulo 70"/>
          <p:cNvSpPr/>
          <p:nvPr/>
        </p:nvSpPr>
        <p:spPr>
          <a:xfrm>
            <a:off x="5649683" y="1749212"/>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cxnSp>
        <p:nvCxnSpPr>
          <p:cNvPr id="72" name="Conector recto de flecha 71"/>
          <p:cNvCxnSpPr>
            <a:stCxn id="54" idx="3"/>
            <a:endCxn id="71" idx="1"/>
          </p:cNvCxnSpPr>
          <p:nvPr/>
        </p:nvCxnSpPr>
        <p:spPr>
          <a:xfrm>
            <a:off x="4550229" y="2139043"/>
            <a:ext cx="1099454" cy="749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3" name="CuadroTexto 72"/>
          <p:cNvSpPr txBox="1"/>
          <p:nvPr/>
        </p:nvSpPr>
        <p:spPr>
          <a:xfrm>
            <a:off x="4655764" y="1667960"/>
            <a:ext cx="888385" cy="46166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Servicio de </a:t>
            </a:r>
          </a:p>
          <a:p>
            <a:pPr algn="ctr"/>
            <a:r>
              <a:rPr lang="es-ES_tradnl" sz="800" dirty="0">
                <a:solidFill>
                  <a:srgbClr val="C00000"/>
                </a:solidFill>
                <a:latin typeface="Century Gothic" panose="020B0502020202020204" pitchFamily="34" charset="0"/>
                <a:cs typeface="Arial"/>
              </a:rPr>
              <a:t>Deuda Estatal</a:t>
            </a:r>
          </a:p>
        </p:txBody>
      </p:sp>
      <p:cxnSp>
        <p:nvCxnSpPr>
          <p:cNvPr id="74" name="Conector recto de flecha 73"/>
          <p:cNvCxnSpPr>
            <a:stCxn id="54" idx="2"/>
            <a:endCxn id="55" idx="0"/>
          </p:cNvCxnSpPr>
          <p:nvPr/>
        </p:nvCxnSpPr>
        <p:spPr>
          <a:xfrm>
            <a:off x="3782786" y="2536371"/>
            <a:ext cx="0" cy="63759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5" name="CuadroTexto 74"/>
          <p:cNvSpPr txBox="1"/>
          <p:nvPr/>
        </p:nvSpPr>
        <p:spPr>
          <a:xfrm>
            <a:off x="3802823" y="2571084"/>
            <a:ext cx="816250"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Remanentes</a:t>
            </a:r>
          </a:p>
        </p:txBody>
      </p:sp>
      <p:cxnSp>
        <p:nvCxnSpPr>
          <p:cNvPr id="76" name="Conector recto de flecha 75"/>
          <p:cNvCxnSpPr>
            <a:stCxn id="55" idx="3"/>
            <a:endCxn id="56" idx="1"/>
          </p:cNvCxnSpPr>
          <p:nvPr/>
        </p:nvCxnSpPr>
        <p:spPr>
          <a:xfrm>
            <a:off x="4550229" y="3571297"/>
            <a:ext cx="1099457"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7" name="CuadroTexto 76"/>
          <p:cNvSpPr txBox="1"/>
          <p:nvPr/>
        </p:nvSpPr>
        <p:spPr>
          <a:xfrm>
            <a:off x="4601263" y="2894520"/>
            <a:ext cx="997389" cy="707886"/>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a:t>
            </a:r>
          </a:p>
          <a:p>
            <a:pPr algn="ctr"/>
            <a:r>
              <a:rPr lang="es-ES_tradnl" sz="800" dirty="0">
                <a:solidFill>
                  <a:srgbClr val="C00000"/>
                </a:solidFill>
                <a:latin typeface="Century Gothic" panose="020B0502020202020204" pitchFamily="34" charset="0"/>
                <a:cs typeface="Arial"/>
              </a:rPr>
              <a:t>Municipales</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a:t>
            </a:r>
          </a:p>
        </p:txBody>
      </p:sp>
      <p:cxnSp>
        <p:nvCxnSpPr>
          <p:cNvPr id="78" name="Conector recto 77"/>
          <p:cNvCxnSpPr/>
          <p:nvPr/>
        </p:nvCxnSpPr>
        <p:spPr>
          <a:xfrm>
            <a:off x="5177282" y="3857415"/>
            <a:ext cx="0" cy="93229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Conector recto de flecha 78"/>
          <p:cNvCxnSpPr>
            <a:endCxn id="57" idx="1"/>
          </p:cNvCxnSpPr>
          <p:nvPr/>
        </p:nvCxnSpPr>
        <p:spPr>
          <a:xfrm>
            <a:off x="5196332" y="4789714"/>
            <a:ext cx="453354" cy="78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Conector recto 79"/>
          <p:cNvCxnSpPr/>
          <p:nvPr/>
        </p:nvCxnSpPr>
        <p:spPr>
          <a:xfrm>
            <a:off x="4550229" y="3857415"/>
            <a:ext cx="6270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1" name="CuadroTexto 80"/>
          <p:cNvSpPr txBox="1"/>
          <p:nvPr/>
        </p:nvSpPr>
        <p:spPr>
          <a:xfrm>
            <a:off x="4257267" y="4029019"/>
            <a:ext cx="997389" cy="707886"/>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Recursos NO</a:t>
            </a:r>
          </a:p>
          <a:p>
            <a:pPr algn="ctr"/>
            <a:r>
              <a:rPr lang="es-ES_tradnl" sz="800" dirty="0">
                <a:solidFill>
                  <a:srgbClr val="C00000"/>
                </a:solidFill>
                <a:latin typeface="Century Gothic" panose="020B0502020202020204" pitchFamily="34" charset="0"/>
                <a:cs typeface="Arial"/>
              </a:rPr>
              <a:t>Comprometidos</a:t>
            </a:r>
          </a:p>
          <a:p>
            <a:pPr algn="ctr"/>
            <a:r>
              <a:rPr lang="es-ES_tradnl" sz="800" dirty="0">
                <a:solidFill>
                  <a:srgbClr val="C00000"/>
                </a:solidFill>
                <a:latin typeface="Century Gothic" panose="020B0502020202020204" pitchFamily="34" charset="0"/>
                <a:cs typeface="Arial"/>
              </a:rPr>
              <a:t>Ramo 28 + </a:t>
            </a:r>
          </a:p>
          <a:p>
            <a:pPr algn="ctr"/>
            <a:r>
              <a:rPr lang="es-ES_tradnl" sz="800" dirty="0">
                <a:solidFill>
                  <a:srgbClr val="C00000"/>
                </a:solidFill>
                <a:latin typeface="Century Gothic" panose="020B0502020202020204" pitchFamily="34" charset="0"/>
                <a:cs typeface="Arial"/>
              </a:rPr>
              <a:t>Otros Ramos</a:t>
            </a:r>
          </a:p>
        </p:txBody>
      </p:sp>
      <p:sp>
        <p:nvSpPr>
          <p:cNvPr id="82" name="CuadroTexto 81"/>
          <p:cNvSpPr txBox="1"/>
          <p:nvPr/>
        </p:nvSpPr>
        <p:spPr>
          <a:xfrm>
            <a:off x="6039454" y="1979164"/>
            <a:ext cx="732894" cy="276999"/>
          </a:xfrm>
          <a:prstGeom prst="rect">
            <a:avLst/>
          </a:prstGeom>
          <a:noFill/>
        </p:spPr>
        <p:txBody>
          <a:bodyPr wrap="none" rtlCol="0">
            <a:spAutoFit/>
          </a:bodyPr>
          <a:lstStyle/>
          <a:p>
            <a:pPr algn="ctr"/>
            <a:r>
              <a:rPr lang="es-ES_tradnl" sz="1200" dirty="0">
                <a:latin typeface="Century Gothic" panose="020B0502020202020204" pitchFamily="34" charset="0"/>
                <a:cs typeface="Arial"/>
              </a:rPr>
              <a:t>Bancos</a:t>
            </a:r>
          </a:p>
        </p:txBody>
      </p:sp>
      <p:sp>
        <p:nvSpPr>
          <p:cNvPr id="83" name="Rectángulo 82"/>
          <p:cNvSpPr/>
          <p:nvPr/>
        </p:nvSpPr>
        <p:spPr>
          <a:xfrm>
            <a:off x="7442899" y="4393168"/>
            <a:ext cx="1534886" cy="794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sp>
        <p:nvSpPr>
          <p:cNvPr id="84" name="CuadroTexto 83"/>
          <p:cNvSpPr txBox="1"/>
          <p:nvPr/>
        </p:nvSpPr>
        <p:spPr>
          <a:xfrm>
            <a:off x="7099529" y="3617663"/>
            <a:ext cx="1050289" cy="46166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Servicio de </a:t>
            </a:r>
          </a:p>
          <a:p>
            <a:pPr algn="ctr"/>
            <a:r>
              <a:rPr lang="es-ES_tradnl" sz="800" dirty="0">
                <a:solidFill>
                  <a:srgbClr val="C00000"/>
                </a:solidFill>
                <a:latin typeface="Century Gothic" panose="020B0502020202020204" pitchFamily="34" charset="0"/>
                <a:cs typeface="Arial"/>
              </a:rPr>
              <a:t>Deuda Municipal</a:t>
            </a:r>
          </a:p>
        </p:txBody>
      </p:sp>
      <p:sp>
        <p:nvSpPr>
          <p:cNvPr id="85" name="CuadroTexto 84"/>
          <p:cNvSpPr txBox="1"/>
          <p:nvPr/>
        </p:nvSpPr>
        <p:spPr>
          <a:xfrm>
            <a:off x="7832670" y="4623120"/>
            <a:ext cx="732894" cy="276999"/>
          </a:xfrm>
          <a:prstGeom prst="rect">
            <a:avLst/>
          </a:prstGeom>
          <a:noFill/>
        </p:spPr>
        <p:txBody>
          <a:bodyPr wrap="none" rtlCol="0">
            <a:spAutoFit/>
          </a:bodyPr>
          <a:lstStyle/>
          <a:p>
            <a:pPr algn="ctr"/>
            <a:r>
              <a:rPr lang="es-ES_tradnl" sz="1200" dirty="0">
                <a:latin typeface="Century Gothic" panose="020B0502020202020204" pitchFamily="34" charset="0"/>
                <a:cs typeface="Arial"/>
              </a:rPr>
              <a:t>Bancos</a:t>
            </a:r>
          </a:p>
        </p:txBody>
      </p:sp>
      <p:cxnSp>
        <p:nvCxnSpPr>
          <p:cNvPr id="86" name="Conector recto 85"/>
          <p:cNvCxnSpPr/>
          <p:nvPr/>
        </p:nvCxnSpPr>
        <p:spPr>
          <a:xfrm flipV="1">
            <a:off x="7184569" y="3748530"/>
            <a:ext cx="1025770" cy="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Conector recto de flecha 86"/>
          <p:cNvCxnSpPr>
            <a:endCxn id="83" idx="0"/>
          </p:cNvCxnSpPr>
          <p:nvPr/>
        </p:nvCxnSpPr>
        <p:spPr>
          <a:xfrm>
            <a:off x="8209128" y="3748530"/>
            <a:ext cx="1214" cy="64463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ector recto de flecha 87"/>
          <p:cNvCxnSpPr>
            <a:stCxn id="57" idx="2"/>
            <a:endCxn id="63" idx="0"/>
          </p:cNvCxnSpPr>
          <p:nvPr/>
        </p:nvCxnSpPr>
        <p:spPr>
          <a:xfrm flipH="1">
            <a:off x="6417126" y="5187825"/>
            <a:ext cx="3" cy="4237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ector recto de flecha 88"/>
          <p:cNvCxnSpPr/>
          <p:nvPr/>
        </p:nvCxnSpPr>
        <p:spPr>
          <a:xfrm flipH="1">
            <a:off x="6405900" y="3979804"/>
            <a:ext cx="3" cy="4237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0" name="CuadroTexto 89"/>
          <p:cNvSpPr txBox="1"/>
          <p:nvPr/>
        </p:nvSpPr>
        <p:spPr>
          <a:xfrm>
            <a:off x="6383548" y="3967390"/>
            <a:ext cx="816250"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Remanentes</a:t>
            </a:r>
          </a:p>
        </p:txBody>
      </p:sp>
      <p:sp>
        <p:nvSpPr>
          <p:cNvPr id="91" name="CuadroTexto 90"/>
          <p:cNvSpPr txBox="1"/>
          <p:nvPr/>
        </p:nvSpPr>
        <p:spPr>
          <a:xfrm>
            <a:off x="6469512" y="5198868"/>
            <a:ext cx="1050288" cy="338554"/>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Pago al Proyecto</a:t>
            </a:r>
          </a:p>
        </p:txBody>
      </p:sp>
      <p:sp>
        <p:nvSpPr>
          <p:cNvPr id="92" name="Rectángulo 91"/>
          <p:cNvSpPr/>
          <p:nvPr/>
        </p:nvSpPr>
        <p:spPr>
          <a:xfrm>
            <a:off x="6275271" y="5335165"/>
            <a:ext cx="261257" cy="110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Century Gothic" panose="020B0502020202020204" pitchFamily="34" charset="0"/>
              <a:cs typeface="Arial"/>
            </a:endParaRPr>
          </a:p>
        </p:txBody>
      </p:sp>
      <p:cxnSp>
        <p:nvCxnSpPr>
          <p:cNvPr id="93" name="Conector recto 92"/>
          <p:cNvCxnSpPr/>
          <p:nvPr/>
        </p:nvCxnSpPr>
        <p:spPr>
          <a:xfrm flipV="1">
            <a:off x="6379561" y="5304788"/>
            <a:ext cx="117616" cy="74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flipV="1">
            <a:off x="6358318" y="5413646"/>
            <a:ext cx="117616" cy="74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a:stCxn id="83" idx="2"/>
          </p:cNvCxnSpPr>
          <p:nvPr/>
        </p:nvCxnSpPr>
        <p:spPr>
          <a:xfrm flipH="1">
            <a:off x="8209128" y="5187825"/>
            <a:ext cx="1214" cy="837662"/>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6" name="Conector recto de flecha 95"/>
          <p:cNvCxnSpPr>
            <a:endCxn id="63" idx="3"/>
          </p:cNvCxnSpPr>
          <p:nvPr/>
        </p:nvCxnSpPr>
        <p:spPr>
          <a:xfrm flipH="1">
            <a:off x="7184569" y="6008914"/>
            <a:ext cx="1025770" cy="1"/>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7184569" y="3383194"/>
            <a:ext cx="1297515" cy="7853"/>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8" name="Conector recto de flecha 97"/>
          <p:cNvCxnSpPr/>
          <p:nvPr/>
        </p:nvCxnSpPr>
        <p:spPr>
          <a:xfrm flipH="1">
            <a:off x="8468849" y="3377054"/>
            <a:ext cx="13235" cy="101611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9" name="CuadroTexto 98"/>
          <p:cNvSpPr txBox="1"/>
          <p:nvPr/>
        </p:nvSpPr>
        <p:spPr>
          <a:xfrm>
            <a:off x="8089183" y="5216637"/>
            <a:ext cx="1098379" cy="58477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Pago automático</a:t>
            </a:r>
          </a:p>
          <a:p>
            <a:pPr algn="ctr"/>
            <a:r>
              <a:rPr lang="es-ES_tradnl" sz="800" dirty="0">
                <a:solidFill>
                  <a:srgbClr val="C00000"/>
                </a:solidFill>
                <a:latin typeface="Century Gothic" panose="020B0502020202020204" pitchFamily="34" charset="0"/>
                <a:cs typeface="Arial"/>
              </a:rPr>
              <a:t>Con cargo a una</a:t>
            </a:r>
          </a:p>
          <a:p>
            <a:pPr algn="ctr"/>
            <a:r>
              <a:rPr lang="es-ES_tradnl" sz="800" dirty="0">
                <a:solidFill>
                  <a:srgbClr val="C00000"/>
                </a:solidFill>
                <a:latin typeface="Century Gothic" panose="020B0502020202020204" pitchFamily="34" charset="0"/>
                <a:cs typeface="Arial"/>
              </a:rPr>
              <a:t>Línea contingente</a:t>
            </a:r>
          </a:p>
        </p:txBody>
      </p:sp>
      <p:sp>
        <p:nvSpPr>
          <p:cNvPr id="100" name="CuadroTexto 99"/>
          <p:cNvSpPr txBox="1"/>
          <p:nvPr/>
        </p:nvSpPr>
        <p:spPr>
          <a:xfrm>
            <a:off x="7155338" y="2756392"/>
            <a:ext cx="1465466" cy="584775"/>
          </a:xfrm>
          <a:prstGeom prst="rect">
            <a:avLst/>
          </a:prstGeom>
          <a:noFill/>
        </p:spPr>
        <p:txBody>
          <a:bodyPr wrap="none" rtlCol="0">
            <a:spAutoFit/>
          </a:bodyPr>
          <a:lstStyle/>
          <a:p>
            <a:pPr algn="ctr"/>
            <a:r>
              <a:rPr lang="es-ES_tradnl" sz="800" dirty="0">
                <a:solidFill>
                  <a:srgbClr val="C00000"/>
                </a:solidFill>
                <a:latin typeface="Century Gothic" panose="020B0502020202020204" pitchFamily="34" charset="0"/>
                <a:cs typeface="Arial"/>
              </a:rPr>
              <a:t>$</a:t>
            </a:r>
          </a:p>
          <a:p>
            <a:pPr algn="ctr"/>
            <a:r>
              <a:rPr lang="es-ES_tradnl" sz="800" dirty="0">
                <a:solidFill>
                  <a:srgbClr val="C00000"/>
                </a:solidFill>
                <a:latin typeface="Century Gothic" panose="020B0502020202020204" pitchFamily="34" charset="0"/>
                <a:cs typeface="Arial"/>
              </a:rPr>
              <a:t>Paga la Línea </a:t>
            </a:r>
          </a:p>
          <a:p>
            <a:pPr algn="ctr"/>
            <a:r>
              <a:rPr lang="es-ES_tradnl" sz="800" dirty="0">
                <a:solidFill>
                  <a:srgbClr val="C00000"/>
                </a:solidFill>
                <a:latin typeface="Century Gothic" panose="020B0502020202020204" pitchFamily="34" charset="0"/>
                <a:cs typeface="Arial"/>
              </a:rPr>
              <a:t>Contingente y restablece</a:t>
            </a:r>
          </a:p>
          <a:p>
            <a:pPr algn="ctr"/>
            <a:r>
              <a:rPr lang="es-ES_tradnl" sz="800" dirty="0">
                <a:solidFill>
                  <a:srgbClr val="C00000"/>
                </a:solidFill>
                <a:latin typeface="Century Gothic" panose="020B0502020202020204" pitchFamily="34" charset="0"/>
                <a:cs typeface="Arial"/>
              </a:rPr>
              <a:t> el monto disponible</a:t>
            </a:r>
          </a:p>
        </p:txBody>
      </p:sp>
      <p:sp>
        <p:nvSpPr>
          <p:cNvPr id="101" name="CuadroTexto 100"/>
          <p:cNvSpPr txBox="1"/>
          <p:nvPr/>
        </p:nvSpPr>
        <p:spPr bwMode="gray">
          <a:xfrm>
            <a:off x="236380" y="4518503"/>
            <a:ext cx="4183380" cy="1929759"/>
          </a:xfrm>
          <a:prstGeom prst="rect">
            <a:avLst/>
          </a:prstGeom>
          <a:noFill/>
          <a:ln>
            <a:solidFill>
              <a:srgbClr val="0070C0"/>
            </a:solid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a:rPr>
              <a:t> </a:t>
            </a:r>
            <a:r>
              <a:rPr kumimoji="0" lang="es-ES_tradnl" sz="1100" b="1" i="1" u="none" strike="noStrike" kern="1200" cap="none" spc="0" normalizeH="0" baseline="0" noProof="0" dirty="0">
                <a:ln>
                  <a:noFill/>
                </a:ln>
                <a:effectLst/>
                <a:uLnTx/>
                <a:uFillTx/>
                <a:latin typeface="Century Gothic" panose="020B0502020202020204" pitchFamily="34" charset="0"/>
                <a:cs typeface="Arial"/>
              </a:rPr>
              <a:t>Disposición de la Línea Contingente.</a:t>
            </a:r>
          </a:p>
          <a:p>
            <a:pPr marL="0" marR="0" indent="0" algn="l" defTabSz="728663" rtl="0" eaLnBrk="1" fontAlgn="base" latinLnBrk="0" hangingPunct="1">
              <a:lnSpc>
                <a:spcPct val="95000"/>
              </a:lnSpc>
              <a:spcBef>
                <a:spcPct val="0"/>
              </a:spcBef>
              <a:spcAft>
                <a:spcPct val="0"/>
              </a:spcAft>
              <a:buClrTx/>
              <a:buSzTx/>
              <a:buFontTx/>
              <a:buNone/>
              <a:tabLst/>
            </a:pPr>
            <a:endParaRPr kumimoji="0" lang="es-ES_tradnl" sz="1100" i="0" u="none" strike="noStrike" kern="1200" cap="none" spc="0" normalizeH="0" baseline="0" noProof="0" dirty="0">
              <a:ln>
                <a:noFill/>
              </a:ln>
              <a:effectLst/>
              <a:uLnTx/>
              <a:uFillTx/>
              <a:latin typeface="Century Gothic" panose="020B0502020202020204" pitchFamily="34" charset="0"/>
              <a:cs typeface="Arial"/>
            </a:endParaRPr>
          </a:p>
          <a:p>
            <a:pPr marL="171450" marR="0" indent="-79375"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a:rPr>
              <a:t>Si existe una línea</a:t>
            </a:r>
            <a:r>
              <a:rPr lang="es-ES_tradnl" sz="1100" dirty="0">
                <a:latin typeface="Century Gothic" panose="020B0502020202020204" pitchFamily="34" charset="0"/>
                <a:cs typeface="Arial"/>
              </a:rPr>
              <a:t>a de crédito contingente contratada por el Municipio y cedida en favor del proyecto y el Municipio no paga, esta línea será dispuesta en automático para pagar por cuenta y orden del Municipio la contraprestación.</a:t>
            </a:r>
          </a:p>
          <a:p>
            <a:pPr marL="171450" marR="0" indent="-79375"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1100" i="0" u="none" strike="noStrike" kern="1200" cap="none" spc="0" normalizeH="0" baseline="0" noProof="0" dirty="0">
                <a:ln>
                  <a:noFill/>
                </a:ln>
                <a:effectLst/>
                <a:uLnTx/>
                <a:uFillTx/>
                <a:latin typeface="Century Gothic" panose="020B0502020202020204" pitchFamily="34" charset="0"/>
                <a:cs typeface="Arial"/>
              </a:rPr>
              <a:t>La</a:t>
            </a:r>
            <a:r>
              <a:rPr kumimoji="0" lang="es-ES_tradnl" sz="1100" i="0" u="none" strike="noStrike" kern="1200" cap="none" spc="0" normalizeH="0" noProof="0" dirty="0">
                <a:ln>
                  <a:noFill/>
                </a:ln>
                <a:effectLst/>
                <a:uLnTx/>
                <a:uFillTx/>
                <a:latin typeface="Century Gothic" panose="020B0502020202020204" pitchFamily="34" charset="0"/>
                <a:cs typeface="Arial"/>
              </a:rPr>
              <a:t> institución Financiera a su vez se cobrará en automático con cargo al Fideicomiso maestro reinstalando la Línea.</a:t>
            </a:r>
          </a:p>
          <a:p>
            <a:pPr marL="171450" marR="0" indent="-79375"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1100" baseline="0" dirty="0">
                <a:latin typeface="Century Gothic" panose="020B0502020202020204" pitchFamily="34" charset="0"/>
                <a:cs typeface="Arial"/>
              </a:rPr>
              <a:t>El</a:t>
            </a:r>
            <a:r>
              <a:rPr lang="es-ES_tradnl" sz="1100" dirty="0">
                <a:latin typeface="Century Gothic" panose="020B0502020202020204" pitchFamily="34" charset="0"/>
                <a:cs typeface="Arial"/>
              </a:rPr>
              <a:t> Municipio de ninguna manera puede evitar la operación de dicho mecanismo de pago.</a:t>
            </a:r>
            <a:endParaRPr kumimoji="0" lang="es-ES_tradnl" sz="1100" i="0" u="none" strike="noStrike" kern="1200" cap="none" spc="0" normalizeH="0" baseline="0" noProof="0" dirty="0">
              <a:ln>
                <a:noFill/>
              </a:ln>
              <a:effectLst/>
              <a:uLnTx/>
              <a:uFillTx/>
              <a:latin typeface="Century Gothic" panose="020B0502020202020204" pitchFamily="34" charset="0"/>
              <a:cs typeface="Arial"/>
            </a:endParaRPr>
          </a:p>
        </p:txBody>
      </p:sp>
    </p:spTree>
    <p:extLst>
      <p:ext uri="{BB962C8B-B14F-4D97-AF65-F5344CB8AC3E}">
        <p14:creationId xmlns:p14="http://schemas.microsoft.com/office/powerpoint/2010/main" val="12058658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rmAutofit fontScale="90000"/>
          </a:bodyPr>
          <a:lstStyle/>
          <a:p>
            <a:r>
              <a:rPr lang="es-ES" sz="2000" b="1" dirty="0">
                <a:latin typeface="Century Gothic" panose="020B0502020202020204" pitchFamily="34" charset="0"/>
              </a:rPr>
              <a:t>Proyectos Municipales – Estructura de Garantía</a:t>
            </a:r>
            <a:endParaRPr lang="es-MX" sz="20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64</a:t>
            </a:fld>
            <a:endParaRPr lang="es-ES" altLang="es-MX" dirty="0"/>
          </a:p>
        </p:txBody>
      </p:sp>
      <p:sp>
        <p:nvSpPr>
          <p:cNvPr id="102" name="CuadroTexto 101"/>
          <p:cNvSpPr txBox="1"/>
          <p:nvPr/>
        </p:nvSpPr>
        <p:spPr bwMode="gray">
          <a:xfrm>
            <a:off x="400734" y="1566923"/>
            <a:ext cx="5809808" cy="175433"/>
          </a:xfrm>
          <a:prstGeom prst="rect">
            <a:avLst/>
          </a:prstGeom>
          <a:solidFill>
            <a:schemeClr val="tx1">
              <a:lumMod val="65000"/>
              <a:lumOff val="35000"/>
            </a:schemeClr>
          </a:solid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Proceso</a:t>
            </a:r>
            <a:r>
              <a:rPr kumimoji="0" lang="es-ES_tradnl" sz="1200" b="1" i="0" u="none" strike="noStrike" kern="1200" cap="none" spc="0" normalizeH="0" noProof="0" dirty="0">
                <a:ln>
                  <a:noFill/>
                </a:ln>
                <a:solidFill>
                  <a:schemeClr val="bg1"/>
                </a:solidFill>
                <a:effectLst/>
                <a:uLnTx/>
                <a:uFillTx/>
                <a:latin typeface="Arial" panose="020B0604020202020204" pitchFamily="34" charset="0"/>
                <a:ea typeface="+mn-ea"/>
                <a:cs typeface="Arial" panose="020B0604020202020204" pitchFamily="34" charset="0"/>
              </a:rPr>
              <a:t> para establecer una garantía</a:t>
            </a:r>
            <a:r>
              <a:rPr kumimoji="0" lang="es-ES_tradnl"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Que tiene que hacer?</a:t>
            </a:r>
          </a:p>
        </p:txBody>
      </p:sp>
      <p:sp>
        <p:nvSpPr>
          <p:cNvPr id="103" name="CuadroTexto 102"/>
          <p:cNvSpPr txBox="1"/>
          <p:nvPr/>
        </p:nvSpPr>
        <p:spPr bwMode="gray">
          <a:xfrm>
            <a:off x="569240" y="1876182"/>
            <a:ext cx="8366078" cy="877163"/>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baseline="0" noProof="0" dirty="0">
                <a:ln>
                  <a:noFill/>
                </a:ln>
                <a:effectLst/>
                <a:uLnTx/>
                <a:uFillTx/>
                <a:latin typeface="Arial" panose="020B0604020202020204" pitchFamily="34" charset="0"/>
                <a:cs typeface="Arial" panose="020B0604020202020204" pitchFamily="34" charset="0"/>
              </a:rPr>
              <a:t>Para que un</a:t>
            </a:r>
            <a:r>
              <a:rPr kumimoji="0" lang="es-ES_tradnl" sz="1200" i="0" u="none" strike="noStrike" kern="1200" cap="none" spc="0" normalizeH="0" noProof="0" dirty="0">
                <a:ln>
                  <a:noFill/>
                </a:ln>
                <a:effectLst/>
                <a:uLnTx/>
                <a:uFillTx/>
                <a:latin typeface="Arial" panose="020B0604020202020204" pitchFamily="34" charset="0"/>
                <a:cs typeface="Arial" panose="020B0604020202020204" pitchFamily="34" charset="0"/>
              </a:rPr>
              <a:t> Municipio pueda llevar a cabo un proyecto y establecer su garantías y fuentes de pago correspondientes, deberá cumplir con una serie de pasos establecidos en su marco regulatorio.</a:t>
            </a:r>
          </a:p>
          <a:p>
            <a:pPr marL="0" marR="0" indent="0" algn="l" defTabSz="728663" rtl="0" eaLnBrk="1" fontAlgn="base" latinLnBrk="0" hangingPunct="1">
              <a:lnSpc>
                <a:spcPct val="95000"/>
              </a:lnSpc>
              <a:spcBef>
                <a:spcPct val="0"/>
              </a:spcBef>
              <a:spcAft>
                <a:spcPct val="0"/>
              </a:spcAft>
              <a:buClrTx/>
              <a:buSzTx/>
              <a:buFontTx/>
              <a:buNone/>
              <a:tabLst/>
            </a:pPr>
            <a:endParaRPr lang="es-ES_tradnl" sz="1200" baseline="0" dirty="0">
              <a:latin typeface="Arial" panose="020B0604020202020204" pitchFamily="34" charset="0"/>
              <a:cs typeface="Arial" panose="020B0604020202020204" pitchFamily="34" charset="0"/>
            </a:endParaRPr>
          </a:p>
          <a:p>
            <a:pPr marL="0" marR="0" indent="0" algn="l" defTabSz="728663" rtl="0" eaLnBrk="1" fontAlgn="base" latinLnBrk="0" hangingPunct="1">
              <a:lnSpc>
                <a:spcPct val="95000"/>
              </a:lnSpc>
              <a:spcBef>
                <a:spcPct val="0"/>
              </a:spcBef>
              <a:spcAft>
                <a:spcPct val="0"/>
              </a:spcAft>
              <a:buClrTx/>
              <a:buSzTx/>
              <a:buFontTx/>
              <a:buNone/>
              <a:tabLst/>
            </a:pPr>
            <a:r>
              <a:rPr kumimoji="0" lang="es-ES_tradnl" sz="1200" i="0" u="none" strike="noStrike" kern="1200" cap="none" spc="0" normalizeH="0" noProof="0" dirty="0">
                <a:ln>
                  <a:noFill/>
                </a:ln>
                <a:effectLst/>
                <a:uLnTx/>
                <a:uFillTx/>
                <a:latin typeface="Arial" panose="020B0604020202020204" pitchFamily="34" charset="0"/>
                <a:cs typeface="Arial" panose="020B0604020202020204" pitchFamily="34" charset="0"/>
              </a:rPr>
              <a:t>Una vez identificada una carencia o necesidad a ser cubierta o una oportunidad que beneficien a la sociedad el Municipio deberá:</a:t>
            </a:r>
            <a:endParaRPr kumimoji="0" lang="es-ES_tradnl" sz="12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04" name="Pentágono 103"/>
          <p:cNvSpPr/>
          <p:nvPr/>
        </p:nvSpPr>
        <p:spPr bwMode="auto">
          <a:xfrm>
            <a:off x="698300" y="3159146"/>
            <a:ext cx="954157" cy="675861"/>
          </a:xfrm>
          <a:prstGeom prst="homePlate">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800" b="0" i="0" u="none" strike="noStrike" cap="none" normalizeH="0" baseline="0" dirty="0">
                <a:ln>
                  <a:noFill/>
                </a:ln>
                <a:solidFill>
                  <a:schemeClr val="bg1"/>
                </a:solidFill>
                <a:effectLst/>
                <a:latin typeface="Credit Suisse Type Roman" pitchFamily="34" charset="0"/>
              </a:rPr>
              <a:t>Elaboración de</a:t>
            </a:r>
          </a:p>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800" dirty="0">
                <a:solidFill>
                  <a:schemeClr val="bg1"/>
                </a:solidFill>
                <a:latin typeface="Credit Suisse Type Roman" pitchFamily="34" charset="0"/>
              </a:rPr>
              <a:t>Estudio </a:t>
            </a:r>
          </a:p>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kumimoji="0" lang="es-ES_tradnl" sz="800" b="0" i="0" u="none" strike="noStrike" cap="none" normalizeH="0" baseline="0" dirty="0">
                <a:ln>
                  <a:noFill/>
                </a:ln>
                <a:solidFill>
                  <a:schemeClr val="bg1"/>
                </a:solidFill>
                <a:effectLst/>
                <a:latin typeface="Credit Suisse Type Roman" pitchFamily="34" charset="0"/>
              </a:rPr>
              <a:t>Costo</a:t>
            </a:r>
            <a:r>
              <a:rPr kumimoji="0" lang="es-ES_tradnl" sz="800" b="0" i="0" u="none" strike="noStrike" cap="none" normalizeH="0" dirty="0">
                <a:ln>
                  <a:noFill/>
                </a:ln>
                <a:solidFill>
                  <a:schemeClr val="bg1"/>
                </a:solidFill>
                <a:effectLst/>
                <a:latin typeface="Credit Suisse Type Roman" pitchFamily="34" charset="0"/>
              </a:rPr>
              <a:t> –</a:t>
            </a:r>
          </a:p>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r>
              <a:rPr lang="es-ES_tradnl" sz="800" baseline="0" dirty="0">
                <a:solidFill>
                  <a:schemeClr val="bg1"/>
                </a:solidFill>
                <a:latin typeface="Credit Suisse Type Roman" pitchFamily="34" charset="0"/>
              </a:rPr>
              <a:t>Beneficio</a:t>
            </a:r>
            <a:endParaRPr kumimoji="0" lang="es-ES_tradnl" sz="800" b="0" i="0" u="none" strike="noStrike" cap="none" normalizeH="0" baseline="0" dirty="0">
              <a:ln>
                <a:noFill/>
              </a:ln>
              <a:solidFill>
                <a:schemeClr val="bg1"/>
              </a:solidFill>
              <a:effectLst/>
              <a:latin typeface="Credit Suisse Type Roman" pitchFamily="34" charset="0"/>
            </a:endParaRPr>
          </a:p>
        </p:txBody>
      </p:sp>
      <p:sp>
        <p:nvSpPr>
          <p:cNvPr id="105" name="Cheurón 104"/>
          <p:cNvSpPr/>
          <p:nvPr/>
        </p:nvSpPr>
        <p:spPr bwMode="auto">
          <a:xfrm>
            <a:off x="1394286" y="3159146"/>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Autorización</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Cabildo</a:t>
            </a:r>
          </a:p>
        </p:txBody>
      </p:sp>
      <p:sp>
        <p:nvSpPr>
          <p:cNvPr id="106" name="Cheurón 105"/>
          <p:cNvSpPr/>
          <p:nvPr/>
        </p:nvSpPr>
        <p:spPr bwMode="auto">
          <a:xfrm>
            <a:off x="2259237" y="3159146"/>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Autorización</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Del </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Congreso</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Estatal</a:t>
            </a:r>
          </a:p>
        </p:txBody>
      </p:sp>
      <p:sp>
        <p:nvSpPr>
          <p:cNvPr id="107" name="Cheurón 106"/>
          <p:cNvSpPr/>
          <p:nvPr/>
        </p:nvSpPr>
        <p:spPr bwMode="auto">
          <a:xfrm>
            <a:off x="3124188" y="3159146"/>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Proceso</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Licitación</a:t>
            </a:r>
          </a:p>
        </p:txBody>
      </p:sp>
      <p:sp>
        <p:nvSpPr>
          <p:cNvPr id="108" name="Cheurón 107"/>
          <p:cNvSpPr/>
          <p:nvPr/>
        </p:nvSpPr>
        <p:spPr bwMode="auto">
          <a:xfrm>
            <a:off x="3989139" y="3162457"/>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Asignación</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Del</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Proyecto</a:t>
            </a:r>
          </a:p>
        </p:txBody>
      </p:sp>
      <p:sp>
        <p:nvSpPr>
          <p:cNvPr id="109" name="Cheurón 108"/>
          <p:cNvSpPr/>
          <p:nvPr/>
        </p:nvSpPr>
        <p:spPr bwMode="auto">
          <a:xfrm>
            <a:off x="4854090" y="3155831"/>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Contratación</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 la </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Línea de</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Crédito</a:t>
            </a:r>
          </a:p>
        </p:txBody>
      </p:sp>
      <p:sp>
        <p:nvSpPr>
          <p:cNvPr id="110" name="Cheurón 109"/>
          <p:cNvSpPr/>
          <p:nvPr/>
        </p:nvSpPr>
        <p:spPr bwMode="auto">
          <a:xfrm>
            <a:off x="5719041" y="3162457"/>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Se Instrumenta</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A través</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De un</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Fideicomiso</a:t>
            </a:r>
          </a:p>
        </p:txBody>
      </p:sp>
      <p:sp>
        <p:nvSpPr>
          <p:cNvPr id="111" name="Cheurón 110"/>
          <p:cNvSpPr/>
          <p:nvPr/>
        </p:nvSpPr>
        <p:spPr bwMode="auto">
          <a:xfrm>
            <a:off x="6583992" y="3162458"/>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Se Registra</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En el </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Estado</a:t>
            </a:r>
          </a:p>
        </p:txBody>
      </p:sp>
      <p:sp>
        <p:nvSpPr>
          <p:cNvPr id="112" name="Cheurón 111"/>
          <p:cNvSpPr/>
          <p:nvPr/>
        </p:nvSpPr>
        <p:spPr bwMode="auto">
          <a:xfrm>
            <a:off x="7448944" y="3162457"/>
            <a:ext cx="1123122" cy="675861"/>
          </a:xfrm>
          <a:prstGeom prst="chevron">
            <a:avLst/>
          </a:prstGeom>
          <a:solidFill>
            <a:srgbClr val="CD0000"/>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Se Registra </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en la </a:t>
            </a:r>
          </a:p>
          <a:p>
            <a:pPr algn="ctr" defTabSz="728663" fontAlgn="base">
              <a:lnSpc>
                <a:spcPct val="95000"/>
              </a:lnSpc>
              <a:spcBef>
                <a:spcPct val="0"/>
              </a:spcBef>
              <a:spcAft>
                <a:spcPct val="0"/>
              </a:spcAft>
              <a:buClr>
                <a:schemeClr val="bg1"/>
              </a:buClr>
              <a:tabLst>
                <a:tab pos="4286250" algn="l"/>
              </a:tabLst>
            </a:pPr>
            <a:r>
              <a:rPr lang="es-ES_tradnl" sz="800" dirty="0">
                <a:solidFill>
                  <a:schemeClr val="bg1"/>
                </a:solidFill>
                <a:latin typeface="Credit Suisse Type Roman" pitchFamily="34" charset="0"/>
              </a:rPr>
              <a:t>Federación</a:t>
            </a:r>
          </a:p>
        </p:txBody>
      </p:sp>
      <p:sp>
        <p:nvSpPr>
          <p:cNvPr id="113" name="Rectángulo 112"/>
          <p:cNvSpPr/>
          <p:nvPr/>
        </p:nvSpPr>
        <p:spPr bwMode="auto">
          <a:xfrm>
            <a:off x="569240" y="3955821"/>
            <a:ext cx="8072082" cy="2144479"/>
          </a:xfrm>
          <a:prstGeom prst="rect">
            <a:avLst/>
          </a:prstGeom>
          <a:solidFill>
            <a:schemeClr val="bg1">
              <a:lumMod val="95000"/>
            </a:schemeClr>
          </a:solidFill>
          <a:ln w="63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pPr>
            <a:endParaRPr kumimoji="0" lang="es-ES_tradnl" sz="1200" b="0" i="0" u="none" strike="noStrike" cap="none" normalizeH="0" baseline="0" dirty="0">
              <a:ln>
                <a:noFill/>
              </a:ln>
              <a:solidFill>
                <a:schemeClr val="tx1"/>
              </a:solidFill>
              <a:effectLst/>
              <a:latin typeface="Credit Suisse Type Roman" pitchFamily="34" charset="0"/>
            </a:endParaRPr>
          </a:p>
        </p:txBody>
      </p:sp>
      <p:sp>
        <p:nvSpPr>
          <p:cNvPr id="114" name="CuadroTexto 113"/>
          <p:cNvSpPr txBox="1"/>
          <p:nvPr/>
        </p:nvSpPr>
        <p:spPr bwMode="gray">
          <a:xfrm rot="16200000">
            <a:off x="821723" y="4756682"/>
            <a:ext cx="1968488" cy="584775"/>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rPr>
              <a:t>Del proyecto</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noProof="0" dirty="0">
                <a:latin typeface="Arial" panose="020B0604020202020204" pitchFamily="34" charset="0"/>
                <a:cs typeface="Arial" panose="020B0604020202020204" pitchFamily="34" charset="0"/>
              </a:rPr>
              <a:t>De su forma de asignación</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De</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 la multi anualidad presupuestal</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baseline="0" noProof="0" dirty="0">
                <a:latin typeface="Arial" panose="020B0604020202020204" pitchFamily="34" charset="0"/>
                <a:cs typeface="Arial" panose="020B0604020202020204" pitchFamily="34" charset="0"/>
              </a:rPr>
              <a:t>De la garantía y fuente alterna de pago</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Se autoriza por Mayoría</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15" name="CuadroTexto 114"/>
          <p:cNvSpPr txBox="1"/>
          <p:nvPr/>
        </p:nvSpPr>
        <p:spPr bwMode="gray">
          <a:xfrm rot="16200000">
            <a:off x="151166" y="4888502"/>
            <a:ext cx="1821803" cy="467820"/>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rPr>
              <a:t>El Estudio Costo Beneficio deberá sustentar</a:t>
            </a:r>
            <a:r>
              <a:rPr kumimoji="0" lang="es-ES_tradnl" sz="800" i="0" u="none" strike="noStrike" kern="1200" cap="none" spc="0" normalizeH="0" noProof="0" dirty="0">
                <a:ln>
                  <a:noFill/>
                </a:ln>
                <a:effectLst/>
                <a:uLnTx/>
                <a:uFillTx/>
                <a:latin typeface="Arial" panose="020B0604020202020204" pitchFamily="34" charset="0"/>
                <a:cs typeface="Arial" panose="020B0604020202020204" pitchFamily="34" charset="0"/>
              </a:rPr>
              <a:t> que el proyecto genera un beneficio para la población superior a su costo.</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16" name="CuadroTexto 115"/>
          <p:cNvSpPr txBox="1"/>
          <p:nvPr/>
        </p:nvSpPr>
        <p:spPr bwMode="gray">
          <a:xfrm rot="16200000">
            <a:off x="1643900" y="4643702"/>
            <a:ext cx="2077492" cy="701731"/>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De</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 la multi anualidad presupuestal</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baseline="0" noProof="0" dirty="0">
                <a:latin typeface="Arial" panose="020B0604020202020204" pitchFamily="34" charset="0"/>
                <a:cs typeface="Arial" panose="020B0604020202020204" pitchFamily="34" charset="0"/>
              </a:rPr>
              <a:t>De la garantía y fuente alterna de pago</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Del Aval del Estado en su caso.</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dirty="0">
                <a:latin typeface="Arial" panose="020B0604020202020204" pitchFamily="34" charset="0"/>
                <a:cs typeface="Arial" panose="020B0604020202020204" pitchFamily="34" charset="0"/>
              </a:rPr>
              <a:t>Hoy </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Se autoriza por Mayoría.</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baseline="0" noProof="0" dirty="0">
                <a:latin typeface="Arial" panose="020B0604020202020204" pitchFamily="34" charset="0"/>
                <a:cs typeface="Arial" panose="020B0604020202020204" pitchFamily="34" charset="0"/>
              </a:rPr>
              <a:t>Se autorizará por 2/3 partes a favor.</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Se Publica en el Diario Oficial del Estado.</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17" name="CuadroTexto 116"/>
          <p:cNvSpPr txBox="1"/>
          <p:nvPr/>
        </p:nvSpPr>
        <p:spPr bwMode="gray">
          <a:xfrm rot="16200000">
            <a:off x="2593083" y="4846418"/>
            <a:ext cx="1905971" cy="467820"/>
          </a:xfrm>
          <a:prstGeom prst="rect">
            <a:avLst/>
          </a:prstGeom>
          <a:noFill/>
          <a:ln>
            <a:noFill/>
          </a:ln>
          <a:effectLst/>
          <a:extLst/>
        </p:spPr>
        <p:txBody>
          <a:bodyPr vert="horz" wrap="non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De</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 acuerdo a la legislación podrá ser:</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dirty="0">
                <a:latin typeface="Arial" panose="020B0604020202020204" pitchFamily="34" charset="0"/>
                <a:cs typeface="Arial" panose="020B0604020202020204" pitchFamily="34" charset="0"/>
              </a:rPr>
              <a:t>Licitación Pública.</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Invitación Restringida.</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dirty="0">
                <a:latin typeface="Arial" panose="020B0604020202020204" pitchFamily="34" charset="0"/>
                <a:cs typeface="Arial" panose="020B0604020202020204" pitchFamily="34" charset="0"/>
              </a:rPr>
              <a:t>Asignación Directa.</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18" name="CuadroTexto 117"/>
          <p:cNvSpPr txBox="1"/>
          <p:nvPr/>
        </p:nvSpPr>
        <p:spPr bwMode="gray">
          <a:xfrm rot="16200000">
            <a:off x="3412755" y="4847377"/>
            <a:ext cx="2019982" cy="351891"/>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Normalmente sujeta al</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 establecimiento de las garantías </a:t>
            </a:r>
            <a:r>
              <a:rPr lang="es-ES_tradnl" sz="800" dirty="0">
                <a:latin typeface="Arial" panose="020B0604020202020204" pitchFamily="34" charset="0"/>
                <a:cs typeface="Arial" panose="020B0604020202020204" pitchFamily="34" charset="0"/>
              </a:rPr>
              <a:t>y fuente alterna de pago por parte de la Entidad Contratante.</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19" name="CuadroTexto 118"/>
          <p:cNvSpPr txBox="1"/>
          <p:nvPr/>
        </p:nvSpPr>
        <p:spPr bwMode="gray">
          <a:xfrm rot="16200000">
            <a:off x="4289432" y="4847890"/>
            <a:ext cx="2019982" cy="350865"/>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Se gestiona y contrata la línea de crédito contingente con la Banca Comercial o de Desarrollo.</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0" name="CuadroTexto 119"/>
          <p:cNvSpPr txBox="1"/>
          <p:nvPr/>
        </p:nvSpPr>
        <p:spPr bwMode="gray">
          <a:xfrm rot="16200000">
            <a:off x="5142654" y="4789413"/>
            <a:ext cx="2019982" cy="467820"/>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Se ceden los derechos de disposición de la línea a través de un fideicomiso y se crea el fideicomiso al</a:t>
            </a:r>
            <a:r>
              <a:rPr kumimoji="0" lang="es-ES_tradnl" sz="800" i="0" u="none" strike="noStrike" kern="1200" cap="none" spc="0" normalizeH="0" dirty="0">
                <a:ln>
                  <a:noFill/>
                </a:ln>
                <a:effectLst/>
                <a:uLnTx/>
                <a:uFillTx/>
                <a:latin typeface="Arial" panose="020B0604020202020204" pitchFamily="34" charset="0"/>
                <a:cs typeface="Arial" panose="020B0604020202020204" pitchFamily="34" charset="0"/>
              </a:rPr>
              <a:t> cual llegará la garantía. Desarrollo del esquema legal.</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1" name="CuadroTexto 120"/>
          <p:cNvSpPr txBox="1"/>
          <p:nvPr/>
        </p:nvSpPr>
        <p:spPr bwMode="gray">
          <a:xfrm rot="16200000">
            <a:off x="6054353" y="4789413"/>
            <a:ext cx="2019982" cy="467820"/>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Se gestiona en el Estado el Registro para que sea reconocida la garantía establecida para la </a:t>
            </a:r>
            <a:r>
              <a:rPr kumimoji="0" lang="es-ES_tradnl" sz="800" i="0" u="none" strike="noStrike" kern="1200" cap="none" spc="0" normalizeH="0" baseline="0" dirty="0" err="1">
                <a:ln>
                  <a:noFill/>
                </a:ln>
                <a:effectLst/>
                <a:uLnTx/>
                <a:uFillTx/>
                <a:latin typeface="Arial" panose="020B0604020202020204" pitchFamily="34" charset="0"/>
                <a:cs typeface="Arial" panose="020B0604020202020204" pitchFamily="34" charset="0"/>
              </a:rPr>
              <a:t>revolvencia</a:t>
            </a:r>
            <a:r>
              <a:rPr kumimoji="0" lang="es-ES_tradnl" sz="800" i="0" u="none" strike="noStrike" kern="1200" cap="none" spc="0" normalizeH="0" baseline="0" dirty="0">
                <a:ln>
                  <a:noFill/>
                </a:ln>
                <a:effectLst/>
                <a:uLnTx/>
                <a:uFillTx/>
                <a:latin typeface="Arial" panose="020B0604020202020204" pitchFamily="34" charset="0"/>
                <a:cs typeface="Arial" panose="020B0604020202020204" pitchFamily="34" charset="0"/>
              </a:rPr>
              <a:t> de la línea contingente.</a:t>
            </a:r>
            <a:endParaRPr kumimoji="0" lang="es-ES_tradnl" sz="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2" name="CuadroTexto 121"/>
          <p:cNvSpPr txBox="1"/>
          <p:nvPr/>
        </p:nvSpPr>
        <p:spPr bwMode="gray">
          <a:xfrm rot="16200000">
            <a:off x="6870799" y="4672457"/>
            <a:ext cx="2019982" cy="701731"/>
          </a:xfrm>
          <a:prstGeom prst="rect">
            <a:avLst/>
          </a:prstGeom>
          <a:noFill/>
          <a:ln>
            <a:noFill/>
          </a:ln>
          <a:effectLst/>
          <a:extLst/>
        </p:spPr>
        <p:txBody>
          <a:bodyPr vert="horz" wrap="square" lIns="0" tIns="0" rIns="0" bIns="0" numCol="1" rtlCol="0" anchor="ctr" anchorCtr="0" compatLnSpc="1">
            <a:prstTxWarp prst="textNoShape">
              <a:avLst/>
            </a:prstTxWarp>
            <a:spAutoFit/>
          </a:bodyPr>
          <a:lstStyle/>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kumimoji="0" lang="es-ES_tradnl" sz="800" i="0" u="none" strike="noStrike" kern="1200" cap="none" spc="0" normalizeH="0" baseline="0">
                <a:ln>
                  <a:noFill/>
                </a:ln>
                <a:effectLst/>
                <a:uLnTx/>
                <a:uFillTx/>
                <a:latin typeface="Arial" panose="020B0604020202020204" pitchFamily="34" charset="0"/>
                <a:cs typeface="Arial" panose="020B0604020202020204" pitchFamily="34" charset="0"/>
              </a:rPr>
              <a:t>Se gestiona en la Federación el Registro para que sea reconocida la garantía establecida para la revolvencia de la línea contingente.</a:t>
            </a:r>
          </a:p>
          <a:p>
            <a:pPr marL="171450" marR="0" indent="-171450" algn="l" defTabSz="728663" rtl="0" eaLnBrk="1" fontAlgn="base" latinLnBrk="0" hangingPunct="1">
              <a:lnSpc>
                <a:spcPct val="95000"/>
              </a:lnSpc>
              <a:spcBef>
                <a:spcPct val="0"/>
              </a:spcBef>
              <a:spcAft>
                <a:spcPct val="0"/>
              </a:spcAft>
              <a:buClrTx/>
              <a:buSzTx/>
              <a:buFont typeface="Arial" panose="020B0604020202020204" pitchFamily="34" charset="0"/>
              <a:buChar char="•"/>
              <a:tabLst/>
            </a:pPr>
            <a:r>
              <a:rPr lang="es-ES_tradnl" sz="800" noProof="0">
                <a:latin typeface="Arial" panose="020B0604020202020204" pitchFamily="34" charset="0"/>
                <a:cs typeface="Arial" panose="020B0604020202020204" pitchFamily="34" charset="0"/>
              </a:rPr>
              <a:t>En su momento se gestionará el registro del proyecto.</a:t>
            </a:r>
            <a:endParaRPr kumimoji="0" lang="es-ES_tradnl" sz="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44853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5610767" cy="631524"/>
          </a:xfrm>
        </p:spPr>
        <p:txBody>
          <a:bodyPr>
            <a:noAutofit/>
          </a:bodyPr>
          <a:lstStyle/>
          <a:p>
            <a:r>
              <a:rPr lang="es-ES_tradnl" sz="1800" b="1">
                <a:latin typeface="Century Gothic" panose="020B0502020202020204" pitchFamily="34" charset="0"/>
              </a:rPr>
              <a:t>Iniciativa de Ley de Disciplina Financiera</a:t>
            </a:r>
            <a:br>
              <a:rPr lang="es-ES_tradnl" sz="1800" b="1">
                <a:latin typeface="Century Gothic" panose="020B0502020202020204" pitchFamily="34" charset="0"/>
              </a:rPr>
            </a:br>
            <a:r>
              <a:rPr lang="es-ES_tradnl" sz="1800" b="1">
                <a:latin typeface="Century Gothic" panose="020B0502020202020204" pitchFamily="34" charset="0"/>
              </a:rPr>
              <a:t>de las Entidades Federativas y los Municipios</a:t>
            </a:r>
            <a:endParaRPr lang="es-MX" sz="1800" b="1" baseline="30000">
              <a:latin typeface="Century Gothic" panose="020B0502020202020204" pitchFamily="34" charset="0"/>
            </a:endParaRPr>
          </a:p>
        </p:txBody>
      </p:sp>
      <p:sp>
        <p:nvSpPr>
          <p:cNvPr id="4"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65</a:t>
            </a:fld>
            <a:endParaRPr lang="es-ES" altLang="es-MX"/>
          </a:p>
        </p:txBody>
      </p:sp>
      <p:sp>
        <p:nvSpPr>
          <p:cNvPr id="25" name="Text Placeholder 2"/>
          <p:cNvSpPr txBox="1">
            <a:spLocks/>
          </p:cNvSpPr>
          <p:nvPr/>
        </p:nvSpPr>
        <p:spPr bwMode="auto">
          <a:xfrm>
            <a:off x="442913" y="1465686"/>
            <a:ext cx="82454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69888" indent="-285750" eaLnBrk="1" hangingPunct="1">
              <a:buClr>
                <a:srgbClr val="CD0000"/>
              </a:buClr>
            </a:pPr>
            <a:r>
              <a:rPr lang="es-ES_tradnl" sz="1400">
                <a:latin typeface="Century Gothic" panose="020B0502020202020204" pitchFamily="34" charset="0"/>
              </a:rPr>
              <a:t>La </a:t>
            </a:r>
            <a:r>
              <a:rPr lang="es-ES_tradnl" sz="1400" i="1">
                <a:latin typeface="Century Gothic" panose="020B0502020202020204" pitchFamily="34" charset="0"/>
              </a:rPr>
              <a:t>Ley de Disciplina Financiera de las Entidades Federativas y los Municipios </a:t>
            </a:r>
            <a:r>
              <a:rPr lang="es-ES_tradnl" sz="1400">
                <a:latin typeface="Century Gothic" panose="020B0502020202020204" pitchFamily="34" charset="0"/>
              </a:rPr>
              <a:t>busca que las entidades federativas </a:t>
            </a:r>
            <a:r>
              <a:rPr lang="es-ES_tradnl" sz="1400" i="1">
                <a:latin typeface="Century Gothic" panose="020B0502020202020204" pitchFamily="34" charset="0"/>
              </a:rPr>
              <a:t>hagan suyos los principios</a:t>
            </a:r>
            <a:r>
              <a:rPr lang="es-ES_tradnl" sz="1400">
                <a:latin typeface="Century Gothic" panose="020B0502020202020204" pitchFamily="34" charset="0"/>
              </a:rPr>
              <a:t> de responsabilidad financiera y hacendaria a través de </a:t>
            </a:r>
            <a:r>
              <a:rPr lang="es-ES_tradnl" sz="1400" i="1">
                <a:latin typeface="Century Gothic" panose="020B0502020202020204" pitchFamily="34" charset="0"/>
              </a:rPr>
              <a:t>cinco componentes</a:t>
            </a:r>
            <a:r>
              <a:rPr lang="es-ES_tradnl" sz="1400">
                <a:latin typeface="Century Gothic" panose="020B0502020202020204" pitchFamily="34" charset="0"/>
              </a:rPr>
              <a:t>.</a:t>
            </a:r>
          </a:p>
          <a:p>
            <a:pPr marL="369888" indent="-285750" eaLnBrk="1" hangingPunct="1">
              <a:buClr>
                <a:srgbClr val="CD0000"/>
              </a:buClr>
            </a:pPr>
            <a:r>
              <a:rPr lang="es-ES_tradnl" sz="1400">
                <a:latin typeface="Century Gothic" panose="020B0502020202020204" pitchFamily="34" charset="0"/>
              </a:rPr>
              <a:t>El fortalecimiento institucional en favor de unas </a:t>
            </a:r>
            <a:r>
              <a:rPr lang="es-ES_tradnl" sz="1400" i="1">
                <a:latin typeface="Century Gothic" panose="020B0502020202020204" pitchFamily="34" charset="0"/>
              </a:rPr>
              <a:t>finanzas públicas sanas </a:t>
            </a:r>
            <a:r>
              <a:rPr lang="es-ES_tradnl" sz="1400">
                <a:latin typeface="Century Gothic" panose="020B0502020202020204" pitchFamily="34" charset="0"/>
              </a:rPr>
              <a:t>es un trabajo que se ha realizado con </a:t>
            </a:r>
            <a:r>
              <a:rPr lang="es-ES_tradnl" sz="1400" i="1">
                <a:latin typeface="Century Gothic" panose="020B0502020202020204" pitchFamily="34" charset="0"/>
              </a:rPr>
              <a:t>los tres órdenes de gobierno</a:t>
            </a:r>
            <a:r>
              <a:rPr lang="es-ES_tradnl" sz="1400">
                <a:latin typeface="Century Gothic" panose="020B0502020202020204" pitchFamily="34" charset="0"/>
              </a:rPr>
              <a:t>. El objetivo es lograr una </a:t>
            </a:r>
            <a:r>
              <a:rPr lang="es-ES_tradnl" sz="1400" i="1">
                <a:latin typeface="Century Gothic" panose="020B0502020202020204" pitchFamily="34" charset="0"/>
              </a:rPr>
              <a:t>gestión más eficiente </a:t>
            </a:r>
            <a:r>
              <a:rPr lang="es-ES_tradnl" sz="1400">
                <a:latin typeface="Century Gothic" panose="020B0502020202020204" pitchFamily="34" charset="0"/>
              </a:rPr>
              <a:t>de los </a:t>
            </a:r>
            <a:r>
              <a:rPr lang="es-ES_tradnl" sz="1400" i="1">
                <a:latin typeface="Century Gothic" panose="020B0502020202020204" pitchFamily="34" charset="0"/>
              </a:rPr>
              <a:t>recursos públicos </a:t>
            </a:r>
            <a:r>
              <a:rPr lang="es-ES_tradnl" sz="1400">
                <a:latin typeface="Century Gothic" panose="020B0502020202020204" pitchFamily="34" charset="0"/>
              </a:rPr>
              <a:t>y una correcta rendición de cuentas en el ámbito local.</a:t>
            </a:r>
          </a:p>
          <a:p>
            <a:pPr marL="369888" indent="-285750" eaLnBrk="1" hangingPunct="1">
              <a:buClr>
                <a:srgbClr val="CD0000"/>
              </a:buClr>
            </a:pPr>
            <a:r>
              <a:rPr lang="es-ES_tradnl" sz="1400">
                <a:latin typeface="Century Gothic" panose="020B0502020202020204" pitchFamily="34" charset="0"/>
              </a:rPr>
              <a:t>El </a:t>
            </a:r>
            <a:r>
              <a:rPr lang="es-ES_tradnl" sz="1400" i="1">
                <a:latin typeface="Century Gothic" panose="020B0502020202020204" pitchFamily="34" charset="0"/>
              </a:rPr>
              <a:t>Presidente Enrique Peña Nieto</a:t>
            </a:r>
            <a:r>
              <a:rPr lang="es-ES_tradnl" sz="1400">
                <a:latin typeface="Century Gothic" panose="020B0502020202020204" pitchFamily="34" charset="0"/>
              </a:rPr>
              <a:t>, presentó las iniciativas de leyes secundarias en esta materia; en ella se prevé la creación de la </a:t>
            </a:r>
            <a:r>
              <a:rPr lang="es-ES_tradnl" sz="1400" i="1">
                <a:latin typeface="Century Gothic" panose="020B0502020202020204" pitchFamily="34" charset="0"/>
              </a:rPr>
              <a:t>Ley de Disciplina Financiera de las Entidades Federativas y los Municipios.</a:t>
            </a:r>
          </a:p>
          <a:p>
            <a:pPr eaLnBrk="1" hangingPunct="1">
              <a:buClr>
                <a:srgbClr val="CD0000"/>
              </a:buClr>
            </a:pPr>
            <a:r>
              <a:rPr lang="es-ES_tradnl" sz="1400">
                <a:latin typeface="Century Gothic" panose="020B0502020202020204" pitchFamily="34" charset="0"/>
              </a:rPr>
              <a:t>Esta iniciativa busca que las entidades federativas hagan suyos los principios de responsabilidad financiera y hacendaria a través de cinco componentes.</a:t>
            </a:r>
          </a:p>
          <a:p>
            <a:pPr eaLnBrk="1" hangingPunct="1">
              <a:spcBef>
                <a:spcPts val="996"/>
              </a:spcBef>
              <a:buClr>
                <a:srgbClr val="CD0000"/>
              </a:buClr>
            </a:pPr>
            <a:r>
              <a:rPr lang="es-ES_tradnl" sz="1400">
                <a:latin typeface="Century Gothic" panose="020B0502020202020204" pitchFamily="34" charset="0"/>
              </a:rPr>
              <a:t>1.- </a:t>
            </a:r>
            <a:r>
              <a:rPr lang="es-ES_tradnl" sz="1400" i="1">
                <a:latin typeface="Century Gothic" panose="020B0502020202020204" pitchFamily="34" charset="0"/>
              </a:rPr>
              <a:t>Reglas y estándares </a:t>
            </a:r>
            <a:r>
              <a:rPr lang="es-ES_tradnl" sz="1400">
                <a:latin typeface="Century Gothic" panose="020B0502020202020204" pitchFamily="34" charset="0"/>
              </a:rPr>
              <a:t>de Disciplina Financiera</a:t>
            </a:r>
          </a:p>
          <a:p>
            <a:pPr eaLnBrk="1" hangingPunct="1">
              <a:spcBef>
                <a:spcPts val="996"/>
              </a:spcBef>
              <a:buClr>
                <a:srgbClr val="CD0000"/>
              </a:buClr>
            </a:pPr>
            <a:r>
              <a:rPr lang="es-ES_tradnl" sz="1400">
                <a:latin typeface="Century Gothic" panose="020B0502020202020204" pitchFamily="34" charset="0"/>
              </a:rPr>
              <a:t>2.- </a:t>
            </a:r>
            <a:r>
              <a:rPr lang="es-ES_tradnl" sz="1400" i="1">
                <a:latin typeface="Century Gothic" panose="020B0502020202020204" pitchFamily="34" charset="0"/>
              </a:rPr>
              <a:t>Nuevas obligaciones para contratación responsable de deuda.</a:t>
            </a:r>
          </a:p>
          <a:p>
            <a:pPr eaLnBrk="1" hangingPunct="1">
              <a:spcBef>
                <a:spcPts val="996"/>
              </a:spcBef>
              <a:buClr>
                <a:srgbClr val="CD0000"/>
              </a:buClr>
            </a:pPr>
            <a:r>
              <a:rPr lang="es-ES_tradnl" sz="1400">
                <a:latin typeface="Century Gothic" panose="020B0502020202020204" pitchFamily="34" charset="0"/>
              </a:rPr>
              <a:t>3.- </a:t>
            </a:r>
            <a:r>
              <a:rPr lang="es-ES_tradnl" sz="1400" i="1">
                <a:latin typeface="Century Gothic" panose="020B0502020202020204" pitchFamily="34" charset="0"/>
              </a:rPr>
              <a:t>Creación de un Registro Público Único </a:t>
            </a:r>
            <a:r>
              <a:rPr lang="es-ES_tradnl" sz="1400">
                <a:latin typeface="Century Gothic" panose="020B0502020202020204" pitchFamily="34" charset="0"/>
              </a:rPr>
              <a:t>para transparentar obligaciones financieras</a:t>
            </a:r>
          </a:p>
          <a:p>
            <a:pPr eaLnBrk="1" hangingPunct="1">
              <a:spcBef>
                <a:spcPts val="996"/>
              </a:spcBef>
              <a:buClr>
                <a:srgbClr val="CD0000"/>
              </a:buClr>
            </a:pPr>
            <a:r>
              <a:rPr lang="es-ES_tradnl" sz="1400">
                <a:latin typeface="Century Gothic" panose="020B0502020202020204" pitchFamily="34" charset="0"/>
              </a:rPr>
              <a:t>4.- Se establece un </a:t>
            </a:r>
            <a:r>
              <a:rPr lang="es-ES_tradnl" sz="1400" i="1">
                <a:latin typeface="Century Gothic" panose="020B0502020202020204" pitchFamily="34" charset="0"/>
              </a:rPr>
              <a:t>Sistema de Alertas de Deuda Pública para Estados y Municipios</a:t>
            </a:r>
          </a:p>
          <a:p>
            <a:pPr eaLnBrk="1" hangingPunct="1">
              <a:spcBef>
                <a:spcPts val="996"/>
              </a:spcBef>
              <a:buClr>
                <a:srgbClr val="CD0000"/>
              </a:buClr>
            </a:pPr>
            <a:r>
              <a:rPr lang="es-ES_tradnl" sz="1400">
                <a:latin typeface="Century Gothic" panose="020B0502020202020204" pitchFamily="34" charset="0"/>
              </a:rPr>
              <a:t>5.- Estados y Municipios podrán </a:t>
            </a:r>
            <a:r>
              <a:rPr lang="es-ES_tradnl" sz="1400" i="1">
                <a:latin typeface="Century Gothic" panose="020B0502020202020204" pitchFamily="34" charset="0"/>
              </a:rPr>
              <a:t>obtener créditos con aval de la Federación</a:t>
            </a:r>
          </a:p>
          <a:p>
            <a:pPr eaLnBrk="1" hangingPunct="1">
              <a:buClr>
                <a:srgbClr val="CD0000"/>
              </a:buClr>
            </a:pPr>
            <a:r>
              <a:rPr lang="es-ES_tradnl" sz="1400">
                <a:latin typeface="Century Gothic" panose="020B0502020202020204" pitchFamily="34" charset="0"/>
              </a:rPr>
              <a:t>A través de estos componentes se avanza en un </a:t>
            </a:r>
            <a:r>
              <a:rPr lang="es-ES_tradnl" sz="1400" i="1">
                <a:latin typeface="Century Gothic" panose="020B0502020202020204" pitchFamily="34" charset="0"/>
              </a:rPr>
              <a:t>manejo más responsable y transparente de los recursos financieros</a:t>
            </a:r>
            <a:r>
              <a:rPr lang="es-ES_tradnl" sz="1400">
                <a:latin typeface="Century Gothic" panose="020B0502020202020204" pitchFamily="34" charset="0"/>
              </a:rPr>
              <a:t> en los tres órdenes de gobierno.</a:t>
            </a:r>
          </a:p>
        </p:txBody>
      </p:sp>
    </p:spTree>
    <p:extLst>
      <p:ext uri="{BB962C8B-B14F-4D97-AF65-F5344CB8AC3E}">
        <p14:creationId xmlns:p14="http://schemas.microsoft.com/office/powerpoint/2010/main" val="37473934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Julio </a:t>
            </a:r>
            <a:r>
              <a:rPr lang="es-ES" dirty="0">
                <a:latin typeface="Century Gothic" pitchFamily="34" charset="0"/>
              </a:rPr>
              <a:t>2016</a:t>
            </a:r>
          </a:p>
        </p:txBody>
      </p:sp>
      <p:sp>
        <p:nvSpPr>
          <p:cNvPr id="4" name="Título 1"/>
          <p:cNvSpPr>
            <a:spLocks noGrp="1"/>
          </p:cNvSpPr>
          <p:nvPr>
            <p:ph type="ctrTitle"/>
          </p:nvPr>
        </p:nvSpPr>
        <p:spPr>
          <a:xfrm>
            <a:off x="2433638" y="2751826"/>
            <a:ext cx="5726112" cy="1174272"/>
          </a:xfrm>
        </p:spPr>
        <p:txBody>
          <a:bodyPr/>
          <a:lstStyle/>
          <a:p>
            <a:r>
              <a:rPr lang="es-MX" altLang="es-MX" sz="2800" dirty="0" smtClean="0">
                <a:latin typeface="Century Gothic" pitchFamily="34" charset="0"/>
              </a:rPr>
              <a:t>Comité de Inversiones</a:t>
            </a:r>
            <a:br>
              <a:rPr lang="es-MX" altLang="es-MX" sz="2800" dirty="0" smtClean="0">
                <a:latin typeface="Century Gothic" pitchFamily="34" charset="0"/>
              </a:rPr>
            </a:br>
            <a:r>
              <a:rPr lang="es-MX" altLang="es-MX" sz="2800" dirty="0" smtClean="0">
                <a:latin typeface="Century Gothic" pitchFamily="34" charset="0"/>
              </a:rPr>
              <a:t>Sesión ordinaria número </a:t>
            </a:r>
            <a:r>
              <a:rPr lang="es-MX" altLang="es-MX" sz="2800" dirty="0" smtClean="0">
                <a:latin typeface="Century Gothic" pitchFamily="34" charset="0"/>
              </a:rPr>
              <a:t>024</a:t>
            </a:r>
            <a:endParaRPr lang="es-MX" altLang="es-MX" sz="2800" dirty="0">
              <a:latin typeface="Century Gothic" pitchFamily="34" charset="0"/>
            </a:endParaRPr>
          </a:p>
        </p:txBody>
      </p:sp>
    </p:spTree>
    <p:extLst>
      <p:ext uri="{BB962C8B-B14F-4D97-AF65-F5344CB8AC3E}">
        <p14:creationId xmlns:p14="http://schemas.microsoft.com/office/powerpoint/2010/main" val="4615744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3.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4.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5.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6.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7.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8.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9.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0.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1.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3.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4.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5.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6.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7.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18.xml><?xml version="1.0" encoding="utf-8"?>
<p:tagLst xmlns:a="http://schemas.openxmlformats.org/drawingml/2006/main" xmlns:r="http://schemas.openxmlformats.org/officeDocument/2006/relationships" xmlns:p="http://schemas.openxmlformats.org/presentationml/2006/main">
  <p:tag name="ENAME" val="NOTMANAGED"/>
  <p:tag name="PBCOMPONENT" val="SHAPE"/>
  <p:tag name="PBLAYOUTS" val="A,B,C,F"/>
  <p:tag name="SHAPEKEY" val="RESET"/>
  <p:tag name="REFSHAPEUNIQUENAMELIST" val=""/>
  <p:tag name="IGNOREFONTNONCOMPLIANCE" val="0"/>
  <p:tag name="IGNORECOLORLINESNONCOMPLIANCE" val="0"/>
  <p:tag name="IGNOREPOSITIONNONCOMPLIANCE" val="0"/>
  <p:tag name="POSITIONTOP" val="150"/>
  <p:tag name="POSITIONLEFT" val="54"/>
  <p:tag name="IGNORESIZENONCOMPLIANCE" val="0"/>
  <p:tag name="SIZEWIDTH" val="336"/>
  <p:tag name="SIZEHEIGHT" val="173.25"/>
  <p:tag name="CHECK_DATE_MODIFY_LINK" val="FALSE"/>
  <p:tag name="UPDATE_COLOR_DURING_LINK" val="FALSE"/>
  <p:tag name="SHAPEUNIQUENAME" val="chartXl!18"/>
  <p:tag name="DEALMAVEN.PRESLINK.LARGEDATA" val="&lt;data vendor=&quot;DealMaven&quot; application=&quot;PresLink&quot; version=&quot;4871BD40-5179-11d6-94D1-000347B60DED&quot;&gt;&lt;LargeMSGraph FileName=&quot;Y:\Mex\IBD\FIG\Banks\Grupo Financiero Interacciones\Project Roma\PPT\Roadshow Presentation\Project Roma - Roadshow Backup_VCurrent.xlsx&quot; DocID=&quot;B4128F27F6994C70B9838C04C55CF43D&quot; version=&quot;1&quot; WksName=&quot;Highlight 4&quot; address=&quot;$K$6:$L$15&quot; rows=&quot;10&quot; cols=&quot;2&quot; RowLabels=&quot;1&quot; ColLabels=&quot;0&quot; Blanks=&quot;0&quot; multiplier=&quot;1&quot; sign=&quot;+&quot; /&gt;&lt;/data&gt;"/>
  <p:tag name="GSTR_LG_PPT_FULL_PATH" val="Y:\Mex\IBD\FIG\Banks\Grupo Financiero Interacciones\Project Naple\Presentation\Roadshow\Español\Pres. Interna\Project Napoli non deal roadshow español 64 (script).pptx"/>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19626</TotalTime>
  <Words>7836</Words>
  <Application>Microsoft Office PowerPoint</Application>
  <PresentationFormat>Carta (216 x 279 mm)</PresentationFormat>
  <Paragraphs>1191</Paragraphs>
  <Slides>66</Slides>
  <Notes>6</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66</vt:i4>
      </vt:variant>
    </vt:vector>
  </HeadingPairs>
  <TitlesOfParts>
    <vt:vector size="68" baseType="lpstr">
      <vt:lpstr>Tema de Office</vt:lpstr>
      <vt:lpstr>Imagen de mapa de bits</vt:lpstr>
      <vt:lpstr>Comité de Inversiones Sesión ordinaria número 024</vt:lpstr>
      <vt:lpstr>Presentación de PowerPoint</vt:lpstr>
      <vt:lpstr>Solicitud sobre inversión en CKD</vt:lpstr>
      <vt:lpstr>Contenido</vt:lpstr>
      <vt:lpstr>I. Acerca de Fondo Capital Infraestructura</vt:lpstr>
      <vt:lpstr>Fondo Capital Infraestructura</vt:lpstr>
      <vt:lpstr>Modelo de Negocios Diferenciado</vt:lpstr>
      <vt:lpstr>Lineamientos de Inversión</vt:lpstr>
      <vt:lpstr>II. Pipeline</vt:lpstr>
      <vt:lpstr>Visibilidad de Proyectos (Junio 2016)</vt:lpstr>
      <vt:lpstr>III. Rentabilidad</vt:lpstr>
      <vt:lpstr>Presentación de PowerPoint</vt:lpstr>
      <vt:lpstr>Presentación de PowerPoint</vt:lpstr>
      <vt:lpstr>Presentación de PowerPoint</vt:lpstr>
      <vt:lpstr>Comparables de Mercado para Comisiones y Retorno Preferente</vt:lpstr>
      <vt:lpstr>IV. La Emisión</vt:lpstr>
      <vt:lpstr>Presentación de PowerPoint</vt:lpstr>
      <vt:lpstr>Presentación de PowerPoint</vt:lpstr>
      <vt:lpstr>V. Compromisos a la Fecha</vt:lpstr>
      <vt:lpstr>Presentación de PowerPoint</vt:lpstr>
      <vt:lpstr>VI. Consideraciones de la Inversión</vt:lpstr>
      <vt:lpstr>Aspectos a Considerar Previos a la Inversión</vt:lpstr>
      <vt:lpstr>Aspectos a Considerar Previos a la Inversión</vt:lpstr>
      <vt:lpstr>Aspectos a Considerar Previos a la Inversión</vt:lpstr>
      <vt:lpstr>VII. Conclusiones</vt:lpstr>
      <vt:lpstr>Conclusiones</vt:lpstr>
      <vt:lpstr>Consideraciones y Conclusiones                                  en Caso de Aprobarse la Inversión</vt:lpstr>
      <vt:lpstr>Anexos</vt:lpstr>
      <vt:lpstr>Anexo I. Cartera de Crédito de GFI</vt:lpstr>
      <vt:lpstr>Cartera de Crédito de GFI</vt:lpstr>
      <vt:lpstr>Anexo II. Estructura del Fondo</vt:lpstr>
      <vt:lpstr>Estructura del Fondo</vt:lpstr>
      <vt:lpstr>Anexo III. Ventajas Competitivas</vt:lpstr>
      <vt:lpstr>Ventajas Competitivas</vt:lpstr>
      <vt:lpstr>Alianza con GFI</vt:lpstr>
      <vt:lpstr>Capacidad Única del Administrador para Generar Oportunidades de Inversión</vt:lpstr>
      <vt:lpstr>Temprana Visibilidad de Oportunidades de Inversión (Estados  y Municipios) </vt:lpstr>
      <vt:lpstr>Estrategia de Inversión Incluyente de Segmentos Menos Atendidos </vt:lpstr>
      <vt:lpstr>Proceso de Inversión Robusto con Intereses alineados entre GFI y el Administrador </vt:lpstr>
      <vt:lpstr>Equipo Altamente Experimentado</vt:lpstr>
      <vt:lpstr>Anexo IV. Relación del Fondo con GFI y Gobierno Corporativo</vt:lpstr>
      <vt:lpstr>Compromisos de GFI con el Fondo</vt:lpstr>
      <vt:lpstr>Gobierno Corporativo</vt:lpstr>
      <vt:lpstr>Anexo V: Entidades Relevantes de la Emisión</vt:lpstr>
      <vt:lpstr>Entidades Relevantes de la Emisión</vt:lpstr>
      <vt:lpstr>Anexo VI: Comparables de mercado en Comisiones  y Estructura de Comisiones</vt:lpstr>
      <vt:lpstr>Comisión de Administración</vt:lpstr>
      <vt:lpstr>Base de la Comisión de Administración</vt:lpstr>
      <vt:lpstr>Comparables Comisión por Desempeño</vt:lpstr>
      <vt:lpstr>Anexo VII. Riesgo Municipal y Estatal</vt:lpstr>
      <vt:lpstr>Estrategia de Inversión – Mercado Objetivo</vt:lpstr>
      <vt:lpstr>Lineamientos de Inversión</vt:lpstr>
      <vt:lpstr>¿Dónde están los Proyectos?</vt:lpstr>
      <vt:lpstr>Proyectos Municipales</vt:lpstr>
      <vt:lpstr>Diversificación del Portafolio</vt:lpstr>
      <vt:lpstr>Fuente de Pago de los Proyectos</vt:lpstr>
      <vt:lpstr>Segunda Garantía de los Proyectos</vt:lpstr>
      <vt:lpstr>Proyectos Municipales – Estructura de Garantía</vt:lpstr>
      <vt:lpstr>Proyectos Municipales – Estructura de Garantía</vt:lpstr>
      <vt:lpstr>Proyectos Municipales – Estructura de Garantía</vt:lpstr>
      <vt:lpstr>Proyectos Municipales – Estructura de Garantía</vt:lpstr>
      <vt:lpstr>Proyectos Municipales – Estructura de Garantía</vt:lpstr>
      <vt:lpstr>Proyectos Municipales – Estructura de Garantía</vt:lpstr>
      <vt:lpstr>Proyectos Municipales – Estructura de Garantía</vt:lpstr>
      <vt:lpstr>Iniciativa de Ley de Disciplina Financiera de las Entidades Federativas y los Municipios</vt:lpstr>
      <vt:lpstr>Comité de Inversiones Sesión ordinaria número 024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Gonzalez Sanchez Patricia</cp:lastModifiedBy>
  <cp:revision>233</cp:revision>
  <cp:lastPrinted>2016-07-07T16:02:31Z</cp:lastPrinted>
  <dcterms:created xsi:type="dcterms:W3CDTF">2015-01-27T17:54:18Z</dcterms:created>
  <dcterms:modified xsi:type="dcterms:W3CDTF">2016-07-13T15:53:39Z</dcterms:modified>
</cp:coreProperties>
</file>