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charts/chart8.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07" r:id="rId4"/>
  </p:sldMasterIdLst>
  <p:notesMasterIdLst>
    <p:notesMasterId r:id="rId36"/>
  </p:notesMasterIdLst>
  <p:sldIdLst>
    <p:sldId id="261" r:id="rId5"/>
    <p:sldId id="517" r:id="rId6"/>
    <p:sldId id="570" r:id="rId7"/>
    <p:sldId id="589" r:id="rId8"/>
    <p:sldId id="572" r:id="rId9"/>
    <p:sldId id="582" r:id="rId10"/>
    <p:sldId id="573" r:id="rId11"/>
    <p:sldId id="579" r:id="rId12"/>
    <p:sldId id="580" r:id="rId13"/>
    <p:sldId id="556" r:id="rId14"/>
    <p:sldId id="557" r:id="rId15"/>
    <p:sldId id="590" r:id="rId16"/>
    <p:sldId id="581" r:id="rId17"/>
    <p:sldId id="578" r:id="rId18"/>
    <p:sldId id="574" r:id="rId19"/>
    <p:sldId id="492" r:id="rId20"/>
    <p:sldId id="493" r:id="rId21"/>
    <p:sldId id="583" r:id="rId22"/>
    <p:sldId id="584" r:id="rId23"/>
    <p:sldId id="575" r:id="rId24"/>
    <p:sldId id="526" r:id="rId25"/>
    <p:sldId id="527" r:id="rId26"/>
    <p:sldId id="528" r:id="rId27"/>
    <p:sldId id="529" r:id="rId28"/>
    <p:sldId id="530" r:id="rId29"/>
    <p:sldId id="585" r:id="rId30"/>
    <p:sldId id="576" r:id="rId31"/>
    <p:sldId id="588" r:id="rId32"/>
    <p:sldId id="577" r:id="rId33"/>
    <p:sldId id="569" r:id="rId34"/>
    <p:sldId id="525" r:id="rId35"/>
  </p:sldIdLst>
  <p:sldSz cx="9144000" cy="6858000" type="letter"/>
  <p:notesSz cx="7010400" cy="9296400"/>
  <p:custDataLst>
    <p:tags r:id="rId37"/>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2D2C"/>
    <a:srgbClr val="E8B7B7"/>
    <a:srgbClr val="808080"/>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36" autoAdjust="0"/>
    <p:restoredTop sz="94671" autoAdjust="0"/>
  </p:normalViewPr>
  <p:slideViewPr>
    <p:cSldViewPr snapToGrid="0" snapToObjects="1" showGuides="1">
      <p:cViewPr>
        <p:scale>
          <a:sx n="70" d="100"/>
          <a:sy n="70" d="100"/>
        </p:scale>
        <p:origin x="-3300" y="-1344"/>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1" Type="http://schemas.openxmlformats.org/officeDocument/2006/relationships/oleObject" Target="file:///C:\Users\IN332849\Dropbox\Regimen%20Inversion\SSMFGI\FANVIT\AFO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34130434782608"/>
          <c:y val="4.5530555555555553E-2"/>
          <c:w val="0.84691473429951691"/>
          <c:h val="0.7441885416666667"/>
        </c:manualLayout>
      </c:layout>
      <c:lineChart>
        <c:grouping val="standard"/>
        <c:varyColors val="0"/>
        <c:ser>
          <c:idx val="0"/>
          <c:order val="0"/>
          <c:tx>
            <c:strRef>
              <c:f>Hoja1!$B$1</c:f>
              <c:strCache>
                <c:ptCount val="1"/>
                <c:pt idx="0">
                  <c:v>Inflación</c:v>
                </c:pt>
              </c:strCache>
            </c:strRef>
          </c:tx>
          <c:spPr>
            <a:ln>
              <a:solidFill>
                <a:srgbClr val="BB2D2C"/>
              </a:solidFill>
            </a:ln>
          </c:spPr>
          <c:marker>
            <c:symbol val="none"/>
          </c:marker>
          <c:dLbls>
            <c:dLbl>
              <c:idx val="0"/>
              <c:layout>
                <c:manualLayout>
                  <c:x val="-3.924050723168563E-2"/>
                  <c:y val="-4.9851198751234033E-2"/>
                </c:manualLayout>
              </c:layout>
              <c:showLegendKey val="0"/>
              <c:showVal val="1"/>
              <c:showCatName val="0"/>
              <c:showSerName val="0"/>
              <c:showPercent val="0"/>
              <c:showBubbleSize val="0"/>
            </c:dLbl>
            <c:dLbl>
              <c:idx val="1"/>
              <c:layout>
                <c:manualLayout>
                  <c:x val="-5.1314509456819639E-2"/>
                  <c:y val="6.2313998439042444E-2"/>
                </c:manualLayout>
              </c:layout>
              <c:showLegendKey val="0"/>
              <c:showVal val="1"/>
              <c:showCatName val="0"/>
              <c:showSerName val="0"/>
              <c:showPercent val="0"/>
              <c:showBubbleSize val="0"/>
            </c:dLbl>
            <c:dLbl>
              <c:idx val="2"/>
              <c:layout>
                <c:manualLayout>
                  <c:x val="-6.0370011125670163E-2"/>
                  <c:y val="-3.3234132500822675E-2"/>
                </c:manualLayout>
              </c:layout>
              <c:showLegendKey val="0"/>
              <c:showVal val="1"/>
              <c:showCatName val="0"/>
              <c:showSerName val="0"/>
              <c:showPercent val="0"/>
              <c:showBubbleSize val="0"/>
            </c:dLbl>
            <c:dLbl>
              <c:idx val="3"/>
              <c:layout>
                <c:manualLayout>
                  <c:x val="-5.4333010013103145E-2"/>
                  <c:y val="4.1542665626028347E-2"/>
                </c:manualLayout>
              </c:layout>
              <c:showLegendKey val="0"/>
              <c:showVal val="1"/>
              <c:showCatName val="0"/>
              <c:showSerName val="0"/>
              <c:showPercent val="0"/>
              <c:showBubbleSize val="0"/>
            </c:dLbl>
            <c:dLbl>
              <c:idx val="4"/>
              <c:layout>
                <c:manualLayout>
                  <c:x val="-6.3388511681953669E-2"/>
                  <c:y val="-5.4005465313836848E-2"/>
                </c:manualLayout>
              </c:layout>
              <c:showLegendKey val="0"/>
              <c:showVal val="1"/>
              <c:showCatName val="0"/>
              <c:showSerName val="0"/>
              <c:showPercent val="0"/>
              <c:showBubbleSize val="0"/>
            </c:dLbl>
            <c:dLbl>
              <c:idx val="5"/>
              <c:layout>
                <c:manualLayout>
                  <c:x val="-7.2444013350804193E-2"/>
                  <c:y val="5.4005465313836848E-2"/>
                </c:manualLayout>
              </c:layout>
              <c:showLegendKey val="0"/>
              <c:showVal val="1"/>
              <c:showCatName val="0"/>
              <c:showSerName val="0"/>
              <c:showPercent val="0"/>
              <c:showBubbleSize val="0"/>
            </c:dLbl>
            <c:dLbl>
              <c:idx val="6"/>
              <c:layout>
                <c:manualLayout>
                  <c:x val="-4.2259007787969004E-2"/>
                  <c:y val="4.154266562602827E-2"/>
                </c:manualLayout>
              </c:layout>
              <c:showLegendKey val="0"/>
              <c:showVal val="1"/>
              <c:showCatName val="0"/>
              <c:showSerName val="0"/>
              <c:showPercent val="0"/>
              <c:showBubbleSize val="0"/>
            </c:dLbl>
            <c:txPr>
              <a:bodyPr/>
              <a:lstStyle/>
              <a:p>
                <a:pPr>
                  <a:defRPr sz="1200"/>
                </a:pPr>
                <a:endParaRPr lang="es-MX"/>
              </a:p>
            </c:txPr>
            <c:showLegendKey val="0"/>
            <c:showVal val="1"/>
            <c:showCatName val="0"/>
            <c:showSerName val="0"/>
            <c:showPercent val="0"/>
            <c:showBubbleSize val="0"/>
            <c:showLeaderLines val="0"/>
          </c:dLbls>
          <c:cat>
            <c:numRef>
              <c:f>Hoja1!$A$2:$A$8</c:f>
              <c:numCache>
                <c:formatCode>General</c:formatCode>
                <c:ptCount val="7"/>
                <c:pt idx="0">
                  <c:v>2010</c:v>
                </c:pt>
                <c:pt idx="1">
                  <c:v>2011</c:v>
                </c:pt>
                <c:pt idx="2">
                  <c:v>2012</c:v>
                </c:pt>
                <c:pt idx="3">
                  <c:v>2013</c:v>
                </c:pt>
                <c:pt idx="4">
                  <c:v>2014</c:v>
                </c:pt>
                <c:pt idx="5">
                  <c:v>2015</c:v>
                </c:pt>
                <c:pt idx="6">
                  <c:v>2016</c:v>
                </c:pt>
              </c:numCache>
            </c:numRef>
          </c:cat>
          <c:val>
            <c:numRef>
              <c:f>Hoja1!$B$2:$B$8</c:f>
              <c:numCache>
                <c:formatCode>General</c:formatCode>
                <c:ptCount val="7"/>
                <c:pt idx="0">
                  <c:v>4.16</c:v>
                </c:pt>
                <c:pt idx="1">
                  <c:v>3.41</c:v>
                </c:pt>
                <c:pt idx="2">
                  <c:v>4.1100000000000003</c:v>
                </c:pt>
                <c:pt idx="3">
                  <c:v>3.81</c:v>
                </c:pt>
                <c:pt idx="4">
                  <c:v>3.9</c:v>
                </c:pt>
                <c:pt idx="5">
                  <c:v>3.5</c:v>
                </c:pt>
                <c:pt idx="6">
                  <c:v>3.45</c:v>
                </c:pt>
              </c:numCache>
            </c:numRef>
          </c:val>
          <c:smooth val="0"/>
        </c:ser>
        <c:dLbls>
          <c:showLegendKey val="0"/>
          <c:showVal val="0"/>
          <c:showCatName val="0"/>
          <c:showSerName val="0"/>
          <c:showPercent val="0"/>
          <c:showBubbleSize val="0"/>
        </c:dLbls>
        <c:marker val="1"/>
        <c:smooth val="0"/>
        <c:axId val="23560960"/>
        <c:axId val="23562496"/>
      </c:lineChart>
      <c:catAx>
        <c:axId val="23560960"/>
        <c:scaling>
          <c:orientation val="minMax"/>
        </c:scaling>
        <c:delete val="0"/>
        <c:axPos val="b"/>
        <c:numFmt formatCode="General" sourceLinked="1"/>
        <c:majorTickMark val="none"/>
        <c:minorTickMark val="none"/>
        <c:tickLblPos val="nextTo"/>
        <c:txPr>
          <a:bodyPr/>
          <a:lstStyle/>
          <a:p>
            <a:pPr>
              <a:defRPr sz="1200"/>
            </a:pPr>
            <a:endParaRPr lang="es-MX"/>
          </a:p>
        </c:txPr>
        <c:crossAx val="23562496"/>
        <c:crosses val="autoZero"/>
        <c:auto val="1"/>
        <c:lblAlgn val="ctr"/>
        <c:lblOffset val="100"/>
        <c:noMultiLvlLbl val="0"/>
      </c:catAx>
      <c:valAx>
        <c:axId val="23562496"/>
        <c:scaling>
          <c:orientation val="minMax"/>
          <c:min val="3"/>
        </c:scaling>
        <c:delete val="0"/>
        <c:axPos val="l"/>
        <c:numFmt formatCode="#,##0.00" sourceLinked="0"/>
        <c:majorTickMark val="none"/>
        <c:minorTickMark val="none"/>
        <c:tickLblPos val="nextTo"/>
        <c:txPr>
          <a:bodyPr/>
          <a:lstStyle/>
          <a:p>
            <a:pPr>
              <a:defRPr sz="1200"/>
            </a:pPr>
            <a:endParaRPr lang="es-MX"/>
          </a:p>
        </c:txPr>
        <c:crossAx val="23560960"/>
        <c:crosses val="autoZero"/>
        <c:crossBetween val="between"/>
        <c:minorUnit val="0.2"/>
      </c:valAx>
    </c:plotArea>
    <c:legend>
      <c:legendPos val="b"/>
      <c:layout>
        <c:manualLayout>
          <c:xMode val="edge"/>
          <c:yMode val="edge"/>
          <c:x val="0.39334710144927543"/>
          <c:y val="0.90775312500000005"/>
          <c:w val="0.24281014492753625"/>
          <c:h val="9.041493055555555E-2"/>
        </c:manualLayout>
      </c:layout>
      <c:overlay val="0"/>
      <c:txPr>
        <a:bodyPr/>
        <a:lstStyle/>
        <a:p>
          <a:pPr>
            <a:defRPr sz="1200"/>
          </a:pPr>
          <a:endParaRPr lang="es-MX"/>
        </a:p>
      </c:txPr>
    </c:legend>
    <c:plotVisOnly val="1"/>
    <c:dispBlanksAs val="gap"/>
    <c:showDLblsOverMax val="0"/>
  </c:chart>
  <c:txPr>
    <a:bodyPr/>
    <a:lstStyle/>
    <a:p>
      <a:pPr>
        <a:defRPr sz="1400"/>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743961352657011E-2"/>
          <c:y val="5.4350000000000002E-2"/>
          <c:w val="0.89351207729468596"/>
          <c:h val="0.73977881944444446"/>
        </c:manualLayout>
      </c:layout>
      <c:lineChart>
        <c:grouping val="standard"/>
        <c:varyColors val="0"/>
        <c:ser>
          <c:idx val="0"/>
          <c:order val="0"/>
          <c:tx>
            <c:strRef>
              <c:f>Hoja1!$B$1</c:f>
              <c:strCache>
                <c:ptCount val="1"/>
                <c:pt idx="0">
                  <c:v>Crecimiento</c:v>
                </c:pt>
              </c:strCache>
            </c:strRef>
          </c:tx>
          <c:spPr>
            <a:ln>
              <a:solidFill>
                <a:schemeClr val="bg1">
                  <a:lumMod val="50000"/>
                </a:schemeClr>
              </a:solidFill>
            </a:ln>
          </c:spPr>
          <c:marker>
            <c:symbol val="none"/>
          </c:marker>
          <c:dLbls>
            <c:dLbl>
              <c:idx val="0"/>
              <c:layout>
                <c:manualLayout>
                  <c:x val="-3.9240507231685602E-2"/>
                  <c:y val="-3.3234132500822675E-2"/>
                </c:manualLayout>
              </c:layout>
              <c:showLegendKey val="0"/>
              <c:showVal val="1"/>
              <c:showCatName val="0"/>
              <c:showSerName val="0"/>
              <c:showPercent val="0"/>
              <c:showBubbleSize val="0"/>
            </c:dLbl>
            <c:dLbl>
              <c:idx val="1"/>
              <c:layout>
                <c:manualLayout>
                  <c:x val="-2.1129503893984557E-2"/>
                  <c:y val="-6.231399843904252E-2"/>
                </c:manualLayout>
              </c:layout>
              <c:showLegendKey val="0"/>
              <c:showVal val="1"/>
              <c:showCatName val="0"/>
              <c:showSerName val="0"/>
              <c:showPercent val="0"/>
              <c:showBubbleSize val="0"/>
            </c:dLbl>
            <c:dLbl>
              <c:idx val="2"/>
              <c:layout>
                <c:manualLayout>
                  <c:x val="-2.4148004450268063E-2"/>
                  <c:y val="-4.1542665626028347E-2"/>
                </c:manualLayout>
              </c:layout>
              <c:showLegendKey val="0"/>
              <c:showVal val="1"/>
              <c:showCatName val="0"/>
              <c:showSerName val="0"/>
              <c:showPercent val="0"/>
              <c:showBubbleSize val="0"/>
            </c:dLbl>
            <c:dLbl>
              <c:idx val="3"/>
              <c:layout>
                <c:manualLayout>
                  <c:x val="-4.2259007787969115E-2"/>
                  <c:y val="4.9851198751233936E-2"/>
                </c:manualLayout>
              </c:layout>
              <c:showLegendKey val="0"/>
              <c:showVal val="1"/>
              <c:showCatName val="0"/>
              <c:showSerName val="0"/>
              <c:showPercent val="0"/>
              <c:showBubbleSize val="0"/>
            </c:dLbl>
            <c:dLbl>
              <c:idx val="4"/>
              <c:layout>
                <c:manualLayout>
                  <c:x val="-5.735151056938665E-2"/>
                  <c:y val="7.893106468945385E-2"/>
                </c:manualLayout>
              </c:layout>
              <c:showLegendKey val="0"/>
              <c:showVal val="1"/>
              <c:showCatName val="0"/>
              <c:showSerName val="0"/>
              <c:showPercent val="0"/>
              <c:showBubbleSize val="0"/>
            </c:dLbl>
            <c:dLbl>
              <c:idx val="5"/>
              <c:layout>
                <c:manualLayout>
                  <c:x val="-2.7166505006551683E-2"/>
                  <c:y val="4.9851198751234012E-2"/>
                </c:manualLayout>
              </c:layout>
              <c:showLegendKey val="0"/>
              <c:showVal val="1"/>
              <c:showCatName val="0"/>
              <c:showSerName val="0"/>
              <c:showPercent val="0"/>
              <c:showBubbleSize val="0"/>
            </c:dLbl>
            <c:dLbl>
              <c:idx val="6"/>
              <c:layout>
                <c:manualLayout>
                  <c:x val="-4.2259007787969115E-2"/>
                  <c:y val="4.9851198751233977E-2"/>
                </c:manualLayout>
              </c:layout>
              <c:showLegendKey val="0"/>
              <c:showVal val="1"/>
              <c:showCatName val="0"/>
              <c:showSerName val="0"/>
              <c:showPercent val="0"/>
              <c:showBubbleSize val="0"/>
            </c:dLbl>
            <c:numFmt formatCode="#,##0.0" sourceLinked="0"/>
            <c:txPr>
              <a:bodyPr/>
              <a:lstStyle/>
              <a:p>
                <a:pPr>
                  <a:defRPr sz="1200"/>
                </a:pPr>
                <a:endParaRPr lang="es-MX"/>
              </a:p>
            </c:txPr>
            <c:showLegendKey val="0"/>
            <c:showVal val="1"/>
            <c:showCatName val="0"/>
            <c:showSerName val="0"/>
            <c:showPercent val="0"/>
            <c:showBubbleSize val="0"/>
            <c:showLeaderLines val="0"/>
          </c:dLbls>
          <c:cat>
            <c:numRef>
              <c:f>Hoja1!$A$2:$A$8</c:f>
              <c:numCache>
                <c:formatCode>General</c:formatCode>
                <c:ptCount val="7"/>
                <c:pt idx="0">
                  <c:v>2010</c:v>
                </c:pt>
                <c:pt idx="1">
                  <c:v>2011</c:v>
                </c:pt>
                <c:pt idx="2">
                  <c:v>2012</c:v>
                </c:pt>
                <c:pt idx="3">
                  <c:v>2013</c:v>
                </c:pt>
                <c:pt idx="4">
                  <c:v>2014</c:v>
                </c:pt>
                <c:pt idx="5">
                  <c:v>2015</c:v>
                </c:pt>
                <c:pt idx="6">
                  <c:v>2016</c:v>
                </c:pt>
              </c:numCache>
            </c:numRef>
          </c:cat>
          <c:val>
            <c:numRef>
              <c:f>Hoja1!$B$2:$B$8</c:f>
              <c:numCache>
                <c:formatCode>General</c:formatCode>
                <c:ptCount val="7"/>
                <c:pt idx="0">
                  <c:v>5.0999999999999996</c:v>
                </c:pt>
                <c:pt idx="1">
                  <c:v>4</c:v>
                </c:pt>
                <c:pt idx="2">
                  <c:v>3.9</c:v>
                </c:pt>
                <c:pt idx="3">
                  <c:v>1.1000000000000001</c:v>
                </c:pt>
                <c:pt idx="4">
                  <c:v>2.7</c:v>
                </c:pt>
                <c:pt idx="5">
                  <c:v>3.8</c:v>
                </c:pt>
                <c:pt idx="6">
                  <c:v>3.9</c:v>
                </c:pt>
              </c:numCache>
            </c:numRef>
          </c:val>
          <c:smooth val="0"/>
        </c:ser>
        <c:dLbls>
          <c:showLegendKey val="0"/>
          <c:showVal val="0"/>
          <c:showCatName val="0"/>
          <c:showSerName val="0"/>
          <c:showPercent val="0"/>
          <c:showBubbleSize val="0"/>
        </c:dLbls>
        <c:marker val="1"/>
        <c:smooth val="0"/>
        <c:axId val="23669760"/>
        <c:axId val="23671552"/>
      </c:lineChart>
      <c:catAx>
        <c:axId val="23669760"/>
        <c:scaling>
          <c:orientation val="minMax"/>
        </c:scaling>
        <c:delete val="0"/>
        <c:axPos val="b"/>
        <c:numFmt formatCode="General" sourceLinked="1"/>
        <c:majorTickMark val="none"/>
        <c:minorTickMark val="none"/>
        <c:tickLblPos val="nextTo"/>
        <c:txPr>
          <a:bodyPr/>
          <a:lstStyle/>
          <a:p>
            <a:pPr>
              <a:defRPr sz="1200"/>
            </a:pPr>
            <a:endParaRPr lang="es-MX"/>
          </a:p>
        </c:txPr>
        <c:crossAx val="23671552"/>
        <c:crosses val="autoZero"/>
        <c:auto val="1"/>
        <c:lblAlgn val="ctr"/>
        <c:lblOffset val="100"/>
        <c:noMultiLvlLbl val="0"/>
      </c:catAx>
      <c:valAx>
        <c:axId val="23671552"/>
        <c:scaling>
          <c:orientation val="minMax"/>
        </c:scaling>
        <c:delete val="0"/>
        <c:axPos val="l"/>
        <c:numFmt formatCode="General" sourceLinked="1"/>
        <c:majorTickMark val="none"/>
        <c:minorTickMark val="none"/>
        <c:tickLblPos val="nextTo"/>
        <c:txPr>
          <a:bodyPr/>
          <a:lstStyle/>
          <a:p>
            <a:pPr>
              <a:defRPr sz="1200"/>
            </a:pPr>
            <a:endParaRPr lang="es-MX"/>
          </a:p>
        </c:txPr>
        <c:crossAx val="23669760"/>
        <c:crosses val="autoZero"/>
        <c:crossBetween val="between"/>
      </c:valAx>
    </c:plotArea>
    <c:legend>
      <c:legendPos val="b"/>
      <c:layout>
        <c:manualLayout>
          <c:xMode val="edge"/>
          <c:yMode val="edge"/>
          <c:x val="0.32838381642512077"/>
          <c:y val="0.89893368055555556"/>
          <c:w val="0.34323236714975847"/>
          <c:h val="0.10106631944444444"/>
        </c:manualLayout>
      </c:layout>
      <c:overlay val="0"/>
      <c:txPr>
        <a:bodyPr/>
        <a:lstStyle/>
        <a:p>
          <a:pPr>
            <a:defRPr sz="1200"/>
          </a:pPr>
          <a:endParaRPr lang="es-MX"/>
        </a:p>
      </c:txPr>
    </c:legend>
    <c:plotVisOnly val="1"/>
    <c:dispBlanksAs val="gap"/>
    <c:showDLblsOverMax val="0"/>
  </c:chart>
  <c:txPr>
    <a:bodyPr/>
    <a:lstStyle/>
    <a:p>
      <a:pPr>
        <a:defRPr sz="1400"/>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34130434782608"/>
          <c:y val="0.10097736288640564"/>
          <c:w val="0.82678678207004119"/>
          <c:h val="0.84032728261365686"/>
        </c:manualLayout>
      </c:layout>
      <c:lineChart>
        <c:grouping val="standard"/>
        <c:varyColors val="0"/>
        <c:ser>
          <c:idx val="0"/>
          <c:order val="0"/>
          <c:tx>
            <c:strRef>
              <c:f>Hoja1!$B$1</c:f>
              <c:strCache>
                <c:ptCount val="1"/>
                <c:pt idx="0">
                  <c:v>PIB EUA Trimestral</c:v>
                </c:pt>
              </c:strCache>
            </c:strRef>
          </c:tx>
          <c:spPr>
            <a:ln>
              <a:solidFill>
                <a:srgbClr val="BB2D2C"/>
              </a:solidFill>
            </a:ln>
          </c:spPr>
          <c:marker>
            <c:symbol val="none"/>
          </c:marker>
          <c:dLbls>
            <c:dLbl>
              <c:idx val="0"/>
              <c:delete val="1"/>
            </c:dLbl>
            <c:dLbl>
              <c:idx val="1"/>
              <c:layout>
                <c:manualLayout>
                  <c:x val="-5.1314492753623188E-2"/>
                  <c:y val="-3.9109722222222219E-2"/>
                </c:manualLayout>
              </c:layout>
              <c:showLegendKey val="0"/>
              <c:showVal val="1"/>
              <c:showCatName val="0"/>
              <c:showSerName val="0"/>
              <c:showPercent val="0"/>
              <c:showBubbleSize val="0"/>
            </c:dLbl>
            <c:dLbl>
              <c:idx val="2"/>
              <c:layout>
                <c:manualLayout>
                  <c:x val="-3.2761352657004833E-2"/>
                  <c:y val="1.5272916666666667E-2"/>
                </c:manualLayout>
              </c:layout>
              <c:showLegendKey val="0"/>
              <c:showVal val="1"/>
              <c:showCatName val="0"/>
              <c:showSerName val="0"/>
              <c:showPercent val="0"/>
              <c:showBubbleSize val="0"/>
            </c:dLbl>
            <c:dLbl>
              <c:idx val="3"/>
              <c:layout>
                <c:manualLayout>
                  <c:x val="-5.1265458937198069E-2"/>
                  <c:y val="-2.4603125E-2"/>
                </c:manualLayout>
              </c:layout>
              <c:showLegendKey val="0"/>
              <c:showVal val="1"/>
              <c:showCatName val="0"/>
              <c:showSerName val="0"/>
              <c:showPercent val="0"/>
              <c:showBubbleSize val="0"/>
            </c:dLbl>
            <c:dLbl>
              <c:idx val="4"/>
              <c:layout>
                <c:manualLayout>
                  <c:x val="-2.0441545893719808E-2"/>
                  <c:y val="-5.8415277777777781E-2"/>
                </c:manualLayout>
              </c:layout>
              <c:showLegendKey val="0"/>
              <c:showVal val="1"/>
              <c:showCatName val="0"/>
              <c:showSerName val="0"/>
              <c:showPercent val="0"/>
              <c:showBubbleSize val="0"/>
            </c:dLbl>
            <c:dLbl>
              <c:idx val="5"/>
              <c:layout>
                <c:manualLayout>
                  <c:x val="-5.7105797101449272E-2"/>
                  <c:y val="2.7547222222222223E-2"/>
                </c:manualLayout>
              </c:layout>
              <c:showLegendKey val="0"/>
              <c:showVal val="1"/>
              <c:showCatName val="0"/>
              <c:showSerName val="0"/>
              <c:showPercent val="0"/>
              <c:showBubbleSize val="0"/>
            </c:dLbl>
            <c:dLbl>
              <c:idx val="6"/>
              <c:layout>
                <c:manualLayout>
                  <c:x val="-4.2258937198067635E-2"/>
                  <c:y val="-4.2242013888888888E-2"/>
                </c:manualLayout>
              </c:layout>
              <c:showLegendKey val="0"/>
              <c:showVal val="1"/>
              <c:showCatName val="0"/>
              <c:showSerName val="0"/>
              <c:showPercent val="0"/>
              <c:showBubbleSize val="0"/>
            </c:dLbl>
            <c:dLbl>
              <c:idx val="7"/>
              <c:layout>
                <c:manualLayout>
                  <c:x val="0"/>
                  <c:y val="-2.2048611111111113E-2"/>
                </c:manualLayout>
              </c:layout>
              <c:showLegendKey val="0"/>
              <c:showVal val="1"/>
              <c:showCatName val="0"/>
              <c:showSerName val="0"/>
              <c:showPercent val="0"/>
              <c:showBubbleSize val="0"/>
            </c:dLbl>
            <c:dLbl>
              <c:idx val="8"/>
              <c:layout>
                <c:manualLayout>
                  <c:x val="-4.9082125603864733E-2"/>
                  <c:y val="-3.9687500000000001E-2"/>
                </c:manualLayout>
              </c:layout>
              <c:showLegendKey val="0"/>
              <c:showVal val="1"/>
              <c:showCatName val="0"/>
              <c:showSerName val="0"/>
              <c:showPercent val="0"/>
              <c:showBubbleSize val="0"/>
            </c:dLbl>
            <c:dLbl>
              <c:idx val="9"/>
              <c:layout>
                <c:manualLayout>
                  <c:x val="-1.8405797101449274E-2"/>
                  <c:y val="8.819444444444444E-3"/>
                </c:manualLayout>
              </c:layout>
              <c:showLegendKey val="0"/>
              <c:showVal val="1"/>
              <c:showCatName val="0"/>
              <c:showSerName val="0"/>
              <c:showPercent val="0"/>
              <c:showBubbleSize val="0"/>
            </c:dLbl>
            <c:dLbl>
              <c:idx val="10"/>
              <c:layout>
                <c:manualLayout>
                  <c:x val="-3.98792270531401E-2"/>
                  <c:y val="-3.5277777777777776E-2"/>
                </c:manualLayout>
              </c:layout>
              <c:showLegendKey val="0"/>
              <c:showVal val="1"/>
              <c:showCatName val="0"/>
              <c:showSerName val="0"/>
              <c:showPercent val="0"/>
              <c:showBubbleSize val="0"/>
            </c:dLbl>
            <c:dLbl>
              <c:idx val="11"/>
              <c:layout>
                <c:manualLayout>
                  <c:x val="-1.8405797101449163E-2"/>
                  <c:y val="-2.2048958333333334E-2"/>
                </c:manualLayout>
              </c:layout>
              <c:showLegendKey val="0"/>
              <c:showVal val="1"/>
              <c:showCatName val="0"/>
              <c:showSerName val="0"/>
              <c:showPercent val="0"/>
              <c:showBubbleSize val="0"/>
            </c:dLbl>
            <c:dLbl>
              <c:idx val="12"/>
              <c:layout>
                <c:manualLayout>
                  <c:x val="-5.7922133033526946E-2"/>
                  <c:y val="6.2367063763750057E-2"/>
                </c:manualLayout>
              </c:layout>
              <c:showLegendKey val="0"/>
              <c:showVal val="1"/>
              <c:showCatName val="0"/>
              <c:showSerName val="0"/>
              <c:showPercent val="0"/>
              <c:showBubbleSize val="0"/>
            </c:dLbl>
            <c:dLbl>
              <c:idx val="13"/>
              <c:layout>
                <c:manualLayout>
                  <c:x val="-3.1281717787128245E-2"/>
                  <c:y val="-6.677660758830499E-2"/>
                </c:manualLayout>
              </c:layout>
              <c:showLegendKey val="0"/>
              <c:showVal val="1"/>
              <c:showCatName val="0"/>
              <c:showSerName val="0"/>
              <c:showPercent val="0"/>
              <c:showBubbleSize val="0"/>
            </c:dLbl>
            <c:dLbl>
              <c:idx val="14"/>
              <c:layout>
                <c:manualLayout>
                  <c:x val="-1.8405797101449274E-2"/>
                  <c:y val="8.819444444444444E-3"/>
                </c:manualLayout>
              </c:layout>
              <c:showLegendKey val="0"/>
              <c:showVal val="1"/>
              <c:showCatName val="0"/>
              <c:showSerName val="0"/>
              <c:showPercent val="0"/>
              <c:showBubbleSize val="0"/>
            </c:dLbl>
            <c:dLbl>
              <c:idx val="15"/>
              <c:layout>
                <c:manualLayout>
                  <c:x val="-2.7608695652174026E-2"/>
                  <c:y val="-3.5277777777777776E-2"/>
                </c:manualLayout>
              </c:layout>
              <c:showLegendKey val="0"/>
              <c:showVal val="1"/>
              <c:showCatName val="0"/>
              <c:showSerName val="0"/>
              <c:showPercent val="0"/>
              <c:showBubbleSize val="0"/>
            </c:dLbl>
            <c:dLbl>
              <c:idx val="16"/>
              <c:layout>
                <c:manualLayout>
                  <c:x val="-1.8405797101449274E-2"/>
                  <c:y val="-1.7638888888888909E-2"/>
                </c:manualLayout>
              </c:layout>
              <c:showLegendKey val="0"/>
              <c:showVal val="1"/>
              <c:showCatName val="0"/>
              <c:showSerName val="0"/>
              <c:showPercent val="0"/>
              <c:showBubbleSize val="0"/>
            </c:dLbl>
            <c:dLbl>
              <c:idx val="17"/>
              <c:layout>
                <c:manualLayout>
                  <c:x val="-4.9082125603864733E-2"/>
                  <c:y val="5.7326388888888892E-2"/>
                </c:manualLayout>
              </c:layout>
              <c:showLegendKey val="0"/>
              <c:showVal val="1"/>
              <c:showCatName val="0"/>
              <c:showSerName val="0"/>
              <c:showPercent val="0"/>
              <c:showBubbleSize val="0"/>
            </c:dLbl>
            <c:txPr>
              <a:bodyPr/>
              <a:lstStyle/>
              <a:p>
                <a:pPr>
                  <a:defRPr sz="1200"/>
                </a:pPr>
                <a:endParaRPr lang="es-MX"/>
              </a:p>
            </c:txPr>
            <c:showLegendKey val="0"/>
            <c:showVal val="1"/>
            <c:showCatName val="0"/>
            <c:showSerName val="0"/>
            <c:showPercent val="0"/>
            <c:showBubbleSize val="0"/>
            <c:showLeaderLines val="0"/>
          </c:dLbls>
          <c:cat>
            <c:numRef>
              <c:f>Hoja1!$A$2:$A$15</c:f>
              <c:numCache>
                <c:formatCode>dd/mm/yy;@</c:formatCode>
                <c:ptCount val="14"/>
                <c:pt idx="0">
                  <c:v>40633</c:v>
                </c:pt>
                <c:pt idx="1">
                  <c:v>40724</c:v>
                </c:pt>
                <c:pt idx="2">
                  <c:v>40816</c:v>
                </c:pt>
                <c:pt idx="3">
                  <c:v>40908</c:v>
                </c:pt>
                <c:pt idx="4">
                  <c:v>40999</c:v>
                </c:pt>
                <c:pt idx="5">
                  <c:v>41090</c:v>
                </c:pt>
                <c:pt idx="6">
                  <c:v>41182</c:v>
                </c:pt>
                <c:pt idx="7">
                  <c:v>41274</c:v>
                </c:pt>
                <c:pt idx="8">
                  <c:v>41364</c:v>
                </c:pt>
                <c:pt idx="9">
                  <c:v>41455</c:v>
                </c:pt>
                <c:pt idx="10">
                  <c:v>41547</c:v>
                </c:pt>
                <c:pt idx="11">
                  <c:v>41639</c:v>
                </c:pt>
                <c:pt idx="12">
                  <c:v>41729</c:v>
                </c:pt>
                <c:pt idx="13">
                  <c:v>41820</c:v>
                </c:pt>
              </c:numCache>
            </c:numRef>
          </c:cat>
          <c:val>
            <c:numRef>
              <c:f>Hoja1!$B$2:$B$15</c:f>
              <c:numCache>
                <c:formatCode>0.00</c:formatCode>
                <c:ptCount val="14"/>
                <c:pt idx="0">
                  <c:v>-1.5</c:v>
                </c:pt>
                <c:pt idx="1">
                  <c:v>2.9</c:v>
                </c:pt>
                <c:pt idx="2">
                  <c:v>0.8</c:v>
                </c:pt>
                <c:pt idx="3">
                  <c:v>4.5999999999999996</c:v>
                </c:pt>
                <c:pt idx="4">
                  <c:v>2.2999999999999998</c:v>
                </c:pt>
                <c:pt idx="5">
                  <c:v>1.6</c:v>
                </c:pt>
                <c:pt idx="6">
                  <c:v>2.5</c:v>
                </c:pt>
                <c:pt idx="7">
                  <c:v>0.1</c:v>
                </c:pt>
                <c:pt idx="8">
                  <c:v>2.7</c:v>
                </c:pt>
                <c:pt idx="9">
                  <c:v>1.8</c:v>
                </c:pt>
                <c:pt idx="10">
                  <c:v>4.5</c:v>
                </c:pt>
                <c:pt idx="11">
                  <c:v>3.5</c:v>
                </c:pt>
                <c:pt idx="12">
                  <c:v>-2.1</c:v>
                </c:pt>
                <c:pt idx="13">
                  <c:v>4</c:v>
                </c:pt>
              </c:numCache>
            </c:numRef>
          </c:val>
          <c:smooth val="0"/>
        </c:ser>
        <c:dLbls>
          <c:showLegendKey val="0"/>
          <c:showVal val="0"/>
          <c:showCatName val="0"/>
          <c:showSerName val="0"/>
          <c:showPercent val="0"/>
          <c:showBubbleSize val="0"/>
        </c:dLbls>
        <c:marker val="1"/>
        <c:smooth val="0"/>
        <c:axId val="23684992"/>
        <c:axId val="23686528"/>
      </c:lineChart>
      <c:dateAx>
        <c:axId val="23684992"/>
        <c:scaling>
          <c:orientation val="minMax"/>
        </c:scaling>
        <c:delete val="0"/>
        <c:axPos val="b"/>
        <c:numFmt formatCode="mm/yy;@" sourceLinked="0"/>
        <c:majorTickMark val="none"/>
        <c:minorTickMark val="none"/>
        <c:tickLblPos val="nextTo"/>
        <c:txPr>
          <a:bodyPr/>
          <a:lstStyle/>
          <a:p>
            <a:pPr>
              <a:defRPr sz="1200"/>
            </a:pPr>
            <a:endParaRPr lang="es-MX"/>
          </a:p>
        </c:txPr>
        <c:crossAx val="23686528"/>
        <c:crosses val="autoZero"/>
        <c:auto val="1"/>
        <c:lblOffset val="100"/>
        <c:baseTimeUnit val="months"/>
      </c:dateAx>
      <c:valAx>
        <c:axId val="23686528"/>
        <c:scaling>
          <c:orientation val="minMax"/>
        </c:scaling>
        <c:delete val="0"/>
        <c:axPos val="l"/>
        <c:numFmt formatCode="#,##0.00" sourceLinked="0"/>
        <c:majorTickMark val="none"/>
        <c:minorTickMark val="none"/>
        <c:tickLblPos val="nextTo"/>
        <c:txPr>
          <a:bodyPr/>
          <a:lstStyle/>
          <a:p>
            <a:pPr>
              <a:defRPr sz="1200"/>
            </a:pPr>
            <a:endParaRPr lang="es-MX"/>
          </a:p>
        </c:txPr>
        <c:crossAx val="23684992"/>
        <c:crosses val="autoZero"/>
        <c:crossBetween val="between"/>
        <c:minorUnit val="0.2"/>
      </c:valAx>
    </c:plotArea>
    <c:plotVisOnly val="1"/>
    <c:dispBlanksAs val="gap"/>
    <c:showDLblsOverMax val="0"/>
  </c:chart>
  <c:txPr>
    <a:bodyPr/>
    <a:lstStyle/>
    <a:p>
      <a:pPr>
        <a:defRPr sz="1400"/>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91848031361496"/>
          <c:y val="5.2866780187091719E-2"/>
          <c:w val="0.81623840579710139"/>
          <c:h val="0.64368230221646106"/>
        </c:manualLayout>
      </c:layout>
      <c:lineChart>
        <c:grouping val="standard"/>
        <c:varyColors val="0"/>
        <c:ser>
          <c:idx val="0"/>
          <c:order val="0"/>
          <c:tx>
            <c:strRef>
              <c:f>Hoja1!$B$1</c:f>
              <c:strCache>
                <c:ptCount val="1"/>
                <c:pt idx="0">
                  <c:v>Tasa de Dessempleo EUA</c:v>
                </c:pt>
              </c:strCache>
            </c:strRef>
          </c:tx>
          <c:spPr>
            <a:ln>
              <a:solidFill>
                <a:srgbClr val="BB2D2C"/>
              </a:solidFill>
            </a:ln>
          </c:spPr>
          <c:marker>
            <c:symbol val="none"/>
          </c:marker>
          <c:dLbls>
            <c:dLbl>
              <c:idx val="42"/>
              <c:layout>
                <c:manualLayout>
                  <c:x val="0"/>
                  <c:y val="-4.0348295031816458E-2"/>
                </c:manualLayout>
              </c:layout>
              <c:spPr/>
              <c:txPr>
                <a:bodyPr/>
                <a:lstStyle/>
                <a:p>
                  <a:pPr>
                    <a:defRPr sz="1200"/>
                  </a:pPr>
                  <a:endParaRPr lang="es-MX"/>
                </a:p>
              </c:txPr>
              <c:showLegendKey val="0"/>
              <c:showVal val="1"/>
              <c:showCatName val="0"/>
              <c:showSerName val="0"/>
              <c:showPercent val="0"/>
              <c:showBubbleSize val="0"/>
            </c:dLbl>
            <c:showLegendKey val="0"/>
            <c:showVal val="0"/>
            <c:showCatName val="0"/>
            <c:showSerName val="0"/>
            <c:showPercent val="0"/>
            <c:showBubbleSize val="0"/>
          </c:dLbls>
          <c:cat>
            <c:numRef>
              <c:f>Hoja1!$A$2:$A$44</c:f>
              <c:numCache>
                <c:formatCode>m/d/yyyy</c:formatCode>
                <c:ptCount val="43"/>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numCache>
            </c:numRef>
          </c:cat>
          <c:val>
            <c:numRef>
              <c:f>Hoja1!$B$2:$B$44</c:f>
              <c:numCache>
                <c:formatCode>0.00</c:formatCode>
                <c:ptCount val="43"/>
                <c:pt idx="0">
                  <c:v>9.1</c:v>
                </c:pt>
                <c:pt idx="1">
                  <c:v>9</c:v>
                </c:pt>
                <c:pt idx="2">
                  <c:v>9</c:v>
                </c:pt>
                <c:pt idx="3">
                  <c:v>9.1</c:v>
                </c:pt>
                <c:pt idx="4">
                  <c:v>9</c:v>
                </c:pt>
                <c:pt idx="5">
                  <c:v>9.1</c:v>
                </c:pt>
                <c:pt idx="6">
                  <c:v>9</c:v>
                </c:pt>
                <c:pt idx="7">
                  <c:v>9</c:v>
                </c:pt>
                <c:pt idx="8">
                  <c:v>9</c:v>
                </c:pt>
                <c:pt idx="9">
                  <c:v>8.8000000000000007</c:v>
                </c:pt>
                <c:pt idx="10">
                  <c:v>8.6</c:v>
                </c:pt>
                <c:pt idx="11">
                  <c:v>8.5</c:v>
                </c:pt>
                <c:pt idx="12">
                  <c:v>8.1999999999999993</c:v>
                </c:pt>
                <c:pt idx="13">
                  <c:v>8.3000000000000007</c:v>
                </c:pt>
                <c:pt idx="14">
                  <c:v>8.1999999999999993</c:v>
                </c:pt>
                <c:pt idx="15">
                  <c:v>8.1999999999999993</c:v>
                </c:pt>
                <c:pt idx="16">
                  <c:v>8.1999999999999993</c:v>
                </c:pt>
                <c:pt idx="17">
                  <c:v>8.1999999999999993</c:v>
                </c:pt>
                <c:pt idx="18">
                  <c:v>8.1999999999999993</c:v>
                </c:pt>
                <c:pt idx="19">
                  <c:v>8.1</c:v>
                </c:pt>
                <c:pt idx="20">
                  <c:v>7.8</c:v>
                </c:pt>
                <c:pt idx="21">
                  <c:v>7.8</c:v>
                </c:pt>
                <c:pt idx="22">
                  <c:v>7.8</c:v>
                </c:pt>
                <c:pt idx="23">
                  <c:v>7.9</c:v>
                </c:pt>
                <c:pt idx="24">
                  <c:v>7.9</c:v>
                </c:pt>
                <c:pt idx="25">
                  <c:v>7.7</c:v>
                </c:pt>
                <c:pt idx="26">
                  <c:v>7.5</c:v>
                </c:pt>
                <c:pt idx="27">
                  <c:v>7.5</c:v>
                </c:pt>
                <c:pt idx="28">
                  <c:v>7.5</c:v>
                </c:pt>
                <c:pt idx="29">
                  <c:v>7.5</c:v>
                </c:pt>
                <c:pt idx="30">
                  <c:v>7.3</c:v>
                </c:pt>
                <c:pt idx="31">
                  <c:v>7.2</c:v>
                </c:pt>
                <c:pt idx="32">
                  <c:v>7.2</c:v>
                </c:pt>
                <c:pt idx="33">
                  <c:v>7.2</c:v>
                </c:pt>
                <c:pt idx="34">
                  <c:v>7</c:v>
                </c:pt>
                <c:pt idx="35">
                  <c:v>6.7</c:v>
                </c:pt>
                <c:pt idx="36">
                  <c:v>6.6</c:v>
                </c:pt>
                <c:pt idx="37">
                  <c:v>6.7</c:v>
                </c:pt>
                <c:pt idx="38">
                  <c:v>6.7</c:v>
                </c:pt>
                <c:pt idx="39">
                  <c:v>6.3</c:v>
                </c:pt>
                <c:pt idx="40">
                  <c:v>6.3</c:v>
                </c:pt>
                <c:pt idx="41">
                  <c:v>6.1</c:v>
                </c:pt>
                <c:pt idx="42">
                  <c:v>6.2</c:v>
                </c:pt>
              </c:numCache>
            </c:numRef>
          </c:val>
          <c:smooth val="0"/>
        </c:ser>
        <c:dLbls>
          <c:showLegendKey val="0"/>
          <c:showVal val="0"/>
          <c:showCatName val="0"/>
          <c:showSerName val="0"/>
          <c:showPercent val="0"/>
          <c:showBubbleSize val="0"/>
        </c:dLbls>
        <c:marker val="1"/>
        <c:smooth val="0"/>
        <c:axId val="23741184"/>
        <c:axId val="23742720"/>
      </c:lineChart>
      <c:dateAx>
        <c:axId val="23741184"/>
        <c:scaling>
          <c:orientation val="minMax"/>
        </c:scaling>
        <c:delete val="0"/>
        <c:axPos val="b"/>
        <c:numFmt formatCode="mm/yy;@" sourceLinked="0"/>
        <c:majorTickMark val="none"/>
        <c:minorTickMark val="none"/>
        <c:tickLblPos val="nextTo"/>
        <c:txPr>
          <a:bodyPr/>
          <a:lstStyle/>
          <a:p>
            <a:pPr>
              <a:defRPr sz="1200"/>
            </a:pPr>
            <a:endParaRPr lang="es-MX"/>
          </a:p>
        </c:txPr>
        <c:crossAx val="23742720"/>
        <c:crosses val="autoZero"/>
        <c:auto val="1"/>
        <c:lblOffset val="100"/>
        <c:baseTimeUnit val="months"/>
      </c:dateAx>
      <c:valAx>
        <c:axId val="23742720"/>
        <c:scaling>
          <c:orientation val="minMax"/>
          <c:max val="9.5"/>
          <c:min val="6"/>
        </c:scaling>
        <c:delete val="0"/>
        <c:axPos val="l"/>
        <c:numFmt formatCode="#,##0.00" sourceLinked="0"/>
        <c:majorTickMark val="none"/>
        <c:minorTickMark val="none"/>
        <c:tickLblPos val="nextTo"/>
        <c:txPr>
          <a:bodyPr/>
          <a:lstStyle/>
          <a:p>
            <a:pPr>
              <a:defRPr sz="1200"/>
            </a:pPr>
            <a:endParaRPr lang="es-MX"/>
          </a:p>
        </c:txPr>
        <c:crossAx val="23741184"/>
        <c:crosses val="autoZero"/>
        <c:crossBetween val="between"/>
        <c:minorUnit val="0.2"/>
      </c:valAx>
    </c:plotArea>
    <c:plotVisOnly val="1"/>
    <c:dispBlanksAs val="gap"/>
    <c:showDLblsOverMax val="0"/>
  </c:chart>
  <c:txPr>
    <a:bodyPr/>
    <a:lstStyle/>
    <a:p>
      <a:pPr>
        <a:defRPr sz="1400"/>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34130434782608"/>
          <c:y val="0.10097736288640564"/>
          <c:w val="0.86228522386588347"/>
          <c:h val="0.84032728261365686"/>
        </c:manualLayout>
      </c:layout>
      <c:lineChart>
        <c:grouping val="standard"/>
        <c:varyColors val="0"/>
        <c:ser>
          <c:idx val="0"/>
          <c:order val="0"/>
          <c:tx>
            <c:strRef>
              <c:f>Hoja1!$B$1</c:f>
              <c:strCache>
                <c:ptCount val="1"/>
                <c:pt idx="0">
                  <c:v>PIB Eurozona Trimestral</c:v>
                </c:pt>
              </c:strCache>
            </c:strRef>
          </c:tx>
          <c:spPr>
            <a:ln>
              <a:solidFill>
                <a:srgbClr val="BB2D2C"/>
              </a:solidFill>
            </a:ln>
          </c:spPr>
          <c:marker>
            <c:symbol val="none"/>
          </c:marker>
          <c:dLbls>
            <c:dLbl>
              <c:idx val="0"/>
              <c:delete val="1"/>
            </c:dLbl>
            <c:dLbl>
              <c:idx val="1"/>
              <c:layout>
                <c:manualLayout>
                  <c:x val="-7.6807322294341493E-2"/>
                  <c:y val="1.1296528922995711E-2"/>
                </c:manualLayout>
              </c:layout>
              <c:showLegendKey val="0"/>
              <c:showVal val="1"/>
              <c:showCatName val="0"/>
              <c:showSerName val="0"/>
              <c:showPercent val="0"/>
              <c:showBubbleSize val="0"/>
            </c:dLbl>
            <c:dLbl>
              <c:idx val="2"/>
              <c:layout>
                <c:manualLayout>
                  <c:x val="-4.9756647638895493E-2"/>
                  <c:y val="-5.5295520800465167E-2"/>
                </c:manualLayout>
              </c:layout>
              <c:showLegendKey val="0"/>
              <c:showVal val="1"/>
              <c:showCatName val="0"/>
              <c:showSerName val="0"/>
              <c:showPercent val="0"/>
              <c:showBubbleSize val="0"/>
            </c:dLbl>
            <c:dLbl>
              <c:idx val="3"/>
              <c:layout>
                <c:manualLayout>
                  <c:x val="-4.5600409668790101E-2"/>
                  <c:y val="-0.1354964308890331"/>
                </c:manualLayout>
              </c:layout>
              <c:showLegendKey val="0"/>
              <c:showVal val="1"/>
              <c:showCatName val="0"/>
              <c:showSerName val="0"/>
              <c:showPercent val="0"/>
              <c:showBubbleSize val="0"/>
            </c:dLbl>
            <c:dLbl>
              <c:idx val="4"/>
              <c:layout>
                <c:manualLayout>
                  <c:x val="-3.1771634629324239E-2"/>
                  <c:y val="-7.8577594675207932E-2"/>
                </c:manualLayout>
              </c:layout>
              <c:showLegendKey val="0"/>
              <c:showVal val="1"/>
              <c:showCatName val="0"/>
              <c:showSerName val="0"/>
              <c:showPercent val="0"/>
              <c:showBubbleSize val="0"/>
            </c:dLbl>
            <c:dLbl>
              <c:idx val="5"/>
              <c:layout>
                <c:manualLayout>
                  <c:x val="-6.5603434009379027E-2"/>
                  <c:y val="0.13844062495658921"/>
                </c:manualLayout>
              </c:layout>
              <c:showLegendKey val="0"/>
              <c:showVal val="1"/>
              <c:showCatName val="0"/>
              <c:showSerName val="0"/>
              <c:showPercent val="0"/>
              <c:showBubbleSize val="0"/>
            </c:dLbl>
            <c:dLbl>
              <c:idx val="6"/>
              <c:layout>
                <c:manualLayout>
                  <c:x val="-5.3589040289301816E-2"/>
                  <c:y val="-0.13297294937359472"/>
                </c:manualLayout>
              </c:layout>
              <c:showLegendKey val="0"/>
              <c:showVal val="1"/>
              <c:showCatName val="0"/>
              <c:showSerName val="0"/>
              <c:showPercent val="0"/>
              <c:showBubbleSize val="0"/>
            </c:dLbl>
            <c:dLbl>
              <c:idx val="7"/>
              <c:layout>
                <c:manualLayout>
                  <c:x val="-4.5320502040537759E-2"/>
                  <c:y val="4.8520064218198995E-2"/>
                </c:manualLayout>
              </c:layout>
              <c:showLegendKey val="0"/>
              <c:showVal val="1"/>
              <c:showCatName val="0"/>
              <c:showSerName val="0"/>
              <c:showPercent val="0"/>
              <c:showBubbleSize val="0"/>
            </c:dLbl>
            <c:dLbl>
              <c:idx val="8"/>
              <c:layout>
                <c:manualLayout>
                  <c:x val="-5.7579787056089918E-2"/>
                  <c:y val="-0.13041850976469865"/>
                </c:manualLayout>
              </c:layout>
              <c:showLegendKey val="0"/>
              <c:showVal val="1"/>
              <c:showCatName val="0"/>
              <c:showSerName val="0"/>
              <c:showPercent val="0"/>
              <c:showBubbleSize val="0"/>
            </c:dLbl>
            <c:dLbl>
              <c:idx val="9"/>
              <c:layout>
                <c:manualLayout>
                  <c:x val="-4.1066129125068976E-2"/>
                  <c:y val="-3.654602932684007E-2"/>
                </c:manualLayout>
              </c:layout>
              <c:showLegendKey val="0"/>
              <c:showVal val="1"/>
              <c:showCatName val="0"/>
              <c:showSerName val="0"/>
              <c:showPercent val="0"/>
              <c:showBubbleSize val="0"/>
            </c:dLbl>
            <c:dLbl>
              <c:idx val="10"/>
              <c:layout>
                <c:manualLayout>
                  <c:x val="-4.2711673731639289E-2"/>
                  <c:y val="-9.5765290023754376E-2"/>
                </c:manualLayout>
              </c:layout>
              <c:showLegendKey val="0"/>
              <c:showVal val="1"/>
              <c:showCatName val="0"/>
              <c:showSerName val="0"/>
              <c:showPercent val="0"/>
              <c:showBubbleSize val="0"/>
            </c:dLbl>
            <c:dLbl>
              <c:idx val="11"/>
              <c:layout>
                <c:manualLayout>
                  <c:x val="-1.8405797101449163E-2"/>
                  <c:y val="-2.2048958333333334E-2"/>
                </c:manualLayout>
              </c:layout>
              <c:showLegendKey val="0"/>
              <c:showVal val="1"/>
              <c:showCatName val="0"/>
              <c:showSerName val="0"/>
              <c:showPercent val="0"/>
              <c:showBubbleSize val="0"/>
            </c:dLbl>
            <c:dLbl>
              <c:idx val="12"/>
              <c:layout>
                <c:manualLayout>
                  <c:x val="-5.1838000616465887E-2"/>
                  <c:y val="7.7488901721944725E-2"/>
                </c:manualLayout>
              </c:layout>
              <c:showLegendKey val="0"/>
              <c:showVal val="1"/>
              <c:showCatName val="0"/>
              <c:showSerName val="0"/>
              <c:showPercent val="0"/>
              <c:showBubbleSize val="0"/>
            </c:dLbl>
            <c:dLbl>
              <c:idx val="13"/>
              <c:layout>
                <c:manualLayout>
                  <c:x val="-4.5878086957364702E-4"/>
                  <c:y val="-6.1735994935573427E-2"/>
                </c:manualLayout>
              </c:layout>
              <c:showLegendKey val="0"/>
              <c:showVal val="1"/>
              <c:showCatName val="0"/>
              <c:showSerName val="0"/>
              <c:showPercent val="0"/>
              <c:showBubbleSize val="0"/>
            </c:dLbl>
            <c:dLbl>
              <c:idx val="14"/>
              <c:layout>
                <c:manualLayout>
                  <c:x val="-1.8405797101449274E-2"/>
                  <c:y val="8.819444444444444E-3"/>
                </c:manualLayout>
              </c:layout>
              <c:showLegendKey val="0"/>
              <c:showVal val="1"/>
              <c:showCatName val="0"/>
              <c:showSerName val="0"/>
              <c:showPercent val="0"/>
              <c:showBubbleSize val="0"/>
            </c:dLbl>
            <c:dLbl>
              <c:idx val="15"/>
              <c:layout>
                <c:manualLayout>
                  <c:x val="-2.7608695652174026E-2"/>
                  <c:y val="-3.5277777777777776E-2"/>
                </c:manualLayout>
              </c:layout>
              <c:showLegendKey val="0"/>
              <c:showVal val="1"/>
              <c:showCatName val="0"/>
              <c:showSerName val="0"/>
              <c:showPercent val="0"/>
              <c:showBubbleSize val="0"/>
            </c:dLbl>
            <c:dLbl>
              <c:idx val="16"/>
              <c:layout>
                <c:manualLayout>
                  <c:x val="-1.8405797101449274E-2"/>
                  <c:y val="-1.7638888888888909E-2"/>
                </c:manualLayout>
              </c:layout>
              <c:showLegendKey val="0"/>
              <c:showVal val="1"/>
              <c:showCatName val="0"/>
              <c:showSerName val="0"/>
              <c:showPercent val="0"/>
              <c:showBubbleSize val="0"/>
            </c:dLbl>
            <c:dLbl>
              <c:idx val="17"/>
              <c:layout>
                <c:manualLayout>
                  <c:x val="-4.9082125603864733E-2"/>
                  <c:y val="5.7326388888888892E-2"/>
                </c:manualLayout>
              </c:layout>
              <c:showLegendKey val="0"/>
              <c:showVal val="1"/>
              <c:showCatName val="0"/>
              <c:showSerName val="0"/>
              <c:showPercent val="0"/>
              <c:showBubbleSize val="0"/>
            </c:dLbl>
            <c:numFmt formatCode="#,##0.0" sourceLinked="0"/>
            <c:txPr>
              <a:bodyPr/>
              <a:lstStyle/>
              <a:p>
                <a:pPr>
                  <a:defRPr sz="1200" b="1"/>
                </a:pPr>
                <a:endParaRPr lang="es-MX"/>
              </a:p>
            </c:txPr>
            <c:showLegendKey val="0"/>
            <c:showVal val="1"/>
            <c:showCatName val="0"/>
            <c:showSerName val="0"/>
            <c:showPercent val="0"/>
            <c:showBubbleSize val="0"/>
            <c:showLeaderLines val="0"/>
          </c:dLbls>
          <c:cat>
            <c:numRef>
              <c:f>Hoja1!$A$2:$A$15</c:f>
              <c:numCache>
                <c:formatCode>m/d/yyyy</c:formatCode>
                <c:ptCount val="14"/>
                <c:pt idx="0">
                  <c:v>40633</c:v>
                </c:pt>
                <c:pt idx="1">
                  <c:v>40724</c:v>
                </c:pt>
                <c:pt idx="2">
                  <c:v>40816</c:v>
                </c:pt>
                <c:pt idx="3">
                  <c:v>40908</c:v>
                </c:pt>
                <c:pt idx="4">
                  <c:v>40999</c:v>
                </c:pt>
                <c:pt idx="5">
                  <c:v>41090</c:v>
                </c:pt>
                <c:pt idx="6">
                  <c:v>41182</c:v>
                </c:pt>
                <c:pt idx="7">
                  <c:v>41274</c:v>
                </c:pt>
                <c:pt idx="8">
                  <c:v>41364</c:v>
                </c:pt>
                <c:pt idx="9">
                  <c:v>41455</c:v>
                </c:pt>
                <c:pt idx="10">
                  <c:v>41547</c:v>
                </c:pt>
                <c:pt idx="11">
                  <c:v>41639</c:v>
                </c:pt>
                <c:pt idx="12">
                  <c:v>41729</c:v>
                </c:pt>
                <c:pt idx="13">
                  <c:v>41820</c:v>
                </c:pt>
              </c:numCache>
            </c:numRef>
          </c:cat>
          <c:val>
            <c:numRef>
              <c:f>Hoja1!$B$2:$B$15</c:f>
              <c:numCache>
                <c:formatCode>0.00</c:formatCode>
                <c:ptCount val="14"/>
                <c:pt idx="0">
                  <c:v>0.8</c:v>
                </c:pt>
                <c:pt idx="1">
                  <c:v>0.1</c:v>
                </c:pt>
                <c:pt idx="2">
                  <c:v>0</c:v>
                </c:pt>
                <c:pt idx="3">
                  <c:v>-0.2</c:v>
                </c:pt>
                <c:pt idx="4">
                  <c:v>-0.1</c:v>
                </c:pt>
                <c:pt idx="5">
                  <c:v>-0.3</c:v>
                </c:pt>
                <c:pt idx="6">
                  <c:v>-0.2</c:v>
                </c:pt>
                <c:pt idx="7">
                  <c:v>-0.5</c:v>
                </c:pt>
                <c:pt idx="8">
                  <c:v>-0.2</c:v>
                </c:pt>
                <c:pt idx="9">
                  <c:v>0.3</c:v>
                </c:pt>
                <c:pt idx="10">
                  <c:v>0.1</c:v>
                </c:pt>
                <c:pt idx="11">
                  <c:v>0.3</c:v>
                </c:pt>
                <c:pt idx="12">
                  <c:v>0.2</c:v>
                </c:pt>
                <c:pt idx="13">
                  <c:v>0</c:v>
                </c:pt>
              </c:numCache>
            </c:numRef>
          </c:val>
          <c:smooth val="0"/>
        </c:ser>
        <c:dLbls>
          <c:showLegendKey val="0"/>
          <c:showVal val="0"/>
          <c:showCatName val="0"/>
          <c:showSerName val="0"/>
          <c:showPercent val="0"/>
          <c:showBubbleSize val="0"/>
        </c:dLbls>
        <c:marker val="1"/>
        <c:smooth val="0"/>
        <c:axId val="23798144"/>
        <c:axId val="23799680"/>
      </c:lineChart>
      <c:dateAx>
        <c:axId val="23798144"/>
        <c:scaling>
          <c:orientation val="minMax"/>
        </c:scaling>
        <c:delete val="0"/>
        <c:axPos val="b"/>
        <c:numFmt formatCode="dd/mm/yy;@" sourceLinked="0"/>
        <c:majorTickMark val="none"/>
        <c:minorTickMark val="none"/>
        <c:tickLblPos val="nextTo"/>
        <c:txPr>
          <a:bodyPr/>
          <a:lstStyle/>
          <a:p>
            <a:pPr>
              <a:defRPr sz="1200"/>
            </a:pPr>
            <a:endParaRPr lang="es-MX"/>
          </a:p>
        </c:txPr>
        <c:crossAx val="23799680"/>
        <c:crosses val="autoZero"/>
        <c:auto val="1"/>
        <c:lblOffset val="100"/>
        <c:baseTimeUnit val="months"/>
      </c:dateAx>
      <c:valAx>
        <c:axId val="23799680"/>
        <c:scaling>
          <c:orientation val="minMax"/>
        </c:scaling>
        <c:delete val="0"/>
        <c:axPos val="l"/>
        <c:numFmt formatCode="#,##0.00" sourceLinked="0"/>
        <c:majorTickMark val="none"/>
        <c:minorTickMark val="none"/>
        <c:tickLblPos val="nextTo"/>
        <c:txPr>
          <a:bodyPr/>
          <a:lstStyle/>
          <a:p>
            <a:pPr>
              <a:defRPr sz="1200"/>
            </a:pPr>
            <a:endParaRPr lang="es-MX"/>
          </a:p>
        </c:txPr>
        <c:crossAx val="23798144"/>
        <c:crosses val="autoZero"/>
        <c:crossBetween val="between"/>
        <c:minorUnit val="0.2"/>
      </c:valAx>
    </c:plotArea>
    <c:plotVisOnly val="1"/>
    <c:dispBlanksAs val="gap"/>
    <c:showDLblsOverMax val="0"/>
  </c:chart>
  <c:txPr>
    <a:bodyPr/>
    <a:lstStyle/>
    <a:p>
      <a:pPr>
        <a:defRPr sz="1400"/>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34130434782608"/>
          <c:y val="0.10097736288640564"/>
          <c:w val="0.87928049183772794"/>
          <c:h val="0.84032728261365686"/>
        </c:manualLayout>
      </c:layout>
      <c:lineChart>
        <c:grouping val="standard"/>
        <c:varyColors val="0"/>
        <c:ser>
          <c:idx val="0"/>
          <c:order val="0"/>
          <c:tx>
            <c:strRef>
              <c:f>Hoja1!$B$1</c:f>
              <c:strCache>
                <c:ptCount val="1"/>
                <c:pt idx="0">
                  <c:v>Inflación de Japón</c:v>
                </c:pt>
              </c:strCache>
            </c:strRef>
          </c:tx>
          <c:spPr>
            <a:ln>
              <a:solidFill>
                <a:srgbClr val="BB2D2C"/>
              </a:solidFill>
            </a:ln>
          </c:spPr>
          <c:marker>
            <c:symbol val="none"/>
          </c:marker>
          <c:dLbls>
            <c:dLbl>
              <c:idx val="1"/>
              <c:layout>
                <c:manualLayout>
                  <c:x val="-5.4316498211441154E-2"/>
                  <c:y val="-0.11471878739529318"/>
                </c:manualLayout>
              </c:layout>
              <c:showLegendKey val="0"/>
              <c:showVal val="1"/>
              <c:showCatName val="0"/>
              <c:showSerName val="0"/>
              <c:showPercent val="0"/>
              <c:showBubbleSize val="0"/>
            </c:dLbl>
            <c:dLbl>
              <c:idx val="2"/>
              <c:layout>
                <c:manualLayout>
                  <c:x val="-4.4769402016451479E-2"/>
                  <c:y val="-9.0579809369585956E-2"/>
                </c:manualLayout>
              </c:layout>
              <c:showLegendKey val="0"/>
              <c:showVal val="1"/>
              <c:showCatName val="0"/>
              <c:showSerName val="0"/>
              <c:showPercent val="0"/>
              <c:showBubbleSize val="0"/>
            </c:dLbl>
            <c:dLbl>
              <c:idx val="3"/>
              <c:layout>
                <c:manualLayout>
                  <c:x val="5.77260234662514E-3"/>
                  <c:y val="-9.4811145707442042E-3"/>
                </c:manualLayout>
              </c:layout>
              <c:showLegendKey val="0"/>
              <c:showVal val="1"/>
              <c:showCatName val="0"/>
              <c:showSerName val="0"/>
              <c:showPercent val="0"/>
              <c:showBubbleSize val="0"/>
            </c:dLbl>
            <c:dLbl>
              <c:idx val="4"/>
              <c:layout>
                <c:manualLayout>
                  <c:x val="-2.0441545893719808E-2"/>
                  <c:y val="-5.8415277777777781E-2"/>
                </c:manualLayout>
              </c:layout>
              <c:showLegendKey val="0"/>
              <c:showVal val="1"/>
              <c:showCatName val="0"/>
              <c:showSerName val="0"/>
              <c:showPercent val="0"/>
              <c:showBubbleSize val="0"/>
            </c:dLbl>
            <c:dLbl>
              <c:idx val="5"/>
              <c:layout>
                <c:manualLayout>
                  <c:x val="-5.7105797101449272E-2"/>
                  <c:y val="2.7547222222222223E-2"/>
                </c:manualLayout>
              </c:layout>
              <c:showLegendKey val="0"/>
              <c:showVal val="1"/>
              <c:showCatName val="0"/>
              <c:showSerName val="0"/>
              <c:showPercent val="0"/>
              <c:showBubbleSize val="0"/>
            </c:dLbl>
            <c:dLbl>
              <c:idx val="6"/>
              <c:layout>
                <c:manualLayout>
                  <c:x val="-4.2258937198067635E-2"/>
                  <c:y val="-4.2242013888888888E-2"/>
                </c:manualLayout>
              </c:layout>
              <c:showLegendKey val="0"/>
              <c:showVal val="1"/>
              <c:showCatName val="0"/>
              <c:showSerName val="0"/>
              <c:showPercent val="0"/>
              <c:showBubbleSize val="0"/>
            </c:dLbl>
            <c:dLbl>
              <c:idx val="7"/>
              <c:layout>
                <c:manualLayout>
                  <c:x val="0"/>
                  <c:y val="-2.2048611111111113E-2"/>
                </c:manualLayout>
              </c:layout>
              <c:showLegendKey val="0"/>
              <c:showVal val="1"/>
              <c:showCatName val="0"/>
              <c:showSerName val="0"/>
              <c:showPercent val="0"/>
              <c:showBubbleSize val="0"/>
            </c:dLbl>
            <c:dLbl>
              <c:idx val="8"/>
              <c:layout>
                <c:manualLayout>
                  <c:x val="-4.9082125603864733E-2"/>
                  <c:y val="-3.9687500000000001E-2"/>
                </c:manualLayout>
              </c:layout>
              <c:showLegendKey val="0"/>
              <c:showVal val="1"/>
              <c:showCatName val="0"/>
              <c:showSerName val="0"/>
              <c:showPercent val="0"/>
              <c:showBubbleSize val="0"/>
            </c:dLbl>
            <c:dLbl>
              <c:idx val="9"/>
              <c:layout>
                <c:manualLayout>
                  <c:x val="-1.8405797101449274E-2"/>
                  <c:y val="8.819444444444444E-3"/>
                </c:manualLayout>
              </c:layout>
              <c:showLegendKey val="0"/>
              <c:showVal val="1"/>
              <c:showCatName val="0"/>
              <c:showSerName val="0"/>
              <c:showPercent val="0"/>
              <c:showBubbleSize val="0"/>
            </c:dLbl>
            <c:dLbl>
              <c:idx val="10"/>
              <c:layout>
                <c:manualLayout>
                  <c:x val="-3.98792270531401E-2"/>
                  <c:y val="-3.5277777777777776E-2"/>
                </c:manualLayout>
              </c:layout>
              <c:showLegendKey val="0"/>
              <c:showVal val="1"/>
              <c:showCatName val="0"/>
              <c:showSerName val="0"/>
              <c:showPercent val="0"/>
              <c:showBubbleSize val="0"/>
            </c:dLbl>
            <c:dLbl>
              <c:idx val="11"/>
              <c:layout>
                <c:manualLayout>
                  <c:x val="-1.8405797101449163E-2"/>
                  <c:y val="-2.2048958333333334E-2"/>
                </c:manualLayout>
              </c:layout>
              <c:showLegendKey val="0"/>
              <c:showVal val="1"/>
              <c:showCatName val="0"/>
              <c:showSerName val="0"/>
              <c:showPercent val="0"/>
              <c:showBubbleSize val="0"/>
            </c:dLbl>
            <c:dLbl>
              <c:idx val="12"/>
              <c:layout>
                <c:manualLayout>
                  <c:x val="-4.3340493241816984E-2"/>
                  <c:y val="9.2610739680139387E-2"/>
                </c:manualLayout>
              </c:layout>
              <c:showLegendKey val="0"/>
              <c:showVal val="1"/>
              <c:showCatName val="0"/>
              <c:showSerName val="0"/>
              <c:showPercent val="0"/>
              <c:showBubbleSize val="0"/>
            </c:dLbl>
            <c:dLbl>
              <c:idx val="13"/>
              <c:layout>
                <c:manualLayout>
                  <c:x val="-4.2946859903381644E-2"/>
                  <c:y val="-6.173611111111111E-2"/>
                </c:manualLayout>
              </c:layout>
              <c:showLegendKey val="0"/>
              <c:showVal val="1"/>
              <c:showCatName val="0"/>
              <c:showSerName val="0"/>
              <c:showPercent val="0"/>
              <c:showBubbleSize val="0"/>
            </c:dLbl>
            <c:dLbl>
              <c:idx val="14"/>
              <c:layout>
                <c:manualLayout>
                  <c:x val="-1.8405797101449274E-2"/>
                  <c:y val="8.819444444444444E-3"/>
                </c:manualLayout>
              </c:layout>
              <c:showLegendKey val="0"/>
              <c:showVal val="1"/>
              <c:showCatName val="0"/>
              <c:showSerName val="0"/>
              <c:showPercent val="0"/>
              <c:showBubbleSize val="0"/>
            </c:dLbl>
            <c:dLbl>
              <c:idx val="15"/>
              <c:layout>
                <c:manualLayout>
                  <c:x val="-2.7608695652174026E-2"/>
                  <c:y val="-3.5277777777777776E-2"/>
                </c:manualLayout>
              </c:layout>
              <c:showLegendKey val="0"/>
              <c:showVal val="1"/>
              <c:showCatName val="0"/>
              <c:showSerName val="0"/>
              <c:showPercent val="0"/>
              <c:showBubbleSize val="0"/>
            </c:dLbl>
            <c:dLbl>
              <c:idx val="16"/>
              <c:layout>
                <c:manualLayout>
                  <c:x val="-1.8405797101449274E-2"/>
                  <c:y val="-1.7638888888888909E-2"/>
                </c:manualLayout>
              </c:layout>
              <c:showLegendKey val="0"/>
              <c:showVal val="1"/>
              <c:showCatName val="0"/>
              <c:showSerName val="0"/>
              <c:showPercent val="0"/>
              <c:showBubbleSize val="0"/>
            </c:dLbl>
            <c:dLbl>
              <c:idx val="17"/>
              <c:layout>
                <c:manualLayout>
                  <c:x val="-4.9082125603864733E-2"/>
                  <c:y val="5.7326388888888892E-2"/>
                </c:manualLayout>
              </c:layout>
              <c:showLegendKey val="0"/>
              <c:showVal val="1"/>
              <c:showCatName val="0"/>
              <c:showSerName val="0"/>
              <c:showPercent val="0"/>
              <c:showBubbleSize val="0"/>
            </c:dLbl>
            <c:txPr>
              <a:bodyPr/>
              <a:lstStyle/>
              <a:p>
                <a:pPr>
                  <a:defRPr sz="1200" b="1"/>
                </a:pPr>
                <a:endParaRPr lang="es-MX"/>
              </a:p>
            </c:txPr>
            <c:showLegendKey val="0"/>
            <c:showVal val="1"/>
            <c:showCatName val="0"/>
            <c:showSerName val="0"/>
            <c:showPercent val="0"/>
            <c:showBubbleSize val="0"/>
            <c:showLeaderLines val="0"/>
          </c:dLbls>
          <c:cat>
            <c:numRef>
              <c:f>Hoja1!$A$2:$A$8</c:f>
              <c:numCache>
                <c:formatCode>General</c:formatCode>
                <c:ptCount val="7"/>
                <c:pt idx="0">
                  <c:v>2010</c:v>
                </c:pt>
                <c:pt idx="1">
                  <c:v>2011</c:v>
                </c:pt>
                <c:pt idx="2">
                  <c:v>2012</c:v>
                </c:pt>
                <c:pt idx="3">
                  <c:v>2013</c:v>
                </c:pt>
                <c:pt idx="4">
                  <c:v>2014</c:v>
                </c:pt>
                <c:pt idx="5">
                  <c:v>2015</c:v>
                </c:pt>
                <c:pt idx="6">
                  <c:v>2016</c:v>
                </c:pt>
              </c:numCache>
            </c:numRef>
          </c:cat>
          <c:val>
            <c:numRef>
              <c:f>Hoja1!$B$2:$B$8</c:f>
              <c:numCache>
                <c:formatCode>General</c:formatCode>
                <c:ptCount val="7"/>
                <c:pt idx="0">
                  <c:v>-0.7</c:v>
                </c:pt>
                <c:pt idx="1">
                  <c:v>-0.28000000000000003</c:v>
                </c:pt>
                <c:pt idx="2">
                  <c:v>-0.04</c:v>
                </c:pt>
                <c:pt idx="3">
                  <c:v>0.35</c:v>
                </c:pt>
                <c:pt idx="4">
                  <c:v>2.8</c:v>
                </c:pt>
                <c:pt idx="5">
                  <c:v>1.8</c:v>
                </c:pt>
                <c:pt idx="6">
                  <c:v>1.9</c:v>
                </c:pt>
              </c:numCache>
            </c:numRef>
          </c:val>
          <c:smooth val="0"/>
        </c:ser>
        <c:dLbls>
          <c:showLegendKey val="0"/>
          <c:showVal val="0"/>
          <c:showCatName val="0"/>
          <c:showSerName val="0"/>
          <c:showPercent val="0"/>
          <c:showBubbleSize val="0"/>
        </c:dLbls>
        <c:marker val="1"/>
        <c:smooth val="0"/>
        <c:axId val="23833600"/>
        <c:axId val="23840256"/>
      </c:lineChart>
      <c:catAx>
        <c:axId val="23833600"/>
        <c:scaling>
          <c:orientation val="minMax"/>
        </c:scaling>
        <c:delete val="0"/>
        <c:axPos val="b"/>
        <c:numFmt formatCode="General" sourceLinked="1"/>
        <c:majorTickMark val="none"/>
        <c:minorTickMark val="none"/>
        <c:tickLblPos val="nextTo"/>
        <c:txPr>
          <a:bodyPr/>
          <a:lstStyle/>
          <a:p>
            <a:pPr>
              <a:defRPr sz="1200"/>
            </a:pPr>
            <a:endParaRPr lang="es-MX"/>
          </a:p>
        </c:txPr>
        <c:crossAx val="23840256"/>
        <c:crosses val="autoZero"/>
        <c:auto val="1"/>
        <c:lblAlgn val="ctr"/>
        <c:lblOffset val="100"/>
        <c:noMultiLvlLbl val="0"/>
      </c:catAx>
      <c:valAx>
        <c:axId val="23840256"/>
        <c:scaling>
          <c:orientation val="minMax"/>
          <c:min val="-1"/>
        </c:scaling>
        <c:delete val="0"/>
        <c:axPos val="l"/>
        <c:numFmt formatCode="#,##0.00" sourceLinked="0"/>
        <c:majorTickMark val="none"/>
        <c:minorTickMark val="none"/>
        <c:tickLblPos val="nextTo"/>
        <c:txPr>
          <a:bodyPr/>
          <a:lstStyle/>
          <a:p>
            <a:pPr>
              <a:defRPr sz="1200"/>
            </a:pPr>
            <a:endParaRPr lang="es-MX"/>
          </a:p>
        </c:txPr>
        <c:crossAx val="23833600"/>
        <c:crosses val="autoZero"/>
        <c:crossBetween val="between"/>
        <c:minorUnit val="0.2"/>
      </c:valAx>
    </c:plotArea>
    <c:plotVisOnly val="1"/>
    <c:dispBlanksAs val="gap"/>
    <c:showDLblsOverMax val="0"/>
  </c:chart>
  <c:txPr>
    <a:bodyPr/>
    <a:lstStyle/>
    <a:p>
      <a:pPr>
        <a:defRPr sz="1400"/>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12"/>
    </mc:Choice>
    <mc:Fallback>
      <c:style val="1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007677556408615E-2"/>
          <c:y val="0.10681072447061395"/>
          <c:w val="0.85867721691905163"/>
          <c:h val="0.63544070612434023"/>
        </c:manualLayout>
      </c:layout>
      <c:barChart>
        <c:barDir val="col"/>
        <c:grouping val="stacked"/>
        <c:varyColors val="0"/>
        <c:ser>
          <c:idx val="0"/>
          <c:order val="0"/>
          <c:tx>
            <c:strRef>
              <c:f>'[graficas duracion15ago.xlsx]Sens'!$M$20</c:f>
              <c:strCache>
                <c:ptCount val="1"/>
                <c:pt idx="0">
                  <c:v>Nominal</c:v>
                </c:pt>
              </c:strCache>
            </c:strRef>
          </c:tx>
          <c:invertIfNegative val="0"/>
          <c:cat>
            <c:strRef>
              <c:f>'[graficas duracion15ago.xlsx]Sens'!$L$21:$L$28</c:f>
              <c:strCache>
                <c:ptCount val="8"/>
                <c:pt idx="0">
                  <c:v>0-1</c:v>
                </c:pt>
                <c:pt idx="1">
                  <c:v>1-3</c:v>
                </c:pt>
                <c:pt idx="2">
                  <c:v>3-5</c:v>
                </c:pt>
                <c:pt idx="3">
                  <c:v>5-7</c:v>
                </c:pt>
                <c:pt idx="4">
                  <c:v>7-10</c:v>
                </c:pt>
                <c:pt idx="5">
                  <c:v>10-15</c:v>
                </c:pt>
                <c:pt idx="6">
                  <c:v>15-20</c:v>
                </c:pt>
                <c:pt idx="7">
                  <c:v>+20</c:v>
                </c:pt>
              </c:strCache>
            </c:strRef>
          </c:cat>
          <c:val>
            <c:numRef>
              <c:f>'[graficas duracion15ago.xlsx]Sens'!$M$21:$M$28</c:f>
              <c:numCache>
                <c:formatCode>_-* #,##0_-;\-* #,##0_-;_-* "-"??_-;_-@_-</c:formatCode>
                <c:ptCount val="8"/>
                <c:pt idx="0">
                  <c:v>618.17404375072249</c:v>
                </c:pt>
                <c:pt idx="1">
                  <c:v>0</c:v>
                </c:pt>
                <c:pt idx="2">
                  <c:v>0</c:v>
                </c:pt>
                <c:pt idx="3">
                  <c:v>77290.790767385159</c:v>
                </c:pt>
                <c:pt idx="4">
                  <c:v>159655.30400380999</c:v>
                </c:pt>
                <c:pt idx="5">
                  <c:v>32193.557104474792</c:v>
                </c:pt>
                <c:pt idx="6">
                  <c:v>0</c:v>
                </c:pt>
                <c:pt idx="7">
                  <c:v>0</c:v>
                </c:pt>
              </c:numCache>
            </c:numRef>
          </c:val>
        </c:ser>
        <c:ser>
          <c:idx val="1"/>
          <c:order val="1"/>
          <c:tx>
            <c:strRef>
              <c:f>'[graficas duracion15ago.xlsx]Sens'!$N$20</c:f>
              <c:strCache>
                <c:ptCount val="1"/>
                <c:pt idx="0">
                  <c:v>Real</c:v>
                </c:pt>
              </c:strCache>
            </c:strRef>
          </c:tx>
          <c:invertIfNegative val="0"/>
          <c:cat>
            <c:strRef>
              <c:f>'[graficas duracion15ago.xlsx]Sens'!$L$21:$L$28</c:f>
              <c:strCache>
                <c:ptCount val="8"/>
                <c:pt idx="0">
                  <c:v>0-1</c:v>
                </c:pt>
                <c:pt idx="1">
                  <c:v>1-3</c:v>
                </c:pt>
                <c:pt idx="2">
                  <c:v>3-5</c:v>
                </c:pt>
                <c:pt idx="3">
                  <c:v>5-7</c:v>
                </c:pt>
                <c:pt idx="4">
                  <c:v>7-10</c:v>
                </c:pt>
                <c:pt idx="5">
                  <c:v>10-15</c:v>
                </c:pt>
                <c:pt idx="6">
                  <c:v>15-20</c:v>
                </c:pt>
                <c:pt idx="7">
                  <c:v>+20</c:v>
                </c:pt>
              </c:strCache>
            </c:strRef>
          </c:cat>
          <c:val>
            <c:numRef>
              <c:f>'[graficas duracion15ago.xlsx]Sens'!$N$21:$N$28</c:f>
              <c:numCache>
                <c:formatCode>_-* #,##0_-;\-* #,##0_-;_-* "-"??_-;_-@_-</c:formatCode>
                <c:ptCount val="8"/>
                <c:pt idx="0">
                  <c:v>102827.24282643246</c:v>
                </c:pt>
                <c:pt idx="1">
                  <c:v>812335.26415280416</c:v>
                </c:pt>
                <c:pt idx="2">
                  <c:v>557220.00967598474</c:v>
                </c:pt>
                <c:pt idx="3">
                  <c:v>734562.63681868021</c:v>
                </c:pt>
                <c:pt idx="4">
                  <c:v>1539.7192487867737</c:v>
                </c:pt>
                <c:pt idx="5">
                  <c:v>13009.872237458278</c:v>
                </c:pt>
                <c:pt idx="6">
                  <c:v>0</c:v>
                </c:pt>
                <c:pt idx="7">
                  <c:v>0</c:v>
                </c:pt>
              </c:numCache>
            </c:numRef>
          </c:val>
        </c:ser>
        <c:dLbls>
          <c:showLegendKey val="0"/>
          <c:showVal val="0"/>
          <c:showCatName val="0"/>
          <c:showSerName val="0"/>
          <c:showPercent val="0"/>
          <c:showBubbleSize val="0"/>
        </c:dLbls>
        <c:gapWidth val="95"/>
        <c:overlap val="100"/>
        <c:axId val="24557824"/>
        <c:axId val="24571904"/>
      </c:barChart>
      <c:catAx>
        <c:axId val="24557824"/>
        <c:scaling>
          <c:orientation val="minMax"/>
        </c:scaling>
        <c:delete val="0"/>
        <c:axPos val="b"/>
        <c:numFmt formatCode="_-* #,##0_-;\-* #,##0_-;_-* &quot;-&quot;??_-;_-@_-" sourceLinked="1"/>
        <c:majorTickMark val="none"/>
        <c:minorTickMark val="none"/>
        <c:tickLblPos val="nextTo"/>
        <c:crossAx val="24571904"/>
        <c:crosses val="autoZero"/>
        <c:auto val="1"/>
        <c:lblAlgn val="ctr"/>
        <c:lblOffset val="100"/>
        <c:noMultiLvlLbl val="0"/>
      </c:catAx>
      <c:valAx>
        <c:axId val="24571904"/>
        <c:scaling>
          <c:orientation val="minMax"/>
        </c:scaling>
        <c:delete val="0"/>
        <c:axPos val="l"/>
        <c:numFmt formatCode="_(* #,##0_);_(* \(#,##0\);_(* &quot;-&quot;_);_(@_)" sourceLinked="0"/>
        <c:majorTickMark val="none"/>
        <c:minorTickMark val="none"/>
        <c:tickLblPos val="nextTo"/>
        <c:txPr>
          <a:bodyPr/>
          <a:lstStyle/>
          <a:p>
            <a:pPr>
              <a:defRPr sz="1200"/>
            </a:pPr>
            <a:endParaRPr lang="es-MX"/>
          </a:p>
        </c:txPr>
        <c:crossAx val="24557824"/>
        <c:crosses val="autoZero"/>
        <c:crossBetween val="between"/>
      </c:valAx>
      <c:dTable>
        <c:showHorzBorder val="1"/>
        <c:showVertBorder val="1"/>
        <c:showOutline val="1"/>
        <c:showKeys val="1"/>
        <c:spPr>
          <a:ln>
            <a:solidFill>
              <a:schemeClr val="accent2">
                <a:lumMod val="50000"/>
              </a:schemeClr>
            </a:solidFill>
          </a:ln>
        </c:spPr>
        <c:txPr>
          <a:bodyPr/>
          <a:lstStyle/>
          <a:p>
            <a:pPr rtl="0">
              <a:defRPr sz="1200"/>
            </a:pPr>
            <a:endParaRPr lang="es-MX"/>
          </a:p>
        </c:txPr>
      </c:dTable>
    </c:plotArea>
    <c:plotVisOnly val="1"/>
    <c:dispBlanksAs val="gap"/>
    <c:showDLblsOverMax val="0"/>
  </c:chart>
  <c:spPr>
    <a:ln>
      <a:solidFill>
        <a:schemeClr val="bg1"/>
      </a:solid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442149649326609E-2"/>
          <c:y val="4.1666520309496628E-2"/>
          <c:w val="0.84678735854739473"/>
          <c:h val="0.85781605424321961"/>
        </c:manualLayout>
      </c:layout>
      <c:bubbleChart>
        <c:varyColors val="0"/>
        <c:ser>
          <c:idx val="1"/>
          <c:order val="0"/>
          <c:tx>
            <c:strRef>
              <c:f>Hoja1!$B$9</c:f>
              <c:strCache>
                <c:ptCount val="1"/>
                <c:pt idx="0">
                  <c:v>Afirme Bajío</c:v>
                </c:pt>
              </c:strCache>
            </c:strRef>
          </c:tx>
          <c:spPr>
            <a:ln w="25400">
              <a:noFill/>
            </a:ln>
          </c:spPr>
          <c:invertIfNegative val="0"/>
          <c:dLbls>
            <c:dLbl>
              <c:idx val="0"/>
              <c:layout>
                <c:manualLayout>
                  <c:x val="-0.19236306527257865"/>
                  <c:y val="0"/>
                </c:manualLayout>
              </c:layout>
              <c:dLblPos val="r"/>
              <c:showLegendKey val="0"/>
              <c:showVal val="0"/>
              <c:showCatName val="0"/>
              <c:showSerName val="1"/>
              <c:showPercent val="0"/>
              <c:showBubbleSize val="0"/>
            </c:dLbl>
            <c:txPr>
              <a:bodyPr/>
              <a:lstStyle/>
              <a:p>
                <a:pPr>
                  <a:defRPr sz="900" b="1">
                    <a:latin typeface="Arial" pitchFamily="34" charset="0"/>
                    <a:cs typeface="Arial" pitchFamily="34" charset="0"/>
                  </a:defRPr>
                </a:pPr>
                <a:endParaRPr lang="es-MX"/>
              </a:p>
            </c:txPr>
            <c:dLblPos val="ctr"/>
            <c:showLegendKey val="0"/>
            <c:showVal val="0"/>
            <c:showCatName val="0"/>
            <c:showSerName val="1"/>
            <c:showPercent val="0"/>
            <c:showBubbleSize val="0"/>
            <c:showLeaderLines val="0"/>
          </c:dLbls>
          <c:trendline>
            <c:trendlineType val="linear"/>
            <c:dispRSqr val="0"/>
            <c:dispEq val="0"/>
          </c:trendline>
          <c:xVal>
            <c:numRef>
              <c:f>Hoja1!$D$9</c:f>
              <c:numCache>
                <c:formatCode>0.00</c:formatCode>
                <c:ptCount val="1"/>
                <c:pt idx="0">
                  <c:v>0</c:v>
                </c:pt>
              </c:numCache>
            </c:numRef>
          </c:xVal>
          <c:yVal>
            <c:numRef>
              <c:f>Hoja1!$E$9</c:f>
              <c:numCache>
                <c:formatCode>General</c:formatCode>
                <c:ptCount val="1"/>
                <c:pt idx="0">
                  <c:v>0</c:v>
                </c:pt>
              </c:numCache>
            </c:numRef>
          </c:yVal>
          <c:bubbleSize>
            <c:numRef>
              <c:f>Hoja1!$C$9</c:f>
              <c:numCache>
                <c:formatCode>#,##0.00</c:formatCode>
                <c:ptCount val="1"/>
                <c:pt idx="0">
                  <c:v>5480.1</c:v>
                </c:pt>
              </c:numCache>
            </c:numRef>
          </c:bubbleSize>
          <c:bubble3D val="0"/>
        </c:ser>
        <c:ser>
          <c:idx val="2"/>
          <c:order val="1"/>
          <c:tx>
            <c:strRef>
              <c:f>Hoja1!$B$10</c:f>
              <c:strCache>
                <c:ptCount val="1"/>
                <c:pt idx="0">
                  <c:v>Azteca</c:v>
                </c:pt>
              </c:strCache>
            </c:strRef>
          </c:tx>
          <c:spPr>
            <a:solidFill>
              <a:schemeClr val="accent6"/>
            </a:solidFill>
            <a:ln w="25400">
              <a:noFill/>
            </a:ln>
          </c:spPr>
          <c:invertIfNegative val="0"/>
          <c:dLbls>
            <c:dLbl>
              <c:idx val="0"/>
              <c:layout>
                <c:manualLayout>
                  <c:x val="-0.14323630652725786"/>
                  <c:y val="2.9431451180126646E-3"/>
                </c:manualLayout>
              </c:layout>
              <c:spPr>
                <a:noFill/>
              </c:spPr>
              <c:txPr>
                <a:bodyPr/>
                <a:lstStyle/>
                <a:p>
                  <a:pPr>
                    <a:defRPr sz="900" b="1">
                      <a:latin typeface="Arial" pitchFamily="34" charset="0"/>
                      <a:cs typeface="Arial" pitchFamily="34" charset="0"/>
                    </a:defRPr>
                  </a:pPr>
                  <a:endParaRPr lang="es-MX"/>
                </a:p>
              </c:txPr>
              <c:dLblPos val="r"/>
              <c:showLegendKey val="0"/>
              <c:showVal val="0"/>
              <c:showCatName val="0"/>
              <c:showSerName val="1"/>
              <c:showPercent val="0"/>
              <c:showBubbleSize val="0"/>
            </c:dLbl>
            <c:spPr>
              <a:noFill/>
            </c:spPr>
            <c:dLblPos val="ctr"/>
            <c:showLegendKey val="0"/>
            <c:showVal val="0"/>
            <c:showCatName val="0"/>
            <c:showSerName val="1"/>
            <c:showPercent val="0"/>
            <c:showBubbleSize val="0"/>
            <c:showLeaderLines val="0"/>
          </c:dLbls>
          <c:xVal>
            <c:numRef>
              <c:f>Hoja1!$D$10</c:f>
              <c:numCache>
                <c:formatCode>0.00</c:formatCode>
                <c:ptCount val="1"/>
                <c:pt idx="0">
                  <c:v>0.42837200000000003</c:v>
                </c:pt>
              </c:numCache>
            </c:numRef>
          </c:xVal>
          <c:yVal>
            <c:numRef>
              <c:f>Hoja1!$E$10</c:f>
              <c:numCache>
                <c:formatCode>0.0%</c:formatCode>
                <c:ptCount val="1"/>
                <c:pt idx="0">
                  <c:v>5.832950615788058E-2</c:v>
                </c:pt>
              </c:numCache>
            </c:numRef>
          </c:yVal>
          <c:bubbleSize>
            <c:numRef>
              <c:f>Hoja1!$C$10</c:f>
              <c:numCache>
                <c:formatCode>#,##0.00</c:formatCode>
                <c:ptCount val="1"/>
                <c:pt idx="0">
                  <c:v>500</c:v>
                </c:pt>
              </c:numCache>
            </c:numRef>
          </c:bubbleSize>
          <c:bubble3D val="0"/>
        </c:ser>
        <c:ser>
          <c:idx val="3"/>
          <c:order val="2"/>
          <c:tx>
            <c:strRef>
              <c:f>Hoja1!$B$11</c:f>
              <c:strCache>
                <c:ptCount val="1"/>
                <c:pt idx="0">
                  <c:v>Banamex</c:v>
                </c:pt>
              </c:strCache>
            </c:strRef>
          </c:tx>
          <c:spPr>
            <a:solidFill>
              <a:schemeClr val="bg1">
                <a:lumMod val="65000"/>
              </a:schemeClr>
            </a:solidFill>
            <a:ln w="25400">
              <a:noFill/>
            </a:ln>
          </c:spPr>
          <c:invertIfNegative val="0"/>
          <c:dLbls>
            <c:dLbl>
              <c:idx val="0"/>
              <c:layout>
                <c:manualLayout>
                  <c:x val="-9.7505055720493949E-2"/>
                  <c:y val="-6.5654655621578809E-2"/>
                </c:manualLayout>
              </c:layout>
              <c:spPr/>
              <c:txPr>
                <a:bodyPr/>
                <a:lstStyle/>
                <a:p>
                  <a:pPr>
                    <a:defRPr sz="900" b="1">
                      <a:latin typeface="Arial" pitchFamily="34" charset="0"/>
                      <a:cs typeface="Arial" pitchFamily="34" charset="0"/>
                    </a:defRPr>
                  </a:pPr>
                  <a:endParaRPr lang="es-MX"/>
                </a:p>
              </c:txPr>
              <c:dLblPos val="r"/>
              <c:showLegendKey val="0"/>
              <c:showVal val="0"/>
              <c:showCatName val="0"/>
              <c:showSerName val="1"/>
              <c:showPercent val="0"/>
              <c:showBubbleSize val="0"/>
            </c:dLbl>
            <c:showLegendKey val="0"/>
            <c:showVal val="1"/>
            <c:showCatName val="0"/>
            <c:showSerName val="0"/>
            <c:showPercent val="0"/>
            <c:showBubbleSize val="0"/>
            <c:showLeaderLines val="0"/>
          </c:dLbls>
          <c:xVal>
            <c:numRef>
              <c:f>Hoja1!$D$11</c:f>
              <c:numCache>
                <c:formatCode>0.00</c:formatCode>
                <c:ptCount val="1"/>
                <c:pt idx="0">
                  <c:v>0.53454699999999999</c:v>
                </c:pt>
              </c:numCache>
            </c:numRef>
          </c:xVal>
          <c:yVal>
            <c:numRef>
              <c:f>Hoja1!$E$11</c:f>
              <c:numCache>
                <c:formatCode>0.0%</c:formatCode>
                <c:ptCount val="1"/>
                <c:pt idx="0">
                  <c:v>1.3902768664940446E-2</c:v>
                </c:pt>
              </c:numCache>
            </c:numRef>
          </c:yVal>
          <c:bubbleSize>
            <c:numRef>
              <c:f>Hoja1!$C$11</c:f>
              <c:numCache>
                <c:formatCode>#,##0.00</c:formatCode>
                <c:ptCount val="1"/>
                <c:pt idx="0">
                  <c:v>500</c:v>
                </c:pt>
              </c:numCache>
            </c:numRef>
          </c:bubbleSize>
          <c:bubble3D val="0"/>
        </c:ser>
        <c:ser>
          <c:idx val="0"/>
          <c:order val="3"/>
          <c:tx>
            <c:strRef>
              <c:f>Hoja1!$B$12</c:f>
              <c:strCache>
                <c:ptCount val="1"/>
                <c:pt idx="0">
                  <c:v>Coppel</c:v>
                </c:pt>
              </c:strCache>
            </c:strRef>
          </c:tx>
          <c:spPr>
            <a:ln w="25400">
              <a:noFill/>
            </a:ln>
          </c:spPr>
          <c:invertIfNegative val="0"/>
          <c:dLbls>
            <c:dLbl>
              <c:idx val="0"/>
              <c:layout>
                <c:manualLayout>
                  <c:x val="-0.14733595800524935"/>
                  <c:y val="1.4817980466196373E-2"/>
                </c:manualLayout>
              </c:layout>
              <c:dLblPos val="r"/>
              <c:showLegendKey val="0"/>
              <c:showVal val="0"/>
              <c:showCatName val="0"/>
              <c:showSerName val="1"/>
              <c:showPercent val="0"/>
              <c:showBubbleSize val="0"/>
            </c:dLbl>
            <c:spPr>
              <a:noFill/>
            </c:spPr>
            <c:txPr>
              <a:bodyPr/>
              <a:lstStyle/>
              <a:p>
                <a:pPr>
                  <a:defRPr b="1">
                    <a:solidFill>
                      <a:sysClr val="windowText" lastClr="000000"/>
                    </a:solidFill>
                  </a:defRPr>
                </a:pPr>
                <a:endParaRPr lang="es-MX"/>
              </a:p>
            </c:txPr>
            <c:dLblPos val="ctr"/>
            <c:showLegendKey val="0"/>
            <c:showVal val="0"/>
            <c:showCatName val="0"/>
            <c:showSerName val="1"/>
            <c:showPercent val="0"/>
            <c:showBubbleSize val="0"/>
            <c:showLeaderLines val="0"/>
          </c:dLbls>
          <c:xVal>
            <c:numRef>
              <c:f>Hoja1!$D$12</c:f>
              <c:numCache>
                <c:formatCode>0.00</c:formatCode>
                <c:ptCount val="1"/>
                <c:pt idx="0">
                  <c:v>0.43956499999999998</c:v>
                </c:pt>
              </c:numCache>
            </c:numRef>
          </c:xVal>
          <c:yVal>
            <c:numRef>
              <c:f>Hoja1!$E$12</c:f>
              <c:numCache>
                <c:formatCode>0.0%</c:formatCode>
                <c:ptCount val="1"/>
                <c:pt idx="0">
                  <c:v>4.8538558777046603E-2</c:v>
                </c:pt>
              </c:numCache>
            </c:numRef>
          </c:yVal>
          <c:bubbleSize>
            <c:numRef>
              <c:f>Hoja1!$C$12</c:f>
              <c:numCache>
                <c:formatCode>#,##0.00</c:formatCode>
                <c:ptCount val="1"/>
                <c:pt idx="0">
                  <c:v>500</c:v>
                </c:pt>
              </c:numCache>
            </c:numRef>
          </c:bubbleSize>
          <c:bubble3D val="0"/>
        </c:ser>
        <c:ser>
          <c:idx val="4"/>
          <c:order val="4"/>
          <c:tx>
            <c:strRef>
              <c:f>Hoja1!$B$13</c:f>
              <c:strCache>
                <c:ptCount val="1"/>
                <c:pt idx="0">
                  <c:v>Inbursa</c:v>
                </c:pt>
              </c:strCache>
            </c:strRef>
          </c:tx>
          <c:spPr>
            <a:ln w="25400">
              <a:noFill/>
            </a:ln>
          </c:spPr>
          <c:invertIfNegative val="0"/>
          <c:dLbls>
            <c:dLbl>
              <c:idx val="0"/>
              <c:layout>
                <c:manualLayout>
                  <c:x val="-9.6292328213071723E-2"/>
                  <c:y val="6.4436183395291197E-2"/>
                </c:manualLayout>
              </c:layout>
              <c:spPr/>
              <c:txPr>
                <a:bodyPr/>
                <a:lstStyle/>
                <a:p>
                  <a:pPr>
                    <a:defRPr b="1">
                      <a:latin typeface="Arial" pitchFamily="34" charset="0"/>
                      <a:cs typeface="Arial" pitchFamily="34" charset="0"/>
                    </a:defRPr>
                  </a:pPr>
                  <a:endParaRPr lang="es-MX"/>
                </a:p>
              </c:txPr>
              <c:dLblPos val="r"/>
              <c:showLegendKey val="0"/>
              <c:showVal val="0"/>
              <c:showCatName val="0"/>
              <c:showSerName val="1"/>
              <c:showPercent val="0"/>
              <c:showBubbleSize val="0"/>
            </c:dLbl>
            <c:showLegendKey val="0"/>
            <c:showVal val="1"/>
            <c:showCatName val="0"/>
            <c:showSerName val="0"/>
            <c:showPercent val="0"/>
            <c:showBubbleSize val="0"/>
            <c:showLeaderLines val="0"/>
          </c:dLbls>
          <c:xVal>
            <c:numRef>
              <c:f>Hoja1!$D$13</c:f>
              <c:numCache>
                <c:formatCode>0.00</c:formatCode>
                <c:ptCount val="1"/>
                <c:pt idx="0">
                  <c:v>9.8850999999999994E-2</c:v>
                </c:pt>
              </c:numCache>
            </c:numRef>
          </c:xVal>
          <c:yVal>
            <c:numRef>
              <c:f>Hoja1!$E$13</c:f>
              <c:numCache>
                <c:formatCode>0.0%</c:formatCode>
                <c:ptCount val="1"/>
                <c:pt idx="0">
                  <c:v>2.3567397771360632E-2</c:v>
                </c:pt>
              </c:numCache>
            </c:numRef>
          </c:yVal>
          <c:bubbleSize>
            <c:numRef>
              <c:f>Hoja1!$C$13</c:f>
              <c:numCache>
                <c:formatCode>#,##0.00</c:formatCode>
                <c:ptCount val="1"/>
                <c:pt idx="0">
                  <c:v>500</c:v>
                </c:pt>
              </c:numCache>
            </c:numRef>
          </c:bubbleSize>
          <c:bubble3D val="0"/>
        </c:ser>
        <c:ser>
          <c:idx val="5"/>
          <c:order val="5"/>
          <c:tx>
            <c:strRef>
              <c:f>Hoja1!$B$14</c:f>
              <c:strCache>
                <c:ptCount val="1"/>
                <c:pt idx="0">
                  <c:v>Invercap</c:v>
                </c:pt>
              </c:strCache>
            </c:strRef>
          </c:tx>
          <c:spPr>
            <a:ln w="25400">
              <a:noFill/>
            </a:ln>
          </c:spPr>
          <c:invertIfNegative val="0"/>
          <c:dLbls>
            <c:dLbl>
              <c:idx val="0"/>
              <c:layout>
                <c:manualLayout>
                  <c:x val="-2.0690805042812271E-2"/>
                  <c:y val="0"/>
                </c:manualLayout>
              </c:layout>
              <c:spPr/>
              <c:txPr>
                <a:bodyPr/>
                <a:lstStyle/>
                <a:p>
                  <a:pPr>
                    <a:defRPr sz="900" b="1">
                      <a:latin typeface="Arial" pitchFamily="34" charset="0"/>
                      <a:cs typeface="Arial" pitchFamily="34" charset="0"/>
                    </a:defRPr>
                  </a:pPr>
                  <a:endParaRPr lang="es-MX"/>
                </a:p>
              </c:txPr>
              <c:dLblPos val="r"/>
              <c:showLegendKey val="0"/>
              <c:showVal val="0"/>
              <c:showCatName val="0"/>
              <c:showSerName val="1"/>
              <c:showPercent val="0"/>
              <c:showBubbleSize val="0"/>
            </c:dLbl>
            <c:dLblPos val="ctr"/>
            <c:showLegendKey val="0"/>
            <c:showVal val="0"/>
            <c:showCatName val="0"/>
            <c:showSerName val="1"/>
            <c:showPercent val="0"/>
            <c:showBubbleSize val="0"/>
            <c:showLeaderLines val="0"/>
          </c:dLbls>
          <c:xVal>
            <c:numRef>
              <c:f>Hoja1!$D$14</c:f>
              <c:numCache>
                <c:formatCode>0.00</c:formatCode>
                <c:ptCount val="1"/>
                <c:pt idx="0">
                  <c:v>0.57356300000000005</c:v>
                </c:pt>
              </c:numCache>
            </c:numRef>
          </c:xVal>
          <c:yVal>
            <c:numRef>
              <c:f>Hoja1!$E$14</c:f>
              <c:numCache>
                <c:formatCode>0.0%</c:formatCode>
                <c:ptCount val="1"/>
                <c:pt idx="0">
                  <c:v>4.6697954560392503E-2</c:v>
                </c:pt>
              </c:numCache>
            </c:numRef>
          </c:yVal>
          <c:bubbleSize>
            <c:numRef>
              <c:f>Hoja1!$C$14</c:f>
              <c:numCache>
                <c:formatCode>#,##0.00</c:formatCode>
                <c:ptCount val="1"/>
                <c:pt idx="0">
                  <c:v>500</c:v>
                </c:pt>
              </c:numCache>
            </c:numRef>
          </c:bubbleSize>
          <c:bubble3D val="0"/>
        </c:ser>
        <c:ser>
          <c:idx val="6"/>
          <c:order val="6"/>
          <c:tx>
            <c:strRef>
              <c:f>Hoja1!$B$15</c:f>
              <c:strCache>
                <c:ptCount val="1"/>
                <c:pt idx="0">
                  <c:v>Metlife</c:v>
                </c:pt>
              </c:strCache>
            </c:strRef>
          </c:tx>
          <c:spPr>
            <a:ln w="25400">
              <a:noFill/>
            </a:ln>
          </c:spPr>
          <c:invertIfNegative val="0"/>
          <c:dLbls>
            <c:dLbl>
              <c:idx val="0"/>
              <c:layout>
                <c:manualLayout>
                  <c:x val="-9.4954821221117855E-2"/>
                  <c:y val="5.8446467425772523E-2"/>
                </c:manualLayout>
              </c:layout>
              <c:spPr/>
              <c:txPr>
                <a:bodyPr/>
                <a:lstStyle/>
                <a:p>
                  <a:pPr>
                    <a:defRPr sz="900" b="1">
                      <a:latin typeface="Arial" pitchFamily="34" charset="0"/>
                      <a:cs typeface="Arial" pitchFamily="34" charset="0"/>
                    </a:defRPr>
                  </a:pPr>
                  <a:endParaRPr lang="es-MX"/>
                </a:p>
              </c:txPr>
              <c:dLblPos val="r"/>
              <c:showLegendKey val="0"/>
              <c:showVal val="0"/>
              <c:showCatName val="0"/>
              <c:showSerName val="1"/>
              <c:showPercent val="0"/>
              <c:showBubbleSize val="0"/>
            </c:dLbl>
            <c:showLegendKey val="0"/>
            <c:showVal val="1"/>
            <c:showCatName val="0"/>
            <c:showSerName val="0"/>
            <c:showPercent val="0"/>
            <c:showBubbleSize val="0"/>
            <c:showLeaderLines val="0"/>
          </c:dLbls>
          <c:xVal>
            <c:numRef>
              <c:f>Hoja1!$D$15</c:f>
              <c:numCache>
                <c:formatCode>0.00</c:formatCode>
                <c:ptCount val="1"/>
                <c:pt idx="0">
                  <c:v>0.536825</c:v>
                </c:pt>
              </c:numCache>
            </c:numRef>
          </c:xVal>
          <c:yVal>
            <c:numRef>
              <c:f>Hoja1!$E$14</c:f>
              <c:numCache>
                <c:formatCode>0.0%</c:formatCode>
                <c:ptCount val="1"/>
                <c:pt idx="0">
                  <c:v>4.6697954560392503E-2</c:v>
                </c:pt>
              </c:numCache>
            </c:numRef>
          </c:yVal>
          <c:bubbleSize>
            <c:numRef>
              <c:f>Hoja1!$C$15</c:f>
              <c:numCache>
                <c:formatCode>#,##0.00</c:formatCode>
                <c:ptCount val="1"/>
                <c:pt idx="0">
                  <c:v>500</c:v>
                </c:pt>
              </c:numCache>
            </c:numRef>
          </c:bubbleSize>
          <c:bubble3D val="0"/>
        </c:ser>
        <c:ser>
          <c:idx val="7"/>
          <c:order val="7"/>
          <c:tx>
            <c:strRef>
              <c:f>Hoja1!$B$16</c:f>
              <c:strCache>
                <c:ptCount val="1"/>
                <c:pt idx="0">
                  <c:v>PensionISSSTE</c:v>
                </c:pt>
              </c:strCache>
            </c:strRef>
          </c:tx>
          <c:spPr>
            <a:solidFill>
              <a:srgbClr val="FFFF66"/>
            </a:solidFill>
            <a:ln w="25400">
              <a:noFill/>
            </a:ln>
          </c:spPr>
          <c:invertIfNegative val="0"/>
          <c:dLbls>
            <c:dLbl>
              <c:idx val="0"/>
              <c:layout>
                <c:manualLayout>
                  <c:x val="-4.7807753539004447E-2"/>
                  <c:y val="-6.9392812887236685E-2"/>
                </c:manualLayout>
              </c:layout>
              <c:dLblPos val="r"/>
              <c:showLegendKey val="0"/>
              <c:showVal val="0"/>
              <c:showCatName val="0"/>
              <c:showSerName val="1"/>
              <c:showPercent val="0"/>
              <c:showBubbleSize val="0"/>
            </c:dLbl>
            <c:txPr>
              <a:bodyPr/>
              <a:lstStyle/>
              <a:p>
                <a:pPr>
                  <a:defRPr sz="900" b="1">
                    <a:latin typeface="Arial" pitchFamily="34" charset="0"/>
                    <a:cs typeface="Arial" pitchFamily="34" charset="0"/>
                  </a:defRPr>
                </a:pPr>
                <a:endParaRPr lang="es-MX"/>
              </a:p>
            </c:txPr>
            <c:dLblPos val="ctr"/>
            <c:showLegendKey val="0"/>
            <c:showVal val="0"/>
            <c:showCatName val="0"/>
            <c:showSerName val="1"/>
            <c:showPercent val="0"/>
            <c:showBubbleSize val="0"/>
            <c:showLeaderLines val="0"/>
          </c:dLbls>
          <c:xVal>
            <c:numRef>
              <c:f>Hoja1!$D$16</c:f>
              <c:numCache>
                <c:formatCode>0.00</c:formatCode>
                <c:ptCount val="1"/>
                <c:pt idx="0">
                  <c:v>0.63746000000000003</c:v>
                </c:pt>
              </c:numCache>
            </c:numRef>
          </c:xVal>
          <c:yVal>
            <c:numRef>
              <c:f>Hoja1!$E$16</c:f>
              <c:numCache>
                <c:formatCode>0.0%</c:formatCode>
                <c:ptCount val="1"/>
                <c:pt idx="0">
                  <c:v>6.3256124992401297E-2</c:v>
                </c:pt>
              </c:numCache>
            </c:numRef>
          </c:yVal>
          <c:bubbleSize>
            <c:numRef>
              <c:f>Hoja1!$C$16</c:f>
              <c:numCache>
                <c:formatCode>#,##0.00</c:formatCode>
                <c:ptCount val="1"/>
                <c:pt idx="0">
                  <c:v>500</c:v>
                </c:pt>
              </c:numCache>
            </c:numRef>
          </c:bubbleSize>
          <c:bubble3D val="0"/>
        </c:ser>
        <c:ser>
          <c:idx val="8"/>
          <c:order val="8"/>
          <c:tx>
            <c:strRef>
              <c:f>Hoja1!$B$17</c:f>
              <c:strCache>
                <c:ptCount val="1"/>
                <c:pt idx="0">
                  <c:v>Principal</c:v>
                </c:pt>
              </c:strCache>
            </c:strRef>
          </c:tx>
          <c:spPr>
            <a:ln w="25400">
              <a:noFill/>
            </a:ln>
          </c:spPr>
          <c:invertIfNegative val="0"/>
          <c:dLbls>
            <c:dLbl>
              <c:idx val="0"/>
              <c:layout>
                <c:manualLayout>
                  <c:x val="-5.516544038552558E-2"/>
                  <c:y val="-6.9393203173023443E-2"/>
                </c:manualLayout>
              </c:layout>
              <c:spPr/>
              <c:txPr>
                <a:bodyPr/>
                <a:lstStyle/>
                <a:p>
                  <a:pPr>
                    <a:defRPr sz="900" b="1">
                      <a:latin typeface="Arial" pitchFamily="34" charset="0"/>
                      <a:cs typeface="Arial" pitchFamily="34" charset="0"/>
                    </a:defRPr>
                  </a:pPr>
                  <a:endParaRPr lang="es-MX"/>
                </a:p>
              </c:txPr>
              <c:dLblPos val="r"/>
              <c:showLegendKey val="0"/>
              <c:showVal val="0"/>
              <c:showCatName val="0"/>
              <c:showSerName val="1"/>
              <c:showPercent val="0"/>
              <c:showBubbleSize val="0"/>
            </c:dLbl>
            <c:showLegendKey val="0"/>
            <c:showVal val="1"/>
            <c:showCatName val="0"/>
            <c:showSerName val="0"/>
            <c:showPercent val="0"/>
            <c:showBubbleSize val="0"/>
            <c:showLeaderLines val="0"/>
          </c:dLbls>
          <c:xVal>
            <c:numRef>
              <c:f>Hoja1!$D$17</c:f>
              <c:numCache>
                <c:formatCode>0.00</c:formatCode>
                <c:ptCount val="1"/>
                <c:pt idx="0">
                  <c:v>0.46325699999999997</c:v>
                </c:pt>
              </c:numCache>
            </c:numRef>
          </c:xVal>
          <c:yVal>
            <c:numRef>
              <c:f>Hoja1!$E$17</c:f>
              <c:numCache>
                <c:formatCode>0.0%</c:formatCode>
                <c:ptCount val="1"/>
                <c:pt idx="0">
                  <c:v>5.6448525974797548E-2</c:v>
                </c:pt>
              </c:numCache>
            </c:numRef>
          </c:yVal>
          <c:bubbleSize>
            <c:numRef>
              <c:f>Hoja1!$C$17</c:f>
              <c:numCache>
                <c:formatCode>#,##0.00</c:formatCode>
                <c:ptCount val="1"/>
                <c:pt idx="0">
                  <c:v>500</c:v>
                </c:pt>
              </c:numCache>
            </c:numRef>
          </c:bubbleSize>
          <c:bubble3D val="0"/>
        </c:ser>
        <c:ser>
          <c:idx val="9"/>
          <c:order val="9"/>
          <c:tx>
            <c:strRef>
              <c:f>Hoja1!$B$18</c:f>
              <c:strCache>
                <c:ptCount val="1"/>
                <c:pt idx="0">
                  <c:v>Profuturo GNP</c:v>
                </c:pt>
              </c:strCache>
            </c:strRef>
          </c:tx>
          <c:spPr>
            <a:ln w="25400">
              <a:noFill/>
            </a:ln>
          </c:spPr>
          <c:invertIfNegative val="0"/>
          <c:dLbls>
            <c:dLbl>
              <c:idx val="0"/>
              <c:layout>
                <c:manualLayout>
                  <c:x val="-2.5128436814250678E-2"/>
                  <c:y val="3.0066836440983957E-2"/>
                </c:manualLayout>
              </c:layout>
              <c:spPr/>
              <c:txPr>
                <a:bodyPr/>
                <a:lstStyle/>
                <a:p>
                  <a:pPr>
                    <a:defRPr sz="900" b="1">
                      <a:latin typeface="Arial" pitchFamily="34" charset="0"/>
                      <a:cs typeface="Arial" pitchFamily="34" charset="0"/>
                    </a:defRPr>
                  </a:pPr>
                  <a:endParaRPr lang="es-MX"/>
                </a:p>
              </c:txPr>
              <c:dLblPos val="r"/>
              <c:showLegendKey val="0"/>
              <c:showVal val="0"/>
              <c:showCatName val="0"/>
              <c:showSerName val="1"/>
              <c:showPercent val="0"/>
              <c:showBubbleSize val="0"/>
            </c:dLbl>
            <c:showLegendKey val="0"/>
            <c:showVal val="1"/>
            <c:showCatName val="0"/>
            <c:showSerName val="0"/>
            <c:showPercent val="0"/>
            <c:showBubbleSize val="0"/>
            <c:showLeaderLines val="0"/>
          </c:dLbls>
          <c:xVal>
            <c:numRef>
              <c:f>Hoja1!$D$18</c:f>
              <c:numCache>
                <c:formatCode>0.00</c:formatCode>
                <c:ptCount val="1"/>
                <c:pt idx="0">
                  <c:v>0.52344599999999997</c:v>
                </c:pt>
              </c:numCache>
            </c:numRef>
          </c:xVal>
          <c:yVal>
            <c:numRef>
              <c:f>Hoja1!$E$18</c:f>
              <c:numCache>
                <c:formatCode>0.0%</c:formatCode>
                <c:ptCount val="1"/>
                <c:pt idx="0">
                  <c:v>5.7247694004590066E-2</c:v>
                </c:pt>
              </c:numCache>
            </c:numRef>
          </c:yVal>
          <c:bubbleSize>
            <c:numRef>
              <c:f>Hoja1!$C$18</c:f>
              <c:numCache>
                <c:formatCode>#,##0.00</c:formatCode>
                <c:ptCount val="1"/>
                <c:pt idx="0">
                  <c:v>500</c:v>
                </c:pt>
              </c:numCache>
            </c:numRef>
          </c:bubbleSize>
          <c:bubble3D val="0"/>
        </c:ser>
        <c:ser>
          <c:idx val="10"/>
          <c:order val="10"/>
          <c:tx>
            <c:strRef>
              <c:f>Hoja1!$B$19</c:f>
              <c:strCache>
                <c:ptCount val="1"/>
                <c:pt idx="0">
                  <c:v>SURA</c:v>
                </c:pt>
              </c:strCache>
            </c:strRef>
          </c:tx>
          <c:spPr>
            <a:ln w="25400">
              <a:noFill/>
            </a:ln>
          </c:spPr>
          <c:invertIfNegative val="0"/>
          <c:dLbls>
            <c:dLbl>
              <c:idx val="0"/>
              <c:layout>
                <c:manualLayout>
                  <c:x val="-2.5541069661374295E-2"/>
                  <c:y val="-4.9566294919454771E-3"/>
                </c:manualLayout>
              </c:layout>
              <c:spPr/>
              <c:txPr>
                <a:bodyPr/>
                <a:lstStyle/>
                <a:p>
                  <a:pPr>
                    <a:defRPr b="1">
                      <a:solidFill>
                        <a:sysClr val="windowText" lastClr="000000"/>
                      </a:solidFill>
                      <a:latin typeface="Arial" pitchFamily="34" charset="0"/>
                      <a:cs typeface="Arial" pitchFamily="34" charset="0"/>
                    </a:defRPr>
                  </a:pPr>
                  <a:endParaRPr lang="es-MX"/>
                </a:p>
              </c:txPr>
              <c:dLblPos val="r"/>
              <c:showLegendKey val="0"/>
              <c:showVal val="0"/>
              <c:showCatName val="0"/>
              <c:showSerName val="1"/>
              <c:showPercent val="0"/>
              <c:showBubbleSize val="0"/>
              <c:separator>
</c:separator>
            </c:dLbl>
            <c:dLblPos val="ctr"/>
            <c:showLegendKey val="0"/>
            <c:showVal val="0"/>
            <c:showCatName val="0"/>
            <c:showSerName val="1"/>
            <c:showPercent val="0"/>
            <c:showBubbleSize val="0"/>
            <c:showLeaderLines val="0"/>
          </c:dLbls>
          <c:xVal>
            <c:numRef>
              <c:f>Hoja1!$D$19</c:f>
              <c:numCache>
                <c:formatCode>0.00</c:formatCode>
                <c:ptCount val="1"/>
                <c:pt idx="0">
                  <c:v>0.596302</c:v>
                </c:pt>
              </c:numCache>
            </c:numRef>
          </c:xVal>
          <c:yVal>
            <c:numRef>
              <c:f>Hoja1!$E$19</c:f>
              <c:numCache>
                <c:formatCode>0.0%</c:formatCode>
                <c:ptCount val="1"/>
                <c:pt idx="0">
                  <c:v>3.4767448900129949E-2</c:v>
                </c:pt>
              </c:numCache>
            </c:numRef>
          </c:yVal>
          <c:bubbleSize>
            <c:numRef>
              <c:f>Hoja1!$C$19</c:f>
              <c:numCache>
                <c:formatCode>#,##0.00</c:formatCode>
                <c:ptCount val="1"/>
                <c:pt idx="0">
                  <c:v>500</c:v>
                </c:pt>
              </c:numCache>
            </c:numRef>
          </c:bubbleSize>
          <c:bubble3D val="0"/>
        </c:ser>
        <c:ser>
          <c:idx val="11"/>
          <c:order val="11"/>
          <c:tx>
            <c:strRef>
              <c:f>Hoja1!$B$21</c:f>
              <c:strCache>
                <c:ptCount val="1"/>
                <c:pt idx="0">
                  <c:v>FANVIT</c:v>
                </c:pt>
              </c:strCache>
            </c:strRef>
          </c:tx>
          <c:spPr>
            <a:solidFill>
              <a:srgbClr val="C00000"/>
            </a:solidFill>
            <a:ln w="25400">
              <a:noFill/>
            </a:ln>
          </c:spPr>
          <c:invertIfNegative val="0"/>
          <c:dLbls>
            <c:dLbl>
              <c:idx val="0"/>
              <c:layout>
                <c:manualLayout>
                  <c:x val="-9.0164149563271803E-2"/>
                  <c:y val="-6.9860375259783974E-2"/>
                </c:manualLayout>
              </c:layout>
              <c:showLegendKey val="0"/>
              <c:showVal val="0"/>
              <c:showCatName val="0"/>
              <c:showSerName val="1"/>
              <c:showPercent val="0"/>
              <c:showBubbleSize val="0"/>
            </c:dLbl>
            <c:txPr>
              <a:bodyPr/>
              <a:lstStyle/>
              <a:p>
                <a:pPr>
                  <a:defRPr sz="900" b="1">
                    <a:solidFill>
                      <a:srgbClr val="C00000"/>
                    </a:solidFill>
                    <a:latin typeface="Arial" pitchFamily="34" charset="0"/>
                    <a:cs typeface="Arial" pitchFamily="34" charset="0"/>
                  </a:defRPr>
                </a:pPr>
                <a:endParaRPr lang="es-MX"/>
              </a:p>
            </c:txPr>
            <c:showLegendKey val="0"/>
            <c:showVal val="0"/>
            <c:showCatName val="0"/>
            <c:showSerName val="1"/>
            <c:showPercent val="0"/>
            <c:showBubbleSize val="0"/>
            <c:showLeaderLines val="0"/>
          </c:dLbls>
          <c:xVal>
            <c:numRef>
              <c:f>Hoja1!$D$21</c:f>
              <c:numCache>
                <c:formatCode>General</c:formatCode>
                <c:ptCount val="1"/>
                <c:pt idx="0">
                  <c:v>0.19</c:v>
                </c:pt>
              </c:numCache>
            </c:numRef>
          </c:xVal>
          <c:yVal>
            <c:numRef>
              <c:f>Hoja1!$E$21</c:f>
              <c:numCache>
                <c:formatCode>0.000%</c:formatCode>
                <c:ptCount val="1"/>
                <c:pt idx="0">
                  <c:v>2.69E-2</c:v>
                </c:pt>
              </c:numCache>
            </c:numRef>
          </c:yVal>
          <c:bubbleSize>
            <c:numRef>
              <c:f>Hoja1!$C$21</c:f>
              <c:numCache>
                <c:formatCode>#,##0.00</c:formatCode>
                <c:ptCount val="1"/>
                <c:pt idx="0">
                  <c:v>500</c:v>
                </c:pt>
              </c:numCache>
            </c:numRef>
          </c:bubbleSize>
          <c:bubble3D val="0"/>
        </c:ser>
        <c:ser>
          <c:idx val="12"/>
          <c:order val="12"/>
          <c:tx>
            <c:strRef>
              <c:f>Hoja1!$B$20</c:f>
              <c:strCache>
                <c:ptCount val="1"/>
                <c:pt idx="0">
                  <c:v>XXI Banorte</c:v>
                </c:pt>
              </c:strCache>
            </c:strRef>
          </c:tx>
          <c:spPr>
            <a:ln w="25400">
              <a:noFill/>
            </a:ln>
          </c:spPr>
          <c:invertIfNegative val="0"/>
          <c:dLbls>
            <c:dLbl>
              <c:idx val="0"/>
              <c:layout>
                <c:manualLayout>
                  <c:x val="-0.22131147540983606"/>
                  <c:y val="-1.084838372898555E-2"/>
                </c:manualLayout>
              </c:layout>
              <c:spPr/>
              <c:txPr>
                <a:bodyPr/>
                <a:lstStyle/>
                <a:p>
                  <a:pPr>
                    <a:defRPr b="1">
                      <a:latin typeface="Arial" pitchFamily="34" charset="0"/>
                      <a:cs typeface="Arial" pitchFamily="34" charset="0"/>
                    </a:defRPr>
                  </a:pPr>
                  <a:endParaRPr lang="es-MX"/>
                </a:p>
              </c:txPr>
              <c:showLegendKey val="0"/>
              <c:showVal val="0"/>
              <c:showCatName val="0"/>
              <c:showSerName val="1"/>
              <c:showPercent val="0"/>
              <c:showBubbleSize val="0"/>
            </c:dLbl>
            <c:showLegendKey val="0"/>
            <c:showVal val="0"/>
            <c:showCatName val="0"/>
            <c:showSerName val="1"/>
            <c:showPercent val="0"/>
            <c:showBubbleSize val="0"/>
            <c:showLeaderLines val="0"/>
          </c:dLbls>
          <c:trendline>
            <c:trendlineType val="linear"/>
            <c:dispRSqr val="0"/>
            <c:dispEq val="0"/>
          </c:trendline>
          <c:xVal>
            <c:numRef>
              <c:f>Hoja1!$D$20</c:f>
              <c:numCache>
                <c:formatCode>0.00</c:formatCode>
                <c:ptCount val="1"/>
                <c:pt idx="0">
                  <c:v>0.43107899999999999</c:v>
                </c:pt>
              </c:numCache>
            </c:numRef>
          </c:xVal>
          <c:yVal>
            <c:numRef>
              <c:f>Hoja1!$E$20</c:f>
              <c:numCache>
                <c:formatCode>0.0%</c:formatCode>
                <c:ptCount val="1"/>
                <c:pt idx="0">
                  <c:v>6.5434255324845481E-2</c:v>
                </c:pt>
              </c:numCache>
            </c:numRef>
          </c:yVal>
          <c:bubbleSize>
            <c:numRef>
              <c:f>Hoja1!$C$20</c:f>
              <c:numCache>
                <c:formatCode>#,##0.00</c:formatCode>
                <c:ptCount val="1"/>
                <c:pt idx="0">
                  <c:v>500</c:v>
                </c:pt>
              </c:numCache>
            </c:numRef>
          </c:bubbleSize>
          <c:bubble3D val="0"/>
        </c:ser>
        <c:dLbls>
          <c:showLegendKey val="0"/>
          <c:showVal val="0"/>
          <c:showCatName val="0"/>
          <c:showSerName val="0"/>
          <c:showPercent val="0"/>
          <c:showBubbleSize val="0"/>
        </c:dLbls>
        <c:bubbleScale val="100"/>
        <c:showNegBubbles val="0"/>
        <c:axId val="23295488"/>
        <c:axId val="23297024"/>
      </c:bubbleChart>
      <c:valAx>
        <c:axId val="23295488"/>
        <c:scaling>
          <c:orientation val="minMax"/>
          <c:max val="0.75000000000000011"/>
          <c:min val="0"/>
        </c:scaling>
        <c:delete val="0"/>
        <c:axPos val="b"/>
        <c:numFmt formatCode="0.00" sourceLinked="1"/>
        <c:majorTickMark val="out"/>
        <c:minorTickMark val="none"/>
        <c:tickLblPos val="nextTo"/>
        <c:txPr>
          <a:bodyPr/>
          <a:lstStyle/>
          <a:p>
            <a:pPr>
              <a:defRPr>
                <a:latin typeface="Arial" pitchFamily="34" charset="0"/>
                <a:cs typeface="Arial" pitchFamily="34" charset="0"/>
              </a:defRPr>
            </a:pPr>
            <a:endParaRPr lang="es-MX"/>
          </a:p>
        </c:txPr>
        <c:crossAx val="23297024"/>
        <c:crosses val="autoZero"/>
        <c:crossBetween val="midCat"/>
      </c:valAx>
      <c:valAx>
        <c:axId val="23297024"/>
        <c:scaling>
          <c:orientation val="minMax"/>
          <c:min val="1.0000000000000002E-2"/>
        </c:scaling>
        <c:delete val="0"/>
        <c:axPos val="l"/>
        <c:numFmt formatCode="0.0%" sourceLinked="0"/>
        <c:majorTickMark val="out"/>
        <c:minorTickMark val="none"/>
        <c:tickLblPos val="nextTo"/>
        <c:txPr>
          <a:bodyPr/>
          <a:lstStyle/>
          <a:p>
            <a:pPr>
              <a:defRPr>
                <a:latin typeface="Arial" pitchFamily="34" charset="0"/>
                <a:cs typeface="Arial" pitchFamily="34" charset="0"/>
              </a:defRPr>
            </a:pPr>
            <a:endParaRPr lang="es-MX"/>
          </a:p>
        </c:txPr>
        <c:crossAx val="23295488"/>
        <c:crosses val="autoZero"/>
        <c:crossBetween val="midCat"/>
      </c:valAx>
    </c:plotArea>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1/20/2016</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2</a:t>
            </a:fld>
            <a:endParaRPr lang="en-US"/>
          </a:p>
        </p:txBody>
      </p:sp>
    </p:spTree>
    <p:extLst>
      <p:ext uri="{BB962C8B-B14F-4D97-AF65-F5344CB8AC3E}">
        <p14:creationId xmlns:p14="http://schemas.microsoft.com/office/powerpoint/2010/main" val="2250615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579365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579365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579365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6</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14</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26</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28</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30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t>20/01/2016</a:t>
            </a:fld>
            <a:endParaRPr lang="es-ES"/>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347409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314830" y="3449087"/>
            <a:ext cx="5863814" cy="587828"/>
          </a:xfrm>
        </p:spPr>
        <p:txBody>
          <a:bodyPr>
            <a:normAutofit/>
          </a:bodyPr>
          <a:lstStyle>
            <a:lvl1pPr>
              <a:defRPr sz="2800">
                <a:solidFill>
                  <a:srgbClr val="FF0000"/>
                </a:solidFill>
              </a:defRPr>
            </a:lvl1pPr>
          </a:lstStyle>
          <a:p>
            <a:r>
              <a:rPr lang="es-ES_tradnl" dirty="0" smtClean="0"/>
              <a:t>Clic para editar título</a:t>
            </a:r>
            <a:endParaRPr lang="es-ES" dirty="0"/>
          </a:p>
        </p:txBody>
      </p:sp>
      <p:sp>
        <p:nvSpPr>
          <p:cNvPr id="3" name="Subtítulo 2"/>
          <p:cNvSpPr>
            <a:spLocks noGrp="1"/>
          </p:cNvSpPr>
          <p:nvPr>
            <p:ph type="subTitle" idx="1"/>
          </p:nvPr>
        </p:nvSpPr>
        <p:spPr>
          <a:xfrm>
            <a:off x="314830" y="4163057"/>
            <a:ext cx="5863814" cy="452935"/>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Tree>
    <p:extLst>
      <p:ext uri="{BB962C8B-B14F-4D97-AF65-F5344CB8AC3E}">
        <p14:creationId xmlns:p14="http://schemas.microsoft.com/office/powerpoint/2010/main" val="4121783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297821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10289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297885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475694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77741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62384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47247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0364023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911073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698127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tags" Target="../tags/tag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9.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2.xml"/><Relationship Id="rId7" Type="http://schemas.openxmlformats.org/officeDocument/2006/relationships/vmlDrawing" Target="../drawings/vmlDrawing3.v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4.xml"/><Relationship Id="rId10" Type="http://schemas.openxmlformats.org/officeDocument/2006/relationships/oleObject" Target="../embeddings/oleObject3.bin"/><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4.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288" name="think-cell Slide" r:id="rId10" imgW="360" imgH="360" progId="TCLayout.ActiveDocument.1">
                  <p:embed/>
                </p:oleObj>
              </mc:Choice>
              <mc:Fallback>
                <p:oleObj name="think-cell Slide" r:id="rId10" imgW="360" imgH="360" progId="TCLayout.ActiveDocument.1">
                  <p:embed/>
                  <p:pic>
                    <p:nvPicPr>
                      <p:cNvPr id="0" name="Picture 2"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664"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707"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5924"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243158" y="242572"/>
            <a:ext cx="6813051" cy="677773"/>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329091"/>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B269FB4-0E9D-2A4D-AD78-B250C3D9B52A}" type="datetimeFigureOut">
              <a:rPr lang="es-ES" smtClean="0">
                <a:solidFill>
                  <a:prstClr val="black">
                    <a:tint val="75000"/>
                  </a:prstClr>
                </a:solidFill>
              </a:rPr>
              <a:pPr defTabSz="457200"/>
              <a:t>20/01/2016</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94D2B2F-BC50-EF4E-8B6C-BAC6A0A8BB6B}" type="slidenum">
              <a:rPr lang="es-ES" smtClean="0">
                <a:solidFill>
                  <a:prstClr val="black">
                    <a:tint val="75000"/>
                  </a:prstClr>
                </a:solidFill>
              </a:rPr>
              <a:pPr defTabSz="457200"/>
              <a:t>‹Nº›</a:t>
            </a:fld>
            <a:endParaRPr lang="es-ES">
              <a:solidFill>
                <a:prstClr val="black">
                  <a:tint val="75000"/>
                </a:prstClr>
              </a:solidFill>
            </a:endParaRPr>
          </a:p>
        </p:txBody>
      </p:sp>
    </p:spTree>
    <p:extLst>
      <p:ext uri="{BB962C8B-B14F-4D97-AF65-F5344CB8AC3E}">
        <p14:creationId xmlns:p14="http://schemas.microsoft.com/office/powerpoint/2010/main" val="212707813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Myriad Pro"/>
          <a:ea typeface="+mn-ea"/>
          <a:cs typeface="Myriad Pro"/>
        </a:defRPr>
      </a:lvl1pPr>
      <a:lvl2pPr marL="742950" indent="-285750" algn="l" defTabSz="457200" rtl="0" eaLnBrk="1" latinLnBrk="0" hangingPunct="1">
        <a:spcBef>
          <a:spcPct val="20000"/>
        </a:spcBef>
        <a:buFont typeface="Arial"/>
        <a:buChar char="–"/>
        <a:defRPr sz="2400" b="0" i="0" kern="1200">
          <a:solidFill>
            <a:schemeClr val="tx1"/>
          </a:solidFill>
          <a:latin typeface="Myriad Pro"/>
          <a:ea typeface="+mn-ea"/>
          <a:cs typeface="Myriad Pro"/>
        </a:defRPr>
      </a:lvl2pPr>
      <a:lvl3pPr marL="1143000" indent="-228600" algn="l" defTabSz="457200" rtl="0" eaLnBrk="1" latinLnBrk="0" hangingPunct="1">
        <a:spcBef>
          <a:spcPct val="20000"/>
        </a:spcBef>
        <a:buFont typeface="Arial"/>
        <a:buChar char="•"/>
        <a:defRPr sz="2000" b="0" i="0" kern="1200">
          <a:solidFill>
            <a:schemeClr val="tx1"/>
          </a:solidFill>
          <a:latin typeface="Myriad Pro"/>
          <a:ea typeface="+mn-ea"/>
          <a:cs typeface="Myriad Pro"/>
        </a:defRPr>
      </a:lvl3pPr>
      <a:lvl4pPr marL="1600200" indent="-228600" algn="l" defTabSz="457200" rtl="0" eaLnBrk="1" latinLnBrk="0" hangingPunct="1">
        <a:spcBef>
          <a:spcPct val="20000"/>
        </a:spcBef>
        <a:buFont typeface="Arial"/>
        <a:buChar char="–"/>
        <a:defRPr sz="1800" b="0" i="0" kern="1200">
          <a:solidFill>
            <a:schemeClr val="tx1"/>
          </a:solidFill>
          <a:latin typeface="Myriad Pro"/>
          <a:ea typeface="+mn-ea"/>
          <a:cs typeface="Myriad Pro"/>
        </a:defRPr>
      </a:lvl4pPr>
      <a:lvl5pPr marL="2057400" indent="-228600" algn="l" defTabSz="457200" rtl="0" eaLnBrk="1" latinLnBrk="0" hangingPunct="1">
        <a:spcBef>
          <a:spcPct val="20000"/>
        </a:spcBef>
        <a:buFont typeface="Arial"/>
        <a:buChar char="»"/>
        <a:defRPr sz="1600" b="0" i="0" kern="1200">
          <a:solidFill>
            <a:schemeClr val="tx1"/>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vmlDrawing" Target="../drawings/vmlDrawing4.vml"/><Relationship Id="rId5" Type="http://schemas.openxmlformats.org/officeDocument/2006/relationships/image" Target="../media/image8.emf"/><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Sesión 001 del Grupo de Trabajo de Inversiones</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Agosto 2014</a:t>
            </a:r>
            <a:endParaRPr lang="es-MX"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76735"/>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001 </a:t>
            </a:r>
            <a:r>
              <a:rPr lang="es-MX" b="1" dirty="0">
                <a:solidFill>
                  <a:prstClr val="black"/>
                </a:solidFill>
                <a:ea typeface="MS PGothic" pitchFamily="34" charset="-128"/>
                <a:cs typeface="Arial" pitchFamily="34" charset="0"/>
              </a:rPr>
              <a:t>del </a:t>
            </a:r>
            <a:r>
              <a:rPr lang="es-MX" b="1" dirty="0" smtClean="0">
                <a:solidFill>
                  <a:prstClr val="black"/>
                </a:solidFill>
                <a:ea typeface="MS PGothic" pitchFamily="34" charset="-128"/>
                <a:cs typeface="Arial" pitchFamily="34" charset="0"/>
              </a:rPr>
              <a:t>Grupo de Trabajo </a:t>
            </a:r>
            <a:r>
              <a:rPr lang="es-MX" b="1" dirty="0">
                <a:solidFill>
                  <a:prstClr val="black"/>
                </a:solidFill>
                <a:ea typeface="MS PGothic" pitchFamily="34" charset="-128"/>
                <a:cs typeface="Arial" pitchFamily="34" charset="0"/>
              </a:rPr>
              <a:t>de Inversiones</a:t>
            </a:r>
          </a:p>
          <a:p>
            <a:pPr algn="ctr" defTabSz="457200"/>
            <a:r>
              <a:rPr lang="es-MX" b="1" dirty="0" smtClean="0">
                <a:solidFill>
                  <a:prstClr val="black"/>
                </a:solidFill>
                <a:ea typeface="MS PGothic" pitchFamily="34" charset="-128"/>
                <a:cs typeface="Arial" pitchFamily="34" charset="0"/>
              </a:rPr>
              <a:t>19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agosto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
        <p:nvSpPr>
          <p:cNvPr id="2" name="1 Rectángulo"/>
          <p:cNvSpPr/>
          <p:nvPr/>
        </p:nvSpPr>
        <p:spPr>
          <a:xfrm>
            <a:off x="425093" y="2194749"/>
            <a:ext cx="8323122" cy="3354765"/>
          </a:xfrm>
          <a:prstGeom prst="rect">
            <a:avLst/>
          </a:prstGeom>
        </p:spPr>
        <p:txBody>
          <a:bodyPr wrap="square">
            <a:spAutoFit/>
          </a:bodyPr>
          <a:lstStyle/>
          <a:p>
            <a:pPr marL="355600" indent="-355600" algn="just" defTabSz="457200">
              <a:spcAft>
                <a:spcPts val="1200"/>
              </a:spcAft>
              <a:buFont typeface="+mj-lt"/>
              <a:buAutoNum type="arabicPeriod"/>
            </a:pPr>
            <a:r>
              <a:rPr lang="es-MX" b="1" dirty="0" smtClean="0">
                <a:solidFill>
                  <a:srgbClr val="BB2D2C"/>
                </a:solidFill>
              </a:rPr>
              <a:t>Informe sobre perspectivas </a:t>
            </a:r>
            <a:r>
              <a:rPr lang="es-MX" b="1" dirty="0">
                <a:solidFill>
                  <a:srgbClr val="BB2D2C"/>
                </a:solidFill>
              </a:rPr>
              <a:t>e</a:t>
            </a:r>
            <a:r>
              <a:rPr lang="es-MX" b="1" dirty="0" smtClean="0">
                <a:solidFill>
                  <a:srgbClr val="BB2D2C"/>
                </a:solidFill>
              </a:rPr>
              <a:t>conómicas nacionales e internacionales.</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resultados y estrategia de inversión del FANVIT.</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el valor de referencia para evaluar el desempeño de la cartera de inversión en la etapa inicial.</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la gestión y los avances en la implementación del Marco de Gestión del Fondo de Protección de Pagos, Fondo de Seguro de Daños, Fondo de Dividendos, Fondo de Pensiones y el Fondo de Ahorro. </a:t>
            </a:r>
          </a:p>
          <a:p>
            <a:pPr marL="355600" indent="-355600" algn="just" defTabSz="457200">
              <a:spcAft>
                <a:spcPts val="1200"/>
              </a:spcAft>
              <a:buFont typeface="+mj-lt"/>
              <a:buAutoNum type="arabicPeriod"/>
            </a:pPr>
            <a:r>
              <a:rPr lang="es-MX" b="1" dirty="0" smtClean="0">
                <a:solidFill>
                  <a:srgbClr val="B2B2B2"/>
                </a:solidFill>
              </a:rPr>
              <a:t>Propuesta </a:t>
            </a:r>
            <a:r>
              <a:rPr lang="es-MX" b="1" dirty="0">
                <a:solidFill>
                  <a:srgbClr val="B2B2B2"/>
                </a:solidFill>
              </a:rPr>
              <a:t>de Bases de Funcionamiento del Grupo de Trabajo de </a:t>
            </a:r>
            <a:r>
              <a:rPr lang="es-MX" b="1" dirty="0" smtClean="0">
                <a:solidFill>
                  <a:srgbClr val="B2B2B2"/>
                </a:solidFill>
              </a:rPr>
              <a:t>Inversiones.</a:t>
            </a:r>
            <a:endParaRPr lang="es-MX" b="1" dirty="0">
              <a:solidFill>
                <a:srgbClr val="B2B2B2"/>
              </a:solidFill>
            </a:endParaRPr>
          </a:p>
          <a:p>
            <a:pPr marL="355600" lvl="0" indent="-355600" algn="just" defTabSz="457200">
              <a:spcAft>
                <a:spcPts val="1200"/>
              </a:spcAft>
              <a:buFont typeface="+mj-lt"/>
              <a:buAutoNum type="arabicPeriod"/>
            </a:pPr>
            <a:r>
              <a:rPr lang="es-MX" b="1" dirty="0">
                <a:solidFill>
                  <a:srgbClr val="B2B2B2"/>
                </a:solidFill>
              </a:rPr>
              <a:t>Asuntos </a:t>
            </a:r>
            <a:r>
              <a:rPr lang="es-MX" b="1" dirty="0" smtClean="0">
                <a:solidFill>
                  <a:srgbClr val="B2B2B2"/>
                </a:solidFill>
              </a:rPr>
              <a:t>Generales.</a:t>
            </a:r>
            <a:endParaRPr lang="es-MX" b="1" dirty="0">
              <a:solidFill>
                <a:srgbClr val="B2B2B2"/>
              </a:solidFill>
            </a:endParaRPr>
          </a:p>
        </p:txBody>
      </p:sp>
    </p:spTree>
    <p:extLst>
      <p:ext uri="{BB962C8B-B14F-4D97-AF65-F5344CB8AC3E}">
        <p14:creationId xmlns:p14="http://schemas.microsoft.com/office/powerpoint/2010/main" val="3100215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000" dirty="0" smtClean="0">
                <a:solidFill>
                  <a:prstClr val="white"/>
                </a:solidFill>
                <a:ea typeface="MS PGothic" pitchFamily="34" charset="-128"/>
                <a:cs typeface="Arial" pitchFamily="34" charset="0"/>
              </a:rPr>
              <a:t>Entorno Económico México</a:t>
            </a:r>
            <a:endParaRPr lang="es-MX" sz="2000"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graphicFrame>
        <p:nvGraphicFramePr>
          <p:cNvPr id="8" name="7 Gráfico" title="Expectativas de Mercado"/>
          <p:cNvGraphicFramePr/>
          <p:nvPr>
            <p:extLst>
              <p:ext uri="{D42A27DB-BD31-4B8C-83A1-F6EECF244321}">
                <p14:modId xmlns:p14="http://schemas.microsoft.com/office/powerpoint/2010/main" val="1708995319"/>
              </p:ext>
            </p:extLst>
          </p:nvPr>
        </p:nvGraphicFramePr>
        <p:xfrm>
          <a:off x="344531" y="2838738"/>
          <a:ext cx="4140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9" name="ValueChainStarter"/>
          <p:cNvSpPr/>
          <p:nvPr/>
        </p:nvSpPr>
        <p:spPr>
          <a:xfrm>
            <a:off x="325437" y="1271961"/>
            <a:ext cx="2260906" cy="720000"/>
          </a:xfrm>
          <a:prstGeom prst="homePlate">
            <a:avLst>
              <a:gd name="adj" fmla="val 28571"/>
            </a:avLst>
          </a:prstGeom>
          <a:solidFill>
            <a:srgbClr val="BB2D2C">
              <a:alpha val="50000"/>
            </a:srgbClr>
          </a:solidFill>
          <a:ln w="9525" algn="ctr">
            <a:solidFill>
              <a:srgbClr val="FFFFFF"/>
            </a:solidFill>
            <a:miter lim="800000"/>
            <a:headEnd type="none" w="lg" len="lg"/>
            <a:tailEnd type="none" w="lg" len="lg"/>
          </a:ln>
        </p:spPr>
        <p:txBody>
          <a:bodyPr wrap="square" tIns="91440" bIns="91440" rtlCol="0" anchor="ctr" anchorCtr="1"/>
          <a:lstStyle/>
          <a:p>
            <a:r>
              <a:rPr lang="es-MX" sz="1400" dirty="0"/>
              <a:t>Implementación de Reformas Estructurales</a:t>
            </a:r>
          </a:p>
        </p:txBody>
      </p:sp>
      <p:sp>
        <p:nvSpPr>
          <p:cNvPr id="10" name="ValueChainStarter"/>
          <p:cNvSpPr/>
          <p:nvPr/>
        </p:nvSpPr>
        <p:spPr>
          <a:xfrm>
            <a:off x="2400197" y="1271961"/>
            <a:ext cx="2260906" cy="720000"/>
          </a:xfrm>
          <a:prstGeom prst="chevron">
            <a:avLst>
              <a:gd name="adj" fmla="val 28571"/>
            </a:avLst>
          </a:prstGeom>
          <a:solidFill>
            <a:srgbClr val="BB2D2C">
              <a:alpha val="50000"/>
            </a:srgbClr>
          </a:solidFill>
          <a:ln w="9525" algn="ctr">
            <a:solidFill>
              <a:srgbClr val="FFFFFF"/>
            </a:solidFill>
            <a:miter lim="800000"/>
            <a:headEnd type="none" w="lg" len="lg"/>
            <a:tailEnd type="none" w="lg" len="lg"/>
          </a:ln>
        </p:spPr>
        <p:txBody>
          <a:bodyPr wrap="square" tIns="91440" bIns="91440" rtlCol="0" anchor="ctr" anchorCtr="1"/>
          <a:lstStyle/>
          <a:p>
            <a:pPr lvl="0"/>
            <a:r>
              <a:rPr lang="es-MX" sz="1400" dirty="0"/>
              <a:t>Mayor inversión y crecimiento</a:t>
            </a:r>
          </a:p>
        </p:txBody>
      </p:sp>
      <p:sp>
        <p:nvSpPr>
          <p:cNvPr id="11" name="ValueChainStarter"/>
          <p:cNvSpPr/>
          <p:nvPr/>
        </p:nvSpPr>
        <p:spPr>
          <a:xfrm>
            <a:off x="4474955" y="1271961"/>
            <a:ext cx="2260906" cy="720000"/>
          </a:xfrm>
          <a:prstGeom prst="chevron">
            <a:avLst>
              <a:gd name="adj" fmla="val 28571"/>
            </a:avLst>
          </a:prstGeom>
          <a:solidFill>
            <a:srgbClr val="BB2D2C">
              <a:alpha val="50000"/>
            </a:srgbClr>
          </a:solidFill>
          <a:ln w="9525" algn="ctr">
            <a:solidFill>
              <a:srgbClr val="FFFFFF"/>
            </a:solidFill>
            <a:miter lim="800000"/>
            <a:headEnd type="none" w="lg" len="lg"/>
            <a:tailEnd type="none" w="lg" len="lg"/>
          </a:ln>
        </p:spPr>
        <p:txBody>
          <a:bodyPr wrap="square" tIns="91440" bIns="91440" rtlCol="0" anchor="ctr" anchorCtr="1"/>
          <a:lstStyle/>
          <a:p>
            <a:r>
              <a:rPr lang="es-MX" sz="1400" dirty="0"/>
              <a:t>Mejora de Calificación Internacional</a:t>
            </a:r>
          </a:p>
        </p:txBody>
      </p:sp>
      <p:sp>
        <p:nvSpPr>
          <p:cNvPr id="12" name="ValueChainStarter"/>
          <p:cNvSpPr/>
          <p:nvPr/>
        </p:nvSpPr>
        <p:spPr>
          <a:xfrm>
            <a:off x="6549716" y="1271961"/>
            <a:ext cx="2260906" cy="720000"/>
          </a:xfrm>
          <a:prstGeom prst="chevron">
            <a:avLst>
              <a:gd name="adj" fmla="val 28571"/>
            </a:avLst>
          </a:prstGeom>
          <a:solidFill>
            <a:srgbClr val="BB2D2C">
              <a:alpha val="50000"/>
            </a:srgbClr>
          </a:solidFill>
          <a:ln w="9525" algn="ctr">
            <a:solidFill>
              <a:srgbClr val="FFFFFF"/>
            </a:solidFill>
            <a:miter lim="800000"/>
            <a:headEnd type="none" w="lg" len="lg"/>
            <a:tailEnd type="none" w="lg" len="lg"/>
          </a:ln>
        </p:spPr>
        <p:txBody>
          <a:bodyPr wrap="square" tIns="91440" bIns="91440" rtlCol="0" anchor="ctr" anchorCtr="1"/>
          <a:lstStyle/>
          <a:p>
            <a:r>
              <a:rPr lang="es-MX" sz="1400" dirty="0"/>
              <a:t>Apertura a más inversionistas internacionales</a:t>
            </a:r>
          </a:p>
        </p:txBody>
      </p:sp>
      <p:sp>
        <p:nvSpPr>
          <p:cNvPr id="13" name="Cuadro de texto 2"/>
          <p:cNvSpPr txBox="1">
            <a:spLocks noChangeArrowheads="1"/>
          </p:cNvSpPr>
          <p:nvPr/>
        </p:nvSpPr>
        <p:spPr bwMode="auto">
          <a:xfrm>
            <a:off x="327014" y="2407851"/>
            <a:ext cx="4019550" cy="46166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Pronóstico de inflación en México</a:t>
            </a:r>
            <a:endParaRPr lang="es-MX" sz="1200" dirty="0" smtClean="0">
              <a:solidFill>
                <a:prstClr val="black"/>
              </a:solidFill>
              <a:latin typeface="+mj-lt"/>
              <a:ea typeface="Batang"/>
            </a:endParaRPr>
          </a:p>
          <a:p>
            <a:pPr defTabSz="457200" fontAlgn="base">
              <a:spcBef>
                <a:spcPct val="0"/>
              </a:spcBef>
            </a:pPr>
            <a:r>
              <a:rPr lang="es-ES" sz="1200" dirty="0" smtClean="0">
                <a:solidFill>
                  <a:prstClr val="black"/>
                </a:solidFill>
                <a:latin typeface="+mj-lt"/>
                <a:ea typeface="Batang"/>
              </a:rPr>
              <a:t>(cambio porcentual anual)</a:t>
            </a:r>
            <a:endParaRPr lang="es-MX" sz="1200" dirty="0">
              <a:solidFill>
                <a:prstClr val="black"/>
              </a:solidFill>
              <a:latin typeface="+mj-lt"/>
              <a:ea typeface="Batang"/>
            </a:endParaRPr>
          </a:p>
        </p:txBody>
      </p:sp>
      <p:graphicFrame>
        <p:nvGraphicFramePr>
          <p:cNvPr id="14" name="13 Gráfico" title="Expectativas de Mercado"/>
          <p:cNvGraphicFramePr/>
          <p:nvPr>
            <p:extLst>
              <p:ext uri="{D42A27DB-BD31-4B8C-83A1-F6EECF244321}">
                <p14:modId xmlns:p14="http://schemas.microsoft.com/office/powerpoint/2010/main" val="2258555400"/>
              </p:ext>
            </p:extLst>
          </p:nvPr>
        </p:nvGraphicFramePr>
        <p:xfrm>
          <a:off x="4696047" y="2838738"/>
          <a:ext cx="4140000" cy="2880000"/>
        </p:xfrm>
        <a:graphic>
          <a:graphicData uri="http://schemas.openxmlformats.org/drawingml/2006/chart">
            <c:chart xmlns:c="http://schemas.openxmlformats.org/drawingml/2006/chart" xmlns:r="http://schemas.openxmlformats.org/officeDocument/2006/relationships" r:id="rId4"/>
          </a:graphicData>
        </a:graphic>
      </p:graphicFrame>
      <p:sp>
        <p:nvSpPr>
          <p:cNvPr id="15" name="Cuadro de texto 2"/>
          <p:cNvSpPr txBox="1">
            <a:spLocks noChangeArrowheads="1"/>
          </p:cNvSpPr>
          <p:nvPr/>
        </p:nvSpPr>
        <p:spPr bwMode="auto">
          <a:xfrm>
            <a:off x="4951183" y="2377074"/>
            <a:ext cx="4019550" cy="46166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Pronóstico de crecimiento  en México</a:t>
            </a:r>
            <a:endParaRPr lang="es-MX" sz="1200" dirty="0" smtClean="0">
              <a:solidFill>
                <a:prstClr val="black"/>
              </a:solidFill>
              <a:latin typeface="+mj-lt"/>
              <a:ea typeface="Batang"/>
            </a:endParaRPr>
          </a:p>
          <a:p>
            <a:pPr defTabSz="457200" fontAlgn="base">
              <a:spcBef>
                <a:spcPct val="0"/>
              </a:spcBef>
            </a:pPr>
            <a:r>
              <a:rPr lang="es-ES" sz="1200" dirty="0" smtClean="0">
                <a:solidFill>
                  <a:prstClr val="black"/>
                </a:solidFill>
                <a:latin typeface="+mj-lt"/>
                <a:ea typeface="Batang"/>
              </a:rPr>
              <a:t>(cambio porcentual anual)</a:t>
            </a:r>
            <a:endParaRPr lang="es-MX" sz="1200" dirty="0">
              <a:solidFill>
                <a:prstClr val="black"/>
              </a:solidFill>
              <a:latin typeface="+mj-lt"/>
              <a:ea typeface="Batang"/>
            </a:endParaRPr>
          </a:p>
        </p:txBody>
      </p:sp>
      <p:sp>
        <p:nvSpPr>
          <p:cNvPr id="16" name="15 CuadroTexto"/>
          <p:cNvSpPr txBox="1"/>
          <p:nvPr/>
        </p:nvSpPr>
        <p:spPr>
          <a:xfrm>
            <a:off x="48638" y="6473079"/>
            <a:ext cx="4893058" cy="307777"/>
          </a:xfrm>
          <a:prstGeom prst="rect">
            <a:avLst/>
          </a:prstGeom>
          <a:noFill/>
        </p:spPr>
        <p:txBody>
          <a:bodyPr wrap="square" rtlCol="0">
            <a:spAutoFit/>
          </a:bodyPr>
          <a:lstStyle/>
          <a:p>
            <a:r>
              <a:rPr lang="es-MX" sz="1400" dirty="0" smtClean="0"/>
              <a:t>Fuente: Elaboración propia con datos de </a:t>
            </a:r>
            <a:r>
              <a:rPr lang="es-MX" sz="1400" dirty="0" err="1" smtClean="0"/>
              <a:t>Bloomberg</a:t>
            </a:r>
            <a:endParaRPr lang="es-MX" sz="1400" dirty="0" smtClean="0"/>
          </a:p>
        </p:txBody>
      </p:sp>
    </p:spTree>
    <p:extLst>
      <p:ext uri="{BB962C8B-B14F-4D97-AF65-F5344CB8AC3E}">
        <p14:creationId xmlns:p14="http://schemas.microsoft.com/office/powerpoint/2010/main" val="3894457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000" dirty="0" smtClean="0">
                <a:solidFill>
                  <a:prstClr val="white"/>
                </a:solidFill>
                <a:ea typeface="MS PGothic" pitchFamily="34" charset="-128"/>
                <a:cs typeface="Arial" pitchFamily="34" charset="0"/>
              </a:rPr>
              <a:t>Entorno Económico Estados Unidos  </a:t>
            </a:r>
            <a:endParaRPr lang="es-MX" sz="2000" dirty="0">
              <a:solidFill>
                <a:prstClr val="white"/>
              </a:solidFill>
              <a:ea typeface="MS PGothic" pitchFamily="34" charset="-128"/>
              <a:cs typeface="Arial"/>
            </a:endParaRPr>
          </a:p>
        </p:txBody>
      </p:sp>
      <p:sp>
        <p:nvSpPr>
          <p:cNvPr id="6" name="5 CuadroTexto"/>
          <p:cNvSpPr txBox="1"/>
          <p:nvPr/>
        </p:nvSpPr>
        <p:spPr>
          <a:xfrm>
            <a:off x="13647" y="6517395"/>
            <a:ext cx="3817373" cy="276999"/>
          </a:xfrm>
          <a:prstGeom prst="rect">
            <a:avLst/>
          </a:prstGeom>
          <a:noFill/>
        </p:spPr>
        <p:txBody>
          <a:bodyPr wrap="square" rtlCol="0">
            <a:spAutoFit/>
          </a:bodyPr>
          <a:lstStyle/>
          <a:p>
            <a:r>
              <a:rPr lang="es-MX" sz="1200" dirty="0" smtClean="0">
                <a:solidFill>
                  <a:prstClr val="black"/>
                </a:solidFill>
              </a:rPr>
              <a:t>Fuente: Elaboración propia con datos de </a:t>
            </a:r>
            <a:r>
              <a:rPr lang="es-MX" sz="1200" dirty="0" err="1" smtClean="0">
                <a:solidFill>
                  <a:prstClr val="black"/>
                </a:solidFill>
              </a:rPr>
              <a:t>Bloomberg</a:t>
            </a:r>
            <a:endParaRPr lang="es-MX" sz="1200" dirty="0">
              <a:solidFill>
                <a:prstClr val="black"/>
              </a:solidFill>
            </a:endParaRPr>
          </a:p>
        </p:txBody>
      </p:sp>
      <p:sp>
        <p:nvSpPr>
          <p:cNvPr id="7" name="FlowTriangle"/>
          <p:cNvSpPr>
            <a:spLocks noChangeArrowheads="1"/>
          </p:cNvSpPr>
          <p:nvPr/>
        </p:nvSpPr>
        <p:spPr bwMode="gray">
          <a:xfrm rot="5400000">
            <a:off x="2228132" y="3726254"/>
            <a:ext cx="4345403" cy="266700"/>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endParaRPr>
          </a:p>
        </p:txBody>
      </p:sp>
      <p:sp>
        <p:nvSpPr>
          <p:cNvPr id="9" name="8 CuadroTexto"/>
          <p:cNvSpPr txBox="1"/>
          <p:nvPr/>
        </p:nvSpPr>
        <p:spPr>
          <a:xfrm>
            <a:off x="96702" y="1553912"/>
            <a:ext cx="3957851" cy="4278094"/>
          </a:xfrm>
          <a:prstGeom prst="rect">
            <a:avLst/>
          </a:prstGeom>
          <a:noFill/>
        </p:spPr>
        <p:txBody>
          <a:bodyPr wrap="square" rtlCol="0">
            <a:spAutoFit/>
          </a:bodyPr>
          <a:lstStyle/>
          <a:p>
            <a:pPr marL="268288" indent="-268288" algn="just">
              <a:buFont typeface="Arial" panose="020B0604020202020204" pitchFamily="34" charset="0"/>
              <a:buChar char="•"/>
            </a:pPr>
            <a:r>
              <a:rPr lang="es-MX" sz="1600" dirty="0">
                <a:solidFill>
                  <a:prstClr val="black"/>
                </a:solidFill>
              </a:rPr>
              <a:t>La Fed redujo el volumen mensual de compra de bonos de 35,000 millones de dólares a 25,000 millones, la misma rebaja que viene haciendo en cada reunión desde el inicio de la retirada de los estímulos a finales de 2013.</a:t>
            </a:r>
          </a:p>
          <a:p>
            <a:pPr marL="268288" indent="-268288" algn="just">
              <a:buFont typeface="Arial" panose="020B0604020202020204" pitchFamily="34" charset="0"/>
              <a:buChar char="•"/>
            </a:pPr>
            <a:endParaRPr lang="es-MX" sz="1600" dirty="0">
              <a:solidFill>
                <a:prstClr val="black"/>
              </a:solidFill>
            </a:endParaRPr>
          </a:p>
          <a:p>
            <a:pPr marL="268288" indent="-268288" algn="just">
              <a:buFont typeface="Arial" panose="020B0604020202020204" pitchFamily="34" charset="0"/>
              <a:buChar char="•"/>
            </a:pPr>
            <a:r>
              <a:rPr lang="es-MX" sz="1600" dirty="0">
                <a:solidFill>
                  <a:prstClr val="black"/>
                </a:solidFill>
              </a:rPr>
              <a:t>Se eleva la expectativa de crecimiento de la economía de EUA para 2014 de 1.7% a 2.0% de acuerdo a la encuesta mensual de </a:t>
            </a:r>
            <a:r>
              <a:rPr lang="es-MX" sz="1600" dirty="0" err="1">
                <a:solidFill>
                  <a:prstClr val="black"/>
                </a:solidFill>
              </a:rPr>
              <a:t>Bloomberg</a:t>
            </a:r>
            <a:r>
              <a:rPr lang="es-MX" sz="1600" dirty="0">
                <a:solidFill>
                  <a:prstClr val="black"/>
                </a:solidFill>
              </a:rPr>
              <a:t>.</a:t>
            </a:r>
          </a:p>
          <a:p>
            <a:pPr marL="268288" indent="-268288" algn="just">
              <a:buFont typeface="Arial" panose="020B0604020202020204" pitchFamily="34" charset="0"/>
              <a:buChar char="•"/>
            </a:pPr>
            <a:endParaRPr lang="es-MX" sz="1600" dirty="0">
              <a:solidFill>
                <a:prstClr val="black"/>
              </a:solidFill>
            </a:endParaRPr>
          </a:p>
          <a:p>
            <a:pPr marL="268288" indent="-268288" algn="just">
              <a:buFont typeface="Arial" panose="020B0604020202020204" pitchFamily="34" charset="0"/>
              <a:buChar char="•"/>
            </a:pPr>
            <a:r>
              <a:rPr lang="es-MX" sz="1600" dirty="0" smtClean="0">
                <a:solidFill>
                  <a:prstClr val="black"/>
                </a:solidFill>
              </a:rPr>
              <a:t>El desempleo continúa a la baja, en línea con las expectativas de la FED, aunque la calidad de los empleos generados no han sido  del todo satisfactorios.</a:t>
            </a:r>
            <a:endParaRPr lang="es-MX" sz="1600" dirty="0">
              <a:solidFill>
                <a:prstClr val="black"/>
              </a:solidFill>
            </a:endParaRPr>
          </a:p>
          <a:p>
            <a:pPr marL="285750" indent="-285750" algn="just">
              <a:buFont typeface="Arial" panose="020B0604020202020204" pitchFamily="34" charset="0"/>
              <a:buChar char="•"/>
            </a:pPr>
            <a:endParaRPr lang="es-MX" sz="1600" dirty="0">
              <a:solidFill>
                <a:prstClr val="black"/>
              </a:solidFill>
            </a:endParaRPr>
          </a:p>
        </p:txBody>
      </p:sp>
      <p:graphicFrame>
        <p:nvGraphicFramePr>
          <p:cNvPr id="10" name="9 Gráfico" title="Expectativas de Mercado"/>
          <p:cNvGraphicFramePr/>
          <p:nvPr>
            <p:extLst>
              <p:ext uri="{D42A27DB-BD31-4B8C-83A1-F6EECF244321}">
                <p14:modId xmlns:p14="http://schemas.microsoft.com/office/powerpoint/2010/main" val="3386633788"/>
              </p:ext>
            </p:extLst>
          </p:nvPr>
        </p:nvGraphicFramePr>
        <p:xfrm>
          <a:off x="4652710" y="1303955"/>
          <a:ext cx="4354812" cy="25195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10 Gráfico" title="Expectativas de Mercado"/>
          <p:cNvGraphicFramePr/>
          <p:nvPr>
            <p:extLst>
              <p:ext uri="{D42A27DB-BD31-4B8C-83A1-F6EECF244321}">
                <p14:modId xmlns:p14="http://schemas.microsoft.com/office/powerpoint/2010/main" val="2298342651"/>
              </p:ext>
            </p:extLst>
          </p:nvPr>
        </p:nvGraphicFramePr>
        <p:xfrm>
          <a:off x="4705349" y="3982129"/>
          <a:ext cx="4177862" cy="2995643"/>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 de texto 2"/>
          <p:cNvSpPr txBox="1">
            <a:spLocks noChangeArrowheads="1"/>
          </p:cNvSpPr>
          <p:nvPr/>
        </p:nvSpPr>
        <p:spPr bwMode="auto">
          <a:xfrm>
            <a:off x="5084381" y="1007999"/>
            <a:ext cx="4019550" cy="461665"/>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ea typeface="Batang"/>
              </a:rPr>
              <a:t>PIB Trimestral de EUA</a:t>
            </a:r>
            <a:endParaRPr lang="es-MX" sz="1200" dirty="0" smtClean="0">
              <a:solidFill>
                <a:prstClr val="black"/>
              </a:solidFill>
              <a:ea typeface="Batang"/>
            </a:endParaRPr>
          </a:p>
          <a:p>
            <a:pPr defTabSz="457200" fontAlgn="base">
              <a:spcBef>
                <a:spcPct val="0"/>
              </a:spcBef>
            </a:pPr>
            <a:r>
              <a:rPr lang="es-ES" sz="1200" dirty="0" smtClean="0">
                <a:solidFill>
                  <a:prstClr val="black"/>
                </a:solidFill>
                <a:ea typeface="Batang"/>
              </a:rPr>
              <a:t>(porcentaje)</a:t>
            </a:r>
            <a:endParaRPr lang="es-MX" sz="1200" dirty="0">
              <a:solidFill>
                <a:prstClr val="black"/>
              </a:solidFill>
              <a:ea typeface="Batang"/>
            </a:endParaRPr>
          </a:p>
        </p:txBody>
      </p:sp>
      <p:sp>
        <p:nvSpPr>
          <p:cNvPr id="13" name="Cuadro de texto 2"/>
          <p:cNvSpPr txBox="1">
            <a:spLocks noChangeArrowheads="1"/>
          </p:cNvSpPr>
          <p:nvPr/>
        </p:nvSpPr>
        <p:spPr bwMode="auto">
          <a:xfrm>
            <a:off x="5147445" y="3745263"/>
            <a:ext cx="4019550" cy="461665"/>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ea typeface="Batang"/>
              </a:rPr>
              <a:t>Tasa de Desempleo de EUA</a:t>
            </a:r>
            <a:endParaRPr lang="es-MX" sz="1200" dirty="0" smtClean="0">
              <a:solidFill>
                <a:prstClr val="black"/>
              </a:solidFill>
              <a:ea typeface="Batang"/>
            </a:endParaRPr>
          </a:p>
          <a:p>
            <a:pPr defTabSz="457200" fontAlgn="base">
              <a:spcBef>
                <a:spcPct val="0"/>
              </a:spcBef>
            </a:pPr>
            <a:r>
              <a:rPr lang="es-ES" sz="1200" dirty="0" smtClean="0">
                <a:solidFill>
                  <a:prstClr val="black"/>
                </a:solidFill>
                <a:ea typeface="Batang"/>
              </a:rPr>
              <a:t>(porcentaje)</a:t>
            </a:r>
            <a:endParaRPr lang="es-MX" sz="1200" dirty="0">
              <a:solidFill>
                <a:prstClr val="black"/>
              </a:solidFill>
              <a:ea typeface="Batang"/>
            </a:endParaRPr>
          </a:p>
        </p:txBody>
      </p:sp>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341628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000" dirty="0" smtClean="0">
                <a:solidFill>
                  <a:prstClr val="white"/>
                </a:solidFill>
                <a:ea typeface="MS PGothic" pitchFamily="34" charset="-128"/>
                <a:cs typeface="Arial" pitchFamily="34" charset="0"/>
              </a:rPr>
              <a:t>Entorno Económico Internacional  </a:t>
            </a:r>
            <a:endParaRPr lang="es-MX" sz="2000" dirty="0">
              <a:solidFill>
                <a:prstClr val="white"/>
              </a:solidFill>
              <a:ea typeface="MS PGothic" pitchFamily="34" charset="-128"/>
              <a:cs typeface="Arial"/>
            </a:endParaRPr>
          </a:p>
        </p:txBody>
      </p:sp>
      <p:sp>
        <p:nvSpPr>
          <p:cNvPr id="4" name="3 CuadroTexto"/>
          <p:cNvSpPr txBox="1"/>
          <p:nvPr/>
        </p:nvSpPr>
        <p:spPr>
          <a:xfrm>
            <a:off x="239534" y="1666654"/>
            <a:ext cx="3761248" cy="3785652"/>
          </a:xfrm>
          <a:prstGeom prst="rect">
            <a:avLst/>
          </a:prstGeom>
          <a:noFill/>
        </p:spPr>
        <p:txBody>
          <a:bodyPr wrap="square" rtlCol="0">
            <a:spAutoFit/>
          </a:bodyPr>
          <a:lstStyle/>
          <a:p>
            <a:pPr marL="273050" indent="-273050">
              <a:buFont typeface="Arial" panose="020B0604020202020204" pitchFamily="34" charset="0"/>
              <a:buChar char="•"/>
            </a:pPr>
            <a:r>
              <a:rPr lang="es-MX" sz="1600" dirty="0">
                <a:solidFill>
                  <a:prstClr val="black"/>
                </a:solidFill>
              </a:rPr>
              <a:t>El PIB de la Eurozona presentó un crecimiento nulo en 2T14</a:t>
            </a:r>
            <a:r>
              <a:rPr lang="es-MX" sz="1600" dirty="0" smtClean="0">
                <a:solidFill>
                  <a:prstClr val="black"/>
                </a:solidFill>
              </a:rPr>
              <a:t>.</a:t>
            </a:r>
          </a:p>
          <a:p>
            <a:pPr marL="273050" indent="-273050">
              <a:buFont typeface="Arial" panose="020B0604020202020204" pitchFamily="34" charset="0"/>
              <a:buChar char="•"/>
            </a:pPr>
            <a:r>
              <a:rPr lang="es-MX" sz="1600" dirty="0" smtClean="0">
                <a:solidFill>
                  <a:prstClr val="black"/>
                </a:solidFill>
                <a:cs typeface="Tahoma" pitchFamily="34" charset="0"/>
              </a:rPr>
              <a:t>Estados Unidos lanzó ataques a rebeldes en Irak</a:t>
            </a:r>
          </a:p>
          <a:p>
            <a:pPr marL="273050" indent="-273050">
              <a:buFont typeface="Arial" panose="020B0604020202020204" pitchFamily="34" charset="0"/>
              <a:buChar char="•"/>
            </a:pPr>
            <a:r>
              <a:rPr lang="es-MX" sz="1600" dirty="0" smtClean="0">
                <a:solidFill>
                  <a:prstClr val="black"/>
                </a:solidFill>
                <a:cs typeface="Tahoma" pitchFamily="34" charset="0"/>
              </a:rPr>
              <a:t>Se incrementan las tensiones entre Rusia y Ucrania.</a:t>
            </a:r>
          </a:p>
          <a:p>
            <a:pPr marL="273050" indent="-273050">
              <a:buFont typeface="Arial" panose="020B0604020202020204" pitchFamily="34" charset="0"/>
              <a:buChar char="•"/>
            </a:pPr>
            <a:r>
              <a:rPr lang="es-MX" sz="1600" dirty="0" smtClean="0">
                <a:solidFill>
                  <a:prstClr val="black"/>
                </a:solidFill>
                <a:cs typeface="Tahoma" pitchFamily="34" charset="0"/>
              </a:rPr>
              <a:t>China muestra menor dinamismo en su crecimiento. </a:t>
            </a:r>
          </a:p>
          <a:p>
            <a:pPr marL="273050" indent="-273050">
              <a:buFont typeface="Arial" panose="020B0604020202020204" pitchFamily="34" charset="0"/>
              <a:buChar char="•"/>
            </a:pPr>
            <a:r>
              <a:rPr lang="es-MX" sz="1600" dirty="0" smtClean="0">
                <a:solidFill>
                  <a:prstClr val="black"/>
                </a:solidFill>
              </a:rPr>
              <a:t>En Japón la </a:t>
            </a:r>
            <a:r>
              <a:rPr lang="es-MX" sz="1600" dirty="0">
                <a:solidFill>
                  <a:prstClr val="black"/>
                </a:solidFill>
              </a:rPr>
              <a:t>deflación es la principal preocupación del Banco Central y el </a:t>
            </a:r>
            <a:r>
              <a:rPr lang="es-MX" sz="1600" dirty="0" smtClean="0">
                <a:solidFill>
                  <a:prstClr val="black"/>
                </a:solidFill>
              </a:rPr>
              <a:t>Gobierno.</a:t>
            </a:r>
          </a:p>
          <a:p>
            <a:pPr marL="273050" indent="-273050">
              <a:buFont typeface="Arial" panose="020B0604020202020204" pitchFamily="34" charset="0"/>
              <a:buChar char="•"/>
            </a:pPr>
            <a:r>
              <a:rPr lang="es-MX" sz="1600" dirty="0" smtClean="0">
                <a:solidFill>
                  <a:prstClr val="black"/>
                </a:solidFill>
              </a:rPr>
              <a:t>Países como Corea </a:t>
            </a:r>
            <a:r>
              <a:rPr lang="es-MX" sz="1600" dirty="0">
                <a:solidFill>
                  <a:prstClr val="black"/>
                </a:solidFill>
              </a:rPr>
              <a:t>del Sur </a:t>
            </a:r>
            <a:r>
              <a:rPr lang="es-MX" sz="1600" dirty="0" smtClean="0">
                <a:solidFill>
                  <a:prstClr val="black"/>
                </a:solidFill>
              </a:rPr>
              <a:t>y Chile continúan con bajas en sus tasa de referencia para impulsar su crecimiento.</a:t>
            </a:r>
          </a:p>
        </p:txBody>
      </p:sp>
      <p:sp>
        <p:nvSpPr>
          <p:cNvPr id="6" name="5 CuadroTexto"/>
          <p:cNvSpPr txBox="1"/>
          <p:nvPr/>
        </p:nvSpPr>
        <p:spPr>
          <a:xfrm>
            <a:off x="13648" y="6391267"/>
            <a:ext cx="3185418" cy="461665"/>
          </a:xfrm>
          <a:prstGeom prst="rect">
            <a:avLst/>
          </a:prstGeom>
          <a:noFill/>
        </p:spPr>
        <p:txBody>
          <a:bodyPr wrap="square" rtlCol="0">
            <a:spAutoFit/>
          </a:bodyPr>
          <a:lstStyle/>
          <a:p>
            <a:r>
              <a:rPr lang="es-MX" sz="1200" dirty="0" smtClean="0">
                <a:solidFill>
                  <a:prstClr val="black"/>
                </a:solidFill>
              </a:rPr>
              <a:t>Fuente: Elaboración propia con datos de </a:t>
            </a:r>
            <a:r>
              <a:rPr lang="es-MX" sz="1200" dirty="0" err="1" smtClean="0">
                <a:solidFill>
                  <a:prstClr val="black"/>
                </a:solidFill>
              </a:rPr>
              <a:t>Bloomberg</a:t>
            </a:r>
            <a:endParaRPr lang="es-MX" sz="1200" dirty="0">
              <a:solidFill>
                <a:prstClr val="black"/>
              </a:solidFill>
            </a:endParaRPr>
          </a:p>
        </p:txBody>
      </p:sp>
      <p:sp>
        <p:nvSpPr>
          <p:cNvPr id="7" name="FlowTriangle"/>
          <p:cNvSpPr>
            <a:spLocks noChangeArrowheads="1"/>
          </p:cNvSpPr>
          <p:nvPr/>
        </p:nvSpPr>
        <p:spPr bwMode="gray">
          <a:xfrm rot="5400000">
            <a:off x="1961431" y="3567901"/>
            <a:ext cx="4345403" cy="266700"/>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endParaRPr>
          </a:p>
        </p:txBody>
      </p:sp>
      <p:graphicFrame>
        <p:nvGraphicFramePr>
          <p:cNvPr id="10" name="9 Gráfico" title="Expectativas de Mercado"/>
          <p:cNvGraphicFramePr/>
          <p:nvPr>
            <p:extLst>
              <p:ext uri="{D42A27DB-BD31-4B8C-83A1-F6EECF244321}">
                <p14:modId xmlns:p14="http://schemas.microsoft.com/office/powerpoint/2010/main" val="2110621568"/>
              </p:ext>
            </p:extLst>
          </p:nvPr>
        </p:nvGraphicFramePr>
        <p:xfrm>
          <a:off x="4399585" y="1341208"/>
          <a:ext cx="4483622" cy="25195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10 Gráfico" title="Expectativas de Mercado"/>
          <p:cNvGraphicFramePr/>
          <p:nvPr>
            <p:extLst>
              <p:ext uri="{D42A27DB-BD31-4B8C-83A1-F6EECF244321}">
                <p14:modId xmlns:p14="http://schemas.microsoft.com/office/powerpoint/2010/main" val="1242745663"/>
              </p:ext>
            </p:extLst>
          </p:nvPr>
        </p:nvGraphicFramePr>
        <p:xfrm>
          <a:off x="4589648" y="4102564"/>
          <a:ext cx="4230501" cy="2519535"/>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 de texto 2"/>
          <p:cNvSpPr txBox="1">
            <a:spLocks noChangeArrowheads="1"/>
          </p:cNvSpPr>
          <p:nvPr/>
        </p:nvSpPr>
        <p:spPr bwMode="auto">
          <a:xfrm>
            <a:off x="4784827" y="1007999"/>
            <a:ext cx="4019550" cy="461665"/>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PIB </a:t>
            </a:r>
            <a:r>
              <a:rPr lang="es-MX" sz="1200" b="1" dirty="0" smtClean="0">
                <a:solidFill>
                  <a:prstClr val="black"/>
                </a:solidFill>
                <a:latin typeface="+mj-lt"/>
                <a:ea typeface="Batang"/>
              </a:rPr>
              <a:t>Eurozona</a:t>
            </a:r>
            <a:endParaRPr lang="es-MX" sz="1200" dirty="0" smtClean="0">
              <a:solidFill>
                <a:prstClr val="black"/>
              </a:solidFill>
              <a:latin typeface="+mj-lt"/>
              <a:ea typeface="Batang"/>
            </a:endParaRPr>
          </a:p>
          <a:p>
            <a:pPr defTabSz="457200" fontAlgn="base">
              <a:spcBef>
                <a:spcPct val="0"/>
              </a:spcBef>
            </a:pPr>
            <a:r>
              <a:rPr lang="es-ES" sz="1200" dirty="0" smtClean="0">
                <a:solidFill>
                  <a:prstClr val="black"/>
                </a:solidFill>
                <a:latin typeface="+mj-lt"/>
                <a:ea typeface="Batang"/>
              </a:rPr>
              <a:t>(porcentaje, trimestral)</a:t>
            </a:r>
            <a:endParaRPr lang="es-MX" sz="1200" dirty="0">
              <a:solidFill>
                <a:prstClr val="black"/>
              </a:solidFill>
              <a:latin typeface="+mj-lt"/>
              <a:ea typeface="Batang"/>
            </a:endParaRPr>
          </a:p>
        </p:txBody>
      </p:sp>
      <p:sp>
        <p:nvSpPr>
          <p:cNvPr id="13" name="Cuadro de texto 2"/>
          <p:cNvSpPr txBox="1">
            <a:spLocks noChangeArrowheads="1"/>
          </p:cNvSpPr>
          <p:nvPr/>
        </p:nvSpPr>
        <p:spPr bwMode="auto">
          <a:xfrm>
            <a:off x="4863657" y="3782815"/>
            <a:ext cx="4019550" cy="461665"/>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Inflación anual Japón</a:t>
            </a:r>
            <a:endParaRPr lang="es-MX" sz="1200" dirty="0" smtClean="0">
              <a:solidFill>
                <a:prstClr val="black"/>
              </a:solidFill>
              <a:latin typeface="+mj-lt"/>
              <a:ea typeface="Batang"/>
            </a:endParaRPr>
          </a:p>
          <a:p>
            <a:pPr defTabSz="457200" fontAlgn="base">
              <a:spcBef>
                <a:spcPct val="0"/>
              </a:spcBef>
            </a:pPr>
            <a:r>
              <a:rPr lang="es-ES" sz="1200" dirty="0" smtClean="0">
                <a:solidFill>
                  <a:prstClr val="black"/>
                </a:solidFill>
                <a:latin typeface="+mj-lt"/>
                <a:ea typeface="Batang"/>
              </a:rPr>
              <a:t>(porcentaje, anual)</a:t>
            </a:r>
            <a:endParaRPr lang="es-MX" sz="1200" dirty="0">
              <a:solidFill>
                <a:prstClr val="black"/>
              </a:solidFill>
              <a:latin typeface="+mj-lt"/>
              <a:ea typeface="Batang"/>
            </a:endParaRPr>
          </a:p>
        </p:txBody>
      </p:sp>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41608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000" dirty="0" smtClean="0">
                <a:solidFill>
                  <a:prstClr val="white"/>
                </a:solidFill>
                <a:ea typeface="MS PGothic" pitchFamily="34" charset="-128"/>
                <a:cs typeface="Arial" pitchFamily="34" charset="0"/>
              </a:rPr>
              <a:t>Expectativas del mercado en México </a:t>
            </a:r>
            <a:endParaRPr lang="es-MX" sz="2000" dirty="0">
              <a:solidFill>
                <a:prstClr val="white"/>
              </a:solidFill>
              <a:ea typeface="MS PGothic" pitchFamily="34" charset="-128"/>
              <a:cs typeface="Arial"/>
            </a:endParaRPr>
          </a:p>
        </p:txBody>
      </p:sp>
      <p:sp>
        <p:nvSpPr>
          <p:cNvPr id="22" name="2 Marcador de contenido"/>
          <p:cNvSpPr>
            <a:spLocks noGrp="1"/>
          </p:cNvSpPr>
          <p:nvPr>
            <p:ph idx="1"/>
          </p:nvPr>
        </p:nvSpPr>
        <p:spPr>
          <a:xfrm>
            <a:off x="457200" y="1329092"/>
            <a:ext cx="8229600" cy="1728008"/>
          </a:xfrm>
          <a:prstGeom prst="rect">
            <a:avLst/>
          </a:prstGeom>
        </p:spPr>
        <p:txBody>
          <a:bodyPr>
            <a:normAutofit/>
          </a:bodyPr>
          <a:lstStyle/>
          <a:p>
            <a:pPr marL="285750" marR="0" lvl="0" indent="-285750" algn="just" defTabSz="914400" eaLnBrk="1" fontAlgn="auto" latinLnBrk="0" hangingPunct="1">
              <a:lnSpc>
                <a:spcPct val="100000"/>
              </a:lnSpc>
              <a:spcBef>
                <a:spcPts val="0"/>
              </a:spcBef>
              <a:spcAft>
                <a:spcPts val="0"/>
              </a:spcAft>
              <a:buClrTx/>
              <a:buSzTx/>
              <a:buFont typeface="Arial" pitchFamily="34" charset="0"/>
              <a:buChar char="•"/>
              <a:tabLst/>
              <a:defRPr/>
            </a:pPr>
            <a:r>
              <a:rPr kumimoji="0" lang="es-MX" sz="1800" b="0" i="0" u="none" strike="noStrike" kern="0" cap="none" spc="0" normalizeH="0" baseline="0" noProof="0" dirty="0" smtClean="0">
                <a:ln>
                  <a:noFill/>
                </a:ln>
                <a:solidFill>
                  <a:sysClr val="windowText" lastClr="000000"/>
                </a:solidFill>
                <a:effectLst/>
                <a:uLnTx/>
                <a:uFillTx/>
              </a:rPr>
              <a:t>La predicción oficial de los bancos comerciales sitúa la tasa de referencia de Banxico en 3.00% a cierre del 2014, pero varios economistas dejan la puerta abierta a una última bajada de .50%.</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dirty="0">
              <a:ln>
                <a:noFill/>
              </a:ln>
              <a:solidFill>
                <a:sysClr val="windowText" lastClr="000000"/>
              </a:solidFill>
              <a:effectLst/>
              <a:uLnTx/>
              <a:uFillTx/>
            </a:endParaRPr>
          </a:p>
        </p:txBody>
      </p:sp>
      <p:sp>
        <p:nvSpPr>
          <p:cNvPr id="23" name="3 Marcador de pie de página"/>
          <p:cNvSpPr>
            <a:spLocks noGrp="1"/>
          </p:cNvSpPr>
          <p:nvPr>
            <p:ph type="ftr" sz="quarter" idx="11"/>
          </p:nvPr>
        </p:nvSpPr>
        <p:spPr>
          <a:xfrm>
            <a:off x="144000" y="6356350"/>
            <a:ext cx="2895600" cy="365125"/>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smtClean="0">
                <a:ln>
                  <a:noFill/>
                </a:ln>
                <a:effectLst/>
                <a:uLnTx/>
                <a:uFillTx/>
              </a:rPr>
              <a:t>Fuente: </a:t>
            </a:r>
            <a:r>
              <a:rPr kumimoji="0" lang="es-ES" sz="1400" b="0" i="0" u="none" strike="noStrike" kern="0" cap="none" spc="0" normalizeH="0" baseline="0" noProof="0" dirty="0" err="1" smtClean="0">
                <a:ln>
                  <a:noFill/>
                </a:ln>
                <a:effectLst/>
                <a:uLnTx/>
                <a:uFillTx/>
              </a:rPr>
              <a:t>Bloomberg</a:t>
            </a:r>
            <a:endParaRPr kumimoji="0" lang="es-ES" sz="1400" b="0" i="0" u="none" strike="noStrike" kern="0" cap="none" spc="0" normalizeH="0" baseline="0" noProof="0" dirty="0">
              <a:ln>
                <a:noFill/>
              </a:ln>
              <a:effectLst/>
              <a:uLnTx/>
              <a:uFillTx/>
            </a:endParaRPr>
          </a:p>
        </p:txBody>
      </p:sp>
      <p:sp>
        <p:nvSpPr>
          <p:cNvPr id="24" name="23 CuadroTexto"/>
          <p:cNvSpPr txBox="1"/>
          <p:nvPr/>
        </p:nvSpPr>
        <p:spPr>
          <a:xfrm>
            <a:off x="457200" y="4708478"/>
            <a:ext cx="8229600" cy="1200329"/>
          </a:xfrm>
          <a:prstGeom prst="rect">
            <a:avLst/>
          </a:prstGeom>
          <a:noFill/>
        </p:spPr>
        <p:txBody>
          <a:bodyPr wrap="square" rtlCol="0">
            <a:spAutoFit/>
          </a:bodyPr>
          <a:lstStyle/>
          <a:p>
            <a:pPr marL="285750" indent="-285750" algn="just" defTabSz="914400">
              <a:buFont typeface="Arial" pitchFamily="34" charset="0"/>
              <a:buChar char="•"/>
            </a:pPr>
            <a:r>
              <a:rPr lang="es-MX" kern="0" dirty="0">
                <a:solidFill>
                  <a:sysClr val="windowText" lastClr="000000"/>
                </a:solidFill>
                <a:ea typeface="MS PGothic" pitchFamily="34" charset="-128"/>
              </a:rPr>
              <a:t>A pesar del incremento esperado en tasas de rendimiento de los bonos, hay economistas que prevén que el tipo de cambio USDMXN cierre tan bajo como 12.60, el promedio está en 12.90.</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dirty="0">
              <a:ln>
                <a:noFill/>
              </a:ln>
              <a:solidFill>
                <a:sysClr val="windowText" lastClr="000000"/>
              </a:solidFill>
              <a:effectLst/>
              <a:uLnTx/>
              <a:uFillTx/>
            </a:endParaRPr>
          </a:p>
        </p:txBody>
      </p:sp>
      <p:graphicFrame>
        <p:nvGraphicFramePr>
          <p:cNvPr id="25" name="24 Tabla"/>
          <p:cNvGraphicFramePr>
            <a:graphicFrameLocks noGrp="1"/>
          </p:cNvGraphicFramePr>
          <p:nvPr>
            <p:extLst>
              <p:ext uri="{D42A27DB-BD31-4B8C-83A1-F6EECF244321}">
                <p14:modId xmlns:p14="http://schemas.microsoft.com/office/powerpoint/2010/main" val="2798653780"/>
              </p:ext>
            </p:extLst>
          </p:nvPr>
        </p:nvGraphicFramePr>
        <p:xfrm>
          <a:off x="627799" y="2625528"/>
          <a:ext cx="7847460" cy="1320800"/>
        </p:xfrm>
        <a:graphic>
          <a:graphicData uri="http://schemas.openxmlformats.org/drawingml/2006/table">
            <a:tbl>
              <a:tblPr firstRow="1" bandRow="1"/>
              <a:tblGrid>
                <a:gridCol w="1961865"/>
                <a:gridCol w="1961865"/>
                <a:gridCol w="1961865"/>
                <a:gridCol w="1961865"/>
              </a:tblGrid>
              <a:tr h="37084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s-MX" sz="1600" dirty="0" smtClean="0">
                          <a:solidFill>
                            <a:schemeClr val="bg1"/>
                          </a:solidFill>
                        </a:rPr>
                        <a:t>Instrumento</a:t>
                      </a:r>
                      <a:endParaRPr lang="es-MX"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B2D2C"/>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s-MX" sz="1600" dirty="0" smtClean="0">
                          <a:solidFill>
                            <a:schemeClr val="bg1"/>
                          </a:solidFill>
                        </a:rPr>
                        <a:t>Rendimiento</a:t>
                      </a:r>
                      <a:r>
                        <a:rPr lang="es-MX" sz="1600" baseline="0" dirty="0" smtClean="0">
                          <a:solidFill>
                            <a:schemeClr val="bg1"/>
                          </a:solidFill>
                        </a:rPr>
                        <a:t> actual (%)</a:t>
                      </a:r>
                      <a:endParaRPr lang="es-MX"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B2D2C"/>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s-MX" sz="1600" dirty="0" smtClean="0">
                          <a:solidFill>
                            <a:schemeClr val="bg1"/>
                          </a:solidFill>
                        </a:rPr>
                        <a:t>Mínimo</a:t>
                      </a:r>
                      <a:r>
                        <a:rPr lang="es-MX" sz="1600" baseline="0" dirty="0" smtClean="0">
                          <a:solidFill>
                            <a:schemeClr val="bg1"/>
                          </a:solidFill>
                        </a:rPr>
                        <a:t> del 2014 (%)</a:t>
                      </a:r>
                      <a:endParaRPr lang="es-MX"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B2D2C"/>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s-MX" sz="1600" dirty="0" smtClean="0">
                          <a:solidFill>
                            <a:schemeClr val="bg1"/>
                          </a:solidFill>
                        </a:rPr>
                        <a:t>Pronóstico fin</a:t>
                      </a:r>
                      <a:r>
                        <a:rPr lang="es-MX" sz="1600" baseline="0" dirty="0" smtClean="0">
                          <a:solidFill>
                            <a:schemeClr val="bg1"/>
                          </a:solidFill>
                        </a:rPr>
                        <a:t> de 2014 (%)</a:t>
                      </a:r>
                      <a:endParaRPr lang="es-MX"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B2D2C"/>
                    </a:solidFill>
                  </a:tcPr>
                </a:tc>
              </a:tr>
              <a:tr h="37084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s-MX" dirty="0" smtClean="0"/>
                        <a:t>UST 10 </a:t>
                      </a:r>
                      <a:r>
                        <a:rPr lang="es-MX" dirty="0" err="1" smtClean="0"/>
                        <a:t>year</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s-MX" dirty="0" smtClean="0"/>
                        <a:t>2.38</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s-MX" dirty="0" smtClean="0"/>
                        <a:t>2.30</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s-MX" dirty="0" smtClean="0"/>
                        <a:t>2.92</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s-MX" dirty="0" err="1" smtClean="0"/>
                        <a:t>Mbono</a:t>
                      </a:r>
                      <a:r>
                        <a:rPr lang="es-MX" dirty="0" smtClean="0"/>
                        <a:t> 10 años</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s-MX" dirty="0" smtClean="0"/>
                        <a:t>5.63</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s-MX" dirty="0" smtClean="0"/>
                        <a:t>5.60</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s-MX" dirty="0" smtClean="0"/>
                        <a:t>6.19</a:t>
                      </a:r>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674972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76735"/>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001 </a:t>
            </a:r>
            <a:r>
              <a:rPr lang="es-MX" b="1" dirty="0">
                <a:solidFill>
                  <a:prstClr val="black"/>
                </a:solidFill>
                <a:ea typeface="MS PGothic" pitchFamily="34" charset="-128"/>
                <a:cs typeface="Arial" pitchFamily="34" charset="0"/>
              </a:rPr>
              <a:t>del </a:t>
            </a:r>
            <a:r>
              <a:rPr lang="es-MX" b="1" dirty="0" smtClean="0">
                <a:solidFill>
                  <a:prstClr val="black"/>
                </a:solidFill>
                <a:ea typeface="MS PGothic" pitchFamily="34" charset="-128"/>
                <a:cs typeface="Arial" pitchFamily="34" charset="0"/>
              </a:rPr>
              <a:t>Grupo de Trabajo </a:t>
            </a:r>
            <a:r>
              <a:rPr lang="es-MX" b="1" dirty="0">
                <a:solidFill>
                  <a:prstClr val="black"/>
                </a:solidFill>
                <a:ea typeface="MS PGothic" pitchFamily="34" charset="-128"/>
                <a:cs typeface="Arial" pitchFamily="34" charset="0"/>
              </a:rPr>
              <a:t>de Inversiones</a:t>
            </a:r>
          </a:p>
          <a:p>
            <a:pPr algn="ctr" defTabSz="457200"/>
            <a:r>
              <a:rPr lang="es-MX" b="1" dirty="0" smtClean="0">
                <a:solidFill>
                  <a:prstClr val="black"/>
                </a:solidFill>
                <a:ea typeface="MS PGothic" pitchFamily="34" charset="-128"/>
                <a:cs typeface="Arial" pitchFamily="34" charset="0"/>
              </a:rPr>
              <a:t>19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agosto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
        <p:nvSpPr>
          <p:cNvPr id="2" name="1 Rectángulo"/>
          <p:cNvSpPr/>
          <p:nvPr/>
        </p:nvSpPr>
        <p:spPr>
          <a:xfrm>
            <a:off x="425093" y="2194749"/>
            <a:ext cx="8323122" cy="3354765"/>
          </a:xfrm>
          <a:prstGeom prst="rect">
            <a:avLst/>
          </a:prstGeom>
        </p:spPr>
        <p:txBody>
          <a:bodyPr wrap="square">
            <a:spAutoFit/>
          </a:bodyPr>
          <a:lstStyle/>
          <a:p>
            <a:pPr marL="355600" indent="-355600" algn="just" defTabSz="457200">
              <a:spcAft>
                <a:spcPts val="1200"/>
              </a:spcAft>
              <a:buFont typeface="+mj-lt"/>
              <a:buAutoNum type="arabicPeriod"/>
            </a:pPr>
            <a:r>
              <a:rPr lang="es-MX" b="1" dirty="0">
                <a:solidFill>
                  <a:srgbClr val="B2B2B2"/>
                </a:solidFill>
              </a:rPr>
              <a:t>Informe sobre perspectivas económicas nacionales e internacionales.</a:t>
            </a:r>
          </a:p>
          <a:p>
            <a:pPr marL="355600" indent="-355600" algn="just" defTabSz="457200">
              <a:spcAft>
                <a:spcPts val="1200"/>
              </a:spcAft>
              <a:buFont typeface="+mj-lt"/>
              <a:buAutoNum type="arabicPeriod"/>
            </a:pPr>
            <a:r>
              <a:rPr lang="es-MX" b="1" dirty="0">
                <a:solidFill>
                  <a:srgbClr val="BB2D2C"/>
                </a:solidFill>
              </a:rPr>
              <a:t>Informe sobre resultados y estrategia de inversión del FANVIT.</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el valor de referencia para evaluar el desempeño de la cartera de inversión en la etapa inicial.</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la gestión y los avances en la implementación del Marco de Gestión del Fondo de Protección de Pagos, Fondo de Seguro de Daños, Fondo de Dividendos, Fondo de Pensiones y el Fondo de Ahorro. </a:t>
            </a:r>
          </a:p>
          <a:p>
            <a:pPr marL="355600" indent="-355600" algn="just" defTabSz="457200">
              <a:spcAft>
                <a:spcPts val="1200"/>
              </a:spcAft>
              <a:buFont typeface="+mj-lt"/>
              <a:buAutoNum type="arabicPeriod"/>
            </a:pPr>
            <a:r>
              <a:rPr lang="es-MX" b="1" dirty="0" smtClean="0">
                <a:solidFill>
                  <a:srgbClr val="B2B2B2"/>
                </a:solidFill>
              </a:rPr>
              <a:t>Propuesta </a:t>
            </a:r>
            <a:r>
              <a:rPr lang="es-MX" b="1" dirty="0">
                <a:solidFill>
                  <a:srgbClr val="B2B2B2"/>
                </a:solidFill>
              </a:rPr>
              <a:t>de Bases de Funcionamiento del Grupo de Trabajo de </a:t>
            </a:r>
            <a:r>
              <a:rPr lang="es-MX" b="1" dirty="0" smtClean="0">
                <a:solidFill>
                  <a:srgbClr val="B2B2B2"/>
                </a:solidFill>
              </a:rPr>
              <a:t>Inversiones.</a:t>
            </a:r>
            <a:endParaRPr lang="es-MX" b="1" dirty="0">
              <a:solidFill>
                <a:srgbClr val="B2B2B2"/>
              </a:solidFill>
            </a:endParaRPr>
          </a:p>
          <a:p>
            <a:pPr marL="355600" lvl="0" indent="-355600" algn="just" defTabSz="457200">
              <a:spcAft>
                <a:spcPts val="1200"/>
              </a:spcAft>
              <a:buFont typeface="+mj-lt"/>
              <a:buAutoNum type="arabicPeriod"/>
            </a:pPr>
            <a:r>
              <a:rPr lang="es-MX" b="1" dirty="0">
                <a:solidFill>
                  <a:srgbClr val="B2B2B2"/>
                </a:solidFill>
              </a:rPr>
              <a:t>Asuntos </a:t>
            </a:r>
            <a:r>
              <a:rPr lang="es-MX" b="1" dirty="0" smtClean="0">
                <a:solidFill>
                  <a:srgbClr val="B2B2B2"/>
                </a:solidFill>
              </a:rPr>
              <a:t>Generales.</a:t>
            </a:r>
            <a:endParaRPr lang="es-MX" b="1" dirty="0">
              <a:solidFill>
                <a:srgbClr val="B2B2B2"/>
              </a:solidFill>
            </a:endParaRPr>
          </a:p>
        </p:txBody>
      </p:sp>
    </p:spTree>
    <p:extLst>
      <p:ext uri="{BB962C8B-B14F-4D97-AF65-F5344CB8AC3E}">
        <p14:creationId xmlns:p14="http://schemas.microsoft.com/office/powerpoint/2010/main" val="4054959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19095" y="1256706"/>
            <a:ext cx="8499467" cy="653978"/>
          </a:xfrm>
        </p:spPr>
        <p:txBody>
          <a:bodyPr>
            <a:normAutofit/>
          </a:bodyPr>
          <a:lstStyle/>
          <a:p>
            <a:pPr marL="285750" indent="-285750">
              <a:buFont typeface="Arial" pitchFamily="34" charset="0"/>
              <a:buChar char="•"/>
            </a:pPr>
            <a:endParaRPr lang="es-MX" sz="1600" b="0" dirty="0" smtClean="0"/>
          </a:p>
          <a:p>
            <a:pPr marL="177800" indent="-177800">
              <a:buFont typeface="Arial" pitchFamily="34" charset="0"/>
              <a:buChar char="•"/>
            </a:pPr>
            <a:r>
              <a:rPr lang="es-MX" sz="1600" b="0" dirty="0" smtClean="0"/>
              <a:t>A partir del 11 de julio, se han tenido las siguientes aportaciones:</a:t>
            </a:r>
          </a:p>
          <a:p>
            <a:pPr marL="177800" indent="-177800">
              <a:buFont typeface="Arial" pitchFamily="34" charset="0"/>
              <a:buChar char="•"/>
            </a:pPr>
            <a:endParaRPr lang="es-MX" sz="1600" b="0" dirty="0" smtClean="0"/>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p:txBody>
      </p:sp>
      <p:sp>
        <p:nvSpPr>
          <p:cNvPr id="8"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Aportaciones</a:t>
            </a:r>
            <a:endParaRPr lang="es-MX" sz="2200" dirty="0">
              <a:solidFill>
                <a:prstClr val="white"/>
              </a:solidFill>
              <a:ea typeface="MS PGothic" pitchFamily="34" charset="-128"/>
              <a:cs typeface="Arial"/>
            </a:endParaRPr>
          </a:p>
        </p:txBody>
      </p:sp>
      <p:graphicFrame>
        <p:nvGraphicFramePr>
          <p:cNvPr id="9" name="8 Tabla"/>
          <p:cNvGraphicFramePr>
            <a:graphicFrameLocks noGrp="1"/>
          </p:cNvGraphicFramePr>
          <p:nvPr>
            <p:extLst>
              <p:ext uri="{D42A27DB-BD31-4B8C-83A1-F6EECF244321}">
                <p14:modId xmlns:p14="http://schemas.microsoft.com/office/powerpoint/2010/main" val="1997334044"/>
              </p:ext>
            </p:extLst>
          </p:nvPr>
        </p:nvGraphicFramePr>
        <p:xfrm>
          <a:off x="1705970" y="2169993"/>
          <a:ext cx="5554639" cy="3979778"/>
        </p:xfrm>
        <a:graphic>
          <a:graphicData uri="http://schemas.openxmlformats.org/drawingml/2006/table">
            <a:tbl>
              <a:tblPr/>
              <a:tblGrid>
                <a:gridCol w="2425760"/>
                <a:gridCol w="3128879"/>
              </a:tblGrid>
              <a:tr h="296447">
                <a:tc>
                  <a:txBody>
                    <a:bodyPr/>
                    <a:lstStyle/>
                    <a:p>
                      <a:pPr algn="ctr" fontAlgn="b"/>
                      <a:r>
                        <a:rPr lang="es-MX" sz="1600" b="1" i="0" u="none" strike="noStrike" dirty="0">
                          <a:solidFill>
                            <a:srgbClr val="FFFFFF"/>
                          </a:solidFill>
                          <a:effectLst/>
                          <a:latin typeface="+mn-lt"/>
                        </a:rPr>
                        <a:t>Fecha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s-MX" sz="1600" b="1" i="0" u="none" strike="noStrike">
                          <a:solidFill>
                            <a:srgbClr val="FFFFFF"/>
                          </a:solidFill>
                          <a:effectLst/>
                          <a:latin typeface="+mn-lt"/>
                        </a:rPr>
                        <a:t>Aportaciones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60517">
                <a:tc>
                  <a:txBody>
                    <a:bodyPr/>
                    <a:lstStyle/>
                    <a:p>
                      <a:pPr algn="ctr" fontAlgn="b"/>
                      <a:r>
                        <a:rPr lang="es-MX" sz="1600" b="0" i="0" u="none" strike="noStrike">
                          <a:solidFill>
                            <a:srgbClr val="000000"/>
                          </a:solidFill>
                          <a:effectLst/>
                          <a:latin typeface="+mn-lt"/>
                        </a:rPr>
                        <a:t>11/07/2014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mn-lt"/>
                        </a:rPr>
                        <a:t>10,000,000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344">
                <a:tc>
                  <a:txBody>
                    <a:bodyPr/>
                    <a:lstStyle/>
                    <a:p>
                      <a:pPr algn="ctr" fontAlgn="b"/>
                      <a:r>
                        <a:rPr lang="es-MX" sz="1600" b="0" i="0" u="none" strike="noStrike">
                          <a:solidFill>
                            <a:srgbClr val="000000"/>
                          </a:solidFill>
                          <a:effectLst/>
                          <a:latin typeface="+mn-lt"/>
                        </a:rPr>
                        <a:t>15/07/2014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mn-lt"/>
                        </a:rPr>
                        <a:t>50,000,000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447">
                <a:tc>
                  <a:txBody>
                    <a:bodyPr/>
                    <a:lstStyle/>
                    <a:p>
                      <a:pPr algn="ctr" fontAlgn="b"/>
                      <a:r>
                        <a:rPr lang="es-MX" sz="1600" b="0" i="0" u="none" strike="noStrike">
                          <a:solidFill>
                            <a:srgbClr val="000000"/>
                          </a:solidFill>
                          <a:effectLst/>
                          <a:latin typeface="+mn-lt"/>
                        </a:rPr>
                        <a:t>24/07/2014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mn-lt"/>
                        </a:rPr>
                        <a:t>2,000,000,000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447">
                <a:tc>
                  <a:txBody>
                    <a:bodyPr/>
                    <a:lstStyle/>
                    <a:p>
                      <a:pPr algn="ctr" fontAlgn="b"/>
                      <a:r>
                        <a:rPr lang="es-MX" sz="1600" b="0" i="0" u="none" strike="noStrike">
                          <a:solidFill>
                            <a:srgbClr val="000000"/>
                          </a:solidFill>
                          <a:effectLst/>
                          <a:latin typeface="+mn-lt"/>
                        </a:rPr>
                        <a:t>31/07/2014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mn-lt"/>
                        </a:rPr>
                        <a:t>2,000,000,000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447">
                <a:tc>
                  <a:txBody>
                    <a:bodyPr/>
                    <a:lstStyle/>
                    <a:p>
                      <a:pPr algn="ctr" fontAlgn="b"/>
                      <a:r>
                        <a:rPr lang="es-MX" sz="1600" b="0" i="0" u="none" strike="noStrike">
                          <a:solidFill>
                            <a:srgbClr val="000000"/>
                          </a:solidFill>
                          <a:effectLst/>
                          <a:latin typeface="+mn-lt"/>
                        </a:rPr>
                        <a:t>07/08/2014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mn-lt"/>
                        </a:rPr>
                        <a:t>2,000,000,000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447">
                <a:tc>
                  <a:txBody>
                    <a:bodyPr/>
                    <a:lstStyle/>
                    <a:p>
                      <a:pPr algn="ctr" fontAlgn="b"/>
                      <a:r>
                        <a:rPr lang="es-MX" sz="1600" b="0" i="0" u="none" strike="noStrike">
                          <a:solidFill>
                            <a:srgbClr val="000000"/>
                          </a:solidFill>
                          <a:effectLst/>
                          <a:latin typeface="+mn-lt"/>
                        </a:rPr>
                        <a:t>14/08/2014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mn-lt"/>
                        </a:rPr>
                        <a:t>2</a:t>
                      </a:r>
                      <a:r>
                        <a:rPr lang="es-MX" sz="1600" b="0" i="0" u="none" strike="noStrike" dirty="0" smtClean="0">
                          <a:solidFill>
                            <a:srgbClr val="000000"/>
                          </a:solidFill>
                          <a:effectLst/>
                          <a:latin typeface="+mn-lt"/>
                        </a:rPr>
                        <a:t>,000,000,000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447">
                <a:tc>
                  <a:txBody>
                    <a:bodyPr/>
                    <a:lstStyle/>
                    <a:p>
                      <a:pPr algn="ctr" fontAlgn="b"/>
                      <a:r>
                        <a:rPr lang="es-MX" sz="1600" b="1" i="0" u="none" strike="noStrike" dirty="0" smtClean="0">
                          <a:solidFill>
                            <a:srgbClr val="000000"/>
                          </a:solidFill>
                          <a:effectLst/>
                          <a:latin typeface="+mn-lt"/>
                        </a:rPr>
                        <a:t>Total a</a:t>
                      </a:r>
                      <a:r>
                        <a:rPr lang="es-MX" sz="1600" b="1" i="0" u="none" strike="noStrike" baseline="0" dirty="0" smtClean="0">
                          <a:solidFill>
                            <a:srgbClr val="000000"/>
                          </a:solidFill>
                          <a:effectLst/>
                          <a:latin typeface="+mn-lt"/>
                        </a:rPr>
                        <a:t> la fecha</a:t>
                      </a:r>
                      <a:endParaRPr lang="es-MX" sz="1600" b="1"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600" b="1" i="0" u="none" strike="noStrike" dirty="0">
                          <a:solidFill>
                            <a:srgbClr val="000000"/>
                          </a:solidFill>
                          <a:effectLst/>
                          <a:latin typeface="+mn-lt"/>
                        </a:rPr>
                        <a:t>   </a:t>
                      </a:r>
                      <a:r>
                        <a:rPr lang="es-MX" sz="1600" b="1" i="0" u="none" strike="noStrike" dirty="0" smtClean="0">
                          <a:solidFill>
                            <a:srgbClr val="000000"/>
                          </a:solidFill>
                          <a:effectLst/>
                          <a:latin typeface="+mn-lt"/>
                        </a:rPr>
                        <a:t>8,060,000,000 </a:t>
                      </a:r>
                      <a:endParaRPr lang="es-MX" sz="1600" b="1"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6447">
                <a:tc>
                  <a:txBody>
                    <a:bodyPr/>
                    <a:lstStyle/>
                    <a:p>
                      <a:pPr algn="ctr" fontAlgn="b"/>
                      <a:r>
                        <a:rPr lang="es-MX" sz="1600" b="0" i="0" u="none" strike="noStrike" dirty="0" smtClean="0">
                          <a:solidFill>
                            <a:srgbClr val="000000"/>
                          </a:solidFill>
                          <a:effectLst/>
                          <a:latin typeface="+mn-lt"/>
                        </a:rPr>
                        <a:t>21/08/2014</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s-MX" sz="1600" b="0" i="0" u="none" strike="noStrike" dirty="0" smtClean="0">
                          <a:solidFill>
                            <a:srgbClr val="000000"/>
                          </a:solidFill>
                          <a:effectLst/>
                          <a:latin typeface="+mn-lt"/>
                        </a:rPr>
                        <a:t> 2,000,000,000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296447">
                <a:tc>
                  <a:txBody>
                    <a:bodyPr/>
                    <a:lstStyle/>
                    <a:p>
                      <a:pPr algn="ctr" fontAlgn="b"/>
                      <a:r>
                        <a:rPr lang="es-MX" sz="1600" b="0" i="0" u="none" strike="noStrike" dirty="0" smtClean="0">
                          <a:solidFill>
                            <a:srgbClr val="000000"/>
                          </a:solidFill>
                          <a:effectLst/>
                          <a:latin typeface="+mn-lt"/>
                        </a:rPr>
                        <a:t>28/08/2014</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s-MX" sz="1600" b="0" i="0" u="none" strike="noStrike" dirty="0" smtClean="0">
                          <a:solidFill>
                            <a:srgbClr val="000000"/>
                          </a:solidFill>
                          <a:effectLst/>
                          <a:latin typeface="+mn-lt"/>
                        </a:rPr>
                        <a:t> 2,000,000,000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296447">
                <a:tc>
                  <a:txBody>
                    <a:bodyPr/>
                    <a:lstStyle/>
                    <a:p>
                      <a:pPr algn="ctr" fontAlgn="b"/>
                      <a:r>
                        <a:rPr lang="es-MX" sz="1600" b="0" i="0" u="none" strike="noStrike" dirty="0" smtClean="0">
                          <a:solidFill>
                            <a:srgbClr val="000000"/>
                          </a:solidFill>
                          <a:effectLst/>
                          <a:latin typeface="+mn-lt"/>
                        </a:rPr>
                        <a:t>04/09/2014</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s-MX" sz="1600" b="0" i="0" u="none" strike="noStrike" dirty="0" smtClean="0">
                          <a:solidFill>
                            <a:srgbClr val="000000"/>
                          </a:solidFill>
                          <a:effectLst/>
                          <a:latin typeface="+mn-lt"/>
                        </a:rPr>
                        <a:t> 2,000,000,000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296447">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600" b="0" i="0" u="none" strike="noStrike" dirty="0" smtClean="0">
                          <a:solidFill>
                            <a:srgbClr val="000000"/>
                          </a:solidFill>
                          <a:effectLst/>
                          <a:latin typeface="+mn-lt"/>
                        </a:rPr>
                        <a:t>11/09/2014</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s-MX" sz="1600" b="0" i="0" u="none" strike="noStrike" dirty="0" smtClean="0">
                          <a:solidFill>
                            <a:srgbClr val="000000"/>
                          </a:solidFill>
                          <a:effectLst/>
                          <a:latin typeface="+mn-lt"/>
                        </a:rPr>
                        <a:t> 1,000,000,000 </a:t>
                      </a:r>
                      <a:endParaRPr lang="es-MX" sz="1600" b="0"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r h="296447">
                <a:tc>
                  <a:txBody>
                    <a:bodyPr/>
                    <a:lstStyle/>
                    <a:p>
                      <a:pPr algn="ctr" fontAlgn="b"/>
                      <a:r>
                        <a:rPr lang="es-MX" sz="1600" b="1" i="0" u="none" strike="noStrike" dirty="0" smtClean="0">
                          <a:solidFill>
                            <a:srgbClr val="000000"/>
                          </a:solidFill>
                          <a:effectLst/>
                          <a:latin typeface="+mn-lt"/>
                        </a:rPr>
                        <a:t>Total GTT</a:t>
                      </a:r>
                      <a:endParaRPr lang="es-MX" sz="1600" b="1"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s-MX" sz="1600" b="1" i="0" u="none" strike="noStrike" dirty="0" smtClean="0">
                          <a:solidFill>
                            <a:srgbClr val="000000"/>
                          </a:solidFill>
                          <a:effectLst/>
                          <a:latin typeface="+mn-lt"/>
                        </a:rPr>
                        <a:t>15,060,000,</a:t>
                      </a:r>
                      <a:r>
                        <a:rPr lang="es-MX" sz="1600" b="1" i="0" u="none" strike="noStrike" baseline="0" dirty="0" smtClean="0">
                          <a:solidFill>
                            <a:srgbClr val="000000"/>
                          </a:solidFill>
                          <a:effectLst/>
                          <a:latin typeface="+mn-lt"/>
                        </a:rPr>
                        <a:t>000</a:t>
                      </a:r>
                      <a:endParaRPr lang="es-MX" sz="1600" b="1" i="0" u="none" strike="noStrike" dirty="0">
                        <a:solidFill>
                          <a:srgbClr val="000000"/>
                        </a:solidFill>
                        <a:effectLst/>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bl>
          </a:graphicData>
        </a:graphic>
      </p:graphicFrame>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2431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000" dirty="0" smtClean="0"/>
              <a:t>Visión de Mercado</a:t>
            </a:r>
            <a:endParaRPr lang="en-US" sz="2000" dirty="0"/>
          </a:p>
        </p:txBody>
      </p:sp>
      <p:sp>
        <p:nvSpPr>
          <p:cNvPr id="14" name="2 Marcador de contenido"/>
          <p:cNvSpPr txBox="1">
            <a:spLocks/>
          </p:cNvSpPr>
          <p:nvPr/>
        </p:nvSpPr>
        <p:spPr>
          <a:xfrm>
            <a:off x="545910" y="1685731"/>
            <a:ext cx="7997588" cy="3432179"/>
          </a:xfrm>
          <a:prstGeom prst="rect">
            <a:avLst/>
          </a:prstGeom>
        </p:spPr>
        <p:txBody>
          <a:bodyPr vert="horz">
            <a:no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77800" marR="0" lvl="1" indent="-177800" fontAlgn="auto">
              <a:lnSpc>
                <a:spcPct val="100000"/>
              </a:lnSpc>
              <a:spcBef>
                <a:spcPct val="0"/>
              </a:spcBef>
              <a:spcAft>
                <a:spcPts val="2400"/>
              </a:spcAft>
              <a:buClr>
                <a:srgbClr val="BB2D2C"/>
              </a:buClr>
              <a:buSzPct val="100000"/>
              <a:buFont typeface="Arial" pitchFamily="34" charset="0"/>
              <a:buChar char="•"/>
              <a:tabLst/>
              <a:defRPr/>
            </a:pPr>
            <a:r>
              <a:rPr lang="es-MX" altLang="en-US" sz="1800" dirty="0">
                <a:ea typeface="Myriad Pro"/>
                <a:cs typeface="Times New Roman" pitchFamily="18" charset="0"/>
              </a:rPr>
              <a:t>La paulatina recuperación económica mundial hará que la esperada subida de tasas sea más lenta de lo esperado</a:t>
            </a:r>
          </a:p>
          <a:p>
            <a:pPr marL="177800" marR="0" lvl="1" indent="-177800" fontAlgn="auto">
              <a:lnSpc>
                <a:spcPct val="100000"/>
              </a:lnSpc>
              <a:spcBef>
                <a:spcPct val="0"/>
              </a:spcBef>
              <a:spcAft>
                <a:spcPts val="2400"/>
              </a:spcAft>
              <a:buClr>
                <a:srgbClr val="BB2D2C"/>
              </a:buClr>
              <a:buSzPct val="100000"/>
              <a:buFont typeface="Arial" pitchFamily="34" charset="0"/>
              <a:buChar char="•"/>
              <a:tabLst/>
              <a:defRPr/>
            </a:pPr>
            <a:r>
              <a:rPr lang="es-MX" altLang="en-US" sz="1800" dirty="0" smtClean="0">
                <a:ea typeface="Myriad Pro"/>
                <a:cs typeface="Times New Roman" pitchFamily="18" charset="0"/>
              </a:rPr>
              <a:t>Actualmente </a:t>
            </a:r>
            <a:r>
              <a:rPr lang="es-MX" altLang="en-US" sz="1800" dirty="0">
                <a:ea typeface="Myriad Pro"/>
                <a:cs typeface="Times New Roman" pitchFamily="18" charset="0"/>
              </a:rPr>
              <a:t>los niveles de las tasas en Estados Unidos y México están en los niveles mas bajos del año y algunos economistas pronostican una baja en la tasa de referencia en México que podría dejar la tasa de fondeo en 2.50% este año.</a:t>
            </a:r>
          </a:p>
          <a:p>
            <a:pPr marL="177800" marR="0" lvl="1" indent="-177800" fontAlgn="auto">
              <a:lnSpc>
                <a:spcPct val="100000"/>
              </a:lnSpc>
              <a:spcBef>
                <a:spcPct val="0"/>
              </a:spcBef>
              <a:spcAft>
                <a:spcPts val="2400"/>
              </a:spcAft>
              <a:buClr>
                <a:srgbClr val="BB2D2C"/>
              </a:buClr>
              <a:buSzPct val="100000"/>
              <a:buFont typeface="Arial" pitchFamily="34" charset="0"/>
              <a:buChar char="•"/>
              <a:tabLst/>
              <a:defRPr/>
            </a:pPr>
            <a:r>
              <a:rPr lang="es-MX" altLang="en-US" sz="1800" dirty="0" smtClean="0">
                <a:ea typeface="Myriad Pro"/>
                <a:cs typeface="Times New Roman" pitchFamily="18" charset="0"/>
              </a:rPr>
              <a:t>Los </a:t>
            </a:r>
            <a:r>
              <a:rPr lang="es-MX" altLang="en-US" sz="1800" dirty="0">
                <a:ea typeface="Myriad Pro"/>
                <a:cs typeface="Times New Roman" pitchFamily="18" charset="0"/>
              </a:rPr>
              <a:t>problemas Geopolíticos están causando un incremento en la volatilidad de los mercados financieros </a:t>
            </a:r>
          </a:p>
          <a:p>
            <a:pPr marL="177800" marR="0" lvl="1" indent="-177800" fontAlgn="auto">
              <a:lnSpc>
                <a:spcPct val="100000"/>
              </a:lnSpc>
              <a:spcBef>
                <a:spcPct val="0"/>
              </a:spcBef>
              <a:spcAft>
                <a:spcPts val="2400"/>
              </a:spcAft>
              <a:buClr>
                <a:srgbClr val="BB2D2C"/>
              </a:buClr>
              <a:buSzPct val="100000"/>
              <a:buFont typeface="Arial" pitchFamily="34" charset="0"/>
              <a:buChar char="•"/>
              <a:tabLst/>
              <a:defRPr/>
            </a:pPr>
            <a:r>
              <a:rPr lang="es-MX" altLang="en-US" sz="1800" dirty="0" smtClean="0">
                <a:ea typeface="Myriad Pro"/>
                <a:cs typeface="Times New Roman" pitchFamily="18" charset="0"/>
              </a:rPr>
              <a:t>Posible </a:t>
            </a:r>
            <a:r>
              <a:rPr lang="es-MX" altLang="en-US" sz="1800" dirty="0">
                <a:ea typeface="Myriad Pro"/>
                <a:cs typeface="Times New Roman" pitchFamily="18" charset="0"/>
              </a:rPr>
              <a:t>alza en la calificación de México </a:t>
            </a:r>
          </a:p>
          <a:p>
            <a:pPr marR="0" lvl="0" algn="l" defTabSz="914400" rtl="0" eaLnBrk="1" fontAlgn="auto" latinLnBrk="0" hangingPunct="1">
              <a:lnSpc>
                <a:spcPct val="100000"/>
              </a:lnSpc>
              <a:spcBef>
                <a:spcPct val="0"/>
              </a:spcBef>
              <a:spcAft>
                <a:spcPts val="2400"/>
              </a:spcAft>
              <a:buClr>
                <a:srgbClr val="BB2D2C"/>
              </a:buClr>
              <a:buSzPct val="68000"/>
              <a:buFont typeface="Arial" pitchFamily="34" charset="0"/>
              <a:buChar char="•"/>
              <a:tabLst/>
              <a:defRPr/>
            </a:pPr>
            <a:endParaRPr kumimoji="0" lang="es-MX" altLang="en-US" sz="1800" b="0" i="0" u="none" strike="noStrike" kern="1200" cap="none" spc="0" normalizeH="0" baseline="0" noProof="0" dirty="0">
              <a:ln>
                <a:noFill/>
              </a:ln>
              <a:solidFill>
                <a:sysClr val="windowText" lastClr="000000"/>
              </a:solidFill>
              <a:effectLst/>
              <a:uLnTx/>
              <a:uFillTx/>
              <a:ea typeface="Myriad Pro"/>
              <a:cs typeface="Times New Roman" pitchFamily="18" charset="0"/>
            </a:endParaRPr>
          </a:p>
          <a:p>
            <a:pPr marR="0" lvl="0" algn="l" defTabSz="914400" rtl="0" eaLnBrk="1" fontAlgn="auto" latinLnBrk="0" hangingPunct="1">
              <a:lnSpc>
                <a:spcPct val="100000"/>
              </a:lnSpc>
              <a:spcBef>
                <a:spcPct val="0"/>
              </a:spcBef>
              <a:spcAft>
                <a:spcPts val="2400"/>
              </a:spcAft>
              <a:buClr>
                <a:srgbClr val="BB2D2C"/>
              </a:buClr>
              <a:buSzPct val="68000"/>
              <a:buFont typeface="Arial" pitchFamily="34" charset="0"/>
              <a:buChar char="•"/>
              <a:tabLst/>
              <a:defRPr/>
            </a:pPr>
            <a:endParaRPr kumimoji="0" lang="es-MX" altLang="en-US" sz="1800" b="0" i="0" u="none" strike="noStrike" kern="1200" cap="none" spc="0" normalizeH="0" baseline="0" noProof="0" dirty="0" smtClean="0">
              <a:ln>
                <a:noFill/>
              </a:ln>
              <a:solidFill>
                <a:sysClr val="windowText" lastClr="000000"/>
              </a:solidFill>
              <a:effectLst/>
              <a:uLnTx/>
              <a:uFillTx/>
              <a:ea typeface="Myriad Pro"/>
              <a:cs typeface="Times New Roman" pitchFamily="18" charset="0"/>
            </a:endParaRPr>
          </a:p>
          <a:p>
            <a:pPr marR="0" lvl="0" algn="l" defTabSz="914400" rtl="0" eaLnBrk="1" fontAlgn="auto" latinLnBrk="0" hangingPunct="1">
              <a:lnSpc>
                <a:spcPct val="100000"/>
              </a:lnSpc>
              <a:spcBef>
                <a:spcPct val="0"/>
              </a:spcBef>
              <a:spcAft>
                <a:spcPts val="2400"/>
              </a:spcAft>
              <a:buClr>
                <a:srgbClr val="BB2D2C"/>
              </a:buClr>
              <a:buSzPct val="68000"/>
              <a:buFont typeface="Arial" pitchFamily="34" charset="0"/>
              <a:buChar char="•"/>
              <a:tabLst/>
              <a:defRPr/>
            </a:pPr>
            <a:endParaRPr kumimoji="0" lang="es-MX" altLang="en-US" sz="1800" b="0" i="0" u="none" strike="noStrike" kern="1200" cap="none" spc="0" normalizeH="0" baseline="0" noProof="0" dirty="0" smtClean="0">
              <a:ln>
                <a:noFill/>
              </a:ln>
              <a:solidFill>
                <a:sysClr val="windowText" lastClr="000000"/>
              </a:solidFill>
              <a:effectLst/>
              <a:uLnTx/>
              <a:uFillTx/>
              <a:ea typeface="Myriad Pro"/>
              <a:cs typeface="Times New Roman" pitchFamily="18" charset="0"/>
            </a:endParaRPr>
          </a:p>
          <a:p>
            <a:pPr marR="0" lvl="0" algn="l" defTabSz="914400" rtl="0" eaLnBrk="1" fontAlgn="auto" latinLnBrk="0" hangingPunct="1">
              <a:lnSpc>
                <a:spcPct val="100000"/>
              </a:lnSpc>
              <a:spcBef>
                <a:spcPct val="0"/>
              </a:spcBef>
              <a:spcAft>
                <a:spcPts val="2400"/>
              </a:spcAft>
              <a:buClr>
                <a:srgbClr val="BB2D2C"/>
              </a:buClr>
              <a:buSzPct val="68000"/>
              <a:buFont typeface="Arial" pitchFamily="34" charset="0"/>
              <a:buChar char="•"/>
              <a:tabLst/>
              <a:defRPr/>
            </a:pPr>
            <a:endParaRPr kumimoji="0" lang="es-MX" altLang="en-US" sz="1800" b="0" i="0" u="none" strike="noStrike" kern="1200" cap="none" spc="0" normalizeH="0" baseline="0" noProof="0" dirty="0" smtClean="0">
              <a:ln>
                <a:noFill/>
              </a:ln>
              <a:solidFill>
                <a:sysClr val="windowText" lastClr="000000"/>
              </a:solidFill>
              <a:effectLst/>
              <a:uLnTx/>
              <a:uFillTx/>
              <a:ea typeface="Myriad Pro"/>
              <a:cs typeface="Times New Roman" pitchFamily="18" charset="0"/>
            </a:endParaRPr>
          </a:p>
          <a:p>
            <a:pPr marR="0" lvl="1" algn="l" defTabSz="914400" rtl="0" eaLnBrk="1" fontAlgn="auto" latinLnBrk="0" hangingPunct="1">
              <a:lnSpc>
                <a:spcPct val="100000"/>
              </a:lnSpc>
              <a:spcBef>
                <a:spcPct val="0"/>
              </a:spcBef>
              <a:spcAft>
                <a:spcPts val="2400"/>
              </a:spcAft>
              <a:buClr>
                <a:srgbClr val="BB2D2C"/>
              </a:buClr>
              <a:buSzTx/>
              <a:buFont typeface="Arial" pitchFamily="34" charset="0"/>
              <a:buChar char="•"/>
              <a:tabLst/>
              <a:defRPr/>
            </a:pPr>
            <a:endParaRPr kumimoji="0" lang="es-MX" altLang="en-US" sz="1800" b="0" i="0" u="none" strike="noStrike" kern="1200" cap="none" spc="0" normalizeH="0" baseline="0" noProof="0" dirty="0" smtClean="0">
              <a:ln>
                <a:noFill/>
              </a:ln>
              <a:solidFill>
                <a:sysClr val="windowText" lastClr="000000"/>
              </a:solidFill>
              <a:effectLst/>
              <a:uLnTx/>
              <a:uFillTx/>
              <a:ea typeface="Myriad Pro"/>
              <a:cs typeface="Times New Roman" pitchFamily="18" charset="0"/>
            </a:endParaRPr>
          </a:p>
          <a:p>
            <a:pPr marR="0" lvl="1" algn="l" defTabSz="914400" rtl="0" eaLnBrk="1" fontAlgn="auto" latinLnBrk="0" hangingPunct="1">
              <a:lnSpc>
                <a:spcPct val="100000"/>
              </a:lnSpc>
              <a:spcBef>
                <a:spcPct val="0"/>
              </a:spcBef>
              <a:spcAft>
                <a:spcPts val="2400"/>
              </a:spcAft>
              <a:buClr>
                <a:srgbClr val="BB2D2C"/>
              </a:buClr>
              <a:buSzTx/>
              <a:buFont typeface="Arial" pitchFamily="34" charset="0"/>
              <a:buChar char="•"/>
              <a:tabLst/>
              <a:defRPr/>
            </a:pPr>
            <a:endParaRPr kumimoji="0" lang="es-MX" altLang="en-US" sz="1800" b="0" i="0" u="none" strike="noStrike" kern="1200" cap="none" spc="0" normalizeH="0" baseline="0" noProof="0" dirty="0" smtClean="0">
              <a:ln>
                <a:noFill/>
              </a:ln>
              <a:solidFill>
                <a:sysClr val="windowText" lastClr="000000"/>
              </a:solidFill>
              <a:effectLst/>
              <a:uLnTx/>
              <a:uFillTx/>
              <a:ea typeface="Myriad Pro"/>
              <a:cs typeface="Times New Roman" pitchFamily="18" charset="0"/>
            </a:endParaRPr>
          </a:p>
          <a:p>
            <a:pPr marR="0" lvl="1" algn="l" defTabSz="914400" rtl="0" eaLnBrk="1" fontAlgn="auto" latinLnBrk="0" hangingPunct="1">
              <a:lnSpc>
                <a:spcPct val="100000"/>
              </a:lnSpc>
              <a:spcBef>
                <a:spcPct val="0"/>
              </a:spcBef>
              <a:spcAft>
                <a:spcPts val="2400"/>
              </a:spcAft>
              <a:buClr>
                <a:srgbClr val="BB2D2C"/>
              </a:buClr>
              <a:buSzTx/>
              <a:buFont typeface="Arial" pitchFamily="34" charset="0"/>
              <a:buChar char="•"/>
              <a:tabLst/>
              <a:defRPr/>
            </a:pPr>
            <a:endParaRPr kumimoji="0" lang="es-MX" altLang="en-US" sz="1800" b="0" i="0" u="none" strike="noStrike" kern="1200" cap="none" spc="0" normalizeH="0" baseline="0" noProof="0" dirty="0" smtClean="0">
              <a:ln>
                <a:noFill/>
              </a:ln>
              <a:solidFill>
                <a:sysClr val="windowText" lastClr="000000"/>
              </a:solidFill>
              <a:effectLst/>
              <a:uLnTx/>
              <a:uFillTx/>
              <a:ea typeface="Myriad Pro"/>
              <a:cs typeface="Times New Roman" pitchFamily="18" charset="0"/>
            </a:endParaRPr>
          </a:p>
          <a:p>
            <a:pPr marR="0" lvl="1" algn="l" defTabSz="914400" rtl="0" eaLnBrk="1" fontAlgn="auto" latinLnBrk="0" hangingPunct="1">
              <a:lnSpc>
                <a:spcPct val="100000"/>
              </a:lnSpc>
              <a:spcBef>
                <a:spcPct val="0"/>
              </a:spcBef>
              <a:spcAft>
                <a:spcPts val="2400"/>
              </a:spcAft>
              <a:buClr>
                <a:srgbClr val="BB2D2C"/>
              </a:buClr>
              <a:buSzTx/>
              <a:buFont typeface="Arial" pitchFamily="34" charset="0"/>
              <a:buChar char="•"/>
              <a:tabLst/>
              <a:defRPr/>
            </a:pPr>
            <a:endParaRPr kumimoji="0" lang="es-MX" altLang="en-US" sz="1800" b="0" i="0" u="none" strike="noStrike" kern="1200" cap="none" spc="0" normalizeH="0" baseline="0" noProof="0" dirty="0" smtClean="0">
              <a:ln>
                <a:noFill/>
              </a:ln>
              <a:solidFill>
                <a:sysClr val="windowText" lastClr="000000"/>
              </a:solidFill>
              <a:effectLst/>
              <a:uLnTx/>
              <a:uFillTx/>
              <a:ea typeface="Myriad Pro"/>
              <a:cs typeface="Times New Roman" pitchFamily="18" charset="0"/>
            </a:endParaRPr>
          </a:p>
          <a:p>
            <a:pPr marR="0" lvl="0" algn="l" defTabSz="914400" rtl="0" eaLnBrk="1" fontAlgn="auto" latinLnBrk="0" hangingPunct="1">
              <a:lnSpc>
                <a:spcPct val="100000"/>
              </a:lnSpc>
              <a:spcBef>
                <a:spcPts val="400"/>
              </a:spcBef>
              <a:spcAft>
                <a:spcPts val="2400"/>
              </a:spcAft>
              <a:buClr>
                <a:srgbClr val="BB2D2C"/>
              </a:buClr>
              <a:buSzPct val="68000"/>
              <a:buFont typeface="Arial" pitchFamily="34" charset="0"/>
              <a:buChar char="•"/>
              <a:tabLst/>
              <a:defRPr/>
            </a:pPr>
            <a:endParaRPr kumimoji="0" lang="es-MX" sz="1800" b="0" i="0" u="none" strike="noStrike" kern="1200" cap="none" spc="0" normalizeH="0" baseline="0" noProof="0" dirty="0">
              <a:ln>
                <a:noFill/>
              </a:ln>
              <a:solidFill>
                <a:sysClr val="windowText" lastClr="000000"/>
              </a:solidFill>
              <a:effectLst/>
              <a:uLnTx/>
              <a:uFillTx/>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
        <p:nvSpPr>
          <p:cNvPr id="5" name="4 CuadroTexto"/>
          <p:cNvSpPr txBox="1"/>
          <p:nvPr/>
        </p:nvSpPr>
        <p:spPr>
          <a:xfrm>
            <a:off x="48638" y="6473079"/>
            <a:ext cx="4893058" cy="307777"/>
          </a:xfrm>
          <a:prstGeom prst="rect">
            <a:avLst/>
          </a:prstGeom>
          <a:noFill/>
        </p:spPr>
        <p:txBody>
          <a:bodyPr wrap="square" rtlCol="0">
            <a:spAutoFit/>
          </a:bodyPr>
          <a:lstStyle/>
          <a:p>
            <a:r>
              <a:rPr lang="es-MX" sz="1400" dirty="0" smtClean="0"/>
              <a:t>Fuente: PRO </a:t>
            </a:r>
            <a:r>
              <a:rPr lang="es-MX" sz="1400" dirty="0" err="1" smtClean="0"/>
              <a:t>Asset</a:t>
            </a:r>
            <a:r>
              <a:rPr lang="es-MX" sz="1400" dirty="0" smtClean="0"/>
              <a:t> Management</a:t>
            </a:r>
          </a:p>
        </p:txBody>
      </p:sp>
    </p:spTree>
    <p:extLst>
      <p:ext uri="{BB962C8B-B14F-4D97-AF65-F5344CB8AC3E}">
        <p14:creationId xmlns:p14="http://schemas.microsoft.com/office/powerpoint/2010/main" val="1317704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000" dirty="0" smtClean="0"/>
              <a:t>Estrategia de Inversión (1/2)</a:t>
            </a:r>
            <a:endParaRPr lang="en-US" sz="2000" dirty="0"/>
          </a:p>
        </p:txBody>
      </p:sp>
      <p:sp>
        <p:nvSpPr>
          <p:cNvPr id="6" name="2 Marcador de contenido"/>
          <p:cNvSpPr>
            <a:spLocks noGrp="1"/>
          </p:cNvSpPr>
          <p:nvPr>
            <p:ph idx="1"/>
          </p:nvPr>
        </p:nvSpPr>
        <p:spPr>
          <a:xfrm>
            <a:off x="1993754" y="5046144"/>
            <a:ext cx="6495154" cy="968986"/>
          </a:xfrm>
        </p:spPr>
        <p:txBody>
          <a:bodyPr>
            <a:noAutofit/>
          </a:bodyPr>
          <a:lstStyle/>
          <a:p>
            <a:pPr marL="177800" lvl="1" indent="-177800" defTabSz="913881">
              <a:spcBef>
                <a:spcPct val="0"/>
              </a:spcBef>
              <a:spcAft>
                <a:spcPts val="1000"/>
              </a:spcAft>
              <a:buFont typeface="Arial" pitchFamily="34" charset="0"/>
              <a:buChar char="•"/>
            </a:pPr>
            <a:r>
              <a:rPr lang="es-MX" altLang="en-US" sz="1200" dirty="0" smtClean="0">
                <a:ea typeface="Myriad Pro"/>
                <a:cs typeface="Times New Roman" pitchFamily="18" charset="0"/>
              </a:rPr>
              <a:t>En </a:t>
            </a:r>
            <a:r>
              <a:rPr lang="es-MX" altLang="en-US" sz="1200" dirty="0">
                <a:ea typeface="Myriad Pro"/>
                <a:cs typeface="Times New Roman" pitchFamily="18" charset="0"/>
              </a:rPr>
              <a:t>el entorno internacional se deben aprovechar oportunidades de inversión en sectores de mercados emergentes cuyo crecimiento esté ligado a EUA y Europa así como oportunidades en las bolsas de España, Reino Unido y Francia</a:t>
            </a:r>
          </a:p>
          <a:p>
            <a:pPr marL="177800" lvl="1" indent="-177800" defTabSz="913881">
              <a:spcBef>
                <a:spcPct val="0"/>
              </a:spcBef>
              <a:spcAft>
                <a:spcPts val="1000"/>
              </a:spcAft>
              <a:buFont typeface="Arial" pitchFamily="34" charset="0"/>
              <a:buChar char="•"/>
            </a:pPr>
            <a:r>
              <a:rPr lang="es-MX" altLang="en-US" sz="1200" dirty="0">
                <a:ea typeface="Myriad Pro"/>
                <a:cs typeface="Times New Roman" pitchFamily="18" charset="0"/>
              </a:rPr>
              <a:t>En cuanto a posiciones direccionales preferimos esperar la corrección técnica del S&amp;P 500 y del DAX para construir </a:t>
            </a:r>
            <a:r>
              <a:rPr lang="es-MX" altLang="en-US" sz="1200" dirty="0" smtClean="0">
                <a:ea typeface="Myriad Pro"/>
                <a:cs typeface="Times New Roman" pitchFamily="18" charset="0"/>
              </a:rPr>
              <a:t>posición</a:t>
            </a:r>
            <a:endParaRPr lang="es-MX" altLang="en-US" sz="1200" dirty="0">
              <a:ea typeface="Myriad Pro"/>
              <a:cs typeface="Times New Roman" pitchFamily="18" charset="0"/>
            </a:endParaRPr>
          </a:p>
          <a:p>
            <a:pPr marL="393192" lvl="1" indent="0">
              <a:spcBef>
                <a:spcPct val="0"/>
              </a:spcBef>
              <a:spcAft>
                <a:spcPts val="1000"/>
              </a:spcAft>
              <a:buNone/>
            </a:pPr>
            <a:endParaRPr lang="es-MX" altLang="en-US" sz="1200" dirty="0">
              <a:ea typeface="Myriad Pro"/>
              <a:cs typeface="Times New Roman" pitchFamily="18" charset="0"/>
            </a:endParaRPr>
          </a:p>
          <a:p>
            <a:pPr marL="393192" lvl="1" indent="0">
              <a:spcBef>
                <a:spcPct val="0"/>
              </a:spcBef>
              <a:spcAft>
                <a:spcPts val="1000"/>
              </a:spcAft>
              <a:buNone/>
            </a:pPr>
            <a:endParaRPr lang="es-MX" altLang="en-US" sz="1200" dirty="0">
              <a:ea typeface="Myriad Pro"/>
              <a:cs typeface="Times New Roman" pitchFamily="18" charset="0"/>
            </a:endParaRPr>
          </a:p>
          <a:p>
            <a:pPr lvl="1">
              <a:spcBef>
                <a:spcPct val="0"/>
              </a:spcBef>
              <a:spcAft>
                <a:spcPts val="1000"/>
              </a:spcAft>
              <a:buFont typeface="Wingdings" panose="05000000000000000000" pitchFamily="2" charset="2"/>
              <a:buChar char="Ø"/>
            </a:pPr>
            <a:endParaRPr lang="es-MX" altLang="en-US" sz="1200" dirty="0" smtClean="0">
              <a:solidFill>
                <a:schemeClr val="tx1"/>
              </a:solidFill>
              <a:ea typeface="Myriad Pro"/>
              <a:cs typeface="Times New Roman" pitchFamily="18" charset="0"/>
            </a:endParaRPr>
          </a:p>
          <a:p>
            <a:endParaRPr lang="es-MX" sz="1200" dirty="0"/>
          </a:p>
        </p:txBody>
      </p:sp>
      <p:sp>
        <p:nvSpPr>
          <p:cNvPr id="7" name="Rectangle 10"/>
          <p:cNvSpPr/>
          <p:nvPr/>
        </p:nvSpPr>
        <p:spPr>
          <a:xfrm>
            <a:off x="322264" y="1783982"/>
            <a:ext cx="1503679" cy="2877963"/>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prstClr val="white"/>
                </a:solidFill>
              </a:rPr>
              <a:t>Renta Fija</a:t>
            </a:r>
            <a:endParaRPr lang="es-MX" sz="1200" b="1" dirty="0">
              <a:solidFill>
                <a:prstClr val="white"/>
              </a:solidFill>
            </a:endParaRPr>
          </a:p>
        </p:txBody>
      </p:sp>
      <p:sp>
        <p:nvSpPr>
          <p:cNvPr id="8" name="Rectangle 62"/>
          <p:cNvSpPr/>
          <p:nvPr/>
        </p:nvSpPr>
        <p:spPr>
          <a:xfrm>
            <a:off x="339282" y="4958356"/>
            <a:ext cx="1503679" cy="1286825"/>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Renta Variable</a:t>
            </a:r>
          </a:p>
        </p:txBody>
      </p:sp>
      <p:sp>
        <p:nvSpPr>
          <p:cNvPr id="9" name="ColumnHeader"/>
          <p:cNvSpPr>
            <a:spLocks noChangeArrowheads="1"/>
          </p:cNvSpPr>
          <p:nvPr/>
        </p:nvSpPr>
        <p:spPr bwMode="gray">
          <a:xfrm>
            <a:off x="325438" y="1382023"/>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Tipo de Instrumento</a:t>
            </a:r>
            <a:endParaRPr lang="es-MX" sz="1200" b="1" dirty="0"/>
          </a:p>
        </p:txBody>
      </p:sp>
      <p:cxnSp>
        <p:nvCxnSpPr>
          <p:cNvPr id="10" name="9 Conector recto"/>
          <p:cNvCxnSpPr/>
          <p:nvPr/>
        </p:nvCxnSpPr>
        <p:spPr>
          <a:xfrm>
            <a:off x="395798" y="1661528"/>
            <a:ext cx="1404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 name="2 Rectángulo"/>
          <p:cNvSpPr/>
          <p:nvPr/>
        </p:nvSpPr>
        <p:spPr>
          <a:xfrm>
            <a:off x="1993753" y="1840661"/>
            <a:ext cx="6699502" cy="2821285"/>
          </a:xfrm>
          <a:prstGeom prst="rect">
            <a:avLst/>
          </a:prstGeom>
        </p:spPr>
        <p:txBody>
          <a:bodyPr wrap="square">
            <a:spAutoFit/>
          </a:bodyPr>
          <a:lstStyle/>
          <a:p>
            <a:pPr marL="177800" lvl="1" indent="-177800">
              <a:spcBef>
                <a:spcPct val="0"/>
              </a:spcBef>
              <a:spcAft>
                <a:spcPts val="1000"/>
              </a:spcAft>
              <a:buFont typeface="Arial" pitchFamily="34" charset="0"/>
              <a:buChar char="•"/>
            </a:pPr>
            <a:r>
              <a:rPr lang="es-MX" altLang="en-US" sz="1200" dirty="0">
                <a:ea typeface="Myriad Pro"/>
                <a:cs typeface="Times New Roman" pitchFamily="18" charset="0"/>
              </a:rPr>
              <a:t>Se mantendrá una estrategia defensiva en le corto plazo y una estrategia activa en el mediano y largo plazo para aprovechar el movimiento de la curva y aumentar el rendimiento</a:t>
            </a:r>
          </a:p>
          <a:p>
            <a:pPr marL="177800" lvl="1" indent="-177800">
              <a:spcBef>
                <a:spcPct val="0"/>
              </a:spcBef>
              <a:spcAft>
                <a:spcPts val="1000"/>
              </a:spcAft>
              <a:buFont typeface="Arial" pitchFamily="34" charset="0"/>
              <a:buChar char="•"/>
            </a:pPr>
            <a:r>
              <a:rPr lang="es-MX" altLang="en-US" sz="1200" dirty="0">
                <a:ea typeface="Myriad Pro"/>
                <a:cs typeface="Times New Roman" pitchFamily="18" charset="0"/>
              </a:rPr>
              <a:t>Dadas las necesidades, el régimen de inversión del Fondo y los rendimientos que ofrecen los instrumentos de corto plazo de tasa real son una excelente opción por lo que el portafolio tiene una alta concentración en este segmento buscando asegurar rendimientos cercanos al 5%</a:t>
            </a:r>
          </a:p>
          <a:p>
            <a:pPr marL="177800" lvl="1" indent="-177800">
              <a:spcBef>
                <a:spcPct val="0"/>
              </a:spcBef>
              <a:spcAft>
                <a:spcPts val="1000"/>
              </a:spcAft>
              <a:buFont typeface="Arial" pitchFamily="34" charset="0"/>
              <a:buChar char="•"/>
            </a:pPr>
            <a:r>
              <a:rPr lang="es-MX" altLang="en-US" sz="1200" dirty="0">
                <a:ea typeface="Myriad Pro"/>
                <a:cs typeface="Times New Roman" pitchFamily="18" charset="0"/>
              </a:rPr>
              <a:t>Como estrategia activa se privilegiará un </a:t>
            </a:r>
            <a:r>
              <a:rPr lang="es-MX" altLang="en-US" sz="1200" dirty="0" err="1">
                <a:ea typeface="Myriad Pro"/>
                <a:cs typeface="Times New Roman" pitchFamily="18" charset="0"/>
              </a:rPr>
              <a:t>flattener</a:t>
            </a:r>
            <a:r>
              <a:rPr lang="es-MX" altLang="en-US" sz="1200" dirty="0">
                <a:ea typeface="Myriad Pro"/>
                <a:cs typeface="Times New Roman" pitchFamily="18" charset="0"/>
              </a:rPr>
              <a:t> direccional, basados en nuestras expectativas de crecimiento y movimiento de tasas internacionales</a:t>
            </a:r>
          </a:p>
          <a:p>
            <a:pPr marL="177800" lvl="1" indent="-177800">
              <a:spcBef>
                <a:spcPct val="0"/>
              </a:spcBef>
              <a:spcAft>
                <a:spcPts val="1000"/>
              </a:spcAft>
              <a:buFont typeface="Arial" pitchFamily="34" charset="0"/>
              <a:buChar char="•"/>
            </a:pPr>
            <a:r>
              <a:rPr lang="es-MX" altLang="en-US" sz="1200" dirty="0">
                <a:ea typeface="Myriad Pro"/>
                <a:cs typeface="Times New Roman" pitchFamily="18" charset="0"/>
              </a:rPr>
              <a:t>Se recomienda adquirir papeles en tasa variable para poder aprovechar las subidas en la tasa de referencia en el mediano plazo así como el posible aplanamiento de la curva</a:t>
            </a:r>
          </a:p>
          <a:p>
            <a:pPr marL="177800" lvl="1" indent="-177800">
              <a:spcBef>
                <a:spcPct val="0"/>
              </a:spcBef>
              <a:spcAft>
                <a:spcPts val="1000"/>
              </a:spcAft>
              <a:buFont typeface="Arial" pitchFamily="34" charset="0"/>
              <a:buChar char="•"/>
            </a:pPr>
            <a:r>
              <a:rPr lang="es-MX" altLang="en-US" sz="1200" dirty="0">
                <a:ea typeface="Myriad Pro"/>
                <a:cs typeface="Times New Roman" pitchFamily="18" charset="0"/>
              </a:rPr>
              <a:t>Para tomar partida en la emisión de instrumentos corporativos que se beneficien de las reformas estructurales se buscará aumentar el cupón del portafolio participando en emisiones de sectores de telecomunicaciones, energía y servicios financieros</a:t>
            </a:r>
          </a:p>
        </p:txBody>
      </p:sp>
      <p:sp>
        <p:nvSpPr>
          <p:cNvPr id="11" name="ColumnHeader"/>
          <p:cNvSpPr>
            <a:spLocks noChangeArrowheads="1"/>
          </p:cNvSpPr>
          <p:nvPr/>
        </p:nvSpPr>
        <p:spPr bwMode="gray">
          <a:xfrm>
            <a:off x="2167731" y="1368374"/>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Descripción</a:t>
            </a:r>
            <a:endParaRPr lang="es-MX" sz="1200" b="1" dirty="0"/>
          </a:p>
        </p:txBody>
      </p:sp>
      <p:cxnSp>
        <p:nvCxnSpPr>
          <p:cNvPr id="12" name="11 Conector recto"/>
          <p:cNvCxnSpPr/>
          <p:nvPr/>
        </p:nvCxnSpPr>
        <p:spPr>
          <a:xfrm>
            <a:off x="2213254" y="1650152"/>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3"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
        <p:nvSpPr>
          <p:cNvPr id="14" name="13 CuadroTexto"/>
          <p:cNvSpPr txBox="1"/>
          <p:nvPr/>
        </p:nvSpPr>
        <p:spPr>
          <a:xfrm>
            <a:off x="48638" y="6473079"/>
            <a:ext cx="4893058" cy="307777"/>
          </a:xfrm>
          <a:prstGeom prst="rect">
            <a:avLst/>
          </a:prstGeom>
          <a:noFill/>
        </p:spPr>
        <p:txBody>
          <a:bodyPr wrap="square" rtlCol="0">
            <a:spAutoFit/>
          </a:bodyPr>
          <a:lstStyle/>
          <a:p>
            <a:r>
              <a:rPr lang="es-MX" sz="1400" dirty="0" smtClean="0"/>
              <a:t>Fuente: PRO </a:t>
            </a:r>
            <a:r>
              <a:rPr lang="es-MX" sz="1400" dirty="0" err="1" smtClean="0"/>
              <a:t>Asset</a:t>
            </a:r>
            <a:r>
              <a:rPr lang="es-MX" sz="1400" dirty="0" smtClean="0"/>
              <a:t> Management</a:t>
            </a:r>
          </a:p>
        </p:txBody>
      </p:sp>
    </p:spTree>
    <p:extLst>
      <p:ext uri="{BB962C8B-B14F-4D97-AF65-F5344CB8AC3E}">
        <p14:creationId xmlns:p14="http://schemas.microsoft.com/office/powerpoint/2010/main" val="3716170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000" dirty="0" smtClean="0"/>
              <a:t>Estrategia de Inversión (2/2)</a:t>
            </a:r>
            <a:endParaRPr lang="en-US" sz="2000" dirty="0"/>
          </a:p>
        </p:txBody>
      </p:sp>
      <p:pic>
        <p:nvPicPr>
          <p:cNvPr id="7" name="4 Imagen" descr="Recorte de pantalla"/>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83391" y="1182426"/>
            <a:ext cx="5037405" cy="4478822"/>
          </a:xfrm>
          <a:prstGeom prst="rect">
            <a:avLst/>
          </a:prstGeom>
        </p:spPr>
      </p:pic>
      <p:sp>
        <p:nvSpPr>
          <p:cNvPr id="8" name="6 Marcador de pie de página"/>
          <p:cNvSpPr>
            <a:spLocks noGrp="1"/>
          </p:cNvSpPr>
          <p:nvPr>
            <p:ph type="ftr" sz="quarter" idx="11"/>
          </p:nvPr>
        </p:nvSpPr>
        <p:spPr>
          <a:xfrm>
            <a:off x="2195736" y="5661248"/>
            <a:ext cx="4824536" cy="365125"/>
          </a:xfrm>
        </p:spPr>
        <p:txBody>
          <a:bodyPr/>
          <a:lstStyle/>
          <a:p>
            <a:r>
              <a:rPr lang="es-MX" sz="1400" dirty="0" smtClean="0"/>
              <a:t>* La estrategia de inversión está sujeta a cambios en los rango dependiendo de las condiciones de mercado</a:t>
            </a:r>
            <a:endParaRPr lang="es-MX" sz="14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6" name="5 CuadroTexto"/>
          <p:cNvSpPr txBox="1"/>
          <p:nvPr/>
        </p:nvSpPr>
        <p:spPr>
          <a:xfrm>
            <a:off x="48638" y="6473079"/>
            <a:ext cx="4893058" cy="307777"/>
          </a:xfrm>
          <a:prstGeom prst="rect">
            <a:avLst/>
          </a:prstGeom>
          <a:noFill/>
        </p:spPr>
        <p:txBody>
          <a:bodyPr wrap="square" rtlCol="0">
            <a:spAutoFit/>
          </a:bodyPr>
          <a:lstStyle/>
          <a:p>
            <a:r>
              <a:rPr lang="es-MX" sz="1400" dirty="0" smtClean="0"/>
              <a:t>Fuente: PRO </a:t>
            </a:r>
            <a:r>
              <a:rPr lang="es-MX" sz="1400" dirty="0" err="1" smtClean="0"/>
              <a:t>Asset</a:t>
            </a:r>
            <a:r>
              <a:rPr lang="es-MX" sz="1400" dirty="0" smtClean="0"/>
              <a:t> Management</a:t>
            </a:r>
          </a:p>
        </p:txBody>
      </p:sp>
    </p:spTree>
    <p:extLst>
      <p:ext uri="{BB962C8B-B14F-4D97-AF65-F5344CB8AC3E}">
        <p14:creationId xmlns:p14="http://schemas.microsoft.com/office/powerpoint/2010/main" val="17326745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000" dirty="0" smtClean="0"/>
              <a:t>Inversiones realizadas: Cartera</a:t>
            </a:r>
            <a:endParaRPr lang="en-US" sz="2000" dirty="0"/>
          </a:p>
        </p:txBody>
      </p:sp>
      <p:sp>
        <p:nvSpPr>
          <p:cNvPr id="6" name="2 Marcador de contenido"/>
          <p:cNvSpPr>
            <a:spLocks noGrp="1"/>
          </p:cNvSpPr>
          <p:nvPr>
            <p:ph idx="1"/>
          </p:nvPr>
        </p:nvSpPr>
        <p:spPr>
          <a:xfrm>
            <a:off x="383312" y="1194408"/>
            <a:ext cx="7920880" cy="538854"/>
          </a:xfrm>
        </p:spPr>
        <p:txBody>
          <a:bodyPr>
            <a:normAutofit/>
          </a:bodyPr>
          <a:lstStyle/>
          <a:p>
            <a:pPr marL="285750" indent="-285750">
              <a:spcBef>
                <a:spcPct val="0"/>
              </a:spcBef>
              <a:spcAft>
                <a:spcPts val="1000"/>
              </a:spcAft>
              <a:buFont typeface="Arial" pitchFamily="34" charset="0"/>
              <a:buChar char="•"/>
            </a:pPr>
            <a:r>
              <a:rPr lang="es-MX" altLang="en-US" b="0" dirty="0" smtClean="0">
                <a:ea typeface="Myriad Pro"/>
                <a:cs typeface="Times New Roman" pitchFamily="18" charset="0"/>
              </a:rPr>
              <a:t>La cartera del FANVIT </a:t>
            </a:r>
            <a:r>
              <a:rPr lang="es-MX" altLang="en-US" b="0" dirty="0">
                <a:ea typeface="Myriad Pro"/>
                <a:cs typeface="Times New Roman" pitchFamily="18" charset="0"/>
              </a:rPr>
              <a:t>al 15 de agosto del </a:t>
            </a:r>
            <a:r>
              <a:rPr lang="es-MX" altLang="en-US" b="0" dirty="0" smtClean="0">
                <a:ea typeface="Myriad Pro"/>
                <a:cs typeface="Times New Roman" pitchFamily="18" charset="0"/>
              </a:rPr>
              <a:t>2014 se ve de la siguiente manera:</a:t>
            </a:r>
          </a:p>
          <a:p>
            <a:pPr marL="285750" indent="-285750">
              <a:spcBef>
                <a:spcPct val="0"/>
              </a:spcBef>
              <a:spcAft>
                <a:spcPts val="1000"/>
              </a:spcAft>
              <a:buFont typeface="Arial" pitchFamily="34" charset="0"/>
              <a:buChar char="•"/>
            </a:pPr>
            <a:endParaRPr lang="es-MX" altLang="en-US" b="0" dirty="0">
              <a:ea typeface="Myriad Pro"/>
              <a:cs typeface="Times New Roman" pitchFamily="18" charset="0"/>
            </a:endParaRPr>
          </a:p>
          <a:p>
            <a:pPr marL="285750" indent="-285750">
              <a:spcBef>
                <a:spcPct val="0"/>
              </a:spcBef>
              <a:spcAft>
                <a:spcPts val="1000"/>
              </a:spcAft>
              <a:buFont typeface="Arial" pitchFamily="34" charset="0"/>
              <a:buChar char="•"/>
            </a:pPr>
            <a:endParaRPr lang="es-MX" altLang="en-US" b="0" dirty="0" smtClean="0">
              <a:ea typeface="Myriad Pro"/>
              <a:cs typeface="Times New Roman" pitchFamily="18" charset="0"/>
            </a:endParaRPr>
          </a:p>
          <a:p>
            <a:pPr marL="285750" indent="-285750">
              <a:spcBef>
                <a:spcPct val="0"/>
              </a:spcBef>
              <a:spcAft>
                <a:spcPts val="1000"/>
              </a:spcAft>
              <a:buFont typeface="Arial" pitchFamily="34" charset="0"/>
              <a:buChar char="•"/>
            </a:pPr>
            <a:endParaRPr lang="es-MX" altLang="en-US" b="0" dirty="0">
              <a:ea typeface="Myriad Pro"/>
              <a:cs typeface="Times New Roman" pitchFamily="18" charset="0"/>
            </a:endParaRPr>
          </a:p>
          <a:p>
            <a:pPr marL="285750" indent="-285750">
              <a:spcBef>
                <a:spcPct val="0"/>
              </a:spcBef>
              <a:spcAft>
                <a:spcPts val="1000"/>
              </a:spcAft>
              <a:buFont typeface="Arial" pitchFamily="34" charset="0"/>
              <a:buChar char="•"/>
            </a:pPr>
            <a:endParaRPr lang="es-MX" altLang="en-US" b="0" dirty="0" smtClean="0">
              <a:ea typeface="Myriad Pro"/>
              <a:cs typeface="Times New Roman" pitchFamily="18" charset="0"/>
            </a:endParaRPr>
          </a:p>
          <a:p>
            <a:pPr marL="285750" indent="-285750">
              <a:spcBef>
                <a:spcPct val="0"/>
              </a:spcBef>
              <a:spcAft>
                <a:spcPts val="1000"/>
              </a:spcAft>
              <a:buFont typeface="Arial" pitchFamily="34" charset="0"/>
              <a:buChar char="•"/>
            </a:pPr>
            <a:endParaRPr lang="es-MX" altLang="en-US" b="0" dirty="0">
              <a:ea typeface="Myriad Pro"/>
              <a:cs typeface="Times New Roman" pitchFamily="18" charset="0"/>
            </a:endParaRPr>
          </a:p>
          <a:p>
            <a:pPr marL="285750" indent="-285750">
              <a:spcBef>
                <a:spcPct val="0"/>
              </a:spcBef>
              <a:spcAft>
                <a:spcPts val="1000"/>
              </a:spcAft>
              <a:buFont typeface="Arial" pitchFamily="34" charset="0"/>
              <a:buChar char="•"/>
            </a:pPr>
            <a:endParaRPr lang="es-MX" altLang="en-US" b="0" dirty="0" smtClean="0">
              <a:ea typeface="Myriad Pro"/>
              <a:cs typeface="Times New Roman" pitchFamily="18" charset="0"/>
            </a:endParaRPr>
          </a:p>
          <a:p>
            <a:pPr marL="285750" indent="-285750">
              <a:spcBef>
                <a:spcPct val="0"/>
              </a:spcBef>
              <a:spcAft>
                <a:spcPts val="1000"/>
              </a:spcAft>
              <a:buFont typeface="Arial" pitchFamily="34" charset="0"/>
              <a:buChar char="•"/>
            </a:pPr>
            <a:endParaRPr lang="es-MX" altLang="en-US" b="0" dirty="0">
              <a:ea typeface="Myriad Pro"/>
              <a:cs typeface="Times New Roman" pitchFamily="18" charset="0"/>
            </a:endParaRPr>
          </a:p>
          <a:p>
            <a:pPr lvl="1">
              <a:spcBef>
                <a:spcPct val="0"/>
              </a:spcBef>
              <a:spcAft>
                <a:spcPts val="1000"/>
              </a:spcAft>
              <a:buFont typeface="Arial" pitchFamily="34" charset="0"/>
              <a:buChar char="•"/>
            </a:pPr>
            <a:endParaRPr lang="es-MX" altLang="en-US" dirty="0">
              <a:ea typeface="Myriad Pro"/>
              <a:cs typeface="Times New Roman" pitchFamily="18" charset="0"/>
            </a:endParaRPr>
          </a:p>
          <a:p>
            <a:pPr lvl="1">
              <a:spcBef>
                <a:spcPct val="0"/>
              </a:spcBef>
              <a:spcAft>
                <a:spcPts val="1000"/>
              </a:spcAft>
              <a:buFont typeface="Arial" pitchFamily="34" charset="0"/>
              <a:buChar char="•"/>
            </a:pPr>
            <a:endParaRPr lang="es-MX" altLang="en-US" dirty="0">
              <a:ea typeface="Myriad Pro"/>
              <a:cs typeface="Times New Roman" pitchFamily="18" charset="0"/>
            </a:endParaRPr>
          </a:p>
          <a:p>
            <a:pPr marL="564642" lvl="1" indent="-171450">
              <a:spcBef>
                <a:spcPct val="0"/>
              </a:spcBef>
              <a:spcAft>
                <a:spcPts val="1000"/>
              </a:spcAft>
              <a:buFont typeface="Arial" pitchFamily="34" charset="0"/>
              <a:buChar char="•"/>
            </a:pPr>
            <a:endParaRPr lang="es-MX" altLang="en-US" dirty="0">
              <a:ea typeface="Myriad Pro"/>
              <a:cs typeface="Times New Roman" pitchFamily="18" charset="0"/>
            </a:endParaRPr>
          </a:p>
          <a:p>
            <a:pPr lvl="1">
              <a:spcBef>
                <a:spcPct val="0"/>
              </a:spcBef>
              <a:spcAft>
                <a:spcPts val="1000"/>
              </a:spcAft>
              <a:buFont typeface="Arial" pitchFamily="34" charset="0"/>
              <a:buChar char="•"/>
            </a:pPr>
            <a:endParaRPr lang="es-MX" altLang="en-US" dirty="0" smtClean="0">
              <a:solidFill>
                <a:schemeClr val="tx1"/>
              </a:solidFill>
              <a:ea typeface="Myriad Pro"/>
              <a:cs typeface="Times New Roman" pitchFamily="18" charset="0"/>
            </a:endParaRPr>
          </a:p>
          <a:p>
            <a:pPr marL="171450" indent="-171450">
              <a:buFont typeface="Arial" pitchFamily="34" charset="0"/>
              <a:buChar char="•"/>
            </a:pPr>
            <a:endParaRPr lang="es-MX" b="0" dirty="0"/>
          </a:p>
        </p:txBody>
      </p:sp>
      <p:sp>
        <p:nvSpPr>
          <p:cNvPr id="8" name="7 CuadroTexto"/>
          <p:cNvSpPr txBox="1"/>
          <p:nvPr/>
        </p:nvSpPr>
        <p:spPr>
          <a:xfrm>
            <a:off x="83056" y="6383468"/>
            <a:ext cx="6291618" cy="253916"/>
          </a:xfrm>
          <a:prstGeom prst="rect">
            <a:avLst/>
          </a:prstGeom>
          <a:noFill/>
        </p:spPr>
        <p:txBody>
          <a:bodyPr wrap="square" rtlCol="0">
            <a:spAutoFit/>
          </a:bodyPr>
          <a:lstStyle/>
          <a:p>
            <a:pPr algn="just"/>
            <a:r>
              <a:rPr lang="es-MX" sz="1050" dirty="0">
                <a:solidFill>
                  <a:prstClr val="black"/>
                </a:solidFill>
              </a:rPr>
              <a:t>1. Se cuenta con esta liquidez ya que el jueves 14 de agosto hubo una aportación por $2,000,000,000.00 MXN</a:t>
            </a:r>
          </a:p>
        </p:txBody>
      </p:sp>
      <p:graphicFrame>
        <p:nvGraphicFramePr>
          <p:cNvPr id="5" name="4 Tabla"/>
          <p:cNvGraphicFramePr>
            <a:graphicFrameLocks noGrp="1"/>
          </p:cNvGraphicFramePr>
          <p:nvPr>
            <p:extLst>
              <p:ext uri="{D42A27DB-BD31-4B8C-83A1-F6EECF244321}">
                <p14:modId xmlns:p14="http://schemas.microsoft.com/office/powerpoint/2010/main" val="1669253490"/>
              </p:ext>
            </p:extLst>
          </p:nvPr>
        </p:nvGraphicFramePr>
        <p:xfrm>
          <a:off x="573204" y="1596782"/>
          <a:ext cx="7847464" cy="4803051"/>
        </p:xfrm>
        <a:graphic>
          <a:graphicData uri="http://schemas.openxmlformats.org/drawingml/2006/table">
            <a:tbl>
              <a:tblPr/>
              <a:tblGrid>
                <a:gridCol w="2080912"/>
                <a:gridCol w="1462243"/>
                <a:gridCol w="993407"/>
                <a:gridCol w="1059636"/>
                <a:gridCol w="922878"/>
                <a:gridCol w="1328388"/>
              </a:tblGrid>
              <a:tr h="436734">
                <a:tc>
                  <a:txBody>
                    <a:bodyPr/>
                    <a:lstStyle/>
                    <a:p>
                      <a:pPr algn="ctr" fontAlgn="b"/>
                      <a:r>
                        <a:rPr lang="es-MX" sz="1400" b="1" i="0" u="none" strike="noStrike" dirty="0">
                          <a:solidFill>
                            <a:srgbClr val="FFFFFF"/>
                          </a:solidFill>
                          <a:effectLst/>
                          <a:latin typeface="Calibri"/>
                        </a:rPr>
                        <a:t>Instrumento</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w="12700" cap="flat" cmpd="sng" algn="ctr">
                      <a:solidFill>
                        <a:schemeClr val="bg1">
                          <a:lumMod val="50000"/>
                        </a:schemeClr>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963634"/>
                    </a:solidFill>
                  </a:tcPr>
                </a:tc>
                <a:tc>
                  <a:txBody>
                    <a:bodyPr/>
                    <a:lstStyle/>
                    <a:p>
                      <a:pPr algn="ctr" fontAlgn="b"/>
                      <a:r>
                        <a:rPr lang="es-MX" sz="1400" b="1" i="0" u="none" strike="noStrike">
                          <a:solidFill>
                            <a:srgbClr val="FFFFFF"/>
                          </a:solidFill>
                          <a:effectLst/>
                          <a:latin typeface="Calibri"/>
                        </a:rPr>
                        <a:t>Valor de Mercado</a:t>
                      </a:r>
                    </a:p>
                  </a:txBody>
                  <a:tcPr marL="9525" marR="9525" marT="9525" marB="0" anchor="b">
                    <a:lnL>
                      <a:noFill/>
                    </a:lnL>
                    <a:lnR>
                      <a:noFill/>
                    </a:lnR>
                    <a:lnT w="12700" cap="flat" cmpd="sng" algn="ctr">
                      <a:solidFill>
                        <a:schemeClr val="bg1">
                          <a:lumMod val="50000"/>
                        </a:schemeClr>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963634"/>
                    </a:solidFill>
                  </a:tcPr>
                </a:tc>
                <a:tc>
                  <a:txBody>
                    <a:bodyPr/>
                    <a:lstStyle/>
                    <a:p>
                      <a:pPr algn="ctr" fontAlgn="b"/>
                      <a:r>
                        <a:rPr lang="es-MX" sz="1400" b="1" i="0" u="none" strike="noStrike">
                          <a:solidFill>
                            <a:srgbClr val="FFFFFF"/>
                          </a:solidFill>
                          <a:effectLst/>
                          <a:latin typeface="Calibri"/>
                        </a:rPr>
                        <a:t>Peso</a:t>
                      </a:r>
                    </a:p>
                  </a:txBody>
                  <a:tcPr marL="9525" marR="9525" marT="9525" marB="0" anchor="b">
                    <a:lnL>
                      <a:noFill/>
                    </a:lnL>
                    <a:lnR>
                      <a:noFill/>
                    </a:lnR>
                    <a:lnT w="12700" cap="flat" cmpd="sng" algn="ctr">
                      <a:solidFill>
                        <a:schemeClr val="bg1">
                          <a:lumMod val="50000"/>
                        </a:schemeClr>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963634"/>
                    </a:solidFill>
                  </a:tcPr>
                </a:tc>
                <a:tc>
                  <a:txBody>
                    <a:bodyPr/>
                    <a:lstStyle/>
                    <a:p>
                      <a:pPr algn="ctr" fontAlgn="b"/>
                      <a:r>
                        <a:rPr lang="es-MX" sz="1400" b="1" i="0" u="none" strike="noStrike">
                          <a:solidFill>
                            <a:srgbClr val="FFFFFF"/>
                          </a:solidFill>
                          <a:effectLst/>
                          <a:latin typeface="Calibri"/>
                        </a:rPr>
                        <a:t>Calificación FITCH</a:t>
                      </a:r>
                    </a:p>
                  </a:txBody>
                  <a:tcPr marL="9525" marR="9525" marT="9525" marB="0" anchor="b">
                    <a:lnL>
                      <a:noFill/>
                    </a:lnL>
                    <a:lnR w="635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963634"/>
                    </a:solidFill>
                  </a:tcPr>
                </a:tc>
                <a:tc>
                  <a:txBody>
                    <a:bodyPr/>
                    <a:lstStyle/>
                    <a:p>
                      <a:pPr algn="ctr" fontAlgn="b"/>
                      <a:r>
                        <a:rPr lang="es-MX" sz="1400" b="1" i="0" u="none" strike="noStrike" dirty="0" smtClean="0">
                          <a:solidFill>
                            <a:srgbClr val="FFFFFF"/>
                          </a:solidFill>
                          <a:effectLst/>
                          <a:latin typeface="Calibri"/>
                        </a:rPr>
                        <a:t>Utilidad</a:t>
                      </a:r>
                      <a:r>
                        <a:rPr lang="es-MX" sz="1400" b="1" i="0" u="none" strike="noStrike" baseline="0" dirty="0" smtClean="0">
                          <a:solidFill>
                            <a:srgbClr val="FFFFFF"/>
                          </a:solidFill>
                          <a:effectLst/>
                          <a:latin typeface="Calibri"/>
                        </a:rPr>
                        <a:t> Económica</a:t>
                      </a:r>
                      <a:endParaRPr lang="es-MX" sz="1400" b="1" i="0" u="none" strike="noStrike" dirty="0">
                        <a:solidFill>
                          <a:srgbClr val="FFFFFF"/>
                        </a:solidFill>
                        <a:effectLst/>
                        <a:latin typeface="Calibri"/>
                      </a:endParaRPr>
                    </a:p>
                  </a:txBody>
                  <a:tcPr marL="9525" marR="9525" marT="9525" marB="0" anchor="b">
                    <a:lnL>
                      <a:noFill/>
                    </a:lnL>
                    <a:lnR w="635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963634"/>
                    </a:solidFill>
                  </a:tcPr>
                </a:tc>
                <a:tc>
                  <a:txBody>
                    <a:bodyPr/>
                    <a:lstStyle/>
                    <a:p>
                      <a:pPr algn="ctr" fontAlgn="b"/>
                      <a:r>
                        <a:rPr lang="es-MX" sz="1400" b="1" i="0" u="none" strike="noStrike" dirty="0" smtClean="0">
                          <a:solidFill>
                            <a:srgbClr val="FFFFFF"/>
                          </a:solidFill>
                          <a:effectLst/>
                          <a:latin typeface="Calibri"/>
                        </a:rPr>
                        <a:t>Pérdidas</a:t>
                      </a:r>
                      <a:r>
                        <a:rPr lang="es-MX" sz="1400" b="1" i="0" u="none" strike="noStrike" baseline="0" dirty="0" smtClean="0">
                          <a:solidFill>
                            <a:srgbClr val="FFFFFF"/>
                          </a:solidFill>
                          <a:effectLst/>
                          <a:latin typeface="Calibri"/>
                        </a:rPr>
                        <a:t> y Ganancias</a:t>
                      </a:r>
                      <a:endParaRPr lang="es-MX" sz="1400" b="1" i="0" u="none" strike="noStrike" dirty="0">
                        <a:solidFill>
                          <a:srgbClr val="FFFFFF"/>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963634"/>
                    </a:solidFill>
                  </a:tcPr>
                </a:tc>
              </a:tr>
              <a:tr h="300251">
                <a:tc>
                  <a:txBody>
                    <a:bodyPr/>
                    <a:lstStyle/>
                    <a:p>
                      <a:pPr algn="ctr" fontAlgn="b"/>
                      <a:r>
                        <a:rPr lang="es-MX" sz="1400" b="0" i="0" u="none" strike="noStrike" dirty="0" smtClean="0">
                          <a:solidFill>
                            <a:srgbClr val="000000"/>
                          </a:solidFill>
                          <a:effectLst/>
                          <a:latin typeface="Calibri"/>
                        </a:rPr>
                        <a:t>Liquidez</a:t>
                      </a:r>
                      <a:r>
                        <a:rPr lang="es-MX" sz="1400" b="0" i="0" u="none" strike="noStrike" baseline="30000" dirty="0" smtClean="0">
                          <a:solidFill>
                            <a:srgbClr val="000000"/>
                          </a:solidFill>
                          <a:effectLst/>
                          <a:latin typeface="Calibri"/>
                        </a:rPr>
                        <a:t>/1</a:t>
                      </a:r>
                      <a:endParaRPr lang="es-MX" sz="1400" b="0" i="0" u="none" strike="noStrike" baseline="30000" dirty="0">
                        <a:solidFill>
                          <a:srgbClr val="000000"/>
                        </a:solidFill>
                        <a:effectLst/>
                        <a:latin typeface="Calibri"/>
                      </a:endParaRPr>
                    </a:p>
                  </a:txBody>
                  <a:tcPr marL="9525" marR="9525" marT="9525" marB="0" anchor="b">
                    <a:lnL w="12700" cap="flat" cmpd="sng" algn="ctr">
                      <a:solidFill>
                        <a:schemeClr val="bg1">
                          <a:lumMod val="50000"/>
                        </a:schemeClr>
                      </a:solidFill>
                      <a:prstDash val="solid"/>
                      <a:round/>
                      <a:headEnd type="none" w="med" len="med"/>
                      <a:tailEnd type="none" w="med" len="med"/>
                    </a:lnL>
                    <a:lnR>
                      <a:noFill/>
                    </a:lnR>
                    <a:lnT w="6350" cap="flat" cmpd="sng" algn="ctr">
                      <a:solidFill>
                        <a:srgbClr val="632523"/>
                      </a:solidFill>
                      <a:prstDash val="solid"/>
                      <a:round/>
                      <a:headEnd type="none" w="med" len="med"/>
                      <a:tailEnd type="none" w="med" len="med"/>
                    </a:lnT>
                    <a:lnB>
                      <a:noFill/>
                    </a:lnB>
                    <a:solidFill>
                      <a:srgbClr val="FFFFFF"/>
                    </a:solidFill>
                  </a:tcPr>
                </a:tc>
                <a:tc>
                  <a:txBody>
                    <a:bodyPr/>
                    <a:lstStyle/>
                    <a:p>
                      <a:pPr algn="ctr" fontAlgn="b"/>
                      <a:r>
                        <a:rPr lang="es-MX" sz="1400" b="0" i="0" u="none" strike="noStrike">
                          <a:solidFill>
                            <a:srgbClr val="000000"/>
                          </a:solidFill>
                          <a:effectLst/>
                          <a:latin typeface="Calibri"/>
                        </a:rPr>
                        <a:t>             892,345,709 </a:t>
                      </a:r>
                    </a:p>
                  </a:txBody>
                  <a:tcPr marL="9525" marR="9525" marT="9525" marB="0" anchor="b">
                    <a:lnL>
                      <a:noFill/>
                    </a:lnL>
                    <a:lnR>
                      <a:noFill/>
                    </a:lnR>
                    <a:lnT w="6350" cap="flat" cmpd="sng" algn="ctr">
                      <a:solidFill>
                        <a:srgbClr val="632523"/>
                      </a:solidFill>
                      <a:prstDash val="solid"/>
                      <a:round/>
                      <a:headEnd type="none" w="med" len="med"/>
                      <a:tailEnd type="none" w="med" len="med"/>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7.19%</a:t>
                      </a:r>
                      <a:endParaRPr lang="es-MX"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632523"/>
                      </a:solidFill>
                      <a:prstDash val="solid"/>
                      <a:round/>
                      <a:headEnd type="none" w="med" len="med"/>
                      <a:tailEnd type="none" w="med" len="med"/>
                    </a:lnT>
                    <a:lnB>
                      <a:noFill/>
                    </a:lnB>
                    <a:solidFill>
                      <a:srgbClr val="FFFFFF"/>
                    </a:solidFill>
                  </a:tcPr>
                </a:tc>
                <a:tc>
                  <a:txBody>
                    <a:bodyPr/>
                    <a:lstStyle/>
                    <a:p>
                      <a:pPr algn="ctr" fontAlgn="b"/>
                      <a:r>
                        <a:rPr lang="es-MX" sz="1400" b="0" i="0" u="none" strike="noStrike">
                          <a:solidFill>
                            <a:srgbClr val="000000"/>
                          </a:solidFill>
                          <a:effectLst/>
                          <a:latin typeface="Calibri"/>
                        </a:rPr>
                        <a:t>NA</a:t>
                      </a:r>
                    </a:p>
                  </a:txBody>
                  <a:tcPr marL="9525" marR="9525" marT="9525" marB="0" anchor="b">
                    <a:lnL>
                      <a:noFill/>
                    </a:lnL>
                    <a:lnR w="6350" cap="flat" cmpd="sng" algn="ctr">
                      <a:noFill/>
                      <a:prstDash val="solid"/>
                      <a:round/>
                      <a:headEnd type="none" w="med" len="med"/>
                      <a:tailEnd type="none" w="med" len="med"/>
                    </a:lnR>
                    <a:lnT w="6350" cap="flat" cmpd="sng" algn="ctr">
                      <a:solidFill>
                        <a:srgbClr val="632523"/>
                      </a:solidFill>
                      <a:prstDash val="solid"/>
                      <a:round/>
                      <a:headEnd type="none" w="med" len="med"/>
                      <a:tailEnd type="none" w="med" len="med"/>
                    </a:lnT>
                    <a:lnB>
                      <a:noFill/>
                    </a:lnB>
                    <a:solidFill>
                      <a:srgbClr val="FFFFFF"/>
                    </a:solidFill>
                  </a:tcPr>
                </a:tc>
                <a:tc>
                  <a:txBody>
                    <a:bodyPr/>
                    <a:lstStyle/>
                    <a:p>
                      <a:pPr algn="ctr" fontAlgn="b"/>
                      <a:endParaRPr lang="es-MX" sz="1400" b="0" i="0" u="none" strike="noStrike">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w="6350" cap="flat" cmpd="sng" algn="ctr">
                      <a:solidFill>
                        <a:srgbClr val="632523"/>
                      </a:solidFill>
                      <a:prstDash val="solid"/>
                      <a:round/>
                      <a:headEnd type="none" w="med" len="med"/>
                      <a:tailEnd type="none" w="med" len="med"/>
                    </a:lnT>
                    <a:lnB>
                      <a:noFill/>
                    </a:lnB>
                    <a:solidFill>
                      <a:srgbClr val="FFFFFF"/>
                    </a:solidFill>
                  </a:tcPr>
                </a:tc>
                <a:tc>
                  <a:txBody>
                    <a:bodyPr/>
                    <a:lstStyle/>
                    <a:p>
                      <a:pPr algn="ctr" fontAlgn="b"/>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w="6350" cap="flat" cmpd="sng" algn="ctr">
                      <a:solidFill>
                        <a:srgbClr val="632523"/>
                      </a:solidFill>
                      <a:prstDash val="solid"/>
                      <a:round/>
                      <a:headEnd type="none" w="med" len="med"/>
                      <a:tailEnd type="none" w="med" len="med"/>
                    </a:lnT>
                    <a:lnB>
                      <a:noFill/>
                    </a:lnB>
                    <a:solidFill>
                      <a:srgbClr val="FFFFFF"/>
                    </a:solidFill>
                  </a:tcPr>
                </a:tc>
              </a:tr>
              <a:tr h="286603">
                <a:tc>
                  <a:txBody>
                    <a:bodyPr/>
                    <a:lstStyle/>
                    <a:p>
                      <a:pPr algn="ctr" fontAlgn="b"/>
                      <a:r>
                        <a:rPr lang="es-MX" sz="1400" b="0" i="0" u="none" strike="noStrike" dirty="0">
                          <a:solidFill>
                            <a:srgbClr val="000000"/>
                          </a:solidFill>
                          <a:effectLst/>
                          <a:latin typeface="Calibri"/>
                        </a:rPr>
                        <a:t>BI_CETES_150401</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10,031,156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0.13%</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a:solidFill>
                            <a:srgbClr val="000000"/>
                          </a:solidFill>
                          <a:effectLst/>
                          <a:latin typeface="Calibri"/>
                        </a:rPr>
                        <a:t>AAA (mex)</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259</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31,925</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13899">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400" b="0" i="0" u="none" strike="noStrike" kern="1200" dirty="0" smtClean="0">
                          <a:solidFill>
                            <a:srgbClr val="000000"/>
                          </a:solidFill>
                          <a:effectLst/>
                          <a:latin typeface="Calibri"/>
                          <a:ea typeface="+mn-ea"/>
                          <a:cs typeface="+mn-cs"/>
                        </a:rPr>
                        <a:t>M_BONOS_210609</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marL="0" algn="r" defTabSz="457200" rtl="0" eaLnBrk="1" fontAlgn="b" latinLnBrk="0" hangingPunct="1"/>
                      <a:r>
                        <a:rPr lang="es-MX" sz="1400" b="0" i="0" u="none" strike="noStrike" kern="1200" dirty="0">
                          <a:solidFill>
                            <a:srgbClr val="000000"/>
                          </a:solidFill>
                          <a:effectLst/>
                          <a:latin typeface="Calibri"/>
                          <a:ea typeface="+mn-ea"/>
                          <a:cs typeface="+mn-cs"/>
                        </a:rPr>
                        <a:t>                          </a:t>
                      </a:r>
                      <a:r>
                        <a:rPr lang="es-MX" sz="1400" b="0" i="0" u="none" strike="noStrike" kern="1200" dirty="0" smtClean="0">
                          <a:solidFill>
                            <a:srgbClr val="000000"/>
                          </a:solidFill>
                          <a:effectLst/>
                          <a:latin typeface="Calibri"/>
                          <a:ea typeface="+mn-ea"/>
                          <a:cs typeface="+mn-cs"/>
                        </a:rPr>
                        <a:t>  65,061,330</a:t>
                      </a:r>
                      <a:endParaRPr lang="es-MX" sz="1400" b="0" i="0" u="none" strike="noStrike" kern="1200" dirty="0">
                        <a:solidFill>
                          <a:srgbClr val="000000"/>
                        </a:solidFill>
                        <a:effectLst/>
                        <a:latin typeface="Calibri"/>
                        <a:ea typeface="+mn-ea"/>
                        <a:cs typeface="+mn-cs"/>
                      </a:endParaRPr>
                    </a:p>
                  </a:txBody>
                  <a:tcPr marL="9525" marR="9525" marT="9525" marB="0" anchor="b">
                    <a:lnL>
                      <a:noFill/>
                    </a:lnL>
                    <a:lnR>
                      <a:noFill/>
                    </a:lnR>
                    <a:lnT>
                      <a:noFill/>
                    </a:lnT>
                    <a:lnB>
                      <a:noFill/>
                    </a:lnB>
                    <a:solidFill>
                      <a:srgbClr val="FFFFFF"/>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.85%</a:t>
                      </a:r>
                      <a:endParaRPr lang="es-MX" sz="1400" b="0" i="0" u="none" strike="noStrike" kern="1200" dirty="0">
                        <a:solidFill>
                          <a:srgbClr val="000000"/>
                        </a:solidFill>
                        <a:effectLst/>
                        <a:latin typeface="Calibri"/>
                        <a:ea typeface="+mn-ea"/>
                        <a:cs typeface="+mn-cs"/>
                      </a:endParaRPr>
                    </a:p>
                  </a:txBody>
                  <a:tcPr marL="9525" marR="9525" marT="9525" marB="0" anchor="b">
                    <a:lnL>
                      <a:noFill/>
                    </a:lnL>
                    <a:lnR>
                      <a:noFill/>
                    </a:lnR>
                    <a:lnT>
                      <a:noFill/>
                    </a:lnT>
                    <a:lnB>
                      <a:noFill/>
                    </a:lnB>
                    <a:solidFill>
                      <a:srgbClr val="FFFFFF"/>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400" b="0" i="0" u="none" strike="noStrike" kern="1200" dirty="0" smtClean="0">
                          <a:solidFill>
                            <a:srgbClr val="000000"/>
                          </a:solidFill>
                          <a:effectLst/>
                          <a:latin typeface="Calibri"/>
                          <a:ea typeface="+mn-ea"/>
                          <a:cs typeface="+mn-cs"/>
                        </a:rPr>
                        <a:t>AAA (</a:t>
                      </a:r>
                      <a:r>
                        <a:rPr lang="es-MX" sz="1400" b="0" i="0" u="none" strike="noStrike" kern="1200" dirty="0" err="1" smtClean="0">
                          <a:solidFill>
                            <a:srgbClr val="000000"/>
                          </a:solidFill>
                          <a:effectLst/>
                          <a:latin typeface="Calibri"/>
                          <a:ea typeface="+mn-ea"/>
                          <a:cs typeface="+mn-cs"/>
                        </a:rPr>
                        <a:t>mex</a:t>
                      </a:r>
                      <a:r>
                        <a:rPr lang="es-MX" sz="1400" b="0" i="0" u="none" strike="noStrike" kern="1200" dirty="0" smtClean="0">
                          <a:solidFill>
                            <a:srgbClr val="000000"/>
                          </a:solidFill>
                          <a:effectLst/>
                          <a:latin typeface="Calibri"/>
                          <a:ea typeface="+mn-ea"/>
                          <a:cs typeface="+mn-cs"/>
                        </a:rPr>
                        <a:t>)</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-44,024</a:t>
                      </a:r>
                      <a:endParaRPr lang="es-MX" sz="1400" b="0" i="0" u="none" strike="noStrike" kern="1200" dirty="0">
                        <a:solidFill>
                          <a:srgbClr val="000000"/>
                        </a:solidFill>
                        <a:effectLst/>
                        <a:latin typeface="Calibri"/>
                        <a:ea typeface="+mn-ea"/>
                        <a:cs typeface="+mn-cs"/>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-38,681</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13898">
                <a:tc>
                  <a:txBody>
                    <a:bodyPr/>
                    <a:lstStyle/>
                    <a:p>
                      <a:pPr algn="ctr" fontAlgn="b"/>
                      <a:r>
                        <a:rPr lang="es-MX" sz="1400" b="0" i="0" u="none" strike="noStrike" dirty="0">
                          <a:solidFill>
                            <a:srgbClr val="000000"/>
                          </a:solidFill>
                          <a:effectLst/>
                          <a:latin typeface="Calibri"/>
                        </a:rPr>
                        <a:t>M_BONOS_220609</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97,278,535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2.25%</a:t>
                      </a:r>
                      <a:endParaRPr lang="es-MX" sz="1400" b="0" i="0" u="none" strike="noStrike" dirty="0">
                        <a:solidFill>
                          <a:srgbClr val="000000"/>
                        </a:solidFill>
                        <a:effectLst/>
                        <a:latin typeface="Calibri"/>
                      </a:endParaRP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AAA (</a:t>
                      </a:r>
                      <a:r>
                        <a:rPr lang="es-MX" sz="1400" b="0" i="0" u="none" strike="noStrike" dirty="0" err="1">
                          <a:solidFill>
                            <a:srgbClr val="000000"/>
                          </a:solidFill>
                          <a:effectLst/>
                          <a:latin typeface="Calibri"/>
                        </a:rPr>
                        <a:t>mex</a:t>
                      </a:r>
                      <a:r>
                        <a:rPr lang="es-MX" sz="1400" b="0" i="0" u="none" strike="noStrike" dirty="0">
                          <a:solidFill>
                            <a:srgbClr val="000000"/>
                          </a:solidFill>
                          <a:effectLst/>
                          <a:latin typeface="Calibri"/>
                        </a:rPr>
                        <a:t>)</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129,645</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172,828</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286603">
                <a:tc>
                  <a:txBody>
                    <a:bodyPr/>
                    <a:lstStyle/>
                    <a:p>
                      <a:pPr algn="ctr" fontAlgn="b"/>
                      <a:r>
                        <a:rPr lang="es-MX" sz="1400" b="0" i="0" u="none" strike="noStrike" dirty="0">
                          <a:solidFill>
                            <a:srgbClr val="000000"/>
                          </a:solidFill>
                          <a:effectLst/>
                          <a:latin typeface="Calibri"/>
                        </a:rPr>
                        <a:t>M_BONOS_231207</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11,881,031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0.15%</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AAA (</a:t>
                      </a:r>
                      <a:r>
                        <a:rPr lang="es-MX" sz="1400" b="0" i="0" u="none" strike="noStrike" dirty="0" err="1">
                          <a:solidFill>
                            <a:srgbClr val="000000"/>
                          </a:solidFill>
                          <a:effectLst/>
                          <a:latin typeface="Calibri"/>
                        </a:rPr>
                        <a:t>mex</a:t>
                      </a:r>
                      <a:r>
                        <a:rPr lang="es-MX" sz="1400" b="0" i="0" u="none" strike="noStrike" dirty="0">
                          <a:solidFill>
                            <a:srgbClr val="000000"/>
                          </a:solidFill>
                          <a:effectLst/>
                          <a:latin typeface="Calibri"/>
                        </a:rPr>
                        <a:t>)</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1,835</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3,814</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13899">
                <a:tc>
                  <a:txBody>
                    <a:bodyPr/>
                    <a:lstStyle/>
                    <a:p>
                      <a:pPr algn="ctr" fontAlgn="b"/>
                      <a:r>
                        <a:rPr lang="es-MX" sz="1400" b="0" i="0" u="none" strike="noStrike" dirty="0">
                          <a:solidFill>
                            <a:srgbClr val="000000"/>
                          </a:solidFill>
                          <a:effectLst/>
                          <a:latin typeface="Calibri"/>
                        </a:rPr>
                        <a:t>M_BONOS_341123</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34,902,939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1.06%</a:t>
                      </a:r>
                      <a:endParaRPr lang="es-MX" sz="1400" b="0" i="0" u="none" strike="noStrike" dirty="0">
                        <a:solidFill>
                          <a:srgbClr val="000000"/>
                        </a:solidFill>
                        <a:effectLst/>
                        <a:latin typeface="Calibri"/>
                      </a:endParaRP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AAA (</a:t>
                      </a:r>
                      <a:r>
                        <a:rPr lang="es-MX" sz="1400" b="0" i="0" u="none" strike="noStrike" dirty="0" err="1">
                          <a:solidFill>
                            <a:srgbClr val="000000"/>
                          </a:solidFill>
                          <a:effectLst/>
                          <a:latin typeface="Calibri"/>
                        </a:rPr>
                        <a:t>mex</a:t>
                      </a:r>
                      <a:r>
                        <a:rPr lang="es-MX" sz="1400" b="0" i="0" u="none" strike="noStrike" dirty="0">
                          <a:solidFill>
                            <a:srgbClr val="000000"/>
                          </a:solidFill>
                          <a:effectLst/>
                          <a:latin typeface="Calibri"/>
                        </a:rPr>
                        <a:t>)</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261,395</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281,673</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00250">
                <a:tc>
                  <a:txBody>
                    <a:bodyPr/>
                    <a:lstStyle/>
                    <a:p>
                      <a:pPr algn="ctr" fontAlgn="b"/>
                      <a:r>
                        <a:rPr lang="es-MX" sz="1400" b="0" i="0" u="none" strike="noStrike" dirty="0">
                          <a:solidFill>
                            <a:srgbClr val="000000"/>
                          </a:solidFill>
                          <a:effectLst/>
                          <a:latin typeface="Calibri"/>
                        </a:rPr>
                        <a:t>M_BONOS_421113</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23,197,872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0.60%</a:t>
                      </a:r>
                      <a:endParaRPr lang="es-MX" sz="1400" b="0" i="0" u="none" strike="noStrike" dirty="0">
                        <a:solidFill>
                          <a:srgbClr val="000000"/>
                        </a:solidFill>
                        <a:effectLst/>
                        <a:latin typeface="Calibri"/>
                      </a:endParaRP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a:solidFill>
                            <a:srgbClr val="000000"/>
                          </a:solidFill>
                          <a:effectLst/>
                          <a:latin typeface="Calibri"/>
                        </a:rPr>
                        <a:t>AAA (mex)</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411,899</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349,742</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68490">
                <a:tc>
                  <a:txBody>
                    <a:bodyPr/>
                    <a:lstStyle/>
                    <a:p>
                      <a:pPr algn="ctr" fontAlgn="b"/>
                      <a:r>
                        <a:rPr lang="es-MX" sz="1400" b="0" i="0" u="none" strike="noStrike" kern="1200" dirty="0">
                          <a:solidFill>
                            <a:srgbClr val="000000"/>
                          </a:solidFill>
                          <a:effectLst/>
                          <a:latin typeface="Calibri"/>
                          <a:ea typeface="+mn-ea"/>
                          <a:cs typeface="+mn-cs"/>
                        </a:rPr>
                        <a:t>S_UDIBONO_160616</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2,680,103,007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36.20%</a:t>
                      </a:r>
                      <a:endParaRPr lang="es-MX" sz="1400" b="0" i="0" u="none" strike="noStrike" dirty="0">
                        <a:solidFill>
                          <a:srgbClr val="000000"/>
                        </a:solidFill>
                        <a:effectLst/>
                        <a:latin typeface="Calibri"/>
                      </a:endParaRP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AAA (</a:t>
                      </a:r>
                      <a:r>
                        <a:rPr lang="es-MX" sz="1400" b="0" i="0" u="none" strike="noStrike" dirty="0" err="1">
                          <a:solidFill>
                            <a:srgbClr val="000000"/>
                          </a:solidFill>
                          <a:effectLst/>
                          <a:latin typeface="Calibri"/>
                        </a:rPr>
                        <a:t>mex</a:t>
                      </a:r>
                      <a:r>
                        <a:rPr lang="es-MX" sz="1400" b="0" i="0" u="none" strike="noStrike" dirty="0">
                          <a:solidFill>
                            <a:srgbClr val="000000"/>
                          </a:solidFill>
                          <a:effectLst/>
                          <a:latin typeface="Calibri"/>
                        </a:rPr>
                        <a:t>)</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-2,459,715</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766,471</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54842">
                <a:tc>
                  <a:txBody>
                    <a:bodyPr/>
                    <a:lstStyle/>
                    <a:p>
                      <a:pPr algn="ctr" fontAlgn="b"/>
                      <a:r>
                        <a:rPr lang="es-MX" sz="1400" b="0" i="0" u="none" strike="noStrike" dirty="0">
                          <a:solidFill>
                            <a:srgbClr val="000000"/>
                          </a:solidFill>
                          <a:effectLst/>
                          <a:latin typeface="Calibri"/>
                        </a:rPr>
                        <a:t>S_UDIBONO_171214</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1,692,697,926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22.03%</a:t>
                      </a:r>
                      <a:endParaRPr lang="es-MX" sz="1400" b="0" i="0" u="none" strike="noStrike" dirty="0">
                        <a:solidFill>
                          <a:srgbClr val="000000"/>
                        </a:solidFill>
                        <a:effectLst/>
                        <a:latin typeface="Calibri"/>
                      </a:endParaRP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a:solidFill>
                            <a:srgbClr val="000000"/>
                          </a:solidFill>
                          <a:effectLst/>
                          <a:latin typeface="Calibri"/>
                        </a:rPr>
                        <a:t>AAA (mex)</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669,679</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2,641,385.53</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27546">
                <a:tc>
                  <a:txBody>
                    <a:bodyPr/>
                    <a:lstStyle/>
                    <a:p>
                      <a:pPr algn="ctr" fontAlgn="b"/>
                      <a:r>
                        <a:rPr lang="es-MX" sz="1400" b="0" i="0" u="none" strike="noStrike" dirty="0">
                          <a:solidFill>
                            <a:srgbClr val="000000"/>
                          </a:solidFill>
                          <a:effectLst/>
                          <a:latin typeface="Calibri"/>
                        </a:rPr>
                        <a:t>S_UDIBONO_190613</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             821,845,522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12.01%</a:t>
                      </a:r>
                      <a:endParaRPr lang="es-MX" sz="1400" b="0" i="0" u="none" strike="noStrike" dirty="0">
                        <a:solidFill>
                          <a:srgbClr val="000000"/>
                        </a:solidFill>
                        <a:effectLst/>
                        <a:latin typeface="Calibri"/>
                      </a:endParaRP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a:solidFill>
                            <a:srgbClr val="000000"/>
                          </a:solidFill>
                          <a:effectLst/>
                          <a:latin typeface="Calibri"/>
                        </a:rPr>
                        <a:t>AAA (</a:t>
                      </a:r>
                      <a:r>
                        <a:rPr lang="es-MX" sz="1400" b="0" i="0" u="none" strike="noStrike" dirty="0" err="1">
                          <a:solidFill>
                            <a:srgbClr val="000000"/>
                          </a:solidFill>
                          <a:effectLst/>
                          <a:latin typeface="Calibri"/>
                        </a:rPr>
                        <a:t>mex</a:t>
                      </a:r>
                      <a:r>
                        <a:rPr lang="es-MX" sz="1400" b="0" i="0" u="none" strike="noStrike" dirty="0">
                          <a:solidFill>
                            <a:srgbClr val="000000"/>
                          </a:solidFill>
                          <a:effectLst/>
                          <a:latin typeface="Calibri"/>
                        </a:rPr>
                        <a:t>)</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2,004,426</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2,641,385</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27546">
                <a:tc>
                  <a:txBody>
                    <a:bodyPr/>
                    <a:lstStyle/>
                    <a:p>
                      <a:pPr algn="ctr" fontAlgn="b"/>
                      <a:r>
                        <a:rPr lang="es-MX" sz="1400" b="0" i="0" u="none" strike="noStrike" dirty="0">
                          <a:solidFill>
                            <a:srgbClr val="000000"/>
                          </a:solidFill>
                          <a:effectLst/>
                          <a:latin typeface="Calibri"/>
                        </a:rPr>
                        <a:t>S_UDIBONO_201210</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400" b="0" i="0" u="none" strike="noStrike">
                          <a:solidFill>
                            <a:srgbClr val="000000"/>
                          </a:solidFill>
                          <a:effectLst/>
                          <a:latin typeface="Calibri"/>
                        </a:rPr>
                        <a:t>         1,394,911,508 </a:t>
                      </a: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17.40%</a:t>
                      </a:r>
                      <a:endParaRPr lang="es-MX" sz="1400" b="0" i="0" u="none" strike="noStrike" dirty="0">
                        <a:solidFill>
                          <a:srgbClr val="000000"/>
                        </a:solidFill>
                        <a:effectLst/>
                        <a:latin typeface="Calibri"/>
                      </a:endParaRPr>
                    </a:p>
                  </a:txBody>
                  <a:tcPr marL="9525" marR="9525" marT="9525" marB="0" anchor="b">
                    <a:lnL>
                      <a:noFill/>
                    </a:lnL>
                    <a:lnR>
                      <a:noFill/>
                    </a:lnR>
                    <a:lnT>
                      <a:noFill/>
                    </a:lnT>
                    <a:lnB>
                      <a:noFill/>
                    </a:lnB>
                    <a:solidFill>
                      <a:srgbClr val="FFFFFF"/>
                    </a:solidFill>
                  </a:tcPr>
                </a:tc>
                <a:tc>
                  <a:txBody>
                    <a:bodyPr/>
                    <a:lstStyle/>
                    <a:p>
                      <a:pPr algn="ctr" fontAlgn="b"/>
                      <a:r>
                        <a:rPr lang="es-MX" sz="1400" b="0" i="0" u="none" strike="noStrike">
                          <a:solidFill>
                            <a:srgbClr val="000000"/>
                          </a:solidFill>
                          <a:effectLst/>
                          <a:latin typeface="Calibri"/>
                        </a:rPr>
                        <a:t>AAA (mex)</a:t>
                      </a: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3,889,777</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a:noFill/>
                    </a:lnB>
                    <a:solidFill>
                      <a:srgbClr val="FFFFFF"/>
                    </a:solidFill>
                  </a:tcPr>
                </a:tc>
                <a:tc>
                  <a:txBody>
                    <a:bodyPr/>
                    <a:lstStyle/>
                    <a:p>
                      <a:pPr algn="ctr" fontAlgn="b"/>
                      <a:r>
                        <a:rPr lang="es-MX" sz="1400" b="0" i="0" u="none" strike="noStrike" dirty="0" smtClean="0">
                          <a:solidFill>
                            <a:srgbClr val="000000"/>
                          </a:solidFill>
                          <a:effectLst/>
                          <a:latin typeface="Calibri"/>
                        </a:rPr>
                        <a:t>2,464,447</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a:noFill/>
                    </a:lnB>
                    <a:solidFill>
                      <a:srgbClr val="FFFFFF"/>
                    </a:solidFill>
                  </a:tcPr>
                </a:tc>
              </a:tr>
              <a:tr h="313899">
                <a:tc>
                  <a:txBody>
                    <a:bodyPr/>
                    <a:lstStyle/>
                    <a:p>
                      <a:pPr algn="ctr" fontAlgn="b"/>
                      <a:r>
                        <a:rPr lang="es-MX" sz="1400" b="0" i="0" u="none" strike="noStrike" dirty="0">
                          <a:solidFill>
                            <a:srgbClr val="000000"/>
                          </a:solidFill>
                          <a:effectLst/>
                          <a:latin typeface="Calibri"/>
                        </a:rPr>
                        <a:t>S_UDIBONO_351122</a:t>
                      </a: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FFFFFF"/>
                    </a:solidFill>
                  </a:tcPr>
                </a:tc>
                <a:tc>
                  <a:txBody>
                    <a:bodyPr/>
                    <a:lstStyle/>
                    <a:p>
                      <a:pPr algn="ctr" fontAlgn="b"/>
                      <a:r>
                        <a:rPr lang="es-MX" sz="1400" b="0" i="0" u="none" strike="noStrike" dirty="0">
                          <a:solidFill>
                            <a:srgbClr val="000000"/>
                          </a:solidFill>
                          <a:effectLst/>
                          <a:latin typeface="Calibri"/>
                        </a:rPr>
                        <a:t>               10,063,832 </a:t>
                      </a:r>
                    </a:p>
                  </a:txBody>
                  <a:tcPr marL="9525" marR="9525" marT="9525" marB="0" anchor="b">
                    <a:lnL>
                      <a:noFill/>
                    </a:lnL>
                    <a:lnR>
                      <a:noFill/>
                    </a:lnR>
                    <a:lnT>
                      <a:noFill/>
                    </a:lnT>
                    <a:lnB w="12700" cap="flat" cmpd="sng" algn="ctr">
                      <a:noFill/>
                      <a:prstDash val="solid"/>
                      <a:round/>
                      <a:headEnd type="none" w="med" len="med"/>
                      <a:tailEnd type="none" w="med" len="med"/>
                    </a:lnB>
                    <a:solidFill>
                      <a:srgbClr val="FFFFFF"/>
                    </a:solidFill>
                  </a:tcPr>
                </a:tc>
                <a:tc>
                  <a:txBody>
                    <a:bodyPr/>
                    <a:lstStyle/>
                    <a:p>
                      <a:pPr algn="ctr" fontAlgn="b"/>
                      <a:r>
                        <a:rPr lang="es-MX" sz="1400" b="0" i="0" u="none" strike="noStrike" dirty="0">
                          <a:solidFill>
                            <a:srgbClr val="000000"/>
                          </a:solidFill>
                          <a:effectLst/>
                          <a:latin typeface="Calibri"/>
                        </a:rPr>
                        <a:t>0.13%</a:t>
                      </a:r>
                    </a:p>
                  </a:txBody>
                  <a:tcPr marL="9525" marR="9525" marT="9525" marB="0" anchor="b">
                    <a:lnL>
                      <a:noFill/>
                    </a:lnL>
                    <a:lnR>
                      <a:noFill/>
                    </a:lnR>
                    <a:lnT>
                      <a:noFill/>
                    </a:lnT>
                    <a:lnB w="12700" cap="flat" cmpd="sng" algn="ctr">
                      <a:noFill/>
                      <a:prstDash val="solid"/>
                      <a:round/>
                      <a:headEnd type="none" w="med" len="med"/>
                      <a:tailEnd type="none" w="med" len="med"/>
                    </a:lnB>
                    <a:solidFill>
                      <a:srgbClr val="FFFFFF"/>
                    </a:solidFill>
                  </a:tcPr>
                </a:tc>
                <a:tc>
                  <a:txBody>
                    <a:bodyPr/>
                    <a:lstStyle/>
                    <a:p>
                      <a:pPr algn="ctr" fontAlgn="b"/>
                      <a:r>
                        <a:rPr lang="es-MX" sz="1400" b="0" i="0" u="none" strike="noStrike" dirty="0">
                          <a:solidFill>
                            <a:srgbClr val="000000"/>
                          </a:solidFill>
                          <a:effectLst/>
                          <a:latin typeface="Calibri"/>
                        </a:rPr>
                        <a:t>AAA (</a:t>
                      </a:r>
                      <a:r>
                        <a:rPr lang="es-MX" sz="1400" b="0" i="0" u="none" strike="noStrike" dirty="0" err="1">
                          <a:solidFill>
                            <a:srgbClr val="000000"/>
                          </a:solidFill>
                          <a:effectLst/>
                          <a:latin typeface="Calibri"/>
                        </a:rPr>
                        <a:t>mex</a:t>
                      </a:r>
                      <a:r>
                        <a:rPr lang="es-MX" sz="1400" b="0" i="0" u="none" strike="noStrike" dirty="0">
                          <a:solidFill>
                            <a:srgbClr val="000000"/>
                          </a:solidFill>
                          <a:effectLst/>
                          <a:latin typeface="Calibri"/>
                        </a:rPr>
                        <a:t>)</a:t>
                      </a:r>
                    </a:p>
                  </a:txBody>
                  <a:tcPr marL="9525" marR="9525" marT="9525" marB="0" anchor="b">
                    <a:lnL>
                      <a:noFill/>
                    </a:lnL>
                    <a:lnR w="6350" cap="flat" cmpd="sng" algn="ctr">
                      <a:no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algn="ctr" fontAlgn="b"/>
                      <a:r>
                        <a:rPr lang="es-MX" sz="1400" b="0" i="0" u="none" strike="noStrike" dirty="0" smtClean="0">
                          <a:solidFill>
                            <a:srgbClr val="000000"/>
                          </a:solidFill>
                          <a:effectLst/>
                          <a:latin typeface="Calibri"/>
                        </a:rPr>
                        <a:t>70,634</a:t>
                      </a:r>
                      <a:endParaRPr lang="es-MX" sz="1400" b="0"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algn="ctr" fontAlgn="b"/>
                      <a:r>
                        <a:rPr lang="es-MX" sz="1400" b="0" i="0" u="none" strike="noStrike" dirty="0" smtClean="0">
                          <a:solidFill>
                            <a:srgbClr val="000000"/>
                          </a:solidFill>
                          <a:effectLst/>
                          <a:latin typeface="Calibri"/>
                        </a:rPr>
                        <a:t>73,136.31</a:t>
                      </a:r>
                      <a:endParaRPr lang="es-MX" sz="1400" b="0"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r>
              <a:tr h="313899">
                <a:tc>
                  <a:txBody>
                    <a:bodyPr/>
                    <a:lstStyle/>
                    <a:p>
                      <a:pPr algn="ctr" fontAlgn="b"/>
                      <a:endParaRPr lang="es-MX" sz="1400" b="0" i="0" u="none" strike="noStrike" dirty="0">
                        <a:solidFill>
                          <a:srgbClr val="000000"/>
                        </a:solidFill>
                        <a:effectLst/>
                        <a:latin typeface="Calibri"/>
                      </a:endParaRPr>
                    </a:p>
                  </a:txBody>
                  <a:tcPr marL="9525" marR="9525" marT="9525" marB="0" anchor="b">
                    <a:lnL w="12700" cap="flat" cmpd="sng" algn="ctr">
                      <a:solidFill>
                        <a:schemeClr val="bg1">
                          <a:lumMod val="50000"/>
                        </a:schemeClr>
                      </a:solidFill>
                      <a:prstDash val="solid"/>
                      <a:round/>
                      <a:headEnd type="none" w="med" len="med"/>
                      <a:tailEnd type="none" w="med" len="med"/>
                    </a:lnL>
                    <a:lnR>
                      <a:noFill/>
                    </a:lnR>
                    <a:lnT>
                      <a:noFill/>
                    </a:lnT>
                    <a:lnB w="12700"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endParaRPr lang="es-MX" sz="1400" b="0" i="0" u="none" strike="noStrike" dirty="0">
                        <a:solidFill>
                          <a:srgbClr val="000000"/>
                        </a:solidFill>
                        <a:effectLst/>
                        <a:latin typeface="Calibri"/>
                      </a:endParaRPr>
                    </a:p>
                  </a:txBody>
                  <a:tcPr marL="9525" marR="9525" marT="9525" marB="0" anchor="b">
                    <a:lnL>
                      <a:noFill/>
                    </a:lnL>
                    <a:lnR>
                      <a:noFill/>
                    </a:lnR>
                    <a:lnT>
                      <a:noFill/>
                    </a:lnT>
                    <a:lnB w="12700"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endParaRPr lang="es-MX" sz="1400" b="0" i="0" u="none" strike="noStrike" dirty="0">
                        <a:solidFill>
                          <a:srgbClr val="000000"/>
                        </a:solidFill>
                        <a:effectLst/>
                        <a:latin typeface="Calibri"/>
                      </a:endParaRPr>
                    </a:p>
                  </a:txBody>
                  <a:tcPr marL="9525" marR="9525" marT="9525" marB="0" anchor="b">
                    <a:lnL>
                      <a:noFill/>
                    </a:lnL>
                    <a:lnR>
                      <a:noFill/>
                    </a:lnR>
                    <a:lnT>
                      <a:noFill/>
                    </a:lnT>
                    <a:lnB w="12700"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r>
                        <a:rPr lang="es-MX" sz="1400" b="1" i="0" u="none" strike="noStrike" dirty="0" smtClean="0">
                          <a:solidFill>
                            <a:srgbClr val="000000"/>
                          </a:solidFill>
                          <a:effectLst/>
                          <a:latin typeface="Calibri"/>
                        </a:rPr>
                        <a:t>Total</a:t>
                      </a:r>
                      <a:endParaRPr lang="es-MX" sz="1400" b="1" i="0" u="none" strike="noStrike" dirty="0">
                        <a:solidFill>
                          <a:srgbClr val="000000"/>
                        </a:solidFill>
                        <a:effectLst/>
                        <a:latin typeface="Calibri"/>
                      </a:endParaRPr>
                    </a:p>
                  </a:txBody>
                  <a:tcPr marL="9525" marR="9525" marT="9525" marB="0" anchor="b">
                    <a:lnL>
                      <a:noFill/>
                    </a:lnL>
                    <a:lnR w="6350" cap="flat" cmpd="sng" algn="ctr">
                      <a:noFill/>
                      <a:prstDash val="solid"/>
                      <a:round/>
                      <a:headEnd type="none" w="med" len="med"/>
                      <a:tailEnd type="none" w="med" len="med"/>
                    </a:lnR>
                    <a:lnT>
                      <a:noFill/>
                    </a:lnT>
                    <a:lnB w="12700"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r>
                        <a:rPr lang="es-MX" sz="1400" b="1" i="0" u="none" strike="noStrike" dirty="0">
                          <a:solidFill>
                            <a:srgbClr val="000000"/>
                          </a:solidFill>
                          <a:effectLst/>
                          <a:latin typeface="Calibri"/>
                        </a:rPr>
                        <a:t>                    4,935,810 </a:t>
                      </a:r>
                    </a:p>
                  </a:txBody>
                  <a:tcPr marL="9525" marR="9525" marT="9525" marB="0" anchor="b">
                    <a:lnL>
                      <a:noFill/>
                    </a:lnL>
                    <a:lnR w="6350" cap="flat" cmpd="sng" algn="ctr">
                      <a:noFill/>
                      <a:prstDash val="solid"/>
                      <a:round/>
                      <a:headEnd type="none" w="med" len="med"/>
                      <a:tailEnd type="none" w="med" len="med"/>
                    </a:lnR>
                    <a:lnT>
                      <a:noFill/>
                    </a:lnT>
                    <a:lnB w="12700"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r>
                        <a:rPr lang="es-MX" sz="1400" b="1" i="0" u="none" strike="noStrike" dirty="0" smtClean="0">
                          <a:solidFill>
                            <a:srgbClr val="000000"/>
                          </a:solidFill>
                          <a:effectLst/>
                          <a:latin typeface="Calibri"/>
                        </a:rPr>
                        <a:t> 9,388,126 </a:t>
                      </a:r>
                      <a:endParaRPr lang="es-MX" sz="1400" b="1" i="0" u="none" strike="noStrike" dirty="0">
                        <a:solidFill>
                          <a:srgbClr val="000000"/>
                        </a:solidFill>
                        <a:effectLst/>
                        <a:latin typeface="Calibri"/>
                      </a:endParaRPr>
                    </a:p>
                  </a:txBody>
                  <a:tcPr marL="9525" marR="9525" marT="9525" marB="0" anchor="b">
                    <a:lnL>
                      <a:noFill/>
                    </a:lnL>
                    <a:lnR w="12700" cap="flat" cmpd="sng" algn="ctr">
                      <a:solidFill>
                        <a:schemeClr val="bg1">
                          <a:lumMod val="50000"/>
                        </a:schemeClr>
                      </a:solidFill>
                      <a:prstDash val="solid"/>
                      <a:round/>
                      <a:headEnd type="none" w="med" len="med"/>
                      <a:tailEnd type="none" w="med" len="med"/>
                    </a:lnR>
                    <a:lnT>
                      <a:noFill/>
                    </a:lnT>
                    <a:lnB w="12700" cap="flat" cmpd="sng" algn="ctr">
                      <a:solidFill>
                        <a:schemeClr val="bg1">
                          <a:lumMod val="50000"/>
                        </a:schemeClr>
                      </a:solidFill>
                      <a:prstDash val="solid"/>
                      <a:round/>
                      <a:headEnd type="none" w="med" len="med"/>
                      <a:tailEnd type="none" w="med" len="med"/>
                    </a:lnB>
                    <a:solidFill>
                      <a:srgbClr val="FFFFFF"/>
                    </a:solidFill>
                  </a:tcPr>
                </a:tc>
              </a:tr>
            </a:tbl>
          </a:graphicData>
        </a:graphic>
      </p:graphicFrame>
      <p:sp>
        <p:nvSpPr>
          <p:cNvPr id="7" name="6 CuadroTexto"/>
          <p:cNvSpPr txBox="1"/>
          <p:nvPr/>
        </p:nvSpPr>
        <p:spPr>
          <a:xfrm>
            <a:off x="48638" y="6554967"/>
            <a:ext cx="4893058" cy="276999"/>
          </a:xfrm>
          <a:prstGeom prst="rect">
            <a:avLst/>
          </a:prstGeom>
          <a:noFill/>
        </p:spPr>
        <p:txBody>
          <a:bodyPr wrap="square" rtlCol="0">
            <a:spAutoFit/>
          </a:bodyPr>
          <a:lstStyle/>
          <a:p>
            <a:r>
              <a:rPr lang="es-MX" sz="1200" dirty="0" smtClean="0">
                <a:solidFill>
                  <a:prstClr val="black"/>
                </a:solidFill>
              </a:rPr>
              <a:t>Fuente: PRO </a:t>
            </a:r>
            <a:r>
              <a:rPr lang="es-MX" sz="1200" dirty="0" err="1" smtClean="0">
                <a:solidFill>
                  <a:prstClr val="black"/>
                </a:solidFill>
              </a:rPr>
              <a:t>Asset</a:t>
            </a:r>
            <a:r>
              <a:rPr lang="es-MX" sz="1200" dirty="0" smtClean="0">
                <a:solidFill>
                  <a:prstClr val="black"/>
                </a:solidFill>
              </a:rPr>
              <a:t> Management</a:t>
            </a:r>
          </a:p>
        </p:txBody>
      </p:sp>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0034276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000" dirty="0" smtClean="0"/>
              <a:t>Inversiones realizadas: Cartera</a:t>
            </a:r>
            <a:endParaRPr lang="en-US" sz="2000" dirty="0"/>
          </a:p>
        </p:txBody>
      </p:sp>
      <p:sp>
        <p:nvSpPr>
          <p:cNvPr id="4" name="3 Rectángulo"/>
          <p:cNvSpPr/>
          <p:nvPr/>
        </p:nvSpPr>
        <p:spPr>
          <a:xfrm>
            <a:off x="144000" y="1054746"/>
            <a:ext cx="7758752" cy="338554"/>
          </a:xfrm>
          <a:prstGeom prst="rect">
            <a:avLst/>
          </a:prstGeom>
        </p:spPr>
        <p:txBody>
          <a:bodyPr wrap="square">
            <a:spAutoFit/>
          </a:bodyPr>
          <a:lstStyle/>
          <a:p>
            <a:pPr marL="285750" indent="-285750">
              <a:spcBef>
                <a:spcPct val="0"/>
              </a:spcBef>
              <a:spcAft>
                <a:spcPts val="1000"/>
              </a:spcAft>
              <a:buFont typeface="Arial" pitchFamily="34" charset="0"/>
              <a:buChar char="•"/>
            </a:pPr>
            <a:r>
              <a:rPr lang="es-MX" altLang="en-US" sz="1600" dirty="0">
                <a:ea typeface="Myriad Pro"/>
                <a:cs typeface="Times New Roman" pitchFamily="18" charset="0"/>
              </a:rPr>
              <a:t>A dicha fecha, el portafolio cuenta con los siguientes analíticos:</a:t>
            </a:r>
          </a:p>
        </p:txBody>
      </p:sp>
      <p:graphicFrame>
        <p:nvGraphicFramePr>
          <p:cNvPr id="11" name="10 Tabla"/>
          <p:cNvGraphicFramePr>
            <a:graphicFrameLocks noGrp="1"/>
          </p:cNvGraphicFramePr>
          <p:nvPr>
            <p:extLst>
              <p:ext uri="{D42A27DB-BD31-4B8C-83A1-F6EECF244321}">
                <p14:modId xmlns:p14="http://schemas.microsoft.com/office/powerpoint/2010/main" val="3938834944"/>
              </p:ext>
            </p:extLst>
          </p:nvPr>
        </p:nvGraphicFramePr>
        <p:xfrm>
          <a:off x="2518035" y="1382264"/>
          <a:ext cx="4763062" cy="2657475"/>
        </p:xfrm>
        <a:graphic>
          <a:graphicData uri="http://schemas.openxmlformats.org/drawingml/2006/table">
            <a:tbl>
              <a:tblPr/>
              <a:tblGrid>
                <a:gridCol w="2130214"/>
                <a:gridCol w="909529"/>
                <a:gridCol w="909529"/>
                <a:gridCol w="813790"/>
              </a:tblGrid>
              <a:tr h="159062">
                <a:tc gridSpan="4">
                  <a:txBody>
                    <a:bodyPr/>
                    <a:lstStyle/>
                    <a:p>
                      <a:pPr algn="ctr" fontAlgn="b"/>
                      <a:r>
                        <a:rPr lang="es-MX" sz="1100" b="1" i="0" u="none" strike="noStrike" dirty="0">
                          <a:solidFill>
                            <a:srgbClr val="FFFFFF"/>
                          </a:solidFill>
                          <a:effectLst/>
                          <a:latin typeface="Calibri"/>
                        </a:rPr>
                        <a:t>Principales </a:t>
                      </a:r>
                      <a:r>
                        <a:rPr lang="es-MX" sz="1100" b="1" i="0" u="none" strike="noStrike" dirty="0" smtClean="0">
                          <a:solidFill>
                            <a:srgbClr val="FFFFFF"/>
                          </a:solidFill>
                          <a:effectLst/>
                          <a:latin typeface="Calibri"/>
                        </a:rPr>
                        <a:t>analíticos</a:t>
                      </a:r>
                      <a:endParaRPr lang="es-MX" sz="1100" b="1" i="0" u="none" strike="noStrike" dirty="0">
                        <a:solidFill>
                          <a:srgbClr val="FFFFFF"/>
                        </a:solidFill>
                        <a:effectLst/>
                        <a:latin typeface="Calibri"/>
                      </a:endParaRPr>
                    </a:p>
                  </a:txBody>
                  <a:tcPr marL="9525" marR="9525" marT="9525" marB="0" anchor="b">
                    <a:lnL w="6350" cap="flat" cmpd="sng" algn="ctr">
                      <a:solidFill>
                        <a:srgbClr val="632523"/>
                      </a:solidFill>
                      <a:prstDash val="solid"/>
                      <a:round/>
                      <a:headEnd type="none" w="med" len="med"/>
                      <a:tailEnd type="none" w="med" len="med"/>
                    </a:lnL>
                    <a:lnR w="6350" cap="flat" cmpd="sng" algn="ctr">
                      <a:solidFill>
                        <a:srgbClr val="632523"/>
                      </a:solidFill>
                      <a:prstDash val="solid"/>
                      <a:round/>
                      <a:headEnd type="none" w="med" len="med"/>
                      <a:tailEnd type="none" w="med" len="med"/>
                    </a:lnR>
                    <a:lnT w="6350" cap="flat" cmpd="sng" algn="ctr">
                      <a:solidFill>
                        <a:srgbClr val="632523"/>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963634"/>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59318">
                <a:tc>
                  <a:txBody>
                    <a:bodyPr/>
                    <a:lstStyle/>
                    <a:p>
                      <a:pPr algn="l" fontAlgn="b"/>
                      <a:r>
                        <a:rPr lang="es-MX" sz="1100" b="0" i="0" u="none" strike="noStrike">
                          <a:solidFill>
                            <a:srgbClr val="000000"/>
                          </a:solidFill>
                          <a:effectLst/>
                          <a:latin typeface="Calibri"/>
                        </a:rPr>
                        <a:t> </a:t>
                      </a:r>
                    </a:p>
                  </a:txBody>
                  <a:tcPr marL="9525" marR="9525" marT="9525" marB="0" anchor="b">
                    <a:lnL w="6350" cap="flat" cmpd="sng" algn="ctr">
                      <a:solidFill>
                        <a:srgbClr val="632523"/>
                      </a:solidFill>
                      <a:prstDash val="solid"/>
                      <a:round/>
                      <a:headEnd type="none" w="med" len="med"/>
                      <a:tailEnd type="none" w="med" len="med"/>
                    </a:lnL>
                    <a:lnR>
                      <a:noFill/>
                    </a:lnR>
                    <a:lnT w="6350" cap="flat" cmpd="sng" algn="ctr">
                      <a:solidFill>
                        <a:srgbClr val="632523"/>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F2F2F2"/>
                    </a:solidFill>
                  </a:tcPr>
                </a:tc>
                <a:tc>
                  <a:txBody>
                    <a:bodyPr/>
                    <a:lstStyle/>
                    <a:p>
                      <a:pPr algn="ctr" fontAlgn="b"/>
                      <a:r>
                        <a:rPr lang="es-MX" sz="1100" b="1" i="0" u="none" strike="noStrike" dirty="0" smtClean="0">
                          <a:solidFill>
                            <a:srgbClr val="000000"/>
                          </a:solidFill>
                          <a:effectLst/>
                          <a:latin typeface="Calibri"/>
                        </a:rPr>
                        <a:t>T (%)</a:t>
                      </a:r>
                      <a:endParaRPr lang="es-MX" sz="1100" b="1" i="0" u="none" strike="noStrike" dirty="0">
                        <a:solidFill>
                          <a:srgbClr val="000000"/>
                        </a:solidFill>
                        <a:effectLst/>
                        <a:latin typeface="Calibri"/>
                      </a:endParaRPr>
                    </a:p>
                  </a:txBody>
                  <a:tcPr marL="9525" marR="9525" marT="9525" marB="0" anchor="b">
                    <a:lnL>
                      <a:noFill/>
                    </a:lnL>
                    <a:lnR>
                      <a:noFill/>
                    </a:lnR>
                    <a:lnT w="6350" cap="flat" cmpd="sng" algn="ctr">
                      <a:solidFill>
                        <a:srgbClr val="632523"/>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F2F2F2"/>
                    </a:solidFill>
                  </a:tcPr>
                </a:tc>
                <a:tc>
                  <a:txBody>
                    <a:bodyPr/>
                    <a:lstStyle/>
                    <a:p>
                      <a:pPr algn="ctr" fontAlgn="b"/>
                      <a:r>
                        <a:rPr lang="es-MX" sz="1100" b="1" i="0" u="none" strike="noStrike" dirty="0" smtClean="0">
                          <a:solidFill>
                            <a:srgbClr val="000000"/>
                          </a:solidFill>
                          <a:effectLst/>
                          <a:latin typeface="Calibri"/>
                        </a:rPr>
                        <a:t>t-1 (%)</a:t>
                      </a:r>
                      <a:endParaRPr lang="es-MX" sz="1100" b="1" i="0" u="none" strike="noStrike" dirty="0">
                        <a:solidFill>
                          <a:srgbClr val="000000"/>
                        </a:solidFill>
                        <a:effectLst/>
                        <a:latin typeface="Calibri"/>
                      </a:endParaRPr>
                    </a:p>
                  </a:txBody>
                  <a:tcPr marL="9525" marR="9525" marT="9525" marB="0" anchor="b">
                    <a:lnL>
                      <a:noFill/>
                    </a:lnL>
                    <a:lnR>
                      <a:noFill/>
                    </a:lnR>
                    <a:lnT w="6350" cap="flat" cmpd="sng" algn="ctr">
                      <a:solidFill>
                        <a:srgbClr val="632523"/>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F2F2F2"/>
                    </a:solidFill>
                  </a:tcPr>
                </a:tc>
                <a:tc>
                  <a:txBody>
                    <a:bodyPr/>
                    <a:lstStyle/>
                    <a:p>
                      <a:pPr algn="ctr" fontAlgn="b"/>
                      <a:r>
                        <a:rPr lang="es-MX" sz="1100" b="1" i="0" u="none" strike="noStrike">
                          <a:solidFill>
                            <a:srgbClr val="000000"/>
                          </a:solidFill>
                          <a:effectLst/>
                          <a:latin typeface="Calibri"/>
                        </a:rPr>
                        <a:t>Cambio</a:t>
                      </a:r>
                    </a:p>
                  </a:txBody>
                  <a:tcPr marL="9525" marR="9525" marT="9525" marB="0" anchor="b">
                    <a:lnL>
                      <a:noFill/>
                    </a:lnL>
                    <a:lnR w="6350" cap="flat" cmpd="sng" algn="ctr">
                      <a:solidFill>
                        <a:srgbClr val="632523"/>
                      </a:solidFill>
                      <a:prstDash val="solid"/>
                      <a:round/>
                      <a:headEnd type="none" w="med" len="med"/>
                      <a:tailEnd type="none" w="med" len="med"/>
                    </a:lnR>
                    <a:lnT w="6350" cap="flat" cmpd="sng" algn="ctr">
                      <a:solidFill>
                        <a:srgbClr val="632523"/>
                      </a:solidFill>
                      <a:prstDash val="solid"/>
                      <a:round/>
                      <a:headEnd type="none" w="med" len="med"/>
                      <a:tailEnd type="none" w="med" len="med"/>
                    </a:lnT>
                    <a:lnB w="6350" cap="flat" cmpd="sng" algn="ctr">
                      <a:solidFill>
                        <a:srgbClr val="632523"/>
                      </a:solidFill>
                      <a:prstDash val="solid"/>
                      <a:round/>
                      <a:headEnd type="none" w="med" len="med"/>
                      <a:tailEnd type="none" w="med" len="med"/>
                    </a:lnB>
                    <a:solidFill>
                      <a:srgbClr val="F2F2F2"/>
                    </a:solidFill>
                  </a:tcPr>
                </a:tc>
              </a:tr>
              <a:tr h="145926">
                <a:tc>
                  <a:txBody>
                    <a:bodyPr/>
                    <a:lstStyle/>
                    <a:p>
                      <a:pPr algn="l" fontAlgn="b"/>
                      <a:r>
                        <a:rPr lang="es-MX" sz="1100" b="1" i="0" u="none" strike="noStrike" dirty="0">
                          <a:solidFill>
                            <a:srgbClr val="000000"/>
                          </a:solidFill>
                          <a:effectLst/>
                          <a:latin typeface="Calibri"/>
                        </a:rPr>
                        <a:t>Tasa de rendimiento</a:t>
                      </a:r>
                    </a:p>
                  </a:txBody>
                  <a:tcPr marL="9525" marR="9525" marT="9525" marB="0" anchor="b">
                    <a:lnL w="6350" cap="flat" cmpd="sng" algn="ctr">
                      <a:solidFill>
                        <a:srgbClr val="632523"/>
                      </a:solidFill>
                      <a:prstDash val="solid"/>
                      <a:round/>
                      <a:headEnd type="none" w="med" len="med"/>
                      <a:tailEnd type="none" w="med" len="med"/>
                    </a:lnL>
                    <a:lnR>
                      <a:noFill/>
                    </a:lnR>
                    <a:lnT w="6350" cap="flat" cmpd="sng" algn="ctr">
                      <a:solidFill>
                        <a:srgbClr val="632523"/>
                      </a:solidFill>
                      <a:prstDash val="solid"/>
                      <a:round/>
                      <a:headEnd type="none" w="med" len="med"/>
                      <a:tailEnd type="none" w="med" len="med"/>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4.09</a:t>
                      </a:r>
                      <a:endParaRPr lang="es-MX" sz="1100" b="0" i="0" u="none" strike="noStrike" dirty="0">
                        <a:solidFill>
                          <a:srgbClr val="000000"/>
                        </a:solidFill>
                        <a:effectLst/>
                        <a:latin typeface="Calibri"/>
                      </a:endParaRPr>
                    </a:p>
                  </a:txBody>
                  <a:tcPr marL="9525" marR="9525" marT="9525" marB="0" anchor="b">
                    <a:lnL>
                      <a:noFill/>
                    </a:lnL>
                    <a:lnR>
                      <a:noFill/>
                    </a:lnR>
                    <a:lnT w="6350" cap="flat" cmpd="sng" algn="ctr">
                      <a:solidFill>
                        <a:srgbClr val="632523"/>
                      </a:solidFill>
                      <a:prstDash val="solid"/>
                      <a:round/>
                      <a:headEnd type="none" w="med" len="med"/>
                      <a:tailEnd type="none" w="med" len="med"/>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4.16 </a:t>
                      </a:r>
                      <a:endParaRPr lang="es-MX" sz="1100" b="0" i="0" u="none" strike="noStrike" dirty="0">
                        <a:solidFill>
                          <a:srgbClr val="000000"/>
                        </a:solidFill>
                        <a:effectLst/>
                        <a:latin typeface="Calibri"/>
                      </a:endParaRPr>
                    </a:p>
                  </a:txBody>
                  <a:tcPr marL="9525" marR="9525" marT="9525" marB="0" anchor="b">
                    <a:lnL>
                      <a:noFill/>
                    </a:lnL>
                    <a:lnR>
                      <a:noFill/>
                    </a:lnR>
                    <a:lnT w="6350" cap="flat" cmpd="sng" algn="ctr">
                      <a:solidFill>
                        <a:srgbClr val="632523"/>
                      </a:solidFill>
                      <a:prstDash val="solid"/>
                      <a:round/>
                      <a:headEnd type="none" w="med" len="med"/>
                      <a:tailEnd type="none" w="med" len="med"/>
                    </a:lnT>
                    <a:lnB>
                      <a:noFill/>
                    </a:lnB>
                  </a:tcPr>
                </a:tc>
                <a:tc>
                  <a:txBody>
                    <a:bodyPr/>
                    <a:lstStyle/>
                    <a:p>
                      <a:pPr algn="r" fontAlgn="b"/>
                      <a:r>
                        <a:rPr lang="es-MX" sz="1100" b="0" i="0" u="none" strike="noStrike">
                          <a:solidFill>
                            <a:srgbClr val="000000"/>
                          </a:solidFill>
                          <a:effectLst/>
                          <a:latin typeface="Calibri"/>
                        </a:rPr>
                        <a:t>-1.57%</a:t>
                      </a:r>
                    </a:p>
                  </a:txBody>
                  <a:tcPr marL="9525" marR="9525" marT="9525" marB="0" anchor="b">
                    <a:lnL>
                      <a:noFill/>
                    </a:lnL>
                    <a:lnR w="6350" cap="flat" cmpd="sng" algn="ctr">
                      <a:solidFill>
                        <a:srgbClr val="632523"/>
                      </a:solidFill>
                      <a:prstDash val="solid"/>
                      <a:round/>
                      <a:headEnd type="none" w="med" len="med"/>
                      <a:tailEnd type="none" w="med" len="med"/>
                    </a:lnR>
                    <a:lnT w="6350" cap="flat" cmpd="sng" algn="ctr">
                      <a:solidFill>
                        <a:srgbClr val="632523"/>
                      </a:solidFill>
                      <a:prstDash val="solid"/>
                      <a:round/>
                      <a:headEnd type="none" w="med" len="med"/>
                      <a:tailEnd type="none" w="med" len="med"/>
                    </a:lnT>
                    <a:lnB>
                      <a:noFill/>
                    </a:lnB>
                  </a:tcPr>
                </a:tc>
              </a:tr>
              <a:tr h="132534">
                <a:tc>
                  <a:txBody>
                    <a:bodyPr/>
                    <a:lstStyle/>
                    <a:p>
                      <a:pPr algn="ctr" fontAlgn="b"/>
                      <a:r>
                        <a:rPr lang="es-MX" sz="1100" b="0" i="0" u="none" strike="noStrike" dirty="0">
                          <a:solidFill>
                            <a:srgbClr val="000000"/>
                          </a:solidFill>
                          <a:effectLst/>
                          <a:latin typeface="Calibri"/>
                        </a:rPr>
                        <a:t>Real</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0.76</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0.80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r" fontAlgn="b"/>
                      <a:r>
                        <a:rPr lang="es-MX" sz="1100" b="0" i="0" u="none" strike="noStrike">
                          <a:solidFill>
                            <a:srgbClr val="000000"/>
                          </a:solidFill>
                          <a:effectLst/>
                          <a:latin typeface="Calibri"/>
                        </a:rPr>
                        <a:t>-3.40%</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08029">
                <a:tc>
                  <a:txBody>
                    <a:bodyPr/>
                    <a:lstStyle/>
                    <a:p>
                      <a:pPr algn="ctr" fontAlgn="b"/>
                      <a:r>
                        <a:rPr lang="es-MX" sz="1100" b="0" i="0" u="none" strike="noStrike">
                          <a:solidFill>
                            <a:srgbClr val="000000"/>
                          </a:solidFill>
                          <a:effectLst/>
                          <a:latin typeface="Calibri"/>
                        </a:rPr>
                        <a:t>Nominal</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6.04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6.32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r" fontAlgn="b"/>
                      <a:r>
                        <a:rPr lang="es-MX" sz="1100" b="0" i="0" u="none" strike="noStrike">
                          <a:solidFill>
                            <a:srgbClr val="000000"/>
                          </a:solidFill>
                          <a:effectLst/>
                          <a:latin typeface="Calibri"/>
                        </a:rPr>
                        <a:t>-4.39%</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60342">
                <a:tc>
                  <a:txBody>
                    <a:bodyPr/>
                    <a:lstStyle/>
                    <a:p>
                      <a:pPr algn="r" fontAlgn="b"/>
                      <a:r>
                        <a:rPr lang="es-MX" sz="1100" b="0" i="0" u="none" strike="noStrike" dirty="0">
                          <a:solidFill>
                            <a:srgbClr val="000000"/>
                          </a:solidFill>
                          <a:effectLst/>
                          <a:latin typeface="Calibri"/>
                        </a:rPr>
                        <a:t> Fija</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6.04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6.32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r" fontAlgn="b"/>
                      <a:r>
                        <a:rPr lang="es-MX" sz="1100" b="0" i="0" u="none" strike="noStrike">
                          <a:solidFill>
                            <a:srgbClr val="000000"/>
                          </a:solidFill>
                          <a:effectLst/>
                          <a:latin typeface="Calibri"/>
                        </a:rPr>
                        <a:t>-4.39%</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46950">
                <a:tc>
                  <a:txBody>
                    <a:bodyPr/>
                    <a:lstStyle/>
                    <a:p>
                      <a:pPr algn="r" fontAlgn="b"/>
                      <a:r>
                        <a:rPr lang="es-MX" sz="1100" b="0" i="0" u="none" strike="noStrike">
                          <a:solidFill>
                            <a:srgbClr val="000000"/>
                          </a:solidFill>
                          <a:effectLst/>
                          <a:latin typeface="Calibri"/>
                        </a:rPr>
                        <a:t>Variable</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   </a:t>
                      </a: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s-MX" sz="1100" b="0" i="0" u="none" strike="noStrike">
                          <a:solidFill>
                            <a:srgbClr val="000000"/>
                          </a:solidFill>
                          <a:effectLst/>
                          <a:latin typeface="Calibri"/>
                        </a:rPr>
                        <a:t>0.00%</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33558">
                <a:tc>
                  <a:txBody>
                    <a:bodyPr/>
                    <a:lstStyle/>
                    <a:p>
                      <a:pPr algn="l" fontAlgn="b"/>
                      <a:r>
                        <a:rPr lang="es-MX" sz="1100" b="1" i="0" u="none" strike="noStrike">
                          <a:solidFill>
                            <a:srgbClr val="000000"/>
                          </a:solidFill>
                          <a:effectLst/>
                          <a:latin typeface="Calibri"/>
                        </a:rPr>
                        <a:t>Cupón del portafolio</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6.69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6.61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r" fontAlgn="b"/>
                      <a:r>
                        <a:rPr lang="es-MX" sz="1100" b="0" i="0" u="none" strike="noStrike" dirty="0">
                          <a:solidFill>
                            <a:srgbClr val="000000"/>
                          </a:solidFill>
                          <a:effectLst/>
                          <a:latin typeface="Calibri"/>
                        </a:rPr>
                        <a:t>1.27%</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47462">
                <a:tc>
                  <a:txBody>
                    <a:bodyPr/>
                    <a:lstStyle/>
                    <a:p>
                      <a:pPr algn="ctr" fontAlgn="b"/>
                      <a:r>
                        <a:rPr lang="es-MX" sz="1100" b="0" i="0" u="none" strike="noStrike">
                          <a:solidFill>
                            <a:srgbClr val="000000"/>
                          </a:solidFill>
                          <a:effectLst/>
                          <a:latin typeface="Calibri"/>
                        </a:rPr>
                        <a:t>Real</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4.00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3.98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r" fontAlgn="b"/>
                      <a:r>
                        <a:rPr lang="es-MX" sz="1100" b="0" i="0" u="none" strike="noStrike">
                          <a:solidFill>
                            <a:srgbClr val="000000"/>
                          </a:solidFill>
                          <a:effectLst/>
                          <a:latin typeface="Calibri"/>
                        </a:rPr>
                        <a:t>0.51%</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21293">
                <a:tc>
                  <a:txBody>
                    <a:bodyPr/>
                    <a:lstStyle/>
                    <a:p>
                      <a:pPr algn="ctr" fontAlgn="b"/>
                      <a:r>
                        <a:rPr lang="es-MX" sz="1100" b="0" i="0" u="none" strike="noStrike">
                          <a:solidFill>
                            <a:srgbClr val="000000"/>
                          </a:solidFill>
                          <a:effectLst/>
                          <a:latin typeface="Calibri"/>
                        </a:rPr>
                        <a:t>Nominal</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8.00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8.51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r" fontAlgn="b"/>
                      <a:r>
                        <a:rPr lang="es-MX" sz="1100" b="0" i="0" u="none" strike="noStrike" dirty="0">
                          <a:solidFill>
                            <a:srgbClr val="000000"/>
                          </a:solidFill>
                          <a:effectLst/>
                          <a:latin typeface="Calibri"/>
                        </a:rPr>
                        <a:t>-5.98%</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47973">
                <a:tc>
                  <a:txBody>
                    <a:bodyPr/>
                    <a:lstStyle/>
                    <a:p>
                      <a:pPr algn="r" fontAlgn="b"/>
                      <a:r>
                        <a:rPr lang="es-MX" sz="1100" b="0" i="0" u="none" strike="noStrike">
                          <a:solidFill>
                            <a:srgbClr val="000000"/>
                          </a:solidFill>
                          <a:effectLst/>
                          <a:latin typeface="Calibri"/>
                        </a:rPr>
                        <a:t>Fija</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8.00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a:rPr>
                        <a:t>         </a:t>
                      </a:r>
                      <a:r>
                        <a:rPr lang="es-MX" sz="1100" b="0" i="0" u="none" strike="noStrike" dirty="0" smtClean="0">
                          <a:solidFill>
                            <a:srgbClr val="000000"/>
                          </a:solidFill>
                          <a:effectLst/>
                          <a:latin typeface="Calibri"/>
                        </a:rPr>
                        <a:t>8.51 </a:t>
                      </a:r>
                      <a:endParaRPr lang="es-MX"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r" fontAlgn="b"/>
                      <a:r>
                        <a:rPr lang="es-MX" sz="1100" b="0" i="0" u="none" strike="noStrike" dirty="0">
                          <a:solidFill>
                            <a:srgbClr val="000000"/>
                          </a:solidFill>
                          <a:effectLst/>
                          <a:latin typeface="Calibri"/>
                        </a:rPr>
                        <a:t>-5.98%</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20934">
                <a:tc>
                  <a:txBody>
                    <a:bodyPr/>
                    <a:lstStyle/>
                    <a:p>
                      <a:pPr algn="r" fontAlgn="b"/>
                      <a:r>
                        <a:rPr lang="es-MX" sz="1100" b="0" i="0" u="none" strike="noStrike">
                          <a:solidFill>
                            <a:srgbClr val="000000"/>
                          </a:solidFill>
                          <a:effectLst/>
                          <a:latin typeface="Calibri"/>
                        </a:rPr>
                        <a:t>Variable</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l" fontAlgn="b"/>
                      <a:r>
                        <a:rPr lang="es-MX" sz="11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s-MX" sz="1100" b="0" i="0" u="none" strike="noStrike" dirty="0">
                          <a:solidFill>
                            <a:srgbClr val="000000"/>
                          </a:solidFill>
                          <a:effectLst/>
                          <a:latin typeface="Calibri"/>
                        </a:rPr>
                        <a:t>0.00%</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34838">
                <a:tc>
                  <a:txBody>
                    <a:bodyPr/>
                    <a:lstStyle/>
                    <a:p>
                      <a:pPr algn="l" fontAlgn="b"/>
                      <a:r>
                        <a:rPr lang="es-MX" sz="1100" b="1" i="0" u="none" strike="noStrike">
                          <a:solidFill>
                            <a:srgbClr val="000000"/>
                          </a:solidFill>
                          <a:effectLst/>
                          <a:latin typeface="Calibri"/>
                        </a:rPr>
                        <a:t>Spread del portafolio</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l" fontAlgn="b"/>
                      <a:r>
                        <a:rPr lang="es-MX" sz="11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s-MX" sz="1100" b="0" i="0" u="none" strike="noStrike" dirty="0">
                          <a:solidFill>
                            <a:srgbClr val="000000"/>
                          </a:solidFill>
                          <a:effectLst/>
                          <a:latin typeface="Calibri"/>
                        </a:rPr>
                        <a:t>0.00%</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135093">
                <a:tc>
                  <a:txBody>
                    <a:bodyPr/>
                    <a:lstStyle/>
                    <a:p>
                      <a:pPr algn="ctr" fontAlgn="b"/>
                      <a:r>
                        <a:rPr lang="es-MX" sz="1100" b="0" i="0" u="none" strike="noStrike">
                          <a:solidFill>
                            <a:srgbClr val="000000"/>
                          </a:solidFill>
                          <a:effectLst/>
                          <a:latin typeface="Calibri"/>
                        </a:rPr>
                        <a:t> Contra gob (real)</a:t>
                      </a:r>
                    </a:p>
                  </a:txBody>
                  <a:tcPr marL="9525" marR="9525" marT="9525" marB="0" anchor="b">
                    <a:lnL w="6350" cap="flat" cmpd="sng" algn="ctr">
                      <a:solidFill>
                        <a:srgbClr val="632523"/>
                      </a:solidFill>
                      <a:prstDash val="solid"/>
                      <a:round/>
                      <a:headEnd type="none" w="med" len="med"/>
                      <a:tailEnd type="none" w="med" len="med"/>
                    </a:lnL>
                    <a:lnR>
                      <a:noFill/>
                    </a:lnR>
                    <a:lnT>
                      <a:noFill/>
                    </a:lnT>
                    <a:lnB>
                      <a:noFill/>
                    </a:lnB>
                  </a:tcPr>
                </a:tc>
                <a:tc>
                  <a:txBody>
                    <a:bodyPr/>
                    <a:lstStyle/>
                    <a:p>
                      <a:pPr algn="l" fontAlgn="b"/>
                      <a:r>
                        <a:rPr lang="es-MX" sz="11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l" fontAlgn="b"/>
                      <a:r>
                        <a:rPr lang="es-MX" sz="11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s-MX" sz="1100" b="0" i="0" u="none" strike="noStrike" dirty="0">
                          <a:solidFill>
                            <a:srgbClr val="000000"/>
                          </a:solidFill>
                          <a:effectLst/>
                          <a:latin typeface="Calibri"/>
                        </a:rPr>
                        <a:t>0.00%</a:t>
                      </a:r>
                    </a:p>
                  </a:txBody>
                  <a:tcPr marL="9525" marR="9525" marT="9525" marB="0" anchor="b">
                    <a:lnL>
                      <a:noFill/>
                    </a:lnL>
                    <a:lnR w="6350" cap="flat" cmpd="sng" algn="ctr">
                      <a:solidFill>
                        <a:srgbClr val="632523"/>
                      </a:solidFill>
                      <a:prstDash val="solid"/>
                      <a:round/>
                      <a:headEnd type="none" w="med" len="med"/>
                      <a:tailEnd type="none" w="med" len="med"/>
                    </a:lnR>
                    <a:lnT>
                      <a:noFill/>
                    </a:lnT>
                    <a:lnB>
                      <a:noFill/>
                    </a:lnB>
                  </a:tcPr>
                </a:tc>
              </a:tr>
              <a:tr h="70593">
                <a:tc>
                  <a:txBody>
                    <a:bodyPr/>
                    <a:lstStyle/>
                    <a:p>
                      <a:pPr algn="ctr" fontAlgn="b"/>
                      <a:r>
                        <a:rPr lang="es-MX" sz="1100" b="0" i="0" u="none" strike="noStrike">
                          <a:solidFill>
                            <a:srgbClr val="000000"/>
                          </a:solidFill>
                          <a:effectLst/>
                          <a:latin typeface="Calibri"/>
                        </a:rPr>
                        <a:t>Contra gob (nominal)</a:t>
                      </a:r>
                    </a:p>
                  </a:txBody>
                  <a:tcPr marL="9525" marR="9525" marT="9525" marB="0" anchor="b">
                    <a:lnL w="6350" cap="flat" cmpd="sng" algn="ctr">
                      <a:solidFill>
                        <a:srgbClr val="632523"/>
                      </a:solidFill>
                      <a:prstDash val="solid"/>
                      <a:round/>
                      <a:headEnd type="none" w="med" len="med"/>
                      <a:tailEnd type="none" w="med" len="med"/>
                    </a:lnL>
                    <a:lnR>
                      <a:noFill/>
                    </a:lnR>
                    <a:lnT>
                      <a:noFill/>
                    </a:lnT>
                    <a:lnB w="6350" cap="flat" cmpd="sng" algn="ctr">
                      <a:solidFill>
                        <a:srgbClr val="632523"/>
                      </a:solidFill>
                      <a:prstDash val="solid"/>
                      <a:round/>
                      <a:headEnd type="none" w="med" len="med"/>
                      <a:tailEnd type="none" w="med" len="med"/>
                    </a:lnB>
                  </a:tcPr>
                </a:tc>
                <a:tc>
                  <a:txBody>
                    <a:bodyPr/>
                    <a:lstStyle/>
                    <a:p>
                      <a:pPr algn="l" fontAlgn="b"/>
                      <a:r>
                        <a:rPr lang="es-MX" sz="1100" b="0" i="0" u="none" strike="noStrike">
                          <a:solidFill>
                            <a:srgbClr val="000000"/>
                          </a:solidFill>
                          <a:effectLst/>
                          <a:latin typeface="Calibri"/>
                        </a:rPr>
                        <a:t>                   -   </a:t>
                      </a:r>
                    </a:p>
                  </a:txBody>
                  <a:tcPr marL="9525" marR="9525" marT="9525" marB="0" anchor="b">
                    <a:lnL>
                      <a:noFill/>
                    </a:lnL>
                    <a:lnR>
                      <a:noFill/>
                    </a:lnR>
                    <a:lnT>
                      <a:noFill/>
                    </a:lnT>
                    <a:lnB w="6350" cap="flat" cmpd="sng" algn="ctr">
                      <a:solidFill>
                        <a:srgbClr val="632523"/>
                      </a:solidFill>
                      <a:prstDash val="solid"/>
                      <a:round/>
                      <a:headEnd type="none" w="med" len="med"/>
                      <a:tailEnd type="none" w="med" len="med"/>
                    </a:lnB>
                  </a:tcPr>
                </a:tc>
                <a:tc>
                  <a:txBody>
                    <a:bodyPr/>
                    <a:lstStyle/>
                    <a:p>
                      <a:pPr algn="l" fontAlgn="b"/>
                      <a:r>
                        <a:rPr lang="es-MX" sz="1100" b="0" i="0" u="none" strike="noStrike" dirty="0">
                          <a:solidFill>
                            <a:srgbClr val="000000"/>
                          </a:solidFill>
                          <a:effectLst/>
                          <a:latin typeface="Calibri"/>
                        </a:rPr>
                        <a:t>                   -   </a:t>
                      </a:r>
                    </a:p>
                  </a:txBody>
                  <a:tcPr marL="9525" marR="9525" marT="9525" marB="0" anchor="b">
                    <a:lnL>
                      <a:noFill/>
                    </a:lnL>
                    <a:lnR>
                      <a:noFill/>
                    </a:lnR>
                    <a:lnT>
                      <a:noFill/>
                    </a:lnT>
                    <a:lnB w="6350" cap="flat" cmpd="sng" algn="ctr">
                      <a:solidFill>
                        <a:srgbClr val="632523"/>
                      </a:solidFill>
                      <a:prstDash val="solid"/>
                      <a:round/>
                      <a:headEnd type="none" w="med" len="med"/>
                      <a:tailEnd type="none" w="med" len="med"/>
                    </a:lnB>
                  </a:tcPr>
                </a:tc>
                <a:tc>
                  <a:txBody>
                    <a:bodyPr/>
                    <a:lstStyle/>
                    <a:p>
                      <a:pPr algn="r" fontAlgn="b"/>
                      <a:r>
                        <a:rPr lang="es-MX" sz="1100" b="0" i="0" u="none" strike="noStrike" dirty="0">
                          <a:solidFill>
                            <a:srgbClr val="000000"/>
                          </a:solidFill>
                          <a:effectLst/>
                          <a:latin typeface="Calibri"/>
                        </a:rPr>
                        <a:t>0.00%</a:t>
                      </a:r>
                    </a:p>
                  </a:txBody>
                  <a:tcPr marL="9525" marR="9525" marT="9525" marB="0" anchor="b">
                    <a:lnL>
                      <a:noFill/>
                    </a:lnL>
                    <a:lnR w="6350" cap="flat" cmpd="sng" algn="ctr">
                      <a:solidFill>
                        <a:srgbClr val="632523"/>
                      </a:solidFill>
                      <a:prstDash val="solid"/>
                      <a:round/>
                      <a:headEnd type="none" w="med" len="med"/>
                      <a:tailEnd type="none" w="med" len="med"/>
                    </a:lnR>
                    <a:lnT>
                      <a:noFill/>
                    </a:lnT>
                    <a:lnB w="6350" cap="flat" cmpd="sng" algn="ctr">
                      <a:solidFill>
                        <a:srgbClr val="632523"/>
                      </a:solidFill>
                      <a:prstDash val="solid"/>
                      <a:round/>
                      <a:headEnd type="none" w="med" len="med"/>
                      <a:tailEnd type="none" w="med" len="med"/>
                    </a:lnB>
                  </a:tcPr>
                </a:tc>
              </a:tr>
            </a:tbl>
          </a:graphicData>
        </a:graphic>
      </p:graphicFrame>
      <p:graphicFrame>
        <p:nvGraphicFramePr>
          <p:cNvPr id="16" name="2 Gráfico"/>
          <p:cNvGraphicFramePr>
            <a:graphicFrameLocks/>
          </p:cNvGraphicFramePr>
          <p:nvPr>
            <p:extLst>
              <p:ext uri="{D42A27DB-BD31-4B8C-83A1-F6EECF244321}">
                <p14:modId xmlns:p14="http://schemas.microsoft.com/office/powerpoint/2010/main" val="656153403"/>
              </p:ext>
            </p:extLst>
          </p:nvPr>
        </p:nvGraphicFramePr>
        <p:xfrm>
          <a:off x="144000" y="4119600"/>
          <a:ext cx="8999999" cy="2738399"/>
        </p:xfrm>
        <a:graphic>
          <a:graphicData uri="http://schemas.openxmlformats.org/drawingml/2006/chart">
            <c:chart xmlns:c="http://schemas.openxmlformats.org/drawingml/2006/chart" xmlns:r="http://schemas.openxmlformats.org/officeDocument/2006/relationships" r:id="rId3"/>
          </a:graphicData>
        </a:graphic>
      </p:graphicFrame>
      <p:sp>
        <p:nvSpPr>
          <p:cNvPr id="17" name="Cuadro de texto 2"/>
          <p:cNvSpPr txBox="1">
            <a:spLocks noChangeArrowheads="1"/>
          </p:cNvSpPr>
          <p:nvPr/>
        </p:nvSpPr>
        <p:spPr bwMode="auto">
          <a:xfrm>
            <a:off x="952395" y="4119601"/>
            <a:ext cx="4779671" cy="276999"/>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Sensibilidad por Duración</a:t>
            </a: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7460072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16548" y="1234157"/>
            <a:ext cx="8590973" cy="670674"/>
          </a:xfrm>
        </p:spPr>
        <p:txBody>
          <a:bodyPr>
            <a:normAutofit lnSpcReduction="10000"/>
          </a:bodyPr>
          <a:lstStyle/>
          <a:p>
            <a:pPr marL="285750" indent="-285750">
              <a:buFont typeface="Arial" pitchFamily="34" charset="0"/>
              <a:buChar char="•"/>
            </a:pPr>
            <a:endParaRPr lang="es-MX" sz="1600" b="0" dirty="0" smtClean="0"/>
          </a:p>
          <a:p>
            <a:pPr marL="177800" indent="-177800">
              <a:buFont typeface="Arial" pitchFamily="34" charset="0"/>
              <a:buChar char="•"/>
            </a:pPr>
            <a:r>
              <a:rPr lang="es-MX" b="0" dirty="0" smtClean="0"/>
              <a:t>A medida que se construye el portafolio del FANVIT se  espera  consumir más </a:t>
            </a:r>
            <a:r>
              <a:rPr lang="es-MX" b="0" dirty="0" err="1" smtClean="0"/>
              <a:t>VaR</a:t>
            </a:r>
            <a:r>
              <a:rPr lang="es-MX" b="0" dirty="0" smtClean="0"/>
              <a:t> y obtener un mayor rendimiento.</a:t>
            </a:r>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smtClean="0"/>
          </a:p>
          <a:p>
            <a:pPr marL="395478" indent="-285750">
              <a:buFont typeface="Arial" pitchFamily="34" charset="0"/>
              <a:buChar char="•"/>
            </a:pPr>
            <a:endParaRPr lang="es-MX" sz="1600" b="0" dirty="0"/>
          </a:p>
        </p:txBody>
      </p:sp>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R</a:t>
            </a:r>
            <a:r>
              <a:rPr lang="es-MX" sz="2200" dirty="0" smtClean="0">
                <a:solidFill>
                  <a:prstClr val="white"/>
                </a:solidFill>
                <a:ea typeface="MS PGothic" pitchFamily="34" charset="-128"/>
                <a:cs typeface="Arial" pitchFamily="34" charset="0"/>
              </a:rPr>
              <a:t>elación </a:t>
            </a:r>
            <a:r>
              <a:rPr lang="es-MX" sz="2200" dirty="0" err="1" smtClean="0">
                <a:solidFill>
                  <a:prstClr val="white"/>
                </a:solidFill>
                <a:ea typeface="MS PGothic" pitchFamily="34" charset="-128"/>
                <a:cs typeface="Arial" pitchFamily="34" charset="0"/>
              </a:rPr>
              <a:t>VaR</a:t>
            </a:r>
            <a:r>
              <a:rPr lang="es-MX" sz="2200" dirty="0" smtClean="0">
                <a:solidFill>
                  <a:prstClr val="white"/>
                </a:solidFill>
                <a:ea typeface="MS PGothic" pitchFamily="34" charset="-128"/>
                <a:cs typeface="Arial" pitchFamily="34" charset="0"/>
              </a:rPr>
              <a:t>-Rendimiento</a:t>
            </a:r>
            <a:endParaRPr lang="es-MX" sz="2200" dirty="0">
              <a:solidFill>
                <a:prstClr val="white"/>
              </a:solidFill>
              <a:ea typeface="MS PGothic" pitchFamily="34" charset="-128"/>
              <a:cs typeface="Arial"/>
            </a:endParaRPr>
          </a:p>
        </p:txBody>
      </p:sp>
      <p:cxnSp>
        <p:nvCxnSpPr>
          <p:cNvPr id="8" name="1 Conector recto"/>
          <p:cNvCxnSpPr/>
          <p:nvPr/>
        </p:nvCxnSpPr>
        <p:spPr>
          <a:xfrm flipV="1">
            <a:off x="2077224" y="2906973"/>
            <a:ext cx="4569243" cy="261498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2 Gráfico"/>
          <p:cNvGraphicFramePr>
            <a:graphicFrameLocks/>
          </p:cNvGraphicFramePr>
          <p:nvPr>
            <p:extLst>
              <p:ext uri="{D42A27DB-BD31-4B8C-83A1-F6EECF244321}">
                <p14:modId xmlns:p14="http://schemas.microsoft.com/office/powerpoint/2010/main" val="2177583269"/>
              </p:ext>
            </p:extLst>
          </p:nvPr>
        </p:nvGraphicFramePr>
        <p:xfrm>
          <a:off x="1419377" y="2666511"/>
          <a:ext cx="6022643" cy="3311217"/>
        </p:xfrm>
        <a:graphic>
          <a:graphicData uri="http://schemas.openxmlformats.org/drawingml/2006/chart">
            <c:chart xmlns:c="http://schemas.openxmlformats.org/drawingml/2006/chart" xmlns:r="http://schemas.openxmlformats.org/officeDocument/2006/relationships" r:id="rId3"/>
          </a:graphicData>
        </a:graphic>
      </p:graphicFrame>
      <p:sp>
        <p:nvSpPr>
          <p:cNvPr id="10" name="Cuadro de texto 2"/>
          <p:cNvSpPr txBox="1">
            <a:spLocks noChangeArrowheads="1"/>
          </p:cNvSpPr>
          <p:nvPr/>
        </p:nvSpPr>
        <p:spPr bwMode="auto">
          <a:xfrm>
            <a:off x="1866796" y="2129993"/>
            <a:ext cx="4779671"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Relación Var- Rendimiento de las SB1 y FANVIT  del 15 de julio al 15 de agosto del 2014</a:t>
            </a:r>
          </a:p>
          <a:p>
            <a:pPr defTabSz="457200" fontAlgn="base">
              <a:spcBef>
                <a:spcPct val="0"/>
              </a:spcBef>
            </a:pPr>
            <a:r>
              <a:rPr lang="es-ES" sz="1200" dirty="0" smtClean="0">
                <a:solidFill>
                  <a:prstClr val="black"/>
                </a:solidFill>
                <a:latin typeface="+mj-lt"/>
                <a:ea typeface="Batang"/>
              </a:rPr>
              <a:t>(porcentaje)</a:t>
            </a:r>
            <a:endParaRPr lang="es-MX" sz="1200" dirty="0">
              <a:solidFill>
                <a:prstClr val="black"/>
              </a:solidFill>
              <a:latin typeface="+mj-lt"/>
              <a:ea typeface="Batang"/>
            </a:endParaRPr>
          </a:p>
        </p:txBody>
      </p:sp>
      <p:sp>
        <p:nvSpPr>
          <p:cNvPr id="11" name="Cuadro de texto 2"/>
          <p:cNvSpPr txBox="1">
            <a:spLocks noChangeArrowheads="1"/>
          </p:cNvSpPr>
          <p:nvPr/>
        </p:nvSpPr>
        <p:spPr bwMode="auto">
          <a:xfrm>
            <a:off x="1277010" y="2743200"/>
            <a:ext cx="369332" cy="2374710"/>
          </a:xfrm>
          <a:prstGeom prst="rect">
            <a:avLst/>
          </a:prstGeom>
          <a:noFill/>
          <a:ln w="9525">
            <a:noFill/>
            <a:miter lim="800000"/>
            <a:headEnd/>
            <a:tailEnd/>
          </a:ln>
        </p:spPr>
        <p:txBody>
          <a:bodyPr rot="0" vert="vert270"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 Rendimiento anualizado</a:t>
            </a:r>
            <a:endParaRPr lang="es-MX" sz="1200" dirty="0">
              <a:solidFill>
                <a:prstClr val="black"/>
              </a:solidFill>
              <a:latin typeface="+mj-lt"/>
              <a:ea typeface="Batang"/>
            </a:endParaRPr>
          </a:p>
        </p:txBody>
      </p:sp>
      <p:sp>
        <p:nvSpPr>
          <p:cNvPr id="12" name="Cuadro de texto 2"/>
          <p:cNvSpPr txBox="1">
            <a:spLocks noChangeArrowheads="1"/>
          </p:cNvSpPr>
          <p:nvPr/>
        </p:nvSpPr>
        <p:spPr bwMode="auto">
          <a:xfrm>
            <a:off x="3046232" y="5839228"/>
            <a:ext cx="3022106" cy="276999"/>
          </a:xfrm>
          <a:prstGeom prst="rect">
            <a:avLst/>
          </a:prstGeom>
          <a:noFill/>
          <a:ln w="9525">
            <a:noFill/>
            <a:miter lim="800000"/>
            <a:headEnd/>
            <a:tailEnd/>
          </a:ln>
        </p:spPr>
        <p:txBody>
          <a:bodyPr rot="0" vert="horz" wrap="square" lIns="91440" tIns="45720" rIns="91440" bIns="45720" anchor="t" anchorCtr="0">
            <a:spAutoFit/>
          </a:bodyPr>
          <a:lstStyle/>
          <a:p>
            <a:pPr algn="ctr" defTabSz="457200" fontAlgn="base">
              <a:spcBef>
                <a:spcPct val="0"/>
              </a:spcBef>
            </a:pPr>
            <a:r>
              <a:rPr lang="es-ES" sz="1200" b="1" dirty="0" err="1" smtClean="0">
                <a:solidFill>
                  <a:prstClr val="black"/>
                </a:solidFill>
                <a:latin typeface="+mj-lt"/>
                <a:ea typeface="Batang"/>
              </a:rPr>
              <a:t>VaR</a:t>
            </a:r>
            <a:endParaRPr lang="es-MX" sz="1200" dirty="0">
              <a:solidFill>
                <a:prstClr val="black"/>
              </a:solidFill>
              <a:latin typeface="+mj-lt"/>
              <a:ea typeface="Batang"/>
            </a:endParaRPr>
          </a:p>
        </p:txBody>
      </p:sp>
      <p:sp>
        <p:nvSpPr>
          <p:cNvPr id="13"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65442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76735"/>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001 </a:t>
            </a:r>
            <a:r>
              <a:rPr lang="es-MX" b="1" dirty="0">
                <a:solidFill>
                  <a:prstClr val="black"/>
                </a:solidFill>
                <a:ea typeface="MS PGothic" pitchFamily="34" charset="-128"/>
                <a:cs typeface="Arial" pitchFamily="34" charset="0"/>
              </a:rPr>
              <a:t>del </a:t>
            </a:r>
            <a:r>
              <a:rPr lang="es-MX" b="1" dirty="0" smtClean="0">
                <a:solidFill>
                  <a:prstClr val="black"/>
                </a:solidFill>
                <a:ea typeface="MS PGothic" pitchFamily="34" charset="-128"/>
                <a:cs typeface="Arial" pitchFamily="34" charset="0"/>
              </a:rPr>
              <a:t>Grupo de Trabajo </a:t>
            </a:r>
            <a:r>
              <a:rPr lang="es-MX" b="1" dirty="0">
                <a:solidFill>
                  <a:prstClr val="black"/>
                </a:solidFill>
                <a:ea typeface="MS PGothic" pitchFamily="34" charset="-128"/>
                <a:cs typeface="Arial" pitchFamily="34" charset="0"/>
              </a:rPr>
              <a:t>de Inversiones</a:t>
            </a:r>
          </a:p>
          <a:p>
            <a:pPr algn="ctr" defTabSz="457200"/>
            <a:r>
              <a:rPr lang="es-MX" b="1" dirty="0" smtClean="0">
                <a:solidFill>
                  <a:prstClr val="black"/>
                </a:solidFill>
                <a:ea typeface="MS PGothic" pitchFamily="34" charset="-128"/>
                <a:cs typeface="Arial" pitchFamily="34" charset="0"/>
              </a:rPr>
              <a:t>19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agosto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
        <p:nvSpPr>
          <p:cNvPr id="2" name="1 Rectángulo"/>
          <p:cNvSpPr/>
          <p:nvPr/>
        </p:nvSpPr>
        <p:spPr>
          <a:xfrm>
            <a:off x="425093" y="2194749"/>
            <a:ext cx="8323122" cy="3354765"/>
          </a:xfrm>
          <a:prstGeom prst="rect">
            <a:avLst/>
          </a:prstGeom>
        </p:spPr>
        <p:txBody>
          <a:bodyPr wrap="square">
            <a:spAutoFit/>
          </a:bodyPr>
          <a:lstStyle/>
          <a:p>
            <a:pPr marL="355600" indent="-355600" algn="just" defTabSz="457200">
              <a:spcAft>
                <a:spcPts val="1200"/>
              </a:spcAft>
              <a:buFont typeface="+mj-lt"/>
              <a:buAutoNum type="arabicPeriod"/>
            </a:pPr>
            <a:r>
              <a:rPr lang="es-MX" b="1" dirty="0">
                <a:solidFill>
                  <a:srgbClr val="B2B2B2"/>
                </a:solidFill>
              </a:rPr>
              <a:t>Informe sobre perspectivas económicas nacionales e internacionales.</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resultados y estrategia de inversión del FANVIT.</a:t>
            </a:r>
          </a:p>
          <a:p>
            <a:pPr marL="355600" indent="-355600" algn="just" defTabSz="457200">
              <a:spcAft>
                <a:spcPts val="1200"/>
              </a:spcAft>
              <a:buFont typeface="+mj-lt"/>
              <a:buAutoNum type="arabicPeriod"/>
            </a:pPr>
            <a:r>
              <a:rPr lang="es-MX" b="1" dirty="0">
                <a:solidFill>
                  <a:srgbClr val="BB2D2C"/>
                </a:solidFill>
              </a:rPr>
              <a:t>Informe sobre el valor de referencia para evaluar el desempeño de la cartera de inversión en la etapa inicial.</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la gestión y los avances en la implementación del Marco de Gestión del Fondo de Protección de Pagos, Fondo de Seguro de Daños, Fondo de Dividendos, Fondo de Pensiones y el Fondo de Ahorro. </a:t>
            </a:r>
          </a:p>
          <a:p>
            <a:pPr marL="355600" indent="-355600" algn="just" defTabSz="457200">
              <a:spcAft>
                <a:spcPts val="1200"/>
              </a:spcAft>
              <a:buFont typeface="+mj-lt"/>
              <a:buAutoNum type="arabicPeriod"/>
            </a:pPr>
            <a:r>
              <a:rPr lang="es-MX" b="1" dirty="0" smtClean="0">
                <a:solidFill>
                  <a:srgbClr val="B2B2B2"/>
                </a:solidFill>
              </a:rPr>
              <a:t>Propuesta </a:t>
            </a:r>
            <a:r>
              <a:rPr lang="es-MX" b="1" dirty="0">
                <a:solidFill>
                  <a:srgbClr val="B2B2B2"/>
                </a:solidFill>
              </a:rPr>
              <a:t>de Bases de Funcionamiento del Grupo de Trabajo de </a:t>
            </a:r>
            <a:r>
              <a:rPr lang="es-MX" b="1" dirty="0" smtClean="0">
                <a:solidFill>
                  <a:srgbClr val="B2B2B2"/>
                </a:solidFill>
              </a:rPr>
              <a:t>Inversiones.</a:t>
            </a:r>
            <a:endParaRPr lang="es-MX" b="1" dirty="0">
              <a:solidFill>
                <a:srgbClr val="B2B2B2"/>
              </a:solidFill>
            </a:endParaRPr>
          </a:p>
          <a:p>
            <a:pPr marL="355600" lvl="0" indent="-355600" algn="just" defTabSz="457200">
              <a:spcAft>
                <a:spcPts val="1200"/>
              </a:spcAft>
              <a:buFont typeface="+mj-lt"/>
              <a:buAutoNum type="arabicPeriod"/>
            </a:pPr>
            <a:r>
              <a:rPr lang="es-MX" b="1" dirty="0">
                <a:solidFill>
                  <a:srgbClr val="B2B2B2"/>
                </a:solidFill>
              </a:rPr>
              <a:t>Asuntos </a:t>
            </a:r>
            <a:r>
              <a:rPr lang="es-MX" b="1" dirty="0" smtClean="0">
                <a:solidFill>
                  <a:srgbClr val="B2B2B2"/>
                </a:solidFill>
              </a:rPr>
              <a:t>Generales.</a:t>
            </a:r>
            <a:endParaRPr lang="es-MX" b="1" dirty="0">
              <a:solidFill>
                <a:srgbClr val="B2B2B2"/>
              </a:solidFill>
            </a:endParaRPr>
          </a:p>
        </p:txBody>
      </p:sp>
    </p:spTree>
    <p:extLst>
      <p:ext uri="{BB962C8B-B14F-4D97-AF65-F5344CB8AC3E}">
        <p14:creationId xmlns:p14="http://schemas.microsoft.com/office/powerpoint/2010/main" val="40549591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1034253042"/>
              </p:ext>
            </p:extLst>
          </p:nvPr>
        </p:nvGraphicFramePr>
        <p:xfrm>
          <a:off x="198535" y="1116421"/>
          <a:ext cx="8724748" cy="5254791"/>
        </p:xfrm>
        <a:graphic>
          <a:graphicData uri="http://schemas.openxmlformats.org/drawingml/2006/table">
            <a:tbl>
              <a:tblPr>
                <a:tableStyleId>{5C22544A-7EE6-4342-B048-85BDC9FD1C3A}</a:tableStyleId>
              </a:tblPr>
              <a:tblGrid>
                <a:gridCol w="2986099"/>
                <a:gridCol w="1182414"/>
                <a:gridCol w="1103586"/>
                <a:gridCol w="993228"/>
                <a:gridCol w="1150883"/>
                <a:gridCol w="1308538"/>
              </a:tblGrid>
              <a:tr h="498251">
                <a:tc>
                  <a:txBody>
                    <a:bodyPr/>
                    <a:lstStyle/>
                    <a:p>
                      <a:pPr algn="ctr" fontAlgn="b"/>
                      <a:r>
                        <a:rPr lang="es-MX" sz="1400" b="1" i="0" u="none" strike="noStrike" dirty="0" smtClean="0">
                          <a:solidFill>
                            <a:schemeClr val="bg1"/>
                          </a:solidFill>
                          <a:effectLst/>
                          <a:latin typeface="Calibri"/>
                        </a:rPr>
                        <a:t>Valor de Referencia </a:t>
                      </a:r>
                      <a:endParaRPr lang="es-MX" sz="1400" b="1" i="0"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Ponderación</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smtClean="0">
                          <a:solidFill>
                            <a:schemeClr val="bg1"/>
                          </a:solidFill>
                          <a:effectLst/>
                        </a:rPr>
                        <a:t>Rendimiento</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Duración</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Rendimiento Ponderado</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Duración Ponderada R.F.</a:t>
                      </a:r>
                      <a:endParaRPr lang="es-MX" sz="1400" b="1" i="1" u="none" strike="noStrike" dirty="0">
                        <a:solidFill>
                          <a:schemeClr val="bg1"/>
                        </a:solidFill>
                        <a:effectLst/>
                        <a:latin typeface="Calibri"/>
                      </a:endParaRPr>
                    </a:p>
                  </a:txBody>
                  <a:tcPr marL="9525" marR="9525" marT="9525" marB="0" anchor="ctr">
                    <a:solidFill>
                      <a:schemeClr val="tx2"/>
                    </a:solidFill>
                  </a:tcPr>
                </a:tc>
              </a:tr>
              <a:tr h="199179">
                <a:tc>
                  <a:txBody>
                    <a:bodyPr/>
                    <a:lstStyle/>
                    <a:p>
                      <a:pPr algn="l" fontAlgn="b"/>
                      <a:r>
                        <a:rPr lang="es-MX" sz="1400" b="1" u="sng" strike="noStrike" dirty="0" smtClean="0">
                          <a:effectLst/>
                        </a:rPr>
                        <a:t>Primer al tercer mes</a:t>
                      </a:r>
                      <a:endParaRPr lang="es-MX" sz="14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r>
              <a:tr h="410245">
                <a:tc>
                  <a:txBody>
                    <a:bodyPr/>
                    <a:lstStyle/>
                    <a:p>
                      <a:pPr algn="l" fontAlgn="b"/>
                      <a:r>
                        <a:rPr lang="es-MX" sz="1400" u="none" strike="noStrike" dirty="0">
                          <a:effectLst/>
                        </a:rPr>
                        <a:t>Cetes </a:t>
                      </a:r>
                      <a:r>
                        <a:rPr lang="es-MX" sz="1400" u="none" strike="noStrike" dirty="0" smtClean="0">
                          <a:effectLst/>
                        </a:rPr>
                        <a:t>Serie</a:t>
                      </a:r>
                      <a:r>
                        <a:rPr lang="es-MX" sz="1400" u="none" strike="noStrike" baseline="0" dirty="0" smtClean="0">
                          <a:effectLst/>
                        </a:rPr>
                        <a:t> </a:t>
                      </a:r>
                      <a:r>
                        <a:rPr lang="es-MX" sz="1400" u="none" strike="noStrike" dirty="0" smtClean="0">
                          <a:effectLst/>
                        </a:rPr>
                        <a:t>141009</a:t>
                      </a:r>
                      <a:r>
                        <a:rPr lang="es-MX" sz="1400" u="none" strike="noStrike" baseline="0" dirty="0" smtClean="0">
                          <a:effectLst/>
                        </a:rPr>
                        <a:t>  (85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2.89%</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0.235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45960">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141218</a:t>
                      </a:r>
                      <a:r>
                        <a:rPr lang="es-MX" sz="1400" u="none" strike="noStrike" baseline="0" dirty="0" smtClean="0">
                          <a:effectLst/>
                        </a:rPr>
                        <a:t> (155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2.42%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0.433</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59166">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160616</a:t>
                      </a:r>
                      <a:r>
                        <a:rPr lang="es-MX" sz="1400" u="none" strike="noStrike" baseline="0" dirty="0" smtClean="0">
                          <a:effectLst/>
                        </a:rPr>
                        <a:t> (701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3.82%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1.877</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25877">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171214</a:t>
                      </a:r>
                    </a:p>
                    <a:p>
                      <a:pPr algn="l" fontAlgn="b"/>
                      <a:r>
                        <a:rPr lang="es-MX" sz="1400" u="none" strike="noStrike" baseline="0" dirty="0" smtClean="0">
                          <a:effectLst/>
                        </a:rPr>
                        <a:t>(1,247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4.41%</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3.284</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3.3850%</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r" fontAlgn="b"/>
                      <a:r>
                        <a:rPr lang="es-MX" sz="1600" u="none" strike="noStrike" dirty="0">
                          <a:effectLst/>
                        </a:rPr>
                        <a:t>1.457</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116829">
                <a:tc>
                  <a:txBody>
                    <a:bodyPr/>
                    <a:lstStyle/>
                    <a:p>
                      <a:pPr algn="l" fontAlgn="b"/>
                      <a:endParaRPr lang="es-MX" sz="9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r>
              <a:tr h="159492">
                <a:tc>
                  <a:txBody>
                    <a:bodyPr/>
                    <a:lstStyle/>
                    <a:p>
                      <a:pPr algn="l" fontAlgn="b"/>
                      <a:r>
                        <a:rPr lang="es-MX" sz="1400" b="1" u="sng" strike="noStrike" dirty="0">
                          <a:effectLst/>
                        </a:rPr>
                        <a:t>Cuarto al sexto mes</a:t>
                      </a:r>
                      <a:endParaRPr lang="es-MX" sz="14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r>
              <a:tr h="370560">
                <a:tc>
                  <a:txBody>
                    <a:bodyPr/>
                    <a:lstStyle/>
                    <a:p>
                      <a:pPr algn="l" fontAlgn="b"/>
                      <a:r>
                        <a:rPr lang="es-MX" sz="1400" u="none" strike="noStrike" dirty="0" smtClean="0">
                          <a:effectLst/>
                        </a:rPr>
                        <a:t>Cetes Serie150108</a:t>
                      </a:r>
                      <a:r>
                        <a:rPr lang="es-MX" sz="1400" u="none" strike="noStrike" baseline="0" dirty="0" smtClean="0">
                          <a:effectLst/>
                        </a:rPr>
                        <a:t> (176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10%</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2.96%</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0.482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55969">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141218</a:t>
                      </a:r>
                      <a:r>
                        <a:rPr lang="es-MX" sz="1400" u="none" strike="noStrike" baseline="0" dirty="0" smtClean="0">
                          <a:effectLst/>
                        </a:rPr>
                        <a:t> (155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2.42%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0.433</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76185">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160616</a:t>
                      </a:r>
                      <a:r>
                        <a:rPr lang="es-MX" sz="1400" u="none" strike="noStrike" baseline="0" dirty="0" smtClean="0">
                          <a:effectLst/>
                        </a:rPr>
                        <a:t> (701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3.82%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1.877</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48275">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171214</a:t>
                      </a:r>
                    </a:p>
                    <a:p>
                      <a:pPr algn="l" fontAlgn="b"/>
                      <a:r>
                        <a:rPr lang="es-MX" sz="1400" u="none" strike="noStrike" baseline="0" dirty="0" smtClean="0">
                          <a:effectLst/>
                        </a:rPr>
                        <a:t>(1,247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4.41%</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3.284</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48275">
                <a:tc>
                  <a:txBody>
                    <a:bodyPr/>
                    <a:lstStyle/>
                    <a:p>
                      <a:pPr algn="l" fontAlgn="b"/>
                      <a:r>
                        <a:rPr lang="es-MX" sz="1400" u="none" strike="noStrike" dirty="0" smtClean="0">
                          <a:effectLst/>
                        </a:rPr>
                        <a:t>Bono PEMEX (Serie 14U)</a:t>
                      </a:r>
                    </a:p>
                    <a:p>
                      <a:pPr marL="0" marR="0" indent="0" algn="l" defTabSz="457200" rtl="0" eaLnBrk="1" fontAlgn="b" latinLnBrk="0" hangingPunct="1">
                        <a:lnSpc>
                          <a:spcPct val="100000"/>
                        </a:lnSpc>
                        <a:spcBef>
                          <a:spcPts val="0"/>
                        </a:spcBef>
                        <a:spcAft>
                          <a:spcPts val="0"/>
                        </a:spcAft>
                        <a:buClrTx/>
                        <a:buSzTx/>
                        <a:buFontTx/>
                        <a:buNone/>
                        <a:tabLst/>
                        <a:defRPr/>
                      </a:pPr>
                      <a:r>
                        <a:rPr lang="es-MX" sz="1400" u="none" strike="noStrike" baseline="0" dirty="0" smtClean="0">
                          <a:effectLst/>
                        </a:rPr>
                        <a:t>(4,201 días por vencer)</a:t>
                      </a:r>
                      <a:endParaRPr lang="es-MX" sz="1400" b="0" i="0" u="none" strike="noStrike" dirty="0" smtClean="0">
                        <a:solidFill>
                          <a:srgbClr val="000000"/>
                        </a:solidFill>
                        <a:effectLst/>
                        <a:latin typeface="+mn-lt"/>
                      </a:endParaRPr>
                    </a:p>
                  </a:txBody>
                  <a:tcPr marL="9525" marR="9525" marT="9525" marB="0" anchor="b">
                    <a:solidFill>
                      <a:schemeClr val="bg1">
                        <a:lumMod val="95000"/>
                      </a:schemeClr>
                    </a:solidFill>
                  </a:tcPr>
                </a:tc>
                <a:tc>
                  <a:txBody>
                    <a:bodyPr/>
                    <a:lstStyle/>
                    <a:p>
                      <a:pPr algn="r" fontAlgn="b"/>
                      <a:r>
                        <a:rPr lang="es-MX" sz="1600" u="none" strike="noStrike" dirty="0">
                          <a:effectLst/>
                        </a:rPr>
                        <a:t>10%</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a:effectLst/>
                        </a:rPr>
                        <a:t>6.95%</a:t>
                      </a:r>
                      <a:endParaRPr lang="es-MX" sz="1600" b="0" i="0" u="none" strike="noStrike">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9.247</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48275">
                <a:tc>
                  <a:txBody>
                    <a:bodyPr/>
                    <a:lstStyle/>
                    <a:p>
                      <a:pPr algn="l" fontAlgn="b"/>
                      <a:r>
                        <a:rPr lang="es-MX" sz="1400" u="none" strike="noStrike">
                          <a:effectLst/>
                        </a:rPr>
                        <a:t>IPC</a:t>
                      </a:r>
                      <a:endParaRPr lang="es-MX" sz="14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a:effectLst/>
                        </a:rPr>
                        <a:t>9.14%</a:t>
                      </a:r>
                      <a:endParaRPr lang="es-MX" sz="1600" b="0" i="0" u="none" strike="noStrike">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N/A</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4.1107%</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r" fontAlgn="b"/>
                      <a:r>
                        <a:rPr lang="es-MX" sz="1600" u="none" strike="noStrike" dirty="0">
                          <a:effectLst/>
                        </a:rPr>
                        <a:t>2.496</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bl>
          </a:graphicData>
        </a:graphic>
      </p:graphicFrame>
      <p:sp>
        <p:nvSpPr>
          <p:cNvPr id="5" name="4 CuadroTexto"/>
          <p:cNvSpPr txBox="1"/>
          <p:nvPr/>
        </p:nvSpPr>
        <p:spPr>
          <a:xfrm>
            <a:off x="243158" y="6412598"/>
            <a:ext cx="8606374" cy="461665"/>
          </a:xfrm>
          <a:prstGeom prst="rect">
            <a:avLst/>
          </a:prstGeom>
          <a:noFill/>
        </p:spPr>
        <p:txBody>
          <a:bodyPr wrap="square" rtlCol="0">
            <a:spAutoFit/>
          </a:bodyPr>
          <a:lstStyle/>
          <a:p>
            <a:r>
              <a:rPr lang="es-MX" sz="1200" dirty="0" smtClean="0">
                <a:solidFill>
                  <a:prstClr val="black"/>
                </a:solidFill>
              </a:rPr>
              <a:t>La nomenclatura de los Cetes y UDIBONOS incluye a la fecha de emisión. Así,  UDIBONO 141218 significa que se trata de un UDIBONO con fecha de vencimiento el 18 de diciembre del 2014.</a:t>
            </a:r>
            <a:r>
              <a:rPr lang="es-MX" sz="1200" dirty="0">
                <a:solidFill>
                  <a:prstClr val="black"/>
                </a:solidFill>
              </a:rPr>
              <a:t> Valuación al 16 de julio, 2014</a:t>
            </a:r>
            <a:r>
              <a:rPr lang="es-MX" sz="1200" dirty="0" smtClean="0">
                <a:solidFill>
                  <a:prstClr val="black"/>
                </a:solidFill>
              </a:rPr>
              <a:t>. Fuente: VALMER</a:t>
            </a:r>
            <a:endParaRPr lang="es-MX" sz="1200" dirty="0">
              <a:solidFill>
                <a:prstClr val="black"/>
              </a:solidFill>
            </a:endParaRPr>
          </a:p>
        </p:txBody>
      </p:sp>
      <p:sp>
        <p:nvSpPr>
          <p:cNvPr id="6" name="1 Título"/>
          <p:cNvSpPr>
            <a:spLocks noGrp="1"/>
          </p:cNvSpPr>
          <p:nvPr>
            <p:ph type="title"/>
          </p:nvPr>
        </p:nvSpPr>
        <p:spPr>
          <a:xfrm>
            <a:off x="144000" y="288000"/>
            <a:ext cx="7178040" cy="742950"/>
          </a:xfrm>
        </p:spPr>
        <p:txBody>
          <a:bodyPr/>
          <a:lstStyle/>
          <a:p>
            <a:r>
              <a:rPr lang="es-MX" sz="2200" dirty="0" smtClean="0"/>
              <a:t>Valor de Referencia aprobado</a:t>
            </a:r>
            <a:endParaRPr lang="es-MX" sz="2200" dirty="0"/>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10610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8562" y="258338"/>
            <a:ext cx="6813051" cy="677773"/>
          </a:xfrm>
        </p:spPr>
        <p:txBody>
          <a:bodyPr>
            <a:normAutofit/>
          </a:bodyPr>
          <a:lstStyle/>
          <a:p>
            <a:r>
              <a:rPr lang="es-MX" sz="2200" dirty="0" smtClean="0">
                <a:latin typeface="+mj-lt"/>
              </a:rPr>
              <a:t>Consideraciones sobre el rendimiento esperado</a:t>
            </a:r>
            <a:endParaRPr lang="es-MX" sz="2200" dirty="0">
              <a:latin typeface="+mj-lt"/>
            </a:endParaRPr>
          </a:p>
        </p:txBody>
      </p:sp>
      <p:sp>
        <p:nvSpPr>
          <p:cNvPr id="3" name="2 Marcador de contenido"/>
          <p:cNvSpPr>
            <a:spLocks noGrp="1"/>
          </p:cNvSpPr>
          <p:nvPr>
            <p:ph idx="1"/>
          </p:nvPr>
        </p:nvSpPr>
        <p:spPr>
          <a:xfrm>
            <a:off x="243157" y="1131376"/>
            <a:ext cx="8637371" cy="5532895"/>
          </a:xfrm>
        </p:spPr>
        <p:txBody>
          <a:bodyPr>
            <a:noAutofit/>
          </a:bodyPr>
          <a:lstStyle/>
          <a:p>
            <a:pPr algn="just"/>
            <a:r>
              <a:rPr lang="es-MX" sz="1700" dirty="0" smtClean="0">
                <a:latin typeface="+mn-lt"/>
              </a:rPr>
              <a:t>Siempre teniendo control y seguridad, se transitará poco a poco a la SB1, creando un portafolio de inversión rentable y con riesgos controlados, superando el rendimiento que al día de hoy se obtiene en la Tesorería. </a:t>
            </a:r>
          </a:p>
          <a:p>
            <a:pPr algn="just"/>
            <a:r>
              <a:rPr lang="es-MX" sz="1700" dirty="0" smtClean="0">
                <a:latin typeface="+mn-lt"/>
              </a:rPr>
              <a:t>Sin embargo, para </a:t>
            </a:r>
            <a:r>
              <a:rPr lang="es-MX" sz="1700" dirty="0">
                <a:latin typeface="+mn-lt"/>
              </a:rPr>
              <a:t>crear expectativas justas sobre el rendimiento esperado, es importante considerar </a:t>
            </a:r>
            <a:r>
              <a:rPr lang="es-MX" sz="1700" dirty="0" smtClean="0">
                <a:latin typeface="+mn-lt"/>
              </a:rPr>
              <a:t>tanto el </a:t>
            </a:r>
            <a:r>
              <a:rPr lang="es-MX" sz="1700" dirty="0">
                <a:latin typeface="+mn-lt"/>
              </a:rPr>
              <a:t>conjunto de condiciones </a:t>
            </a:r>
            <a:r>
              <a:rPr lang="es-MX" sz="1700" dirty="0" smtClean="0">
                <a:latin typeface="+mn-lt"/>
              </a:rPr>
              <a:t>actuales en los mercados financieros, como las características de los portafolios de las Afores, tales como:</a:t>
            </a:r>
          </a:p>
          <a:p>
            <a:pPr lvl="1" algn="just"/>
            <a:r>
              <a:rPr lang="es-MX" sz="1700" dirty="0" smtClean="0">
                <a:latin typeface="+mn-lt"/>
              </a:rPr>
              <a:t>A través de los años, las Afores han llegado a crear su portafolio óptimo el cual esta conformado, en su mayoría, por instrumentos adquiridos en años anteriores;</a:t>
            </a:r>
          </a:p>
          <a:p>
            <a:pPr lvl="1" algn="just"/>
            <a:r>
              <a:rPr lang="es-MX" sz="1700" dirty="0" smtClean="0">
                <a:latin typeface="+mn-lt"/>
              </a:rPr>
              <a:t>Las condiciones de mercado predominantes en años anteriores eran diferentes a las actuales, con tasas de rendimiento más altas que las observadas al día de hoy, por lo que con los años las Afores se han hecho de instrumentos con mejor rendimiento que actualmente no se </a:t>
            </a:r>
            <a:r>
              <a:rPr lang="es-MX" sz="1700" dirty="0">
                <a:latin typeface="+mn-lt"/>
              </a:rPr>
              <a:t>o</a:t>
            </a:r>
            <a:r>
              <a:rPr lang="es-MX" sz="1700" dirty="0" smtClean="0">
                <a:latin typeface="+mn-lt"/>
              </a:rPr>
              <a:t>frecen;</a:t>
            </a:r>
          </a:p>
          <a:p>
            <a:pPr lvl="1" algn="just"/>
            <a:r>
              <a:rPr lang="es-MX" sz="1700" dirty="0" smtClean="0">
                <a:latin typeface="+mn-lt"/>
              </a:rPr>
              <a:t>La construcción de sus portafolios de inversión ha sido ajustado a través del tiempo, dependiendo de las condiciones en cada momento;</a:t>
            </a:r>
            <a:endParaRPr lang="es-MX" sz="1700" dirty="0">
              <a:latin typeface="+mn-lt"/>
            </a:endParaRPr>
          </a:p>
          <a:p>
            <a:pPr algn="just"/>
            <a:r>
              <a:rPr lang="es-MX" sz="1700" dirty="0" smtClean="0">
                <a:latin typeface="+mn-lt"/>
              </a:rPr>
              <a:t>Lo anterior hace difícil que en un plazo inmediato se pueda llegar a obtener el mismo rendimiento que una SB1, sin embargo, regresando a las condiciones de mercado de años anteriores, y con la diversificación y maduración que el portafolio del Instituto logre a través del tiempo, se llegarán a tener rendimientos comparables.</a:t>
            </a:r>
            <a:endParaRPr lang="es-MX" sz="1700" dirty="0">
              <a:latin typeface="+mn-lt"/>
            </a:endParaRPr>
          </a:p>
        </p:txBody>
      </p:sp>
      <p:sp>
        <p:nvSpPr>
          <p:cNvPr id="4" name="1 Marcador de número de diapositiva"/>
          <p:cNvSpPr>
            <a:spLocks noGrp="1"/>
          </p:cNvSpPr>
          <p:nvPr>
            <p:ph type="sldNum" sz="quarter" idx="12"/>
          </p:nvPr>
        </p:nvSpPr>
        <p:spPr>
          <a:xfrm>
            <a:off x="8607566" y="6586024"/>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970918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Valor de Referencia</a:t>
            </a:r>
            <a:endParaRPr lang="es-MX" sz="2200" dirty="0">
              <a:solidFill>
                <a:prstClr val="white"/>
              </a:solidFill>
              <a:ea typeface="MS PGothic" pitchFamily="34" charset="-128"/>
              <a:cs typeface="Arial"/>
            </a:endParaRPr>
          </a:p>
        </p:txBody>
      </p:sp>
      <p:sp>
        <p:nvSpPr>
          <p:cNvPr id="10" name="Cuadro de texto 2"/>
          <p:cNvSpPr txBox="1">
            <a:spLocks noChangeArrowheads="1"/>
          </p:cNvSpPr>
          <p:nvPr/>
        </p:nvSpPr>
        <p:spPr bwMode="auto">
          <a:xfrm>
            <a:off x="1392070" y="3040624"/>
            <a:ext cx="5854891" cy="73866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400" b="1" dirty="0" smtClean="0">
                <a:solidFill>
                  <a:prstClr val="black"/>
                </a:solidFill>
                <a:latin typeface="+mj-lt"/>
                <a:ea typeface="Batang"/>
              </a:rPr>
              <a:t>Rendimiento del FANVIT  vs. Valores de referencia del 15 de julio al 15 de agosto del 2014</a:t>
            </a:r>
          </a:p>
          <a:p>
            <a:pPr defTabSz="457200" fontAlgn="base">
              <a:spcBef>
                <a:spcPct val="0"/>
              </a:spcBef>
            </a:pPr>
            <a:r>
              <a:rPr lang="es-ES" sz="1400" dirty="0" smtClean="0">
                <a:solidFill>
                  <a:prstClr val="black"/>
                </a:solidFill>
                <a:latin typeface="+mj-lt"/>
                <a:ea typeface="Batang"/>
              </a:rPr>
              <a:t>(porcentaje)</a:t>
            </a:r>
            <a:endParaRPr lang="es-MX" sz="1400" dirty="0">
              <a:solidFill>
                <a:prstClr val="black"/>
              </a:solidFill>
              <a:latin typeface="+mj-lt"/>
              <a:ea typeface="Batang"/>
            </a:endParaRPr>
          </a:p>
        </p:txBody>
      </p:sp>
      <p:graphicFrame>
        <p:nvGraphicFramePr>
          <p:cNvPr id="6" name="5 Tabla"/>
          <p:cNvGraphicFramePr>
            <a:graphicFrameLocks noGrp="1"/>
          </p:cNvGraphicFramePr>
          <p:nvPr>
            <p:extLst>
              <p:ext uri="{D42A27DB-BD31-4B8C-83A1-F6EECF244321}">
                <p14:modId xmlns:p14="http://schemas.microsoft.com/office/powerpoint/2010/main" val="2323654127"/>
              </p:ext>
            </p:extLst>
          </p:nvPr>
        </p:nvGraphicFramePr>
        <p:xfrm>
          <a:off x="1460310" y="3768346"/>
          <a:ext cx="5786651" cy="1962174"/>
        </p:xfrm>
        <a:graphic>
          <a:graphicData uri="http://schemas.openxmlformats.org/drawingml/2006/table">
            <a:tbl>
              <a:tblPr/>
              <a:tblGrid>
                <a:gridCol w="3507475"/>
                <a:gridCol w="2279176"/>
              </a:tblGrid>
              <a:tr h="318667">
                <a:tc>
                  <a:txBody>
                    <a:bodyPr/>
                    <a:lstStyle/>
                    <a:p>
                      <a:pPr algn="ctr" fontAlgn="b"/>
                      <a:r>
                        <a:rPr lang="es-MX" sz="1600" b="1" i="0" u="none" strike="noStrike" dirty="0">
                          <a:solidFill>
                            <a:schemeClr val="bg1"/>
                          </a:solidFill>
                          <a:effectLst/>
                          <a:latin typeface="Calibri"/>
                        </a:rPr>
                        <a:t>Referencias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600" b="1" i="0" u="none" strike="noStrike" dirty="0">
                          <a:solidFill>
                            <a:schemeClr val="bg1"/>
                          </a:solidFill>
                          <a:effectLst/>
                          <a:latin typeface="Calibri"/>
                        </a:rPr>
                        <a:t>Rendimiento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03492">
                <a:tc>
                  <a:txBody>
                    <a:bodyPr/>
                    <a:lstStyle/>
                    <a:p>
                      <a:pPr algn="l" fontAlgn="b"/>
                      <a:r>
                        <a:rPr lang="es-MX" sz="1600" b="0" i="0" u="none" strike="noStrike" dirty="0">
                          <a:solidFill>
                            <a:srgbClr val="000000"/>
                          </a:solidFill>
                          <a:effectLst/>
                          <a:latin typeface="Calibri"/>
                        </a:rPr>
                        <a:t>Construcción </a:t>
                      </a:r>
                      <a:r>
                        <a:rPr lang="es-MX" sz="1600" b="0" i="0" u="none" strike="noStrike" dirty="0" smtClean="0">
                          <a:solidFill>
                            <a:srgbClr val="000000"/>
                          </a:solidFill>
                          <a:effectLst/>
                          <a:latin typeface="Calibri"/>
                        </a:rPr>
                        <a:t>FANVIT</a:t>
                      </a:r>
                      <a:r>
                        <a:rPr lang="es-MX" sz="1600" b="0" i="0" u="none" strike="noStrike" baseline="30000" dirty="0" smtClean="0">
                          <a:solidFill>
                            <a:srgbClr val="000000"/>
                          </a:solidFill>
                          <a:effectLst/>
                          <a:latin typeface="Calibri"/>
                        </a:rPr>
                        <a:t>/1</a:t>
                      </a:r>
                      <a:endParaRPr lang="es-MX" sz="1600" b="0" i="0" u="none" strike="noStrike" baseline="30000"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600" b="0" i="0" u="none" strike="noStrike" dirty="0" smtClean="0">
                          <a:solidFill>
                            <a:srgbClr val="000000"/>
                          </a:solidFill>
                          <a:effectLst/>
                          <a:latin typeface="Calibri"/>
                        </a:rPr>
                        <a:t>2.77%</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928">
                <a:tc>
                  <a:txBody>
                    <a:bodyPr/>
                    <a:lstStyle/>
                    <a:p>
                      <a:pPr algn="l" fontAlgn="b"/>
                      <a:r>
                        <a:rPr lang="es-MX" sz="1600" b="0" i="0" u="none" strike="noStrike" dirty="0">
                          <a:solidFill>
                            <a:srgbClr val="000000"/>
                          </a:solidFill>
                          <a:effectLst/>
                          <a:latin typeface="Calibri"/>
                        </a:rPr>
                        <a:t>FANVIT </a:t>
                      </a:r>
                      <a:r>
                        <a:rPr lang="es-MX" sz="1600" b="0" i="0" u="none" strike="noStrike" dirty="0" smtClean="0">
                          <a:solidFill>
                            <a:srgbClr val="000000"/>
                          </a:solidFill>
                          <a:effectLst/>
                          <a:latin typeface="Calibri"/>
                        </a:rPr>
                        <a:t>YTM</a:t>
                      </a:r>
                      <a:r>
                        <a:rPr lang="es-MX" sz="1600" b="0" i="0" u="none" strike="noStrike" baseline="30000" dirty="0" smtClean="0">
                          <a:solidFill>
                            <a:srgbClr val="000000"/>
                          </a:solidFill>
                          <a:effectLst/>
                          <a:latin typeface="+mn-lt"/>
                        </a:rPr>
                        <a:t>/1</a:t>
                      </a:r>
                      <a:endParaRPr lang="es-MX" sz="1600" b="0"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s-MX" sz="1600" b="0" i="0" u="none" strike="noStrike" dirty="0" smtClean="0">
                          <a:solidFill>
                            <a:srgbClr val="000000"/>
                          </a:solidFill>
                          <a:effectLst/>
                          <a:latin typeface="Calibri"/>
                        </a:rPr>
                        <a:t>3.94%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58928">
                <a:tc>
                  <a:txBody>
                    <a:bodyPr/>
                    <a:lstStyle/>
                    <a:p>
                      <a:pPr algn="l" fontAlgn="b"/>
                      <a:r>
                        <a:rPr lang="es-MX" sz="1600" b="0" i="0" u="none" strike="noStrike" dirty="0">
                          <a:solidFill>
                            <a:srgbClr val="000000"/>
                          </a:solidFill>
                          <a:effectLst/>
                          <a:latin typeface="Calibri"/>
                        </a:rPr>
                        <a:t>Valor de referencia aprobado para el  1T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fontAlgn="b"/>
                      <a:r>
                        <a:rPr lang="es-MX" sz="1600" b="0" i="0" u="none" strike="noStrike" dirty="0" smtClean="0">
                          <a:solidFill>
                            <a:srgbClr val="000000"/>
                          </a:solidFill>
                          <a:effectLst/>
                          <a:latin typeface="Calibri"/>
                        </a:rPr>
                        <a:t>3.17%</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303492">
                <a:tc>
                  <a:txBody>
                    <a:bodyPr/>
                    <a:lstStyle/>
                    <a:p>
                      <a:pPr algn="l" fontAlgn="b"/>
                      <a:r>
                        <a:rPr lang="es-MX" sz="1600" b="0" i="0" u="none" strike="noStrike" dirty="0">
                          <a:solidFill>
                            <a:srgbClr val="000000"/>
                          </a:solidFill>
                          <a:effectLst/>
                          <a:latin typeface="Calibri"/>
                        </a:rPr>
                        <a:t>Promedio SB1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600" b="0" i="0" u="none" strike="noStrike" dirty="0" smtClean="0">
                          <a:solidFill>
                            <a:srgbClr val="000000"/>
                          </a:solidFill>
                          <a:effectLst/>
                          <a:latin typeface="Calibri"/>
                        </a:rPr>
                        <a:t>4.59%</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667">
                <a:tc>
                  <a:txBody>
                    <a:bodyPr/>
                    <a:lstStyle/>
                    <a:p>
                      <a:pPr algn="l" fontAlgn="b"/>
                      <a:r>
                        <a:rPr lang="es-MX" sz="1600" b="0" i="0" u="none" strike="noStrike">
                          <a:solidFill>
                            <a:srgbClr val="000000"/>
                          </a:solidFill>
                          <a:effectLst/>
                          <a:latin typeface="Calibri"/>
                        </a:rPr>
                        <a:t>Tesorería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1600" b="0" i="0" u="none" strike="noStrike" dirty="0" smtClean="0">
                          <a:solidFill>
                            <a:srgbClr val="000000"/>
                          </a:solidFill>
                          <a:effectLst/>
                          <a:latin typeface="Calibri"/>
                        </a:rPr>
                        <a:t>3.04%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Cuadro de texto 2"/>
          <p:cNvSpPr txBox="1">
            <a:spLocks noChangeArrowheads="1"/>
          </p:cNvSpPr>
          <p:nvPr/>
        </p:nvSpPr>
        <p:spPr bwMode="auto">
          <a:xfrm>
            <a:off x="144000" y="6400240"/>
            <a:ext cx="5186157" cy="2769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dirty="0" smtClean="0">
                <a:solidFill>
                  <a:prstClr val="black"/>
                </a:solidFill>
                <a:latin typeface="+mj-lt"/>
                <a:ea typeface="Batang"/>
              </a:rPr>
              <a:t>1. Incluye comisión por asesoría financiera</a:t>
            </a:r>
            <a:endParaRPr lang="es-MX" sz="1200" dirty="0">
              <a:solidFill>
                <a:prstClr val="black"/>
              </a:solidFill>
              <a:latin typeface="+mj-lt"/>
              <a:ea typeface="Batang"/>
            </a:endParaRPr>
          </a:p>
        </p:txBody>
      </p:sp>
      <p:sp>
        <p:nvSpPr>
          <p:cNvPr id="15" name="14 Rectángulo"/>
          <p:cNvSpPr/>
          <p:nvPr/>
        </p:nvSpPr>
        <p:spPr>
          <a:xfrm>
            <a:off x="512496" y="1321000"/>
            <a:ext cx="8140183" cy="2031325"/>
          </a:xfrm>
          <a:prstGeom prst="rect">
            <a:avLst/>
          </a:prstGeom>
        </p:spPr>
        <p:txBody>
          <a:bodyPr wrap="square">
            <a:spAutoFit/>
          </a:bodyPr>
          <a:lstStyle/>
          <a:p>
            <a:pPr marL="285750" indent="-285750" algn="just">
              <a:spcBef>
                <a:spcPts val="0"/>
              </a:spcBef>
              <a:buFont typeface="Arial" pitchFamily="34" charset="0"/>
              <a:buChar char="•"/>
            </a:pPr>
            <a:r>
              <a:rPr lang="es-ES" dirty="0" smtClean="0"/>
              <a:t>Es importante considerar que, durante el primer semestre:</a:t>
            </a:r>
          </a:p>
          <a:p>
            <a:pPr marL="742691" lvl="1" indent="-285750" algn="just">
              <a:buFont typeface="Courier New" pitchFamily="49" charset="0"/>
              <a:buChar char="o"/>
            </a:pPr>
            <a:r>
              <a:rPr lang="es-ES" dirty="0" smtClean="0"/>
              <a:t>Nos encontramos en una etapa de construcción del portafolio</a:t>
            </a:r>
            <a:endParaRPr lang="es-ES" dirty="0"/>
          </a:p>
          <a:p>
            <a:pPr marL="742691" lvl="1" indent="-285750" algn="just">
              <a:buFont typeface="Courier New" pitchFamily="49" charset="0"/>
              <a:buChar char="o"/>
            </a:pPr>
            <a:r>
              <a:rPr lang="es-ES" dirty="0" smtClean="0"/>
              <a:t>Nos tomará tiempo en alcanzar un rendimiento comparable a las SB1 debido a que las Afores ya cuentan con portafolios con instrumentos con mayores rendimiento a los que están disponibles actualmente en el mercado.</a:t>
            </a:r>
          </a:p>
          <a:p>
            <a:pPr marL="285750" indent="-285750" algn="just">
              <a:spcBef>
                <a:spcPts val="0"/>
              </a:spcBef>
              <a:buFont typeface="Arial" pitchFamily="34" charset="0"/>
              <a:buChar char="•"/>
            </a:pPr>
            <a:endParaRPr lang="es-ES" dirty="0" smtClean="0"/>
          </a:p>
          <a:p>
            <a:pPr marL="285750" indent="-285750" algn="just">
              <a:spcBef>
                <a:spcPts val="0"/>
              </a:spcBef>
              <a:buFont typeface="Arial" pitchFamily="34" charset="0"/>
              <a:buChar char="•"/>
            </a:pPr>
            <a:endParaRPr lang="es-ES" dirty="0"/>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52905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Referencia de Costo de Oportunidad sobre los excedentes líquidos</a:t>
            </a:r>
            <a:endParaRPr lang="es-MX" sz="2200" dirty="0">
              <a:solidFill>
                <a:prstClr val="white"/>
              </a:solidFill>
              <a:ea typeface="MS PGothic" pitchFamily="34" charset="-128"/>
              <a:cs typeface="Arial"/>
            </a:endParaRPr>
          </a:p>
        </p:txBody>
      </p:sp>
      <p:sp>
        <p:nvSpPr>
          <p:cNvPr id="10" name="Cuadro de texto 2"/>
          <p:cNvSpPr txBox="1">
            <a:spLocks noChangeArrowheads="1"/>
          </p:cNvSpPr>
          <p:nvPr/>
        </p:nvSpPr>
        <p:spPr bwMode="auto">
          <a:xfrm>
            <a:off x="1604336" y="1647713"/>
            <a:ext cx="5854891" cy="73866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400" b="1" dirty="0" smtClean="0">
                <a:solidFill>
                  <a:prstClr val="black"/>
                </a:solidFill>
                <a:latin typeface="+mj-lt"/>
                <a:ea typeface="Batang"/>
              </a:rPr>
              <a:t>Costo de Oportunidad FANVIT  vs. Tesorería del 15 de julio al 15 de agosto del 2014</a:t>
            </a:r>
          </a:p>
          <a:p>
            <a:pPr defTabSz="457200" fontAlgn="base">
              <a:spcBef>
                <a:spcPct val="0"/>
              </a:spcBef>
            </a:pPr>
            <a:r>
              <a:rPr lang="es-ES" sz="1400" dirty="0" smtClean="0">
                <a:solidFill>
                  <a:prstClr val="black"/>
                </a:solidFill>
                <a:latin typeface="+mj-lt"/>
                <a:ea typeface="Batang"/>
              </a:rPr>
              <a:t>(pesos, porcentaje)</a:t>
            </a:r>
            <a:endParaRPr lang="es-MX" sz="1400" dirty="0">
              <a:solidFill>
                <a:prstClr val="black"/>
              </a:solidFill>
              <a:latin typeface="+mj-lt"/>
              <a:ea typeface="Batang"/>
            </a:endParaRPr>
          </a:p>
        </p:txBody>
      </p:sp>
      <p:sp>
        <p:nvSpPr>
          <p:cNvPr id="13" name="Cuadro de texto 2"/>
          <p:cNvSpPr txBox="1">
            <a:spLocks noChangeArrowheads="1"/>
          </p:cNvSpPr>
          <p:nvPr/>
        </p:nvSpPr>
        <p:spPr bwMode="auto">
          <a:xfrm>
            <a:off x="144000" y="6400240"/>
            <a:ext cx="5186157" cy="2769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dirty="0" smtClean="0">
                <a:solidFill>
                  <a:prstClr val="black"/>
                </a:solidFill>
                <a:latin typeface="+mj-lt"/>
                <a:ea typeface="Batang"/>
              </a:rPr>
              <a:t>1. Monto utilizado para el cálculo del costo de oportunidad</a:t>
            </a:r>
            <a:endParaRPr lang="es-MX" sz="1200" dirty="0">
              <a:solidFill>
                <a:prstClr val="black"/>
              </a:solidFill>
              <a:latin typeface="+mj-lt"/>
              <a:ea typeface="Batang"/>
            </a:endParaRPr>
          </a:p>
        </p:txBody>
      </p:sp>
      <p:graphicFrame>
        <p:nvGraphicFramePr>
          <p:cNvPr id="3" name="2 Tabla"/>
          <p:cNvGraphicFramePr>
            <a:graphicFrameLocks noGrp="1"/>
          </p:cNvGraphicFramePr>
          <p:nvPr>
            <p:extLst>
              <p:ext uri="{D42A27DB-BD31-4B8C-83A1-F6EECF244321}">
                <p14:modId xmlns:p14="http://schemas.microsoft.com/office/powerpoint/2010/main" val="3344714680"/>
              </p:ext>
            </p:extLst>
          </p:nvPr>
        </p:nvGraphicFramePr>
        <p:xfrm>
          <a:off x="1766963" y="2386377"/>
          <a:ext cx="5384489" cy="3274202"/>
        </p:xfrm>
        <a:graphic>
          <a:graphicData uri="http://schemas.openxmlformats.org/drawingml/2006/table">
            <a:tbl>
              <a:tblPr/>
              <a:tblGrid>
                <a:gridCol w="2204561"/>
                <a:gridCol w="3179928"/>
              </a:tblGrid>
              <a:tr h="246008">
                <a:tc>
                  <a:txBody>
                    <a:bodyPr/>
                    <a:lstStyle/>
                    <a:p>
                      <a:pPr algn="ctr" fontAlgn="b"/>
                      <a:r>
                        <a:rPr lang="es-MX" sz="1600" b="1" i="0" u="none" strike="noStrike" dirty="0" smtClean="0">
                          <a:solidFill>
                            <a:schemeClr val="bg1"/>
                          </a:solidFill>
                          <a:effectLst/>
                          <a:latin typeface="Calibri"/>
                        </a:rPr>
                        <a:t>Total </a:t>
                      </a:r>
                      <a:endParaRPr lang="es-MX" sz="1600" b="1" i="0" u="none" strike="noStrike" dirty="0">
                        <a:solidFill>
                          <a:schemeClr val="bg1"/>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600" b="1" i="0" u="none" strike="noStrike" baseline="0" dirty="0" smtClean="0">
                          <a:solidFill>
                            <a:schemeClr val="bg1"/>
                          </a:solidFill>
                          <a:effectLst/>
                          <a:latin typeface="Calibri"/>
                        </a:rPr>
                        <a:t>Concepto</a:t>
                      </a:r>
                      <a:endParaRPr lang="es-MX" sz="1600" b="1" i="0" u="none" strike="noStrike" dirty="0">
                        <a:solidFill>
                          <a:schemeClr val="bg1"/>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246008">
                <a:tc>
                  <a:txBody>
                    <a:bodyPr/>
                    <a:lstStyle/>
                    <a:p>
                      <a:pPr algn="ctr" fontAlgn="b"/>
                      <a:r>
                        <a:rPr lang="es-MX" sz="1600" b="0" i="0" u="none" strike="noStrike" dirty="0">
                          <a:solidFill>
                            <a:srgbClr val="000000"/>
                          </a:solidFill>
                          <a:effectLst/>
                          <a:latin typeface="Calibri"/>
                        </a:rPr>
                        <a:t>50,426,000,000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0" i="0" u="none" strike="noStrike" dirty="0">
                          <a:solidFill>
                            <a:srgbClr val="000000"/>
                          </a:solidFill>
                          <a:effectLst/>
                          <a:latin typeface="Calibri"/>
                        </a:rPr>
                        <a:t>Recursos líquidos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08">
                <a:tc>
                  <a:txBody>
                    <a:bodyPr/>
                    <a:lstStyle/>
                    <a:p>
                      <a:pPr algn="ctr" fontAlgn="b"/>
                      <a:r>
                        <a:rPr lang="es-MX" sz="1600" b="0" i="0" u="none" strike="noStrike" dirty="0" smtClean="0">
                          <a:solidFill>
                            <a:srgbClr val="000000"/>
                          </a:solidFill>
                          <a:effectLst/>
                          <a:latin typeface="Calibri"/>
                        </a:rPr>
                        <a:t>  4,000,000,000</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0" i="0" u="none" strike="noStrike" dirty="0">
                          <a:solidFill>
                            <a:srgbClr val="000000"/>
                          </a:solidFill>
                          <a:effectLst/>
                          <a:latin typeface="Calibri"/>
                        </a:rPr>
                        <a:t>Recursos </a:t>
                      </a:r>
                      <a:r>
                        <a:rPr lang="es-MX" sz="1600" b="0" i="0" u="none" strike="noStrike" dirty="0" smtClean="0">
                          <a:solidFill>
                            <a:srgbClr val="000000"/>
                          </a:solidFill>
                          <a:effectLst/>
                          <a:latin typeface="Calibri"/>
                        </a:rPr>
                        <a:t>FANVIT</a:t>
                      </a:r>
                      <a:r>
                        <a:rPr lang="es-MX" sz="1600" b="0" i="0" u="none" strike="noStrike" baseline="30000" dirty="0" smtClean="0">
                          <a:solidFill>
                            <a:srgbClr val="000000"/>
                          </a:solidFill>
                          <a:effectLst/>
                          <a:latin typeface="Calibri"/>
                        </a:rPr>
                        <a:t>/1</a:t>
                      </a:r>
                      <a:endParaRPr lang="es-MX" sz="1600" b="0" i="0" u="none" strike="noStrike" baseline="30000"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08">
                <a:tc>
                  <a:txBody>
                    <a:bodyPr/>
                    <a:lstStyle/>
                    <a:p>
                      <a:pPr algn="ctr" fontAlgn="b"/>
                      <a:r>
                        <a:rPr lang="es-MX" sz="1600" b="0" i="0" u="none" strike="noStrike" dirty="0">
                          <a:solidFill>
                            <a:srgbClr val="000000"/>
                          </a:solidFill>
                          <a:effectLst/>
                          <a:latin typeface="Calibri"/>
                        </a:rPr>
                        <a:t>46,426,000,000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0" i="0" u="none" strike="noStrike" dirty="0">
                          <a:solidFill>
                            <a:srgbClr val="000000"/>
                          </a:solidFill>
                          <a:effectLst/>
                          <a:latin typeface="Calibri"/>
                        </a:rPr>
                        <a:t>Recursos en Tesorería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08">
                <a:tc>
                  <a:txBody>
                    <a:bodyPr/>
                    <a:lstStyle/>
                    <a:p>
                      <a:pPr algn="ctr" fontAlgn="b"/>
                      <a:r>
                        <a:rPr lang="es-MX" sz="1600" b="0" i="0" u="none" strike="noStrike" dirty="0">
                          <a:solidFill>
                            <a:srgbClr val="000000"/>
                          </a:solidFill>
                          <a:effectLst/>
                          <a:latin typeface="Calibri"/>
                        </a:rPr>
                        <a:t>3.943%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0" i="0" u="none" strike="noStrike" dirty="0">
                          <a:solidFill>
                            <a:srgbClr val="000000"/>
                          </a:solidFill>
                          <a:effectLst/>
                          <a:latin typeface="Calibri"/>
                        </a:rPr>
                        <a:t>Rendimiento FANVIT (%, YTM)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308">
                <a:tc>
                  <a:txBody>
                    <a:bodyPr/>
                    <a:lstStyle/>
                    <a:p>
                      <a:pPr algn="ctr" fontAlgn="b"/>
                      <a:r>
                        <a:rPr lang="es-MX" sz="1600" b="0" i="0" u="none" strike="noStrike" dirty="0">
                          <a:solidFill>
                            <a:srgbClr val="000000"/>
                          </a:solidFill>
                          <a:effectLst/>
                          <a:latin typeface="Calibri"/>
                        </a:rPr>
                        <a:t>3.040%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0" i="0" u="none" strike="noStrike" dirty="0">
                          <a:solidFill>
                            <a:srgbClr val="000000"/>
                          </a:solidFill>
                          <a:effectLst/>
                          <a:latin typeface="Calibri"/>
                        </a:rPr>
                        <a:t>Rendimiento Tesorería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308">
                <a:tc>
                  <a:txBody>
                    <a:bodyPr/>
                    <a:lstStyle/>
                    <a:p>
                      <a:pPr algn="ctr" fontAlgn="b"/>
                      <a:endParaRPr lang="es-MX" sz="16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6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246008">
                <a:tc>
                  <a:txBody>
                    <a:bodyPr/>
                    <a:lstStyle/>
                    <a:p>
                      <a:pPr algn="ctr" fontAlgn="b"/>
                      <a:endParaRPr lang="es-MX" sz="16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16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984031">
                <a:tc>
                  <a:txBody>
                    <a:bodyPr/>
                    <a:lstStyle/>
                    <a:p>
                      <a:pPr algn="ctr" fontAlgn="ctr"/>
                      <a:r>
                        <a:rPr lang="es-MX" sz="1600" b="1" i="0" u="none" strike="noStrike" dirty="0" smtClean="0">
                          <a:solidFill>
                            <a:srgbClr val="000000"/>
                          </a:solidFill>
                          <a:effectLst/>
                          <a:latin typeface="Calibri"/>
                        </a:rPr>
                        <a:t>34,917,652 pesos</a:t>
                      </a:r>
                      <a:endParaRPr lang="es-MX" sz="16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dirty="0">
                          <a:solidFill>
                            <a:srgbClr val="000000"/>
                          </a:solidFill>
                          <a:effectLst/>
                          <a:latin typeface="Calibri"/>
                        </a:rPr>
                        <a:t>Costo de oportunidad de no haber invertido el total de los recursos líquidos de la Tesorería en el FANVIT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008">
                <a:tc>
                  <a:txBody>
                    <a:bodyPr/>
                    <a:lstStyle/>
                    <a:p>
                      <a:pPr algn="l" fontAlgn="b"/>
                      <a:endParaRPr lang="es-MX" sz="16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6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204178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76735"/>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001 </a:t>
            </a:r>
            <a:r>
              <a:rPr lang="es-MX" b="1" dirty="0">
                <a:solidFill>
                  <a:prstClr val="black"/>
                </a:solidFill>
                <a:ea typeface="MS PGothic" pitchFamily="34" charset="-128"/>
                <a:cs typeface="Arial" pitchFamily="34" charset="0"/>
              </a:rPr>
              <a:t>del </a:t>
            </a:r>
            <a:r>
              <a:rPr lang="es-MX" b="1" dirty="0" smtClean="0">
                <a:solidFill>
                  <a:prstClr val="black"/>
                </a:solidFill>
                <a:ea typeface="MS PGothic" pitchFamily="34" charset="-128"/>
                <a:cs typeface="Arial" pitchFamily="34" charset="0"/>
              </a:rPr>
              <a:t>Grupo de Trabajo </a:t>
            </a:r>
            <a:r>
              <a:rPr lang="es-MX" b="1" dirty="0">
                <a:solidFill>
                  <a:prstClr val="black"/>
                </a:solidFill>
                <a:ea typeface="MS PGothic" pitchFamily="34" charset="-128"/>
                <a:cs typeface="Arial" pitchFamily="34" charset="0"/>
              </a:rPr>
              <a:t>de Inversiones</a:t>
            </a:r>
          </a:p>
          <a:p>
            <a:pPr algn="ctr" defTabSz="457200"/>
            <a:r>
              <a:rPr lang="es-MX" b="1" dirty="0" smtClean="0">
                <a:solidFill>
                  <a:prstClr val="black"/>
                </a:solidFill>
                <a:ea typeface="MS PGothic" pitchFamily="34" charset="-128"/>
                <a:cs typeface="Arial" pitchFamily="34" charset="0"/>
              </a:rPr>
              <a:t>19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agosto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
        <p:nvSpPr>
          <p:cNvPr id="2" name="1 Rectángulo"/>
          <p:cNvSpPr/>
          <p:nvPr/>
        </p:nvSpPr>
        <p:spPr>
          <a:xfrm>
            <a:off x="425093" y="2194749"/>
            <a:ext cx="8323122" cy="3354765"/>
          </a:xfrm>
          <a:prstGeom prst="rect">
            <a:avLst/>
          </a:prstGeom>
        </p:spPr>
        <p:txBody>
          <a:bodyPr wrap="square">
            <a:spAutoFit/>
          </a:bodyPr>
          <a:lstStyle/>
          <a:p>
            <a:pPr marL="355600" indent="-355600" algn="just" defTabSz="457200">
              <a:spcAft>
                <a:spcPts val="1200"/>
              </a:spcAft>
              <a:buFont typeface="+mj-lt"/>
              <a:buAutoNum type="arabicPeriod"/>
            </a:pPr>
            <a:r>
              <a:rPr lang="es-MX" b="1" dirty="0">
                <a:solidFill>
                  <a:srgbClr val="B2B2B2"/>
                </a:solidFill>
              </a:rPr>
              <a:t>Informe sobre perspectivas económicas nacionales e internacionales.</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resultados y estrategia de inversión del FANVIT.</a:t>
            </a:r>
          </a:p>
          <a:p>
            <a:pPr marL="355600" indent="-355600" algn="just" defTabSz="457200">
              <a:spcAft>
                <a:spcPts val="1200"/>
              </a:spcAft>
              <a:buFont typeface="+mj-lt"/>
              <a:buAutoNum type="arabicPeriod"/>
            </a:pPr>
            <a:r>
              <a:rPr lang="es-MX" b="1" dirty="0">
                <a:solidFill>
                  <a:srgbClr val="B2B2B2"/>
                </a:solidFill>
              </a:rPr>
              <a:t>Informe sobre el valor de referencia para evaluar el desempeño de la cartera de inversión en la etapa inicial.</a:t>
            </a:r>
          </a:p>
          <a:p>
            <a:pPr marL="355600" indent="-355600" algn="just" defTabSz="457200">
              <a:spcAft>
                <a:spcPts val="1200"/>
              </a:spcAft>
              <a:buFont typeface="+mj-lt"/>
              <a:buAutoNum type="arabicPeriod"/>
            </a:pPr>
            <a:r>
              <a:rPr lang="es-MX" b="1" dirty="0">
                <a:solidFill>
                  <a:srgbClr val="BB2D2C"/>
                </a:solidFill>
              </a:rPr>
              <a:t>Informe sobre la gestión y los avances en la implementación del Marco de Gestión del Fondo de Protección de Pagos, Fondo de Seguro de Daños, Fondo de Dividendos, Fondo de Pensiones y el Fondo de Ahorro. </a:t>
            </a:r>
          </a:p>
          <a:p>
            <a:pPr marL="355600" indent="-355600" algn="just" defTabSz="457200">
              <a:spcAft>
                <a:spcPts val="1200"/>
              </a:spcAft>
              <a:buFont typeface="+mj-lt"/>
              <a:buAutoNum type="arabicPeriod"/>
            </a:pPr>
            <a:r>
              <a:rPr lang="es-MX" b="1" dirty="0" smtClean="0">
                <a:solidFill>
                  <a:srgbClr val="B2B2B2"/>
                </a:solidFill>
              </a:rPr>
              <a:t>Propuesta </a:t>
            </a:r>
            <a:r>
              <a:rPr lang="es-MX" b="1" dirty="0">
                <a:solidFill>
                  <a:srgbClr val="B2B2B2"/>
                </a:solidFill>
              </a:rPr>
              <a:t>de Bases de Funcionamiento del Grupo de Trabajo de </a:t>
            </a:r>
            <a:r>
              <a:rPr lang="es-MX" b="1" dirty="0" smtClean="0">
                <a:solidFill>
                  <a:srgbClr val="B2B2B2"/>
                </a:solidFill>
              </a:rPr>
              <a:t>Inversiones.</a:t>
            </a:r>
            <a:endParaRPr lang="es-MX" b="1" dirty="0">
              <a:solidFill>
                <a:srgbClr val="B2B2B2"/>
              </a:solidFill>
            </a:endParaRPr>
          </a:p>
          <a:p>
            <a:pPr marL="355600" lvl="0" indent="-355600" algn="just" defTabSz="457200">
              <a:spcAft>
                <a:spcPts val="1200"/>
              </a:spcAft>
              <a:buFont typeface="+mj-lt"/>
              <a:buAutoNum type="arabicPeriod"/>
            </a:pPr>
            <a:r>
              <a:rPr lang="es-MX" b="1" dirty="0">
                <a:solidFill>
                  <a:srgbClr val="B2B2B2"/>
                </a:solidFill>
              </a:rPr>
              <a:t>Asuntos </a:t>
            </a:r>
            <a:r>
              <a:rPr lang="es-MX" b="1" dirty="0" smtClean="0">
                <a:solidFill>
                  <a:srgbClr val="B2B2B2"/>
                </a:solidFill>
              </a:rPr>
              <a:t>Generales.</a:t>
            </a:r>
            <a:endParaRPr lang="es-MX" b="1" dirty="0">
              <a:solidFill>
                <a:srgbClr val="B2B2B2"/>
              </a:solidFill>
            </a:endParaRPr>
          </a:p>
        </p:txBody>
      </p:sp>
    </p:spTree>
    <p:extLst>
      <p:ext uri="{BB962C8B-B14F-4D97-AF65-F5344CB8AC3E}">
        <p14:creationId xmlns:p14="http://schemas.microsoft.com/office/powerpoint/2010/main" val="35629169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Fondo de Protección de Pagos</a:t>
            </a:r>
            <a:endParaRPr lang="es-MX" sz="2200"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sp>
        <p:nvSpPr>
          <p:cNvPr id="2" name="1 Marcador de pie de página"/>
          <p:cNvSpPr>
            <a:spLocks noGrp="1"/>
          </p:cNvSpPr>
          <p:nvPr>
            <p:ph type="ftr" sz="quarter" idx="11"/>
          </p:nvPr>
        </p:nvSpPr>
        <p:spPr>
          <a:xfrm>
            <a:off x="-3016" y="6310312"/>
            <a:ext cx="3957851" cy="547688"/>
          </a:xfrm>
        </p:spPr>
        <p:txBody>
          <a:bodyPr/>
          <a:lstStyle/>
          <a:p>
            <a:pPr marL="228600" indent="-228600" algn="l">
              <a:buAutoNum type="arabicParenR"/>
            </a:pPr>
            <a:r>
              <a:rPr lang="es-MX" sz="1100" dirty="0" smtClean="0">
                <a:solidFill>
                  <a:prstClr val="black">
                    <a:tint val="75000"/>
                  </a:prstClr>
                </a:solidFill>
              </a:rPr>
              <a:t>Cantidad al 15 agosto 2014</a:t>
            </a:r>
          </a:p>
          <a:p>
            <a:pPr marL="228600" indent="-228600" algn="l">
              <a:buAutoNum type="arabicParenR"/>
            </a:pPr>
            <a:r>
              <a:rPr lang="es-MX" sz="1100" dirty="0" smtClean="0">
                <a:solidFill>
                  <a:prstClr val="black">
                    <a:tint val="75000"/>
                  </a:prstClr>
                </a:solidFill>
              </a:rPr>
              <a:t>Último rendimiento reportado al 15 de agosto</a:t>
            </a:r>
          </a:p>
          <a:p>
            <a:pPr marL="228600" indent="-228600" algn="l">
              <a:buAutoNum type="arabicParenR"/>
            </a:pPr>
            <a:r>
              <a:rPr lang="es-MX" sz="1100" dirty="0" smtClean="0">
                <a:solidFill>
                  <a:prstClr val="black">
                    <a:tint val="75000"/>
                  </a:prstClr>
                </a:solidFill>
              </a:rPr>
              <a:t>Tasa mostrada en la página de BANXICO</a:t>
            </a:r>
          </a:p>
          <a:p>
            <a:pPr marL="228600" indent="-228600" algn="l">
              <a:buAutoNum type="arabicParenR"/>
            </a:pPr>
            <a:endParaRPr lang="es-ES" sz="1100" dirty="0">
              <a:solidFill>
                <a:prstClr val="black">
                  <a:tint val="75000"/>
                </a:prstClr>
              </a:solidFill>
            </a:endParaRPr>
          </a:p>
        </p:txBody>
      </p:sp>
      <p:sp>
        <p:nvSpPr>
          <p:cNvPr id="9" name="Rectangle 15"/>
          <p:cNvSpPr/>
          <p:nvPr/>
        </p:nvSpPr>
        <p:spPr>
          <a:xfrm rot="5400000">
            <a:off x="529286" y="2438867"/>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smtClean="0">
                <a:ln>
                  <a:noFill/>
                </a:ln>
                <a:solidFill>
                  <a:prstClr val="white"/>
                </a:solidFill>
                <a:effectLst/>
                <a:uLnTx/>
                <a:uFillTx/>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Rendimiento</a:t>
            </a:r>
          </a:p>
        </p:txBody>
      </p:sp>
      <p:sp>
        <p:nvSpPr>
          <p:cNvPr id="11" name="Rectangle 15"/>
          <p:cNvSpPr/>
          <p:nvPr/>
        </p:nvSpPr>
        <p:spPr>
          <a:xfrm rot="5400000">
            <a:off x="601285" y="3638379"/>
            <a:ext cx="396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smtClean="0">
                <a:solidFill>
                  <a:schemeClr val="bg1"/>
                </a:solidFill>
              </a:rPr>
              <a:t>Fiduciario</a:t>
            </a:r>
            <a:endParaRPr lang="es-MX" sz="1400" b="1" dirty="0">
              <a:solidFill>
                <a:schemeClr val="bg1"/>
              </a:solidFill>
            </a:endParaRPr>
          </a:p>
        </p:txBody>
      </p:sp>
      <p:sp>
        <p:nvSpPr>
          <p:cNvPr id="12" name="Rectangle 15"/>
          <p:cNvSpPr/>
          <p:nvPr/>
        </p:nvSpPr>
        <p:spPr>
          <a:xfrm rot="5400000">
            <a:off x="622471" y="4067564"/>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schemeClr val="bg1"/>
                </a:solidFill>
              </a:rPr>
              <a:t>Asset</a:t>
            </a:r>
            <a:r>
              <a:rPr lang="es-MX" sz="1400" b="1" dirty="0">
                <a:solidFill>
                  <a:schemeClr val="bg1"/>
                </a:solidFill>
              </a:rPr>
              <a:t> Manager</a:t>
            </a:r>
          </a:p>
        </p:txBody>
      </p:sp>
      <p:sp>
        <p:nvSpPr>
          <p:cNvPr id="13" name="Rectangle 15"/>
          <p:cNvSpPr/>
          <p:nvPr/>
        </p:nvSpPr>
        <p:spPr>
          <a:xfrm rot="5400000">
            <a:off x="499910" y="4617771"/>
            <a:ext cx="576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Área </a:t>
            </a:r>
            <a:r>
              <a:rPr lang="es-MX" sz="1400" b="1" dirty="0" smtClean="0">
                <a:solidFill>
                  <a:schemeClr val="bg1"/>
                </a:solidFill>
              </a:rPr>
              <a:t>responsable </a:t>
            </a:r>
            <a:r>
              <a:rPr lang="es-MX" sz="1400" b="1" dirty="0" err="1" smtClean="0">
                <a:solidFill>
                  <a:schemeClr val="bg1"/>
                </a:solidFill>
              </a:rPr>
              <a:t>admon</a:t>
            </a:r>
            <a:r>
              <a:rPr lang="es-MX" sz="1400" b="1" dirty="0" smtClean="0">
                <a:solidFill>
                  <a:schemeClr val="bg1"/>
                </a:solidFill>
              </a:rPr>
              <a:t>.</a:t>
            </a:r>
            <a:endParaRPr lang="es-MX" sz="1400" b="1" dirty="0">
              <a:solidFill>
                <a:schemeClr val="bg1"/>
              </a:solidFill>
            </a:endParaRPr>
          </a:p>
        </p:txBody>
      </p:sp>
      <p:sp>
        <p:nvSpPr>
          <p:cNvPr id="14" name="Rectangle 15"/>
          <p:cNvSpPr/>
          <p:nvPr/>
        </p:nvSpPr>
        <p:spPr>
          <a:xfrm rot="5400000">
            <a:off x="476343" y="526913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Mandato de Inversión</a:t>
            </a:r>
          </a:p>
        </p:txBody>
      </p:sp>
      <p:sp>
        <p:nvSpPr>
          <p:cNvPr id="16" name="TextColumnContent"/>
          <p:cNvSpPr>
            <a:spLocks noChangeArrowheads="1"/>
          </p:cNvSpPr>
          <p:nvPr/>
        </p:nvSpPr>
        <p:spPr bwMode="gray">
          <a:xfrm>
            <a:off x="1549046" y="2868172"/>
            <a:ext cx="3202651" cy="600350"/>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2,801,000,000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 de </a:t>
            </a:r>
            <a:r>
              <a:rPr lang="es-MX" sz="1200" dirty="0" err="1">
                <a:solidFill>
                  <a:srgbClr val="000000"/>
                </a:solidFill>
              </a:rPr>
              <a:t>AuMs</a:t>
            </a:r>
            <a:r>
              <a:rPr lang="es-MX" sz="1200" dirty="0">
                <a:solidFill>
                  <a:srgbClr val="000000"/>
                </a:solidFill>
              </a:rPr>
              <a:t> a 3 años:  5,400,000,000 </a:t>
            </a:r>
            <a:r>
              <a:rPr lang="es-MX" sz="1200" dirty="0" smtClean="0">
                <a:solidFill>
                  <a:srgbClr val="000000"/>
                </a:solidFill>
              </a:rPr>
              <a:t>pesos</a:t>
            </a:r>
            <a:endParaRPr lang="es-MX" sz="1200" baseline="30000" dirty="0">
              <a:solidFill>
                <a:srgbClr val="000000"/>
              </a:solidFill>
            </a:endParaRPr>
          </a:p>
        </p:txBody>
      </p:sp>
      <p:sp>
        <p:nvSpPr>
          <p:cNvPr id="17" name="TextColumnContent"/>
          <p:cNvSpPr>
            <a:spLocks noChangeArrowheads="1"/>
          </p:cNvSpPr>
          <p:nvPr/>
        </p:nvSpPr>
        <p:spPr bwMode="gray">
          <a:xfrm>
            <a:off x="1549047" y="3628534"/>
            <a:ext cx="3100490" cy="428330"/>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3.01%</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3"/>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HSBC</a:t>
            </a:r>
          </a:p>
        </p:txBody>
      </p:sp>
      <p:sp>
        <p:nvSpPr>
          <p:cNvPr id="22" name="TextColumnContent"/>
          <p:cNvSpPr>
            <a:spLocks noChangeArrowheads="1"/>
          </p:cNvSpPr>
          <p:nvPr/>
        </p:nvSpPr>
        <p:spPr bwMode="gray">
          <a:xfrm>
            <a:off x="1549047" y="4654144"/>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HSBC</a:t>
            </a:r>
          </a:p>
        </p:txBody>
      </p:sp>
      <p:sp>
        <p:nvSpPr>
          <p:cNvPr id="24" name="TextColumnContent"/>
          <p:cNvSpPr>
            <a:spLocks noChangeArrowheads="1"/>
          </p:cNvSpPr>
          <p:nvPr/>
        </p:nvSpPr>
        <p:spPr bwMode="gray">
          <a:xfrm>
            <a:off x="1549047" y="5027203"/>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General de  Administración de Cartera</a:t>
            </a:r>
          </a:p>
        </p:txBody>
      </p:sp>
      <p:sp>
        <p:nvSpPr>
          <p:cNvPr id="25" name="TextColumnContent"/>
          <p:cNvSpPr>
            <a:spLocks noChangeArrowheads="1"/>
          </p:cNvSpPr>
          <p:nvPr/>
        </p:nvSpPr>
        <p:spPr bwMode="gray">
          <a:xfrm>
            <a:off x="1549047" y="569822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Instrumentos de deuda sujetos a reporto, emitidos por el Gobierno </a:t>
            </a:r>
            <a:r>
              <a:rPr lang="es-MX" sz="1200" dirty="0" smtClean="0">
                <a:solidFill>
                  <a:srgbClr val="000000"/>
                </a:solidFill>
              </a:rPr>
              <a:t>Federal y/o Banca de Desarrollo</a:t>
            </a:r>
            <a:endParaRPr lang="es-MX" sz="1200" dirty="0">
              <a:solidFill>
                <a:srgbClr val="000000"/>
              </a:solidFill>
            </a:endParaRPr>
          </a:p>
        </p:txBody>
      </p:sp>
      <p:sp>
        <p:nvSpPr>
          <p:cNvPr id="26" name="Rectangle 15"/>
          <p:cNvSpPr/>
          <p:nvPr/>
        </p:nvSpPr>
        <p:spPr>
          <a:xfrm rot="5400000">
            <a:off x="231895" y="1471537"/>
            <a:ext cx="113932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kern="0" dirty="0" smtClean="0">
                <a:solidFill>
                  <a:prstClr val="white"/>
                </a:solidFill>
              </a:rPr>
              <a:t>Objetivo</a:t>
            </a:r>
            <a:endParaRPr kumimoji="0" lang="es-MX" sz="1400" b="1" i="0" u="none" strike="noStrike" kern="0" cap="none" spc="0" normalizeH="0" baseline="0" noProof="0" dirty="0" smtClean="0">
              <a:ln>
                <a:noFill/>
              </a:ln>
              <a:solidFill>
                <a:prstClr val="white"/>
              </a:solidFill>
              <a:effectLst/>
              <a:uLnTx/>
              <a:uFillTx/>
            </a:endParaRPr>
          </a:p>
        </p:txBody>
      </p:sp>
      <p:sp>
        <p:nvSpPr>
          <p:cNvPr id="27" name="TextColumnContent"/>
          <p:cNvSpPr>
            <a:spLocks noChangeArrowheads="1"/>
          </p:cNvSpPr>
          <p:nvPr/>
        </p:nvSpPr>
        <p:spPr bwMode="gray">
          <a:xfrm>
            <a:off x="1551320" y="1640243"/>
            <a:ext cx="3098217" cy="1102957"/>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latin typeface="Calibri"/>
              </a:rPr>
              <a:t>Cobertura contra el riesgo que los acreditados derechohabientes  desempleados incumplan con la obligación de pago de sus amortizaciones mensuales del crédito de vivienda que el INFONAVIT les ha otorgado.</a:t>
            </a: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47396"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93842"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t>Obtener </a:t>
            </a:r>
            <a:r>
              <a:rPr lang="es-MX" sz="1200" dirty="0"/>
              <a:t>un rendimiento neto nominal anual por lo menos igual al promedio ponderado de las Siefores </a:t>
            </a:r>
            <a:r>
              <a:rPr lang="es-MX" sz="1200" dirty="0" smtClean="0"/>
              <a:t>Básica 1.</a:t>
            </a:r>
            <a:endParaRPr lang="es-MX" sz="1200" b="1" dirty="0" smtClean="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93842"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prstClr val="black"/>
              </a:solidFill>
            </a:endParaRPr>
          </a:p>
          <a:p>
            <a:pPr marL="180975" lvl="1" indent="-174625">
              <a:buClr>
                <a:srgbClr val="BB2D2C"/>
              </a:buClr>
              <a:buSzPct val="100000"/>
              <a:buFont typeface="Calibri"/>
              <a:buChar char="•"/>
            </a:pPr>
            <a:r>
              <a:rPr lang="es-MX" sz="1200" dirty="0"/>
              <a:t>Fomentar la toma de riesgos prudente estableciendo y adhiriéndose a un m</a:t>
            </a:r>
            <a:r>
              <a:rPr lang="es-MX" sz="1200" dirty="0" smtClean="0"/>
              <a:t>arco </a:t>
            </a:r>
            <a:r>
              <a:rPr lang="es-MX" sz="1200" dirty="0"/>
              <a:t>de administración de </a:t>
            </a:r>
            <a:r>
              <a:rPr lang="es-MX" sz="1200" dirty="0" smtClean="0"/>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359880"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4" name="Rectangle 9"/>
          <p:cNvSpPr>
            <a:spLocks noChangeArrowheads="1"/>
          </p:cNvSpPr>
          <p:nvPr/>
        </p:nvSpPr>
        <p:spPr bwMode="auto">
          <a:xfrm>
            <a:off x="8009822"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endParaRPr lang="es-MX" sz="1400" b="1" dirty="0">
              <a:solidFill>
                <a:prstClr val="black"/>
              </a:solidFill>
            </a:endParaRPr>
          </a:p>
        </p:txBody>
      </p:sp>
      <p:sp>
        <p:nvSpPr>
          <p:cNvPr id="36"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37" name="Quadrant3"/>
          <p:cNvSpPr>
            <a:spLocks noChangeArrowheads="1"/>
          </p:cNvSpPr>
          <p:nvPr/>
        </p:nvSpPr>
        <p:spPr bwMode="gray">
          <a:xfrm>
            <a:off x="5843901"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t>La </a:t>
            </a:r>
            <a:r>
              <a:rPr lang="es-MX" sz="1200" dirty="0"/>
              <a:t>tasa ponderada de fondeo gubernamental </a:t>
            </a:r>
            <a:r>
              <a:rPr lang="es-MX" sz="1200" dirty="0" smtClean="0"/>
              <a:t>de Banxico.</a:t>
            </a:r>
            <a:r>
              <a:rPr lang="es-MX" sz="1200" baseline="30000" dirty="0" smtClean="0"/>
              <a:t>3</a:t>
            </a:r>
            <a:endParaRPr lang="es-MX" sz="1200" baseline="300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43901"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srgbClr val="BB2D2C"/>
              </a:solidFill>
            </a:endParaRPr>
          </a:p>
          <a:p>
            <a:pPr marL="180975" lvl="1" indent="-174625">
              <a:buClr>
                <a:srgbClr val="BB2D2C"/>
              </a:buClr>
              <a:buSzPct val="100000"/>
              <a:buFont typeface="Calibri"/>
              <a:buChar char="•"/>
            </a:pPr>
            <a:r>
              <a:rPr lang="es-MX" sz="1200" dirty="0" smtClean="0"/>
              <a:t>Tener </a:t>
            </a:r>
            <a:r>
              <a:rPr lang="es-MX" sz="1200" dirty="0"/>
              <a:t>una exposición mínima a factores de mercado y de crédito. </a:t>
            </a:r>
            <a:endParaRPr lang="es-MX" sz="1200" dirty="0" smtClean="0"/>
          </a:p>
          <a:p>
            <a:pPr marL="180975" lvl="1" indent="-174625">
              <a:buClr>
                <a:srgbClr val="BB2D2C"/>
              </a:buClr>
              <a:buSzPct val="100000"/>
              <a:buFont typeface="Calibri"/>
              <a:buChar char="•"/>
            </a:pPr>
            <a:r>
              <a:rPr lang="es-MX" sz="1200" dirty="0" smtClean="0"/>
              <a:t>No </a:t>
            </a:r>
            <a:r>
              <a:rPr lang="es-MX" sz="1200" dirty="0"/>
              <a:t>hay medidas de riesgo.</a:t>
            </a:r>
            <a:endParaRPr lang="es-MX" sz="600" b="1" dirty="0" smtClean="0">
              <a:solidFill>
                <a:srgbClr val="000000"/>
              </a:solidFill>
            </a:endParaRPr>
          </a:p>
        </p:txBody>
      </p:sp>
      <p:sp>
        <p:nvSpPr>
          <p:cNvPr id="43"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4"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35" name="Straight Connector 9"/>
          <p:cNvCxnSpPr/>
          <p:nvPr/>
        </p:nvCxnSpPr>
        <p:spPr>
          <a:xfrm>
            <a:off x="103896" y="281114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9"/>
          <p:cNvCxnSpPr/>
          <p:nvPr/>
        </p:nvCxnSpPr>
        <p:spPr>
          <a:xfrm>
            <a:off x="92520" y="346852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Straight Connector 9"/>
          <p:cNvCxnSpPr/>
          <p:nvPr/>
        </p:nvCxnSpPr>
        <p:spPr>
          <a:xfrm>
            <a:off x="106168" y="409633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9"/>
          <p:cNvCxnSpPr/>
          <p:nvPr/>
        </p:nvCxnSpPr>
        <p:spPr>
          <a:xfrm>
            <a:off x="78872" y="457401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9"/>
          <p:cNvCxnSpPr/>
          <p:nvPr/>
        </p:nvCxnSpPr>
        <p:spPr>
          <a:xfrm>
            <a:off x="106168" y="498345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65224" y="565220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40281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Fondo de Ahorro de los Empleados y Funcionarios</a:t>
            </a:r>
            <a:endParaRPr lang="es-MX" sz="2200"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sp>
        <p:nvSpPr>
          <p:cNvPr id="2" name="1 Marcador de pie de página"/>
          <p:cNvSpPr>
            <a:spLocks noGrp="1"/>
          </p:cNvSpPr>
          <p:nvPr>
            <p:ph type="ftr" sz="quarter" idx="11"/>
          </p:nvPr>
        </p:nvSpPr>
        <p:spPr>
          <a:xfrm>
            <a:off x="-1" y="6315451"/>
            <a:ext cx="3957851" cy="365125"/>
          </a:xfrm>
        </p:spPr>
        <p:txBody>
          <a:bodyPr/>
          <a:lstStyle/>
          <a:p>
            <a:pPr marL="228600" indent="-228600" algn="l">
              <a:buAutoNum type="arabicParenR"/>
            </a:pPr>
            <a:r>
              <a:rPr lang="es-MX" sz="1100" dirty="0" smtClean="0">
                <a:solidFill>
                  <a:prstClr val="black">
                    <a:tint val="75000"/>
                  </a:prstClr>
                </a:solidFill>
              </a:rPr>
              <a:t>Cantidad al 01 agosto 2014</a:t>
            </a:r>
          </a:p>
          <a:p>
            <a:pPr marL="228600" indent="-228600" algn="l">
              <a:buAutoNum type="arabicParenR"/>
            </a:pPr>
            <a:r>
              <a:rPr lang="es-MX" sz="1100" dirty="0" smtClean="0">
                <a:solidFill>
                  <a:prstClr val="black">
                    <a:tint val="75000"/>
                  </a:prstClr>
                </a:solidFill>
              </a:rPr>
              <a:t>Último rendimiento reportado al 15 de agosto</a:t>
            </a:r>
          </a:p>
          <a:p>
            <a:pPr marL="228600" indent="-228600">
              <a:buFontTx/>
              <a:buAutoNum type="arabicParenR"/>
            </a:pPr>
            <a:r>
              <a:rPr lang="es-MX" sz="1100" dirty="0">
                <a:solidFill>
                  <a:prstClr val="black">
                    <a:tint val="75000"/>
                  </a:prstClr>
                </a:solidFill>
              </a:rPr>
              <a:t>Tasa mostrada en la página de BANXICO</a:t>
            </a:r>
          </a:p>
          <a:p>
            <a:pPr marL="228600" indent="-228600" algn="l">
              <a:buAutoNum type="arabicParenR"/>
            </a:pPr>
            <a:endParaRPr lang="es-ES" sz="1100" dirty="0">
              <a:solidFill>
                <a:prstClr val="black">
                  <a:tint val="75000"/>
                </a:prstClr>
              </a:solidFill>
            </a:endParaRPr>
          </a:p>
        </p:txBody>
      </p:sp>
      <p:sp>
        <p:nvSpPr>
          <p:cNvPr id="9" name="Rectangle 15"/>
          <p:cNvSpPr/>
          <p:nvPr/>
        </p:nvSpPr>
        <p:spPr>
          <a:xfrm rot="5400000">
            <a:off x="469938" y="2379519"/>
            <a:ext cx="65869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smtClean="0">
                <a:ln>
                  <a:noFill/>
                </a:ln>
                <a:solidFill>
                  <a:prstClr val="white"/>
                </a:solidFill>
                <a:effectLst/>
                <a:uLnTx/>
                <a:uFillTx/>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Rendimiento</a:t>
            </a:r>
          </a:p>
        </p:txBody>
      </p:sp>
      <p:sp>
        <p:nvSpPr>
          <p:cNvPr id="11" name="Rectangle 15"/>
          <p:cNvSpPr/>
          <p:nvPr/>
        </p:nvSpPr>
        <p:spPr>
          <a:xfrm rot="5400000">
            <a:off x="617857" y="3621808"/>
            <a:ext cx="362857"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a:solidFill>
                  <a:schemeClr val="bg1"/>
                </a:solidFill>
              </a:rPr>
              <a:t>Fiduciario</a:t>
            </a:r>
          </a:p>
        </p:txBody>
      </p:sp>
      <p:sp>
        <p:nvSpPr>
          <p:cNvPr id="12" name="Rectangle 15"/>
          <p:cNvSpPr/>
          <p:nvPr/>
        </p:nvSpPr>
        <p:spPr>
          <a:xfrm rot="5400000">
            <a:off x="622471" y="4040268"/>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schemeClr val="bg1"/>
                </a:solidFill>
              </a:rPr>
              <a:t>Asset</a:t>
            </a:r>
            <a:r>
              <a:rPr lang="es-MX" sz="1400" b="1" dirty="0">
                <a:solidFill>
                  <a:schemeClr val="bg1"/>
                </a:solidFill>
              </a:rPr>
              <a:t> Manager</a:t>
            </a:r>
          </a:p>
        </p:txBody>
      </p:sp>
      <p:sp>
        <p:nvSpPr>
          <p:cNvPr id="13" name="Rectangle 15"/>
          <p:cNvSpPr/>
          <p:nvPr/>
        </p:nvSpPr>
        <p:spPr>
          <a:xfrm rot="5400000">
            <a:off x="517910" y="4545179"/>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Área responsable</a:t>
            </a:r>
          </a:p>
        </p:txBody>
      </p:sp>
      <p:sp>
        <p:nvSpPr>
          <p:cNvPr id="14" name="Rectangle 15"/>
          <p:cNvSpPr/>
          <p:nvPr/>
        </p:nvSpPr>
        <p:spPr>
          <a:xfrm rot="5400000">
            <a:off x="476343" y="520089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Mandato de Inversión</a:t>
            </a:r>
          </a:p>
        </p:txBody>
      </p:sp>
      <p:sp>
        <p:nvSpPr>
          <p:cNvPr id="16" name="TextColumnContent"/>
          <p:cNvSpPr>
            <a:spLocks noChangeArrowheads="1"/>
          </p:cNvSpPr>
          <p:nvPr/>
        </p:nvSpPr>
        <p:spPr bwMode="gray">
          <a:xfrm>
            <a:off x="1549047" y="2859937"/>
            <a:ext cx="3100490" cy="503633"/>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smtClean="0">
                <a:solidFill>
                  <a:srgbClr val="000000"/>
                </a:solidFill>
              </a:rPr>
              <a:t>AuM</a:t>
            </a:r>
            <a:r>
              <a:rPr lang="es-MX" sz="1200" dirty="0" smtClean="0">
                <a:solidFill>
                  <a:srgbClr val="000000"/>
                </a:solidFill>
              </a:rPr>
              <a:t> Máximo: 167,000,000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 de </a:t>
            </a:r>
            <a:r>
              <a:rPr lang="es-MX" sz="1200" dirty="0" err="1">
                <a:solidFill>
                  <a:srgbClr val="000000"/>
                </a:solidFill>
              </a:rPr>
              <a:t>AuMs</a:t>
            </a:r>
            <a:r>
              <a:rPr lang="es-MX" sz="1200" dirty="0">
                <a:solidFill>
                  <a:srgbClr val="000000"/>
                </a:solidFill>
              </a:rPr>
              <a:t> a 3 años: 195,000,000 pesos</a:t>
            </a:r>
            <a:endParaRPr lang="es-MX" sz="1200" baseline="30000" dirty="0">
              <a:solidFill>
                <a:srgbClr val="000000"/>
              </a:solidFill>
            </a:endParaRPr>
          </a:p>
          <a:p>
            <a:pPr marL="180975" lvl="1" indent="-174625">
              <a:buClr>
                <a:srgbClr val="BB2D2C"/>
              </a:buClr>
              <a:buSzPct val="100000"/>
              <a:buFont typeface="Calibri"/>
              <a:buChar char="•"/>
            </a:pPr>
            <a:endParaRPr lang="es-MX" sz="1200" baseline="30000" dirty="0">
              <a:solidFill>
                <a:srgbClr val="000000"/>
              </a:solidFill>
            </a:endParaRPr>
          </a:p>
        </p:txBody>
      </p:sp>
      <p:sp>
        <p:nvSpPr>
          <p:cNvPr id="17" name="TextColumnContent"/>
          <p:cNvSpPr>
            <a:spLocks noChangeArrowheads="1"/>
          </p:cNvSpPr>
          <p:nvPr/>
        </p:nvSpPr>
        <p:spPr bwMode="gray">
          <a:xfrm>
            <a:off x="1549047" y="3628533"/>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3.87%</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2"/>
            <a:ext cx="3100490" cy="352453"/>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No aplica</a:t>
            </a:r>
          </a:p>
        </p:txBody>
      </p:sp>
      <p:sp>
        <p:nvSpPr>
          <p:cNvPr id="22" name="TextColumnContent"/>
          <p:cNvSpPr>
            <a:spLocks noChangeArrowheads="1"/>
          </p:cNvSpPr>
          <p:nvPr/>
        </p:nvSpPr>
        <p:spPr bwMode="gray">
          <a:xfrm>
            <a:off x="1549047" y="4626848"/>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Santander</a:t>
            </a:r>
          </a:p>
        </p:txBody>
      </p:sp>
      <p:sp>
        <p:nvSpPr>
          <p:cNvPr id="24" name="TextColumnContent"/>
          <p:cNvSpPr>
            <a:spLocks noChangeArrowheads="1"/>
          </p:cNvSpPr>
          <p:nvPr/>
        </p:nvSpPr>
        <p:spPr bwMode="gray">
          <a:xfrm>
            <a:off x="1549047" y="5013556"/>
            <a:ext cx="3100490" cy="517272"/>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General de  Administración de </a:t>
            </a:r>
            <a:r>
              <a:rPr lang="es-MX" sz="1200" dirty="0" smtClean="0">
                <a:solidFill>
                  <a:srgbClr val="000000"/>
                </a:solidFill>
              </a:rPr>
              <a:t>Personas</a:t>
            </a:r>
            <a:endParaRPr lang="es-MX" sz="1200" dirty="0">
              <a:solidFill>
                <a:srgbClr val="000000"/>
              </a:solidFill>
            </a:endParaRPr>
          </a:p>
        </p:txBody>
      </p:sp>
      <p:sp>
        <p:nvSpPr>
          <p:cNvPr id="25" name="TextColumnContent"/>
          <p:cNvSpPr>
            <a:spLocks noChangeArrowheads="1"/>
          </p:cNvSpPr>
          <p:nvPr/>
        </p:nvSpPr>
        <p:spPr bwMode="gray">
          <a:xfrm>
            <a:off x="1549047" y="5602691"/>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Instrumentos de deuda sujetos a reporto, emitidos por el Gobierno </a:t>
            </a:r>
            <a:r>
              <a:rPr lang="es-MX" sz="1200" dirty="0" smtClean="0">
                <a:solidFill>
                  <a:srgbClr val="000000"/>
                </a:solidFill>
              </a:rPr>
              <a:t>Federal y/o Banca de Desarrollo</a:t>
            </a:r>
            <a:endParaRPr lang="es-MX" sz="1200" dirty="0">
              <a:solidFill>
                <a:srgbClr val="000000"/>
              </a:solidFill>
            </a:endParaRPr>
          </a:p>
        </p:txBody>
      </p:sp>
      <p:sp>
        <p:nvSpPr>
          <p:cNvPr id="26" name="Rectangle 15"/>
          <p:cNvSpPr/>
          <p:nvPr/>
        </p:nvSpPr>
        <p:spPr>
          <a:xfrm rot="5400000">
            <a:off x="306956" y="1396477"/>
            <a:ext cx="989203"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kern="0" dirty="0" smtClean="0">
                <a:solidFill>
                  <a:prstClr val="white"/>
                </a:solidFill>
              </a:rPr>
              <a:t>Objetivo</a:t>
            </a:r>
            <a:endParaRPr kumimoji="0" lang="es-MX" sz="1400" b="1" i="0" u="none" strike="noStrike" kern="0" cap="none" spc="0" normalizeH="0" baseline="0" noProof="0" dirty="0" smtClean="0">
              <a:ln>
                <a:noFill/>
              </a:ln>
              <a:solidFill>
                <a:prstClr val="white"/>
              </a:solidFill>
              <a:effectLst/>
              <a:uLnTx/>
              <a:uFillTx/>
            </a:endParaRPr>
          </a:p>
        </p:txBody>
      </p:sp>
      <p:sp>
        <p:nvSpPr>
          <p:cNvPr id="27" name="TextColumnContent"/>
          <p:cNvSpPr>
            <a:spLocks noChangeArrowheads="1"/>
          </p:cNvSpPr>
          <p:nvPr/>
        </p:nvSpPr>
        <p:spPr bwMode="gray">
          <a:xfrm>
            <a:off x="1551320" y="1735779"/>
            <a:ext cx="3098217" cy="857297"/>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latin typeface="Calibri"/>
              </a:rPr>
              <a:t>Fomentar el ahorro de los empleados y funcionarios del INFONAVIT, a través de aportaciones catorcenales tanto de empleados como del </a:t>
            </a:r>
            <a:r>
              <a:rPr lang="es-MX" sz="1200" dirty="0" smtClean="0">
                <a:solidFill>
                  <a:srgbClr val="000000"/>
                </a:solidFill>
                <a:latin typeface="Calibri"/>
              </a:rPr>
              <a:t>Instituto.</a:t>
            </a:r>
            <a:endParaRPr lang="es-MX" sz="1200" dirty="0">
              <a:solidFill>
                <a:srgbClr val="000000"/>
              </a:solidFill>
              <a:latin typeface="Calibri"/>
            </a:endParaRP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33748"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80194" y="1955813"/>
            <a:ext cx="1584000" cy="1908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t>Obtener un rendimiento neto nominal anual por lo menos igual a </a:t>
            </a:r>
            <a:r>
              <a:rPr lang="es-MX" sz="1200" dirty="0"/>
              <a:t>la tasa ponderada de fondeo gubernamental </a:t>
            </a:r>
            <a:r>
              <a:rPr lang="es-MX" sz="1200" dirty="0" smtClean="0"/>
              <a:t>de Banxico</a:t>
            </a:r>
            <a:r>
              <a:rPr lang="es-MX" sz="1200" baseline="30000" dirty="0" smtClean="0"/>
              <a:t>3 </a:t>
            </a:r>
            <a:r>
              <a:rPr lang="es-MX" sz="1200" dirty="0" smtClean="0"/>
              <a:t>más 15 bps. </a:t>
            </a:r>
            <a:endParaRPr lang="es-MX" sz="1200" b="1" dirty="0" smtClean="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80194" y="3910862"/>
            <a:ext cx="1584000" cy="2032255"/>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prstClr val="black"/>
              </a:solidFill>
            </a:endParaRPr>
          </a:p>
          <a:p>
            <a:pPr marL="180975" lvl="1" indent="-174625">
              <a:buClr>
                <a:srgbClr val="BB2D2C"/>
              </a:buClr>
              <a:buSzPct val="100000"/>
              <a:buFont typeface="Calibri"/>
              <a:buChar char="•"/>
            </a:pPr>
            <a:r>
              <a:rPr lang="es-MX" sz="1200" dirty="0"/>
              <a:t>Fomentar la toma de riesgos prudente estableciendo y adhiriéndose a un m</a:t>
            </a:r>
            <a:r>
              <a:rPr lang="es-MX" sz="1200" dirty="0" smtClean="0"/>
              <a:t>arco </a:t>
            </a:r>
            <a:r>
              <a:rPr lang="es-MX" sz="1200" dirty="0"/>
              <a:t>de administración de </a:t>
            </a:r>
            <a:r>
              <a:rPr lang="es-MX" sz="1200" dirty="0" smtClean="0"/>
              <a:t>riesgos de acuerdo a un Marco de Gestión.</a:t>
            </a:r>
            <a:endParaRPr lang="es-MX" sz="600" b="1" u="sng" dirty="0" smtClean="0">
              <a:solidFill>
                <a:prstClr val="black"/>
              </a:solidFill>
            </a:endParaRPr>
          </a:p>
        </p:txBody>
      </p:sp>
      <p:sp>
        <p:nvSpPr>
          <p:cNvPr id="37" name="Quadrant3"/>
          <p:cNvSpPr>
            <a:spLocks noChangeArrowheads="1"/>
          </p:cNvSpPr>
          <p:nvPr/>
        </p:nvSpPr>
        <p:spPr bwMode="gray">
          <a:xfrm>
            <a:off x="5830253" y="1955813"/>
            <a:ext cx="1584000" cy="1908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t>La </a:t>
            </a:r>
            <a:r>
              <a:rPr lang="es-MX" sz="1200" dirty="0"/>
              <a:t>tasa ponderada de fondeo gubernamental </a:t>
            </a:r>
            <a:r>
              <a:rPr lang="es-MX" sz="1200" dirty="0" smtClean="0"/>
              <a:t>de Banxico.</a:t>
            </a:r>
            <a:r>
              <a:rPr lang="es-MX" sz="1200" baseline="30000" dirty="0" smtClean="0"/>
              <a:t>3</a:t>
            </a:r>
            <a:endParaRPr lang="es-MX" sz="1200" baseline="300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30253" y="3910862"/>
            <a:ext cx="1584000" cy="2032256"/>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srgbClr val="BB2D2C"/>
              </a:solidFill>
            </a:endParaRPr>
          </a:p>
          <a:p>
            <a:pPr marL="180975" lvl="1" indent="-174625">
              <a:buClr>
                <a:srgbClr val="BB2D2C"/>
              </a:buClr>
              <a:buSzPct val="100000"/>
              <a:buFont typeface="Calibri"/>
              <a:buChar char="•"/>
            </a:pPr>
            <a:r>
              <a:rPr lang="es-MX" sz="1200" dirty="0" smtClean="0"/>
              <a:t>Tener </a:t>
            </a:r>
            <a:r>
              <a:rPr lang="es-MX" sz="1200" dirty="0"/>
              <a:t>una exposición mínima a factores de mercado y de crédito. </a:t>
            </a:r>
            <a:endParaRPr lang="es-MX" sz="1200" dirty="0" smtClean="0"/>
          </a:p>
          <a:p>
            <a:pPr marL="180975" lvl="1" indent="-174625">
              <a:buClr>
                <a:srgbClr val="BB2D2C"/>
              </a:buClr>
              <a:buSzPct val="100000"/>
              <a:buFont typeface="Calibri"/>
              <a:buChar char="•"/>
            </a:pPr>
            <a:r>
              <a:rPr lang="es-MX" sz="1200" dirty="0" smtClean="0"/>
              <a:t>No </a:t>
            </a:r>
            <a:r>
              <a:rPr lang="es-MX" sz="1200" dirty="0"/>
              <a:t>hay medidas de riesgo.</a:t>
            </a:r>
            <a:endParaRPr lang="es-MX" sz="600" b="1" dirty="0" smtClean="0">
              <a:solidFill>
                <a:srgbClr val="000000"/>
              </a:solidFill>
            </a:endParaRPr>
          </a:p>
        </p:txBody>
      </p:sp>
      <p:sp>
        <p:nvSpPr>
          <p:cNvPr id="35"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39"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0"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sp>
        <p:nvSpPr>
          <p:cNvPr id="41" name="Rectangle 8"/>
          <p:cNvSpPr>
            <a:spLocks noChangeArrowheads="1"/>
          </p:cNvSpPr>
          <p:nvPr/>
        </p:nvSpPr>
        <p:spPr bwMode="auto">
          <a:xfrm>
            <a:off x="6359880"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42" name="Rectangle 9"/>
          <p:cNvSpPr>
            <a:spLocks noChangeArrowheads="1"/>
          </p:cNvSpPr>
          <p:nvPr/>
        </p:nvSpPr>
        <p:spPr bwMode="auto">
          <a:xfrm>
            <a:off x="8009822"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endParaRPr lang="es-MX" sz="1400" b="1" dirty="0">
              <a:solidFill>
                <a:prstClr val="black"/>
              </a:solidFill>
            </a:endParaRPr>
          </a:p>
        </p:txBody>
      </p:sp>
      <p:cxnSp>
        <p:nvCxnSpPr>
          <p:cNvPr id="34" name="Straight Connector 9"/>
          <p:cNvCxnSpPr/>
          <p:nvPr/>
        </p:nvCxnSpPr>
        <p:spPr>
          <a:xfrm>
            <a:off x="103896" y="2661018"/>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9"/>
          <p:cNvCxnSpPr/>
          <p:nvPr/>
        </p:nvCxnSpPr>
        <p:spPr>
          <a:xfrm>
            <a:off x="103896" y="346625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9"/>
          <p:cNvCxnSpPr/>
          <p:nvPr/>
        </p:nvCxnSpPr>
        <p:spPr>
          <a:xfrm>
            <a:off x="103896" y="410770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9"/>
          <p:cNvCxnSpPr/>
          <p:nvPr/>
        </p:nvCxnSpPr>
        <p:spPr>
          <a:xfrm>
            <a:off x="103896" y="453079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103896" y="495388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9"/>
          <p:cNvCxnSpPr/>
          <p:nvPr/>
        </p:nvCxnSpPr>
        <p:spPr>
          <a:xfrm>
            <a:off x="103896" y="555439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1961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Fondo de Pensiones y Jubilaciones</a:t>
            </a:r>
            <a:endParaRPr lang="es-MX" sz="2200"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
        <p:nvSpPr>
          <p:cNvPr id="2" name="1 Marcador de pie de página"/>
          <p:cNvSpPr>
            <a:spLocks noGrp="1"/>
          </p:cNvSpPr>
          <p:nvPr>
            <p:ph type="ftr" sz="quarter" idx="11"/>
          </p:nvPr>
        </p:nvSpPr>
        <p:spPr>
          <a:xfrm>
            <a:off x="-1" y="6315451"/>
            <a:ext cx="3957851" cy="365125"/>
          </a:xfrm>
        </p:spPr>
        <p:txBody>
          <a:bodyPr/>
          <a:lstStyle/>
          <a:p>
            <a:pPr marL="228600" indent="-228600" algn="l">
              <a:buAutoNum type="arabicParenR"/>
            </a:pPr>
            <a:r>
              <a:rPr lang="es-MX" sz="1100" dirty="0" smtClean="0">
                <a:solidFill>
                  <a:prstClr val="black">
                    <a:tint val="75000"/>
                  </a:prstClr>
                </a:solidFill>
              </a:rPr>
              <a:t>Cantidad al 15 agosto 2014</a:t>
            </a:r>
          </a:p>
          <a:p>
            <a:pPr marL="228600" indent="-228600" algn="l">
              <a:buAutoNum type="arabicParenR"/>
            </a:pPr>
            <a:r>
              <a:rPr lang="es-MX" sz="1100" dirty="0" smtClean="0">
                <a:solidFill>
                  <a:prstClr val="black">
                    <a:tint val="75000"/>
                  </a:prstClr>
                </a:solidFill>
              </a:rPr>
              <a:t>Último rendimiento reportado al 15 de agosto</a:t>
            </a:r>
          </a:p>
          <a:p>
            <a:pPr marL="228600" indent="-228600">
              <a:buFontTx/>
              <a:buAutoNum type="arabicParenR"/>
            </a:pPr>
            <a:r>
              <a:rPr lang="es-MX" sz="1100" dirty="0">
                <a:solidFill>
                  <a:prstClr val="black">
                    <a:tint val="75000"/>
                  </a:prstClr>
                </a:solidFill>
              </a:rPr>
              <a:t>Tasa mostrada en la página de BANXICO</a:t>
            </a:r>
          </a:p>
          <a:p>
            <a:pPr marL="228600" indent="-228600" algn="l">
              <a:buAutoNum type="arabicParenR"/>
            </a:pPr>
            <a:endParaRPr lang="es-ES" sz="1100" dirty="0">
              <a:solidFill>
                <a:prstClr val="black">
                  <a:tint val="75000"/>
                </a:prstClr>
              </a:solidFill>
            </a:endParaRPr>
          </a:p>
        </p:txBody>
      </p:sp>
      <p:sp>
        <p:nvSpPr>
          <p:cNvPr id="9" name="Rectangle 15"/>
          <p:cNvSpPr/>
          <p:nvPr/>
        </p:nvSpPr>
        <p:spPr>
          <a:xfrm rot="5400000">
            <a:off x="433793" y="2282104"/>
            <a:ext cx="73098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smtClean="0">
                <a:ln>
                  <a:noFill/>
                </a:ln>
                <a:solidFill>
                  <a:prstClr val="white"/>
                </a:solidFill>
                <a:effectLst/>
                <a:uLnTx/>
                <a:uFillTx/>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Rendimiento</a:t>
            </a:r>
          </a:p>
        </p:txBody>
      </p:sp>
      <p:sp>
        <p:nvSpPr>
          <p:cNvPr id="11" name="Rectangle 15"/>
          <p:cNvSpPr/>
          <p:nvPr/>
        </p:nvSpPr>
        <p:spPr>
          <a:xfrm rot="5400000">
            <a:off x="617857" y="3621808"/>
            <a:ext cx="362857"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a:solidFill>
                  <a:schemeClr val="bg1"/>
                </a:solidFill>
              </a:rPr>
              <a:t>Fiduciario</a:t>
            </a:r>
          </a:p>
        </p:txBody>
      </p:sp>
      <p:sp>
        <p:nvSpPr>
          <p:cNvPr id="12" name="Rectangle 15"/>
          <p:cNvSpPr/>
          <p:nvPr/>
        </p:nvSpPr>
        <p:spPr>
          <a:xfrm rot="5400000">
            <a:off x="622471" y="4040268"/>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schemeClr val="bg1"/>
                </a:solidFill>
              </a:rPr>
              <a:t>Asset</a:t>
            </a:r>
            <a:r>
              <a:rPr lang="es-MX" sz="1400" b="1" dirty="0">
                <a:solidFill>
                  <a:schemeClr val="bg1"/>
                </a:solidFill>
              </a:rPr>
              <a:t> Manager</a:t>
            </a:r>
          </a:p>
        </p:txBody>
      </p:sp>
      <p:sp>
        <p:nvSpPr>
          <p:cNvPr id="13" name="Rectangle 15"/>
          <p:cNvSpPr/>
          <p:nvPr/>
        </p:nvSpPr>
        <p:spPr>
          <a:xfrm rot="5400000">
            <a:off x="517910" y="4545179"/>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Área responsable</a:t>
            </a:r>
          </a:p>
        </p:txBody>
      </p:sp>
      <p:sp>
        <p:nvSpPr>
          <p:cNvPr id="14" name="Rectangle 15"/>
          <p:cNvSpPr/>
          <p:nvPr/>
        </p:nvSpPr>
        <p:spPr>
          <a:xfrm rot="5400000">
            <a:off x="476343" y="520089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Mandato de Inversión</a:t>
            </a:r>
          </a:p>
        </p:txBody>
      </p:sp>
      <p:sp>
        <p:nvSpPr>
          <p:cNvPr id="16" name="TextColumnContent"/>
          <p:cNvSpPr>
            <a:spLocks noChangeArrowheads="1"/>
          </p:cNvSpPr>
          <p:nvPr/>
        </p:nvSpPr>
        <p:spPr bwMode="gray">
          <a:xfrm>
            <a:off x="1549046" y="2663213"/>
            <a:ext cx="3363085"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2,251,000,000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Expectativas de </a:t>
            </a:r>
            <a:r>
              <a:rPr lang="es-MX" sz="1200" dirty="0" err="1">
                <a:solidFill>
                  <a:srgbClr val="000000"/>
                </a:solidFill>
              </a:rPr>
              <a:t>AuMs</a:t>
            </a:r>
            <a:r>
              <a:rPr lang="es-MX" sz="1200" dirty="0">
                <a:solidFill>
                  <a:srgbClr val="000000"/>
                </a:solidFill>
              </a:rPr>
              <a:t> a 3 años: 2,800,000,000 pesos</a:t>
            </a:r>
            <a:endParaRPr lang="es-MX" sz="1200" baseline="30000" dirty="0">
              <a:solidFill>
                <a:srgbClr val="000000"/>
              </a:solidFill>
            </a:endParaRPr>
          </a:p>
          <a:p>
            <a:pPr marL="180975" lvl="1" indent="-174625">
              <a:buClr>
                <a:srgbClr val="BB2D2C"/>
              </a:buClr>
              <a:buSzPct val="100000"/>
              <a:buFont typeface="Calibri"/>
              <a:buChar char="•"/>
            </a:pPr>
            <a:endParaRPr lang="es-MX" sz="1200" baseline="30000" dirty="0">
              <a:solidFill>
                <a:srgbClr val="000000"/>
              </a:solidFill>
            </a:endParaRPr>
          </a:p>
        </p:txBody>
      </p:sp>
      <p:sp>
        <p:nvSpPr>
          <p:cNvPr id="17" name="TextColumnContent"/>
          <p:cNvSpPr>
            <a:spLocks noChangeArrowheads="1"/>
          </p:cNvSpPr>
          <p:nvPr/>
        </p:nvSpPr>
        <p:spPr bwMode="gray">
          <a:xfrm>
            <a:off x="1549047" y="3707364"/>
            <a:ext cx="3100490" cy="428330"/>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4.22%</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2"/>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Old </a:t>
            </a:r>
            <a:r>
              <a:rPr lang="es-MX" sz="1200" dirty="0">
                <a:solidFill>
                  <a:srgbClr val="000000"/>
                </a:solidFill>
              </a:rPr>
              <a:t>Mutual (</a:t>
            </a:r>
            <a:r>
              <a:rPr lang="es-MX" sz="1200" dirty="0" smtClean="0">
                <a:solidFill>
                  <a:srgbClr val="000000"/>
                </a:solidFill>
              </a:rPr>
              <a:t>SKANDIA)  </a:t>
            </a:r>
            <a:endParaRPr lang="es-MX" sz="1200" dirty="0" smtClean="0">
              <a:solidFill>
                <a:srgbClr val="000000"/>
              </a:solidFill>
              <a:latin typeface="Calibri"/>
            </a:endParaRPr>
          </a:p>
        </p:txBody>
      </p:sp>
      <p:sp>
        <p:nvSpPr>
          <p:cNvPr id="22" name="TextColumnContent"/>
          <p:cNvSpPr>
            <a:spLocks noChangeArrowheads="1"/>
          </p:cNvSpPr>
          <p:nvPr/>
        </p:nvSpPr>
        <p:spPr bwMode="gray">
          <a:xfrm>
            <a:off x="1549047" y="462684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BANAMEX y EVERCORE</a:t>
            </a:r>
          </a:p>
        </p:txBody>
      </p:sp>
      <p:sp>
        <p:nvSpPr>
          <p:cNvPr id="24" name="TextColumnContent"/>
          <p:cNvSpPr>
            <a:spLocks noChangeArrowheads="1"/>
          </p:cNvSpPr>
          <p:nvPr/>
        </p:nvSpPr>
        <p:spPr bwMode="gray">
          <a:xfrm>
            <a:off x="1549047" y="499990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General de  Administración de </a:t>
            </a:r>
            <a:r>
              <a:rPr lang="es-MX" sz="1200" dirty="0" smtClean="0">
                <a:solidFill>
                  <a:srgbClr val="000000"/>
                </a:solidFill>
              </a:rPr>
              <a:t>Personas</a:t>
            </a:r>
            <a:endParaRPr lang="es-MX" sz="1200" dirty="0">
              <a:solidFill>
                <a:srgbClr val="000000"/>
              </a:solidFill>
            </a:endParaRPr>
          </a:p>
        </p:txBody>
      </p:sp>
      <p:sp>
        <p:nvSpPr>
          <p:cNvPr id="25" name="TextColumnContent"/>
          <p:cNvSpPr>
            <a:spLocks noChangeArrowheads="1"/>
          </p:cNvSpPr>
          <p:nvPr/>
        </p:nvSpPr>
        <p:spPr bwMode="gray">
          <a:xfrm>
            <a:off x="1549047" y="562998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Valores emitidos y avalados por </a:t>
            </a:r>
            <a:r>
              <a:rPr lang="es-MX" sz="1200" dirty="0">
                <a:solidFill>
                  <a:srgbClr val="000000"/>
                </a:solidFill>
              </a:rPr>
              <a:t>el Gobierno </a:t>
            </a:r>
            <a:r>
              <a:rPr lang="es-MX" sz="1200" dirty="0" smtClean="0">
                <a:solidFill>
                  <a:srgbClr val="000000"/>
                </a:solidFill>
              </a:rPr>
              <a:t>Federal</a:t>
            </a:r>
            <a:endParaRPr lang="es-MX" sz="1200" dirty="0">
              <a:solidFill>
                <a:srgbClr val="000000"/>
              </a:solidFill>
            </a:endParaRPr>
          </a:p>
        </p:txBody>
      </p:sp>
      <p:sp>
        <p:nvSpPr>
          <p:cNvPr id="26" name="Rectangle 15"/>
          <p:cNvSpPr/>
          <p:nvPr/>
        </p:nvSpPr>
        <p:spPr>
          <a:xfrm rot="5400000">
            <a:off x="350135" y="1353298"/>
            <a:ext cx="90284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kern="0" dirty="0" smtClean="0">
                <a:solidFill>
                  <a:prstClr val="white"/>
                </a:solidFill>
              </a:rPr>
              <a:t>Objetivo</a:t>
            </a:r>
            <a:endParaRPr kumimoji="0" lang="es-MX" sz="1400" b="1" i="0" u="none" strike="noStrike" kern="0" cap="none" spc="0" normalizeH="0" baseline="0" noProof="0" dirty="0" smtClean="0">
              <a:ln>
                <a:noFill/>
              </a:ln>
              <a:solidFill>
                <a:prstClr val="white"/>
              </a:solidFill>
              <a:effectLst/>
              <a:uLnTx/>
              <a:uFillTx/>
            </a:endParaRP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81046"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93842"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p>
          <a:p>
            <a:pPr marL="180975" lvl="1" indent="-174625">
              <a:buClr>
                <a:srgbClr val="BB2D2C"/>
              </a:buClr>
              <a:buSzPct val="100000"/>
              <a:buFont typeface="Calibri"/>
              <a:buChar char="•"/>
            </a:pPr>
            <a:r>
              <a:rPr lang="es-MX" sz="1200" dirty="0" smtClean="0"/>
              <a:t>Obtener </a:t>
            </a:r>
            <a:r>
              <a:rPr lang="es-MX" sz="1200" dirty="0"/>
              <a:t>un rendimiento neto nominal anual por lo menos igual al promedio </a:t>
            </a:r>
            <a:r>
              <a:rPr lang="es-MX" sz="1200" dirty="0" smtClean="0"/>
              <a:t>de </a:t>
            </a:r>
            <a:r>
              <a:rPr lang="es-MX" sz="1200" dirty="0"/>
              <a:t>las Siefores </a:t>
            </a:r>
            <a:r>
              <a:rPr lang="es-MX" sz="1200" dirty="0" smtClean="0"/>
              <a:t>Básica 3</a:t>
            </a:r>
            <a:endParaRPr lang="es-MX" sz="1200" b="1" dirty="0" smtClean="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93842"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pPr>
            <a:endParaRPr lang="es-MX" sz="1200" b="1" dirty="0" smtClean="0">
              <a:solidFill>
                <a:prstClr val="black"/>
              </a:solidFill>
            </a:endParaRPr>
          </a:p>
          <a:p>
            <a:pPr marL="180975" lvl="1" indent="-174625">
              <a:buClr>
                <a:srgbClr val="BB2D2C"/>
              </a:buClr>
              <a:buSzPct val="100000"/>
              <a:buFont typeface="Calibri"/>
              <a:buChar char="•"/>
            </a:pPr>
            <a:r>
              <a:rPr lang="es-MX" sz="1200" dirty="0" smtClean="0"/>
              <a:t>Fomentar </a:t>
            </a:r>
            <a:r>
              <a:rPr lang="es-MX" sz="1200" dirty="0"/>
              <a:t>la toma de riesgos prudente estableciendo y adhiriéndose a un m</a:t>
            </a:r>
            <a:r>
              <a:rPr lang="es-MX" sz="1200" dirty="0" smtClean="0"/>
              <a:t>arco </a:t>
            </a:r>
            <a:r>
              <a:rPr lang="es-MX" sz="1200" dirty="0"/>
              <a:t>de administración de </a:t>
            </a:r>
            <a:r>
              <a:rPr lang="es-MX" sz="1200" dirty="0" smtClean="0"/>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469064"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4" name="Rectangle 9"/>
          <p:cNvSpPr>
            <a:spLocks noChangeArrowheads="1"/>
          </p:cNvSpPr>
          <p:nvPr/>
        </p:nvSpPr>
        <p:spPr bwMode="auto">
          <a:xfrm>
            <a:off x="8119006"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endParaRPr lang="es-MX" sz="1400" b="1" dirty="0">
              <a:solidFill>
                <a:prstClr val="black"/>
              </a:solidFill>
            </a:endParaRPr>
          </a:p>
        </p:txBody>
      </p:sp>
      <p:sp>
        <p:nvSpPr>
          <p:cNvPr id="37" name="Quadrant3"/>
          <p:cNvSpPr>
            <a:spLocks noChangeArrowheads="1"/>
          </p:cNvSpPr>
          <p:nvPr/>
        </p:nvSpPr>
        <p:spPr bwMode="gray">
          <a:xfrm>
            <a:off x="5843901"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p>
          <a:p>
            <a:pPr marL="180975" lvl="1" indent="-174625">
              <a:buClr>
                <a:srgbClr val="BB2D2C"/>
              </a:buClr>
              <a:buSzPct val="100000"/>
              <a:buFont typeface="Calibri"/>
              <a:buChar char="•"/>
            </a:pPr>
            <a:r>
              <a:rPr lang="es-MX" sz="1200" dirty="0" smtClean="0"/>
              <a:t>La </a:t>
            </a:r>
            <a:r>
              <a:rPr lang="es-MX" sz="1200" dirty="0"/>
              <a:t>tasa ponderada de fondeo gubernamental </a:t>
            </a:r>
            <a:r>
              <a:rPr lang="es-MX" sz="1200" dirty="0" smtClean="0"/>
              <a:t>de Banxico</a:t>
            </a:r>
            <a:r>
              <a:rPr lang="es-MX" sz="1200" baseline="30000" dirty="0" smtClean="0"/>
              <a:t>3 </a:t>
            </a:r>
            <a:r>
              <a:rPr lang="es-MX" sz="1200" dirty="0"/>
              <a:t>más 30 </a:t>
            </a:r>
            <a:r>
              <a:rPr lang="es-MX" sz="1200" dirty="0" err="1" smtClean="0"/>
              <a:t>pb</a:t>
            </a:r>
            <a:r>
              <a:rPr lang="es-MX" sz="1200" dirty="0" smtClean="0"/>
              <a:t>.</a:t>
            </a:r>
            <a:endParaRPr lang="es-MX" sz="12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43901"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srgbClr val="BB2D2C"/>
              </a:solidFill>
            </a:endParaRPr>
          </a:p>
          <a:p>
            <a:pPr marL="180975" lvl="1" indent="-174625">
              <a:buClr>
                <a:srgbClr val="BB2D2C"/>
              </a:buClr>
              <a:buSzPct val="100000"/>
              <a:buFont typeface="Calibri"/>
              <a:buChar char="•"/>
            </a:pPr>
            <a:r>
              <a:rPr lang="es-MX" sz="1200" dirty="0" smtClean="0"/>
              <a:t>Tener </a:t>
            </a:r>
            <a:r>
              <a:rPr lang="es-MX" sz="1200" dirty="0"/>
              <a:t>una exposición mínima a factores de mercado y de crédito. </a:t>
            </a:r>
            <a:endParaRPr lang="es-MX" sz="1200" dirty="0" smtClean="0"/>
          </a:p>
          <a:p>
            <a:pPr marL="180975" lvl="1" indent="-174625">
              <a:buClr>
                <a:srgbClr val="BB2D2C"/>
              </a:buClr>
              <a:buSzPct val="100000"/>
              <a:buFont typeface="Calibri"/>
              <a:buChar char="•"/>
            </a:pPr>
            <a:r>
              <a:rPr lang="es-MX" sz="1200" dirty="0" smtClean="0"/>
              <a:t>No </a:t>
            </a:r>
            <a:r>
              <a:rPr lang="es-MX" sz="1200" dirty="0"/>
              <a:t>hay medidas de riesgo.</a:t>
            </a:r>
            <a:endParaRPr lang="es-MX" sz="600" b="1" dirty="0" smtClean="0">
              <a:solidFill>
                <a:srgbClr val="000000"/>
              </a:solidFill>
            </a:endParaRPr>
          </a:p>
        </p:txBody>
      </p:sp>
      <p:sp>
        <p:nvSpPr>
          <p:cNvPr id="35" name="TextColumnContent"/>
          <p:cNvSpPr>
            <a:spLocks noChangeArrowheads="1"/>
          </p:cNvSpPr>
          <p:nvPr/>
        </p:nvSpPr>
        <p:spPr bwMode="gray">
          <a:xfrm>
            <a:off x="1607985" y="1675323"/>
            <a:ext cx="3041552"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a:solidFill>
                  <a:srgbClr val="000000"/>
                </a:solidFill>
              </a:rPr>
              <a:t>Fondo especializado creado para cubrir las necesidades de una pensión y jubilación digna de los empleados </a:t>
            </a:r>
            <a:r>
              <a:rPr lang="es-MX" sz="1200" dirty="0">
                <a:solidFill>
                  <a:prstClr val="black"/>
                </a:solidFill>
              </a:rPr>
              <a:t>y funcionarios del INFONAVIT</a:t>
            </a:r>
            <a:endParaRPr lang="es-MX" sz="1200" baseline="30000" dirty="0">
              <a:solidFill>
                <a:srgbClr val="000000"/>
              </a:solidFill>
            </a:endParaRPr>
          </a:p>
        </p:txBody>
      </p:sp>
      <p:sp>
        <p:nvSpPr>
          <p:cNvPr id="39"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40"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1"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42" name="Straight Connector 9"/>
          <p:cNvCxnSpPr/>
          <p:nvPr/>
        </p:nvCxnSpPr>
        <p:spPr>
          <a:xfrm>
            <a:off x="103896" y="256548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9"/>
          <p:cNvCxnSpPr/>
          <p:nvPr/>
        </p:nvCxnSpPr>
        <p:spPr>
          <a:xfrm>
            <a:off x="103896" y="343895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9"/>
          <p:cNvCxnSpPr/>
          <p:nvPr/>
        </p:nvCxnSpPr>
        <p:spPr>
          <a:xfrm>
            <a:off x="103896" y="4094058"/>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103896" y="454444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9"/>
          <p:cNvCxnSpPr/>
          <p:nvPr/>
        </p:nvCxnSpPr>
        <p:spPr>
          <a:xfrm>
            <a:off x="103896" y="494023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9"/>
          <p:cNvCxnSpPr/>
          <p:nvPr/>
        </p:nvCxnSpPr>
        <p:spPr>
          <a:xfrm>
            <a:off x="103896" y="554074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4784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Fondo de Excedente de Seguro de Daños</a:t>
            </a:r>
            <a:endParaRPr lang="es-MX" sz="2200"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sp>
        <p:nvSpPr>
          <p:cNvPr id="2" name="1 Marcador de pie de página"/>
          <p:cNvSpPr>
            <a:spLocks noGrp="1"/>
          </p:cNvSpPr>
          <p:nvPr>
            <p:ph type="ftr" sz="quarter" idx="11"/>
          </p:nvPr>
        </p:nvSpPr>
        <p:spPr>
          <a:xfrm>
            <a:off x="-1" y="6283919"/>
            <a:ext cx="3957851" cy="365125"/>
          </a:xfrm>
        </p:spPr>
        <p:txBody>
          <a:bodyPr/>
          <a:lstStyle/>
          <a:p>
            <a:pPr marL="228600" indent="-228600" algn="l">
              <a:buAutoNum type="arabicParenR"/>
            </a:pPr>
            <a:r>
              <a:rPr lang="es-MX" sz="1100" dirty="0" smtClean="0">
                <a:solidFill>
                  <a:prstClr val="black">
                    <a:tint val="75000"/>
                  </a:prstClr>
                </a:solidFill>
              </a:rPr>
              <a:t>Cantidad al 15 agosto 2014</a:t>
            </a:r>
          </a:p>
          <a:p>
            <a:pPr marL="228600" indent="-228600" algn="l">
              <a:buAutoNum type="arabicParenR"/>
            </a:pPr>
            <a:r>
              <a:rPr lang="es-MX" sz="1100" dirty="0" smtClean="0">
                <a:solidFill>
                  <a:prstClr val="black">
                    <a:tint val="75000"/>
                  </a:prstClr>
                </a:solidFill>
              </a:rPr>
              <a:t>Último rendimiento reportado</a:t>
            </a:r>
          </a:p>
          <a:p>
            <a:pPr marL="228600" indent="-228600">
              <a:buFontTx/>
              <a:buAutoNum type="arabicParenR"/>
            </a:pPr>
            <a:r>
              <a:rPr lang="es-MX" sz="1100" dirty="0">
                <a:solidFill>
                  <a:prstClr val="black">
                    <a:tint val="75000"/>
                  </a:prstClr>
                </a:solidFill>
              </a:rPr>
              <a:t>Tasa mostrada en la página de BANXICO</a:t>
            </a:r>
          </a:p>
          <a:p>
            <a:pPr marL="228600" indent="-228600" algn="l">
              <a:buAutoNum type="arabicParenR"/>
            </a:pPr>
            <a:endParaRPr lang="es-ES" sz="1100" dirty="0">
              <a:solidFill>
                <a:prstClr val="black">
                  <a:tint val="75000"/>
                </a:prstClr>
              </a:solidFill>
            </a:endParaRPr>
          </a:p>
        </p:txBody>
      </p:sp>
      <p:sp>
        <p:nvSpPr>
          <p:cNvPr id="9" name="Rectangle 15"/>
          <p:cNvSpPr/>
          <p:nvPr/>
        </p:nvSpPr>
        <p:spPr>
          <a:xfrm rot="5400000">
            <a:off x="409631" y="2297931"/>
            <a:ext cx="779309"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smtClean="0">
                <a:ln>
                  <a:noFill/>
                </a:ln>
                <a:solidFill>
                  <a:prstClr val="white"/>
                </a:solidFill>
                <a:effectLst/>
                <a:uLnTx/>
                <a:uFillTx/>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Rendimiento</a:t>
            </a:r>
          </a:p>
        </p:txBody>
      </p:sp>
      <p:sp>
        <p:nvSpPr>
          <p:cNvPr id="11" name="Rectangle 15"/>
          <p:cNvSpPr/>
          <p:nvPr/>
        </p:nvSpPr>
        <p:spPr>
          <a:xfrm rot="5400000">
            <a:off x="617857" y="3621808"/>
            <a:ext cx="362857"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a:solidFill>
                  <a:schemeClr val="bg1"/>
                </a:solidFill>
              </a:rPr>
              <a:t>Fiduciario</a:t>
            </a:r>
          </a:p>
        </p:txBody>
      </p:sp>
      <p:sp>
        <p:nvSpPr>
          <p:cNvPr id="12" name="Rectangle 15"/>
          <p:cNvSpPr/>
          <p:nvPr/>
        </p:nvSpPr>
        <p:spPr>
          <a:xfrm rot="5400000">
            <a:off x="622471" y="4040268"/>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schemeClr val="bg1"/>
                </a:solidFill>
              </a:rPr>
              <a:t>Asset</a:t>
            </a:r>
            <a:r>
              <a:rPr lang="es-MX" sz="1400" b="1" dirty="0">
                <a:solidFill>
                  <a:schemeClr val="bg1"/>
                </a:solidFill>
              </a:rPr>
              <a:t> Manager</a:t>
            </a:r>
          </a:p>
        </p:txBody>
      </p:sp>
      <p:sp>
        <p:nvSpPr>
          <p:cNvPr id="13" name="Rectangle 15"/>
          <p:cNvSpPr/>
          <p:nvPr/>
        </p:nvSpPr>
        <p:spPr>
          <a:xfrm rot="5400000">
            <a:off x="517910" y="4545179"/>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Área responsable</a:t>
            </a:r>
          </a:p>
        </p:txBody>
      </p:sp>
      <p:sp>
        <p:nvSpPr>
          <p:cNvPr id="14" name="Rectangle 15"/>
          <p:cNvSpPr/>
          <p:nvPr/>
        </p:nvSpPr>
        <p:spPr>
          <a:xfrm rot="5400000">
            <a:off x="476343" y="520089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Mandato de Inversión</a:t>
            </a:r>
          </a:p>
        </p:txBody>
      </p:sp>
      <p:sp>
        <p:nvSpPr>
          <p:cNvPr id="16" name="TextColumnContent"/>
          <p:cNvSpPr>
            <a:spLocks noChangeArrowheads="1"/>
          </p:cNvSpPr>
          <p:nvPr/>
        </p:nvSpPr>
        <p:spPr bwMode="gray">
          <a:xfrm>
            <a:off x="1549047" y="2678979"/>
            <a:ext cx="3100490"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399,000,000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 de </a:t>
            </a:r>
            <a:r>
              <a:rPr lang="es-MX" sz="1200" dirty="0" err="1">
                <a:solidFill>
                  <a:srgbClr val="000000"/>
                </a:solidFill>
              </a:rPr>
              <a:t>AuMs</a:t>
            </a:r>
            <a:r>
              <a:rPr lang="es-MX" sz="1200" dirty="0">
                <a:solidFill>
                  <a:srgbClr val="000000"/>
                </a:solidFill>
              </a:rPr>
              <a:t> a 3 años: 436,000,000 pesos</a:t>
            </a:r>
            <a:endParaRPr lang="es-MX" sz="1200" baseline="30000" dirty="0">
              <a:solidFill>
                <a:srgbClr val="000000"/>
              </a:solidFill>
            </a:endParaRPr>
          </a:p>
          <a:p>
            <a:pPr marL="180975" lvl="1" indent="-174625">
              <a:buClr>
                <a:srgbClr val="BB2D2C"/>
              </a:buClr>
              <a:buSzPct val="100000"/>
              <a:buFont typeface="Calibri"/>
              <a:buChar char="•"/>
            </a:pPr>
            <a:endParaRPr lang="es-MX" sz="1200" baseline="30000" dirty="0">
              <a:solidFill>
                <a:srgbClr val="000000"/>
              </a:solidFill>
            </a:endParaRPr>
          </a:p>
        </p:txBody>
      </p:sp>
      <p:sp>
        <p:nvSpPr>
          <p:cNvPr id="17" name="TextColumnContent"/>
          <p:cNvSpPr>
            <a:spLocks noChangeArrowheads="1"/>
          </p:cNvSpPr>
          <p:nvPr/>
        </p:nvSpPr>
        <p:spPr bwMode="gray">
          <a:xfrm>
            <a:off x="1549047" y="3628533"/>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3.05%</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2"/>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No aplica</a:t>
            </a:r>
          </a:p>
        </p:txBody>
      </p:sp>
      <p:sp>
        <p:nvSpPr>
          <p:cNvPr id="22" name="TextColumnContent"/>
          <p:cNvSpPr>
            <a:spLocks noChangeArrowheads="1"/>
          </p:cNvSpPr>
          <p:nvPr/>
        </p:nvSpPr>
        <p:spPr bwMode="gray">
          <a:xfrm>
            <a:off x="1549047" y="462684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Tesorería</a:t>
            </a:r>
          </a:p>
        </p:txBody>
      </p:sp>
      <p:sp>
        <p:nvSpPr>
          <p:cNvPr id="24" name="TextColumnContent"/>
          <p:cNvSpPr>
            <a:spLocks noChangeArrowheads="1"/>
          </p:cNvSpPr>
          <p:nvPr/>
        </p:nvSpPr>
        <p:spPr bwMode="gray">
          <a:xfrm>
            <a:off x="1549047" y="5068148"/>
            <a:ext cx="3100490" cy="404606"/>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de cartera y Gerencia de Seguros</a:t>
            </a:r>
          </a:p>
          <a:p>
            <a:pPr marL="179388" lvl="1" indent="-174625">
              <a:buClr>
                <a:srgbClr val="BB2D2C"/>
              </a:buClr>
              <a:buSzPct val="100000"/>
              <a:buFont typeface="Calibri"/>
              <a:buChar char="•"/>
            </a:pPr>
            <a:endParaRPr lang="es-MX" sz="1200" dirty="0">
              <a:solidFill>
                <a:srgbClr val="000000"/>
              </a:solidFill>
            </a:endParaRPr>
          </a:p>
        </p:txBody>
      </p:sp>
      <p:sp>
        <p:nvSpPr>
          <p:cNvPr id="25" name="TextColumnContent"/>
          <p:cNvSpPr>
            <a:spLocks noChangeArrowheads="1"/>
          </p:cNvSpPr>
          <p:nvPr/>
        </p:nvSpPr>
        <p:spPr bwMode="gray">
          <a:xfrm>
            <a:off x="1549047" y="562998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Fondeo Gubernamental</a:t>
            </a:r>
            <a:endParaRPr lang="es-MX" sz="1200" dirty="0">
              <a:solidFill>
                <a:srgbClr val="000000"/>
              </a:solidFill>
            </a:endParaRPr>
          </a:p>
        </p:txBody>
      </p:sp>
      <p:sp>
        <p:nvSpPr>
          <p:cNvPr id="26" name="Rectangle 15"/>
          <p:cNvSpPr/>
          <p:nvPr/>
        </p:nvSpPr>
        <p:spPr>
          <a:xfrm rot="5400000">
            <a:off x="350135" y="1353298"/>
            <a:ext cx="90284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kern="0" dirty="0" smtClean="0">
                <a:solidFill>
                  <a:prstClr val="white"/>
                </a:solidFill>
              </a:rPr>
              <a:t>Objetivo</a:t>
            </a:r>
            <a:endParaRPr kumimoji="0" lang="es-MX" sz="1400" b="1" i="0" u="none" strike="noStrike" kern="0" cap="none" spc="0" normalizeH="0" baseline="0" noProof="0" dirty="0" smtClean="0">
              <a:ln>
                <a:noFill/>
              </a:ln>
              <a:solidFill>
                <a:prstClr val="white"/>
              </a:solidFill>
              <a:effectLst/>
              <a:uLnTx/>
              <a:uFillTx/>
            </a:endParaRP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06452"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80194" y="1955813"/>
            <a:ext cx="1584000" cy="1800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a:t>Obtener un rendimiento neto nominal anual por lo menos igual a la tasa ponderada de fondeo gubernamental de Banxico</a:t>
            </a:r>
            <a:r>
              <a:rPr lang="es-MX" sz="1200" baseline="30000" dirty="0"/>
              <a:t>3 </a:t>
            </a:r>
            <a:r>
              <a:rPr lang="es-MX" sz="1200" dirty="0"/>
              <a:t>más 15 bps. </a:t>
            </a:r>
            <a:endParaRPr lang="es-MX" sz="1200" b="1" dirty="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80194" y="3796766"/>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prstClr val="black"/>
              </a:solidFill>
            </a:endParaRPr>
          </a:p>
          <a:p>
            <a:pPr marL="180975" lvl="1" indent="-174625">
              <a:buClr>
                <a:srgbClr val="BB2D2C"/>
              </a:buClr>
              <a:buSzPct val="100000"/>
              <a:buFont typeface="Calibri"/>
              <a:buChar char="•"/>
            </a:pPr>
            <a:r>
              <a:rPr lang="es-MX" sz="1200" dirty="0"/>
              <a:t>Fomentar la toma de riesgos prudente estableciendo y adhiriéndose a un m</a:t>
            </a:r>
            <a:r>
              <a:rPr lang="es-MX" sz="1200" dirty="0" smtClean="0"/>
              <a:t>arco </a:t>
            </a:r>
            <a:r>
              <a:rPr lang="es-MX" sz="1200" dirty="0"/>
              <a:t>de administración de </a:t>
            </a:r>
            <a:r>
              <a:rPr lang="es-MX" sz="1200" dirty="0" smtClean="0"/>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469064"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4" name="Rectangle 9"/>
          <p:cNvSpPr>
            <a:spLocks noChangeArrowheads="1"/>
          </p:cNvSpPr>
          <p:nvPr/>
        </p:nvSpPr>
        <p:spPr bwMode="auto">
          <a:xfrm>
            <a:off x="8119006"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endParaRPr lang="es-MX" sz="1400" b="1" dirty="0">
              <a:solidFill>
                <a:prstClr val="black"/>
              </a:solidFill>
            </a:endParaRPr>
          </a:p>
        </p:txBody>
      </p:sp>
      <p:sp>
        <p:nvSpPr>
          <p:cNvPr id="37" name="Quadrant3"/>
          <p:cNvSpPr>
            <a:spLocks noChangeArrowheads="1"/>
          </p:cNvSpPr>
          <p:nvPr/>
        </p:nvSpPr>
        <p:spPr bwMode="gray">
          <a:xfrm>
            <a:off x="5830253" y="1955813"/>
            <a:ext cx="1584000" cy="1800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p>
          <a:p>
            <a:pPr marL="180975" lvl="1" indent="-174625">
              <a:buClr>
                <a:srgbClr val="BB2D2C"/>
              </a:buClr>
              <a:buSzPct val="100000"/>
              <a:buFont typeface="Calibri"/>
              <a:buChar char="•"/>
            </a:pPr>
            <a:r>
              <a:rPr lang="es-MX" sz="1200" dirty="0" smtClean="0"/>
              <a:t>La </a:t>
            </a:r>
            <a:r>
              <a:rPr lang="es-MX" sz="1200" dirty="0"/>
              <a:t>tasa ponderada de fondeo gubernamental </a:t>
            </a:r>
            <a:r>
              <a:rPr lang="es-MX" sz="1200" dirty="0" smtClean="0"/>
              <a:t>de Banxico</a:t>
            </a:r>
            <a:r>
              <a:rPr lang="es-MX" sz="1200" baseline="30000" dirty="0" smtClean="0"/>
              <a:t>3</a:t>
            </a:r>
            <a:r>
              <a:rPr lang="es-MX" sz="1200" dirty="0" smtClean="0"/>
              <a:t>.</a:t>
            </a:r>
            <a:endParaRPr lang="es-MX" sz="12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30253" y="3796766"/>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p>
          <a:p>
            <a:pPr marL="180975" lvl="1" indent="-174625">
              <a:buClr>
                <a:srgbClr val="BB2D2C"/>
              </a:buClr>
              <a:buSzPct val="100000"/>
              <a:buFont typeface="Calibri"/>
              <a:buChar char="•"/>
            </a:pPr>
            <a:r>
              <a:rPr lang="es-MX" sz="1200" dirty="0"/>
              <a:t>Tener</a:t>
            </a:r>
            <a:r>
              <a:rPr lang="es-MX" sz="1200" dirty="0" smtClean="0"/>
              <a:t> </a:t>
            </a:r>
            <a:r>
              <a:rPr lang="es-MX" sz="1200" dirty="0"/>
              <a:t>una exposición mínima a factores de mercado y de crédito. No hay medidas de riesgo.</a:t>
            </a:r>
            <a:endParaRPr lang="es-MX" sz="600" b="1" dirty="0" smtClean="0">
              <a:solidFill>
                <a:srgbClr val="000000"/>
              </a:solidFill>
            </a:endParaRPr>
          </a:p>
        </p:txBody>
      </p:sp>
      <p:sp>
        <p:nvSpPr>
          <p:cNvPr id="35" name="TextColumnContent"/>
          <p:cNvSpPr>
            <a:spLocks noChangeArrowheads="1"/>
          </p:cNvSpPr>
          <p:nvPr/>
        </p:nvSpPr>
        <p:spPr bwMode="gray">
          <a:xfrm>
            <a:off x="1549047" y="1714149"/>
            <a:ext cx="3100490"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smtClean="0">
                <a:solidFill>
                  <a:srgbClr val="000000"/>
                </a:solidFill>
              </a:rPr>
              <a:t>Fondo </a:t>
            </a:r>
            <a:r>
              <a:rPr lang="es-MX" sz="1200" dirty="0" smtClean="0">
                <a:solidFill>
                  <a:prstClr val="black"/>
                </a:solidFill>
              </a:rPr>
              <a:t>creado </a:t>
            </a:r>
            <a:r>
              <a:rPr lang="es-MX" sz="1200" dirty="0">
                <a:solidFill>
                  <a:prstClr val="black"/>
                </a:solidFill>
              </a:rPr>
              <a:t>para cubrir las </a:t>
            </a:r>
            <a:r>
              <a:rPr lang="es-MX" sz="1200" dirty="0" smtClean="0">
                <a:solidFill>
                  <a:prstClr val="black"/>
                </a:solidFill>
              </a:rPr>
              <a:t>cuotas de reservas por concepto de primas y siniestralidad</a:t>
            </a:r>
            <a:endParaRPr lang="es-MX" sz="1200" dirty="0">
              <a:solidFill>
                <a:prstClr val="black"/>
              </a:solidFill>
            </a:endParaRPr>
          </a:p>
          <a:p>
            <a:pPr marL="180975" lvl="1" indent="-174625">
              <a:buClr>
                <a:srgbClr val="BB2D2C"/>
              </a:buClr>
              <a:buSzPct val="100000"/>
              <a:buFont typeface="Calibri"/>
              <a:buChar char="•"/>
            </a:pPr>
            <a:endParaRPr lang="es-MX" sz="1200" baseline="30000" dirty="0">
              <a:solidFill>
                <a:srgbClr val="000000"/>
              </a:solidFill>
            </a:endParaRPr>
          </a:p>
        </p:txBody>
      </p:sp>
      <p:sp>
        <p:nvSpPr>
          <p:cNvPr id="39"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40"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1"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42" name="Straight Connector 9"/>
          <p:cNvCxnSpPr/>
          <p:nvPr/>
        </p:nvCxnSpPr>
        <p:spPr>
          <a:xfrm>
            <a:off x="103896" y="255183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9"/>
          <p:cNvCxnSpPr/>
          <p:nvPr/>
        </p:nvCxnSpPr>
        <p:spPr>
          <a:xfrm>
            <a:off x="103896" y="345260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9"/>
          <p:cNvCxnSpPr/>
          <p:nvPr/>
        </p:nvCxnSpPr>
        <p:spPr>
          <a:xfrm>
            <a:off x="103896" y="4094058"/>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103896" y="453079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9"/>
          <p:cNvCxnSpPr/>
          <p:nvPr/>
        </p:nvCxnSpPr>
        <p:spPr>
          <a:xfrm>
            <a:off x="103896" y="495388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9"/>
          <p:cNvCxnSpPr/>
          <p:nvPr/>
        </p:nvCxnSpPr>
        <p:spPr>
          <a:xfrm>
            <a:off x="103896" y="554074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65930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Fondo de Dividendos por Baja </a:t>
            </a:r>
            <a:r>
              <a:rPr lang="es-MX" sz="2200" dirty="0" smtClean="0">
                <a:solidFill>
                  <a:prstClr val="white"/>
                </a:solidFill>
                <a:ea typeface="MS PGothic" pitchFamily="34" charset="-128"/>
                <a:cs typeface="Arial" pitchFamily="34" charset="0"/>
              </a:rPr>
              <a:t>Siniestralidad (SPP)</a:t>
            </a:r>
            <a:endParaRPr lang="es-MX" sz="2200"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24</a:t>
            </a:fld>
            <a:endParaRPr lang="es-ES" sz="1050" dirty="0">
              <a:solidFill>
                <a:prstClr val="black"/>
              </a:solidFill>
              <a:latin typeface="Arial" pitchFamily="34" charset="0"/>
              <a:cs typeface="Arial" pitchFamily="34" charset="0"/>
            </a:endParaRPr>
          </a:p>
        </p:txBody>
      </p:sp>
      <p:sp>
        <p:nvSpPr>
          <p:cNvPr id="2" name="1 Marcador de pie de página"/>
          <p:cNvSpPr>
            <a:spLocks noGrp="1"/>
          </p:cNvSpPr>
          <p:nvPr>
            <p:ph type="ftr" sz="quarter" idx="11"/>
          </p:nvPr>
        </p:nvSpPr>
        <p:spPr>
          <a:xfrm>
            <a:off x="-1" y="6299685"/>
            <a:ext cx="3957851" cy="365125"/>
          </a:xfrm>
        </p:spPr>
        <p:txBody>
          <a:bodyPr/>
          <a:lstStyle/>
          <a:p>
            <a:pPr marL="228600" indent="-228600" algn="l">
              <a:buAutoNum type="arabicParenR"/>
            </a:pPr>
            <a:r>
              <a:rPr lang="es-MX" sz="1100" dirty="0" smtClean="0">
                <a:solidFill>
                  <a:prstClr val="black">
                    <a:tint val="75000"/>
                  </a:prstClr>
                </a:solidFill>
              </a:rPr>
              <a:t>Cantidad al 15 agosto 2014</a:t>
            </a:r>
          </a:p>
          <a:p>
            <a:pPr marL="228600" indent="-228600" algn="l">
              <a:buAutoNum type="arabicParenR"/>
            </a:pPr>
            <a:r>
              <a:rPr lang="es-MX" sz="1100" dirty="0" smtClean="0">
                <a:solidFill>
                  <a:prstClr val="black">
                    <a:tint val="75000"/>
                  </a:prstClr>
                </a:solidFill>
              </a:rPr>
              <a:t>Último rendimiento reportado</a:t>
            </a:r>
          </a:p>
          <a:p>
            <a:pPr marL="228600" indent="-228600">
              <a:buFontTx/>
              <a:buAutoNum type="arabicParenR"/>
            </a:pPr>
            <a:r>
              <a:rPr lang="es-MX" sz="1100" dirty="0">
                <a:solidFill>
                  <a:prstClr val="black">
                    <a:tint val="75000"/>
                  </a:prstClr>
                </a:solidFill>
              </a:rPr>
              <a:t>Tasa mostrada en la página de BANXICO</a:t>
            </a:r>
          </a:p>
          <a:p>
            <a:pPr marL="228600" indent="-228600" algn="l">
              <a:buAutoNum type="arabicParenR"/>
            </a:pPr>
            <a:endParaRPr lang="es-ES" sz="1100" dirty="0">
              <a:solidFill>
                <a:prstClr val="black">
                  <a:tint val="75000"/>
                </a:prstClr>
              </a:solidFill>
            </a:endParaRPr>
          </a:p>
        </p:txBody>
      </p:sp>
      <p:sp>
        <p:nvSpPr>
          <p:cNvPr id="9" name="Rectangle 15"/>
          <p:cNvSpPr/>
          <p:nvPr/>
        </p:nvSpPr>
        <p:spPr>
          <a:xfrm rot="5400000">
            <a:off x="469938" y="2379519"/>
            <a:ext cx="65869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smtClean="0">
                <a:ln>
                  <a:noFill/>
                </a:ln>
                <a:solidFill>
                  <a:prstClr val="white"/>
                </a:solidFill>
                <a:effectLst/>
                <a:uLnTx/>
                <a:uFillTx/>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Rendimiento</a:t>
            </a:r>
          </a:p>
        </p:txBody>
      </p:sp>
      <p:sp>
        <p:nvSpPr>
          <p:cNvPr id="11" name="Rectangle 15"/>
          <p:cNvSpPr/>
          <p:nvPr/>
        </p:nvSpPr>
        <p:spPr>
          <a:xfrm rot="5400000">
            <a:off x="617857" y="3621808"/>
            <a:ext cx="362857"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a:solidFill>
                  <a:schemeClr val="bg1"/>
                </a:solidFill>
              </a:rPr>
              <a:t>Fiduciario</a:t>
            </a:r>
          </a:p>
        </p:txBody>
      </p:sp>
      <p:sp>
        <p:nvSpPr>
          <p:cNvPr id="12" name="Rectangle 15"/>
          <p:cNvSpPr/>
          <p:nvPr/>
        </p:nvSpPr>
        <p:spPr>
          <a:xfrm rot="5400000">
            <a:off x="622471" y="4040268"/>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schemeClr val="bg1"/>
                </a:solidFill>
              </a:rPr>
              <a:t>Asset</a:t>
            </a:r>
            <a:r>
              <a:rPr lang="es-MX" sz="1400" b="1" dirty="0">
                <a:solidFill>
                  <a:schemeClr val="bg1"/>
                </a:solidFill>
              </a:rPr>
              <a:t> Manager</a:t>
            </a:r>
          </a:p>
        </p:txBody>
      </p:sp>
      <p:sp>
        <p:nvSpPr>
          <p:cNvPr id="13" name="Rectangle 15"/>
          <p:cNvSpPr/>
          <p:nvPr/>
        </p:nvSpPr>
        <p:spPr>
          <a:xfrm rot="5400000">
            <a:off x="517910" y="4545179"/>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Área responsable</a:t>
            </a:r>
          </a:p>
        </p:txBody>
      </p:sp>
      <p:sp>
        <p:nvSpPr>
          <p:cNvPr id="14" name="Rectangle 15"/>
          <p:cNvSpPr/>
          <p:nvPr/>
        </p:nvSpPr>
        <p:spPr>
          <a:xfrm rot="5400000">
            <a:off x="476343" y="520089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schemeClr val="bg1"/>
                </a:solidFill>
              </a:rPr>
              <a:t>Mandato de Inversión</a:t>
            </a:r>
          </a:p>
        </p:txBody>
      </p:sp>
      <p:sp>
        <p:nvSpPr>
          <p:cNvPr id="16" name="TextColumnContent"/>
          <p:cNvSpPr>
            <a:spLocks noChangeArrowheads="1"/>
          </p:cNvSpPr>
          <p:nvPr/>
        </p:nvSpPr>
        <p:spPr bwMode="gray">
          <a:xfrm>
            <a:off x="1549047" y="2820873"/>
            <a:ext cx="3100490"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373,000,000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 de </a:t>
            </a:r>
            <a:r>
              <a:rPr lang="es-MX" sz="1200" dirty="0" err="1">
                <a:solidFill>
                  <a:srgbClr val="000000"/>
                </a:solidFill>
              </a:rPr>
              <a:t>AuMs</a:t>
            </a:r>
            <a:r>
              <a:rPr lang="es-MX" sz="1200" dirty="0">
                <a:solidFill>
                  <a:srgbClr val="000000"/>
                </a:solidFill>
              </a:rPr>
              <a:t> a 3 años: 408,000,000 pesos.</a:t>
            </a:r>
            <a:endParaRPr lang="es-MX" sz="1200" baseline="30000" dirty="0">
              <a:solidFill>
                <a:srgbClr val="000000"/>
              </a:solidFill>
            </a:endParaRPr>
          </a:p>
          <a:p>
            <a:pPr marL="180975" lvl="1" indent="-174625">
              <a:buClr>
                <a:srgbClr val="BB2D2C"/>
              </a:buClr>
              <a:buSzPct val="100000"/>
              <a:buFont typeface="Calibri"/>
              <a:buChar char="•"/>
            </a:pPr>
            <a:endParaRPr lang="es-MX" sz="1200" baseline="30000" dirty="0">
              <a:solidFill>
                <a:srgbClr val="000000"/>
              </a:solidFill>
            </a:endParaRPr>
          </a:p>
        </p:txBody>
      </p:sp>
      <p:sp>
        <p:nvSpPr>
          <p:cNvPr id="17" name="TextColumnContent"/>
          <p:cNvSpPr>
            <a:spLocks noChangeArrowheads="1"/>
          </p:cNvSpPr>
          <p:nvPr/>
        </p:nvSpPr>
        <p:spPr bwMode="gray">
          <a:xfrm>
            <a:off x="1549047" y="3675832"/>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3.05%</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2"/>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No aplica</a:t>
            </a:r>
          </a:p>
        </p:txBody>
      </p:sp>
      <p:sp>
        <p:nvSpPr>
          <p:cNvPr id="22" name="TextColumnContent"/>
          <p:cNvSpPr>
            <a:spLocks noChangeArrowheads="1"/>
          </p:cNvSpPr>
          <p:nvPr/>
        </p:nvSpPr>
        <p:spPr bwMode="gray">
          <a:xfrm>
            <a:off x="1549047" y="462684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latin typeface="Calibri"/>
              </a:rPr>
              <a:t>Tesorería</a:t>
            </a:r>
          </a:p>
        </p:txBody>
      </p:sp>
      <p:sp>
        <p:nvSpPr>
          <p:cNvPr id="24" name="TextColumnContent"/>
          <p:cNvSpPr>
            <a:spLocks noChangeArrowheads="1"/>
          </p:cNvSpPr>
          <p:nvPr/>
        </p:nvSpPr>
        <p:spPr bwMode="gray">
          <a:xfrm>
            <a:off x="1549047" y="5141802"/>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Gerencia de Seguros</a:t>
            </a:r>
            <a:endParaRPr lang="es-MX" sz="1200" dirty="0">
              <a:solidFill>
                <a:srgbClr val="000000"/>
              </a:solidFill>
            </a:endParaRPr>
          </a:p>
        </p:txBody>
      </p:sp>
      <p:sp>
        <p:nvSpPr>
          <p:cNvPr id="25" name="TextColumnContent"/>
          <p:cNvSpPr>
            <a:spLocks noChangeArrowheads="1"/>
          </p:cNvSpPr>
          <p:nvPr/>
        </p:nvSpPr>
        <p:spPr bwMode="gray">
          <a:xfrm>
            <a:off x="1549047" y="5771881"/>
            <a:ext cx="3100490" cy="313131"/>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Fondeo Gubernamental</a:t>
            </a:r>
            <a:endParaRPr lang="es-MX" sz="1200" dirty="0">
              <a:solidFill>
                <a:srgbClr val="000000"/>
              </a:solidFill>
            </a:endParaRPr>
          </a:p>
        </p:txBody>
      </p:sp>
      <p:sp>
        <p:nvSpPr>
          <p:cNvPr id="26" name="Rectangle 15"/>
          <p:cNvSpPr/>
          <p:nvPr/>
        </p:nvSpPr>
        <p:spPr>
          <a:xfrm rot="5400000">
            <a:off x="310722" y="1408479"/>
            <a:ext cx="981672"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kern="0" dirty="0" smtClean="0">
                <a:solidFill>
                  <a:prstClr val="white"/>
                </a:solidFill>
              </a:rPr>
              <a:t>Objetivo</a:t>
            </a:r>
            <a:endParaRPr kumimoji="0" lang="es-MX" sz="1400" b="1" i="0" u="none" strike="noStrike" kern="0" cap="none" spc="0" normalizeH="0" baseline="0" noProof="0" dirty="0" smtClean="0">
              <a:ln>
                <a:noFill/>
              </a:ln>
              <a:solidFill>
                <a:prstClr val="white"/>
              </a:solidFill>
              <a:effectLst/>
              <a:uLnTx/>
              <a:uFillTx/>
            </a:endParaRP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33748"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52898" y="1955813"/>
            <a:ext cx="1620000" cy="1800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a:t>Obtener un rendimiento neto nominal anual por lo menos igual a la tasa ponderada de fondeo gubernamental de Banxico</a:t>
            </a:r>
            <a:r>
              <a:rPr lang="es-MX" sz="1200" baseline="30000" dirty="0"/>
              <a:t>3 </a:t>
            </a:r>
            <a:r>
              <a:rPr lang="es-MX" sz="1200" dirty="0"/>
              <a:t>más 15 bps. </a:t>
            </a:r>
            <a:endParaRPr lang="es-MX" sz="1200" b="1" dirty="0">
              <a:solidFill>
                <a:prstClr val="black"/>
              </a:solidFill>
            </a:endParaRPr>
          </a:p>
        </p:txBody>
      </p:sp>
      <p:sp>
        <p:nvSpPr>
          <p:cNvPr id="32" name="Quadrant2"/>
          <p:cNvSpPr>
            <a:spLocks noChangeArrowheads="1"/>
          </p:cNvSpPr>
          <p:nvPr/>
        </p:nvSpPr>
        <p:spPr bwMode="gray">
          <a:xfrm>
            <a:off x="7452898" y="3783118"/>
            <a:ext cx="1620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prstClr val="black"/>
              </a:solidFill>
            </a:endParaRPr>
          </a:p>
          <a:p>
            <a:pPr marL="180975" lvl="1" indent="-174625">
              <a:buClr>
                <a:srgbClr val="BB2D2C"/>
              </a:buClr>
              <a:buSzPct val="100000"/>
              <a:buFont typeface="Calibri"/>
              <a:buChar char="•"/>
            </a:pPr>
            <a:r>
              <a:rPr lang="es-MX" sz="1200" dirty="0"/>
              <a:t>Fomentar la toma de riesgos prudente estableciendo y adhiriéndose a un m</a:t>
            </a:r>
            <a:r>
              <a:rPr lang="es-MX" sz="1200" dirty="0" smtClean="0"/>
              <a:t>arco </a:t>
            </a:r>
            <a:r>
              <a:rPr lang="es-MX" sz="1200" dirty="0"/>
              <a:t>de administración de </a:t>
            </a:r>
            <a:r>
              <a:rPr lang="es-MX" sz="1200" dirty="0" smtClean="0"/>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469064"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4" name="Rectangle 9"/>
          <p:cNvSpPr>
            <a:spLocks noChangeArrowheads="1"/>
          </p:cNvSpPr>
          <p:nvPr/>
        </p:nvSpPr>
        <p:spPr bwMode="auto">
          <a:xfrm>
            <a:off x="8119006"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endParaRPr lang="es-MX" sz="1400" b="1" dirty="0">
              <a:solidFill>
                <a:prstClr val="black"/>
              </a:solidFill>
            </a:endParaRPr>
          </a:p>
        </p:txBody>
      </p:sp>
      <p:sp>
        <p:nvSpPr>
          <p:cNvPr id="37" name="Quadrant3"/>
          <p:cNvSpPr>
            <a:spLocks noChangeArrowheads="1"/>
          </p:cNvSpPr>
          <p:nvPr/>
        </p:nvSpPr>
        <p:spPr bwMode="gray">
          <a:xfrm>
            <a:off x="5830253" y="1955813"/>
            <a:ext cx="1584000" cy="1800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p>
          <a:p>
            <a:pPr marL="180975" lvl="1" indent="-174625">
              <a:buClr>
                <a:srgbClr val="BB2D2C"/>
              </a:buClr>
              <a:buSzPct val="100000"/>
              <a:buFont typeface="Calibri"/>
              <a:buChar char="•"/>
            </a:pPr>
            <a:r>
              <a:rPr lang="es-MX" sz="1200" dirty="0" smtClean="0"/>
              <a:t>La </a:t>
            </a:r>
            <a:r>
              <a:rPr lang="es-MX" sz="1200" dirty="0"/>
              <a:t>tasa ponderada de fondeo gubernamental </a:t>
            </a:r>
            <a:r>
              <a:rPr lang="es-MX" sz="1200" dirty="0" smtClean="0"/>
              <a:t>de Banxico.</a:t>
            </a:r>
            <a:r>
              <a:rPr lang="es-MX" sz="1200" baseline="30000" dirty="0" smtClean="0"/>
              <a:t>3</a:t>
            </a:r>
            <a:endParaRPr lang="es-MX" sz="1200" baseline="300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30253"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p>
          <a:p>
            <a:pPr marL="180975" lvl="1" indent="-174625">
              <a:buClr>
                <a:srgbClr val="BB2D2C"/>
              </a:buClr>
              <a:buSzPct val="100000"/>
              <a:buFont typeface="Calibri"/>
              <a:buChar char="•"/>
            </a:pPr>
            <a:r>
              <a:rPr lang="es-MX" sz="1200" dirty="0"/>
              <a:t>Tener</a:t>
            </a:r>
            <a:r>
              <a:rPr lang="es-MX" sz="1200" dirty="0" smtClean="0"/>
              <a:t> </a:t>
            </a:r>
            <a:r>
              <a:rPr lang="es-MX" sz="1200" dirty="0"/>
              <a:t>una exposición mínima a factores de mercado y de crédito</a:t>
            </a:r>
            <a:r>
              <a:rPr lang="es-MX" sz="1200" dirty="0" smtClean="0"/>
              <a:t>.</a:t>
            </a:r>
          </a:p>
          <a:p>
            <a:pPr marL="180975" lvl="1" indent="-174625">
              <a:buClr>
                <a:srgbClr val="BB2D2C"/>
              </a:buClr>
              <a:buSzPct val="100000"/>
              <a:buFont typeface="Calibri"/>
              <a:buChar char="•"/>
            </a:pPr>
            <a:r>
              <a:rPr lang="es-MX" sz="1200" dirty="0" smtClean="0"/>
              <a:t> </a:t>
            </a:r>
            <a:r>
              <a:rPr lang="es-MX" sz="1200" dirty="0"/>
              <a:t>No hay medidas de riesgo.</a:t>
            </a:r>
            <a:endParaRPr lang="es-MX" sz="600" b="1" dirty="0" smtClean="0">
              <a:solidFill>
                <a:srgbClr val="000000"/>
              </a:solidFill>
            </a:endParaRPr>
          </a:p>
        </p:txBody>
      </p:sp>
      <p:sp>
        <p:nvSpPr>
          <p:cNvPr id="35" name="TextColumnContent"/>
          <p:cNvSpPr>
            <a:spLocks noChangeArrowheads="1"/>
          </p:cNvSpPr>
          <p:nvPr/>
        </p:nvSpPr>
        <p:spPr bwMode="gray">
          <a:xfrm>
            <a:off x="1594337" y="1651085"/>
            <a:ext cx="3041552" cy="950230"/>
          </a:xfrm>
          <a:prstGeom prst="rect">
            <a:avLst/>
          </a:prstGeom>
          <a:noFill/>
          <a:ln w="9525" algn="ctr">
            <a:noFill/>
            <a:miter lim="800000"/>
            <a:headEnd type="none" w="lg" len="lg"/>
            <a:tailEnd type="none" w="lg" len="lg"/>
          </a:ln>
          <a:effectLst/>
        </p:spPr>
        <p:txBody>
          <a:bodyPr lIns="72000" tIns="0" rIns="72000" bIns="0"/>
          <a:lstStyle/>
          <a:p>
            <a:pPr marL="180975" lvl="1" indent="-174625" algn="just">
              <a:buClr>
                <a:srgbClr val="BB2D2C"/>
              </a:buClr>
              <a:buSzPct val="100000"/>
              <a:buFont typeface="Calibri"/>
              <a:buChar char="•"/>
            </a:pPr>
            <a:r>
              <a:rPr lang="es-MX" sz="1200" dirty="0">
                <a:solidFill>
                  <a:srgbClr val="000000"/>
                </a:solidFill>
              </a:rPr>
              <a:t>Fondo </a:t>
            </a:r>
            <a:r>
              <a:rPr lang="es-MX" sz="1200" dirty="0">
                <a:solidFill>
                  <a:prstClr val="black"/>
                </a:solidFill>
              </a:rPr>
              <a:t>creado para acumular los pagos realizados  </a:t>
            </a:r>
            <a:r>
              <a:rPr lang="es-MX" sz="1200" dirty="0" smtClean="0">
                <a:solidFill>
                  <a:prstClr val="black"/>
                </a:solidFill>
              </a:rPr>
              <a:t>por Genworth </a:t>
            </a:r>
            <a:r>
              <a:rPr lang="es-MX" sz="1200" dirty="0">
                <a:solidFill>
                  <a:prstClr val="black"/>
                </a:solidFill>
              </a:rPr>
              <a:t>por concepto de seguro de desempleo de los años del 2007 al 2008 causados por la baja siniestralidad</a:t>
            </a:r>
          </a:p>
          <a:p>
            <a:pPr marL="180975" lvl="1" indent="-174625">
              <a:buClr>
                <a:srgbClr val="BB2D2C"/>
              </a:buClr>
              <a:buSzPct val="100000"/>
              <a:buFont typeface="Calibri"/>
              <a:buChar char="•"/>
            </a:pPr>
            <a:endParaRPr lang="es-MX" sz="1200" baseline="30000" dirty="0">
              <a:solidFill>
                <a:srgbClr val="000000"/>
              </a:solidFill>
            </a:endParaRPr>
          </a:p>
        </p:txBody>
      </p:sp>
      <p:sp>
        <p:nvSpPr>
          <p:cNvPr id="39"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40"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1"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42" name="Straight Connector 9"/>
          <p:cNvCxnSpPr/>
          <p:nvPr/>
        </p:nvCxnSpPr>
        <p:spPr>
          <a:xfrm>
            <a:off x="103896" y="267466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9"/>
          <p:cNvCxnSpPr/>
          <p:nvPr/>
        </p:nvCxnSpPr>
        <p:spPr>
          <a:xfrm>
            <a:off x="103896" y="346625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9"/>
          <p:cNvCxnSpPr/>
          <p:nvPr/>
        </p:nvCxnSpPr>
        <p:spPr>
          <a:xfrm>
            <a:off x="103896" y="410770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103896" y="453079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9"/>
          <p:cNvCxnSpPr/>
          <p:nvPr/>
        </p:nvCxnSpPr>
        <p:spPr>
          <a:xfrm>
            <a:off x="103896" y="495388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9"/>
          <p:cNvCxnSpPr/>
          <p:nvPr/>
        </p:nvCxnSpPr>
        <p:spPr>
          <a:xfrm>
            <a:off x="103896" y="554074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87872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2000" dirty="0" smtClean="0"/>
              <a:t>Resumen de Fondos</a:t>
            </a:r>
            <a:endParaRPr lang="es-MX" sz="2000"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384" y="3220070"/>
            <a:ext cx="6022752" cy="3780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Tabla"/>
          <p:cNvGraphicFramePr>
            <a:graphicFrameLocks noGrp="1"/>
          </p:cNvGraphicFramePr>
          <p:nvPr>
            <p:extLst>
              <p:ext uri="{D42A27DB-BD31-4B8C-83A1-F6EECF244321}">
                <p14:modId xmlns:p14="http://schemas.microsoft.com/office/powerpoint/2010/main" val="819764907"/>
              </p:ext>
            </p:extLst>
          </p:nvPr>
        </p:nvGraphicFramePr>
        <p:xfrm>
          <a:off x="2197293" y="1219550"/>
          <a:ext cx="4534873" cy="1864040"/>
        </p:xfrm>
        <a:graphic>
          <a:graphicData uri="http://schemas.openxmlformats.org/drawingml/2006/table">
            <a:tbl>
              <a:tblPr/>
              <a:tblGrid>
                <a:gridCol w="2802353"/>
                <a:gridCol w="866260"/>
                <a:gridCol w="866260"/>
              </a:tblGrid>
              <a:tr h="285559">
                <a:tc>
                  <a:txBody>
                    <a:bodyPr/>
                    <a:lstStyle/>
                    <a:p>
                      <a:pPr algn="ctr" fontAlgn="b"/>
                      <a:r>
                        <a:rPr lang="es-MX" sz="1400" b="1" i="0" u="none" strike="noStrike" dirty="0">
                          <a:solidFill>
                            <a:schemeClr val="bg1"/>
                          </a:solidFill>
                          <a:effectLst/>
                          <a:latin typeface="Calibri"/>
                        </a:rPr>
                        <a:t>Tipo de Reserva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400" b="1" i="0" u="none" strike="noStrike" dirty="0">
                          <a:solidFill>
                            <a:schemeClr val="bg1"/>
                          </a:solidFill>
                          <a:effectLst/>
                          <a:latin typeface="Calibri"/>
                        </a:rPr>
                        <a:t>Monto </a:t>
                      </a:r>
                      <a:endParaRPr lang="es-MX" sz="1400" b="1" i="0" u="none" strike="noStrike" dirty="0" smtClean="0">
                        <a:solidFill>
                          <a:schemeClr val="bg1"/>
                        </a:solidFill>
                        <a:effectLst/>
                        <a:latin typeface="Calibri"/>
                      </a:endParaRPr>
                    </a:p>
                    <a:p>
                      <a:pPr algn="ctr" fontAlgn="b"/>
                      <a:r>
                        <a:rPr lang="es-MX" sz="1400" b="0" i="0" u="none" strike="noStrike" dirty="0" smtClean="0">
                          <a:solidFill>
                            <a:schemeClr val="bg1"/>
                          </a:solidFill>
                          <a:effectLst/>
                          <a:latin typeface="Calibri"/>
                        </a:rPr>
                        <a:t>(millones)</a:t>
                      </a:r>
                      <a:endParaRPr lang="es-MX" sz="1400" b="0" i="0" u="none" strike="noStrike" dirty="0">
                        <a:solidFill>
                          <a:schemeClr val="bg1"/>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400" b="1" i="0" u="none" strike="noStrike" dirty="0">
                          <a:solidFill>
                            <a:schemeClr val="bg1"/>
                          </a:solidFill>
                          <a:effectLst/>
                          <a:latin typeface="Calibri"/>
                        </a:rPr>
                        <a:t>Tasa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285559">
                <a:tc>
                  <a:txBody>
                    <a:bodyPr/>
                    <a:lstStyle/>
                    <a:p>
                      <a:pPr algn="l" fontAlgn="b"/>
                      <a:r>
                        <a:rPr lang="es-MX" sz="1400" b="0" i="0" u="none" strike="noStrike">
                          <a:solidFill>
                            <a:srgbClr val="000000"/>
                          </a:solidFill>
                          <a:effectLst/>
                          <a:latin typeface="Calibri"/>
                        </a:rPr>
                        <a:t>FPP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a:solidFill>
                            <a:srgbClr val="000000"/>
                          </a:solidFill>
                          <a:effectLst/>
                          <a:latin typeface="Calibri"/>
                        </a:rPr>
                        <a:t>2,801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a:solidFill>
                            <a:srgbClr val="000000"/>
                          </a:solidFill>
                          <a:effectLst/>
                          <a:latin typeface="Calibri"/>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559">
                <a:tc>
                  <a:txBody>
                    <a:bodyPr/>
                    <a:lstStyle/>
                    <a:p>
                      <a:pPr algn="l" fontAlgn="b"/>
                      <a:r>
                        <a:rPr lang="es-MX" sz="1400" b="0" i="0" u="none" strike="noStrike" dirty="0">
                          <a:solidFill>
                            <a:srgbClr val="000000"/>
                          </a:solidFill>
                          <a:effectLst/>
                          <a:latin typeface="Calibri"/>
                        </a:rPr>
                        <a:t>Dividendos Baja </a:t>
                      </a:r>
                      <a:r>
                        <a:rPr lang="es-MX" sz="1400" b="0" i="0" u="none" strike="noStrike" dirty="0" smtClean="0">
                          <a:solidFill>
                            <a:srgbClr val="000000"/>
                          </a:solidFill>
                          <a:effectLst/>
                          <a:latin typeface="Calibri"/>
                        </a:rPr>
                        <a:t>Siniestralidad</a:t>
                      </a:r>
                      <a:endParaRPr lang="es-MX"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smtClean="0">
                          <a:solidFill>
                            <a:srgbClr val="000000"/>
                          </a:solidFill>
                          <a:effectLst/>
                          <a:latin typeface="Calibri"/>
                        </a:rPr>
                        <a:t>373</a:t>
                      </a:r>
                      <a:endParaRPr lang="es-MX"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a:solidFill>
                            <a:srgbClr val="000000"/>
                          </a:solidFill>
                          <a:effectLst/>
                          <a:latin typeface="Calibri"/>
                        </a:rPr>
                        <a:t>3.05%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559">
                <a:tc>
                  <a:txBody>
                    <a:bodyPr/>
                    <a:lstStyle/>
                    <a:p>
                      <a:pPr algn="l" fontAlgn="b"/>
                      <a:r>
                        <a:rPr lang="es-MX" sz="1400" b="0" i="0" u="none" strike="noStrike" dirty="0">
                          <a:solidFill>
                            <a:srgbClr val="000000"/>
                          </a:solidFill>
                          <a:effectLst/>
                          <a:latin typeface="Calibri"/>
                        </a:rPr>
                        <a:t>Excedentes Seguro de </a:t>
                      </a:r>
                      <a:r>
                        <a:rPr lang="es-MX" sz="1400" b="0" i="0" u="none" strike="noStrike" dirty="0" smtClean="0">
                          <a:solidFill>
                            <a:srgbClr val="000000"/>
                          </a:solidFill>
                          <a:effectLst/>
                          <a:latin typeface="Calibri"/>
                        </a:rPr>
                        <a:t>Daños</a:t>
                      </a:r>
                      <a:endParaRPr lang="es-MX"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a:solidFill>
                            <a:srgbClr val="000000"/>
                          </a:solidFill>
                          <a:effectLst/>
                          <a:latin typeface="Calibri"/>
                        </a:rPr>
                        <a:t>399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a:solidFill>
                            <a:srgbClr val="000000"/>
                          </a:solidFill>
                          <a:effectLst/>
                          <a:latin typeface="Calibri"/>
                        </a:rPr>
                        <a:t>3.05%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559">
                <a:tc>
                  <a:txBody>
                    <a:bodyPr/>
                    <a:lstStyle/>
                    <a:p>
                      <a:pPr algn="l" fontAlgn="b"/>
                      <a:r>
                        <a:rPr lang="es-MX" sz="1400" b="0" i="0" u="none" strike="noStrike" dirty="0">
                          <a:solidFill>
                            <a:srgbClr val="000000"/>
                          </a:solidFill>
                          <a:effectLst/>
                          <a:latin typeface="Calibri"/>
                        </a:rPr>
                        <a:t>Fondo de </a:t>
                      </a:r>
                      <a:r>
                        <a:rPr lang="es-MX" sz="1400" b="0" i="0" u="none" strike="noStrike" dirty="0" smtClean="0">
                          <a:solidFill>
                            <a:srgbClr val="000000"/>
                          </a:solidFill>
                          <a:effectLst/>
                          <a:latin typeface="Calibri"/>
                        </a:rPr>
                        <a:t>Ahorro Empleados</a:t>
                      </a:r>
                      <a:endParaRPr lang="es-MX"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a:solidFill>
                            <a:srgbClr val="000000"/>
                          </a:solidFill>
                          <a:effectLst/>
                          <a:latin typeface="Calibri"/>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a:solidFill>
                            <a:srgbClr val="000000"/>
                          </a:solidFill>
                          <a:effectLst/>
                          <a:latin typeface="Calibri"/>
                        </a:rPr>
                        <a:t>3.87%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559">
                <a:tc>
                  <a:txBody>
                    <a:bodyPr/>
                    <a:lstStyle/>
                    <a:p>
                      <a:pPr algn="l" fontAlgn="b"/>
                      <a:r>
                        <a:rPr lang="es-MX" sz="1400" b="0" i="0" u="none" strike="noStrike" dirty="0" smtClean="0">
                          <a:solidFill>
                            <a:srgbClr val="000000"/>
                          </a:solidFill>
                          <a:effectLst/>
                          <a:latin typeface="Calibri"/>
                        </a:rPr>
                        <a:t>Fondo de Pensiones </a:t>
                      </a:r>
                      <a:r>
                        <a:rPr lang="es-MX" sz="1400" b="0" i="0" u="none" strike="noStrike" dirty="0">
                          <a:solidFill>
                            <a:srgbClr val="000000"/>
                          </a:solidFill>
                          <a:effectLst/>
                          <a:latin typeface="Calibri"/>
                        </a:rPr>
                        <a:t>y </a:t>
                      </a:r>
                      <a:r>
                        <a:rPr lang="es-MX" sz="1400" b="0" i="0" u="none" strike="noStrike" dirty="0" smtClean="0">
                          <a:solidFill>
                            <a:srgbClr val="000000"/>
                          </a:solidFill>
                          <a:effectLst/>
                          <a:latin typeface="Calibri"/>
                        </a:rPr>
                        <a:t>Jubilaciones</a:t>
                      </a:r>
                      <a:endParaRPr lang="es-MX"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smtClean="0">
                          <a:solidFill>
                            <a:srgbClr val="000000"/>
                          </a:solidFill>
                          <a:effectLst/>
                          <a:latin typeface="Calibri"/>
                        </a:rPr>
                        <a:t>2,251</a:t>
                      </a:r>
                      <a:endParaRPr lang="es-MX"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400" b="0" i="0" u="none" strike="noStrike" dirty="0">
                          <a:solidFill>
                            <a:srgbClr val="000000"/>
                          </a:solidFill>
                          <a:effectLst/>
                          <a:latin typeface="Calibri"/>
                        </a:rPr>
                        <a:t>4.22%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047620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76735"/>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001 </a:t>
            </a:r>
            <a:r>
              <a:rPr lang="es-MX" b="1" dirty="0">
                <a:solidFill>
                  <a:prstClr val="black"/>
                </a:solidFill>
                <a:ea typeface="MS PGothic" pitchFamily="34" charset="-128"/>
                <a:cs typeface="Arial" pitchFamily="34" charset="0"/>
              </a:rPr>
              <a:t>del </a:t>
            </a:r>
            <a:r>
              <a:rPr lang="es-MX" b="1" dirty="0" smtClean="0">
                <a:solidFill>
                  <a:prstClr val="black"/>
                </a:solidFill>
                <a:ea typeface="MS PGothic" pitchFamily="34" charset="-128"/>
                <a:cs typeface="Arial" pitchFamily="34" charset="0"/>
              </a:rPr>
              <a:t>Grupo de Trabajo </a:t>
            </a:r>
            <a:r>
              <a:rPr lang="es-MX" b="1" dirty="0">
                <a:solidFill>
                  <a:prstClr val="black"/>
                </a:solidFill>
                <a:ea typeface="MS PGothic" pitchFamily="34" charset="-128"/>
                <a:cs typeface="Arial" pitchFamily="34" charset="0"/>
              </a:rPr>
              <a:t>de Inversiones</a:t>
            </a:r>
          </a:p>
          <a:p>
            <a:pPr algn="ctr" defTabSz="457200"/>
            <a:r>
              <a:rPr lang="es-MX" b="1" dirty="0" smtClean="0">
                <a:solidFill>
                  <a:prstClr val="black"/>
                </a:solidFill>
                <a:ea typeface="MS PGothic" pitchFamily="34" charset="-128"/>
                <a:cs typeface="Arial" pitchFamily="34" charset="0"/>
              </a:rPr>
              <a:t>19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agosto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
        <p:nvSpPr>
          <p:cNvPr id="2" name="1 Rectángulo"/>
          <p:cNvSpPr/>
          <p:nvPr/>
        </p:nvSpPr>
        <p:spPr>
          <a:xfrm>
            <a:off x="425093" y="2194749"/>
            <a:ext cx="8323122" cy="3354765"/>
          </a:xfrm>
          <a:prstGeom prst="rect">
            <a:avLst/>
          </a:prstGeom>
        </p:spPr>
        <p:txBody>
          <a:bodyPr wrap="square">
            <a:spAutoFit/>
          </a:bodyPr>
          <a:lstStyle/>
          <a:p>
            <a:pPr marL="355600" indent="-355600" algn="just" defTabSz="457200">
              <a:spcAft>
                <a:spcPts val="1200"/>
              </a:spcAft>
              <a:buFont typeface="+mj-lt"/>
              <a:buAutoNum type="arabicPeriod"/>
            </a:pPr>
            <a:r>
              <a:rPr lang="es-MX" b="1" dirty="0">
                <a:solidFill>
                  <a:srgbClr val="B2B2B2"/>
                </a:solidFill>
              </a:rPr>
              <a:t>Informe sobre perspectivas económicas nacionales e internacionales.</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resultados y estrategia de inversión del FANVIT.</a:t>
            </a:r>
          </a:p>
          <a:p>
            <a:pPr marL="355600" indent="-355600" algn="just" defTabSz="457200">
              <a:spcAft>
                <a:spcPts val="1200"/>
              </a:spcAft>
              <a:buFont typeface="+mj-lt"/>
              <a:buAutoNum type="arabicPeriod"/>
            </a:pPr>
            <a:r>
              <a:rPr lang="es-MX" b="1" dirty="0">
                <a:solidFill>
                  <a:srgbClr val="B2B2B2"/>
                </a:solidFill>
              </a:rPr>
              <a:t>Informe sobre el valor de referencia para evaluar el desempeño de la cartera de inversión en la etapa inicial.</a:t>
            </a:r>
          </a:p>
          <a:p>
            <a:pPr marL="355600" indent="-355600" algn="just" defTabSz="457200">
              <a:spcAft>
                <a:spcPts val="1200"/>
              </a:spcAft>
              <a:buFont typeface="+mj-lt"/>
              <a:buAutoNum type="arabicPeriod"/>
            </a:pPr>
            <a:r>
              <a:rPr lang="es-MX" b="1" dirty="0">
                <a:solidFill>
                  <a:srgbClr val="B2B2B2"/>
                </a:solidFill>
              </a:rPr>
              <a:t>Informe sobre la gestión y los avances en la implementación del Marco de Gestión del Fondo de Protección de Pagos, Fondo de Seguro de Daños, Fondo de Dividendos, Fondo de Pensiones y el Fondo de Ahorro. </a:t>
            </a:r>
          </a:p>
          <a:p>
            <a:pPr marL="355600" indent="-355600" algn="just" defTabSz="457200">
              <a:spcAft>
                <a:spcPts val="1200"/>
              </a:spcAft>
              <a:buFont typeface="+mj-lt"/>
              <a:buAutoNum type="arabicPeriod"/>
            </a:pPr>
            <a:r>
              <a:rPr lang="es-MX" b="1" dirty="0">
                <a:solidFill>
                  <a:srgbClr val="BB2D2C"/>
                </a:solidFill>
              </a:rPr>
              <a:t>Propuesta de Bases de Funcionamiento del Grupo de Trabajo de Inversiones.</a:t>
            </a:r>
          </a:p>
          <a:p>
            <a:pPr marL="355600" lvl="0" indent="-355600" algn="just" defTabSz="457200">
              <a:spcAft>
                <a:spcPts val="1200"/>
              </a:spcAft>
              <a:buFont typeface="+mj-lt"/>
              <a:buAutoNum type="arabicPeriod"/>
            </a:pPr>
            <a:r>
              <a:rPr lang="es-MX" b="1" dirty="0">
                <a:solidFill>
                  <a:srgbClr val="B2B2B2"/>
                </a:solidFill>
              </a:rPr>
              <a:t>Asuntos </a:t>
            </a:r>
            <a:r>
              <a:rPr lang="es-MX" b="1" dirty="0" smtClean="0">
                <a:solidFill>
                  <a:srgbClr val="B2B2B2"/>
                </a:solidFill>
              </a:rPr>
              <a:t>Generales.</a:t>
            </a:r>
            <a:endParaRPr lang="es-MX" b="1" dirty="0">
              <a:solidFill>
                <a:srgbClr val="B2B2B2"/>
              </a:solidFill>
            </a:endParaRPr>
          </a:p>
        </p:txBody>
      </p:sp>
    </p:spTree>
    <p:extLst>
      <p:ext uri="{BB962C8B-B14F-4D97-AF65-F5344CB8AC3E}">
        <p14:creationId xmlns:p14="http://schemas.microsoft.com/office/powerpoint/2010/main" val="35629169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5031"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27</a:t>
            </a:fld>
            <a:endParaRPr lang="es-ES" sz="1050" dirty="0">
              <a:solidFill>
                <a:prstClr val="black"/>
              </a:solidFill>
              <a:latin typeface="Arial" pitchFamily="34" charset="0"/>
              <a:cs typeface="Arial" pitchFamily="34" charset="0"/>
            </a:endParaRPr>
          </a:p>
        </p:txBody>
      </p:sp>
      <p:sp>
        <p:nvSpPr>
          <p:cNvPr id="32" name="31 Rectángulo"/>
          <p:cNvSpPr/>
          <p:nvPr/>
        </p:nvSpPr>
        <p:spPr>
          <a:xfrm>
            <a:off x="1619023" y="1196752"/>
            <a:ext cx="7388499" cy="738664"/>
          </a:xfrm>
          <a:prstGeom prst="rect">
            <a:avLst/>
          </a:prstGeom>
        </p:spPr>
        <p:txBody>
          <a:bodyPr wrap="square">
            <a:spAutoFit/>
          </a:bodyPr>
          <a:lstStyle/>
          <a:p>
            <a:pPr marL="177800" indent="-177800" algn="just">
              <a:buFont typeface="Arial" pitchFamily="34" charset="0"/>
              <a:buChar char="•"/>
            </a:pPr>
            <a:r>
              <a:rPr lang="es-MX" sz="1400" dirty="0" smtClean="0">
                <a:solidFill>
                  <a:prstClr val="black"/>
                </a:solidFill>
              </a:rPr>
              <a:t>El </a:t>
            </a:r>
            <a:r>
              <a:rPr lang="es-MX" sz="1400" dirty="0">
                <a:solidFill>
                  <a:prstClr val="black"/>
                </a:solidFill>
              </a:rPr>
              <a:t>“GTI” es un órgano de la Administración encargado de velar por la gestión de los recursos bajo la administración del Infonavit, y tendrá las funciones que se describen en el </a:t>
            </a:r>
            <a:r>
              <a:rPr lang="es-MX" sz="1400" dirty="0" smtClean="0">
                <a:solidFill>
                  <a:prstClr val="black"/>
                </a:solidFill>
              </a:rPr>
              <a:t>Marco </a:t>
            </a:r>
            <a:r>
              <a:rPr lang="es-MX" sz="1400" dirty="0">
                <a:solidFill>
                  <a:prstClr val="black"/>
                </a:solidFill>
              </a:rPr>
              <a:t>de Gestión vigente, y las demás que le encomienden los demás órganos de gobierno facultados para ello.</a:t>
            </a:r>
          </a:p>
        </p:txBody>
      </p:sp>
      <p:sp>
        <p:nvSpPr>
          <p:cNvPr id="44" name="Rectangle 10"/>
          <p:cNvSpPr/>
          <p:nvPr/>
        </p:nvSpPr>
        <p:spPr>
          <a:xfrm>
            <a:off x="147112" y="1130732"/>
            <a:ext cx="1296000" cy="786099"/>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a:r>
              <a:rPr lang="es-MX" sz="1200" b="1" dirty="0">
                <a:solidFill>
                  <a:prstClr val="white"/>
                </a:solidFill>
              </a:rPr>
              <a:t>Definición</a:t>
            </a:r>
          </a:p>
        </p:txBody>
      </p:sp>
      <p:sp>
        <p:nvSpPr>
          <p:cNvPr id="28" name="Title 1"/>
          <p:cNvSpPr>
            <a:spLocks noGrp="1"/>
          </p:cNvSpPr>
          <p:nvPr>
            <p:ph type="title"/>
          </p:nvPr>
        </p:nvSpPr>
        <p:spPr>
          <a:xfrm>
            <a:off x="144001" y="188640"/>
            <a:ext cx="5033142" cy="742950"/>
          </a:xfrm>
        </p:spPr>
        <p:txBody>
          <a:bodyPr/>
          <a:lstStyle/>
          <a:p>
            <a:r>
              <a:rPr lang="es-MX" sz="2200" dirty="0"/>
              <a:t>Grupo de Trabajo de Inversiones de la Administración</a:t>
            </a:r>
            <a:endParaRPr lang="es-MX" sz="1600" dirty="0"/>
          </a:p>
        </p:txBody>
      </p:sp>
      <p:sp>
        <p:nvSpPr>
          <p:cNvPr id="20" name="Rectangle 10"/>
          <p:cNvSpPr/>
          <p:nvPr/>
        </p:nvSpPr>
        <p:spPr>
          <a:xfrm>
            <a:off x="149384" y="2044461"/>
            <a:ext cx="1296000" cy="2336008"/>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a:r>
              <a:rPr lang="es-MX" sz="1200" b="1" dirty="0">
                <a:solidFill>
                  <a:prstClr val="white"/>
                </a:solidFill>
              </a:rPr>
              <a:t>Integrantes</a:t>
            </a:r>
          </a:p>
        </p:txBody>
      </p:sp>
      <p:sp>
        <p:nvSpPr>
          <p:cNvPr id="21" name="Rectangle 10"/>
          <p:cNvSpPr/>
          <p:nvPr/>
        </p:nvSpPr>
        <p:spPr>
          <a:xfrm>
            <a:off x="138008" y="4558364"/>
            <a:ext cx="1296000" cy="2213761"/>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a:r>
              <a:rPr lang="es-MX" sz="1200" b="1" dirty="0" smtClean="0">
                <a:solidFill>
                  <a:prstClr val="white"/>
                </a:solidFill>
              </a:rPr>
              <a:t>Principales Facultades </a:t>
            </a:r>
            <a:r>
              <a:rPr lang="es-MX" sz="1200" b="1" dirty="0">
                <a:solidFill>
                  <a:prstClr val="white"/>
                </a:solidFill>
              </a:rPr>
              <a:t>y Obligaciones</a:t>
            </a:r>
          </a:p>
        </p:txBody>
      </p:sp>
      <p:sp>
        <p:nvSpPr>
          <p:cNvPr id="2" name="1 Rectángulo"/>
          <p:cNvSpPr/>
          <p:nvPr/>
        </p:nvSpPr>
        <p:spPr>
          <a:xfrm>
            <a:off x="1619672" y="1986496"/>
            <a:ext cx="7387850" cy="2462213"/>
          </a:xfrm>
          <a:prstGeom prst="rect">
            <a:avLst/>
          </a:prstGeom>
        </p:spPr>
        <p:txBody>
          <a:bodyPr wrap="square">
            <a:spAutoFit/>
          </a:bodyPr>
          <a:lstStyle/>
          <a:p>
            <a:pPr marL="177800" indent="-177800">
              <a:buFont typeface="Arial" pitchFamily="34" charset="0"/>
              <a:buChar char="•"/>
            </a:pPr>
            <a:r>
              <a:rPr lang="es-MX" sz="1400" dirty="0">
                <a:solidFill>
                  <a:prstClr val="black"/>
                </a:solidFill>
              </a:rPr>
              <a:t>Como parte de el desarrollo de capacidades internas, el </a:t>
            </a:r>
            <a:r>
              <a:rPr lang="es-MX" sz="1400" dirty="0" smtClean="0">
                <a:solidFill>
                  <a:prstClr val="black"/>
                </a:solidFill>
              </a:rPr>
              <a:t>Grupo de Trabajo de Inversiones de la Administración estará </a:t>
            </a:r>
            <a:r>
              <a:rPr lang="es-MX" sz="1400" dirty="0">
                <a:solidFill>
                  <a:prstClr val="black"/>
                </a:solidFill>
              </a:rPr>
              <a:t>integrado por los titulares de los siguientes cargos de la Administración: </a:t>
            </a:r>
          </a:p>
          <a:p>
            <a:pPr marL="450850" lvl="1" indent="-273050">
              <a:buFont typeface="+mj-lt"/>
              <a:buAutoNum type="arabicPeriod"/>
            </a:pPr>
            <a:r>
              <a:rPr lang="es-MX" sz="1400" dirty="0">
                <a:solidFill>
                  <a:prstClr val="black"/>
                </a:solidFill>
              </a:rPr>
              <a:t>Titular de la Subdirección General de Planeación y Finanzas.</a:t>
            </a:r>
          </a:p>
          <a:p>
            <a:pPr marL="450850" lvl="1" indent="-273050">
              <a:buFont typeface="+mj-lt"/>
              <a:buAutoNum type="arabicPeriod"/>
            </a:pPr>
            <a:r>
              <a:rPr lang="es-MX" sz="1400" dirty="0">
                <a:solidFill>
                  <a:prstClr val="black"/>
                </a:solidFill>
              </a:rPr>
              <a:t>Titular de la Subdirección General Jurídica</a:t>
            </a:r>
          </a:p>
          <a:p>
            <a:pPr marL="450850" lvl="1" indent="-273050">
              <a:buFont typeface="+mj-lt"/>
              <a:buAutoNum type="arabicPeriod"/>
            </a:pPr>
            <a:r>
              <a:rPr lang="es-MX" sz="1400" dirty="0">
                <a:solidFill>
                  <a:prstClr val="black"/>
                </a:solidFill>
              </a:rPr>
              <a:t>Titular de la Gerencia Sr. de Mercados Financieros y Gestión de Inversiones</a:t>
            </a:r>
            <a:r>
              <a:rPr lang="es-MX" sz="1400" dirty="0" smtClean="0">
                <a:solidFill>
                  <a:prstClr val="black"/>
                </a:solidFill>
              </a:rPr>
              <a:t>.</a:t>
            </a:r>
          </a:p>
          <a:p>
            <a:pPr marL="450850" lvl="1" indent="-273050">
              <a:buFont typeface="+mj-lt"/>
              <a:buAutoNum type="arabicPeriod"/>
            </a:pPr>
            <a:r>
              <a:rPr lang="es-MX" sz="1400" dirty="0">
                <a:solidFill>
                  <a:prstClr val="black"/>
                </a:solidFill>
              </a:rPr>
              <a:t>Titular de la Gerencia Sr. de </a:t>
            </a:r>
            <a:r>
              <a:rPr lang="es-MX" sz="1400" dirty="0" smtClean="0">
                <a:solidFill>
                  <a:prstClr val="black"/>
                </a:solidFill>
              </a:rPr>
              <a:t>Finanzas.</a:t>
            </a:r>
          </a:p>
          <a:p>
            <a:pPr marL="450850" lvl="1" indent="-273050">
              <a:buFont typeface="+mj-lt"/>
              <a:buAutoNum type="arabicPeriod"/>
            </a:pPr>
            <a:r>
              <a:rPr lang="es-MX" sz="1400" dirty="0" smtClean="0">
                <a:solidFill>
                  <a:prstClr val="black"/>
                </a:solidFill>
              </a:rPr>
              <a:t>Titular </a:t>
            </a:r>
            <a:r>
              <a:rPr lang="es-MX" sz="1400" dirty="0">
                <a:solidFill>
                  <a:prstClr val="black"/>
                </a:solidFill>
              </a:rPr>
              <a:t>de la Gerencia Sr. de </a:t>
            </a:r>
            <a:r>
              <a:rPr lang="es-MX" sz="1400" dirty="0" smtClean="0">
                <a:solidFill>
                  <a:prstClr val="black"/>
                </a:solidFill>
              </a:rPr>
              <a:t>Gestión Estratégica del Balance</a:t>
            </a:r>
            <a:endParaRPr lang="es-MX" sz="1400" dirty="0">
              <a:solidFill>
                <a:prstClr val="black"/>
              </a:solidFill>
            </a:endParaRPr>
          </a:p>
          <a:p>
            <a:pPr marL="450850" lvl="1" indent="-273050">
              <a:buFont typeface="+mj-lt"/>
              <a:buAutoNum type="arabicPeriod"/>
            </a:pPr>
            <a:r>
              <a:rPr lang="es-MX" sz="1400" dirty="0">
                <a:solidFill>
                  <a:prstClr val="black"/>
                </a:solidFill>
              </a:rPr>
              <a:t>Titular de la Coordinación General de </a:t>
            </a:r>
            <a:r>
              <a:rPr lang="es-MX" sz="1400" dirty="0" smtClean="0">
                <a:solidFill>
                  <a:prstClr val="black"/>
                </a:solidFill>
              </a:rPr>
              <a:t>Riesgos (miembro con voz pero sin voto)</a:t>
            </a:r>
          </a:p>
          <a:p>
            <a:pPr marL="177800" lvl="1" indent="-177800">
              <a:buFont typeface="Arial" pitchFamily="34" charset="0"/>
              <a:buChar char="•"/>
            </a:pPr>
            <a:r>
              <a:rPr lang="es-MX" sz="1400" dirty="0">
                <a:solidFill>
                  <a:prstClr val="black"/>
                </a:solidFill>
              </a:rPr>
              <a:t>Podrán acudir a las sesiones del “GTI” con voz pero sin voto, cualquier funcionario del Instituto o tercero con interés o conocimiento en el desahogo de un asunto en particular, a invitación de cualquier miembro del “</a:t>
            </a:r>
            <a:r>
              <a:rPr lang="es-MX" sz="1400" dirty="0" smtClean="0">
                <a:solidFill>
                  <a:prstClr val="black"/>
                </a:solidFill>
              </a:rPr>
              <a:t>GTI”.</a:t>
            </a:r>
            <a:endParaRPr lang="es-MX" sz="1400" dirty="0">
              <a:solidFill>
                <a:prstClr val="black"/>
              </a:solidFill>
            </a:endParaRPr>
          </a:p>
        </p:txBody>
      </p:sp>
      <p:sp>
        <p:nvSpPr>
          <p:cNvPr id="3" name="2 Rectángulo"/>
          <p:cNvSpPr/>
          <p:nvPr/>
        </p:nvSpPr>
        <p:spPr>
          <a:xfrm>
            <a:off x="1619671" y="4593979"/>
            <a:ext cx="7274367" cy="2031325"/>
          </a:xfrm>
          <a:prstGeom prst="rect">
            <a:avLst/>
          </a:prstGeom>
        </p:spPr>
        <p:txBody>
          <a:bodyPr wrap="square">
            <a:spAutoFit/>
          </a:bodyPr>
          <a:lstStyle/>
          <a:p>
            <a:pPr marL="177800" indent="-177800" algn="just">
              <a:buFont typeface="Arial" pitchFamily="34" charset="0"/>
              <a:buChar char="•"/>
            </a:pPr>
            <a:r>
              <a:rPr lang="es-MX" sz="1400" dirty="0">
                <a:solidFill>
                  <a:prstClr val="black"/>
                </a:solidFill>
              </a:rPr>
              <a:t>Son facultades y obligaciones del </a:t>
            </a:r>
            <a:r>
              <a:rPr lang="es-MX" sz="1400" dirty="0" smtClean="0">
                <a:solidFill>
                  <a:prstClr val="black"/>
                </a:solidFill>
              </a:rPr>
              <a:t>GTI, </a:t>
            </a:r>
            <a:r>
              <a:rPr lang="es-MX" sz="1400" dirty="0">
                <a:solidFill>
                  <a:prstClr val="black"/>
                </a:solidFill>
              </a:rPr>
              <a:t>entre otras, las siguientes:</a:t>
            </a:r>
          </a:p>
          <a:p>
            <a:pPr marL="450850" lvl="1" indent="-273050" algn="just">
              <a:buFont typeface="+mj-lt"/>
              <a:buAutoNum type="arabicPeriod"/>
            </a:pPr>
            <a:r>
              <a:rPr lang="es-MX" sz="1400" dirty="0" smtClean="0">
                <a:solidFill>
                  <a:prstClr val="black"/>
                </a:solidFill>
              </a:rPr>
              <a:t>Proponer un rendimiento </a:t>
            </a:r>
            <a:r>
              <a:rPr lang="es-MX" sz="1400" dirty="0">
                <a:solidFill>
                  <a:prstClr val="black"/>
                </a:solidFill>
              </a:rPr>
              <a:t>nominal </a:t>
            </a:r>
            <a:r>
              <a:rPr lang="es-MX" sz="1400" dirty="0" smtClean="0">
                <a:solidFill>
                  <a:prstClr val="black"/>
                </a:solidFill>
              </a:rPr>
              <a:t>para el portafolio para ser </a:t>
            </a:r>
            <a:r>
              <a:rPr lang="es-MX" sz="1400" dirty="0">
                <a:solidFill>
                  <a:prstClr val="black"/>
                </a:solidFill>
              </a:rPr>
              <a:t>aprobado por el Comité de Inversiones. </a:t>
            </a:r>
            <a:endParaRPr lang="es-MX" sz="1400" dirty="0" smtClean="0">
              <a:solidFill>
                <a:prstClr val="black"/>
              </a:solidFill>
            </a:endParaRPr>
          </a:p>
          <a:p>
            <a:pPr marL="450850" lvl="1" indent="-273050" algn="just">
              <a:buFont typeface="+mj-lt"/>
              <a:buAutoNum type="arabicPeriod"/>
            </a:pPr>
            <a:r>
              <a:rPr lang="es-MX" sz="1400" dirty="0" smtClean="0">
                <a:solidFill>
                  <a:prstClr val="black"/>
                </a:solidFill>
              </a:rPr>
              <a:t>Analizar las </a:t>
            </a:r>
            <a:r>
              <a:rPr lang="es-MX" sz="1400" dirty="0">
                <a:solidFill>
                  <a:prstClr val="black"/>
                </a:solidFill>
              </a:rPr>
              <a:t>medidas de rendimiento y riesgo relativas a la gestión de los Recursos del </a:t>
            </a:r>
            <a:r>
              <a:rPr lang="es-MX" sz="1400" dirty="0" smtClean="0">
                <a:solidFill>
                  <a:prstClr val="black"/>
                </a:solidFill>
              </a:rPr>
              <a:t>FANVIT y requerir los reportes que considere necesarios.</a:t>
            </a:r>
          </a:p>
          <a:p>
            <a:pPr marL="450850" lvl="1" indent="-273050" algn="just">
              <a:buFont typeface="+mj-lt"/>
              <a:buAutoNum type="arabicPeriod"/>
            </a:pPr>
            <a:r>
              <a:rPr lang="es-MX" sz="1400" dirty="0" smtClean="0">
                <a:solidFill>
                  <a:prstClr val="black"/>
                </a:solidFill>
              </a:rPr>
              <a:t>Monitorear los </a:t>
            </a:r>
            <a:r>
              <a:rPr lang="es-MX" sz="1400" dirty="0">
                <a:solidFill>
                  <a:prstClr val="black"/>
                </a:solidFill>
              </a:rPr>
              <a:t>riesgos a los que se encuentran expuestos los Recursos del </a:t>
            </a:r>
            <a:r>
              <a:rPr lang="es-MX" sz="1400" dirty="0" smtClean="0">
                <a:solidFill>
                  <a:prstClr val="black"/>
                </a:solidFill>
              </a:rPr>
              <a:t>FANVIT</a:t>
            </a:r>
          </a:p>
          <a:p>
            <a:pPr marL="450850" lvl="1" indent="-273050" algn="just">
              <a:buFont typeface="+mj-lt"/>
              <a:buAutoNum type="arabicPeriod"/>
            </a:pPr>
            <a:r>
              <a:rPr lang="es-MX" sz="1400" dirty="0">
                <a:solidFill>
                  <a:prstClr val="black"/>
                </a:solidFill>
              </a:rPr>
              <a:t>A</a:t>
            </a:r>
            <a:r>
              <a:rPr lang="es-MX" sz="1400" dirty="0" smtClean="0">
                <a:solidFill>
                  <a:prstClr val="black"/>
                </a:solidFill>
              </a:rPr>
              <a:t>poyar a la Administración </a:t>
            </a:r>
            <a:r>
              <a:rPr lang="es-MX" sz="1400" dirty="0">
                <a:solidFill>
                  <a:prstClr val="black"/>
                </a:solidFill>
              </a:rPr>
              <a:t>en la </a:t>
            </a:r>
            <a:r>
              <a:rPr lang="es-MX" sz="1400" dirty="0" smtClean="0">
                <a:solidFill>
                  <a:prstClr val="black"/>
                </a:solidFill>
              </a:rPr>
              <a:t>elaboración de los Manuales de los diferentes fideicomisos</a:t>
            </a:r>
            <a:endParaRPr lang="es-MX" sz="1400" dirty="0">
              <a:solidFill>
                <a:prstClr val="black"/>
              </a:solidFill>
            </a:endParaRPr>
          </a:p>
          <a:p>
            <a:pPr marL="450850" lvl="1" indent="-273050" algn="just">
              <a:buFont typeface="+mj-lt"/>
              <a:buAutoNum type="arabicPeriod"/>
            </a:pPr>
            <a:r>
              <a:rPr lang="es-MX" sz="1400" dirty="0" smtClean="0">
                <a:solidFill>
                  <a:prstClr val="black"/>
                </a:solidFill>
              </a:rPr>
              <a:t>Aprobar </a:t>
            </a:r>
            <a:r>
              <a:rPr lang="es-MX" sz="1400" dirty="0">
                <a:solidFill>
                  <a:prstClr val="black"/>
                </a:solidFill>
              </a:rPr>
              <a:t>los programas de rebalanceo de </a:t>
            </a:r>
            <a:r>
              <a:rPr lang="es-MX" sz="1400" dirty="0" smtClean="0">
                <a:solidFill>
                  <a:prstClr val="black"/>
                </a:solidFill>
              </a:rPr>
              <a:t>las carteras de </a:t>
            </a:r>
            <a:r>
              <a:rPr lang="es-MX" sz="1400" dirty="0">
                <a:solidFill>
                  <a:prstClr val="black"/>
                </a:solidFill>
              </a:rPr>
              <a:t>Inversión </a:t>
            </a:r>
          </a:p>
          <a:p>
            <a:pPr marL="450850" lvl="1" indent="-273050" algn="just">
              <a:buFont typeface="+mj-lt"/>
              <a:buAutoNum type="arabicPeriod"/>
            </a:pPr>
            <a:r>
              <a:rPr lang="es-MX" sz="1400" dirty="0" smtClean="0">
                <a:solidFill>
                  <a:prstClr val="black"/>
                </a:solidFill>
              </a:rPr>
              <a:t>Aprobar </a:t>
            </a:r>
            <a:r>
              <a:rPr lang="es-MX" sz="1400" dirty="0">
                <a:solidFill>
                  <a:prstClr val="black"/>
                </a:solidFill>
              </a:rPr>
              <a:t>y dar seguimiento a </a:t>
            </a:r>
            <a:r>
              <a:rPr lang="es-MX" sz="1400" dirty="0" smtClean="0">
                <a:solidFill>
                  <a:prstClr val="black"/>
                </a:solidFill>
              </a:rPr>
              <a:t>las  estrategias </a:t>
            </a:r>
            <a:r>
              <a:rPr lang="es-MX" sz="1400" dirty="0">
                <a:solidFill>
                  <a:prstClr val="black"/>
                </a:solidFill>
              </a:rPr>
              <a:t> </a:t>
            </a:r>
            <a:r>
              <a:rPr lang="es-MX" sz="1400" dirty="0" smtClean="0">
                <a:solidFill>
                  <a:prstClr val="black"/>
                </a:solidFill>
              </a:rPr>
              <a:t>inversión </a:t>
            </a:r>
          </a:p>
        </p:txBody>
      </p:sp>
    </p:spTree>
    <p:extLst>
      <p:ext uri="{BB962C8B-B14F-4D97-AF65-F5344CB8AC3E}">
        <p14:creationId xmlns:p14="http://schemas.microsoft.com/office/powerpoint/2010/main" val="35976832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28</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76735"/>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001 </a:t>
            </a:r>
            <a:r>
              <a:rPr lang="es-MX" b="1" dirty="0">
                <a:solidFill>
                  <a:prstClr val="black"/>
                </a:solidFill>
                <a:ea typeface="MS PGothic" pitchFamily="34" charset="-128"/>
                <a:cs typeface="Arial" pitchFamily="34" charset="0"/>
              </a:rPr>
              <a:t>del </a:t>
            </a:r>
            <a:r>
              <a:rPr lang="es-MX" b="1" dirty="0" smtClean="0">
                <a:solidFill>
                  <a:prstClr val="black"/>
                </a:solidFill>
                <a:ea typeface="MS PGothic" pitchFamily="34" charset="-128"/>
                <a:cs typeface="Arial" pitchFamily="34" charset="0"/>
              </a:rPr>
              <a:t>Grupo de Trabajo </a:t>
            </a:r>
            <a:r>
              <a:rPr lang="es-MX" b="1" dirty="0">
                <a:solidFill>
                  <a:prstClr val="black"/>
                </a:solidFill>
                <a:ea typeface="MS PGothic" pitchFamily="34" charset="-128"/>
                <a:cs typeface="Arial" pitchFamily="34" charset="0"/>
              </a:rPr>
              <a:t>de Inversiones</a:t>
            </a:r>
          </a:p>
          <a:p>
            <a:pPr algn="ctr" defTabSz="457200"/>
            <a:r>
              <a:rPr lang="es-MX" b="1" dirty="0" smtClean="0">
                <a:solidFill>
                  <a:prstClr val="black"/>
                </a:solidFill>
                <a:ea typeface="MS PGothic" pitchFamily="34" charset="-128"/>
                <a:cs typeface="Arial" pitchFamily="34" charset="0"/>
              </a:rPr>
              <a:t>19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agosto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
        <p:nvSpPr>
          <p:cNvPr id="2" name="1 Rectángulo"/>
          <p:cNvSpPr/>
          <p:nvPr/>
        </p:nvSpPr>
        <p:spPr>
          <a:xfrm>
            <a:off x="425093" y="2194749"/>
            <a:ext cx="8323122" cy="3354765"/>
          </a:xfrm>
          <a:prstGeom prst="rect">
            <a:avLst/>
          </a:prstGeom>
        </p:spPr>
        <p:txBody>
          <a:bodyPr wrap="square">
            <a:spAutoFit/>
          </a:bodyPr>
          <a:lstStyle/>
          <a:p>
            <a:pPr marL="355600" indent="-355600" algn="just" defTabSz="457200">
              <a:spcAft>
                <a:spcPts val="1200"/>
              </a:spcAft>
              <a:buFont typeface="+mj-lt"/>
              <a:buAutoNum type="arabicPeriod"/>
            </a:pPr>
            <a:r>
              <a:rPr lang="es-MX" b="1" dirty="0">
                <a:solidFill>
                  <a:srgbClr val="B2B2B2"/>
                </a:solidFill>
              </a:rPr>
              <a:t>Informe sobre perspectivas económicas nacionales e internacionales.</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resultados y estrategia de inversión del FANVIT.</a:t>
            </a:r>
          </a:p>
          <a:p>
            <a:pPr marL="355600" indent="-355600" algn="just" defTabSz="457200">
              <a:spcAft>
                <a:spcPts val="1200"/>
              </a:spcAft>
              <a:buFont typeface="+mj-lt"/>
              <a:buAutoNum type="arabicPeriod"/>
            </a:pPr>
            <a:r>
              <a:rPr lang="es-MX" b="1" dirty="0">
                <a:solidFill>
                  <a:srgbClr val="B2B2B2"/>
                </a:solidFill>
              </a:rPr>
              <a:t>Informe sobre el valor de referencia para evaluar el desempeño de la cartera de inversión en la etapa inicial.</a:t>
            </a:r>
          </a:p>
          <a:p>
            <a:pPr marL="355600" indent="-355600" algn="just" defTabSz="457200">
              <a:spcAft>
                <a:spcPts val="1200"/>
              </a:spcAft>
              <a:buFont typeface="+mj-lt"/>
              <a:buAutoNum type="arabicPeriod"/>
            </a:pPr>
            <a:r>
              <a:rPr lang="es-MX" b="1" dirty="0" smtClean="0">
                <a:solidFill>
                  <a:srgbClr val="B2B2B2"/>
                </a:solidFill>
              </a:rPr>
              <a:t>Informe </a:t>
            </a:r>
            <a:r>
              <a:rPr lang="es-MX" b="1" dirty="0">
                <a:solidFill>
                  <a:srgbClr val="B2B2B2"/>
                </a:solidFill>
              </a:rPr>
              <a:t>sobre la gestión y los avances en la implementación del Marco de Gestión del Fondo de Protección de Pagos, Fondo de Seguro de Daños, Fondo de Dividendos, Fondo de Pensiones y el Fondo de Ahorro. </a:t>
            </a:r>
          </a:p>
          <a:p>
            <a:pPr marL="355600" indent="-355600" algn="just" defTabSz="457200">
              <a:spcAft>
                <a:spcPts val="1200"/>
              </a:spcAft>
              <a:buFont typeface="+mj-lt"/>
              <a:buAutoNum type="arabicPeriod"/>
            </a:pPr>
            <a:r>
              <a:rPr lang="es-MX" b="1" dirty="0" smtClean="0">
                <a:solidFill>
                  <a:srgbClr val="B2B2B2"/>
                </a:solidFill>
              </a:rPr>
              <a:t>Propuesta </a:t>
            </a:r>
            <a:r>
              <a:rPr lang="es-MX" b="1" dirty="0">
                <a:solidFill>
                  <a:srgbClr val="B2B2B2"/>
                </a:solidFill>
              </a:rPr>
              <a:t>de Bases de Funcionamiento del Grupo de Trabajo de </a:t>
            </a:r>
            <a:r>
              <a:rPr lang="es-MX" b="1" dirty="0" smtClean="0">
                <a:solidFill>
                  <a:srgbClr val="B2B2B2"/>
                </a:solidFill>
              </a:rPr>
              <a:t>Inversiones.</a:t>
            </a:r>
            <a:endParaRPr lang="es-MX" b="1" dirty="0">
              <a:solidFill>
                <a:srgbClr val="B2B2B2"/>
              </a:solidFill>
            </a:endParaRPr>
          </a:p>
          <a:p>
            <a:pPr marL="355600" lvl="0" indent="-355600" algn="just" defTabSz="457200">
              <a:spcAft>
                <a:spcPts val="1200"/>
              </a:spcAft>
              <a:buFont typeface="+mj-lt"/>
              <a:buAutoNum type="arabicPeriod"/>
            </a:pPr>
            <a:r>
              <a:rPr lang="es-MX" b="1" dirty="0">
                <a:solidFill>
                  <a:srgbClr val="BB2D2C"/>
                </a:solidFill>
              </a:rPr>
              <a:t>Asuntos Generales.</a:t>
            </a:r>
          </a:p>
        </p:txBody>
      </p:sp>
    </p:spTree>
    <p:extLst>
      <p:ext uri="{BB962C8B-B14F-4D97-AF65-F5344CB8AC3E}">
        <p14:creationId xmlns:p14="http://schemas.microsoft.com/office/powerpoint/2010/main" val="35629169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29</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a:rPr>
              <a:t>Designación </a:t>
            </a:r>
            <a:r>
              <a:rPr lang="es-MX" sz="2200" dirty="0">
                <a:solidFill>
                  <a:prstClr val="white"/>
                </a:solidFill>
                <a:ea typeface="MS PGothic" pitchFamily="34" charset="-128"/>
                <a:cs typeface="Arial"/>
              </a:rPr>
              <a:t>de Secretario y Prosecretario </a:t>
            </a:r>
          </a:p>
        </p:txBody>
      </p:sp>
      <p:sp>
        <p:nvSpPr>
          <p:cNvPr id="3" name="2 Rectángulo"/>
          <p:cNvSpPr/>
          <p:nvPr/>
        </p:nvSpPr>
        <p:spPr>
          <a:xfrm>
            <a:off x="191065" y="1435289"/>
            <a:ext cx="8379726" cy="646331"/>
          </a:xfrm>
          <a:prstGeom prst="rect">
            <a:avLst/>
          </a:prstGeom>
        </p:spPr>
        <p:txBody>
          <a:bodyPr wrap="square">
            <a:spAutoFit/>
          </a:bodyPr>
          <a:lstStyle/>
          <a:p>
            <a:pPr marL="285750" indent="-285750">
              <a:buFont typeface="Arial" pitchFamily="34" charset="0"/>
              <a:buChar char="•"/>
            </a:pPr>
            <a:r>
              <a:rPr lang="es-MX" dirty="0"/>
              <a:t>Se </a:t>
            </a:r>
            <a:r>
              <a:rPr lang="es-MX" dirty="0" smtClean="0"/>
              <a:t>propone </a:t>
            </a:r>
            <a:r>
              <a:rPr lang="es-MX" dirty="0"/>
              <a:t>como Secretario del GTI a Pablo Olhovich Pérez y como Prosecretario del mismo a Luis Jaime Bugarini Díaz González.</a:t>
            </a:r>
          </a:p>
        </p:txBody>
      </p:sp>
    </p:spTree>
    <p:extLst>
      <p:ext uri="{BB962C8B-B14F-4D97-AF65-F5344CB8AC3E}">
        <p14:creationId xmlns:p14="http://schemas.microsoft.com/office/powerpoint/2010/main" val="17351520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Sesión 001 del Grupo de Trabajo de Inversiones</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Agosto 2014</a:t>
            </a:r>
            <a:endParaRPr lang="es-MX" dirty="0"/>
          </a:p>
        </p:txBody>
      </p:sp>
    </p:spTree>
    <p:custDataLst>
      <p:tags r:id="rId1"/>
    </p:custDataLst>
    <p:extLst>
      <p:ext uri="{BB962C8B-B14F-4D97-AF65-F5344CB8AC3E}">
        <p14:creationId xmlns:p14="http://schemas.microsoft.com/office/powerpoint/2010/main" val="25679935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SLIDESTYLE" val="CoverPag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17747</TotalTime>
  <Words>3869</Words>
  <Application>Microsoft Office PowerPoint</Application>
  <PresentationFormat>Carta (216 x 279 mm)</PresentationFormat>
  <Paragraphs>756</Paragraphs>
  <Slides>31</Slides>
  <Notes>22</Notes>
  <HiddenSlides>0</HiddenSlides>
  <MMClips>0</MMClips>
  <ScaleCrop>false</ScaleCrop>
  <HeadingPairs>
    <vt:vector size="6" baseType="variant">
      <vt:variant>
        <vt:lpstr>Tema</vt:lpstr>
      </vt:variant>
      <vt:variant>
        <vt:i4>4</vt:i4>
      </vt:variant>
      <vt:variant>
        <vt:lpstr>Servidores OLE incrustados</vt:lpstr>
      </vt:variant>
      <vt:variant>
        <vt:i4>1</vt:i4>
      </vt:variant>
      <vt:variant>
        <vt:lpstr>Títulos de diapositiva</vt:lpstr>
      </vt:variant>
      <vt:variant>
        <vt:i4>31</vt:i4>
      </vt:variant>
    </vt:vector>
  </HeadingPairs>
  <TitlesOfParts>
    <vt:vector size="36" baseType="lpstr">
      <vt:lpstr>blank</vt:lpstr>
      <vt:lpstr>1_blank</vt:lpstr>
      <vt:lpstr>2_blank</vt:lpstr>
      <vt:lpstr>Tema de Office</vt:lpstr>
      <vt:lpstr>think-cell Slide</vt:lpstr>
      <vt:lpstr>Sesión 001 del Grupo de Trabajo de Inversiones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Visión de Mercado</vt:lpstr>
      <vt:lpstr>Estrategia de Inversión (1/2)</vt:lpstr>
      <vt:lpstr>Estrategia de Inversión (2/2)</vt:lpstr>
      <vt:lpstr>Inversiones realizadas: Cartera</vt:lpstr>
      <vt:lpstr>Inversiones realizadas: Cartera</vt:lpstr>
      <vt:lpstr>Presentación de PowerPoint</vt:lpstr>
      <vt:lpstr>Presentación de PowerPoint</vt:lpstr>
      <vt:lpstr>Valor de Referencia aprobado</vt:lpstr>
      <vt:lpstr>Consideraciones sobre el rendimiento esperado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Resumen de Fondos</vt:lpstr>
      <vt:lpstr>Presentación de PowerPoint</vt:lpstr>
      <vt:lpstr>Grupo de Trabajo de Inversiones de la Administración</vt:lpstr>
      <vt:lpstr>Presentación de PowerPoint</vt:lpstr>
      <vt:lpstr>Presentación de PowerPoint</vt:lpstr>
      <vt:lpstr>Sesión 001 del Grupo de Trabajo de Inversiones</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Santiesteban Calderon Maria Fernanda</cp:lastModifiedBy>
  <cp:revision>519</cp:revision>
  <cp:lastPrinted>2014-05-30T21:45:23Z</cp:lastPrinted>
  <dcterms:created xsi:type="dcterms:W3CDTF">2014-04-09T15:13:30Z</dcterms:created>
  <dcterms:modified xsi:type="dcterms:W3CDTF">2016-01-21T00:46:40Z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