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tags/tag7.xml" ContentType="application/vnd.openxmlformats-officedocument.presentationml.tags+xml"/>
  <Override PartName="/ppt/theme/theme10.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0.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1.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4.xml" ContentType="application/vnd.openxmlformats-officedocument.drawingml.chart+xml"/>
  <Override PartName="/ppt/notesSlides/notesSlide15.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0.xml" ContentType="application/vnd.openxmlformats-officedocument.drawingml.chart+xml"/>
  <Override PartName="/ppt/notesSlides/notesSlide19.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notesSlides/notesSlide20.xml" ContentType="application/vnd.openxmlformats-officedocument.presentationml.notesSlide+xml"/>
  <Override PartName="/ppt/tags/tag9.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31" r:id="rId4"/>
    <p:sldMasterId id="2147483737" r:id="rId5"/>
    <p:sldMasterId id="2147483743" r:id="rId6"/>
    <p:sldMasterId id="2147483758" r:id="rId7"/>
    <p:sldMasterId id="2147483773" r:id="rId8"/>
    <p:sldMasterId id="2147483786" r:id="rId9"/>
  </p:sldMasterIdLst>
  <p:notesMasterIdLst>
    <p:notesMasterId r:id="rId42"/>
  </p:notesMasterIdLst>
  <p:sldIdLst>
    <p:sldId id="1065" r:id="rId10"/>
    <p:sldId id="1052" r:id="rId11"/>
    <p:sldId id="1134" r:id="rId12"/>
    <p:sldId id="1135" r:id="rId13"/>
    <p:sldId id="1136" r:id="rId14"/>
    <p:sldId id="1142" r:id="rId15"/>
    <p:sldId id="1111" r:id="rId16"/>
    <p:sldId id="1112" r:id="rId17"/>
    <p:sldId id="1113" r:id="rId18"/>
    <p:sldId id="1114" r:id="rId19"/>
    <p:sldId id="1115" r:id="rId20"/>
    <p:sldId id="1143" r:id="rId21"/>
    <p:sldId id="1116" r:id="rId22"/>
    <p:sldId id="1117" r:id="rId23"/>
    <p:sldId id="906" r:id="rId24"/>
    <p:sldId id="907" r:id="rId25"/>
    <p:sldId id="908" r:id="rId26"/>
    <p:sldId id="909" r:id="rId27"/>
    <p:sldId id="1047" r:id="rId28"/>
    <p:sldId id="1144" r:id="rId29"/>
    <p:sldId id="1139" r:id="rId30"/>
    <p:sldId id="1140" r:id="rId31"/>
    <p:sldId id="1141" r:id="rId32"/>
    <p:sldId id="1145" r:id="rId33"/>
    <p:sldId id="1125" r:id="rId34"/>
    <p:sldId id="1094" r:id="rId35"/>
    <p:sldId id="1121" r:id="rId36"/>
    <p:sldId id="1122" r:id="rId37"/>
    <p:sldId id="1124" r:id="rId38"/>
    <p:sldId id="1146" r:id="rId39"/>
    <p:sldId id="1147" r:id="rId40"/>
    <p:sldId id="1148" r:id="rId41"/>
  </p:sldIdLst>
  <p:sldSz cx="9144000" cy="6858000" type="letter"/>
  <p:notesSz cx="7010400" cy="9296400"/>
  <p:custDataLst>
    <p:tags r:id="rId43"/>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njamín Padilla Hernandez" initials="BPH"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0000"/>
    <a:srgbClr val="017475"/>
    <a:srgbClr val="E8B7B7"/>
    <a:srgbClr val="808080"/>
    <a:srgbClr val="1808E6"/>
    <a:srgbClr val="BB2D2C"/>
    <a:srgbClr val="E2E2E2"/>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36" autoAdjust="0"/>
    <p:restoredTop sz="97336" autoAdjust="0"/>
  </p:normalViewPr>
  <p:slideViewPr>
    <p:cSldViewPr snapToGrid="0" snapToObjects="1" showGuides="1">
      <p:cViewPr>
        <p:scale>
          <a:sx n="172" d="100"/>
          <a:sy n="172" d="100"/>
        </p:scale>
        <p:origin x="-444" y="1200"/>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ags" Target="tags/tag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CVVR\I.%20Actualizar%20Archivos\I.%202.%20Bloomberg\De%20Econom&#237;a\GLOB%20Reservas%20Internacional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CVVR\I.%20Actualizar%20Archivos\I.%202.%20Bloomberg\De%20Econom&#237;a\GLOB%20Reservas%20Internacional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0.90.117.228\shared\cvvr\AnalisisEconomico\II.%20Actualizar%20Archivos\II.%202.%20Bloomberg\Financieras\PoscionesEspeculativa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CVVR\I.%20Actualizar%20Archivos\I.%202.%20Bloomberg\De%20Mercados\MEX%20Reservas%20Intl%20TC.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IN332849\Dropbox\Regimen%20Inversion\SSMFGI\Comites\Comit&#233;_Inversiones\CI_015\Cartera_20150814.xlsx" TargetMode="Externa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12.xml.rels><?xml version="1.0" encoding="UTF-8" standalone="yes"?>
<Relationships xmlns="http://schemas.openxmlformats.org/package/2006/relationships"><Relationship Id="rId1" Type="http://schemas.openxmlformats.org/officeDocument/2006/relationships/oleObject" Target="file:///C:\Users\IN332849\Dropbox\Regimen%20Inversion\SSMFGI\Comites\Comit&#233;_Inversiones\CI_015\Cartera_20150814.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IN332849\Dropbox\Regimen%20Inversion\SSMFGI\Comites\Comit&#233;_Inversiones\CI_015\Cartera_20150814.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21.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HISTORICO%20FINVIT_FANVIT%20(3).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10.90.117.228\shared\FrontOffice\Spreadsheets\Historico_Vecto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perspective val="30"/>
    </c:view3D>
    <c:floor>
      <c:thickness val="0"/>
    </c:floor>
    <c:sideWall>
      <c:thickness val="0"/>
    </c:sideWall>
    <c:backWall>
      <c:thickness val="0"/>
    </c:backWall>
    <c:plotArea>
      <c:layout>
        <c:manualLayout>
          <c:layoutTarget val="inner"/>
          <c:xMode val="edge"/>
          <c:yMode val="edge"/>
          <c:x val="5.5982683087260635E-2"/>
          <c:y val="0.10082934702911288"/>
          <c:w val="0.94401731691273938"/>
          <c:h val="0.79066232439303286"/>
        </c:manualLayout>
      </c:layout>
      <c:pie3DChart>
        <c:varyColors val="1"/>
        <c:ser>
          <c:idx val="0"/>
          <c:order val="0"/>
          <c:tx>
            <c:strRef>
              <c:f>Hoja1!$B$1</c:f>
              <c:strCache>
                <c:ptCount val="1"/>
                <c:pt idx="0">
                  <c:v>Columna1</c:v>
                </c:pt>
              </c:strCache>
            </c:strRef>
          </c:tx>
          <c:dLbls>
            <c:dLbl>
              <c:idx val="0"/>
              <c:layout>
                <c:manualLayout>
                  <c:x val="-2.0421132765372704E-3"/>
                  <c:y val="-0.19625685900654047"/>
                </c:manualLayout>
              </c:layout>
              <c:tx>
                <c:rich>
                  <a:bodyPr/>
                  <a:lstStyle/>
                  <a:p>
                    <a:r>
                      <a:rPr lang="en-US" dirty="0"/>
                      <a:t>Valores protegidos contra inflación.
51%</a:t>
                    </a:r>
                  </a:p>
                </c:rich>
              </c:tx>
              <c:showLegendKey val="0"/>
              <c:showVal val="0"/>
              <c:showCatName val="1"/>
              <c:showSerName val="0"/>
              <c:showPercent val="1"/>
              <c:showBubbleSize val="0"/>
            </c:dLbl>
            <c:dLbl>
              <c:idx val="1"/>
              <c:layout>
                <c:manualLayout>
                  <c:x val="6.9689422991597971E-2"/>
                  <c:y val="-4.2554622048996541E-7"/>
                </c:manualLayout>
              </c:layout>
              <c:tx>
                <c:rich>
                  <a:bodyPr/>
                  <a:lstStyle/>
                  <a:p>
                    <a:r>
                      <a:rPr lang="es-MX" sz="800" dirty="0" smtClean="0">
                        <a:latin typeface="Century Gothic" pitchFamily="34" charset="0"/>
                      </a:rPr>
                      <a:t>Renta </a:t>
                    </a:r>
                    <a:r>
                      <a:rPr lang="es-MX" sz="800" dirty="0">
                        <a:latin typeface="Century Gothic" pitchFamily="34" charset="0"/>
                      </a:rPr>
                      <a:t>variable
5%</a:t>
                    </a:r>
                    <a:endParaRPr lang="es-MX" dirty="0"/>
                  </a:p>
                </c:rich>
              </c:tx>
              <c:showLegendKey val="0"/>
              <c:showVal val="0"/>
              <c:showCatName val="1"/>
              <c:showSerName val="0"/>
              <c:showPercent val="1"/>
              <c:showBubbleSize val="0"/>
            </c:dLbl>
            <c:dLbl>
              <c:idx val="2"/>
              <c:layout>
                <c:manualLayout>
                  <c:x val="-5.8590045898856316E-2"/>
                  <c:y val="-4.3539236394318045E-2"/>
                </c:manualLayout>
              </c:layout>
              <c:showLegendKey val="0"/>
              <c:showVal val="0"/>
              <c:showCatName val="1"/>
              <c:showSerName val="0"/>
              <c:showPercent val="1"/>
              <c:showBubbleSize val="0"/>
            </c:dLbl>
            <c:dLbl>
              <c:idx val="3"/>
              <c:delete val="1"/>
            </c:dLbl>
            <c:dLbl>
              <c:idx val="4"/>
              <c:layout>
                <c:manualLayout>
                  <c:x val="-3.4128092385360444E-2"/>
                  <c:y val="-0.1210123548864149"/>
                </c:manualLayout>
              </c:layout>
              <c:showLegendKey val="0"/>
              <c:showVal val="0"/>
              <c:showCatName val="1"/>
              <c:showSerName val="0"/>
              <c:showPercent val="1"/>
              <c:showBubbleSize val="0"/>
            </c:dLbl>
            <c:dLbl>
              <c:idx val="5"/>
              <c:layout>
                <c:manualLayout>
                  <c:x val="-4.1551993404864339E-2"/>
                  <c:y val="-3.2838125196549162E-2"/>
                </c:manualLayout>
              </c:layout>
              <c:showLegendKey val="0"/>
              <c:showVal val="0"/>
              <c:showCatName val="1"/>
              <c:showSerName val="0"/>
              <c:showPercent val="1"/>
              <c:showBubbleSize val="0"/>
            </c:dLbl>
            <c:dLbl>
              <c:idx val="6"/>
              <c:layout>
                <c:manualLayout>
                  <c:x val="-4.3974096983308508E-2"/>
                  <c:y val="4.5193008616034326E-4"/>
                </c:manualLayout>
              </c:layout>
              <c:tx>
                <c:rich>
                  <a:bodyPr/>
                  <a:lstStyle/>
                  <a:p>
                    <a:r>
                      <a:rPr lang="es-MX" sz="800" smtClean="0">
                        <a:latin typeface="Century Gothic" pitchFamily="34" charset="0"/>
                      </a:rPr>
                      <a:t>Papel</a:t>
                    </a:r>
                    <a:r>
                      <a:rPr lang="es-MX" sz="800" baseline="0" smtClean="0">
                        <a:latin typeface="Century Gothic" pitchFamily="34" charset="0"/>
                      </a:rPr>
                      <a:t> gubernamental</a:t>
                    </a:r>
                    <a:r>
                      <a:rPr lang="es-MX" sz="800" dirty="0">
                        <a:latin typeface="Century Gothic" pitchFamily="34" charset="0"/>
                      </a:rPr>
                      <a:t>
9%</a:t>
                    </a:r>
                    <a:endParaRPr lang="es-MX" dirty="0"/>
                  </a:p>
                </c:rich>
              </c:tx>
              <c:showLegendKey val="0"/>
              <c:showVal val="0"/>
              <c:showCatName val="1"/>
              <c:showSerName val="0"/>
              <c:showPercent val="1"/>
              <c:showBubbleSize val="0"/>
            </c:dLbl>
            <c:txPr>
              <a:bodyPr/>
              <a:lstStyle/>
              <a:p>
                <a:pPr>
                  <a:defRPr sz="800">
                    <a:latin typeface="Century Gothic" pitchFamily="34" charset="0"/>
                  </a:defRPr>
                </a:pPr>
                <a:endParaRPr lang="es-MX"/>
              </a:p>
            </c:txPr>
            <c:showLegendKey val="0"/>
            <c:showVal val="0"/>
            <c:showCatName val="1"/>
            <c:showSerName val="0"/>
            <c:showPercent val="1"/>
            <c:showBubbleSize val="0"/>
            <c:showLeaderLines val="1"/>
          </c:dLbls>
          <c:cat>
            <c:strRef>
              <c:f>Hoja1!$A$2:$A$8</c:f>
              <c:strCache>
                <c:ptCount val="7"/>
                <c:pt idx="0">
                  <c:v>Valores protegidos contra inflación.</c:v>
                </c:pt>
                <c:pt idx="1">
                  <c:v>Valores de renta variable</c:v>
                </c:pt>
                <c:pt idx="2">
                  <c:v>Valores Estructurados</c:v>
                </c:pt>
                <c:pt idx="3">
                  <c:v>Productos básicos y Mercancías</c:v>
                </c:pt>
                <c:pt idx="4">
                  <c:v>Valores bursatilizados</c:v>
                </c:pt>
                <c:pt idx="5">
                  <c:v>Valores Extranjeros.</c:v>
                </c:pt>
                <c:pt idx="6">
                  <c:v>Valores de deuda emitidos por el gobierno federal de
México o por el Banco de México.</c:v>
                </c:pt>
              </c:strCache>
            </c:strRef>
          </c:cat>
          <c:val>
            <c:numRef>
              <c:f>Hoja1!$B$2:$B$8</c:f>
              <c:numCache>
                <c:formatCode>General</c:formatCode>
                <c:ptCount val="7"/>
                <c:pt idx="0">
                  <c:v>51</c:v>
                </c:pt>
                <c:pt idx="1">
                  <c:v>5</c:v>
                </c:pt>
                <c:pt idx="2">
                  <c:v>5</c:v>
                </c:pt>
                <c:pt idx="3">
                  <c:v>0</c:v>
                </c:pt>
                <c:pt idx="4">
                  <c:v>10</c:v>
                </c:pt>
                <c:pt idx="5">
                  <c:v>20</c:v>
                </c:pt>
                <c:pt idx="6">
                  <c:v>9</c:v>
                </c:pt>
              </c:numCache>
            </c:numRef>
          </c:val>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sz="1800"/>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perspective val="30"/>
    </c:view3D>
    <c:floor>
      <c:thickness val="0"/>
    </c:floor>
    <c:sideWall>
      <c:thickness val="0"/>
    </c:sideWall>
    <c:backWall>
      <c:thickness val="0"/>
    </c:backWall>
    <c:plotArea>
      <c:layout>
        <c:manualLayout>
          <c:layoutTarget val="inner"/>
          <c:xMode val="edge"/>
          <c:yMode val="edge"/>
          <c:x val="0"/>
          <c:y val="8.4616036028445196E-2"/>
          <c:w val="0.98725852646640799"/>
          <c:h val="0.82308894639436825"/>
        </c:manualLayout>
      </c:layout>
      <c:pie3DChart>
        <c:varyColors val="1"/>
        <c:ser>
          <c:idx val="0"/>
          <c:order val="0"/>
          <c:tx>
            <c:strRef>
              <c:f>Hoja1!$B$1</c:f>
              <c:strCache>
                <c:ptCount val="1"/>
                <c:pt idx="0">
                  <c:v>Columna1</c:v>
                </c:pt>
              </c:strCache>
            </c:strRef>
          </c:tx>
          <c:dLbls>
            <c:dLbl>
              <c:idx val="0"/>
              <c:layout>
                <c:manualLayout>
                  <c:x val="7.8449704748936047E-2"/>
                  <c:y val="6.7555462502782012E-3"/>
                </c:manualLayout>
              </c:layout>
              <c:showLegendKey val="0"/>
              <c:showVal val="0"/>
              <c:showCatName val="1"/>
              <c:showSerName val="0"/>
              <c:showPercent val="1"/>
              <c:showBubbleSize val="0"/>
            </c:dLbl>
            <c:dLbl>
              <c:idx val="1"/>
              <c:layout>
                <c:manualLayout>
                  <c:x val="2.5451665286650701E-2"/>
                  <c:y val="6.9032107887882187E-3"/>
                </c:manualLayout>
              </c:layout>
              <c:tx>
                <c:rich>
                  <a:bodyPr/>
                  <a:lstStyle/>
                  <a:p>
                    <a:r>
                      <a:rPr lang="es-MX" dirty="0" smtClean="0"/>
                      <a:t>Renta </a:t>
                    </a:r>
                    <a:r>
                      <a:rPr lang="es-MX" dirty="0"/>
                      <a:t>variable
25%</a:t>
                    </a:r>
                  </a:p>
                </c:rich>
              </c:tx>
              <c:showLegendKey val="0"/>
              <c:showVal val="0"/>
              <c:showCatName val="1"/>
              <c:showSerName val="0"/>
              <c:showPercent val="1"/>
              <c:showBubbleSize val="0"/>
            </c:dLbl>
            <c:dLbl>
              <c:idx val="2"/>
              <c:layout>
                <c:manualLayout>
                  <c:x val="0.11215827048781064"/>
                  <c:y val="-0.12088704258568693"/>
                </c:manualLayout>
              </c:layout>
              <c:showLegendKey val="0"/>
              <c:showVal val="0"/>
              <c:showCatName val="1"/>
              <c:showSerName val="0"/>
              <c:showPercent val="1"/>
              <c:showBubbleSize val="0"/>
            </c:dLbl>
            <c:dLbl>
              <c:idx val="3"/>
              <c:layout>
                <c:manualLayout>
                  <c:x val="-0.16976505254807125"/>
                  <c:y val="-9.7990528192224337E-3"/>
                </c:manualLayout>
              </c:layout>
              <c:showLegendKey val="0"/>
              <c:showVal val="0"/>
              <c:showCatName val="1"/>
              <c:showSerName val="0"/>
              <c:showPercent val="1"/>
              <c:showBubbleSize val="0"/>
            </c:dLbl>
            <c:dLbl>
              <c:idx val="4"/>
              <c:layout>
                <c:manualLayout>
                  <c:x val="-0.1115302940636331"/>
                  <c:y val="-0.16538428313122017"/>
                </c:manualLayout>
              </c:layout>
              <c:showLegendKey val="0"/>
              <c:showVal val="0"/>
              <c:showCatName val="1"/>
              <c:showSerName val="0"/>
              <c:showPercent val="1"/>
              <c:showBubbleSize val="0"/>
            </c:dLbl>
            <c:dLbl>
              <c:idx val="5"/>
              <c:layout>
                <c:manualLayout>
                  <c:x val="-5.5718596763165637E-2"/>
                  <c:y val="8.3548766107456374E-2"/>
                </c:manualLayout>
              </c:layout>
              <c:showLegendKey val="0"/>
              <c:showVal val="0"/>
              <c:showCatName val="1"/>
              <c:showSerName val="0"/>
              <c:showPercent val="1"/>
              <c:showBubbleSize val="0"/>
            </c:dLbl>
            <c:dLbl>
              <c:idx val="6"/>
              <c:layout/>
              <c:tx>
                <c:rich>
                  <a:bodyPr/>
                  <a:lstStyle/>
                  <a:p>
                    <a:r>
                      <a:rPr lang="es-MX" smtClean="0"/>
                      <a:t>Papel</a:t>
                    </a:r>
                    <a:r>
                      <a:rPr lang="es-MX" baseline="0" smtClean="0"/>
                      <a:t> gubernamental</a:t>
                    </a:r>
                    <a:r>
                      <a:rPr lang="es-MX" dirty="0"/>
                      <a:t>
9%</a:t>
                    </a:r>
                  </a:p>
                </c:rich>
              </c:tx>
              <c:showLegendKey val="0"/>
              <c:showVal val="0"/>
              <c:showCatName val="1"/>
              <c:showSerName val="0"/>
              <c:showPercent val="1"/>
              <c:showBubbleSize val="0"/>
            </c:dLbl>
            <c:txPr>
              <a:bodyPr/>
              <a:lstStyle/>
              <a:p>
                <a:pPr>
                  <a:defRPr sz="800">
                    <a:latin typeface="Century Gothic" pitchFamily="34" charset="0"/>
                  </a:defRPr>
                </a:pPr>
                <a:endParaRPr lang="es-MX"/>
              </a:p>
            </c:txPr>
            <c:showLegendKey val="0"/>
            <c:showVal val="0"/>
            <c:showCatName val="1"/>
            <c:showSerName val="0"/>
            <c:showPercent val="1"/>
            <c:showBubbleSize val="0"/>
            <c:showLeaderLines val="1"/>
          </c:dLbls>
          <c:cat>
            <c:strRef>
              <c:f>Hoja1!$A$2:$A$8</c:f>
              <c:strCache>
                <c:ptCount val="7"/>
                <c:pt idx="0">
                  <c:v>Valores protegidos contra inflación.</c:v>
                </c:pt>
                <c:pt idx="1">
                  <c:v>Valores de renta variable</c:v>
                </c:pt>
                <c:pt idx="2">
                  <c:v>Valores Estructurados</c:v>
                </c:pt>
                <c:pt idx="3">
                  <c:v>Productos básicos y Mercancías</c:v>
                </c:pt>
                <c:pt idx="4">
                  <c:v>Valores bursatilizados</c:v>
                </c:pt>
                <c:pt idx="5">
                  <c:v>Valores Extranjeros.</c:v>
                </c:pt>
                <c:pt idx="6">
                  <c:v>Valores de deuda emitidos por el gobierno federal de
México o por el Banco de México.</c:v>
                </c:pt>
              </c:strCache>
            </c:strRef>
          </c:cat>
          <c:val>
            <c:numRef>
              <c:f>Hoja1!$B$2:$B$8</c:f>
              <c:numCache>
                <c:formatCode>General</c:formatCode>
                <c:ptCount val="7"/>
                <c:pt idx="0">
                  <c:v>11</c:v>
                </c:pt>
                <c:pt idx="1">
                  <c:v>25</c:v>
                </c:pt>
                <c:pt idx="2">
                  <c:v>15</c:v>
                </c:pt>
                <c:pt idx="3">
                  <c:v>5</c:v>
                </c:pt>
                <c:pt idx="4">
                  <c:v>15</c:v>
                </c:pt>
                <c:pt idx="5">
                  <c:v>20</c:v>
                </c:pt>
                <c:pt idx="6">
                  <c:v>9</c:v>
                </c:pt>
              </c:numCache>
            </c:numRef>
          </c:val>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sz="1800"/>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19050" cap="rnd">
              <a:noFill/>
              <a:round/>
            </a:ln>
            <a:effectLst/>
          </c:spPr>
          <c:marker>
            <c:symbol val="circle"/>
            <c:size val="5"/>
            <c:spPr>
              <a:solidFill>
                <a:srgbClr val="C00000"/>
              </a:solidFill>
              <a:ln w="9525">
                <a:solidFill>
                  <a:srgbClr val="C00000"/>
                </a:solidFill>
              </a:ln>
              <a:effectLst/>
            </c:spPr>
          </c:marker>
          <c:dPt>
            <c:idx val="11"/>
            <c:marker>
              <c:spPr>
                <a:solidFill>
                  <a:srgbClr val="00B050"/>
                </a:solidFill>
                <a:ln w="9525">
                  <a:solidFill>
                    <a:srgbClr val="00B050"/>
                  </a:solidFill>
                </a:ln>
                <a:effectLst/>
              </c:spPr>
            </c:marker>
            <c:bubble3D val="0"/>
          </c:dPt>
          <c:trendline>
            <c:spPr>
              <a:ln w="19050" cap="rnd">
                <a:solidFill>
                  <a:schemeClr val="bg1">
                    <a:lumMod val="50000"/>
                  </a:schemeClr>
                </a:solidFill>
                <a:prstDash val="sysDot"/>
              </a:ln>
              <a:effectLst/>
            </c:spPr>
            <c:trendlineType val="linear"/>
            <c:dispRSqr val="0"/>
            <c:dispEq val="0"/>
          </c:trendline>
          <c:xVal>
            <c:numRef>
              <c:f>Hoja1!$Q$4:$Q$19</c:f>
              <c:numCache>
                <c:formatCode>0.00%</c:formatCode>
                <c:ptCount val="16"/>
                <c:pt idx="0">
                  <c:v>-0.10666421964845371</c:v>
                </c:pt>
                <c:pt idx="1">
                  <c:v>-0.10133000951828885</c:v>
                </c:pt>
                <c:pt idx="2">
                  <c:v>-3.3301174459276654E-2</c:v>
                </c:pt>
                <c:pt idx="3">
                  <c:v>-0.17233910428905863</c:v>
                </c:pt>
                <c:pt idx="4">
                  <c:v>-5.1826903288109294E-2</c:v>
                </c:pt>
                <c:pt idx="5">
                  <c:v>-0.10954651053486777</c:v>
                </c:pt>
                <c:pt idx="6">
                  <c:v>-0.26552467944865799</c:v>
                </c:pt>
                <c:pt idx="7">
                  <c:v>-0.16476596024620324</c:v>
                </c:pt>
                <c:pt idx="8">
                  <c:v>-0.12034882244408691</c:v>
                </c:pt>
                <c:pt idx="9">
                  <c:v>-0.35386780279306679</c:v>
                </c:pt>
                <c:pt idx="10">
                  <c:v>-0.45782033684061768</c:v>
                </c:pt>
                <c:pt idx="11">
                  <c:v>-0.17331539520031697</c:v>
                </c:pt>
                <c:pt idx="12">
                  <c:v>-0.202782072539374</c:v>
                </c:pt>
                <c:pt idx="13">
                  <c:v>-0.40558292739245444</c:v>
                </c:pt>
                <c:pt idx="14">
                  <c:v>-0.17568856354574855</c:v>
                </c:pt>
                <c:pt idx="15">
                  <c:v>-4.2660426220395169E-2</c:v>
                </c:pt>
              </c:numCache>
            </c:numRef>
          </c:xVal>
          <c:yVal>
            <c:numRef>
              <c:f>Hoja1!$R$4:$R$19</c:f>
              <c:numCache>
                <c:formatCode>General</c:formatCode>
                <c:ptCount val="16"/>
                <c:pt idx="0">
                  <c:v>11.535</c:v>
                </c:pt>
                <c:pt idx="1">
                  <c:v>12.872</c:v>
                </c:pt>
                <c:pt idx="2">
                  <c:v>5.125</c:v>
                </c:pt>
                <c:pt idx="3">
                  <c:v>5.3170000000000002</c:v>
                </c:pt>
                <c:pt idx="4">
                  <c:v>4.0250000000000004</c:v>
                </c:pt>
                <c:pt idx="5">
                  <c:v>4.782</c:v>
                </c:pt>
                <c:pt idx="6">
                  <c:v>8.9440000000000008</c:v>
                </c:pt>
                <c:pt idx="7">
                  <c:v>11.32</c:v>
                </c:pt>
                <c:pt idx="8">
                  <c:v>8.5359999999999996</c:v>
                </c:pt>
                <c:pt idx="9">
                  <c:v>12.223000000000001</c:v>
                </c:pt>
                <c:pt idx="10">
                  <c:v>17.548999999999999</c:v>
                </c:pt>
                <c:pt idx="11">
                  <c:v>9.2469999999999999</c:v>
                </c:pt>
                <c:pt idx="12">
                  <c:v>9.4120000000000008</c:v>
                </c:pt>
                <c:pt idx="13">
                  <c:v>13.034000000000001</c:v>
                </c:pt>
                <c:pt idx="14">
                  <c:v>23.831</c:v>
                </c:pt>
                <c:pt idx="15">
                  <c:v>3.714</c:v>
                </c:pt>
              </c:numCache>
            </c:numRef>
          </c:yVal>
          <c:smooth val="0"/>
        </c:ser>
        <c:dLbls>
          <c:showLegendKey val="0"/>
          <c:showVal val="0"/>
          <c:showCatName val="0"/>
          <c:showSerName val="0"/>
          <c:showPercent val="0"/>
          <c:showBubbleSize val="0"/>
        </c:dLbls>
        <c:axId val="146552320"/>
        <c:axId val="146553856"/>
      </c:scatterChart>
      <c:valAx>
        <c:axId val="14655232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entury Gothic" panose="020B0502020202020204" pitchFamily="34" charset="0"/>
                <a:ea typeface="+mn-ea"/>
                <a:cs typeface="+mn-cs"/>
              </a:defRPr>
            </a:pPr>
            <a:endParaRPr lang="es-MX"/>
          </a:p>
        </c:txPr>
        <c:crossAx val="146553856"/>
        <c:crosses val="autoZero"/>
        <c:crossBetween val="midCat"/>
      </c:valAx>
      <c:valAx>
        <c:axId val="146553856"/>
        <c:scaling>
          <c:orientation val="minMax"/>
          <c:max val="2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high"/>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entury Gothic" panose="020B0502020202020204" pitchFamily="34" charset="0"/>
                <a:ea typeface="+mn-ea"/>
                <a:cs typeface="+mn-cs"/>
              </a:defRPr>
            </a:pPr>
            <a:endParaRPr lang="es-MX"/>
          </a:p>
        </c:txPr>
        <c:crossAx val="146552320"/>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1"/>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Century Gothic" panose="020B0502020202020204" pitchFamily="34" charset="0"/>
                <a:ea typeface="+mn-ea"/>
                <a:cs typeface="+mn-cs"/>
              </a:defRPr>
            </a:pPr>
            <a:r>
              <a:rPr lang="es-MX" sz="1100" b="1">
                <a:solidFill>
                  <a:schemeClr val="tx1"/>
                </a:solidFill>
              </a:rPr>
              <a:t>Rendimientos en bolsas de países emergentes. 2015 %</a:t>
            </a:r>
          </a:p>
        </c:rich>
      </c:tx>
      <c:layout>
        <c:manualLayout>
          <c:xMode val="edge"/>
          <c:yMode val="edge"/>
          <c:x val="0.15987961787135324"/>
          <c:y val="2.2900759917539232E-2"/>
        </c:manualLayout>
      </c:layout>
      <c:overlay val="0"/>
      <c:spPr>
        <a:noFill/>
        <a:ln>
          <a:noFill/>
        </a:ln>
        <a:effectLst/>
      </c:spPr>
    </c:title>
    <c:autoTitleDeleted val="0"/>
    <c:plotArea>
      <c:layout/>
      <c:barChart>
        <c:barDir val="col"/>
        <c:grouping val="clustered"/>
        <c:varyColors val="0"/>
        <c:ser>
          <c:idx val="0"/>
          <c:order val="0"/>
          <c:spPr>
            <a:solidFill>
              <a:srgbClr val="C00000"/>
            </a:solidFill>
            <a:ln>
              <a:noFill/>
            </a:ln>
            <a:effectLst/>
          </c:spPr>
          <c:invertIfNegative val="0"/>
          <c:dPt>
            <c:idx val="0"/>
            <c:invertIfNegative val="0"/>
            <c:bubble3D val="0"/>
            <c:spPr>
              <a:solidFill>
                <a:srgbClr val="00B050"/>
              </a:solidFill>
              <a:ln>
                <a:noFill/>
              </a:ln>
              <a:effectLst/>
            </c:spPr>
          </c:dPt>
          <c:dLbls>
            <c:dLbl>
              <c:idx val="0"/>
              <c:numFmt formatCode="0.0%" sourceLinked="0"/>
              <c:spPr>
                <a:noFill/>
                <a:ln>
                  <a:noFill/>
                </a:ln>
                <a:effectLst/>
              </c:spPr>
              <c:txPr>
                <a:bodyPr rot="0" spcFirstLastPara="1" vertOverflow="ellipsis" vert="horz" wrap="square" anchor="ctr" anchorCtr="1"/>
                <a:lstStyle/>
                <a:p>
                  <a:pPr>
                    <a:defRPr sz="900" b="0" i="0" u="none" strike="noStrike" kern="1200" baseline="0">
                      <a:solidFill>
                        <a:srgbClr val="00B05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Hoja1!$P$39:$P$51</c:f>
              <c:strCache>
                <c:ptCount val="13"/>
                <c:pt idx="0">
                  <c:v>México</c:v>
                </c:pt>
                <c:pt idx="1">
                  <c:v>Brasil</c:v>
                </c:pt>
                <c:pt idx="2">
                  <c:v>Mercados Emergentes</c:v>
                </c:pt>
                <c:pt idx="3">
                  <c:v>Asia Emergente</c:v>
                </c:pt>
                <c:pt idx="4">
                  <c:v>Malasia</c:v>
                </c:pt>
                <c:pt idx="5">
                  <c:v>Perú</c:v>
                </c:pt>
                <c:pt idx="6">
                  <c:v>Colombia</c:v>
                </c:pt>
                <c:pt idx="7">
                  <c:v>Turquía  </c:v>
                </c:pt>
                <c:pt idx="8">
                  <c:v>Rusia  </c:v>
                </c:pt>
                <c:pt idx="9">
                  <c:v>Indonesia  </c:v>
                </c:pt>
                <c:pt idx="10">
                  <c:v>Tailandia</c:v>
                </c:pt>
                <c:pt idx="11">
                  <c:v>Sudáfrica</c:v>
                </c:pt>
                <c:pt idx="12">
                  <c:v>China</c:v>
                </c:pt>
              </c:strCache>
            </c:strRef>
          </c:cat>
          <c:val>
            <c:numRef>
              <c:f>Hoja1!$Q$39:$Q$51</c:f>
              <c:numCache>
                <c:formatCode>0.00%</c:formatCode>
                <c:ptCount val="13"/>
                <c:pt idx="0">
                  <c:v>1.393094925422389E-2</c:v>
                </c:pt>
                <c:pt idx="1">
                  <c:v>-0.28112140759902637</c:v>
                </c:pt>
                <c:pt idx="2">
                  <c:v>-9.6705043343685571E-2</c:v>
                </c:pt>
                <c:pt idx="3">
                  <c:v>-7.6427027374098455E-2</c:v>
                </c:pt>
                <c:pt idx="4">
                  <c:v>-0.10252542455354963</c:v>
                </c:pt>
                <c:pt idx="5">
                  <c:v>-0.20724233983286922</c:v>
                </c:pt>
                <c:pt idx="6">
                  <c:v>-0.32000396658155039</c:v>
                </c:pt>
                <c:pt idx="7">
                  <c:v>-0.10656668288150661</c:v>
                </c:pt>
                <c:pt idx="8">
                  <c:v>0.12535809542625698</c:v>
                </c:pt>
                <c:pt idx="9">
                  <c:v>-0.13640337153677173</c:v>
                </c:pt>
                <c:pt idx="10">
                  <c:v>-6.5744872359576378E-2</c:v>
                </c:pt>
                <c:pt idx="11">
                  <c:v>9.6455287581089788E-3</c:v>
                </c:pt>
                <c:pt idx="12">
                  <c:v>-9.2214663643235273E-3</c:v>
                </c:pt>
              </c:numCache>
            </c:numRef>
          </c:val>
        </c:ser>
        <c:dLbls>
          <c:showLegendKey val="0"/>
          <c:showVal val="0"/>
          <c:showCatName val="0"/>
          <c:showSerName val="0"/>
          <c:showPercent val="0"/>
          <c:showBubbleSize val="0"/>
        </c:dLbls>
        <c:gapWidth val="219"/>
        <c:overlap val="-27"/>
        <c:axId val="146566528"/>
        <c:axId val="146576512"/>
      </c:barChart>
      <c:catAx>
        <c:axId val="1465665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Century Gothic" panose="020B0502020202020204" pitchFamily="34" charset="0"/>
                <a:ea typeface="+mn-ea"/>
                <a:cs typeface="+mn-cs"/>
              </a:defRPr>
            </a:pPr>
            <a:endParaRPr lang="es-MX"/>
          </a:p>
        </c:txPr>
        <c:crossAx val="146576512"/>
        <c:crosses val="autoZero"/>
        <c:auto val="1"/>
        <c:lblAlgn val="ctr"/>
        <c:lblOffset val="100"/>
        <c:noMultiLvlLbl val="0"/>
      </c:catAx>
      <c:valAx>
        <c:axId val="146576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entury Gothic" panose="020B0502020202020204" pitchFamily="34" charset="0"/>
                <a:ea typeface="+mn-ea"/>
                <a:cs typeface="+mn-cs"/>
              </a:defRPr>
            </a:pPr>
            <a:endParaRPr lang="es-MX"/>
          </a:p>
        </c:txPr>
        <c:crossAx val="14656652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Century Gothic" panose="020B0502020202020204" pitchFamily="34" charset="0"/>
                <a:ea typeface="+mn-ea"/>
                <a:cs typeface="+mn-cs"/>
              </a:defRPr>
            </a:pPr>
            <a:r>
              <a:rPr lang="es-MX" sz="1100" b="1" dirty="0">
                <a:solidFill>
                  <a:schemeClr val="tx1"/>
                </a:solidFill>
              </a:rPr>
              <a:t>Rendimientos </a:t>
            </a:r>
            <a:r>
              <a:rPr lang="es-MX" sz="1100" b="1" dirty="0" smtClean="0">
                <a:solidFill>
                  <a:schemeClr val="tx1"/>
                </a:solidFill>
              </a:rPr>
              <a:t>del bono </a:t>
            </a:r>
            <a:r>
              <a:rPr lang="es-MX" sz="1100" b="1" dirty="0">
                <a:solidFill>
                  <a:schemeClr val="tx1"/>
                </a:solidFill>
              </a:rPr>
              <a:t>10 años en moneda local de países emergentes. 2015 %</a:t>
            </a:r>
          </a:p>
        </c:rich>
      </c:tx>
      <c:layout/>
      <c:overlay val="0"/>
      <c:spPr>
        <a:noFill/>
        <a:ln>
          <a:noFill/>
        </a:ln>
        <a:effectLst/>
      </c:spPr>
    </c:title>
    <c:autoTitleDeleted val="0"/>
    <c:plotArea>
      <c:layout>
        <c:manualLayout>
          <c:layoutTarget val="inner"/>
          <c:xMode val="edge"/>
          <c:yMode val="edge"/>
          <c:x val="7.772807522430053E-2"/>
          <c:y val="0.20304087932904244"/>
          <c:w val="0.89764492162813225"/>
          <c:h val="0.44843264853485987"/>
        </c:manualLayout>
      </c:layout>
      <c:barChart>
        <c:barDir val="col"/>
        <c:grouping val="clustered"/>
        <c:varyColors val="0"/>
        <c:ser>
          <c:idx val="0"/>
          <c:order val="0"/>
          <c:spPr>
            <a:solidFill>
              <a:srgbClr val="C00000"/>
            </a:solidFill>
            <a:ln>
              <a:noFill/>
            </a:ln>
            <a:effectLst/>
          </c:spPr>
          <c:invertIfNegative val="0"/>
          <c:dPt>
            <c:idx val="0"/>
            <c:invertIfNegative val="0"/>
            <c:bubble3D val="0"/>
            <c:spPr>
              <a:solidFill>
                <a:srgbClr val="00B050"/>
              </a:solidFill>
              <a:ln>
                <a:noFill/>
              </a:ln>
              <a:effectLst/>
            </c:spPr>
          </c:dPt>
          <c:dLbls>
            <c:dLbl>
              <c:idx val="0"/>
              <c:spPr>
                <a:noFill/>
                <a:ln>
                  <a:noFill/>
                </a:ln>
                <a:effectLst/>
              </c:spPr>
              <c:txPr>
                <a:bodyPr rot="0" spcFirstLastPara="1" vertOverflow="ellipsis" vert="horz" wrap="square" anchor="ctr" anchorCtr="1"/>
                <a:lstStyle/>
                <a:p>
                  <a:pPr>
                    <a:defRPr sz="900" b="0" i="0" u="none" strike="noStrike" kern="1200" baseline="0">
                      <a:solidFill>
                        <a:srgbClr val="00B05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Hoja1!$D$21:$D$36</c:f>
              <c:strCache>
                <c:ptCount val="16"/>
                <c:pt idx="0">
                  <c:v>México</c:v>
                </c:pt>
                <c:pt idx="1">
                  <c:v>Perú</c:v>
                </c:pt>
                <c:pt idx="2">
                  <c:v>Brasil</c:v>
                </c:pt>
                <c:pt idx="3">
                  <c:v>Filipinas</c:v>
                </c:pt>
                <c:pt idx="4">
                  <c:v>Corea del Sur</c:v>
                </c:pt>
                <c:pt idx="5">
                  <c:v>Tailandia</c:v>
                </c:pt>
                <c:pt idx="6">
                  <c:v>Malasia</c:v>
                </c:pt>
                <c:pt idx="7">
                  <c:v>India</c:v>
                </c:pt>
                <c:pt idx="8">
                  <c:v>Indonesia  </c:v>
                </c:pt>
                <c:pt idx="9">
                  <c:v>Rep Checa</c:v>
                </c:pt>
                <c:pt idx="10">
                  <c:v>Italia</c:v>
                </c:pt>
                <c:pt idx="11">
                  <c:v>España</c:v>
                </c:pt>
                <c:pt idx="12">
                  <c:v>Portugal</c:v>
                </c:pt>
                <c:pt idx="13">
                  <c:v>Polonia</c:v>
                </c:pt>
                <c:pt idx="14">
                  <c:v>Hungría</c:v>
                </c:pt>
                <c:pt idx="15">
                  <c:v>Turquía  </c:v>
                </c:pt>
              </c:strCache>
            </c:strRef>
          </c:cat>
          <c:val>
            <c:numRef>
              <c:f>Hoja1!$H$21:$H$36</c:f>
              <c:numCache>
                <c:formatCode>0.00%</c:formatCode>
                <c:ptCount val="16"/>
                <c:pt idx="0">
                  <c:v>-1.5270683198419288E-2</c:v>
                </c:pt>
                <c:pt idx="1">
                  <c:v>1.248635996368197E-2</c:v>
                </c:pt>
                <c:pt idx="2">
                  <c:v>-7.5326979642637126E-2</c:v>
                </c:pt>
                <c:pt idx="3">
                  <c:v>-2.0432950233952418E-2</c:v>
                </c:pt>
                <c:pt idx="4">
                  <c:v>2.6949904882688669E-2</c:v>
                </c:pt>
                <c:pt idx="5">
                  <c:v>3.4356118943252856E-3</c:v>
                </c:pt>
                <c:pt idx="6">
                  <c:v>-2.0874751491053667E-2</c:v>
                </c:pt>
                <c:pt idx="7">
                  <c:v>6.7883724876960372E-4</c:v>
                </c:pt>
                <c:pt idx="8">
                  <c:v>-3.5363535171448968E-2</c:v>
                </c:pt>
                <c:pt idx="9">
                  <c:v>-1.8867119136039667E-2</c:v>
                </c:pt>
                <c:pt idx="10">
                  <c:v>4.2597337273455604E-3</c:v>
                </c:pt>
                <c:pt idx="11">
                  <c:v>-2.4551850044854384E-2</c:v>
                </c:pt>
                <c:pt idx="12">
                  <c:v>2.5501014198783034E-2</c:v>
                </c:pt>
                <c:pt idx="13">
                  <c:v>-2.542134831460674E-2</c:v>
                </c:pt>
                <c:pt idx="14">
                  <c:v>4.0120619592951545E-3</c:v>
                </c:pt>
                <c:pt idx="15">
                  <c:v>-0.10739191073919108</c:v>
                </c:pt>
              </c:numCache>
            </c:numRef>
          </c:val>
        </c:ser>
        <c:dLbls>
          <c:showLegendKey val="0"/>
          <c:showVal val="0"/>
          <c:showCatName val="0"/>
          <c:showSerName val="0"/>
          <c:showPercent val="0"/>
          <c:showBubbleSize val="0"/>
        </c:dLbls>
        <c:gapWidth val="219"/>
        <c:overlap val="-27"/>
        <c:axId val="146757504"/>
        <c:axId val="146759040"/>
      </c:barChart>
      <c:catAx>
        <c:axId val="14675750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146759040"/>
        <c:crosses val="autoZero"/>
        <c:auto val="1"/>
        <c:lblAlgn val="ctr"/>
        <c:lblOffset val="100"/>
        <c:noMultiLvlLbl val="0"/>
      </c:catAx>
      <c:valAx>
        <c:axId val="146759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1467575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1200" b="1">
                <a:solidFill>
                  <a:schemeClr val="tx1"/>
                </a:solidFill>
                <a:latin typeface="Century Gothic" panose="020B0502020202020204" pitchFamily="34" charset="0"/>
              </a:rPr>
              <a:t>Reservas Internacionales (ene</a:t>
            </a:r>
            <a:r>
              <a:rPr lang="es-MX" sz="1200" b="1" baseline="0">
                <a:solidFill>
                  <a:schemeClr val="tx1"/>
                </a:solidFill>
                <a:latin typeface="Century Gothic" panose="020B0502020202020204" pitchFamily="34" charset="0"/>
              </a:rPr>
              <a:t> 2014 = 100)</a:t>
            </a:r>
            <a:endParaRPr lang="es-MX" sz="1200" b="1">
              <a:solidFill>
                <a:schemeClr val="tx1"/>
              </a:solidFill>
              <a:latin typeface="Century Gothic" panose="020B0502020202020204" pitchFamily="34" charset="0"/>
            </a:endParaRPr>
          </a:p>
        </c:rich>
      </c:tx>
      <c:layout/>
      <c:overlay val="0"/>
      <c:spPr>
        <a:noFill/>
        <a:ln>
          <a:noFill/>
        </a:ln>
        <a:effectLst/>
      </c:spPr>
    </c:title>
    <c:autoTitleDeleted val="0"/>
    <c:plotArea>
      <c:layout>
        <c:manualLayout>
          <c:layoutTarget val="inner"/>
          <c:xMode val="edge"/>
          <c:yMode val="edge"/>
          <c:x val="0.11351143199814971"/>
          <c:y val="0.11213216196960842"/>
          <c:w val="0.85317852229293289"/>
          <c:h val="0.52290840625635449"/>
        </c:manualLayout>
      </c:layout>
      <c:lineChart>
        <c:grouping val="standard"/>
        <c:varyColors val="0"/>
        <c:ser>
          <c:idx val="0"/>
          <c:order val="0"/>
          <c:tx>
            <c:strRef>
              <c:f>Hoja2!$AC$1</c:f>
              <c:strCache>
                <c:ptCount val="1"/>
                <c:pt idx="0">
                  <c:v>Perú</c:v>
                </c:pt>
              </c:strCache>
            </c:strRef>
          </c:tx>
          <c:spPr>
            <a:ln w="28575" cap="rnd">
              <a:solidFill>
                <a:srgbClr val="92D050"/>
              </a:solidFill>
              <a:round/>
            </a:ln>
            <a:effectLst/>
          </c:spPr>
          <c:marker>
            <c:symbol val="none"/>
          </c:marker>
          <c:cat>
            <c:numRef>
              <c:f>Hoja2!$AB$171:$AB$187</c:f>
              <c:numCache>
                <c:formatCode>m/d/yyyy</c:formatCode>
                <c:ptCount val="17"/>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numCache>
            </c:numRef>
          </c:cat>
          <c:val>
            <c:numRef>
              <c:f>Hoja2!$AC$171:$AC$187</c:f>
              <c:numCache>
                <c:formatCode>#,##0.0</c:formatCode>
                <c:ptCount val="17"/>
                <c:pt idx="0">
                  <c:v>100</c:v>
                </c:pt>
                <c:pt idx="1">
                  <c:v>99.94987332638371</c:v>
                </c:pt>
                <c:pt idx="2">
                  <c:v>99.702592379149209</c:v>
                </c:pt>
                <c:pt idx="3">
                  <c:v>99.355058084682142</c:v>
                </c:pt>
                <c:pt idx="4">
                  <c:v>99.359368340056804</c:v>
                </c:pt>
                <c:pt idx="5">
                  <c:v>99.13683145145454</c:v>
                </c:pt>
                <c:pt idx="6">
                  <c:v>100.77760199740426</c:v>
                </c:pt>
                <c:pt idx="7">
                  <c:v>99.624528865141684</c:v>
                </c:pt>
                <c:pt idx="8">
                  <c:v>99.180093644288974</c:v>
                </c:pt>
                <c:pt idx="9">
                  <c:v>97.845031951763445</c:v>
                </c:pt>
                <c:pt idx="10">
                  <c:v>97.394211167392754</c:v>
                </c:pt>
                <c:pt idx="11">
                  <c:v>95.891688071607703</c:v>
                </c:pt>
                <c:pt idx="12">
                  <c:v>96.276098995391209</c:v>
                </c:pt>
                <c:pt idx="13">
                  <c:v>95.275481192120864</c:v>
                </c:pt>
                <c:pt idx="14">
                  <c:v>94.444080822077453</c:v>
                </c:pt>
                <c:pt idx="15">
                  <c:v>94.924913754982725</c:v>
                </c:pt>
                <c:pt idx="16">
                  <c:v>92.972687348442633</c:v>
                </c:pt>
              </c:numCache>
            </c:numRef>
          </c:val>
          <c:smooth val="0"/>
        </c:ser>
        <c:ser>
          <c:idx val="1"/>
          <c:order val="1"/>
          <c:tx>
            <c:strRef>
              <c:f>Hoja2!$AD$1</c:f>
              <c:strCache>
                <c:ptCount val="1"/>
                <c:pt idx="0">
                  <c:v>México</c:v>
                </c:pt>
              </c:strCache>
            </c:strRef>
          </c:tx>
          <c:spPr>
            <a:ln w="28575" cap="rnd">
              <a:solidFill>
                <a:srgbClr val="00B050"/>
              </a:solidFill>
              <a:round/>
            </a:ln>
            <a:effectLst/>
          </c:spPr>
          <c:marker>
            <c:symbol val="none"/>
          </c:marker>
          <c:cat>
            <c:numRef>
              <c:f>Hoja2!$AB$171:$AB$187</c:f>
              <c:numCache>
                <c:formatCode>m/d/yyyy</c:formatCode>
                <c:ptCount val="17"/>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numCache>
            </c:numRef>
          </c:cat>
          <c:val>
            <c:numRef>
              <c:f>Hoja2!$AD$171:$AD$187</c:f>
              <c:numCache>
                <c:formatCode>#,##0.0</c:formatCode>
                <c:ptCount val="17"/>
                <c:pt idx="0">
                  <c:v>100</c:v>
                </c:pt>
                <c:pt idx="1">
                  <c:v>100.71559837389319</c:v>
                </c:pt>
                <c:pt idx="2">
                  <c:v>101.76644205602273</c:v>
                </c:pt>
                <c:pt idx="3">
                  <c:v>102.47424402739878</c:v>
                </c:pt>
                <c:pt idx="4">
                  <c:v>104.84267973492231</c:v>
                </c:pt>
                <c:pt idx="5">
                  <c:v>105.96257726791779</c:v>
                </c:pt>
                <c:pt idx="6">
                  <c:v>105.91524196692097</c:v>
                </c:pt>
                <c:pt idx="7">
                  <c:v>106.65088823300107</c:v>
                </c:pt>
                <c:pt idx="8">
                  <c:v>106.1914573703848</c:v>
                </c:pt>
                <c:pt idx="9">
                  <c:v>106.76449295539344</c:v>
                </c:pt>
                <c:pt idx="10">
                  <c:v>107.32193573536782</c:v>
                </c:pt>
                <c:pt idx="11">
                  <c:v>107.5040374227321</c:v>
                </c:pt>
                <c:pt idx="12">
                  <c:v>109.15576098457427</c:v>
                </c:pt>
                <c:pt idx="13">
                  <c:v>109.00428802138443</c:v>
                </c:pt>
                <c:pt idx="14">
                  <c:v>108.80158155593919</c:v>
                </c:pt>
                <c:pt idx="15">
                  <c:v>108.91407250654342</c:v>
                </c:pt>
                <c:pt idx="16">
                  <c:v>107.98073174806481</c:v>
                </c:pt>
              </c:numCache>
            </c:numRef>
          </c:val>
          <c:smooth val="0"/>
        </c:ser>
        <c:ser>
          <c:idx val="2"/>
          <c:order val="2"/>
          <c:tx>
            <c:strRef>
              <c:f>Hoja2!$AE$1</c:f>
              <c:strCache>
                <c:ptCount val="1"/>
                <c:pt idx="0">
                  <c:v>Brasil</c:v>
                </c:pt>
              </c:strCache>
            </c:strRef>
          </c:tx>
          <c:spPr>
            <a:ln w="28575" cap="rnd">
              <a:solidFill>
                <a:srgbClr val="FFC000"/>
              </a:solidFill>
              <a:round/>
            </a:ln>
            <a:effectLst/>
          </c:spPr>
          <c:marker>
            <c:symbol val="none"/>
          </c:marker>
          <c:cat>
            <c:numRef>
              <c:f>Hoja2!$AB$171:$AB$187</c:f>
              <c:numCache>
                <c:formatCode>m/d/yyyy</c:formatCode>
                <c:ptCount val="17"/>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numCache>
            </c:numRef>
          </c:cat>
          <c:val>
            <c:numRef>
              <c:f>Hoja2!$AE$171:$AE$187</c:f>
              <c:numCache>
                <c:formatCode>#,##0.0</c:formatCode>
                <c:ptCount val="17"/>
                <c:pt idx="0">
                  <c:v>100</c:v>
                </c:pt>
                <c:pt idx="1">
                  <c:v>100.46742413346756</c:v>
                </c:pt>
                <c:pt idx="2">
                  <c:v>100.46023299295268</c:v>
                </c:pt>
                <c:pt idx="3">
                  <c:v>100.78729671711119</c:v>
                </c:pt>
                <c:pt idx="4">
                  <c:v>100.98305554223863</c:v>
                </c:pt>
                <c:pt idx="5">
                  <c:v>101.34634130750915</c:v>
                </c:pt>
                <c:pt idx="6">
                  <c:v>100.95349196456631</c:v>
                </c:pt>
                <c:pt idx="7">
                  <c:v>101.03738860390665</c:v>
                </c:pt>
                <c:pt idx="8">
                  <c:v>100.06685097293469</c:v>
                </c:pt>
                <c:pt idx="9">
                  <c:v>100.41761882693854</c:v>
                </c:pt>
                <c:pt idx="10">
                  <c:v>100.04367952016449</c:v>
                </c:pt>
                <c:pt idx="11">
                  <c:v>99.624196323462826</c:v>
                </c:pt>
                <c:pt idx="12">
                  <c:v>99.122414518646366</c:v>
                </c:pt>
                <c:pt idx="13">
                  <c:v>99.117087747894601</c:v>
                </c:pt>
                <c:pt idx="14">
                  <c:v>98.823316340934625</c:v>
                </c:pt>
                <c:pt idx="15">
                  <c:v>99.337083379942584</c:v>
                </c:pt>
                <c:pt idx="16">
                  <c:v>98.997235405979836</c:v>
                </c:pt>
              </c:numCache>
            </c:numRef>
          </c:val>
          <c:smooth val="0"/>
        </c:ser>
        <c:ser>
          <c:idx val="4"/>
          <c:order val="3"/>
          <c:tx>
            <c:strRef>
              <c:f>Hoja2!$AG$1</c:f>
              <c:strCache>
                <c:ptCount val="1"/>
                <c:pt idx="0">
                  <c:v>China</c:v>
                </c:pt>
              </c:strCache>
            </c:strRef>
          </c:tx>
          <c:spPr>
            <a:ln w="28575" cap="rnd">
              <a:solidFill>
                <a:srgbClr val="FF0000"/>
              </a:solidFill>
              <a:round/>
            </a:ln>
            <a:effectLst/>
          </c:spPr>
          <c:marker>
            <c:symbol val="none"/>
          </c:marker>
          <c:cat>
            <c:numRef>
              <c:f>Hoja2!$AB$171:$AB$187</c:f>
              <c:numCache>
                <c:formatCode>m/d/yyyy</c:formatCode>
                <c:ptCount val="17"/>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numCache>
            </c:numRef>
          </c:cat>
          <c:val>
            <c:numRef>
              <c:f>Hoja2!$AG$171:$AG$187</c:f>
              <c:numCache>
                <c:formatCode>#,##0.0</c:formatCode>
                <c:ptCount val="17"/>
                <c:pt idx="0">
                  <c:v>100</c:v>
                </c:pt>
                <c:pt idx="1">
                  <c:v>101.21811184904723</c:v>
                </c:pt>
                <c:pt idx="2">
                  <c:v>102.10673866716323</c:v>
                </c:pt>
                <c:pt idx="3">
                  <c:v>102.90070966006661</c:v>
                </c:pt>
                <c:pt idx="4">
                  <c:v>103.03234849895517</c:v>
                </c:pt>
                <c:pt idx="5">
                  <c:v>103.27338464403202</c:v>
                </c:pt>
                <c:pt idx="6">
                  <c:v>102.57665570107379</c:v>
                </c:pt>
                <c:pt idx="7">
                  <c:v>102.64286305422796</c:v>
                </c:pt>
                <c:pt idx="8">
                  <c:v>100.54465892868227</c:v>
                </c:pt>
                <c:pt idx="9">
                  <c:v>99.645169966689423</c:v>
                </c:pt>
                <c:pt idx="10">
                  <c:v>99.501117249084487</c:v>
                </c:pt>
                <c:pt idx="11">
                  <c:v>99.389133718163563</c:v>
                </c:pt>
                <c:pt idx="12">
                  <c:v>98.623352574845342</c:v>
                </c:pt>
                <c:pt idx="13">
                  <c:v>98.315333209194549</c:v>
                </c:pt>
                <c:pt idx="14">
                  <c:v>96.467217015289762</c:v>
                </c:pt>
                <c:pt idx="15">
                  <c:v>96.935323691887533</c:v>
                </c:pt>
                <c:pt idx="16">
                  <c:v>95.978420540831308</c:v>
                </c:pt>
              </c:numCache>
            </c:numRef>
          </c:val>
          <c:smooth val="0"/>
        </c:ser>
        <c:ser>
          <c:idx val="5"/>
          <c:order val="4"/>
          <c:tx>
            <c:strRef>
              <c:f>Hoja2!$AH$1</c:f>
              <c:strCache>
                <c:ptCount val="1"/>
                <c:pt idx="0">
                  <c:v>Chile</c:v>
                </c:pt>
              </c:strCache>
            </c:strRef>
          </c:tx>
          <c:spPr>
            <a:ln w="28575" cap="rnd">
              <a:solidFill>
                <a:srgbClr val="00B0F0"/>
              </a:solidFill>
              <a:round/>
            </a:ln>
            <a:effectLst/>
          </c:spPr>
          <c:marker>
            <c:symbol val="none"/>
          </c:marker>
          <c:cat>
            <c:numRef>
              <c:f>Hoja2!$AB$171:$AB$187</c:f>
              <c:numCache>
                <c:formatCode>m/d/yyyy</c:formatCode>
                <c:ptCount val="17"/>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numCache>
            </c:numRef>
          </c:cat>
          <c:val>
            <c:numRef>
              <c:f>Hoja2!$AH$171:$AH$187</c:f>
              <c:numCache>
                <c:formatCode>#,##0.0</c:formatCode>
                <c:ptCount val="17"/>
                <c:pt idx="0">
                  <c:v>100</c:v>
                </c:pt>
                <c:pt idx="1">
                  <c:v>99.938777693781461</c:v>
                </c:pt>
                <c:pt idx="2">
                  <c:v>102.41969353348452</c:v>
                </c:pt>
                <c:pt idx="3">
                  <c:v>100.70206910895921</c:v>
                </c:pt>
                <c:pt idx="4">
                  <c:v>102.25487578546544</c:v>
                </c:pt>
                <c:pt idx="5">
                  <c:v>102.71440556615508</c:v>
                </c:pt>
                <c:pt idx="6">
                  <c:v>100.91805960537737</c:v>
                </c:pt>
                <c:pt idx="7">
                  <c:v>100.73759254592798</c:v>
                </c:pt>
                <c:pt idx="8">
                  <c:v>100.21364059981362</c:v>
                </c:pt>
                <c:pt idx="9">
                  <c:v>99.530670650491373</c:v>
                </c:pt>
                <c:pt idx="10">
                  <c:v>99.773484966661456</c:v>
                </c:pt>
                <c:pt idx="11">
                  <c:v>101.11290103235457</c:v>
                </c:pt>
                <c:pt idx="12">
                  <c:v>99.887979928883112</c:v>
                </c:pt>
                <c:pt idx="13">
                  <c:v>95.076791621168667</c:v>
                </c:pt>
                <c:pt idx="14">
                  <c:v>96.064448164280776</c:v>
                </c:pt>
                <c:pt idx="15">
                  <c:v>97.04213014627355</c:v>
                </c:pt>
                <c:pt idx="16">
                  <c:v>96.803115662910827</c:v>
                </c:pt>
              </c:numCache>
            </c:numRef>
          </c:val>
          <c:smooth val="0"/>
        </c:ser>
        <c:ser>
          <c:idx val="6"/>
          <c:order val="5"/>
          <c:tx>
            <c:strRef>
              <c:f>Hoja2!$AI$1</c:f>
              <c:strCache>
                <c:ptCount val="1"/>
                <c:pt idx="0">
                  <c:v>Turquía</c:v>
                </c:pt>
              </c:strCache>
            </c:strRef>
          </c:tx>
          <c:spPr>
            <a:ln w="28575" cap="rnd">
              <a:solidFill>
                <a:schemeClr val="accent2">
                  <a:lumMod val="75000"/>
                </a:schemeClr>
              </a:solidFill>
              <a:round/>
            </a:ln>
            <a:effectLst/>
          </c:spPr>
          <c:marker>
            <c:symbol val="none"/>
          </c:marker>
          <c:cat>
            <c:numRef>
              <c:f>Hoja2!$AB$171:$AB$187</c:f>
              <c:numCache>
                <c:formatCode>m/d/yyyy</c:formatCode>
                <c:ptCount val="17"/>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numCache>
            </c:numRef>
          </c:cat>
          <c:val>
            <c:numRef>
              <c:f>Hoja2!$AI$171:$AI$187</c:f>
              <c:numCache>
                <c:formatCode>#,##0.0</c:formatCode>
                <c:ptCount val="17"/>
                <c:pt idx="0">
                  <c:v>100</c:v>
                </c:pt>
                <c:pt idx="1">
                  <c:v>101.74524740267807</c:v>
                </c:pt>
                <c:pt idx="2">
                  <c:v>101.21383581675857</c:v>
                </c:pt>
                <c:pt idx="3">
                  <c:v>104.16909593126059</c:v>
                </c:pt>
                <c:pt idx="4">
                  <c:v>105.45748229424528</c:v>
                </c:pt>
                <c:pt idx="5">
                  <c:v>106.95231632370231</c:v>
                </c:pt>
                <c:pt idx="6">
                  <c:v>106.7965247976144</c:v>
                </c:pt>
                <c:pt idx="7">
                  <c:v>107.93485429191318</c:v>
                </c:pt>
                <c:pt idx="8">
                  <c:v>107.78575319946093</c:v>
                </c:pt>
                <c:pt idx="9">
                  <c:v>107.72553929673985</c:v>
                </c:pt>
                <c:pt idx="10">
                  <c:v>108.15468282565686</c:v>
                </c:pt>
                <c:pt idx="11">
                  <c:v>101.61335028243188</c:v>
                </c:pt>
                <c:pt idx="12">
                  <c:v>104.79035048314489</c:v>
                </c:pt>
                <c:pt idx="13">
                  <c:v>103.83648580194405</c:v>
                </c:pt>
                <c:pt idx="14">
                  <c:v>98.897990002580599</c:v>
                </c:pt>
                <c:pt idx="15">
                  <c:v>98.254752597321911</c:v>
                </c:pt>
                <c:pt idx="16">
                  <c:v>96.84880575759604</c:v>
                </c:pt>
              </c:numCache>
            </c:numRef>
          </c:val>
          <c:smooth val="0"/>
        </c:ser>
        <c:ser>
          <c:idx val="7"/>
          <c:order val="6"/>
          <c:tx>
            <c:strRef>
              <c:f>Hoja2!$AJ$1</c:f>
              <c:strCache>
                <c:ptCount val="1"/>
                <c:pt idx="0">
                  <c:v>Sudáfrica</c:v>
                </c:pt>
              </c:strCache>
            </c:strRef>
          </c:tx>
          <c:spPr>
            <a:ln w="28575" cap="rnd">
              <a:solidFill>
                <a:schemeClr val="tx1"/>
              </a:solidFill>
              <a:round/>
            </a:ln>
            <a:effectLst/>
          </c:spPr>
          <c:marker>
            <c:symbol val="none"/>
          </c:marker>
          <c:cat>
            <c:numRef>
              <c:f>Hoja2!$AB$171:$AB$187</c:f>
              <c:numCache>
                <c:formatCode>m/d/yyyy</c:formatCode>
                <c:ptCount val="17"/>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numCache>
            </c:numRef>
          </c:cat>
          <c:val>
            <c:numRef>
              <c:f>Hoja2!$AJ$171:$AJ$187</c:f>
              <c:numCache>
                <c:formatCode>#,##0.0</c:formatCode>
                <c:ptCount val="17"/>
                <c:pt idx="0">
                  <c:v>100</c:v>
                </c:pt>
                <c:pt idx="1">
                  <c:v>101.10550342684381</c:v>
                </c:pt>
                <c:pt idx="2">
                  <c:v>99.774514881776895</c:v>
                </c:pt>
                <c:pt idx="3">
                  <c:v>99.985786728659008</c:v>
                </c:pt>
                <c:pt idx="4">
                  <c:v>100.02023584394311</c:v>
                </c:pt>
                <c:pt idx="5">
                  <c:v>97.618674793124626</c:v>
                </c:pt>
                <c:pt idx="6">
                  <c:v>100.90121776418015</c:v>
                </c:pt>
                <c:pt idx="7">
                  <c:v>100.43386613025621</c:v>
                </c:pt>
                <c:pt idx="8">
                  <c:v>99.786319124077053</c:v>
                </c:pt>
                <c:pt idx="9">
                  <c:v>99.10095036195662</c:v>
                </c:pt>
                <c:pt idx="10">
                  <c:v>99.256091832187039</c:v>
                </c:pt>
                <c:pt idx="11">
                  <c:v>99.958082894689298</c:v>
                </c:pt>
                <c:pt idx="12">
                  <c:v>95.940545163271949</c:v>
                </c:pt>
                <c:pt idx="13">
                  <c:v>95.436335385023057</c:v>
                </c:pt>
                <c:pt idx="14">
                  <c:v>93.978631912407707</c:v>
                </c:pt>
                <c:pt idx="15">
                  <c:v>95.104130280290519</c:v>
                </c:pt>
                <c:pt idx="16">
                  <c:v>93.930933137398966</c:v>
                </c:pt>
              </c:numCache>
            </c:numRef>
          </c:val>
          <c:smooth val="0"/>
        </c:ser>
        <c:dLbls>
          <c:showLegendKey val="0"/>
          <c:showVal val="0"/>
          <c:showCatName val="0"/>
          <c:showSerName val="0"/>
          <c:showPercent val="0"/>
          <c:showBubbleSize val="0"/>
        </c:dLbls>
        <c:marker val="1"/>
        <c:smooth val="0"/>
        <c:axId val="146675200"/>
        <c:axId val="146676736"/>
      </c:lineChart>
      <c:dateAx>
        <c:axId val="146675200"/>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146676736"/>
        <c:crosses val="autoZero"/>
        <c:auto val="1"/>
        <c:lblOffset val="100"/>
        <c:baseTimeUnit val="months"/>
      </c:dateAx>
      <c:valAx>
        <c:axId val="146676736"/>
        <c:scaling>
          <c:orientation val="minMax"/>
          <c:max val="110"/>
          <c:min val="9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14667520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92D05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5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050" b="0" i="0" u="none" strike="noStrike" kern="1200" baseline="0">
                <a:solidFill>
                  <a:srgbClr val="FFC000"/>
                </a:solidFill>
                <a:latin typeface="Century Gothic" panose="020B0502020202020204" pitchFamily="34" charset="0"/>
                <a:ea typeface="+mn-ea"/>
                <a:cs typeface="+mn-cs"/>
              </a:defRPr>
            </a:pPr>
            <a:endParaRPr lang="es-MX"/>
          </a:p>
        </c:txPr>
      </c:legendEntry>
      <c:legendEntry>
        <c:idx val="3"/>
        <c:txPr>
          <a:bodyPr rot="0" spcFirstLastPara="1" vertOverflow="ellipsis" vert="horz" wrap="square" anchor="ctr" anchorCtr="1"/>
          <a:lstStyle/>
          <a:p>
            <a:pPr>
              <a:defRPr sz="1050" b="0" i="0" u="none" strike="noStrike" kern="1200" baseline="0">
                <a:solidFill>
                  <a:srgbClr val="FF0000"/>
                </a:solidFill>
                <a:latin typeface="Century Gothic" panose="020B0502020202020204" pitchFamily="34" charset="0"/>
                <a:ea typeface="+mn-ea"/>
                <a:cs typeface="+mn-cs"/>
              </a:defRPr>
            </a:pPr>
            <a:endParaRPr lang="es-MX"/>
          </a:p>
        </c:txPr>
      </c:legendEntry>
      <c:legendEntry>
        <c:idx val="4"/>
        <c:txPr>
          <a:bodyPr rot="0" spcFirstLastPara="1" vertOverflow="ellipsis" vert="horz" wrap="square" anchor="ctr" anchorCtr="1"/>
          <a:lstStyle/>
          <a:p>
            <a:pPr>
              <a:defRPr sz="1050" b="0" i="0" u="none" strike="noStrike" kern="1200" baseline="0">
                <a:solidFill>
                  <a:srgbClr val="00B0F0"/>
                </a:solidFill>
                <a:latin typeface="Century Gothic" panose="020B0502020202020204" pitchFamily="34" charset="0"/>
                <a:ea typeface="+mn-ea"/>
                <a:cs typeface="+mn-cs"/>
              </a:defRPr>
            </a:pPr>
            <a:endParaRPr lang="es-MX"/>
          </a:p>
        </c:txPr>
      </c:legendEntry>
      <c:legendEntry>
        <c:idx val="5"/>
        <c:txPr>
          <a:bodyPr rot="0" spcFirstLastPara="1" vertOverflow="ellipsis" vert="horz" wrap="square" anchor="ctr" anchorCtr="1"/>
          <a:lstStyle/>
          <a:p>
            <a:pPr>
              <a:defRPr sz="1050" b="0" i="0" u="none" strike="noStrike" kern="1200" baseline="0">
                <a:solidFill>
                  <a:schemeClr val="accent2">
                    <a:lumMod val="75000"/>
                  </a:schemeClr>
                </a:solidFill>
                <a:latin typeface="Century Gothic" panose="020B0502020202020204" pitchFamily="34" charset="0"/>
                <a:ea typeface="+mn-ea"/>
                <a:cs typeface="+mn-cs"/>
              </a:defRPr>
            </a:pPr>
            <a:endParaRPr lang="es-MX"/>
          </a:p>
        </c:txPr>
      </c:legendEntry>
      <c:legendEntry>
        <c:idx val="6"/>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Entry>
      <c:layout>
        <c:manualLayout>
          <c:xMode val="edge"/>
          <c:yMode val="edge"/>
          <c:x val="5.8748900685653797E-2"/>
          <c:y val="0.86037294034243483"/>
          <c:w val="0.88250218722659668"/>
          <c:h val="0.13592263603120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1200" b="1">
                <a:solidFill>
                  <a:schemeClr val="tx1"/>
                </a:solidFill>
              </a:rPr>
              <a:t>Cambio en Reservas Internacionales en Países Emergentes a/a (millones USD) </a:t>
            </a:r>
          </a:p>
        </c:rich>
      </c:tx>
      <c:layout/>
      <c:overlay val="0"/>
      <c:spPr>
        <a:noFill/>
        <a:ln>
          <a:noFill/>
        </a:ln>
        <a:effectLst/>
      </c:spPr>
    </c:title>
    <c:autoTitleDeleted val="0"/>
    <c:plotArea>
      <c:layout>
        <c:manualLayout>
          <c:layoutTarget val="inner"/>
          <c:xMode val="edge"/>
          <c:yMode val="edge"/>
          <c:x val="0.26777907074451968"/>
          <c:y val="0.27647794436331413"/>
          <c:w val="0.68371345706770426"/>
          <c:h val="0.52040563930841999"/>
        </c:manualLayout>
      </c:layout>
      <c:barChart>
        <c:barDir val="col"/>
        <c:grouping val="clustered"/>
        <c:varyColors val="0"/>
        <c:ser>
          <c:idx val="0"/>
          <c:order val="0"/>
          <c:spPr>
            <a:solidFill>
              <a:schemeClr val="bg1">
                <a:lumMod val="50000"/>
              </a:schemeClr>
            </a:solidFill>
            <a:ln>
              <a:solidFill>
                <a:schemeClr val="bg1">
                  <a:lumMod val="50000"/>
                </a:schemeClr>
              </a:solidFill>
            </a:ln>
            <a:effectLst/>
          </c:spPr>
          <c:invertIfNegative val="0"/>
          <c:cat>
            <c:numRef>
              <c:f>Hoja2!$P$21:$P$187</c:f>
              <c:numCache>
                <c:formatCode>m/d/yyyy</c:formatCode>
                <c:ptCount val="167"/>
                <c:pt idx="0">
                  <c:v>37103</c:v>
                </c:pt>
                <c:pt idx="1">
                  <c:v>37134</c:v>
                </c:pt>
                <c:pt idx="2">
                  <c:v>37164</c:v>
                </c:pt>
                <c:pt idx="3">
                  <c:v>37195</c:v>
                </c:pt>
                <c:pt idx="4">
                  <c:v>37225</c:v>
                </c:pt>
                <c:pt idx="5">
                  <c:v>37256</c:v>
                </c:pt>
                <c:pt idx="6">
                  <c:v>37287</c:v>
                </c:pt>
                <c:pt idx="7">
                  <c:v>37315</c:v>
                </c:pt>
                <c:pt idx="8">
                  <c:v>37346</c:v>
                </c:pt>
                <c:pt idx="9">
                  <c:v>37376</c:v>
                </c:pt>
                <c:pt idx="10">
                  <c:v>37407</c:v>
                </c:pt>
                <c:pt idx="11">
                  <c:v>37437</c:v>
                </c:pt>
                <c:pt idx="12">
                  <c:v>37468</c:v>
                </c:pt>
                <c:pt idx="13">
                  <c:v>37499</c:v>
                </c:pt>
                <c:pt idx="14">
                  <c:v>37529</c:v>
                </c:pt>
                <c:pt idx="15">
                  <c:v>37560</c:v>
                </c:pt>
                <c:pt idx="16">
                  <c:v>37590</c:v>
                </c:pt>
                <c:pt idx="17">
                  <c:v>37621</c:v>
                </c:pt>
                <c:pt idx="18">
                  <c:v>37652</c:v>
                </c:pt>
                <c:pt idx="19">
                  <c:v>37680</c:v>
                </c:pt>
                <c:pt idx="20">
                  <c:v>37711</c:v>
                </c:pt>
                <c:pt idx="21">
                  <c:v>37741</c:v>
                </c:pt>
                <c:pt idx="22">
                  <c:v>37772</c:v>
                </c:pt>
                <c:pt idx="23">
                  <c:v>37802</c:v>
                </c:pt>
                <c:pt idx="24">
                  <c:v>37833</c:v>
                </c:pt>
                <c:pt idx="25">
                  <c:v>37864</c:v>
                </c:pt>
                <c:pt idx="26">
                  <c:v>37894</c:v>
                </c:pt>
                <c:pt idx="27">
                  <c:v>37925</c:v>
                </c:pt>
                <c:pt idx="28">
                  <c:v>37955</c:v>
                </c:pt>
                <c:pt idx="29">
                  <c:v>37986</c:v>
                </c:pt>
                <c:pt idx="30">
                  <c:v>38017</c:v>
                </c:pt>
                <c:pt idx="31">
                  <c:v>38046</c:v>
                </c:pt>
                <c:pt idx="32">
                  <c:v>38077</c:v>
                </c:pt>
                <c:pt idx="33">
                  <c:v>38107</c:v>
                </c:pt>
                <c:pt idx="34">
                  <c:v>38138</c:v>
                </c:pt>
                <c:pt idx="35">
                  <c:v>38168</c:v>
                </c:pt>
                <c:pt idx="36">
                  <c:v>38199</c:v>
                </c:pt>
                <c:pt idx="37">
                  <c:v>38230</c:v>
                </c:pt>
                <c:pt idx="38">
                  <c:v>38260</c:v>
                </c:pt>
                <c:pt idx="39">
                  <c:v>38291</c:v>
                </c:pt>
                <c:pt idx="40">
                  <c:v>38321</c:v>
                </c:pt>
                <c:pt idx="41">
                  <c:v>38352</c:v>
                </c:pt>
                <c:pt idx="42">
                  <c:v>38383</c:v>
                </c:pt>
                <c:pt idx="43">
                  <c:v>38411</c:v>
                </c:pt>
                <c:pt idx="44">
                  <c:v>38442</c:v>
                </c:pt>
                <c:pt idx="45">
                  <c:v>38472</c:v>
                </c:pt>
                <c:pt idx="46">
                  <c:v>38503</c:v>
                </c:pt>
                <c:pt idx="47">
                  <c:v>38533</c:v>
                </c:pt>
                <c:pt idx="48">
                  <c:v>38564</c:v>
                </c:pt>
                <c:pt idx="49">
                  <c:v>38595</c:v>
                </c:pt>
                <c:pt idx="50">
                  <c:v>38625</c:v>
                </c:pt>
                <c:pt idx="51">
                  <c:v>38656</c:v>
                </c:pt>
                <c:pt idx="52">
                  <c:v>38686</c:v>
                </c:pt>
                <c:pt idx="53">
                  <c:v>38717</c:v>
                </c:pt>
                <c:pt idx="54">
                  <c:v>38748</c:v>
                </c:pt>
                <c:pt idx="55">
                  <c:v>38776</c:v>
                </c:pt>
                <c:pt idx="56">
                  <c:v>38807</c:v>
                </c:pt>
                <c:pt idx="57">
                  <c:v>38837</c:v>
                </c:pt>
                <c:pt idx="58">
                  <c:v>38868</c:v>
                </c:pt>
                <c:pt idx="59">
                  <c:v>38898</c:v>
                </c:pt>
                <c:pt idx="60">
                  <c:v>38929</c:v>
                </c:pt>
                <c:pt idx="61">
                  <c:v>38960</c:v>
                </c:pt>
                <c:pt idx="62">
                  <c:v>38990</c:v>
                </c:pt>
                <c:pt idx="63">
                  <c:v>39021</c:v>
                </c:pt>
                <c:pt idx="64">
                  <c:v>39051</c:v>
                </c:pt>
                <c:pt idx="65">
                  <c:v>39082</c:v>
                </c:pt>
                <c:pt idx="66">
                  <c:v>39113</c:v>
                </c:pt>
                <c:pt idx="67">
                  <c:v>39141</c:v>
                </c:pt>
                <c:pt idx="68">
                  <c:v>39172</c:v>
                </c:pt>
                <c:pt idx="69">
                  <c:v>39202</c:v>
                </c:pt>
                <c:pt idx="70">
                  <c:v>39233</c:v>
                </c:pt>
                <c:pt idx="71">
                  <c:v>39263</c:v>
                </c:pt>
                <c:pt idx="72">
                  <c:v>39294</c:v>
                </c:pt>
                <c:pt idx="73">
                  <c:v>39325</c:v>
                </c:pt>
                <c:pt idx="74">
                  <c:v>39355</c:v>
                </c:pt>
                <c:pt idx="75">
                  <c:v>39386</c:v>
                </c:pt>
                <c:pt idx="76">
                  <c:v>39416</c:v>
                </c:pt>
                <c:pt idx="77">
                  <c:v>39447</c:v>
                </c:pt>
                <c:pt idx="78">
                  <c:v>39478</c:v>
                </c:pt>
                <c:pt idx="79">
                  <c:v>39507</c:v>
                </c:pt>
                <c:pt idx="80">
                  <c:v>39538</c:v>
                </c:pt>
                <c:pt idx="81">
                  <c:v>39568</c:v>
                </c:pt>
                <c:pt idx="82">
                  <c:v>39599</c:v>
                </c:pt>
                <c:pt idx="83">
                  <c:v>39629</c:v>
                </c:pt>
                <c:pt idx="84">
                  <c:v>39660</c:v>
                </c:pt>
                <c:pt idx="85">
                  <c:v>39691</c:v>
                </c:pt>
                <c:pt idx="86">
                  <c:v>39721</c:v>
                </c:pt>
                <c:pt idx="87">
                  <c:v>39752</c:v>
                </c:pt>
                <c:pt idx="88">
                  <c:v>39782</c:v>
                </c:pt>
                <c:pt idx="89">
                  <c:v>39813</c:v>
                </c:pt>
                <c:pt idx="90">
                  <c:v>39844</c:v>
                </c:pt>
                <c:pt idx="91">
                  <c:v>39872</c:v>
                </c:pt>
                <c:pt idx="92">
                  <c:v>39903</c:v>
                </c:pt>
                <c:pt idx="93">
                  <c:v>39933</c:v>
                </c:pt>
                <c:pt idx="94">
                  <c:v>39964</c:v>
                </c:pt>
                <c:pt idx="95">
                  <c:v>39994</c:v>
                </c:pt>
                <c:pt idx="96">
                  <c:v>40025</c:v>
                </c:pt>
                <c:pt idx="97">
                  <c:v>40056</c:v>
                </c:pt>
                <c:pt idx="98">
                  <c:v>40086</c:v>
                </c:pt>
                <c:pt idx="99">
                  <c:v>40117</c:v>
                </c:pt>
                <c:pt idx="100">
                  <c:v>40147</c:v>
                </c:pt>
                <c:pt idx="101">
                  <c:v>40178</c:v>
                </c:pt>
                <c:pt idx="102">
                  <c:v>40209</c:v>
                </c:pt>
                <c:pt idx="103">
                  <c:v>40237</c:v>
                </c:pt>
                <c:pt idx="104">
                  <c:v>40268</c:v>
                </c:pt>
                <c:pt idx="105">
                  <c:v>40298</c:v>
                </c:pt>
                <c:pt idx="106">
                  <c:v>40329</c:v>
                </c:pt>
                <c:pt idx="107">
                  <c:v>40359</c:v>
                </c:pt>
                <c:pt idx="108">
                  <c:v>40390</c:v>
                </c:pt>
                <c:pt idx="109">
                  <c:v>40421</c:v>
                </c:pt>
                <c:pt idx="110">
                  <c:v>40451</c:v>
                </c:pt>
                <c:pt idx="111">
                  <c:v>40482</c:v>
                </c:pt>
                <c:pt idx="112">
                  <c:v>40512</c:v>
                </c:pt>
                <c:pt idx="113">
                  <c:v>40543</c:v>
                </c:pt>
                <c:pt idx="114">
                  <c:v>40574</c:v>
                </c:pt>
                <c:pt idx="115">
                  <c:v>40602</c:v>
                </c:pt>
                <c:pt idx="116">
                  <c:v>40633</c:v>
                </c:pt>
                <c:pt idx="117">
                  <c:v>40663</c:v>
                </c:pt>
                <c:pt idx="118">
                  <c:v>40694</c:v>
                </c:pt>
                <c:pt idx="119">
                  <c:v>40724</c:v>
                </c:pt>
                <c:pt idx="120">
                  <c:v>40755</c:v>
                </c:pt>
                <c:pt idx="121">
                  <c:v>40786</c:v>
                </c:pt>
                <c:pt idx="122">
                  <c:v>40816</c:v>
                </c:pt>
                <c:pt idx="123">
                  <c:v>40847</c:v>
                </c:pt>
                <c:pt idx="124">
                  <c:v>40877</c:v>
                </c:pt>
                <c:pt idx="125">
                  <c:v>40908</c:v>
                </c:pt>
                <c:pt idx="126">
                  <c:v>40939</c:v>
                </c:pt>
                <c:pt idx="127">
                  <c:v>40968</c:v>
                </c:pt>
                <c:pt idx="128">
                  <c:v>40999</c:v>
                </c:pt>
                <c:pt idx="129">
                  <c:v>41029</c:v>
                </c:pt>
                <c:pt idx="130">
                  <c:v>41060</c:v>
                </c:pt>
                <c:pt idx="131">
                  <c:v>41090</c:v>
                </c:pt>
                <c:pt idx="132">
                  <c:v>41121</c:v>
                </c:pt>
                <c:pt idx="133">
                  <c:v>41152</c:v>
                </c:pt>
                <c:pt idx="134">
                  <c:v>41182</c:v>
                </c:pt>
                <c:pt idx="135">
                  <c:v>41213</c:v>
                </c:pt>
                <c:pt idx="136">
                  <c:v>41243</c:v>
                </c:pt>
                <c:pt idx="137">
                  <c:v>41274</c:v>
                </c:pt>
                <c:pt idx="138">
                  <c:v>41305</c:v>
                </c:pt>
                <c:pt idx="139">
                  <c:v>41333</c:v>
                </c:pt>
                <c:pt idx="140">
                  <c:v>41364</c:v>
                </c:pt>
                <c:pt idx="141">
                  <c:v>41394</c:v>
                </c:pt>
                <c:pt idx="142">
                  <c:v>41425</c:v>
                </c:pt>
                <c:pt idx="143">
                  <c:v>41455</c:v>
                </c:pt>
                <c:pt idx="144">
                  <c:v>41486</c:v>
                </c:pt>
                <c:pt idx="145">
                  <c:v>41517</c:v>
                </c:pt>
                <c:pt idx="146">
                  <c:v>41547</c:v>
                </c:pt>
                <c:pt idx="147">
                  <c:v>41578</c:v>
                </c:pt>
                <c:pt idx="148">
                  <c:v>41608</c:v>
                </c:pt>
                <c:pt idx="149">
                  <c:v>41639</c:v>
                </c:pt>
                <c:pt idx="150">
                  <c:v>41670</c:v>
                </c:pt>
                <c:pt idx="151">
                  <c:v>41698</c:v>
                </c:pt>
                <c:pt idx="152">
                  <c:v>41729</c:v>
                </c:pt>
                <c:pt idx="153">
                  <c:v>41759</c:v>
                </c:pt>
                <c:pt idx="154">
                  <c:v>41790</c:v>
                </c:pt>
                <c:pt idx="155">
                  <c:v>41820</c:v>
                </c:pt>
                <c:pt idx="156">
                  <c:v>41851</c:v>
                </c:pt>
                <c:pt idx="157">
                  <c:v>41882</c:v>
                </c:pt>
                <c:pt idx="158">
                  <c:v>41912</c:v>
                </c:pt>
                <c:pt idx="159">
                  <c:v>41943</c:v>
                </c:pt>
                <c:pt idx="160">
                  <c:v>41973</c:v>
                </c:pt>
                <c:pt idx="161">
                  <c:v>42004</c:v>
                </c:pt>
                <c:pt idx="162">
                  <c:v>42035</c:v>
                </c:pt>
                <c:pt idx="163">
                  <c:v>42063</c:v>
                </c:pt>
                <c:pt idx="164">
                  <c:v>42094</c:v>
                </c:pt>
                <c:pt idx="165">
                  <c:v>42124</c:v>
                </c:pt>
                <c:pt idx="166">
                  <c:v>42155</c:v>
                </c:pt>
              </c:numCache>
            </c:numRef>
          </c:cat>
          <c:val>
            <c:numRef>
              <c:f>Hoja2!$Z$21:$Z$187</c:f>
              <c:numCache>
                <c:formatCode>#,##0</c:formatCode>
                <c:ptCount val="167"/>
                <c:pt idx="0">
                  <c:v>43479.5</c:v>
                </c:pt>
                <c:pt idx="1">
                  <c:v>49328.830000000016</c:v>
                </c:pt>
                <c:pt idx="2">
                  <c:v>59580</c:v>
                </c:pt>
                <c:pt idx="3">
                  <c:v>63543.27999999997</c:v>
                </c:pt>
                <c:pt idx="4">
                  <c:v>62744.050000000047</c:v>
                </c:pt>
                <c:pt idx="5">
                  <c:v>63269.75</c:v>
                </c:pt>
                <c:pt idx="6">
                  <c:v>57329.419999999984</c:v>
                </c:pt>
                <c:pt idx="7">
                  <c:v>60725.979999999923</c:v>
                </c:pt>
                <c:pt idx="8">
                  <c:v>66849.190000000061</c:v>
                </c:pt>
                <c:pt idx="9">
                  <c:v>60381.52999999997</c:v>
                </c:pt>
                <c:pt idx="10">
                  <c:v>71793.070000000007</c:v>
                </c:pt>
                <c:pt idx="11">
                  <c:v>85746.01999999996</c:v>
                </c:pt>
                <c:pt idx="12">
                  <c:v>83701.990000000049</c:v>
                </c:pt>
                <c:pt idx="13">
                  <c:v>83763.719999999972</c:v>
                </c:pt>
                <c:pt idx="14">
                  <c:v>81487.609999999928</c:v>
                </c:pt>
                <c:pt idx="15">
                  <c:v>81982.5</c:v>
                </c:pt>
                <c:pt idx="16">
                  <c:v>90828.239999999991</c:v>
                </c:pt>
                <c:pt idx="17">
                  <c:v>102853.96999999997</c:v>
                </c:pt>
                <c:pt idx="18">
                  <c:v>123983.76000000001</c:v>
                </c:pt>
                <c:pt idx="19">
                  <c:v>122647.45000000001</c:v>
                </c:pt>
                <c:pt idx="20">
                  <c:v>131223.37999999995</c:v>
                </c:pt>
                <c:pt idx="21">
                  <c:v>148432.97000000003</c:v>
                </c:pt>
                <c:pt idx="22">
                  <c:v>154822.93000000005</c:v>
                </c:pt>
                <c:pt idx="23">
                  <c:v>148668.96999999997</c:v>
                </c:pt>
                <c:pt idx="24">
                  <c:v>154752.8600000001</c:v>
                </c:pt>
                <c:pt idx="25">
                  <c:v>152571.74</c:v>
                </c:pt>
                <c:pt idx="26">
                  <c:v>173093.7</c:v>
                </c:pt>
                <c:pt idx="27">
                  <c:v>189575.6399999999</c:v>
                </c:pt>
                <c:pt idx="28">
                  <c:v>201391.12000000005</c:v>
                </c:pt>
                <c:pt idx="29">
                  <c:v>176771.08999999997</c:v>
                </c:pt>
                <c:pt idx="30">
                  <c:v>175166.68</c:v>
                </c:pt>
                <c:pt idx="31">
                  <c:v>181045.34999999998</c:v>
                </c:pt>
                <c:pt idx="32">
                  <c:v>176047.92000000004</c:v>
                </c:pt>
                <c:pt idx="33">
                  <c:v>171302.37000000011</c:v>
                </c:pt>
                <c:pt idx="34">
                  <c:v>157164.27000000002</c:v>
                </c:pt>
                <c:pt idx="35">
                  <c:v>162524.19999999995</c:v>
                </c:pt>
                <c:pt idx="36">
                  <c:v>168123.61999999988</c:v>
                </c:pt>
                <c:pt idx="37">
                  <c:v>174952.26000000013</c:v>
                </c:pt>
                <c:pt idx="38">
                  <c:v>171122.12</c:v>
                </c:pt>
                <c:pt idx="39">
                  <c:v>193379.39000000013</c:v>
                </c:pt>
                <c:pt idx="40">
                  <c:v>214222.03000000003</c:v>
                </c:pt>
                <c:pt idx="41">
                  <c:v>273880.10000000009</c:v>
                </c:pt>
                <c:pt idx="42">
                  <c:v>268393.80999999994</c:v>
                </c:pt>
                <c:pt idx="43">
                  <c:v>282856.01000000013</c:v>
                </c:pt>
                <c:pt idx="44">
                  <c:v>301728.86</c:v>
                </c:pt>
                <c:pt idx="45">
                  <c:v>310029.50999999989</c:v>
                </c:pt>
                <c:pt idx="46">
                  <c:v>321570.29999999981</c:v>
                </c:pt>
                <c:pt idx="47">
                  <c:v>332323.79000000004</c:v>
                </c:pt>
                <c:pt idx="48">
                  <c:v>333874.06999999995</c:v>
                </c:pt>
                <c:pt idx="49">
                  <c:v>341187.4</c:v>
                </c:pt>
                <c:pt idx="50">
                  <c:v>349631.09999999986</c:v>
                </c:pt>
                <c:pt idx="51">
                  <c:v>331043.19999999984</c:v>
                </c:pt>
                <c:pt idx="52">
                  <c:v>309317.09999999998</c:v>
                </c:pt>
                <c:pt idx="53">
                  <c:v>287390.49999999988</c:v>
                </c:pt>
                <c:pt idx="54">
                  <c:v>315873.59999999998</c:v>
                </c:pt>
                <c:pt idx="55">
                  <c:v>306128.19999999995</c:v>
                </c:pt>
                <c:pt idx="56">
                  <c:v>315046.59999999986</c:v>
                </c:pt>
                <c:pt idx="57">
                  <c:v>339791.6</c:v>
                </c:pt>
                <c:pt idx="58">
                  <c:v>377063.49999999988</c:v>
                </c:pt>
                <c:pt idx="59">
                  <c:v>375760.20000000019</c:v>
                </c:pt>
                <c:pt idx="60">
                  <c:v>392175.5</c:v>
                </c:pt>
                <c:pt idx="61">
                  <c:v>374899.09999999986</c:v>
                </c:pt>
                <c:pt idx="62">
                  <c:v>371364.10000000009</c:v>
                </c:pt>
                <c:pt idx="63">
                  <c:v>373755.60000000033</c:v>
                </c:pt>
                <c:pt idx="64">
                  <c:v>403545.39999999991</c:v>
                </c:pt>
                <c:pt idx="65">
                  <c:v>429494.5</c:v>
                </c:pt>
                <c:pt idx="66">
                  <c:v>424471.00000000023</c:v>
                </c:pt>
                <c:pt idx="67">
                  <c:v>478188.80000000005</c:v>
                </c:pt>
                <c:pt idx="68">
                  <c:v>526943.60000000009</c:v>
                </c:pt>
                <c:pt idx="69">
                  <c:v>566500.89999999991</c:v>
                </c:pt>
                <c:pt idx="70">
                  <c:v>604227.19999999995</c:v>
                </c:pt>
                <c:pt idx="71">
                  <c:v>636922.09999999986</c:v>
                </c:pt>
                <c:pt idx="72">
                  <c:v>682173.10000000033</c:v>
                </c:pt>
                <c:pt idx="73">
                  <c:v>707373.10000000009</c:v>
                </c:pt>
                <c:pt idx="74">
                  <c:v>716433.00000000047</c:v>
                </c:pt>
                <c:pt idx="75">
                  <c:v>737362.39999999991</c:v>
                </c:pt>
                <c:pt idx="76">
                  <c:v>758032.3</c:v>
                </c:pt>
                <c:pt idx="77">
                  <c:v>752531.60000000056</c:v>
                </c:pt>
                <c:pt idx="78">
                  <c:v>788115.59999999986</c:v>
                </c:pt>
                <c:pt idx="79">
                  <c:v>793237.40000000014</c:v>
                </c:pt>
                <c:pt idx="80">
                  <c:v>765444.50000000023</c:v>
                </c:pt>
                <c:pt idx="81">
                  <c:v>792145.70000000019</c:v>
                </c:pt>
                <c:pt idx="82">
                  <c:v>749978.10000000009</c:v>
                </c:pt>
                <c:pt idx="83">
                  <c:v>731081.10000000009</c:v>
                </c:pt>
                <c:pt idx="84">
                  <c:v>714538.80000000028</c:v>
                </c:pt>
                <c:pt idx="85">
                  <c:v>715853.5</c:v>
                </c:pt>
                <c:pt idx="86">
                  <c:v>679994.89999999991</c:v>
                </c:pt>
                <c:pt idx="87">
                  <c:v>514517.29999999981</c:v>
                </c:pt>
                <c:pt idx="88">
                  <c:v>423199.29999999981</c:v>
                </c:pt>
                <c:pt idx="89">
                  <c:v>408917.59999999916</c:v>
                </c:pt>
                <c:pt idx="90">
                  <c:v>244767.89999999991</c:v>
                </c:pt>
                <c:pt idx="91">
                  <c:v>156610.19999999972</c:v>
                </c:pt>
                <c:pt idx="92">
                  <c:v>144184.09999999963</c:v>
                </c:pt>
                <c:pt idx="93">
                  <c:v>85235</c:v>
                </c:pt>
                <c:pt idx="94">
                  <c:v>139194.70000000019</c:v>
                </c:pt>
                <c:pt idx="95">
                  <c:v>149533.29999999981</c:v>
                </c:pt>
                <c:pt idx="96">
                  <c:v>126981.49999999907</c:v>
                </c:pt>
                <c:pt idx="97">
                  <c:v>153182.29999999981</c:v>
                </c:pt>
                <c:pt idx="98">
                  <c:v>222092.29999999981</c:v>
                </c:pt>
                <c:pt idx="99">
                  <c:v>428247.40000000037</c:v>
                </c:pt>
                <c:pt idx="100">
                  <c:v>525566.30000000028</c:v>
                </c:pt>
                <c:pt idx="101">
                  <c:v>500187.5</c:v>
                </c:pt>
                <c:pt idx="102">
                  <c:v>602908.40000000037</c:v>
                </c:pt>
                <c:pt idx="103">
                  <c:v>623065.30000000028</c:v>
                </c:pt>
                <c:pt idx="104">
                  <c:v>617361.39999999991</c:v>
                </c:pt>
                <c:pt idx="105">
                  <c:v>634709.19999999972</c:v>
                </c:pt>
                <c:pt idx="106">
                  <c:v>468881.19999999972</c:v>
                </c:pt>
                <c:pt idx="107">
                  <c:v>443951.5</c:v>
                </c:pt>
                <c:pt idx="108">
                  <c:v>523673</c:v>
                </c:pt>
                <c:pt idx="109">
                  <c:v>482545.10000000009</c:v>
                </c:pt>
                <c:pt idx="110">
                  <c:v>541603.19999999972</c:v>
                </c:pt>
                <c:pt idx="111">
                  <c:v>586338.49999999953</c:v>
                </c:pt>
                <c:pt idx="112">
                  <c:v>500358.39999999991</c:v>
                </c:pt>
                <c:pt idx="113">
                  <c:v>574512.20000000019</c:v>
                </c:pt>
                <c:pt idx="114">
                  <c:v>664850.10000000009</c:v>
                </c:pt>
                <c:pt idx="115">
                  <c:v>741062.89999999991</c:v>
                </c:pt>
                <c:pt idx="116">
                  <c:v>780466.5</c:v>
                </c:pt>
                <c:pt idx="117">
                  <c:v>853369.20000000019</c:v>
                </c:pt>
                <c:pt idx="118">
                  <c:v>936149.89999999991</c:v>
                </c:pt>
                <c:pt idx="119">
                  <c:v>956153.60000000009</c:v>
                </c:pt>
                <c:pt idx="120">
                  <c:v>907466.90000000037</c:v>
                </c:pt>
                <c:pt idx="121">
                  <c:v>923682.89999999944</c:v>
                </c:pt>
                <c:pt idx="122">
                  <c:v>705043.20000000019</c:v>
                </c:pt>
                <c:pt idx="123">
                  <c:v>651117</c:v>
                </c:pt>
                <c:pt idx="124">
                  <c:v>590704.60000000056</c:v>
                </c:pt>
                <c:pt idx="125">
                  <c:v>457107.59999999963</c:v>
                </c:pt>
                <c:pt idx="126">
                  <c:v>430460.29999999888</c:v>
                </c:pt>
                <c:pt idx="127">
                  <c:v>414836.09999999916</c:v>
                </c:pt>
                <c:pt idx="128">
                  <c:v>348829.30000000028</c:v>
                </c:pt>
                <c:pt idx="129">
                  <c:v>227546.79999999981</c:v>
                </c:pt>
                <c:pt idx="130">
                  <c:v>92839.500000000931</c:v>
                </c:pt>
                <c:pt idx="131">
                  <c:v>97182.5</c:v>
                </c:pt>
                <c:pt idx="132">
                  <c:v>26085.900000000373</c:v>
                </c:pt>
                <c:pt idx="133">
                  <c:v>44222.200000000186</c:v>
                </c:pt>
                <c:pt idx="134">
                  <c:v>163271.90000000037</c:v>
                </c:pt>
                <c:pt idx="135">
                  <c:v>83443</c:v>
                </c:pt>
                <c:pt idx="136">
                  <c:v>170520.20000000019</c:v>
                </c:pt>
                <c:pt idx="137">
                  <c:v>249198.40000000037</c:v>
                </c:pt>
                <c:pt idx="138">
                  <c:v>263179.4000000013</c:v>
                </c:pt>
                <c:pt idx="139">
                  <c:v>175032.90000000037</c:v>
                </c:pt>
                <c:pt idx="140">
                  <c:v>215332</c:v>
                </c:pt>
                <c:pt idx="141">
                  <c:v>310593.00000000093</c:v>
                </c:pt>
                <c:pt idx="142">
                  <c:v>373770.87999999989</c:v>
                </c:pt>
                <c:pt idx="143">
                  <c:v>302222.41000000015</c:v>
                </c:pt>
                <c:pt idx="144">
                  <c:v>353964.98999999929</c:v>
                </c:pt>
                <c:pt idx="145">
                  <c:v>308583.75000000093</c:v>
                </c:pt>
                <c:pt idx="146">
                  <c:v>411372.34999999963</c:v>
                </c:pt>
                <c:pt idx="147">
                  <c:v>490529.87999999989</c:v>
                </c:pt>
                <c:pt idx="148">
                  <c:v>519476.43999999948</c:v>
                </c:pt>
                <c:pt idx="149">
                  <c:v>516544.76999999955</c:v>
                </c:pt>
                <c:pt idx="150">
                  <c:v>446730.45999999903</c:v>
                </c:pt>
                <c:pt idx="151">
                  <c:v>509394.97000000067</c:v>
                </c:pt>
                <c:pt idx="152">
                  <c:v>486269.58000000007</c:v>
                </c:pt>
                <c:pt idx="153">
                  <c:v>393668.19999999832</c:v>
                </c:pt>
                <c:pt idx="154">
                  <c:v>447487.16999999993</c:v>
                </c:pt>
                <c:pt idx="155">
                  <c:v>492083.75999999978</c:v>
                </c:pt>
                <c:pt idx="156">
                  <c:v>406366.61000000034</c:v>
                </c:pt>
                <c:pt idx="157">
                  <c:v>402486.15999999829</c:v>
                </c:pt>
                <c:pt idx="158">
                  <c:v>172183.96999999974</c:v>
                </c:pt>
                <c:pt idx="159">
                  <c:v>32455.040000000037</c:v>
                </c:pt>
                <c:pt idx="160">
                  <c:v>-31704.889999999665</c:v>
                </c:pt>
                <c:pt idx="161">
                  <c:v>-103776.22999999952</c:v>
                </c:pt>
                <c:pt idx="162">
                  <c:v>-169198.6099999994</c:v>
                </c:pt>
                <c:pt idx="163">
                  <c:v>-242771.28000000119</c:v>
                </c:pt>
                <c:pt idx="164">
                  <c:v>-355921.11000000034</c:v>
                </c:pt>
                <c:pt idx="165">
                  <c:v>-357251.53999999911</c:v>
                </c:pt>
                <c:pt idx="166">
                  <c:v>-407160.20000000019</c:v>
                </c:pt>
              </c:numCache>
            </c:numRef>
          </c:val>
        </c:ser>
        <c:dLbls>
          <c:showLegendKey val="0"/>
          <c:showVal val="0"/>
          <c:showCatName val="0"/>
          <c:showSerName val="0"/>
          <c:showPercent val="0"/>
          <c:showBubbleSize val="0"/>
        </c:dLbls>
        <c:gapWidth val="219"/>
        <c:axId val="146712448"/>
        <c:axId val="146713984"/>
      </c:barChart>
      <c:dateAx>
        <c:axId val="146712448"/>
        <c:scaling>
          <c:orientation val="minMax"/>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Century Gothic" panose="020B0502020202020204" pitchFamily="34" charset="0"/>
                <a:ea typeface="+mn-ea"/>
                <a:cs typeface="+mn-cs"/>
              </a:defRPr>
            </a:pPr>
            <a:endParaRPr lang="es-MX"/>
          </a:p>
        </c:txPr>
        <c:crossAx val="146713984"/>
        <c:crosses val="autoZero"/>
        <c:auto val="1"/>
        <c:lblOffset val="100"/>
        <c:baseTimeUnit val="months"/>
      </c:dateAx>
      <c:valAx>
        <c:axId val="146713984"/>
        <c:scaling>
          <c:orientation val="minMax"/>
          <c:max val="1000000"/>
          <c:min val="-5000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146712448"/>
        <c:crosses val="autoZero"/>
        <c:crossBetween val="between"/>
        <c:majorUnit val="250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4077645318861898E-2"/>
          <c:y val="7.7192562197330963E-2"/>
          <c:w val="0.84528413852025419"/>
          <c:h val="0.67324002809507966"/>
        </c:manualLayout>
      </c:layout>
      <c:barChart>
        <c:barDir val="col"/>
        <c:grouping val="clustered"/>
        <c:varyColors val="0"/>
        <c:ser>
          <c:idx val="1"/>
          <c:order val="1"/>
          <c:tx>
            <c:v>Posiciones Netas</c:v>
          </c:tx>
          <c:spPr>
            <a:solidFill>
              <a:schemeClr val="bg1">
                <a:lumMod val="75000"/>
              </a:schemeClr>
            </a:solidFill>
            <a:ln w="3175">
              <a:solidFill>
                <a:schemeClr val="bg1">
                  <a:lumMod val="75000"/>
                </a:schemeClr>
              </a:solidFill>
            </a:ln>
          </c:spPr>
          <c:invertIfNegative val="0"/>
          <c:cat>
            <c:numRef>
              <c:f>[0]!BloomV</c:f>
              <c:numCache>
                <c:formatCode>m/d/yyyy</c:formatCode>
                <c:ptCount val="814"/>
                <c:pt idx="0">
                  <c:v>36536</c:v>
                </c:pt>
                <c:pt idx="1">
                  <c:v>36543</c:v>
                </c:pt>
                <c:pt idx="2">
                  <c:v>36550</c:v>
                </c:pt>
                <c:pt idx="3">
                  <c:v>36557</c:v>
                </c:pt>
                <c:pt idx="4">
                  <c:v>36564</c:v>
                </c:pt>
                <c:pt idx="5">
                  <c:v>36571</c:v>
                </c:pt>
                <c:pt idx="6">
                  <c:v>36578</c:v>
                </c:pt>
                <c:pt idx="7">
                  <c:v>36585</c:v>
                </c:pt>
                <c:pt idx="8">
                  <c:v>36592</c:v>
                </c:pt>
                <c:pt idx="9">
                  <c:v>36599</c:v>
                </c:pt>
                <c:pt idx="10">
                  <c:v>36606</c:v>
                </c:pt>
                <c:pt idx="11">
                  <c:v>36613</c:v>
                </c:pt>
                <c:pt idx="12">
                  <c:v>36620</c:v>
                </c:pt>
                <c:pt idx="13">
                  <c:v>36627</c:v>
                </c:pt>
                <c:pt idx="14">
                  <c:v>36634</c:v>
                </c:pt>
                <c:pt idx="15">
                  <c:v>36641</c:v>
                </c:pt>
                <c:pt idx="16">
                  <c:v>36648</c:v>
                </c:pt>
                <c:pt idx="17">
                  <c:v>36655</c:v>
                </c:pt>
                <c:pt idx="18">
                  <c:v>36662</c:v>
                </c:pt>
                <c:pt idx="19">
                  <c:v>36669</c:v>
                </c:pt>
                <c:pt idx="20">
                  <c:v>36676</c:v>
                </c:pt>
                <c:pt idx="21">
                  <c:v>36683</c:v>
                </c:pt>
                <c:pt idx="22">
                  <c:v>36690</c:v>
                </c:pt>
                <c:pt idx="23">
                  <c:v>36697</c:v>
                </c:pt>
                <c:pt idx="24">
                  <c:v>36704</c:v>
                </c:pt>
                <c:pt idx="25">
                  <c:v>36711</c:v>
                </c:pt>
                <c:pt idx="26">
                  <c:v>36718</c:v>
                </c:pt>
                <c:pt idx="27">
                  <c:v>36725</c:v>
                </c:pt>
                <c:pt idx="28">
                  <c:v>36732</c:v>
                </c:pt>
                <c:pt idx="29">
                  <c:v>36739</c:v>
                </c:pt>
                <c:pt idx="30">
                  <c:v>36746</c:v>
                </c:pt>
                <c:pt idx="31">
                  <c:v>36753</c:v>
                </c:pt>
                <c:pt idx="32">
                  <c:v>36760</c:v>
                </c:pt>
                <c:pt idx="33">
                  <c:v>36767</c:v>
                </c:pt>
                <c:pt idx="34">
                  <c:v>36774</c:v>
                </c:pt>
                <c:pt idx="35">
                  <c:v>36781</c:v>
                </c:pt>
                <c:pt idx="36">
                  <c:v>36788</c:v>
                </c:pt>
                <c:pt idx="37">
                  <c:v>36795</c:v>
                </c:pt>
                <c:pt idx="38">
                  <c:v>36802</c:v>
                </c:pt>
                <c:pt idx="39">
                  <c:v>36809</c:v>
                </c:pt>
                <c:pt idx="40">
                  <c:v>36816</c:v>
                </c:pt>
                <c:pt idx="41">
                  <c:v>36823</c:v>
                </c:pt>
                <c:pt idx="42">
                  <c:v>36830</c:v>
                </c:pt>
                <c:pt idx="43">
                  <c:v>36837</c:v>
                </c:pt>
                <c:pt idx="44">
                  <c:v>36844</c:v>
                </c:pt>
                <c:pt idx="45">
                  <c:v>36851</c:v>
                </c:pt>
                <c:pt idx="46">
                  <c:v>36858</c:v>
                </c:pt>
                <c:pt idx="47">
                  <c:v>36865</c:v>
                </c:pt>
                <c:pt idx="48">
                  <c:v>36872</c:v>
                </c:pt>
                <c:pt idx="49">
                  <c:v>36879</c:v>
                </c:pt>
                <c:pt idx="50">
                  <c:v>36886</c:v>
                </c:pt>
                <c:pt idx="51">
                  <c:v>36893</c:v>
                </c:pt>
                <c:pt idx="52">
                  <c:v>36900</c:v>
                </c:pt>
                <c:pt idx="53">
                  <c:v>36907</c:v>
                </c:pt>
                <c:pt idx="54">
                  <c:v>36914</c:v>
                </c:pt>
                <c:pt idx="55">
                  <c:v>36921</c:v>
                </c:pt>
                <c:pt idx="56">
                  <c:v>36928</c:v>
                </c:pt>
                <c:pt idx="57">
                  <c:v>36935</c:v>
                </c:pt>
                <c:pt idx="58">
                  <c:v>36942</c:v>
                </c:pt>
                <c:pt idx="59">
                  <c:v>36949</c:v>
                </c:pt>
                <c:pt idx="60">
                  <c:v>36956</c:v>
                </c:pt>
                <c:pt idx="61">
                  <c:v>36963</c:v>
                </c:pt>
                <c:pt idx="62">
                  <c:v>36970</c:v>
                </c:pt>
                <c:pt idx="63">
                  <c:v>36977</c:v>
                </c:pt>
                <c:pt idx="64">
                  <c:v>36984</c:v>
                </c:pt>
                <c:pt idx="65">
                  <c:v>36991</c:v>
                </c:pt>
                <c:pt idx="66">
                  <c:v>36998</c:v>
                </c:pt>
                <c:pt idx="67">
                  <c:v>37005</c:v>
                </c:pt>
                <c:pt idx="68">
                  <c:v>37012</c:v>
                </c:pt>
                <c:pt idx="69">
                  <c:v>37019</c:v>
                </c:pt>
                <c:pt idx="70">
                  <c:v>37026</c:v>
                </c:pt>
                <c:pt idx="71">
                  <c:v>37033</c:v>
                </c:pt>
                <c:pt idx="72">
                  <c:v>37040</c:v>
                </c:pt>
                <c:pt idx="73">
                  <c:v>37047</c:v>
                </c:pt>
                <c:pt idx="74">
                  <c:v>37054</c:v>
                </c:pt>
                <c:pt idx="75">
                  <c:v>37061</c:v>
                </c:pt>
                <c:pt idx="76">
                  <c:v>37068</c:v>
                </c:pt>
                <c:pt idx="77">
                  <c:v>37075</c:v>
                </c:pt>
                <c:pt idx="78">
                  <c:v>37082</c:v>
                </c:pt>
                <c:pt idx="79">
                  <c:v>37089</c:v>
                </c:pt>
                <c:pt idx="80">
                  <c:v>37096</c:v>
                </c:pt>
                <c:pt idx="81">
                  <c:v>37103</c:v>
                </c:pt>
                <c:pt idx="82">
                  <c:v>37110</c:v>
                </c:pt>
                <c:pt idx="83">
                  <c:v>37117</c:v>
                </c:pt>
                <c:pt idx="84">
                  <c:v>37124</c:v>
                </c:pt>
                <c:pt idx="85">
                  <c:v>37131</c:v>
                </c:pt>
                <c:pt idx="86">
                  <c:v>37138</c:v>
                </c:pt>
                <c:pt idx="87">
                  <c:v>37145</c:v>
                </c:pt>
                <c:pt idx="88">
                  <c:v>37152</c:v>
                </c:pt>
                <c:pt idx="89">
                  <c:v>37159</c:v>
                </c:pt>
                <c:pt idx="90">
                  <c:v>37166</c:v>
                </c:pt>
                <c:pt idx="91">
                  <c:v>37173</c:v>
                </c:pt>
                <c:pt idx="92">
                  <c:v>37180</c:v>
                </c:pt>
                <c:pt idx="93">
                  <c:v>37187</c:v>
                </c:pt>
                <c:pt idx="94">
                  <c:v>37194</c:v>
                </c:pt>
                <c:pt idx="95">
                  <c:v>37201</c:v>
                </c:pt>
                <c:pt idx="96">
                  <c:v>37208</c:v>
                </c:pt>
                <c:pt idx="97">
                  <c:v>37215</c:v>
                </c:pt>
                <c:pt idx="98">
                  <c:v>37222</c:v>
                </c:pt>
                <c:pt idx="99">
                  <c:v>37229</c:v>
                </c:pt>
                <c:pt idx="100">
                  <c:v>37236</c:v>
                </c:pt>
                <c:pt idx="101">
                  <c:v>37243</c:v>
                </c:pt>
                <c:pt idx="102">
                  <c:v>37250</c:v>
                </c:pt>
                <c:pt idx="103">
                  <c:v>37257</c:v>
                </c:pt>
                <c:pt idx="104">
                  <c:v>37264</c:v>
                </c:pt>
                <c:pt idx="105">
                  <c:v>37271</c:v>
                </c:pt>
                <c:pt idx="106">
                  <c:v>37278</c:v>
                </c:pt>
                <c:pt idx="107">
                  <c:v>37285</c:v>
                </c:pt>
                <c:pt idx="108">
                  <c:v>37292</c:v>
                </c:pt>
                <c:pt idx="109">
                  <c:v>37299</c:v>
                </c:pt>
                <c:pt idx="110">
                  <c:v>37306</c:v>
                </c:pt>
                <c:pt idx="111">
                  <c:v>37313</c:v>
                </c:pt>
                <c:pt idx="112">
                  <c:v>37320</c:v>
                </c:pt>
                <c:pt idx="113">
                  <c:v>37327</c:v>
                </c:pt>
                <c:pt idx="114">
                  <c:v>37334</c:v>
                </c:pt>
                <c:pt idx="115">
                  <c:v>37341</c:v>
                </c:pt>
                <c:pt idx="116">
                  <c:v>37348</c:v>
                </c:pt>
                <c:pt idx="117">
                  <c:v>37355</c:v>
                </c:pt>
                <c:pt idx="118">
                  <c:v>37362</c:v>
                </c:pt>
                <c:pt idx="119">
                  <c:v>37369</c:v>
                </c:pt>
                <c:pt idx="120">
                  <c:v>37376</c:v>
                </c:pt>
                <c:pt idx="121">
                  <c:v>37383</c:v>
                </c:pt>
                <c:pt idx="122">
                  <c:v>37390</c:v>
                </c:pt>
                <c:pt idx="123">
                  <c:v>37397</c:v>
                </c:pt>
                <c:pt idx="124">
                  <c:v>37404</c:v>
                </c:pt>
                <c:pt idx="125">
                  <c:v>37411</c:v>
                </c:pt>
                <c:pt idx="126">
                  <c:v>37418</c:v>
                </c:pt>
                <c:pt idx="127">
                  <c:v>37425</c:v>
                </c:pt>
                <c:pt idx="128">
                  <c:v>37432</c:v>
                </c:pt>
                <c:pt idx="129">
                  <c:v>37439</c:v>
                </c:pt>
                <c:pt idx="130">
                  <c:v>37446</c:v>
                </c:pt>
                <c:pt idx="131">
                  <c:v>37453</c:v>
                </c:pt>
                <c:pt idx="132">
                  <c:v>37460</c:v>
                </c:pt>
                <c:pt idx="133">
                  <c:v>37467</c:v>
                </c:pt>
                <c:pt idx="134">
                  <c:v>37474</c:v>
                </c:pt>
                <c:pt idx="135">
                  <c:v>37481</c:v>
                </c:pt>
                <c:pt idx="136">
                  <c:v>37488</c:v>
                </c:pt>
                <c:pt idx="137">
                  <c:v>37495</c:v>
                </c:pt>
                <c:pt idx="138">
                  <c:v>37502</c:v>
                </c:pt>
                <c:pt idx="139">
                  <c:v>37509</c:v>
                </c:pt>
                <c:pt idx="140">
                  <c:v>37516</c:v>
                </c:pt>
                <c:pt idx="141">
                  <c:v>37523</c:v>
                </c:pt>
                <c:pt idx="142">
                  <c:v>37530</c:v>
                </c:pt>
                <c:pt idx="143">
                  <c:v>37537</c:v>
                </c:pt>
                <c:pt idx="144">
                  <c:v>37544</c:v>
                </c:pt>
                <c:pt idx="145">
                  <c:v>37551</c:v>
                </c:pt>
                <c:pt idx="146">
                  <c:v>37558</c:v>
                </c:pt>
                <c:pt idx="147">
                  <c:v>37565</c:v>
                </c:pt>
                <c:pt idx="148">
                  <c:v>37572</c:v>
                </c:pt>
                <c:pt idx="149">
                  <c:v>37579</c:v>
                </c:pt>
                <c:pt idx="150">
                  <c:v>37586</c:v>
                </c:pt>
                <c:pt idx="151">
                  <c:v>37593</c:v>
                </c:pt>
                <c:pt idx="152">
                  <c:v>37600</c:v>
                </c:pt>
                <c:pt idx="153">
                  <c:v>37607</c:v>
                </c:pt>
                <c:pt idx="154">
                  <c:v>37614</c:v>
                </c:pt>
                <c:pt idx="155">
                  <c:v>37621</c:v>
                </c:pt>
                <c:pt idx="156">
                  <c:v>37628</c:v>
                </c:pt>
                <c:pt idx="157">
                  <c:v>37635</c:v>
                </c:pt>
                <c:pt idx="158">
                  <c:v>37642</c:v>
                </c:pt>
                <c:pt idx="159">
                  <c:v>37649</c:v>
                </c:pt>
                <c:pt idx="160">
                  <c:v>37656</c:v>
                </c:pt>
                <c:pt idx="161">
                  <c:v>37663</c:v>
                </c:pt>
                <c:pt idx="162">
                  <c:v>37670</c:v>
                </c:pt>
                <c:pt idx="163">
                  <c:v>37677</c:v>
                </c:pt>
                <c:pt idx="164">
                  <c:v>37684</c:v>
                </c:pt>
                <c:pt idx="165">
                  <c:v>37691</c:v>
                </c:pt>
                <c:pt idx="166">
                  <c:v>37698</c:v>
                </c:pt>
                <c:pt idx="167">
                  <c:v>37705</c:v>
                </c:pt>
                <c:pt idx="168">
                  <c:v>37712</c:v>
                </c:pt>
                <c:pt idx="169">
                  <c:v>37719</c:v>
                </c:pt>
                <c:pt idx="170">
                  <c:v>37726</c:v>
                </c:pt>
                <c:pt idx="171">
                  <c:v>37733</c:v>
                </c:pt>
                <c:pt idx="172">
                  <c:v>37740</c:v>
                </c:pt>
                <c:pt idx="173">
                  <c:v>37747</c:v>
                </c:pt>
                <c:pt idx="174">
                  <c:v>37754</c:v>
                </c:pt>
                <c:pt idx="175">
                  <c:v>37761</c:v>
                </c:pt>
                <c:pt idx="176">
                  <c:v>37768</c:v>
                </c:pt>
                <c:pt idx="177">
                  <c:v>37775</c:v>
                </c:pt>
                <c:pt idx="178">
                  <c:v>37782</c:v>
                </c:pt>
                <c:pt idx="179">
                  <c:v>37789</c:v>
                </c:pt>
                <c:pt idx="180">
                  <c:v>37796</c:v>
                </c:pt>
                <c:pt idx="181">
                  <c:v>37803</c:v>
                </c:pt>
                <c:pt idx="182">
                  <c:v>37810</c:v>
                </c:pt>
                <c:pt idx="183">
                  <c:v>37817</c:v>
                </c:pt>
                <c:pt idx="184">
                  <c:v>37824</c:v>
                </c:pt>
                <c:pt idx="185">
                  <c:v>37831</c:v>
                </c:pt>
                <c:pt idx="186">
                  <c:v>37838</c:v>
                </c:pt>
                <c:pt idx="187">
                  <c:v>37845</c:v>
                </c:pt>
                <c:pt idx="188">
                  <c:v>37852</c:v>
                </c:pt>
                <c:pt idx="189">
                  <c:v>37859</c:v>
                </c:pt>
                <c:pt idx="190">
                  <c:v>37866</c:v>
                </c:pt>
                <c:pt idx="191">
                  <c:v>37873</c:v>
                </c:pt>
                <c:pt idx="192">
                  <c:v>37880</c:v>
                </c:pt>
                <c:pt idx="193">
                  <c:v>37887</c:v>
                </c:pt>
                <c:pt idx="194">
                  <c:v>37894</c:v>
                </c:pt>
                <c:pt idx="195">
                  <c:v>37901</c:v>
                </c:pt>
                <c:pt idx="196">
                  <c:v>37908</c:v>
                </c:pt>
                <c:pt idx="197">
                  <c:v>37915</c:v>
                </c:pt>
                <c:pt idx="198">
                  <c:v>37922</c:v>
                </c:pt>
                <c:pt idx="199">
                  <c:v>37929</c:v>
                </c:pt>
                <c:pt idx="200">
                  <c:v>37936</c:v>
                </c:pt>
                <c:pt idx="201">
                  <c:v>37943</c:v>
                </c:pt>
                <c:pt idx="202">
                  <c:v>37950</c:v>
                </c:pt>
                <c:pt idx="203">
                  <c:v>37957</c:v>
                </c:pt>
                <c:pt idx="204">
                  <c:v>37964</c:v>
                </c:pt>
                <c:pt idx="205">
                  <c:v>37971</c:v>
                </c:pt>
                <c:pt idx="206">
                  <c:v>37978</c:v>
                </c:pt>
                <c:pt idx="207">
                  <c:v>37985</c:v>
                </c:pt>
                <c:pt idx="208">
                  <c:v>37992</c:v>
                </c:pt>
                <c:pt idx="209">
                  <c:v>37999</c:v>
                </c:pt>
                <c:pt idx="210">
                  <c:v>38006</c:v>
                </c:pt>
                <c:pt idx="211">
                  <c:v>38013</c:v>
                </c:pt>
                <c:pt idx="212">
                  <c:v>38020</c:v>
                </c:pt>
                <c:pt idx="213">
                  <c:v>38027</c:v>
                </c:pt>
                <c:pt idx="214">
                  <c:v>38034</c:v>
                </c:pt>
                <c:pt idx="215">
                  <c:v>38041</c:v>
                </c:pt>
                <c:pt idx="216">
                  <c:v>38048</c:v>
                </c:pt>
                <c:pt idx="217">
                  <c:v>38055</c:v>
                </c:pt>
                <c:pt idx="218">
                  <c:v>38062</c:v>
                </c:pt>
                <c:pt idx="219">
                  <c:v>38069</c:v>
                </c:pt>
                <c:pt idx="220">
                  <c:v>38076</c:v>
                </c:pt>
                <c:pt idx="221">
                  <c:v>38083</c:v>
                </c:pt>
                <c:pt idx="222">
                  <c:v>38090</c:v>
                </c:pt>
                <c:pt idx="223">
                  <c:v>38097</c:v>
                </c:pt>
                <c:pt idx="224">
                  <c:v>38104</c:v>
                </c:pt>
                <c:pt idx="225">
                  <c:v>38111</c:v>
                </c:pt>
                <c:pt idx="226">
                  <c:v>38118</c:v>
                </c:pt>
                <c:pt idx="227">
                  <c:v>38125</c:v>
                </c:pt>
                <c:pt idx="228">
                  <c:v>38132</c:v>
                </c:pt>
                <c:pt idx="229">
                  <c:v>38139</c:v>
                </c:pt>
                <c:pt idx="230">
                  <c:v>38146</c:v>
                </c:pt>
                <c:pt idx="231">
                  <c:v>38153</c:v>
                </c:pt>
                <c:pt idx="232">
                  <c:v>38160</c:v>
                </c:pt>
                <c:pt idx="233">
                  <c:v>38167</c:v>
                </c:pt>
                <c:pt idx="234">
                  <c:v>38174</c:v>
                </c:pt>
                <c:pt idx="235">
                  <c:v>38181</c:v>
                </c:pt>
                <c:pt idx="236">
                  <c:v>38188</c:v>
                </c:pt>
                <c:pt idx="237">
                  <c:v>38195</c:v>
                </c:pt>
                <c:pt idx="238">
                  <c:v>38202</c:v>
                </c:pt>
                <c:pt idx="239">
                  <c:v>38209</c:v>
                </c:pt>
                <c:pt idx="240">
                  <c:v>38216</c:v>
                </c:pt>
                <c:pt idx="241">
                  <c:v>38223</c:v>
                </c:pt>
                <c:pt idx="242">
                  <c:v>38230</c:v>
                </c:pt>
                <c:pt idx="243">
                  <c:v>38237</c:v>
                </c:pt>
                <c:pt idx="244">
                  <c:v>38244</c:v>
                </c:pt>
                <c:pt idx="245">
                  <c:v>38251</c:v>
                </c:pt>
                <c:pt idx="246">
                  <c:v>38258</c:v>
                </c:pt>
                <c:pt idx="247">
                  <c:v>38265</c:v>
                </c:pt>
                <c:pt idx="248">
                  <c:v>38272</c:v>
                </c:pt>
                <c:pt idx="249">
                  <c:v>38279</c:v>
                </c:pt>
                <c:pt idx="250">
                  <c:v>38286</c:v>
                </c:pt>
                <c:pt idx="251">
                  <c:v>38293</c:v>
                </c:pt>
                <c:pt idx="252">
                  <c:v>38300</c:v>
                </c:pt>
                <c:pt idx="253">
                  <c:v>38307</c:v>
                </c:pt>
                <c:pt idx="254">
                  <c:v>38314</c:v>
                </c:pt>
                <c:pt idx="255">
                  <c:v>38321</c:v>
                </c:pt>
                <c:pt idx="256">
                  <c:v>38328</c:v>
                </c:pt>
                <c:pt idx="257">
                  <c:v>38335</c:v>
                </c:pt>
                <c:pt idx="258">
                  <c:v>38342</c:v>
                </c:pt>
                <c:pt idx="259">
                  <c:v>38349</c:v>
                </c:pt>
                <c:pt idx="260">
                  <c:v>38356</c:v>
                </c:pt>
                <c:pt idx="261">
                  <c:v>38363</c:v>
                </c:pt>
                <c:pt idx="262">
                  <c:v>38370</c:v>
                </c:pt>
                <c:pt idx="263">
                  <c:v>38377</c:v>
                </c:pt>
                <c:pt idx="264">
                  <c:v>38384</c:v>
                </c:pt>
                <c:pt idx="265">
                  <c:v>38391</c:v>
                </c:pt>
                <c:pt idx="266">
                  <c:v>38398</c:v>
                </c:pt>
                <c:pt idx="267">
                  <c:v>38405</c:v>
                </c:pt>
                <c:pt idx="268">
                  <c:v>38412</c:v>
                </c:pt>
                <c:pt idx="269">
                  <c:v>38419</c:v>
                </c:pt>
                <c:pt idx="270">
                  <c:v>38426</c:v>
                </c:pt>
                <c:pt idx="271">
                  <c:v>38433</c:v>
                </c:pt>
                <c:pt idx="272">
                  <c:v>38440</c:v>
                </c:pt>
                <c:pt idx="273">
                  <c:v>38447</c:v>
                </c:pt>
                <c:pt idx="274">
                  <c:v>38454</c:v>
                </c:pt>
                <c:pt idx="275">
                  <c:v>38461</c:v>
                </c:pt>
                <c:pt idx="276">
                  <c:v>38468</c:v>
                </c:pt>
                <c:pt idx="277">
                  <c:v>38475</c:v>
                </c:pt>
                <c:pt idx="278">
                  <c:v>38482</c:v>
                </c:pt>
                <c:pt idx="279">
                  <c:v>38489</c:v>
                </c:pt>
                <c:pt idx="280">
                  <c:v>38496</c:v>
                </c:pt>
                <c:pt idx="281">
                  <c:v>38503</c:v>
                </c:pt>
                <c:pt idx="282">
                  <c:v>38510</c:v>
                </c:pt>
                <c:pt idx="283">
                  <c:v>38517</c:v>
                </c:pt>
                <c:pt idx="284">
                  <c:v>38524</c:v>
                </c:pt>
                <c:pt idx="285">
                  <c:v>38531</c:v>
                </c:pt>
                <c:pt idx="286">
                  <c:v>38538</c:v>
                </c:pt>
                <c:pt idx="287">
                  <c:v>38545</c:v>
                </c:pt>
                <c:pt idx="288">
                  <c:v>38552</c:v>
                </c:pt>
                <c:pt idx="289">
                  <c:v>38559</c:v>
                </c:pt>
                <c:pt idx="290">
                  <c:v>38566</c:v>
                </c:pt>
                <c:pt idx="291">
                  <c:v>38573</c:v>
                </c:pt>
                <c:pt idx="292">
                  <c:v>38580</c:v>
                </c:pt>
                <c:pt idx="293">
                  <c:v>38587</c:v>
                </c:pt>
                <c:pt idx="294">
                  <c:v>38594</c:v>
                </c:pt>
                <c:pt idx="295">
                  <c:v>38601</c:v>
                </c:pt>
                <c:pt idx="296">
                  <c:v>38608</c:v>
                </c:pt>
                <c:pt idx="297">
                  <c:v>38615</c:v>
                </c:pt>
                <c:pt idx="298">
                  <c:v>38622</c:v>
                </c:pt>
                <c:pt idx="299">
                  <c:v>38629</c:v>
                </c:pt>
                <c:pt idx="300">
                  <c:v>38636</c:v>
                </c:pt>
                <c:pt idx="301">
                  <c:v>38643</c:v>
                </c:pt>
                <c:pt idx="302">
                  <c:v>38650</c:v>
                </c:pt>
                <c:pt idx="303">
                  <c:v>38657</c:v>
                </c:pt>
                <c:pt idx="304">
                  <c:v>38664</c:v>
                </c:pt>
                <c:pt idx="305">
                  <c:v>38671</c:v>
                </c:pt>
                <c:pt idx="306">
                  <c:v>38678</c:v>
                </c:pt>
                <c:pt idx="307">
                  <c:v>38685</c:v>
                </c:pt>
                <c:pt idx="308">
                  <c:v>38692</c:v>
                </c:pt>
                <c:pt idx="309">
                  <c:v>38699</c:v>
                </c:pt>
                <c:pt idx="310">
                  <c:v>38706</c:v>
                </c:pt>
                <c:pt idx="311">
                  <c:v>38713</c:v>
                </c:pt>
                <c:pt idx="312">
                  <c:v>38720</c:v>
                </c:pt>
                <c:pt idx="313">
                  <c:v>38727</c:v>
                </c:pt>
                <c:pt idx="314">
                  <c:v>38734</c:v>
                </c:pt>
                <c:pt idx="315">
                  <c:v>38741</c:v>
                </c:pt>
                <c:pt idx="316">
                  <c:v>38748</c:v>
                </c:pt>
                <c:pt idx="317">
                  <c:v>38755</c:v>
                </c:pt>
                <c:pt idx="318">
                  <c:v>38762</c:v>
                </c:pt>
                <c:pt idx="319">
                  <c:v>38769</c:v>
                </c:pt>
                <c:pt idx="320">
                  <c:v>38776</c:v>
                </c:pt>
                <c:pt idx="321">
                  <c:v>38783</c:v>
                </c:pt>
                <c:pt idx="322">
                  <c:v>38790</c:v>
                </c:pt>
                <c:pt idx="323">
                  <c:v>38797</c:v>
                </c:pt>
                <c:pt idx="324">
                  <c:v>38804</c:v>
                </c:pt>
                <c:pt idx="325">
                  <c:v>38811</c:v>
                </c:pt>
                <c:pt idx="326">
                  <c:v>38818</c:v>
                </c:pt>
                <c:pt idx="327">
                  <c:v>38825</c:v>
                </c:pt>
                <c:pt idx="328">
                  <c:v>38832</c:v>
                </c:pt>
                <c:pt idx="329">
                  <c:v>38839</c:v>
                </c:pt>
                <c:pt idx="330">
                  <c:v>38846</c:v>
                </c:pt>
                <c:pt idx="331">
                  <c:v>38853</c:v>
                </c:pt>
                <c:pt idx="332">
                  <c:v>38860</c:v>
                </c:pt>
                <c:pt idx="333">
                  <c:v>38867</c:v>
                </c:pt>
                <c:pt idx="334">
                  <c:v>38874</c:v>
                </c:pt>
                <c:pt idx="335">
                  <c:v>38881</c:v>
                </c:pt>
                <c:pt idx="336">
                  <c:v>38888</c:v>
                </c:pt>
                <c:pt idx="337">
                  <c:v>38895</c:v>
                </c:pt>
                <c:pt idx="338">
                  <c:v>38902</c:v>
                </c:pt>
                <c:pt idx="339">
                  <c:v>38909</c:v>
                </c:pt>
                <c:pt idx="340">
                  <c:v>38916</c:v>
                </c:pt>
                <c:pt idx="341">
                  <c:v>38923</c:v>
                </c:pt>
                <c:pt idx="342">
                  <c:v>38930</c:v>
                </c:pt>
                <c:pt idx="343">
                  <c:v>38937</c:v>
                </c:pt>
                <c:pt idx="344">
                  <c:v>38944</c:v>
                </c:pt>
                <c:pt idx="345">
                  <c:v>38951</c:v>
                </c:pt>
                <c:pt idx="346">
                  <c:v>38958</c:v>
                </c:pt>
                <c:pt idx="347">
                  <c:v>38965</c:v>
                </c:pt>
                <c:pt idx="348">
                  <c:v>38972</c:v>
                </c:pt>
                <c:pt idx="349">
                  <c:v>38979</c:v>
                </c:pt>
                <c:pt idx="350">
                  <c:v>38986</c:v>
                </c:pt>
                <c:pt idx="351">
                  <c:v>38993</c:v>
                </c:pt>
                <c:pt idx="352">
                  <c:v>39000</c:v>
                </c:pt>
                <c:pt idx="353">
                  <c:v>39007</c:v>
                </c:pt>
                <c:pt idx="354">
                  <c:v>39014</c:v>
                </c:pt>
                <c:pt idx="355">
                  <c:v>39021</c:v>
                </c:pt>
                <c:pt idx="356">
                  <c:v>39028</c:v>
                </c:pt>
                <c:pt idx="357">
                  <c:v>39035</c:v>
                </c:pt>
                <c:pt idx="358">
                  <c:v>39042</c:v>
                </c:pt>
                <c:pt idx="359">
                  <c:v>39049</c:v>
                </c:pt>
                <c:pt idx="360">
                  <c:v>39056</c:v>
                </c:pt>
                <c:pt idx="361">
                  <c:v>39063</c:v>
                </c:pt>
                <c:pt idx="362">
                  <c:v>39070</c:v>
                </c:pt>
                <c:pt idx="363">
                  <c:v>39077</c:v>
                </c:pt>
                <c:pt idx="364">
                  <c:v>39084</c:v>
                </c:pt>
                <c:pt idx="365">
                  <c:v>39091</c:v>
                </c:pt>
                <c:pt idx="366">
                  <c:v>39098</c:v>
                </c:pt>
                <c:pt idx="367">
                  <c:v>39105</c:v>
                </c:pt>
                <c:pt idx="368">
                  <c:v>39112</c:v>
                </c:pt>
                <c:pt idx="369">
                  <c:v>39119</c:v>
                </c:pt>
                <c:pt idx="370">
                  <c:v>39126</c:v>
                </c:pt>
                <c:pt idx="371">
                  <c:v>39133</c:v>
                </c:pt>
                <c:pt idx="372">
                  <c:v>39140</c:v>
                </c:pt>
                <c:pt idx="373">
                  <c:v>39147</c:v>
                </c:pt>
                <c:pt idx="374">
                  <c:v>39154</c:v>
                </c:pt>
                <c:pt idx="375">
                  <c:v>39161</c:v>
                </c:pt>
                <c:pt idx="376">
                  <c:v>39168</c:v>
                </c:pt>
                <c:pt idx="377">
                  <c:v>39175</c:v>
                </c:pt>
                <c:pt idx="378">
                  <c:v>39182</c:v>
                </c:pt>
                <c:pt idx="379">
                  <c:v>39189</c:v>
                </c:pt>
                <c:pt idx="380">
                  <c:v>39196</c:v>
                </c:pt>
                <c:pt idx="381">
                  <c:v>39203</c:v>
                </c:pt>
                <c:pt idx="382">
                  <c:v>39210</c:v>
                </c:pt>
                <c:pt idx="383">
                  <c:v>39217</c:v>
                </c:pt>
                <c:pt idx="384">
                  <c:v>39224</c:v>
                </c:pt>
                <c:pt idx="385">
                  <c:v>39231</c:v>
                </c:pt>
                <c:pt idx="386">
                  <c:v>39238</c:v>
                </c:pt>
                <c:pt idx="387">
                  <c:v>39245</c:v>
                </c:pt>
                <c:pt idx="388">
                  <c:v>39252</c:v>
                </c:pt>
                <c:pt idx="389">
                  <c:v>39259</c:v>
                </c:pt>
                <c:pt idx="390">
                  <c:v>39266</c:v>
                </c:pt>
                <c:pt idx="391">
                  <c:v>39273</c:v>
                </c:pt>
                <c:pt idx="392">
                  <c:v>39280</c:v>
                </c:pt>
                <c:pt idx="393">
                  <c:v>39287</c:v>
                </c:pt>
                <c:pt idx="394">
                  <c:v>39294</c:v>
                </c:pt>
                <c:pt idx="395">
                  <c:v>39301</c:v>
                </c:pt>
                <c:pt idx="396">
                  <c:v>39308</c:v>
                </c:pt>
                <c:pt idx="397">
                  <c:v>39315</c:v>
                </c:pt>
                <c:pt idx="398">
                  <c:v>39322</c:v>
                </c:pt>
                <c:pt idx="399">
                  <c:v>39329</c:v>
                </c:pt>
                <c:pt idx="400">
                  <c:v>39336</c:v>
                </c:pt>
                <c:pt idx="401">
                  <c:v>39343</c:v>
                </c:pt>
                <c:pt idx="402">
                  <c:v>39350</c:v>
                </c:pt>
                <c:pt idx="403">
                  <c:v>39357</c:v>
                </c:pt>
                <c:pt idx="404">
                  <c:v>39364</c:v>
                </c:pt>
                <c:pt idx="405">
                  <c:v>39371</c:v>
                </c:pt>
                <c:pt idx="406">
                  <c:v>39378</c:v>
                </c:pt>
                <c:pt idx="407">
                  <c:v>39385</c:v>
                </c:pt>
                <c:pt idx="408">
                  <c:v>39392</c:v>
                </c:pt>
                <c:pt idx="409">
                  <c:v>39399</c:v>
                </c:pt>
                <c:pt idx="410">
                  <c:v>39406</c:v>
                </c:pt>
                <c:pt idx="411">
                  <c:v>39413</c:v>
                </c:pt>
                <c:pt idx="412">
                  <c:v>39420</c:v>
                </c:pt>
                <c:pt idx="413">
                  <c:v>39427</c:v>
                </c:pt>
                <c:pt idx="414">
                  <c:v>39434</c:v>
                </c:pt>
                <c:pt idx="415">
                  <c:v>39441</c:v>
                </c:pt>
                <c:pt idx="416">
                  <c:v>39448</c:v>
                </c:pt>
                <c:pt idx="417">
                  <c:v>39455</c:v>
                </c:pt>
                <c:pt idx="418">
                  <c:v>39462</c:v>
                </c:pt>
                <c:pt idx="419">
                  <c:v>39469</c:v>
                </c:pt>
                <c:pt idx="420">
                  <c:v>39476</c:v>
                </c:pt>
                <c:pt idx="421">
                  <c:v>39483</c:v>
                </c:pt>
                <c:pt idx="422">
                  <c:v>39490</c:v>
                </c:pt>
                <c:pt idx="423">
                  <c:v>39497</c:v>
                </c:pt>
                <c:pt idx="424">
                  <c:v>39504</c:v>
                </c:pt>
                <c:pt idx="425">
                  <c:v>39511</c:v>
                </c:pt>
                <c:pt idx="426">
                  <c:v>39518</c:v>
                </c:pt>
                <c:pt idx="427">
                  <c:v>39525</c:v>
                </c:pt>
                <c:pt idx="428">
                  <c:v>39532</c:v>
                </c:pt>
                <c:pt idx="429">
                  <c:v>39539</c:v>
                </c:pt>
                <c:pt idx="430">
                  <c:v>39546</c:v>
                </c:pt>
                <c:pt idx="431">
                  <c:v>39553</c:v>
                </c:pt>
                <c:pt idx="432">
                  <c:v>39560</c:v>
                </c:pt>
                <c:pt idx="433">
                  <c:v>39567</c:v>
                </c:pt>
                <c:pt idx="434">
                  <c:v>39574</c:v>
                </c:pt>
                <c:pt idx="435">
                  <c:v>39581</c:v>
                </c:pt>
                <c:pt idx="436">
                  <c:v>39588</c:v>
                </c:pt>
                <c:pt idx="437">
                  <c:v>39595</c:v>
                </c:pt>
                <c:pt idx="438">
                  <c:v>39602</c:v>
                </c:pt>
                <c:pt idx="439">
                  <c:v>39609</c:v>
                </c:pt>
                <c:pt idx="440">
                  <c:v>39616</c:v>
                </c:pt>
                <c:pt idx="441">
                  <c:v>39623</c:v>
                </c:pt>
                <c:pt idx="442">
                  <c:v>39630</c:v>
                </c:pt>
                <c:pt idx="443">
                  <c:v>39637</c:v>
                </c:pt>
                <c:pt idx="444">
                  <c:v>39644</c:v>
                </c:pt>
                <c:pt idx="445">
                  <c:v>39651</c:v>
                </c:pt>
                <c:pt idx="446">
                  <c:v>39658</c:v>
                </c:pt>
                <c:pt idx="447">
                  <c:v>39665</c:v>
                </c:pt>
                <c:pt idx="448">
                  <c:v>39672</c:v>
                </c:pt>
                <c:pt idx="449">
                  <c:v>39679</c:v>
                </c:pt>
                <c:pt idx="450">
                  <c:v>39686</c:v>
                </c:pt>
                <c:pt idx="451">
                  <c:v>39693</c:v>
                </c:pt>
                <c:pt idx="452">
                  <c:v>39700</c:v>
                </c:pt>
                <c:pt idx="453">
                  <c:v>39707</c:v>
                </c:pt>
                <c:pt idx="454">
                  <c:v>39714</c:v>
                </c:pt>
                <c:pt idx="455">
                  <c:v>39721</c:v>
                </c:pt>
                <c:pt idx="456">
                  <c:v>39728</c:v>
                </c:pt>
                <c:pt idx="457">
                  <c:v>39735</c:v>
                </c:pt>
                <c:pt idx="458">
                  <c:v>39742</c:v>
                </c:pt>
                <c:pt idx="459">
                  <c:v>39749</c:v>
                </c:pt>
                <c:pt idx="460">
                  <c:v>39756</c:v>
                </c:pt>
                <c:pt idx="461">
                  <c:v>39763</c:v>
                </c:pt>
                <c:pt idx="462">
                  <c:v>39770</c:v>
                </c:pt>
                <c:pt idx="463">
                  <c:v>39777</c:v>
                </c:pt>
                <c:pt idx="464">
                  <c:v>39784</c:v>
                </c:pt>
                <c:pt idx="465">
                  <c:v>39791</c:v>
                </c:pt>
                <c:pt idx="466">
                  <c:v>39798</c:v>
                </c:pt>
                <c:pt idx="467">
                  <c:v>39805</c:v>
                </c:pt>
                <c:pt idx="468">
                  <c:v>39812</c:v>
                </c:pt>
                <c:pt idx="469">
                  <c:v>39819</c:v>
                </c:pt>
                <c:pt idx="470">
                  <c:v>39826</c:v>
                </c:pt>
                <c:pt idx="471">
                  <c:v>39833</c:v>
                </c:pt>
                <c:pt idx="472">
                  <c:v>39840</c:v>
                </c:pt>
                <c:pt idx="473">
                  <c:v>39847</c:v>
                </c:pt>
                <c:pt idx="474">
                  <c:v>39854</c:v>
                </c:pt>
                <c:pt idx="475">
                  <c:v>39861</c:v>
                </c:pt>
                <c:pt idx="476">
                  <c:v>39868</c:v>
                </c:pt>
                <c:pt idx="477">
                  <c:v>39875</c:v>
                </c:pt>
                <c:pt idx="478">
                  <c:v>39882</c:v>
                </c:pt>
                <c:pt idx="479">
                  <c:v>39889</c:v>
                </c:pt>
                <c:pt idx="480">
                  <c:v>39896</c:v>
                </c:pt>
                <c:pt idx="481">
                  <c:v>39903</c:v>
                </c:pt>
                <c:pt idx="482">
                  <c:v>39910</c:v>
                </c:pt>
                <c:pt idx="483">
                  <c:v>39917</c:v>
                </c:pt>
                <c:pt idx="484">
                  <c:v>39924</c:v>
                </c:pt>
                <c:pt idx="485">
                  <c:v>39931</c:v>
                </c:pt>
                <c:pt idx="486">
                  <c:v>39938</c:v>
                </c:pt>
                <c:pt idx="487">
                  <c:v>39945</c:v>
                </c:pt>
                <c:pt idx="488">
                  <c:v>39952</c:v>
                </c:pt>
                <c:pt idx="489">
                  <c:v>39959</c:v>
                </c:pt>
                <c:pt idx="490">
                  <c:v>39966</c:v>
                </c:pt>
                <c:pt idx="491">
                  <c:v>39973</c:v>
                </c:pt>
                <c:pt idx="492">
                  <c:v>39980</c:v>
                </c:pt>
                <c:pt idx="493">
                  <c:v>39987</c:v>
                </c:pt>
                <c:pt idx="494">
                  <c:v>39994</c:v>
                </c:pt>
                <c:pt idx="495">
                  <c:v>40001</c:v>
                </c:pt>
                <c:pt idx="496">
                  <c:v>40008</c:v>
                </c:pt>
                <c:pt idx="497">
                  <c:v>40015</c:v>
                </c:pt>
                <c:pt idx="498">
                  <c:v>40022</c:v>
                </c:pt>
                <c:pt idx="499">
                  <c:v>40029</c:v>
                </c:pt>
                <c:pt idx="500">
                  <c:v>40036</c:v>
                </c:pt>
                <c:pt idx="501">
                  <c:v>40043</c:v>
                </c:pt>
                <c:pt idx="502">
                  <c:v>40050</c:v>
                </c:pt>
                <c:pt idx="503">
                  <c:v>40057</c:v>
                </c:pt>
                <c:pt idx="504">
                  <c:v>40064</c:v>
                </c:pt>
                <c:pt idx="505">
                  <c:v>40071</c:v>
                </c:pt>
                <c:pt idx="506">
                  <c:v>40078</c:v>
                </c:pt>
                <c:pt idx="507">
                  <c:v>40085</c:v>
                </c:pt>
                <c:pt idx="508">
                  <c:v>40092</c:v>
                </c:pt>
                <c:pt idx="509">
                  <c:v>40099</c:v>
                </c:pt>
                <c:pt idx="510">
                  <c:v>40106</c:v>
                </c:pt>
                <c:pt idx="511">
                  <c:v>40113</c:v>
                </c:pt>
                <c:pt idx="512">
                  <c:v>40120</c:v>
                </c:pt>
                <c:pt idx="513">
                  <c:v>40127</c:v>
                </c:pt>
                <c:pt idx="514">
                  <c:v>40134</c:v>
                </c:pt>
                <c:pt idx="515">
                  <c:v>40141</c:v>
                </c:pt>
                <c:pt idx="516">
                  <c:v>40148</c:v>
                </c:pt>
                <c:pt idx="517">
                  <c:v>40155</c:v>
                </c:pt>
                <c:pt idx="518">
                  <c:v>40162</c:v>
                </c:pt>
                <c:pt idx="519">
                  <c:v>40169</c:v>
                </c:pt>
                <c:pt idx="520">
                  <c:v>40176</c:v>
                </c:pt>
                <c:pt idx="521">
                  <c:v>40183</c:v>
                </c:pt>
                <c:pt idx="522">
                  <c:v>40190</c:v>
                </c:pt>
                <c:pt idx="523">
                  <c:v>40197</c:v>
                </c:pt>
                <c:pt idx="524">
                  <c:v>40204</c:v>
                </c:pt>
                <c:pt idx="525">
                  <c:v>40211</c:v>
                </c:pt>
                <c:pt idx="526">
                  <c:v>40218</c:v>
                </c:pt>
                <c:pt idx="527">
                  <c:v>40225</c:v>
                </c:pt>
                <c:pt idx="528">
                  <c:v>40232</c:v>
                </c:pt>
                <c:pt idx="529">
                  <c:v>40239</c:v>
                </c:pt>
                <c:pt idx="530">
                  <c:v>40246</c:v>
                </c:pt>
                <c:pt idx="531">
                  <c:v>40253</c:v>
                </c:pt>
                <c:pt idx="532">
                  <c:v>40260</c:v>
                </c:pt>
                <c:pt idx="533">
                  <c:v>40267</c:v>
                </c:pt>
                <c:pt idx="534">
                  <c:v>40274</c:v>
                </c:pt>
                <c:pt idx="535">
                  <c:v>40281</c:v>
                </c:pt>
                <c:pt idx="536">
                  <c:v>40288</c:v>
                </c:pt>
                <c:pt idx="537">
                  <c:v>40295</c:v>
                </c:pt>
                <c:pt idx="538">
                  <c:v>40302</c:v>
                </c:pt>
                <c:pt idx="539">
                  <c:v>40309</c:v>
                </c:pt>
                <c:pt idx="540">
                  <c:v>40316</c:v>
                </c:pt>
                <c:pt idx="541">
                  <c:v>40323</c:v>
                </c:pt>
                <c:pt idx="542">
                  <c:v>40330</c:v>
                </c:pt>
                <c:pt idx="543">
                  <c:v>40337</c:v>
                </c:pt>
                <c:pt idx="544">
                  <c:v>40344</c:v>
                </c:pt>
                <c:pt idx="545">
                  <c:v>40351</c:v>
                </c:pt>
                <c:pt idx="546">
                  <c:v>40358</c:v>
                </c:pt>
                <c:pt idx="547">
                  <c:v>40365</c:v>
                </c:pt>
                <c:pt idx="548">
                  <c:v>40372</c:v>
                </c:pt>
                <c:pt idx="549">
                  <c:v>40379</c:v>
                </c:pt>
                <c:pt idx="550">
                  <c:v>40386</c:v>
                </c:pt>
                <c:pt idx="551">
                  <c:v>40393</c:v>
                </c:pt>
                <c:pt idx="552">
                  <c:v>40400</c:v>
                </c:pt>
                <c:pt idx="553">
                  <c:v>40407</c:v>
                </c:pt>
                <c:pt idx="554">
                  <c:v>40414</c:v>
                </c:pt>
                <c:pt idx="555">
                  <c:v>40421</c:v>
                </c:pt>
                <c:pt idx="556">
                  <c:v>40428</c:v>
                </c:pt>
                <c:pt idx="557">
                  <c:v>40435</c:v>
                </c:pt>
                <c:pt idx="558">
                  <c:v>40442</c:v>
                </c:pt>
                <c:pt idx="559">
                  <c:v>40449</c:v>
                </c:pt>
                <c:pt idx="560">
                  <c:v>40456</c:v>
                </c:pt>
                <c:pt idx="561">
                  <c:v>40463</c:v>
                </c:pt>
                <c:pt idx="562">
                  <c:v>40470</c:v>
                </c:pt>
                <c:pt idx="563">
                  <c:v>40477</c:v>
                </c:pt>
                <c:pt idx="564">
                  <c:v>40484</c:v>
                </c:pt>
                <c:pt idx="565">
                  <c:v>40491</c:v>
                </c:pt>
                <c:pt idx="566">
                  <c:v>40498</c:v>
                </c:pt>
                <c:pt idx="567">
                  <c:v>40505</c:v>
                </c:pt>
                <c:pt idx="568">
                  <c:v>40512</c:v>
                </c:pt>
                <c:pt idx="569">
                  <c:v>40519</c:v>
                </c:pt>
                <c:pt idx="570">
                  <c:v>40526</c:v>
                </c:pt>
                <c:pt idx="571">
                  <c:v>40533</c:v>
                </c:pt>
                <c:pt idx="572">
                  <c:v>40540</c:v>
                </c:pt>
                <c:pt idx="573">
                  <c:v>40547</c:v>
                </c:pt>
                <c:pt idx="574">
                  <c:v>40554</c:v>
                </c:pt>
                <c:pt idx="575">
                  <c:v>40561</c:v>
                </c:pt>
                <c:pt idx="576">
                  <c:v>40568</c:v>
                </c:pt>
                <c:pt idx="577">
                  <c:v>40575</c:v>
                </c:pt>
                <c:pt idx="578">
                  <c:v>40582</c:v>
                </c:pt>
                <c:pt idx="579">
                  <c:v>40589</c:v>
                </c:pt>
                <c:pt idx="580">
                  <c:v>40596</c:v>
                </c:pt>
                <c:pt idx="581">
                  <c:v>40603</c:v>
                </c:pt>
                <c:pt idx="582">
                  <c:v>40610</c:v>
                </c:pt>
                <c:pt idx="583">
                  <c:v>40617</c:v>
                </c:pt>
                <c:pt idx="584">
                  <c:v>40624</c:v>
                </c:pt>
                <c:pt idx="585">
                  <c:v>40631</c:v>
                </c:pt>
                <c:pt idx="586">
                  <c:v>40638</c:v>
                </c:pt>
                <c:pt idx="587">
                  <c:v>40645</c:v>
                </c:pt>
                <c:pt idx="588">
                  <c:v>40652</c:v>
                </c:pt>
                <c:pt idx="589">
                  <c:v>40659</c:v>
                </c:pt>
                <c:pt idx="590">
                  <c:v>40666</c:v>
                </c:pt>
                <c:pt idx="591">
                  <c:v>40673</c:v>
                </c:pt>
                <c:pt idx="592">
                  <c:v>40680</c:v>
                </c:pt>
                <c:pt idx="593">
                  <c:v>40687</c:v>
                </c:pt>
                <c:pt idx="594">
                  <c:v>40694</c:v>
                </c:pt>
                <c:pt idx="595">
                  <c:v>40701</c:v>
                </c:pt>
                <c:pt idx="596">
                  <c:v>40708</c:v>
                </c:pt>
                <c:pt idx="597">
                  <c:v>40715</c:v>
                </c:pt>
                <c:pt idx="598">
                  <c:v>40722</c:v>
                </c:pt>
                <c:pt idx="599">
                  <c:v>40729</c:v>
                </c:pt>
                <c:pt idx="600">
                  <c:v>40736</c:v>
                </c:pt>
                <c:pt idx="601">
                  <c:v>40743</c:v>
                </c:pt>
                <c:pt idx="602">
                  <c:v>40750</c:v>
                </c:pt>
                <c:pt idx="603">
                  <c:v>40757</c:v>
                </c:pt>
                <c:pt idx="604">
                  <c:v>40764</c:v>
                </c:pt>
                <c:pt idx="605">
                  <c:v>40771</c:v>
                </c:pt>
                <c:pt idx="606">
                  <c:v>40778</c:v>
                </c:pt>
                <c:pt idx="607">
                  <c:v>40785</c:v>
                </c:pt>
                <c:pt idx="608">
                  <c:v>40792</c:v>
                </c:pt>
                <c:pt idx="609">
                  <c:v>40799</c:v>
                </c:pt>
                <c:pt idx="610">
                  <c:v>40806</c:v>
                </c:pt>
                <c:pt idx="611">
                  <c:v>40813</c:v>
                </c:pt>
                <c:pt idx="612">
                  <c:v>40820</c:v>
                </c:pt>
                <c:pt idx="613">
                  <c:v>40827</c:v>
                </c:pt>
                <c:pt idx="614">
                  <c:v>40834</c:v>
                </c:pt>
                <c:pt idx="615">
                  <c:v>40841</c:v>
                </c:pt>
                <c:pt idx="616">
                  <c:v>40848</c:v>
                </c:pt>
                <c:pt idx="617">
                  <c:v>40855</c:v>
                </c:pt>
                <c:pt idx="618">
                  <c:v>40862</c:v>
                </c:pt>
                <c:pt idx="619">
                  <c:v>40869</c:v>
                </c:pt>
                <c:pt idx="620">
                  <c:v>40876</c:v>
                </c:pt>
                <c:pt idx="621">
                  <c:v>40883</c:v>
                </c:pt>
                <c:pt idx="622">
                  <c:v>40890</c:v>
                </c:pt>
                <c:pt idx="623">
                  <c:v>40897</c:v>
                </c:pt>
                <c:pt idx="624">
                  <c:v>40904</c:v>
                </c:pt>
                <c:pt idx="625">
                  <c:v>40911</c:v>
                </c:pt>
                <c:pt idx="626">
                  <c:v>40918</c:v>
                </c:pt>
                <c:pt idx="627">
                  <c:v>40925</c:v>
                </c:pt>
                <c:pt idx="628">
                  <c:v>40932</c:v>
                </c:pt>
                <c:pt idx="629">
                  <c:v>40939</c:v>
                </c:pt>
                <c:pt idx="630">
                  <c:v>40946</c:v>
                </c:pt>
                <c:pt idx="631">
                  <c:v>40953</c:v>
                </c:pt>
                <c:pt idx="632">
                  <c:v>40960</c:v>
                </c:pt>
                <c:pt idx="633">
                  <c:v>40967</c:v>
                </c:pt>
                <c:pt idx="634">
                  <c:v>40974</c:v>
                </c:pt>
                <c:pt idx="635">
                  <c:v>40981</c:v>
                </c:pt>
                <c:pt idx="636">
                  <c:v>40988</c:v>
                </c:pt>
                <c:pt idx="637">
                  <c:v>40995</c:v>
                </c:pt>
                <c:pt idx="638">
                  <c:v>41002</c:v>
                </c:pt>
                <c:pt idx="639">
                  <c:v>41009</c:v>
                </c:pt>
                <c:pt idx="640">
                  <c:v>41016</c:v>
                </c:pt>
                <c:pt idx="641">
                  <c:v>41023</c:v>
                </c:pt>
                <c:pt idx="642">
                  <c:v>41030</c:v>
                </c:pt>
                <c:pt idx="643">
                  <c:v>41037</c:v>
                </c:pt>
                <c:pt idx="644">
                  <c:v>41044</c:v>
                </c:pt>
                <c:pt idx="645">
                  <c:v>41051</c:v>
                </c:pt>
                <c:pt idx="646">
                  <c:v>41058</c:v>
                </c:pt>
                <c:pt idx="647">
                  <c:v>41065</c:v>
                </c:pt>
                <c:pt idx="648">
                  <c:v>41072</c:v>
                </c:pt>
                <c:pt idx="649">
                  <c:v>41079</c:v>
                </c:pt>
                <c:pt idx="650">
                  <c:v>41086</c:v>
                </c:pt>
                <c:pt idx="651">
                  <c:v>41093</c:v>
                </c:pt>
                <c:pt idx="652">
                  <c:v>41100</c:v>
                </c:pt>
                <c:pt idx="653">
                  <c:v>41107</c:v>
                </c:pt>
                <c:pt idx="654">
                  <c:v>41114</c:v>
                </c:pt>
                <c:pt idx="655">
                  <c:v>41121</c:v>
                </c:pt>
                <c:pt idx="656">
                  <c:v>41128</c:v>
                </c:pt>
                <c:pt idx="657">
                  <c:v>41135</c:v>
                </c:pt>
                <c:pt idx="658">
                  <c:v>41142</c:v>
                </c:pt>
                <c:pt idx="659">
                  <c:v>41149</c:v>
                </c:pt>
                <c:pt idx="660">
                  <c:v>41156</c:v>
                </c:pt>
                <c:pt idx="661">
                  <c:v>41163</c:v>
                </c:pt>
                <c:pt idx="662">
                  <c:v>41170</c:v>
                </c:pt>
                <c:pt idx="663">
                  <c:v>41177</c:v>
                </c:pt>
                <c:pt idx="664">
                  <c:v>41184</c:v>
                </c:pt>
                <c:pt idx="665">
                  <c:v>41191</c:v>
                </c:pt>
                <c:pt idx="666">
                  <c:v>41198</c:v>
                </c:pt>
                <c:pt idx="667">
                  <c:v>41205</c:v>
                </c:pt>
                <c:pt idx="668">
                  <c:v>41212</c:v>
                </c:pt>
                <c:pt idx="669">
                  <c:v>41219</c:v>
                </c:pt>
                <c:pt idx="670">
                  <c:v>41226</c:v>
                </c:pt>
                <c:pt idx="671">
                  <c:v>41233</c:v>
                </c:pt>
                <c:pt idx="672">
                  <c:v>41240</c:v>
                </c:pt>
                <c:pt idx="673">
                  <c:v>41247</c:v>
                </c:pt>
                <c:pt idx="674">
                  <c:v>41254</c:v>
                </c:pt>
                <c:pt idx="675">
                  <c:v>41261</c:v>
                </c:pt>
                <c:pt idx="676">
                  <c:v>41268</c:v>
                </c:pt>
                <c:pt idx="677">
                  <c:v>41275</c:v>
                </c:pt>
                <c:pt idx="678">
                  <c:v>41282</c:v>
                </c:pt>
                <c:pt idx="679">
                  <c:v>41289</c:v>
                </c:pt>
                <c:pt idx="680">
                  <c:v>41296</c:v>
                </c:pt>
                <c:pt idx="681">
                  <c:v>41303</c:v>
                </c:pt>
                <c:pt idx="682">
                  <c:v>41310</c:v>
                </c:pt>
                <c:pt idx="683">
                  <c:v>41317</c:v>
                </c:pt>
                <c:pt idx="684">
                  <c:v>41324</c:v>
                </c:pt>
                <c:pt idx="685">
                  <c:v>41331</c:v>
                </c:pt>
                <c:pt idx="686">
                  <c:v>41338</c:v>
                </c:pt>
                <c:pt idx="687">
                  <c:v>41345</c:v>
                </c:pt>
                <c:pt idx="688">
                  <c:v>41352</c:v>
                </c:pt>
                <c:pt idx="689">
                  <c:v>41359</c:v>
                </c:pt>
                <c:pt idx="690">
                  <c:v>41366</c:v>
                </c:pt>
                <c:pt idx="691">
                  <c:v>41373</c:v>
                </c:pt>
                <c:pt idx="692">
                  <c:v>41380</c:v>
                </c:pt>
                <c:pt idx="693">
                  <c:v>41387</c:v>
                </c:pt>
                <c:pt idx="694">
                  <c:v>41394</c:v>
                </c:pt>
                <c:pt idx="695">
                  <c:v>41401</c:v>
                </c:pt>
                <c:pt idx="696">
                  <c:v>41408</c:v>
                </c:pt>
                <c:pt idx="697">
                  <c:v>41415</c:v>
                </c:pt>
                <c:pt idx="698">
                  <c:v>41422</c:v>
                </c:pt>
                <c:pt idx="699">
                  <c:v>41429</c:v>
                </c:pt>
                <c:pt idx="700">
                  <c:v>41436</c:v>
                </c:pt>
                <c:pt idx="701">
                  <c:v>41443</c:v>
                </c:pt>
                <c:pt idx="702">
                  <c:v>41450</c:v>
                </c:pt>
                <c:pt idx="703">
                  <c:v>41457</c:v>
                </c:pt>
                <c:pt idx="704">
                  <c:v>41464</c:v>
                </c:pt>
                <c:pt idx="705">
                  <c:v>41471</c:v>
                </c:pt>
                <c:pt idx="706">
                  <c:v>41478</c:v>
                </c:pt>
                <c:pt idx="707">
                  <c:v>41485</c:v>
                </c:pt>
                <c:pt idx="708">
                  <c:v>41492</c:v>
                </c:pt>
                <c:pt idx="709">
                  <c:v>41499</c:v>
                </c:pt>
                <c:pt idx="710">
                  <c:v>41506</c:v>
                </c:pt>
                <c:pt idx="711">
                  <c:v>41513</c:v>
                </c:pt>
                <c:pt idx="712">
                  <c:v>41520</c:v>
                </c:pt>
                <c:pt idx="713">
                  <c:v>41527</c:v>
                </c:pt>
                <c:pt idx="714">
                  <c:v>41534</c:v>
                </c:pt>
                <c:pt idx="715">
                  <c:v>41541</c:v>
                </c:pt>
                <c:pt idx="716">
                  <c:v>41548</c:v>
                </c:pt>
                <c:pt idx="717">
                  <c:v>41555</c:v>
                </c:pt>
                <c:pt idx="718">
                  <c:v>41562</c:v>
                </c:pt>
                <c:pt idx="719">
                  <c:v>41569</c:v>
                </c:pt>
                <c:pt idx="720">
                  <c:v>41576</c:v>
                </c:pt>
                <c:pt idx="721">
                  <c:v>41583</c:v>
                </c:pt>
                <c:pt idx="722">
                  <c:v>41590</c:v>
                </c:pt>
                <c:pt idx="723">
                  <c:v>41597</c:v>
                </c:pt>
                <c:pt idx="724">
                  <c:v>41604</c:v>
                </c:pt>
                <c:pt idx="725">
                  <c:v>41611</c:v>
                </c:pt>
                <c:pt idx="726">
                  <c:v>41618</c:v>
                </c:pt>
                <c:pt idx="727">
                  <c:v>41625</c:v>
                </c:pt>
                <c:pt idx="728">
                  <c:v>41632</c:v>
                </c:pt>
                <c:pt idx="729">
                  <c:v>41639</c:v>
                </c:pt>
                <c:pt idx="730">
                  <c:v>41646</c:v>
                </c:pt>
                <c:pt idx="731">
                  <c:v>41653</c:v>
                </c:pt>
                <c:pt idx="732">
                  <c:v>41660</c:v>
                </c:pt>
                <c:pt idx="733">
                  <c:v>41667</c:v>
                </c:pt>
                <c:pt idx="734">
                  <c:v>41674</c:v>
                </c:pt>
                <c:pt idx="735">
                  <c:v>41681</c:v>
                </c:pt>
                <c:pt idx="736">
                  <c:v>41688</c:v>
                </c:pt>
                <c:pt idx="737">
                  <c:v>41695</c:v>
                </c:pt>
                <c:pt idx="738">
                  <c:v>41702</c:v>
                </c:pt>
                <c:pt idx="739">
                  <c:v>41709</c:v>
                </c:pt>
                <c:pt idx="740">
                  <c:v>41716</c:v>
                </c:pt>
                <c:pt idx="741">
                  <c:v>41723</c:v>
                </c:pt>
                <c:pt idx="742">
                  <c:v>41730</c:v>
                </c:pt>
                <c:pt idx="743">
                  <c:v>41737</c:v>
                </c:pt>
                <c:pt idx="744">
                  <c:v>41744</c:v>
                </c:pt>
                <c:pt idx="745">
                  <c:v>41751</c:v>
                </c:pt>
                <c:pt idx="746">
                  <c:v>41758</c:v>
                </c:pt>
                <c:pt idx="747">
                  <c:v>41765</c:v>
                </c:pt>
                <c:pt idx="748">
                  <c:v>41772</c:v>
                </c:pt>
                <c:pt idx="749">
                  <c:v>41779</c:v>
                </c:pt>
                <c:pt idx="750">
                  <c:v>41786</c:v>
                </c:pt>
                <c:pt idx="751">
                  <c:v>41793</c:v>
                </c:pt>
                <c:pt idx="752">
                  <c:v>41800</c:v>
                </c:pt>
                <c:pt idx="753">
                  <c:v>41807</c:v>
                </c:pt>
                <c:pt idx="754">
                  <c:v>41814</c:v>
                </c:pt>
                <c:pt idx="755">
                  <c:v>41821</c:v>
                </c:pt>
                <c:pt idx="756">
                  <c:v>41828</c:v>
                </c:pt>
                <c:pt idx="757">
                  <c:v>41835</c:v>
                </c:pt>
                <c:pt idx="758">
                  <c:v>41842</c:v>
                </c:pt>
                <c:pt idx="759">
                  <c:v>41849</c:v>
                </c:pt>
                <c:pt idx="760">
                  <c:v>41856</c:v>
                </c:pt>
                <c:pt idx="761">
                  <c:v>41863</c:v>
                </c:pt>
                <c:pt idx="762">
                  <c:v>41870</c:v>
                </c:pt>
                <c:pt idx="763">
                  <c:v>41877</c:v>
                </c:pt>
                <c:pt idx="764">
                  <c:v>41884</c:v>
                </c:pt>
                <c:pt idx="765">
                  <c:v>41891</c:v>
                </c:pt>
                <c:pt idx="766">
                  <c:v>41898</c:v>
                </c:pt>
                <c:pt idx="767">
                  <c:v>41905</c:v>
                </c:pt>
                <c:pt idx="768">
                  <c:v>41912</c:v>
                </c:pt>
                <c:pt idx="769">
                  <c:v>41919</c:v>
                </c:pt>
                <c:pt idx="770">
                  <c:v>41926</c:v>
                </c:pt>
                <c:pt idx="771">
                  <c:v>41933</c:v>
                </c:pt>
                <c:pt idx="772">
                  <c:v>41940</c:v>
                </c:pt>
                <c:pt idx="773">
                  <c:v>41947</c:v>
                </c:pt>
                <c:pt idx="774">
                  <c:v>41954</c:v>
                </c:pt>
                <c:pt idx="775">
                  <c:v>41961</c:v>
                </c:pt>
                <c:pt idx="776">
                  <c:v>41968</c:v>
                </c:pt>
                <c:pt idx="777">
                  <c:v>41975</c:v>
                </c:pt>
                <c:pt idx="778">
                  <c:v>41982</c:v>
                </c:pt>
                <c:pt idx="779">
                  <c:v>41989</c:v>
                </c:pt>
                <c:pt idx="780">
                  <c:v>41996</c:v>
                </c:pt>
                <c:pt idx="781">
                  <c:v>42003</c:v>
                </c:pt>
                <c:pt idx="782">
                  <c:v>42010</c:v>
                </c:pt>
                <c:pt idx="783">
                  <c:v>42017</c:v>
                </c:pt>
                <c:pt idx="784">
                  <c:v>42024</c:v>
                </c:pt>
                <c:pt idx="785">
                  <c:v>42031</c:v>
                </c:pt>
                <c:pt idx="786">
                  <c:v>42038</c:v>
                </c:pt>
                <c:pt idx="787">
                  <c:v>42045</c:v>
                </c:pt>
                <c:pt idx="788">
                  <c:v>42052</c:v>
                </c:pt>
                <c:pt idx="789">
                  <c:v>42059</c:v>
                </c:pt>
                <c:pt idx="790">
                  <c:v>42066</c:v>
                </c:pt>
                <c:pt idx="791">
                  <c:v>42073</c:v>
                </c:pt>
                <c:pt idx="792">
                  <c:v>42080</c:v>
                </c:pt>
                <c:pt idx="793">
                  <c:v>42087</c:v>
                </c:pt>
                <c:pt idx="794">
                  <c:v>42094</c:v>
                </c:pt>
                <c:pt idx="795">
                  <c:v>42101</c:v>
                </c:pt>
                <c:pt idx="796">
                  <c:v>42108</c:v>
                </c:pt>
                <c:pt idx="797">
                  <c:v>42115</c:v>
                </c:pt>
                <c:pt idx="798">
                  <c:v>42122</c:v>
                </c:pt>
                <c:pt idx="799">
                  <c:v>42129</c:v>
                </c:pt>
                <c:pt idx="800">
                  <c:v>42136</c:v>
                </c:pt>
                <c:pt idx="801">
                  <c:v>42143</c:v>
                </c:pt>
                <c:pt idx="802">
                  <c:v>42150</c:v>
                </c:pt>
                <c:pt idx="803">
                  <c:v>42157</c:v>
                </c:pt>
                <c:pt idx="804">
                  <c:v>42164</c:v>
                </c:pt>
                <c:pt idx="805">
                  <c:v>42171</c:v>
                </c:pt>
                <c:pt idx="806">
                  <c:v>42178</c:v>
                </c:pt>
                <c:pt idx="807">
                  <c:v>42185</c:v>
                </c:pt>
                <c:pt idx="808">
                  <c:v>42192</c:v>
                </c:pt>
                <c:pt idx="809">
                  <c:v>42199</c:v>
                </c:pt>
                <c:pt idx="810">
                  <c:v>42206</c:v>
                </c:pt>
                <c:pt idx="811">
                  <c:v>42213</c:v>
                </c:pt>
                <c:pt idx="812">
                  <c:v>42220</c:v>
                </c:pt>
                <c:pt idx="813">
                  <c:v>42227</c:v>
                </c:pt>
              </c:numCache>
            </c:numRef>
          </c:cat>
          <c:val>
            <c:numRef>
              <c:f>[0]!BloomW</c:f>
              <c:numCache>
                <c:formatCode>#,##0</c:formatCode>
                <c:ptCount val="814"/>
                <c:pt idx="0">
                  <c:v>5863</c:v>
                </c:pt>
                <c:pt idx="1">
                  <c:v>6167</c:v>
                </c:pt>
                <c:pt idx="2">
                  <c:v>5746</c:v>
                </c:pt>
                <c:pt idx="3">
                  <c:v>3073</c:v>
                </c:pt>
                <c:pt idx="4">
                  <c:v>7979</c:v>
                </c:pt>
                <c:pt idx="5">
                  <c:v>9003</c:v>
                </c:pt>
                <c:pt idx="6">
                  <c:v>9151</c:v>
                </c:pt>
                <c:pt idx="7">
                  <c:v>9609</c:v>
                </c:pt>
                <c:pt idx="8">
                  <c:v>10442</c:v>
                </c:pt>
                <c:pt idx="9">
                  <c:v>9786</c:v>
                </c:pt>
                <c:pt idx="10">
                  <c:v>9436</c:v>
                </c:pt>
                <c:pt idx="11">
                  <c:v>10256</c:v>
                </c:pt>
                <c:pt idx="12">
                  <c:v>6601</c:v>
                </c:pt>
                <c:pt idx="13">
                  <c:v>4431</c:v>
                </c:pt>
                <c:pt idx="14">
                  <c:v>1516</c:v>
                </c:pt>
                <c:pt idx="15">
                  <c:v>1791</c:v>
                </c:pt>
                <c:pt idx="16">
                  <c:v>5542</c:v>
                </c:pt>
                <c:pt idx="17">
                  <c:v>1604</c:v>
                </c:pt>
                <c:pt idx="18">
                  <c:v>-68</c:v>
                </c:pt>
                <c:pt idx="19">
                  <c:v>517</c:v>
                </c:pt>
                <c:pt idx="20">
                  <c:v>1945</c:v>
                </c:pt>
                <c:pt idx="21">
                  <c:v>-1212</c:v>
                </c:pt>
                <c:pt idx="22">
                  <c:v>-1684</c:v>
                </c:pt>
                <c:pt idx="23">
                  <c:v>-2172</c:v>
                </c:pt>
                <c:pt idx="24">
                  <c:v>-2613</c:v>
                </c:pt>
                <c:pt idx="25">
                  <c:v>2400</c:v>
                </c:pt>
                <c:pt idx="26">
                  <c:v>3104</c:v>
                </c:pt>
                <c:pt idx="27">
                  <c:v>3910</c:v>
                </c:pt>
                <c:pt idx="28">
                  <c:v>4167</c:v>
                </c:pt>
                <c:pt idx="29">
                  <c:v>4133</c:v>
                </c:pt>
                <c:pt idx="30">
                  <c:v>4082</c:v>
                </c:pt>
                <c:pt idx="31">
                  <c:v>6019</c:v>
                </c:pt>
                <c:pt idx="32">
                  <c:v>5009</c:v>
                </c:pt>
                <c:pt idx="33">
                  <c:v>5274</c:v>
                </c:pt>
                <c:pt idx="34">
                  <c:v>5420</c:v>
                </c:pt>
                <c:pt idx="35">
                  <c:v>3462</c:v>
                </c:pt>
                <c:pt idx="36">
                  <c:v>1037</c:v>
                </c:pt>
                <c:pt idx="37">
                  <c:v>611</c:v>
                </c:pt>
                <c:pt idx="38">
                  <c:v>2719</c:v>
                </c:pt>
                <c:pt idx="39">
                  <c:v>1417</c:v>
                </c:pt>
                <c:pt idx="40">
                  <c:v>259</c:v>
                </c:pt>
                <c:pt idx="41">
                  <c:v>-929</c:v>
                </c:pt>
                <c:pt idx="42">
                  <c:v>-923</c:v>
                </c:pt>
                <c:pt idx="43">
                  <c:v>-1583</c:v>
                </c:pt>
                <c:pt idx="44">
                  <c:v>3988</c:v>
                </c:pt>
                <c:pt idx="45">
                  <c:v>5421</c:v>
                </c:pt>
                <c:pt idx="46">
                  <c:v>7705</c:v>
                </c:pt>
                <c:pt idx="47">
                  <c:v>8428</c:v>
                </c:pt>
                <c:pt idx="48">
                  <c:v>7671</c:v>
                </c:pt>
                <c:pt idx="49">
                  <c:v>9576</c:v>
                </c:pt>
                <c:pt idx="50">
                  <c:v>4254</c:v>
                </c:pt>
                <c:pt idx="51">
                  <c:v>3043</c:v>
                </c:pt>
                <c:pt idx="52">
                  <c:v>-453</c:v>
                </c:pt>
                <c:pt idx="53">
                  <c:v>-2493</c:v>
                </c:pt>
                <c:pt idx="54">
                  <c:v>-2483</c:v>
                </c:pt>
                <c:pt idx="55">
                  <c:v>168</c:v>
                </c:pt>
                <c:pt idx="56">
                  <c:v>1863</c:v>
                </c:pt>
                <c:pt idx="57">
                  <c:v>2787</c:v>
                </c:pt>
                <c:pt idx="58">
                  <c:v>3226</c:v>
                </c:pt>
                <c:pt idx="59">
                  <c:v>4843</c:v>
                </c:pt>
                <c:pt idx="60">
                  <c:v>5902</c:v>
                </c:pt>
                <c:pt idx="61">
                  <c:v>10224</c:v>
                </c:pt>
                <c:pt idx="62">
                  <c:v>11009</c:v>
                </c:pt>
                <c:pt idx="63">
                  <c:v>9924</c:v>
                </c:pt>
                <c:pt idx="64">
                  <c:v>10037</c:v>
                </c:pt>
                <c:pt idx="65">
                  <c:v>10162</c:v>
                </c:pt>
                <c:pt idx="66">
                  <c:v>9744</c:v>
                </c:pt>
                <c:pt idx="67">
                  <c:v>9627</c:v>
                </c:pt>
                <c:pt idx="68">
                  <c:v>10238</c:v>
                </c:pt>
                <c:pt idx="69">
                  <c:v>10270</c:v>
                </c:pt>
                <c:pt idx="70">
                  <c:v>11216</c:v>
                </c:pt>
                <c:pt idx="71">
                  <c:v>9257</c:v>
                </c:pt>
                <c:pt idx="72">
                  <c:v>9232</c:v>
                </c:pt>
                <c:pt idx="73">
                  <c:v>7249</c:v>
                </c:pt>
                <c:pt idx="74">
                  <c:v>7584</c:v>
                </c:pt>
                <c:pt idx="75">
                  <c:v>8296</c:v>
                </c:pt>
                <c:pt idx="76">
                  <c:v>8465</c:v>
                </c:pt>
                <c:pt idx="77">
                  <c:v>8022</c:v>
                </c:pt>
                <c:pt idx="78">
                  <c:v>3206</c:v>
                </c:pt>
                <c:pt idx="79">
                  <c:v>2399</c:v>
                </c:pt>
                <c:pt idx="80">
                  <c:v>4264</c:v>
                </c:pt>
                <c:pt idx="81">
                  <c:v>3554</c:v>
                </c:pt>
                <c:pt idx="82">
                  <c:v>8148</c:v>
                </c:pt>
                <c:pt idx="83">
                  <c:v>10531</c:v>
                </c:pt>
                <c:pt idx="84">
                  <c:v>9432</c:v>
                </c:pt>
                <c:pt idx="85">
                  <c:v>9722</c:v>
                </c:pt>
                <c:pt idx="86">
                  <c:v>6429</c:v>
                </c:pt>
                <c:pt idx="87">
                  <c:v>2661</c:v>
                </c:pt>
                <c:pt idx="88">
                  <c:v>489</c:v>
                </c:pt>
                <c:pt idx="89">
                  <c:v>206</c:v>
                </c:pt>
                <c:pt idx="90">
                  <c:v>270</c:v>
                </c:pt>
                <c:pt idx="91">
                  <c:v>2355</c:v>
                </c:pt>
                <c:pt idx="92">
                  <c:v>5384</c:v>
                </c:pt>
                <c:pt idx="93">
                  <c:v>7680</c:v>
                </c:pt>
                <c:pt idx="94">
                  <c:v>8616</c:v>
                </c:pt>
                <c:pt idx="95">
                  <c:v>13219</c:v>
                </c:pt>
                <c:pt idx="96">
                  <c:v>14322</c:v>
                </c:pt>
                <c:pt idx="97">
                  <c:v>15329</c:v>
                </c:pt>
                <c:pt idx="98">
                  <c:v>13959</c:v>
                </c:pt>
                <c:pt idx="99">
                  <c:v>11024</c:v>
                </c:pt>
                <c:pt idx="100">
                  <c:v>13874</c:v>
                </c:pt>
                <c:pt idx="101">
                  <c:v>14104</c:v>
                </c:pt>
                <c:pt idx="102">
                  <c:v>15090</c:v>
                </c:pt>
                <c:pt idx="103">
                  <c:v>12974</c:v>
                </c:pt>
                <c:pt idx="104">
                  <c:v>14716</c:v>
                </c:pt>
                <c:pt idx="105">
                  <c:v>11738</c:v>
                </c:pt>
                <c:pt idx="106">
                  <c:v>14993</c:v>
                </c:pt>
                <c:pt idx="107">
                  <c:v>14388</c:v>
                </c:pt>
                <c:pt idx="108">
                  <c:v>16146</c:v>
                </c:pt>
                <c:pt idx="109">
                  <c:v>18053</c:v>
                </c:pt>
                <c:pt idx="110">
                  <c:v>18060</c:v>
                </c:pt>
                <c:pt idx="111">
                  <c:v>17568</c:v>
                </c:pt>
                <c:pt idx="112">
                  <c:v>19348</c:v>
                </c:pt>
                <c:pt idx="113">
                  <c:v>19444</c:v>
                </c:pt>
                <c:pt idx="114">
                  <c:v>20868</c:v>
                </c:pt>
                <c:pt idx="115">
                  <c:v>22937</c:v>
                </c:pt>
                <c:pt idx="116">
                  <c:v>22685</c:v>
                </c:pt>
                <c:pt idx="117">
                  <c:v>21793</c:v>
                </c:pt>
                <c:pt idx="118">
                  <c:v>11255</c:v>
                </c:pt>
                <c:pt idx="119">
                  <c:v>4041</c:v>
                </c:pt>
                <c:pt idx="120">
                  <c:v>-145</c:v>
                </c:pt>
                <c:pt idx="121">
                  <c:v>-1152</c:v>
                </c:pt>
                <c:pt idx="122">
                  <c:v>-3751</c:v>
                </c:pt>
                <c:pt idx="123">
                  <c:v>-5900</c:v>
                </c:pt>
                <c:pt idx="124">
                  <c:v>-6222</c:v>
                </c:pt>
                <c:pt idx="125">
                  <c:v>-8363</c:v>
                </c:pt>
                <c:pt idx="126">
                  <c:v>-9198</c:v>
                </c:pt>
                <c:pt idx="127">
                  <c:v>-7142</c:v>
                </c:pt>
                <c:pt idx="128">
                  <c:v>-9134</c:v>
                </c:pt>
                <c:pt idx="129">
                  <c:v>-9360</c:v>
                </c:pt>
                <c:pt idx="130">
                  <c:v>-7798</c:v>
                </c:pt>
                <c:pt idx="131">
                  <c:v>-3214</c:v>
                </c:pt>
                <c:pt idx="132">
                  <c:v>408</c:v>
                </c:pt>
                <c:pt idx="133">
                  <c:v>1760</c:v>
                </c:pt>
                <c:pt idx="134">
                  <c:v>158</c:v>
                </c:pt>
                <c:pt idx="135">
                  <c:v>-1796</c:v>
                </c:pt>
                <c:pt idx="136">
                  <c:v>-716</c:v>
                </c:pt>
                <c:pt idx="137">
                  <c:v>-1443</c:v>
                </c:pt>
                <c:pt idx="138">
                  <c:v>-2674</c:v>
                </c:pt>
                <c:pt idx="139">
                  <c:v>-4982</c:v>
                </c:pt>
                <c:pt idx="140">
                  <c:v>-4818</c:v>
                </c:pt>
                <c:pt idx="141">
                  <c:v>-10407</c:v>
                </c:pt>
                <c:pt idx="142">
                  <c:v>-10687</c:v>
                </c:pt>
                <c:pt idx="143">
                  <c:v>-10236</c:v>
                </c:pt>
                <c:pt idx="144">
                  <c:v>-7147</c:v>
                </c:pt>
                <c:pt idx="145">
                  <c:v>-2594</c:v>
                </c:pt>
                <c:pt idx="146">
                  <c:v>-2391</c:v>
                </c:pt>
                <c:pt idx="147">
                  <c:v>-5201</c:v>
                </c:pt>
                <c:pt idx="148">
                  <c:v>-7347</c:v>
                </c:pt>
                <c:pt idx="149">
                  <c:v>-2698</c:v>
                </c:pt>
                <c:pt idx="150">
                  <c:v>-2203</c:v>
                </c:pt>
                <c:pt idx="151">
                  <c:v>-307</c:v>
                </c:pt>
                <c:pt idx="152">
                  <c:v>-2398</c:v>
                </c:pt>
                <c:pt idx="153">
                  <c:v>-1380</c:v>
                </c:pt>
                <c:pt idx="154">
                  <c:v>2115</c:v>
                </c:pt>
                <c:pt idx="155">
                  <c:v>-7810</c:v>
                </c:pt>
                <c:pt idx="156">
                  <c:v>-10868</c:v>
                </c:pt>
                <c:pt idx="157">
                  <c:v>-14662</c:v>
                </c:pt>
                <c:pt idx="158">
                  <c:v>-19891</c:v>
                </c:pt>
                <c:pt idx="159">
                  <c:v>-20302</c:v>
                </c:pt>
                <c:pt idx="160">
                  <c:v>-22048</c:v>
                </c:pt>
                <c:pt idx="161">
                  <c:v>-21817</c:v>
                </c:pt>
                <c:pt idx="162">
                  <c:v>-15577</c:v>
                </c:pt>
                <c:pt idx="163">
                  <c:v>-20532</c:v>
                </c:pt>
                <c:pt idx="164">
                  <c:v>-21869</c:v>
                </c:pt>
                <c:pt idx="165">
                  <c:v>-16249</c:v>
                </c:pt>
                <c:pt idx="166">
                  <c:v>-8302</c:v>
                </c:pt>
                <c:pt idx="167">
                  <c:v>-4628</c:v>
                </c:pt>
                <c:pt idx="168">
                  <c:v>-2173</c:v>
                </c:pt>
                <c:pt idx="169">
                  <c:v>-4849</c:v>
                </c:pt>
                <c:pt idx="170">
                  <c:v>574</c:v>
                </c:pt>
                <c:pt idx="171">
                  <c:v>5506</c:v>
                </c:pt>
                <c:pt idx="172">
                  <c:v>14415</c:v>
                </c:pt>
                <c:pt idx="173">
                  <c:v>19689</c:v>
                </c:pt>
                <c:pt idx="174">
                  <c:v>23942</c:v>
                </c:pt>
                <c:pt idx="175">
                  <c:v>20283</c:v>
                </c:pt>
                <c:pt idx="176">
                  <c:v>17545</c:v>
                </c:pt>
                <c:pt idx="177">
                  <c:v>21642</c:v>
                </c:pt>
                <c:pt idx="178">
                  <c:v>2867</c:v>
                </c:pt>
                <c:pt idx="179">
                  <c:v>4772</c:v>
                </c:pt>
                <c:pt idx="180">
                  <c:v>5471</c:v>
                </c:pt>
                <c:pt idx="181">
                  <c:v>7683</c:v>
                </c:pt>
                <c:pt idx="182">
                  <c:v>5226</c:v>
                </c:pt>
                <c:pt idx="183">
                  <c:v>7711</c:v>
                </c:pt>
                <c:pt idx="184">
                  <c:v>9946</c:v>
                </c:pt>
                <c:pt idx="185">
                  <c:v>3345</c:v>
                </c:pt>
                <c:pt idx="186">
                  <c:v>431</c:v>
                </c:pt>
                <c:pt idx="187">
                  <c:v>-2087</c:v>
                </c:pt>
                <c:pt idx="188">
                  <c:v>-7950</c:v>
                </c:pt>
                <c:pt idx="189">
                  <c:v>-10727</c:v>
                </c:pt>
                <c:pt idx="190">
                  <c:v>-14510</c:v>
                </c:pt>
                <c:pt idx="191">
                  <c:v>-14958</c:v>
                </c:pt>
                <c:pt idx="192">
                  <c:v>-15657</c:v>
                </c:pt>
                <c:pt idx="193">
                  <c:v>-8943</c:v>
                </c:pt>
                <c:pt idx="194">
                  <c:v>-10122</c:v>
                </c:pt>
                <c:pt idx="195">
                  <c:v>-20041</c:v>
                </c:pt>
                <c:pt idx="196">
                  <c:v>-23434</c:v>
                </c:pt>
                <c:pt idx="197">
                  <c:v>-22573</c:v>
                </c:pt>
                <c:pt idx="198">
                  <c:v>-19729</c:v>
                </c:pt>
                <c:pt idx="199">
                  <c:v>-14825</c:v>
                </c:pt>
                <c:pt idx="200">
                  <c:v>-11122</c:v>
                </c:pt>
                <c:pt idx="201">
                  <c:v>-15402</c:v>
                </c:pt>
                <c:pt idx="202">
                  <c:v>-16509</c:v>
                </c:pt>
                <c:pt idx="203">
                  <c:v>-18819</c:v>
                </c:pt>
                <c:pt idx="204">
                  <c:v>-17645</c:v>
                </c:pt>
                <c:pt idx="205">
                  <c:v>-15506</c:v>
                </c:pt>
                <c:pt idx="206">
                  <c:v>-17740</c:v>
                </c:pt>
                <c:pt idx="207">
                  <c:v>-10469</c:v>
                </c:pt>
                <c:pt idx="208">
                  <c:v>9454</c:v>
                </c:pt>
                <c:pt idx="209">
                  <c:v>24664</c:v>
                </c:pt>
                <c:pt idx="210">
                  <c:v>28798</c:v>
                </c:pt>
                <c:pt idx="211">
                  <c:v>21611</c:v>
                </c:pt>
                <c:pt idx="212">
                  <c:v>16950</c:v>
                </c:pt>
                <c:pt idx="213">
                  <c:v>8333</c:v>
                </c:pt>
                <c:pt idx="214">
                  <c:v>14145</c:v>
                </c:pt>
                <c:pt idx="215">
                  <c:v>13615</c:v>
                </c:pt>
                <c:pt idx="216">
                  <c:v>17177</c:v>
                </c:pt>
                <c:pt idx="217">
                  <c:v>19646</c:v>
                </c:pt>
                <c:pt idx="218">
                  <c:v>14457</c:v>
                </c:pt>
                <c:pt idx="219">
                  <c:v>18401</c:v>
                </c:pt>
                <c:pt idx="220">
                  <c:v>3700</c:v>
                </c:pt>
                <c:pt idx="221">
                  <c:v>-1837</c:v>
                </c:pt>
                <c:pt idx="222">
                  <c:v>-6269</c:v>
                </c:pt>
                <c:pt idx="223">
                  <c:v>-15337</c:v>
                </c:pt>
                <c:pt idx="224">
                  <c:v>-13294</c:v>
                </c:pt>
                <c:pt idx="225">
                  <c:v>-29427</c:v>
                </c:pt>
                <c:pt idx="226">
                  <c:v>-37871</c:v>
                </c:pt>
                <c:pt idx="227">
                  <c:v>-40503</c:v>
                </c:pt>
                <c:pt idx="228">
                  <c:v>-41893</c:v>
                </c:pt>
                <c:pt idx="229">
                  <c:v>-38202</c:v>
                </c:pt>
                <c:pt idx="230">
                  <c:v>-23774</c:v>
                </c:pt>
                <c:pt idx="231">
                  <c:v>-23046</c:v>
                </c:pt>
                <c:pt idx="232">
                  <c:v>202</c:v>
                </c:pt>
                <c:pt idx="233">
                  <c:v>-12752</c:v>
                </c:pt>
                <c:pt idx="234">
                  <c:v>-21130</c:v>
                </c:pt>
                <c:pt idx="235">
                  <c:v>-22115</c:v>
                </c:pt>
                <c:pt idx="236">
                  <c:v>-8007</c:v>
                </c:pt>
                <c:pt idx="237">
                  <c:v>-6271</c:v>
                </c:pt>
                <c:pt idx="238">
                  <c:v>4880</c:v>
                </c:pt>
                <c:pt idx="239">
                  <c:v>15954</c:v>
                </c:pt>
                <c:pt idx="240">
                  <c:v>34690</c:v>
                </c:pt>
                <c:pt idx="241">
                  <c:v>43097</c:v>
                </c:pt>
                <c:pt idx="242">
                  <c:v>38820</c:v>
                </c:pt>
                <c:pt idx="243">
                  <c:v>9321</c:v>
                </c:pt>
                <c:pt idx="244">
                  <c:v>-14791</c:v>
                </c:pt>
                <c:pt idx="245">
                  <c:v>10332</c:v>
                </c:pt>
                <c:pt idx="246">
                  <c:v>24253</c:v>
                </c:pt>
                <c:pt idx="247">
                  <c:v>45313</c:v>
                </c:pt>
                <c:pt idx="248">
                  <c:v>54931</c:v>
                </c:pt>
                <c:pt idx="249">
                  <c:v>34703</c:v>
                </c:pt>
                <c:pt idx="250">
                  <c:v>22631</c:v>
                </c:pt>
                <c:pt idx="251">
                  <c:v>21464</c:v>
                </c:pt>
                <c:pt idx="252">
                  <c:v>28539</c:v>
                </c:pt>
                <c:pt idx="253">
                  <c:v>36338</c:v>
                </c:pt>
                <c:pt idx="254">
                  <c:v>42984</c:v>
                </c:pt>
                <c:pt idx="255">
                  <c:v>52715</c:v>
                </c:pt>
                <c:pt idx="256">
                  <c:v>55991</c:v>
                </c:pt>
                <c:pt idx="257">
                  <c:v>50110</c:v>
                </c:pt>
                <c:pt idx="258">
                  <c:v>51019</c:v>
                </c:pt>
                <c:pt idx="259">
                  <c:v>48067</c:v>
                </c:pt>
                <c:pt idx="260">
                  <c:v>32911</c:v>
                </c:pt>
                <c:pt idx="261">
                  <c:v>32136</c:v>
                </c:pt>
                <c:pt idx="262">
                  <c:v>42780</c:v>
                </c:pt>
                <c:pt idx="263">
                  <c:v>34880</c:v>
                </c:pt>
                <c:pt idx="264">
                  <c:v>47234</c:v>
                </c:pt>
                <c:pt idx="265">
                  <c:v>51948</c:v>
                </c:pt>
                <c:pt idx="266">
                  <c:v>56164</c:v>
                </c:pt>
                <c:pt idx="267">
                  <c:v>63018</c:v>
                </c:pt>
                <c:pt idx="268">
                  <c:v>62313</c:v>
                </c:pt>
                <c:pt idx="269">
                  <c:v>64999</c:v>
                </c:pt>
                <c:pt idx="270">
                  <c:v>44595</c:v>
                </c:pt>
                <c:pt idx="271">
                  <c:v>33011</c:v>
                </c:pt>
                <c:pt idx="272">
                  <c:v>23832</c:v>
                </c:pt>
                <c:pt idx="273">
                  <c:v>21830</c:v>
                </c:pt>
                <c:pt idx="274">
                  <c:v>47912</c:v>
                </c:pt>
                <c:pt idx="275">
                  <c:v>60934</c:v>
                </c:pt>
                <c:pt idx="276">
                  <c:v>66342</c:v>
                </c:pt>
                <c:pt idx="277">
                  <c:v>76322</c:v>
                </c:pt>
                <c:pt idx="278">
                  <c:v>75436</c:v>
                </c:pt>
                <c:pt idx="279">
                  <c:v>75561</c:v>
                </c:pt>
                <c:pt idx="280">
                  <c:v>73445</c:v>
                </c:pt>
                <c:pt idx="281">
                  <c:v>80430</c:v>
                </c:pt>
                <c:pt idx="282">
                  <c:v>77258</c:v>
                </c:pt>
                <c:pt idx="283">
                  <c:v>77948</c:v>
                </c:pt>
                <c:pt idx="284">
                  <c:v>79090</c:v>
                </c:pt>
                <c:pt idx="285">
                  <c:v>73676</c:v>
                </c:pt>
                <c:pt idx="286">
                  <c:v>78152</c:v>
                </c:pt>
                <c:pt idx="287">
                  <c:v>74296</c:v>
                </c:pt>
                <c:pt idx="288">
                  <c:v>70224</c:v>
                </c:pt>
                <c:pt idx="289">
                  <c:v>73609</c:v>
                </c:pt>
                <c:pt idx="290">
                  <c:v>73170</c:v>
                </c:pt>
                <c:pt idx="291">
                  <c:v>74209</c:v>
                </c:pt>
                <c:pt idx="292">
                  <c:v>74052</c:v>
                </c:pt>
                <c:pt idx="293">
                  <c:v>45300</c:v>
                </c:pt>
                <c:pt idx="294">
                  <c:v>34764</c:v>
                </c:pt>
                <c:pt idx="295">
                  <c:v>43078</c:v>
                </c:pt>
                <c:pt idx="296">
                  <c:v>39606</c:v>
                </c:pt>
                <c:pt idx="297">
                  <c:v>35303</c:v>
                </c:pt>
                <c:pt idx="298">
                  <c:v>32662</c:v>
                </c:pt>
                <c:pt idx="299">
                  <c:v>56274</c:v>
                </c:pt>
                <c:pt idx="300">
                  <c:v>47934</c:v>
                </c:pt>
                <c:pt idx="301">
                  <c:v>20310</c:v>
                </c:pt>
                <c:pt idx="302">
                  <c:v>14671</c:v>
                </c:pt>
                <c:pt idx="303">
                  <c:v>43921</c:v>
                </c:pt>
                <c:pt idx="304">
                  <c:v>62154</c:v>
                </c:pt>
                <c:pt idx="305">
                  <c:v>79837</c:v>
                </c:pt>
                <c:pt idx="306">
                  <c:v>86294</c:v>
                </c:pt>
                <c:pt idx="307">
                  <c:v>85720</c:v>
                </c:pt>
                <c:pt idx="308">
                  <c:v>82590</c:v>
                </c:pt>
                <c:pt idx="309">
                  <c:v>67590</c:v>
                </c:pt>
                <c:pt idx="310">
                  <c:v>36289</c:v>
                </c:pt>
                <c:pt idx="311">
                  <c:v>30635</c:v>
                </c:pt>
                <c:pt idx="312">
                  <c:v>35814</c:v>
                </c:pt>
                <c:pt idx="313">
                  <c:v>40139</c:v>
                </c:pt>
                <c:pt idx="314">
                  <c:v>44070</c:v>
                </c:pt>
                <c:pt idx="315">
                  <c:v>44557</c:v>
                </c:pt>
                <c:pt idx="316">
                  <c:v>66098</c:v>
                </c:pt>
                <c:pt idx="317">
                  <c:v>60973</c:v>
                </c:pt>
                <c:pt idx="318">
                  <c:v>66476</c:v>
                </c:pt>
                <c:pt idx="319">
                  <c:v>64703</c:v>
                </c:pt>
                <c:pt idx="320">
                  <c:v>62905</c:v>
                </c:pt>
                <c:pt idx="321">
                  <c:v>34560</c:v>
                </c:pt>
                <c:pt idx="322">
                  <c:v>29930</c:v>
                </c:pt>
                <c:pt idx="323">
                  <c:v>21010</c:v>
                </c:pt>
                <c:pt idx="324">
                  <c:v>11222</c:v>
                </c:pt>
                <c:pt idx="325">
                  <c:v>-3206</c:v>
                </c:pt>
                <c:pt idx="326">
                  <c:v>-4624</c:v>
                </c:pt>
                <c:pt idx="327">
                  <c:v>-6967</c:v>
                </c:pt>
                <c:pt idx="328">
                  <c:v>-13050</c:v>
                </c:pt>
                <c:pt idx="329">
                  <c:v>-6657</c:v>
                </c:pt>
                <c:pt idx="330">
                  <c:v>-3305</c:v>
                </c:pt>
                <c:pt idx="331">
                  <c:v>-11072</c:v>
                </c:pt>
                <c:pt idx="332">
                  <c:v>-18521</c:v>
                </c:pt>
                <c:pt idx="333">
                  <c:v>-28860</c:v>
                </c:pt>
                <c:pt idx="334">
                  <c:v>-27896</c:v>
                </c:pt>
                <c:pt idx="335">
                  <c:v>-26231</c:v>
                </c:pt>
                <c:pt idx="336">
                  <c:v>-29043</c:v>
                </c:pt>
                <c:pt idx="337">
                  <c:v>-27818</c:v>
                </c:pt>
                <c:pt idx="338">
                  <c:v>-11636</c:v>
                </c:pt>
                <c:pt idx="339">
                  <c:v>-4357</c:v>
                </c:pt>
                <c:pt idx="340">
                  <c:v>6426</c:v>
                </c:pt>
                <c:pt idx="341">
                  <c:v>8071</c:v>
                </c:pt>
                <c:pt idx="342">
                  <c:v>17675</c:v>
                </c:pt>
                <c:pt idx="343">
                  <c:v>21909</c:v>
                </c:pt>
                <c:pt idx="344">
                  <c:v>35634</c:v>
                </c:pt>
                <c:pt idx="345">
                  <c:v>24841</c:v>
                </c:pt>
                <c:pt idx="346">
                  <c:v>22805</c:v>
                </c:pt>
                <c:pt idx="347">
                  <c:v>27671</c:v>
                </c:pt>
                <c:pt idx="348">
                  <c:v>8074</c:v>
                </c:pt>
                <c:pt idx="349">
                  <c:v>2462</c:v>
                </c:pt>
                <c:pt idx="350">
                  <c:v>-4267</c:v>
                </c:pt>
                <c:pt idx="351">
                  <c:v>5664</c:v>
                </c:pt>
                <c:pt idx="352">
                  <c:v>9772</c:v>
                </c:pt>
                <c:pt idx="353">
                  <c:v>52477</c:v>
                </c:pt>
                <c:pt idx="354">
                  <c:v>67083</c:v>
                </c:pt>
                <c:pt idx="355">
                  <c:v>82181</c:v>
                </c:pt>
                <c:pt idx="356">
                  <c:v>58060</c:v>
                </c:pt>
                <c:pt idx="357">
                  <c:v>34160</c:v>
                </c:pt>
                <c:pt idx="358">
                  <c:v>12139</c:v>
                </c:pt>
                <c:pt idx="359">
                  <c:v>3289</c:v>
                </c:pt>
                <c:pt idx="360">
                  <c:v>25349</c:v>
                </c:pt>
                <c:pt idx="361">
                  <c:v>47636</c:v>
                </c:pt>
                <c:pt idx="362">
                  <c:v>60003</c:v>
                </c:pt>
                <c:pt idx="363">
                  <c:v>54781</c:v>
                </c:pt>
                <c:pt idx="364">
                  <c:v>67873</c:v>
                </c:pt>
                <c:pt idx="365">
                  <c:v>27866</c:v>
                </c:pt>
                <c:pt idx="366">
                  <c:v>26500</c:v>
                </c:pt>
                <c:pt idx="367">
                  <c:v>18105</c:v>
                </c:pt>
                <c:pt idx="368">
                  <c:v>10515</c:v>
                </c:pt>
                <c:pt idx="369">
                  <c:v>16714</c:v>
                </c:pt>
                <c:pt idx="370">
                  <c:v>21407</c:v>
                </c:pt>
                <c:pt idx="371">
                  <c:v>17618</c:v>
                </c:pt>
                <c:pt idx="372">
                  <c:v>182</c:v>
                </c:pt>
                <c:pt idx="373">
                  <c:v>-15595</c:v>
                </c:pt>
                <c:pt idx="374">
                  <c:v>-14528</c:v>
                </c:pt>
                <c:pt idx="375">
                  <c:v>-19016</c:v>
                </c:pt>
                <c:pt idx="376">
                  <c:v>3544</c:v>
                </c:pt>
                <c:pt idx="377">
                  <c:v>1783</c:v>
                </c:pt>
                <c:pt idx="378">
                  <c:v>13744</c:v>
                </c:pt>
                <c:pt idx="379">
                  <c:v>9759</c:v>
                </c:pt>
                <c:pt idx="380">
                  <c:v>5729</c:v>
                </c:pt>
                <c:pt idx="381">
                  <c:v>26567</c:v>
                </c:pt>
                <c:pt idx="382">
                  <c:v>48327</c:v>
                </c:pt>
                <c:pt idx="383">
                  <c:v>63062</c:v>
                </c:pt>
                <c:pt idx="384">
                  <c:v>69238</c:v>
                </c:pt>
                <c:pt idx="385">
                  <c:v>86137</c:v>
                </c:pt>
                <c:pt idx="386">
                  <c:v>91056</c:v>
                </c:pt>
                <c:pt idx="387">
                  <c:v>56330</c:v>
                </c:pt>
                <c:pt idx="388">
                  <c:v>64573</c:v>
                </c:pt>
                <c:pt idx="389">
                  <c:v>41980</c:v>
                </c:pt>
                <c:pt idx="390">
                  <c:v>48780</c:v>
                </c:pt>
                <c:pt idx="391">
                  <c:v>52212</c:v>
                </c:pt>
                <c:pt idx="392">
                  <c:v>58167</c:v>
                </c:pt>
                <c:pt idx="393">
                  <c:v>47728</c:v>
                </c:pt>
                <c:pt idx="394">
                  <c:v>22606</c:v>
                </c:pt>
                <c:pt idx="395">
                  <c:v>16370</c:v>
                </c:pt>
                <c:pt idx="396">
                  <c:v>11715</c:v>
                </c:pt>
                <c:pt idx="397">
                  <c:v>-24134</c:v>
                </c:pt>
                <c:pt idx="398">
                  <c:v>-20202</c:v>
                </c:pt>
                <c:pt idx="399">
                  <c:v>-15920</c:v>
                </c:pt>
                <c:pt idx="400">
                  <c:v>-13133</c:v>
                </c:pt>
                <c:pt idx="401">
                  <c:v>-28072</c:v>
                </c:pt>
                <c:pt idx="402">
                  <c:v>-12921</c:v>
                </c:pt>
                <c:pt idx="403">
                  <c:v>-2143</c:v>
                </c:pt>
                <c:pt idx="404">
                  <c:v>10720</c:v>
                </c:pt>
                <c:pt idx="405">
                  <c:v>30194</c:v>
                </c:pt>
                <c:pt idx="406">
                  <c:v>45259</c:v>
                </c:pt>
                <c:pt idx="407">
                  <c:v>69765</c:v>
                </c:pt>
                <c:pt idx="408">
                  <c:v>53575</c:v>
                </c:pt>
                <c:pt idx="409">
                  <c:v>34239</c:v>
                </c:pt>
                <c:pt idx="410">
                  <c:v>16907</c:v>
                </c:pt>
                <c:pt idx="411">
                  <c:v>11769</c:v>
                </c:pt>
                <c:pt idx="412">
                  <c:v>10036</c:v>
                </c:pt>
                <c:pt idx="413">
                  <c:v>38903</c:v>
                </c:pt>
                <c:pt idx="414">
                  <c:v>66889</c:v>
                </c:pt>
                <c:pt idx="415">
                  <c:v>71808</c:v>
                </c:pt>
                <c:pt idx="416">
                  <c:v>56290</c:v>
                </c:pt>
                <c:pt idx="417">
                  <c:v>55866</c:v>
                </c:pt>
                <c:pt idx="418">
                  <c:v>29952</c:v>
                </c:pt>
                <c:pt idx="419">
                  <c:v>23963</c:v>
                </c:pt>
                <c:pt idx="420">
                  <c:v>41786</c:v>
                </c:pt>
                <c:pt idx="421">
                  <c:v>72055</c:v>
                </c:pt>
                <c:pt idx="422">
                  <c:v>106022</c:v>
                </c:pt>
                <c:pt idx="423">
                  <c:v>116507</c:v>
                </c:pt>
                <c:pt idx="424">
                  <c:v>125334</c:v>
                </c:pt>
                <c:pt idx="425">
                  <c:v>112883</c:v>
                </c:pt>
                <c:pt idx="426">
                  <c:v>73734</c:v>
                </c:pt>
                <c:pt idx="427">
                  <c:v>89304</c:v>
                </c:pt>
                <c:pt idx="428">
                  <c:v>103851</c:v>
                </c:pt>
                <c:pt idx="429">
                  <c:v>120903</c:v>
                </c:pt>
                <c:pt idx="430">
                  <c:v>115403</c:v>
                </c:pt>
                <c:pt idx="431">
                  <c:v>114894</c:v>
                </c:pt>
                <c:pt idx="432">
                  <c:v>120857</c:v>
                </c:pt>
                <c:pt idx="433">
                  <c:v>90796</c:v>
                </c:pt>
                <c:pt idx="434">
                  <c:v>101511</c:v>
                </c:pt>
                <c:pt idx="435">
                  <c:v>99028</c:v>
                </c:pt>
                <c:pt idx="436">
                  <c:v>90599</c:v>
                </c:pt>
                <c:pt idx="437">
                  <c:v>94756</c:v>
                </c:pt>
                <c:pt idx="438">
                  <c:v>98835</c:v>
                </c:pt>
                <c:pt idx="439">
                  <c:v>84162</c:v>
                </c:pt>
                <c:pt idx="440">
                  <c:v>95847</c:v>
                </c:pt>
                <c:pt idx="441">
                  <c:v>98170</c:v>
                </c:pt>
                <c:pt idx="442">
                  <c:v>73935</c:v>
                </c:pt>
                <c:pt idx="443">
                  <c:v>72190</c:v>
                </c:pt>
                <c:pt idx="444">
                  <c:v>72341</c:v>
                </c:pt>
                <c:pt idx="445">
                  <c:v>90137</c:v>
                </c:pt>
                <c:pt idx="446">
                  <c:v>78768</c:v>
                </c:pt>
                <c:pt idx="447">
                  <c:v>72293</c:v>
                </c:pt>
                <c:pt idx="448">
                  <c:v>50524</c:v>
                </c:pt>
                <c:pt idx="449">
                  <c:v>50315</c:v>
                </c:pt>
                <c:pt idx="450">
                  <c:v>53868</c:v>
                </c:pt>
                <c:pt idx="451">
                  <c:v>43577</c:v>
                </c:pt>
                <c:pt idx="452">
                  <c:v>25479</c:v>
                </c:pt>
                <c:pt idx="453">
                  <c:v>17308</c:v>
                </c:pt>
                <c:pt idx="454">
                  <c:v>6429</c:v>
                </c:pt>
                <c:pt idx="455">
                  <c:v>12016</c:v>
                </c:pt>
                <c:pt idx="456">
                  <c:v>9935</c:v>
                </c:pt>
                <c:pt idx="457">
                  <c:v>3101</c:v>
                </c:pt>
                <c:pt idx="458">
                  <c:v>429</c:v>
                </c:pt>
                <c:pt idx="459">
                  <c:v>-2965</c:v>
                </c:pt>
                <c:pt idx="460">
                  <c:v>-4559</c:v>
                </c:pt>
                <c:pt idx="461">
                  <c:v>-2335</c:v>
                </c:pt>
                <c:pt idx="462">
                  <c:v>-935</c:v>
                </c:pt>
                <c:pt idx="463">
                  <c:v>-2015</c:v>
                </c:pt>
                <c:pt idx="464">
                  <c:v>-1898</c:v>
                </c:pt>
                <c:pt idx="465">
                  <c:v>625</c:v>
                </c:pt>
                <c:pt idx="466">
                  <c:v>2286</c:v>
                </c:pt>
                <c:pt idx="467">
                  <c:v>1801</c:v>
                </c:pt>
                <c:pt idx="468">
                  <c:v>-640</c:v>
                </c:pt>
                <c:pt idx="469">
                  <c:v>-414</c:v>
                </c:pt>
                <c:pt idx="470">
                  <c:v>-4258</c:v>
                </c:pt>
                <c:pt idx="471">
                  <c:v>-8853</c:v>
                </c:pt>
                <c:pt idx="472">
                  <c:v>-10902</c:v>
                </c:pt>
                <c:pt idx="473">
                  <c:v>-9710</c:v>
                </c:pt>
                <c:pt idx="474">
                  <c:v>-11647</c:v>
                </c:pt>
                <c:pt idx="475">
                  <c:v>-11632</c:v>
                </c:pt>
                <c:pt idx="476">
                  <c:v>-14280</c:v>
                </c:pt>
                <c:pt idx="477">
                  <c:v>-17261</c:v>
                </c:pt>
                <c:pt idx="478">
                  <c:v>-16155</c:v>
                </c:pt>
                <c:pt idx="479">
                  <c:v>-7470</c:v>
                </c:pt>
                <c:pt idx="480">
                  <c:v>-1130</c:v>
                </c:pt>
                <c:pt idx="481">
                  <c:v>-2966</c:v>
                </c:pt>
                <c:pt idx="482">
                  <c:v>5572</c:v>
                </c:pt>
                <c:pt idx="483">
                  <c:v>12698</c:v>
                </c:pt>
                <c:pt idx="484">
                  <c:v>30107</c:v>
                </c:pt>
                <c:pt idx="485">
                  <c:v>29131</c:v>
                </c:pt>
                <c:pt idx="486">
                  <c:v>18905</c:v>
                </c:pt>
                <c:pt idx="487">
                  <c:v>21468</c:v>
                </c:pt>
                <c:pt idx="488">
                  <c:v>21129</c:v>
                </c:pt>
                <c:pt idx="489">
                  <c:v>23804</c:v>
                </c:pt>
                <c:pt idx="490">
                  <c:v>25388</c:v>
                </c:pt>
                <c:pt idx="491">
                  <c:v>13808</c:v>
                </c:pt>
                <c:pt idx="492">
                  <c:v>12741</c:v>
                </c:pt>
                <c:pt idx="493">
                  <c:v>15247</c:v>
                </c:pt>
                <c:pt idx="494">
                  <c:v>28951</c:v>
                </c:pt>
                <c:pt idx="495">
                  <c:v>39020</c:v>
                </c:pt>
                <c:pt idx="496">
                  <c:v>13614</c:v>
                </c:pt>
                <c:pt idx="497">
                  <c:v>11215</c:v>
                </c:pt>
                <c:pt idx="498">
                  <c:v>30207</c:v>
                </c:pt>
                <c:pt idx="499">
                  <c:v>35931</c:v>
                </c:pt>
                <c:pt idx="500">
                  <c:v>48462</c:v>
                </c:pt>
                <c:pt idx="501">
                  <c:v>64413</c:v>
                </c:pt>
                <c:pt idx="502">
                  <c:v>70843</c:v>
                </c:pt>
                <c:pt idx="503">
                  <c:v>30047</c:v>
                </c:pt>
                <c:pt idx="504">
                  <c:v>4064</c:v>
                </c:pt>
                <c:pt idx="505">
                  <c:v>-1292</c:v>
                </c:pt>
                <c:pt idx="506">
                  <c:v>4301</c:v>
                </c:pt>
                <c:pt idx="507">
                  <c:v>-10859</c:v>
                </c:pt>
                <c:pt idx="508">
                  <c:v>-20553</c:v>
                </c:pt>
                <c:pt idx="509">
                  <c:v>7949</c:v>
                </c:pt>
                <c:pt idx="510">
                  <c:v>55184</c:v>
                </c:pt>
                <c:pt idx="511">
                  <c:v>66795</c:v>
                </c:pt>
                <c:pt idx="512">
                  <c:v>59927</c:v>
                </c:pt>
                <c:pt idx="513">
                  <c:v>40450</c:v>
                </c:pt>
                <c:pt idx="514">
                  <c:v>55308</c:v>
                </c:pt>
                <c:pt idx="515">
                  <c:v>89266</c:v>
                </c:pt>
                <c:pt idx="516">
                  <c:v>100385</c:v>
                </c:pt>
                <c:pt idx="517">
                  <c:v>106183</c:v>
                </c:pt>
                <c:pt idx="518">
                  <c:v>91562</c:v>
                </c:pt>
                <c:pt idx="519">
                  <c:v>72998</c:v>
                </c:pt>
                <c:pt idx="520">
                  <c:v>64633</c:v>
                </c:pt>
                <c:pt idx="521">
                  <c:v>61987</c:v>
                </c:pt>
                <c:pt idx="522">
                  <c:v>75897</c:v>
                </c:pt>
                <c:pt idx="523">
                  <c:v>79247</c:v>
                </c:pt>
                <c:pt idx="524">
                  <c:v>58139</c:v>
                </c:pt>
                <c:pt idx="525">
                  <c:v>42653</c:v>
                </c:pt>
                <c:pt idx="526">
                  <c:v>32274</c:v>
                </c:pt>
                <c:pt idx="527">
                  <c:v>34464</c:v>
                </c:pt>
                <c:pt idx="528">
                  <c:v>57345</c:v>
                </c:pt>
                <c:pt idx="529">
                  <c:v>79779</c:v>
                </c:pt>
                <c:pt idx="530">
                  <c:v>93474</c:v>
                </c:pt>
                <c:pt idx="531">
                  <c:v>103254</c:v>
                </c:pt>
                <c:pt idx="532">
                  <c:v>109862</c:v>
                </c:pt>
                <c:pt idx="533">
                  <c:v>109598</c:v>
                </c:pt>
                <c:pt idx="534">
                  <c:v>111210</c:v>
                </c:pt>
                <c:pt idx="535">
                  <c:v>112226</c:v>
                </c:pt>
                <c:pt idx="536">
                  <c:v>110152</c:v>
                </c:pt>
                <c:pt idx="537">
                  <c:v>98041</c:v>
                </c:pt>
                <c:pt idx="538">
                  <c:v>83043</c:v>
                </c:pt>
                <c:pt idx="539">
                  <c:v>41958</c:v>
                </c:pt>
                <c:pt idx="540">
                  <c:v>35702</c:v>
                </c:pt>
                <c:pt idx="541">
                  <c:v>28857</c:v>
                </c:pt>
                <c:pt idx="542">
                  <c:v>19773</c:v>
                </c:pt>
                <c:pt idx="543">
                  <c:v>17426</c:v>
                </c:pt>
                <c:pt idx="544">
                  <c:v>28297</c:v>
                </c:pt>
                <c:pt idx="545">
                  <c:v>35639</c:v>
                </c:pt>
                <c:pt idx="546">
                  <c:v>42496</c:v>
                </c:pt>
                <c:pt idx="547">
                  <c:v>22725</c:v>
                </c:pt>
                <c:pt idx="548">
                  <c:v>28135</c:v>
                </c:pt>
                <c:pt idx="549">
                  <c:v>35886</c:v>
                </c:pt>
                <c:pt idx="550">
                  <c:v>45318</c:v>
                </c:pt>
                <c:pt idx="551">
                  <c:v>55141</c:v>
                </c:pt>
                <c:pt idx="552">
                  <c:v>72369</c:v>
                </c:pt>
                <c:pt idx="553">
                  <c:v>70553</c:v>
                </c:pt>
                <c:pt idx="554">
                  <c:v>59370</c:v>
                </c:pt>
                <c:pt idx="555">
                  <c:v>21004</c:v>
                </c:pt>
                <c:pt idx="556">
                  <c:v>14064</c:v>
                </c:pt>
                <c:pt idx="557">
                  <c:v>14957</c:v>
                </c:pt>
                <c:pt idx="558">
                  <c:v>26376</c:v>
                </c:pt>
                <c:pt idx="559">
                  <c:v>66591</c:v>
                </c:pt>
                <c:pt idx="560">
                  <c:v>85764</c:v>
                </c:pt>
                <c:pt idx="561">
                  <c:v>86218</c:v>
                </c:pt>
                <c:pt idx="562">
                  <c:v>82125</c:v>
                </c:pt>
                <c:pt idx="563">
                  <c:v>80143</c:v>
                </c:pt>
                <c:pt idx="564">
                  <c:v>82272</c:v>
                </c:pt>
                <c:pt idx="565">
                  <c:v>88746</c:v>
                </c:pt>
                <c:pt idx="566">
                  <c:v>93217</c:v>
                </c:pt>
                <c:pt idx="567">
                  <c:v>87246</c:v>
                </c:pt>
                <c:pt idx="568">
                  <c:v>78906</c:v>
                </c:pt>
                <c:pt idx="569">
                  <c:v>59482</c:v>
                </c:pt>
                <c:pt idx="570">
                  <c:v>77168</c:v>
                </c:pt>
                <c:pt idx="571">
                  <c:v>78002</c:v>
                </c:pt>
                <c:pt idx="572">
                  <c:v>82246</c:v>
                </c:pt>
                <c:pt idx="573">
                  <c:v>74310</c:v>
                </c:pt>
                <c:pt idx="574">
                  <c:v>83572</c:v>
                </c:pt>
                <c:pt idx="575">
                  <c:v>90202</c:v>
                </c:pt>
                <c:pt idx="576">
                  <c:v>95245</c:v>
                </c:pt>
                <c:pt idx="577">
                  <c:v>103117</c:v>
                </c:pt>
                <c:pt idx="578">
                  <c:v>103812</c:v>
                </c:pt>
                <c:pt idx="579">
                  <c:v>109096</c:v>
                </c:pt>
                <c:pt idx="580">
                  <c:v>114276</c:v>
                </c:pt>
                <c:pt idx="581">
                  <c:v>97202</c:v>
                </c:pt>
                <c:pt idx="582">
                  <c:v>113165</c:v>
                </c:pt>
                <c:pt idx="583">
                  <c:v>121575</c:v>
                </c:pt>
                <c:pt idx="584">
                  <c:v>87548</c:v>
                </c:pt>
                <c:pt idx="585">
                  <c:v>88075</c:v>
                </c:pt>
                <c:pt idx="586">
                  <c:v>119062</c:v>
                </c:pt>
                <c:pt idx="587">
                  <c:v>124846</c:v>
                </c:pt>
                <c:pt idx="588">
                  <c:v>134129</c:v>
                </c:pt>
                <c:pt idx="589">
                  <c:v>131806</c:v>
                </c:pt>
                <c:pt idx="590">
                  <c:v>124260</c:v>
                </c:pt>
                <c:pt idx="591">
                  <c:v>118065</c:v>
                </c:pt>
                <c:pt idx="592">
                  <c:v>104912</c:v>
                </c:pt>
                <c:pt idx="593">
                  <c:v>108681</c:v>
                </c:pt>
                <c:pt idx="594">
                  <c:v>108268</c:v>
                </c:pt>
                <c:pt idx="595">
                  <c:v>90198</c:v>
                </c:pt>
                <c:pt idx="596">
                  <c:v>48163</c:v>
                </c:pt>
                <c:pt idx="597">
                  <c:v>41423</c:v>
                </c:pt>
                <c:pt idx="598">
                  <c:v>46077</c:v>
                </c:pt>
                <c:pt idx="599">
                  <c:v>82944</c:v>
                </c:pt>
                <c:pt idx="600">
                  <c:v>98447</c:v>
                </c:pt>
                <c:pt idx="601">
                  <c:v>89266</c:v>
                </c:pt>
                <c:pt idx="602">
                  <c:v>91913</c:v>
                </c:pt>
                <c:pt idx="603">
                  <c:v>88484</c:v>
                </c:pt>
                <c:pt idx="604">
                  <c:v>41293</c:v>
                </c:pt>
                <c:pt idx="605">
                  <c:v>22634</c:v>
                </c:pt>
                <c:pt idx="606">
                  <c:v>21835</c:v>
                </c:pt>
                <c:pt idx="607">
                  <c:v>20880</c:v>
                </c:pt>
                <c:pt idx="608">
                  <c:v>13246</c:v>
                </c:pt>
                <c:pt idx="609">
                  <c:v>-1209</c:v>
                </c:pt>
                <c:pt idx="610">
                  <c:v>-16890</c:v>
                </c:pt>
                <c:pt idx="611">
                  <c:v>-20626</c:v>
                </c:pt>
                <c:pt idx="612">
                  <c:v>-25431</c:v>
                </c:pt>
                <c:pt idx="613">
                  <c:v>-24878</c:v>
                </c:pt>
                <c:pt idx="614">
                  <c:v>-24129</c:v>
                </c:pt>
                <c:pt idx="615">
                  <c:v>-27055</c:v>
                </c:pt>
                <c:pt idx="616">
                  <c:v>-26588</c:v>
                </c:pt>
                <c:pt idx="617">
                  <c:v>-18067</c:v>
                </c:pt>
                <c:pt idx="618">
                  <c:v>-15021</c:v>
                </c:pt>
                <c:pt idx="619">
                  <c:v>-31582</c:v>
                </c:pt>
                <c:pt idx="620">
                  <c:v>-36240</c:v>
                </c:pt>
                <c:pt idx="621">
                  <c:v>-20862</c:v>
                </c:pt>
                <c:pt idx="622">
                  <c:v>-22894</c:v>
                </c:pt>
                <c:pt idx="623">
                  <c:v>-18802</c:v>
                </c:pt>
                <c:pt idx="624">
                  <c:v>-25685</c:v>
                </c:pt>
                <c:pt idx="625">
                  <c:v>-25829</c:v>
                </c:pt>
                <c:pt idx="626">
                  <c:v>-22332</c:v>
                </c:pt>
                <c:pt idx="627">
                  <c:v>-17328</c:v>
                </c:pt>
                <c:pt idx="628">
                  <c:v>7418</c:v>
                </c:pt>
                <c:pt idx="629">
                  <c:v>21481</c:v>
                </c:pt>
                <c:pt idx="630">
                  <c:v>34107</c:v>
                </c:pt>
                <c:pt idx="631">
                  <c:v>41239</c:v>
                </c:pt>
                <c:pt idx="632">
                  <c:v>49425</c:v>
                </c:pt>
                <c:pt idx="633">
                  <c:v>60750</c:v>
                </c:pt>
                <c:pt idx="634">
                  <c:v>66347</c:v>
                </c:pt>
                <c:pt idx="635">
                  <c:v>78892</c:v>
                </c:pt>
                <c:pt idx="636">
                  <c:v>24329</c:v>
                </c:pt>
                <c:pt idx="637">
                  <c:v>82833</c:v>
                </c:pt>
                <c:pt idx="638">
                  <c:v>84503</c:v>
                </c:pt>
                <c:pt idx="639">
                  <c:v>68600</c:v>
                </c:pt>
                <c:pt idx="640">
                  <c:v>46101</c:v>
                </c:pt>
                <c:pt idx="641">
                  <c:v>40208</c:v>
                </c:pt>
                <c:pt idx="642">
                  <c:v>42045</c:v>
                </c:pt>
                <c:pt idx="643">
                  <c:v>36928</c:v>
                </c:pt>
                <c:pt idx="644">
                  <c:v>14445</c:v>
                </c:pt>
                <c:pt idx="645">
                  <c:v>-16116</c:v>
                </c:pt>
                <c:pt idx="646">
                  <c:v>-12995</c:v>
                </c:pt>
                <c:pt idx="647">
                  <c:v>-30396</c:v>
                </c:pt>
                <c:pt idx="648">
                  <c:v>-22004</c:v>
                </c:pt>
                <c:pt idx="649">
                  <c:v>-14674</c:v>
                </c:pt>
                <c:pt idx="650">
                  <c:v>-7647</c:v>
                </c:pt>
                <c:pt idx="651">
                  <c:v>17475</c:v>
                </c:pt>
                <c:pt idx="652">
                  <c:v>25222</c:v>
                </c:pt>
                <c:pt idx="653">
                  <c:v>34989</c:v>
                </c:pt>
                <c:pt idx="654">
                  <c:v>49662</c:v>
                </c:pt>
                <c:pt idx="655">
                  <c:v>47556</c:v>
                </c:pt>
                <c:pt idx="656">
                  <c:v>69378</c:v>
                </c:pt>
                <c:pt idx="657">
                  <c:v>83511</c:v>
                </c:pt>
                <c:pt idx="658">
                  <c:v>97981</c:v>
                </c:pt>
                <c:pt idx="659">
                  <c:v>94626</c:v>
                </c:pt>
                <c:pt idx="660">
                  <c:v>90881</c:v>
                </c:pt>
                <c:pt idx="661">
                  <c:v>122243</c:v>
                </c:pt>
                <c:pt idx="662">
                  <c:v>118147</c:v>
                </c:pt>
                <c:pt idx="663">
                  <c:v>141256</c:v>
                </c:pt>
                <c:pt idx="664">
                  <c:v>135865</c:v>
                </c:pt>
                <c:pt idx="665">
                  <c:v>136392</c:v>
                </c:pt>
                <c:pt idx="666">
                  <c:v>135456</c:v>
                </c:pt>
                <c:pt idx="667">
                  <c:v>132402</c:v>
                </c:pt>
                <c:pt idx="668">
                  <c:v>126009</c:v>
                </c:pt>
                <c:pt idx="669">
                  <c:v>114422</c:v>
                </c:pt>
                <c:pt idx="670">
                  <c:v>96994</c:v>
                </c:pt>
                <c:pt idx="671">
                  <c:v>86787</c:v>
                </c:pt>
                <c:pt idx="672">
                  <c:v>93858</c:v>
                </c:pt>
                <c:pt idx="673">
                  <c:v>118962</c:v>
                </c:pt>
                <c:pt idx="674">
                  <c:v>149271</c:v>
                </c:pt>
                <c:pt idx="675">
                  <c:v>147749</c:v>
                </c:pt>
                <c:pt idx="676">
                  <c:v>149355</c:v>
                </c:pt>
                <c:pt idx="677">
                  <c:v>141752</c:v>
                </c:pt>
                <c:pt idx="678">
                  <c:v>139523</c:v>
                </c:pt>
                <c:pt idx="679">
                  <c:v>151665</c:v>
                </c:pt>
                <c:pt idx="680">
                  <c:v>150037</c:v>
                </c:pt>
                <c:pt idx="681">
                  <c:v>148871</c:v>
                </c:pt>
                <c:pt idx="682">
                  <c:v>141502</c:v>
                </c:pt>
                <c:pt idx="683">
                  <c:v>124579</c:v>
                </c:pt>
                <c:pt idx="684">
                  <c:v>116165</c:v>
                </c:pt>
                <c:pt idx="685">
                  <c:v>104804</c:v>
                </c:pt>
                <c:pt idx="686">
                  <c:v>93521</c:v>
                </c:pt>
                <c:pt idx="687">
                  <c:v>113770</c:v>
                </c:pt>
                <c:pt idx="688">
                  <c:v>109376</c:v>
                </c:pt>
                <c:pt idx="689">
                  <c:v>128162</c:v>
                </c:pt>
                <c:pt idx="690">
                  <c:v>142755</c:v>
                </c:pt>
                <c:pt idx="691">
                  <c:v>142542</c:v>
                </c:pt>
                <c:pt idx="692">
                  <c:v>151288</c:v>
                </c:pt>
                <c:pt idx="693">
                  <c:v>146911</c:v>
                </c:pt>
                <c:pt idx="694">
                  <c:v>138551</c:v>
                </c:pt>
                <c:pt idx="695">
                  <c:v>138444</c:v>
                </c:pt>
                <c:pt idx="696">
                  <c:v>140319</c:v>
                </c:pt>
                <c:pt idx="697">
                  <c:v>136863</c:v>
                </c:pt>
                <c:pt idx="698">
                  <c:v>120864</c:v>
                </c:pt>
                <c:pt idx="699">
                  <c:v>82871</c:v>
                </c:pt>
                <c:pt idx="700">
                  <c:v>63774</c:v>
                </c:pt>
                <c:pt idx="701">
                  <c:v>20949</c:v>
                </c:pt>
                <c:pt idx="702">
                  <c:v>4981</c:v>
                </c:pt>
                <c:pt idx="703">
                  <c:v>2847</c:v>
                </c:pt>
                <c:pt idx="704">
                  <c:v>8035</c:v>
                </c:pt>
                <c:pt idx="705">
                  <c:v>11366</c:v>
                </c:pt>
                <c:pt idx="706">
                  <c:v>19799</c:v>
                </c:pt>
                <c:pt idx="707">
                  <c:v>24888</c:v>
                </c:pt>
                <c:pt idx="708">
                  <c:v>32125</c:v>
                </c:pt>
                <c:pt idx="709">
                  <c:v>36320</c:v>
                </c:pt>
                <c:pt idx="710">
                  <c:v>36131</c:v>
                </c:pt>
                <c:pt idx="711">
                  <c:v>7198</c:v>
                </c:pt>
                <c:pt idx="712">
                  <c:v>688</c:v>
                </c:pt>
                <c:pt idx="713">
                  <c:v>8279</c:v>
                </c:pt>
                <c:pt idx="714">
                  <c:v>-10201</c:v>
                </c:pt>
                <c:pt idx="715">
                  <c:v>14023</c:v>
                </c:pt>
                <c:pt idx="716">
                  <c:v>14601</c:v>
                </c:pt>
                <c:pt idx="717">
                  <c:v>10933</c:v>
                </c:pt>
                <c:pt idx="718">
                  <c:v>7761</c:v>
                </c:pt>
                <c:pt idx="719">
                  <c:v>7214</c:v>
                </c:pt>
                <c:pt idx="720">
                  <c:v>4896</c:v>
                </c:pt>
                <c:pt idx="721">
                  <c:v>5180</c:v>
                </c:pt>
                <c:pt idx="722">
                  <c:v>7017</c:v>
                </c:pt>
                <c:pt idx="723">
                  <c:v>9539</c:v>
                </c:pt>
                <c:pt idx="724">
                  <c:v>12463</c:v>
                </c:pt>
                <c:pt idx="725">
                  <c:v>8933</c:v>
                </c:pt>
                <c:pt idx="726">
                  <c:v>22530</c:v>
                </c:pt>
                <c:pt idx="727">
                  <c:v>15650</c:v>
                </c:pt>
                <c:pt idx="728">
                  <c:v>20178</c:v>
                </c:pt>
                <c:pt idx="729">
                  <c:v>15605</c:v>
                </c:pt>
                <c:pt idx="730">
                  <c:v>17607</c:v>
                </c:pt>
                <c:pt idx="731">
                  <c:v>13717</c:v>
                </c:pt>
                <c:pt idx="732">
                  <c:v>-3628</c:v>
                </c:pt>
                <c:pt idx="733">
                  <c:v>-35316</c:v>
                </c:pt>
                <c:pt idx="734">
                  <c:v>-34515</c:v>
                </c:pt>
                <c:pt idx="735">
                  <c:v>-33940</c:v>
                </c:pt>
                <c:pt idx="736">
                  <c:v>-23312</c:v>
                </c:pt>
                <c:pt idx="737">
                  <c:v>-21569</c:v>
                </c:pt>
                <c:pt idx="738">
                  <c:v>-20750</c:v>
                </c:pt>
                <c:pt idx="739">
                  <c:v>-8247</c:v>
                </c:pt>
                <c:pt idx="740">
                  <c:v>-1270</c:v>
                </c:pt>
                <c:pt idx="741">
                  <c:v>-1654</c:v>
                </c:pt>
                <c:pt idx="742">
                  <c:v>21784</c:v>
                </c:pt>
                <c:pt idx="743">
                  <c:v>56501</c:v>
                </c:pt>
                <c:pt idx="744">
                  <c:v>54237</c:v>
                </c:pt>
                <c:pt idx="745">
                  <c:v>53511</c:v>
                </c:pt>
                <c:pt idx="746">
                  <c:v>49618</c:v>
                </c:pt>
                <c:pt idx="747">
                  <c:v>47884</c:v>
                </c:pt>
                <c:pt idx="748">
                  <c:v>68622</c:v>
                </c:pt>
                <c:pt idx="749">
                  <c:v>77266</c:v>
                </c:pt>
                <c:pt idx="750">
                  <c:v>83301</c:v>
                </c:pt>
                <c:pt idx="751">
                  <c:v>86016</c:v>
                </c:pt>
                <c:pt idx="752">
                  <c:v>90203</c:v>
                </c:pt>
                <c:pt idx="753">
                  <c:v>69075</c:v>
                </c:pt>
                <c:pt idx="754">
                  <c:v>68969</c:v>
                </c:pt>
                <c:pt idx="755">
                  <c:v>69562</c:v>
                </c:pt>
                <c:pt idx="756">
                  <c:v>68811</c:v>
                </c:pt>
                <c:pt idx="757">
                  <c:v>69637</c:v>
                </c:pt>
                <c:pt idx="758">
                  <c:v>79134</c:v>
                </c:pt>
                <c:pt idx="759">
                  <c:v>77115</c:v>
                </c:pt>
                <c:pt idx="760">
                  <c:v>32433</c:v>
                </c:pt>
                <c:pt idx="761">
                  <c:v>-41</c:v>
                </c:pt>
                <c:pt idx="762">
                  <c:v>12407</c:v>
                </c:pt>
                <c:pt idx="763">
                  <c:v>36670</c:v>
                </c:pt>
                <c:pt idx="764">
                  <c:v>39164</c:v>
                </c:pt>
                <c:pt idx="765">
                  <c:v>38518</c:v>
                </c:pt>
                <c:pt idx="766">
                  <c:v>22046</c:v>
                </c:pt>
                <c:pt idx="767">
                  <c:v>10504</c:v>
                </c:pt>
                <c:pt idx="768">
                  <c:v>-7314</c:v>
                </c:pt>
                <c:pt idx="769">
                  <c:v>-7583</c:v>
                </c:pt>
                <c:pt idx="770">
                  <c:v>-5763</c:v>
                </c:pt>
                <c:pt idx="771">
                  <c:v>-21124</c:v>
                </c:pt>
                <c:pt idx="772">
                  <c:v>-26843</c:v>
                </c:pt>
                <c:pt idx="773">
                  <c:v>-26590</c:v>
                </c:pt>
                <c:pt idx="774">
                  <c:v>-29674</c:v>
                </c:pt>
                <c:pt idx="775">
                  <c:v>-29034</c:v>
                </c:pt>
                <c:pt idx="776">
                  <c:v>-32552</c:v>
                </c:pt>
                <c:pt idx="777">
                  <c:v>-43004</c:v>
                </c:pt>
                <c:pt idx="778">
                  <c:v>-48594</c:v>
                </c:pt>
                <c:pt idx="779">
                  <c:v>-52756</c:v>
                </c:pt>
                <c:pt idx="780">
                  <c:v>-63370</c:v>
                </c:pt>
                <c:pt idx="781">
                  <c:v>-63805</c:v>
                </c:pt>
                <c:pt idx="782">
                  <c:v>-64451</c:v>
                </c:pt>
                <c:pt idx="783">
                  <c:v>-54295</c:v>
                </c:pt>
                <c:pt idx="784">
                  <c:v>-46263</c:v>
                </c:pt>
                <c:pt idx="785">
                  <c:v>-44573</c:v>
                </c:pt>
                <c:pt idx="786">
                  <c:v>-48237</c:v>
                </c:pt>
                <c:pt idx="787">
                  <c:v>-49235</c:v>
                </c:pt>
                <c:pt idx="788">
                  <c:v>-45445</c:v>
                </c:pt>
                <c:pt idx="789">
                  <c:v>-48344</c:v>
                </c:pt>
                <c:pt idx="790">
                  <c:v>-43407</c:v>
                </c:pt>
                <c:pt idx="791">
                  <c:v>-35647</c:v>
                </c:pt>
                <c:pt idx="792">
                  <c:v>-55939</c:v>
                </c:pt>
                <c:pt idx="793">
                  <c:v>-41100</c:v>
                </c:pt>
                <c:pt idx="794">
                  <c:v>-30289</c:v>
                </c:pt>
                <c:pt idx="795">
                  <c:v>-22925</c:v>
                </c:pt>
                <c:pt idx="796">
                  <c:v>8361</c:v>
                </c:pt>
                <c:pt idx="797">
                  <c:v>-13675</c:v>
                </c:pt>
                <c:pt idx="798">
                  <c:v>-23391</c:v>
                </c:pt>
                <c:pt idx="799">
                  <c:v>-50116</c:v>
                </c:pt>
                <c:pt idx="800">
                  <c:v>-27039</c:v>
                </c:pt>
                <c:pt idx="801">
                  <c:v>-31331</c:v>
                </c:pt>
                <c:pt idx="802">
                  <c:v>-32516</c:v>
                </c:pt>
                <c:pt idx="803">
                  <c:v>-45127</c:v>
                </c:pt>
                <c:pt idx="804">
                  <c:v>-51132</c:v>
                </c:pt>
                <c:pt idx="805">
                  <c:v>-52490</c:v>
                </c:pt>
                <c:pt idx="806">
                  <c:v>-27867</c:v>
                </c:pt>
                <c:pt idx="807">
                  <c:v>-38759</c:v>
                </c:pt>
                <c:pt idx="808">
                  <c:v>-72415</c:v>
                </c:pt>
                <c:pt idx="809">
                  <c:v>-72718</c:v>
                </c:pt>
                <c:pt idx="810">
                  <c:v>-81424</c:v>
                </c:pt>
                <c:pt idx="811">
                  <c:v>-88843</c:v>
                </c:pt>
                <c:pt idx="812">
                  <c:v>-82048</c:v>
                </c:pt>
                <c:pt idx="813">
                  <c:v>-70569</c:v>
                </c:pt>
              </c:numCache>
            </c:numRef>
          </c:val>
        </c:ser>
        <c:dLbls>
          <c:showLegendKey val="0"/>
          <c:showVal val="0"/>
          <c:showCatName val="0"/>
          <c:showSerName val="0"/>
          <c:showPercent val="0"/>
          <c:showBubbleSize val="0"/>
        </c:dLbls>
        <c:gapWidth val="150"/>
        <c:axId val="146960768"/>
        <c:axId val="146950784"/>
      </c:barChart>
      <c:lineChart>
        <c:grouping val="standard"/>
        <c:varyColors val="0"/>
        <c:ser>
          <c:idx val="0"/>
          <c:order val="0"/>
          <c:tx>
            <c:v>MXN Spot</c:v>
          </c:tx>
          <c:spPr>
            <a:ln w="31750">
              <a:solidFill>
                <a:srgbClr val="C00000"/>
              </a:solidFill>
            </a:ln>
          </c:spPr>
          <c:marker>
            <c:symbol val="none"/>
          </c:marker>
          <c:cat>
            <c:numRef>
              <c:f>[0]!BloomS</c:f>
              <c:numCache>
                <c:formatCode>m/d/yyyy</c:formatCode>
                <c:ptCount val="814"/>
                <c:pt idx="0">
                  <c:v>36536</c:v>
                </c:pt>
                <c:pt idx="1">
                  <c:v>36543</c:v>
                </c:pt>
                <c:pt idx="2">
                  <c:v>36550</c:v>
                </c:pt>
                <c:pt idx="3">
                  <c:v>36557</c:v>
                </c:pt>
                <c:pt idx="4">
                  <c:v>36564</c:v>
                </c:pt>
                <c:pt idx="5">
                  <c:v>36571</c:v>
                </c:pt>
                <c:pt idx="6">
                  <c:v>36578</c:v>
                </c:pt>
                <c:pt idx="7">
                  <c:v>36585</c:v>
                </c:pt>
                <c:pt idx="8">
                  <c:v>36592</c:v>
                </c:pt>
                <c:pt idx="9">
                  <c:v>36599</c:v>
                </c:pt>
                <c:pt idx="10">
                  <c:v>36606</c:v>
                </c:pt>
                <c:pt idx="11">
                  <c:v>36613</c:v>
                </c:pt>
                <c:pt idx="12">
                  <c:v>36620</c:v>
                </c:pt>
                <c:pt idx="13">
                  <c:v>36627</c:v>
                </c:pt>
                <c:pt idx="14">
                  <c:v>36634</c:v>
                </c:pt>
                <c:pt idx="15">
                  <c:v>36641</c:v>
                </c:pt>
                <c:pt idx="16">
                  <c:v>36648</c:v>
                </c:pt>
                <c:pt idx="17">
                  <c:v>36655</c:v>
                </c:pt>
                <c:pt idx="18">
                  <c:v>36662</c:v>
                </c:pt>
                <c:pt idx="19">
                  <c:v>36669</c:v>
                </c:pt>
                <c:pt idx="20">
                  <c:v>36676</c:v>
                </c:pt>
                <c:pt idx="21">
                  <c:v>36683</c:v>
                </c:pt>
                <c:pt idx="22">
                  <c:v>36690</c:v>
                </c:pt>
                <c:pt idx="23">
                  <c:v>36697</c:v>
                </c:pt>
                <c:pt idx="24">
                  <c:v>36704</c:v>
                </c:pt>
                <c:pt idx="25">
                  <c:v>36711</c:v>
                </c:pt>
                <c:pt idx="26">
                  <c:v>36718</c:v>
                </c:pt>
                <c:pt idx="27">
                  <c:v>36725</c:v>
                </c:pt>
                <c:pt idx="28">
                  <c:v>36732</c:v>
                </c:pt>
                <c:pt idx="29">
                  <c:v>36739</c:v>
                </c:pt>
                <c:pt idx="30">
                  <c:v>36746</c:v>
                </c:pt>
                <c:pt idx="31">
                  <c:v>36753</c:v>
                </c:pt>
                <c:pt idx="32">
                  <c:v>36760</c:v>
                </c:pt>
                <c:pt idx="33">
                  <c:v>36767</c:v>
                </c:pt>
                <c:pt idx="34">
                  <c:v>36774</c:v>
                </c:pt>
                <c:pt idx="35">
                  <c:v>36781</c:v>
                </c:pt>
                <c:pt idx="36">
                  <c:v>36788</c:v>
                </c:pt>
                <c:pt idx="37">
                  <c:v>36795</c:v>
                </c:pt>
                <c:pt idx="38">
                  <c:v>36802</c:v>
                </c:pt>
                <c:pt idx="39">
                  <c:v>36809</c:v>
                </c:pt>
                <c:pt idx="40">
                  <c:v>36816</c:v>
                </c:pt>
                <c:pt idx="41">
                  <c:v>36823</c:v>
                </c:pt>
                <c:pt idx="42">
                  <c:v>36830</c:v>
                </c:pt>
                <c:pt idx="43">
                  <c:v>36837</c:v>
                </c:pt>
                <c:pt idx="44">
                  <c:v>36844</c:v>
                </c:pt>
                <c:pt idx="45">
                  <c:v>36851</c:v>
                </c:pt>
                <c:pt idx="46">
                  <c:v>36858</c:v>
                </c:pt>
                <c:pt idx="47">
                  <c:v>36865</c:v>
                </c:pt>
                <c:pt idx="48">
                  <c:v>36872</c:v>
                </c:pt>
                <c:pt idx="49">
                  <c:v>36879</c:v>
                </c:pt>
                <c:pt idx="50">
                  <c:v>36886</c:v>
                </c:pt>
                <c:pt idx="51">
                  <c:v>36893</c:v>
                </c:pt>
                <c:pt idx="52">
                  <c:v>36900</c:v>
                </c:pt>
                <c:pt idx="53">
                  <c:v>36907</c:v>
                </c:pt>
                <c:pt idx="54">
                  <c:v>36914</c:v>
                </c:pt>
                <c:pt idx="55">
                  <c:v>36921</c:v>
                </c:pt>
                <c:pt idx="56">
                  <c:v>36928</c:v>
                </c:pt>
                <c:pt idx="57">
                  <c:v>36935</c:v>
                </c:pt>
                <c:pt idx="58">
                  <c:v>36942</c:v>
                </c:pt>
                <c:pt idx="59">
                  <c:v>36949</c:v>
                </c:pt>
                <c:pt idx="60">
                  <c:v>36956</c:v>
                </c:pt>
                <c:pt idx="61">
                  <c:v>36963</c:v>
                </c:pt>
                <c:pt idx="62">
                  <c:v>36970</c:v>
                </c:pt>
                <c:pt idx="63">
                  <c:v>36977</c:v>
                </c:pt>
                <c:pt idx="64">
                  <c:v>36984</c:v>
                </c:pt>
                <c:pt idx="65">
                  <c:v>36991</c:v>
                </c:pt>
                <c:pt idx="66">
                  <c:v>36998</c:v>
                </c:pt>
                <c:pt idx="67">
                  <c:v>37005</c:v>
                </c:pt>
                <c:pt idx="68">
                  <c:v>37012</c:v>
                </c:pt>
                <c:pt idx="69">
                  <c:v>37019</c:v>
                </c:pt>
                <c:pt idx="70">
                  <c:v>37026</c:v>
                </c:pt>
                <c:pt idx="71">
                  <c:v>37033</c:v>
                </c:pt>
                <c:pt idx="72">
                  <c:v>37040</c:v>
                </c:pt>
                <c:pt idx="73">
                  <c:v>37047</c:v>
                </c:pt>
                <c:pt idx="74">
                  <c:v>37054</c:v>
                </c:pt>
                <c:pt idx="75">
                  <c:v>37061</c:v>
                </c:pt>
                <c:pt idx="76">
                  <c:v>37068</c:v>
                </c:pt>
                <c:pt idx="77">
                  <c:v>37075</c:v>
                </c:pt>
                <c:pt idx="78">
                  <c:v>37082</c:v>
                </c:pt>
                <c:pt idx="79">
                  <c:v>37089</c:v>
                </c:pt>
                <c:pt idx="80">
                  <c:v>37096</c:v>
                </c:pt>
                <c:pt idx="81">
                  <c:v>37103</c:v>
                </c:pt>
                <c:pt idx="82">
                  <c:v>37110</c:v>
                </c:pt>
                <c:pt idx="83">
                  <c:v>37117</c:v>
                </c:pt>
                <c:pt idx="84">
                  <c:v>37124</c:v>
                </c:pt>
                <c:pt idx="85">
                  <c:v>37131</c:v>
                </c:pt>
                <c:pt idx="86">
                  <c:v>37138</c:v>
                </c:pt>
                <c:pt idx="87">
                  <c:v>37145</c:v>
                </c:pt>
                <c:pt idx="88">
                  <c:v>37152</c:v>
                </c:pt>
                <c:pt idx="89">
                  <c:v>37159</c:v>
                </c:pt>
                <c:pt idx="90">
                  <c:v>37166</c:v>
                </c:pt>
                <c:pt idx="91">
                  <c:v>37173</c:v>
                </c:pt>
                <c:pt idx="92">
                  <c:v>37180</c:v>
                </c:pt>
                <c:pt idx="93">
                  <c:v>37187</c:v>
                </c:pt>
                <c:pt idx="94">
                  <c:v>37194</c:v>
                </c:pt>
                <c:pt idx="95">
                  <c:v>37201</c:v>
                </c:pt>
                <c:pt idx="96">
                  <c:v>37208</c:v>
                </c:pt>
                <c:pt idx="97">
                  <c:v>37215</c:v>
                </c:pt>
                <c:pt idx="98">
                  <c:v>37222</c:v>
                </c:pt>
                <c:pt idx="99">
                  <c:v>37229</c:v>
                </c:pt>
                <c:pt idx="100">
                  <c:v>37236</c:v>
                </c:pt>
                <c:pt idx="101">
                  <c:v>37243</c:v>
                </c:pt>
                <c:pt idx="102">
                  <c:v>37250</c:v>
                </c:pt>
                <c:pt idx="103">
                  <c:v>37257</c:v>
                </c:pt>
                <c:pt idx="104">
                  <c:v>37264</c:v>
                </c:pt>
                <c:pt idx="105">
                  <c:v>37271</c:v>
                </c:pt>
                <c:pt idx="106">
                  <c:v>37278</c:v>
                </c:pt>
                <c:pt idx="107">
                  <c:v>37285</c:v>
                </c:pt>
                <c:pt idx="108">
                  <c:v>37292</c:v>
                </c:pt>
                <c:pt idx="109">
                  <c:v>37299</c:v>
                </c:pt>
                <c:pt idx="110">
                  <c:v>37306</c:v>
                </c:pt>
                <c:pt idx="111">
                  <c:v>37313</c:v>
                </c:pt>
                <c:pt idx="112">
                  <c:v>37320</c:v>
                </c:pt>
                <c:pt idx="113">
                  <c:v>37327</c:v>
                </c:pt>
                <c:pt idx="114">
                  <c:v>37334</c:v>
                </c:pt>
                <c:pt idx="115">
                  <c:v>37341</c:v>
                </c:pt>
                <c:pt idx="116">
                  <c:v>37348</c:v>
                </c:pt>
                <c:pt idx="117">
                  <c:v>37355</c:v>
                </c:pt>
                <c:pt idx="118">
                  <c:v>37362</c:v>
                </c:pt>
                <c:pt idx="119">
                  <c:v>37369</c:v>
                </c:pt>
                <c:pt idx="120">
                  <c:v>37376</c:v>
                </c:pt>
                <c:pt idx="121">
                  <c:v>37383</c:v>
                </c:pt>
                <c:pt idx="122">
                  <c:v>37390</c:v>
                </c:pt>
                <c:pt idx="123">
                  <c:v>37397</c:v>
                </c:pt>
                <c:pt idx="124">
                  <c:v>37404</c:v>
                </c:pt>
                <c:pt idx="125">
                  <c:v>37411</c:v>
                </c:pt>
                <c:pt idx="126">
                  <c:v>37418</c:v>
                </c:pt>
                <c:pt idx="127">
                  <c:v>37425</c:v>
                </c:pt>
                <c:pt idx="128">
                  <c:v>37432</c:v>
                </c:pt>
                <c:pt idx="129">
                  <c:v>37439</c:v>
                </c:pt>
                <c:pt idx="130">
                  <c:v>37446</c:v>
                </c:pt>
                <c:pt idx="131">
                  <c:v>37453</c:v>
                </c:pt>
                <c:pt idx="132">
                  <c:v>37460</c:v>
                </c:pt>
                <c:pt idx="133">
                  <c:v>37467</c:v>
                </c:pt>
                <c:pt idx="134">
                  <c:v>37474</c:v>
                </c:pt>
                <c:pt idx="135">
                  <c:v>37481</c:v>
                </c:pt>
                <c:pt idx="136">
                  <c:v>37488</c:v>
                </c:pt>
                <c:pt idx="137">
                  <c:v>37495</c:v>
                </c:pt>
                <c:pt idx="138">
                  <c:v>37502</c:v>
                </c:pt>
                <c:pt idx="139">
                  <c:v>37509</c:v>
                </c:pt>
                <c:pt idx="140">
                  <c:v>37516</c:v>
                </c:pt>
                <c:pt idx="141">
                  <c:v>37523</c:v>
                </c:pt>
                <c:pt idx="142">
                  <c:v>37530</c:v>
                </c:pt>
                <c:pt idx="143">
                  <c:v>37537</c:v>
                </c:pt>
                <c:pt idx="144">
                  <c:v>37544</c:v>
                </c:pt>
                <c:pt idx="145">
                  <c:v>37551</c:v>
                </c:pt>
                <c:pt idx="146">
                  <c:v>37558</c:v>
                </c:pt>
                <c:pt idx="147">
                  <c:v>37565</c:v>
                </c:pt>
                <c:pt idx="148">
                  <c:v>37572</c:v>
                </c:pt>
                <c:pt idx="149">
                  <c:v>37579</c:v>
                </c:pt>
                <c:pt idx="150">
                  <c:v>37586</c:v>
                </c:pt>
                <c:pt idx="151">
                  <c:v>37593</c:v>
                </c:pt>
                <c:pt idx="152">
                  <c:v>37600</c:v>
                </c:pt>
                <c:pt idx="153">
                  <c:v>37607</c:v>
                </c:pt>
                <c:pt idx="154">
                  <c:v>37614</c:v>
                </c:pt>
                <c:pt idx="155">
                  <c:v>37621</c:v>
                </c:pt>
                <c:pt idx="156">
                  <c:v>37628</c:v>
                </c:pt>
                <c:pt idx="157">
                  <c:v>37635</c:v>
                </c:pt>
                <c:pt idx="158">
                  <c:v>37642</c:v>
                </c:pt>
                <c:pt idx="159">
                  <c:v>37649</c:v>
                </c:pt>
                <c:pt idx="160">
                  <c:v>37656</c:v>
                </c:pt>
                <c:pt idx="161">
                  <c:v>37663</c:v>
                </c:pt>
                <c:pt idx="162">
                  <c:v>37670</c:v>
                </c:pt>
                <c:pt idx="163">
                  <c:v>37677</c:v>
                </c:pt>
                <c:pt idx="164">
                  <c:v>37684</c:v>
                </c:pt>
                <c:pt idx="165">
                  <c:v>37691</c:v>
                </c:pt>
                <c:pt idx="166">
                  <c:v>37698</c:v>
                </c:pt>
                <c:pt idx="167">
                  <c:v>37705</c:v>
                </c:pt>
                <c:pt idx="168">
                  <c:v>37712</c:v>
                </c:pt>
                <c:pt idx="169">
                  <c:v>37719</c:v>
                </c:pt>
                <c:pt idx="170">
                  <c:v>37726</c:v>
                </c:pt>
                <c:pt idx="171">
                  <c:v>37733</c:v>
                </c:pt>
                <c:pt idx="172">
                  <c:v>37740</c:v>
                </c:pt>
                <c:pt idx="173">
                  <c:v>37747</c:v>
                </c:pt>
                <c:pt idx="174">
                  <c:v>37754</c:v>
                </c:pt>
                <c:pt idx="175">
                  <c:v>37761</c:v>
                </c:pt>
                <c:pt idx="176">
                  <c:v>37768</c:v>
                </c:pt>
                <c:pt idx="177">
                  <c:v>37775</c:v>
                </c:pt>
                <c:pt idx="178">
                  <c:v>37782</c:v>
                </c:pt>
                <c:pt idx="179">
                  <c:v>37789</c:v>
                </c:pt>
                <c:pt idx="180">
                  <c:v>37796</c:v>
                </c:pt>
                <c:pt idx="181">
                  <c:v>37803</c:v>
                </c:pt>
                <c:pt idx="182">
                  <c:v>37810</c:v>
                </c:pt>
                <c:pt idx="183">
                  <c:v>37817</c:v>
                </c:pt>
                <c:pt idx="184">
                  <c:v>37824</c:v>
                </c:pt>
                <c:pt idx="185">
                  <c:v>37831</c:v>
                </c:pt>
                <c:pt idx="186">
                  <c:v>37838</c:v>
                </c:pt>
                <c:pt idx="187">
                  <c:v>37845</c:v>
                </c:pt>
                <c:pt idx="188">
                  <c:v>37852</c:v>
                </c:pt>
                <c:pt idx="189">
                  <c:v>37859</c:v>
                </c:pt>
                <c:pt idx="190">
                  <c:v>37866</c:v>
                </c:pt>
                <c:pt idx="191">
                  <c:v>37873</c:v>
                </c:pt>
                <c:pt idx="192">
                  <c:v>37880</c:v>
                </c:pt>
                <c:pt idx="193">
                  <c:v>37887</c:v>
                </c:pt>
                <c:pt idx="194">
                  <c:v>37894</c:v>
                </c:pt>
                <c:pt idx="195">
                  <c:v>37901</c:v>
                </c:pt>
                <c:pt idx="196">
                  <c:v>37908</c:v>
                </c:pt>
                <c:pt idx="197">
                  <c:v>37915</c:v>
                </c:pt>
                <c:pt idx="198">
                  <c:v>37922</c:v>
                </c:pt>
                <c:pt idx="199">
                  <c:v>37929</c:v>
                </c:pt>
                <c:pt idx="200">
                  <c:v>37936</c:v>
                </c:pt>
                <c:pt idx="201">
                  <c:v>37943</c:v>
                </c:pt>
                <c:pt idx="202">
                  <c:v>37950</c:v>
                </c:pt>
                <c:pt idx="203">
                  <c:v>37957</c:v>
                </c:pt>
                <c:pt idx="204">
                  <c:v>37964</c:v>
                </c:pt>
                <c:pt idx="205">
                  <c:v>37971</c:v>
                </c:pt>
                <c:pt idx="206">
                  <c:v>37978</c:v>
                </c:pt>
                <c:pt idx="207">
                  <c:v>37985</c:v>
                </c:pt>
                <c:pt idx="208">
                  <c:v>37992</c:v>
                </c:pt>
                <c:pt idx="209">
                  <c:v>37999</c:v>
                </c:pt>
                <c:pt idx="210">
                  <c:v>38006</c:v>
                </c:pt>
                <c:pt idx="211">
                  <c:v>38013</c:v>
                </c:pt>
                <c:pt idx="212">
                  <c:v>38020</c:v>
                </c:pt>
                <c:pt idx="213">
                  <c:v>38027</c:v>
                </c:pt>
                <c:pt idx="214">
                  <c:v>38034</c:v>
                </c:pt>
                <c:pt idx="215">
                  <c:v>38041</c:v>
                </c:pt>
                <c:pt idx="216">
                  <c:v>38048</c:v>
                </c:pt>
                <c:pt idx="217">
                  <c:v>38055</c:v>
                </c:pt>
                <c:pt idx="218">
                  <c:v>38062</c:v>
                </c:pt>
                <c:pt idx="219">
                  <c:v>38069</c:v>
                </c:pt>
                <c:pt idx="220">
                  <c:v>38076</c:v>
                </c:pt>
                <c:pt idx="221">
                  <c:v>38083</c:v>
                </c:pt>
                <c:pt idx="222">
                  <c:v>38090</c:v>
                </c:pt>
                <c:pt idx="223">
                  <c:v>38097</c:v>
                </c:pt>
                <c:pt idx="224">
                  <c:v>38104</c:v>
                </c:pt>
                <c:pt idx="225">
                  <c:v>38111</c:v>
                </c:pt>
                <c:pt idx="226">
                  <c:v>38118</c:v>
                </c:pt>
                <c:pt idx="227">
                  <c:v>38125</c:v>
                </c:pt>
                <c:pt idx="228">
                  <c:v>38132</c:v>
                </c:pt>
                <c:pt idx="229">
                  <c:v>38139</c:v>
                </c:pt>
                <c:pt idx="230">
                  <c:v>38146</c:v>
                </c:pt>
                <c:pt idx="231">
                  <c:v>38153</c:v>
                </c:pt>
                <c:pt idx="232">
                  <c:v>38160</c:v>
                </c:pt>
                <c:pt idx="233">
                  <c:v>38167</c:v>
                </c:pt>
                <c:pt idx="234">
                  <c:v>38174</c:v>
                </c:pt>
                <c:pt idx="235">
                  <c:v>38181</c:v>
                </c:pt>
                <c:pt idx="236">
                  <c:v>38188</c:v>
                </c:pt>
                <c:pt idx="237">
                  <c:v>38195</c:v>
                </c:pt>
                <c:pt idx="238">
                  <c:v>38202</c:v>
                </c:pt>
                <c:pt idx="239">
                  <c:v>38209</c:v>
                </c:pt>
                <c:pt idx="240">
                  <c:v>38216</c:v>
                </c:pt>
                <c:pt idx="241">
                  <c:v>38223</c:v>
                </c:pt>
                <c:pt idx="242">
                  <c:v>38230</c:v>
                </c:pt>
                <c:pt idx="243">
                  <c:v>38237</c:v>
                </c:pt>
                <c:pt idx="244">
                  <c:v>38244</c:v>
                </c:pt>
                <c:pt idx="245">
                  <c:v>38251</c:v>
                </c:pt>
                <c:pt idx="246">
                  <c:v>38258</c:v>
                </c:pt>
                <c:pt idx="247">
                  <c:v>38265</c:v>
                </c:pt>
                <c:pt idx="248">
                  <c:v>38272</c:v>
                </c:pt>
                <c:pt idx="249">
                  <c:v>38279</c:v>
                </c:pt>
                <c:pt idx="250">
                  <c:v>38286</c:v>
                </c:pt>
                <c:pt idx="251">
                  <c:v>38293</c:v>
                </c:pt>
                <c:pt idx="252">
                  <c:v>38300</c:v>
                </c:pt>
                <c:pt idx="253">
                  <c:v>38307</c:v>
                </c:pt>
                <c:pt idx="254">
                  <c:v>38314</c:v>
                </c:pt>
                <c:pt idx="255">
                  <c:v>38321</c:v>
                </c:pt>
                <c:pt idx="256">
                  <c:v>38328</c:v>
                </c:pt>
                <c:pt idx="257">
                  <c:v>38335</c:v>
                </c:pt>
                <c:pt idx="258">
                  <c:v>38342</c:v>
                </c:pt>
                <c:pt idx="259">
                  <c:v>38349</c:v>
                </c:pt>
                <c:pt idx="260">
                  <c:v>38356</c:v>
                </c:pt>
                <c:pt idx="261">
                  <c:v>38363</c:v>
                </c:pt>
                <c:pt idx="262">
                  <c:v>38370</c:v>
                </c:pt>
                <c:pt idx="263">
                  <c:v>38377</c:v>
                </c:pt>
                <c:pt idx="264">
                  <c:v>38384</c:v>
                </c:pt>
                <c:pt idx="265">
                  <c:v>38391</c:v>
                </c:pt>
                <c:pt idx="266">
                  <c:v>38398</c:v>
                </c:pt>
                <c:pt idx="267">
                  <c:v>38405</c:v>
                </c:pt>
                <c:pt idx="268">
                  <c:v>38412</c:v>
                </c:pt>
                <c:pt idx="269">
                  <c:v>38419</c:v>
                </c:pt>
                <c:pt idx="270">
                  <c:v>38426</c:v>
                </c:pt>
                <c:pt idx="271">
                  <c:v>38433</c:v>
                </c:pt>
                <c:pt idx="272">
                  <c:v>38440</c:v>
                </c:pt>
                <c:pt idx="273">
                  <c:v>38447</c:v>
                </c:pt>
                <c:pt idx="274">
                  <c:v>38454</c:v>
                </c:pt>
                <c:pt idx="275">
                  <c:v>38461</c:v>
                </c:pt>
                <c:pt idx="276">
                  <c:v>38468</c:v>
                </c:pt>
                <c:pt idx="277">
                  <c:v>38475</c:v>
                </c:pt>
                <c:pt idx="278">
                  <c:v>38482</c:v>
                </c:pt>
                <c:pt idx="279">
                  <c:v>38489</c:v>
                </c:pt>
                <c:pt idx="280">
                  <c:v>38496</c:v>
                </c:pt>
                <c:pt idx="281">
                  <c:v>38503</c:v>
                </c:pt>
                <c:pt idx="282">
                  <c:v>38510</c:v>
                </c:pt>
                <c:pt idx="283">
                  <c:v>38517</c:v>
                </c:pt>
                <c:pt idx="284">
                  <c:v>38524</c:v>
                </c:pt>
                <c:pt idx="285">
                  <c:v>38531</c:v>
                </c:pt>
                <c:pt idx="286">
                  <c:v>38538</c:v>
                </c:pt>
                <c:pt idx="287">
                  <c:v>38545</c:v>
                </c:pt>
                <c:pt idx="288">
                  <c:v>38552</c:v>
                </c:pt>
                <c:pt idx="289">
                  <c:v>38559</c:v>
                </c:pt>
                <c:pt idx="290">
                  <c:v>38566</c:v>
                </c:pt>
                <c:pt idx="291">
                  <c:v>38573</c:v>
                </c:pt>
                <c:pt idx="292">
                  <c:v>38580</c:v>
                </c:pt>
                <c:pt idx="293">
                  <c:v>38587</c:v>
                </c:pt>
                <c:pt idx="294">
                  <c:v>38594</c:v>
                </c:pt>
                <c:pt idx="295">
                  <c:v>38601</c:v>
                </c:pt>
                <c:pt idx="296">
                  <c:v>38608</c:v>
                </c:pt>
                <c:pt idx="297">
                  <c:v>38615</c:v>
                </c:pt>
                <c:pt idx="298">
                  <c:v>38622</c:v>
                </c:pt>
                <c:pt idx="299">
                  <c:v>38629</c:v>
                </c:pt>
                <c:pt idx="300">
                  <c:v>38636</c:v>
                </c:pt>
                <c:pt idx="301">
                  <c:v>38643</c:v>
                </c:pt>
                <c:pt idx="302">
                  <c:v>38650</c:v>
                </c:pt>
                <c:pt idx="303">
                  <c:v>38657</c:v>
                </c:pt>
                <c:pt idx="304">
                  <c:v>38664</c:v>
                </c:pt>
                <c:pt idx="305">
                  <c:v>38671</c:v>
                </c:pt>
                <c:pt idx="306">
                  <c:v>38678</c:v>
                </c:pt>
                <c:pt idx="307">
                  <c:v>38685</c:v>
                </c:pt>
                <c:pt idx="308">
                  <c:v>38692</c:v>
                </c:pt>
                <c:pt idx="309">
                  <c:v>38699</c:v>
                </c:pt>
                <c:pt idx="310">
                  <c:v>38706</c:v>
                </c:pt>
                <c:pt idx="311">
                  <c:v>38713</c:v>
                </c:pt>
                <c:pt idx="312">
                  <c:v>38720</c:v>
                </c:pt>
                <c:pt idx="313">
                  <c:v>38727</c:v>
                </c:pt>
                <c:pt idx="314">
                  <c:v>38734</c:v>
                </c:pt>
                <c:pt idx="315">
                  <c:v>38741</c:v>
                </c:pt>
                <c:pt idx="316">
                  <c:v>38748</c:v>
                </c:pt>
                <c:pt idx="317">
                  <c:v>38755</c:v>
                </c:pt>
                <c:pt idx="318">
                  <c:v>38762</c:v>
                </c:pt>
                <c:pt idx="319">
                  <c:v>38769</c:v>
                </c:pt>
                <c:pt idx="320">
                  <c:v>38776</c:v>
                </c:pt>
                <c:pt idx="321">
                  <c:v>38783</c:v>
                </c:pt>
                <c:pt idx="322">
                  <c:v>38790</c:v>
                </c:pt>
                <c:pt idx="323">
                  <c:v>38797</c:v>
                </c:pt>
                <c:pt idx="324">
                  <c:v>38804</c:v>
                </c:pt>
                <c:pt idx="325">
                  <c:v>38811</c:v>
                </c:pt>
                <c:pt idx="326">
                  <c:v>38818</c:v>
                </c:pt>
                <c:pt idx="327">
                  <c:v>38825</c:v>
                </c:pt>
                <c:pt idx="328">
                  <c:v>38832</c:v>
                </c:pt>
                <c:pt idx="329">
                  <c:v>38839</c:v>
                </c:pt>
                <c:pt idx="330">
                  <c:v>38846</c:v>
                </c:pt>
                <c:pt idx="331">
                  <c:v>38853</c:v>
                </c:pt>
                <c:pt idx="332">
                  <c:v>38860</c:v>
                </c:pt>
                <c:pt idx="333">
                  <c:v>38867</c:v>
                </c:pt>
                <c:pt idx="334">
                  <c:v>38874</c:v>
                </c:pt>
                <c:pt idx="335">
                  <c:v>38881</c:v>
                </c:pt>
                <c:pt idx="336">
                  <c:v>38888</c:v>
                </c:pt>
                <c:pt idx="337">
                  <c:v>38895</c:v>
                </c:pt>
                <c:pt idx="338">
                  <c:v>38902</c:v>
                </c:pt>
                <c:pt idx="339">
                  <c:v>38909</c:v>
                </c:pt>
                <c:pt idx="340">
                  <c:v>38916</c:v>
                </c:pt>
                <c:pt idx="341">
                  <c:v>38923</c:v>
                </c:pt>
                <c:pt idx="342">
                  <c:v>38930</c:v>
                </c:pt>
                <c:pt idx="343">
                  <c:v>38937</c:v>
                </c:pt>
                <c:pt idx="344">
                  <c:v>38944</c:v>
                </c:pt>
                <c:pt idx="345">
                  <c:v>38951</c:v>
                </c:pt>
                <c:pt idx="346">
                  <c:v>38958</c:v>
                </c:pt>
                <c:pt idx="347">
                  <c:v>38965</c:v>
                </c:pt>
                <c:pt idx="348">
                  <c:v>38972</c:v>
                </c:pt>
                <c:pt idx="349">
                  <c:v>38979</c:v>
                </c:pt>
                <c:pt idx="350">
                  <c:v>38986</c:v>
                </c:pt>
                <c:pt idx="351">
                  <c:v>38993</c:v>
                </c:pt>
                <c:pt idx="352">
                  <c:v>39000</c:v>
                </c:pt>
                <c:pt idx="353">
                  <c:v>39007</c:v>
                </c:pt>
                <c:pt idx="354">
                  <c:v>39014</c:v>
                </c:pt>
                <c:pt idx="355">
                  <c:v>39021</c:v>
                </c:pt>
                <c:pt idx="356">
                  <c:v>39028</c:v>
                </c:pt>
                <c:pt idx="357">
                  <c:v>39035</c:v>
                </c:pt>
                <c:pt idx="358">
                  <c:v>39042</c:v>
                </c:pt>
                <c:pt idx="359">
                  <c:v>39049</c:v>
                </c:pt>
                <c:pt idx="360">
                  <c:v>39056</c:v>
                </c:pt>
                <c:pt idx="361">
                  <c:v>39063</c:v>
                </c:pt>
                <c:pt idx="362">
                  <c:v>39070</c:v>
                </c:pt>
                <c:pt idx="363">
                  <c:v>39077</c:v>
                </c:pt>
                <c:pt idx="364">
                  <c:v>39084</c:v>
                </c:pt>
                <c:pt idx="365">
                  <c:v>39091</c:v>
                </c:pt>
                <c:pt idx="366">
                  <c:v>39098</c:v>
                </c:pt>
                <c:pt idx="367">
                  <c:v>39105</c:v>
                </c:pt>
                <c:pt idx="368">
                  <c:v>39112</c:v>
                </c:pt>
                <c:pt idx="369">
                  <c:v>39119</c:v>
                </c:pt>
                <c:pt idx="370">
                  <c:v>39126</c:v>
                </c:pt>
                <c:pt idx="371">
                  <c:v>39133</c:v>
                </c:pt>
                <c:pt idx="372">
                  <c:v>39140</c:v>
                </c:pt>
                <c:pt idx="373">
                  <c:v>39147</c:v>
                </c:pt>
                <c:pt idx="374">
                  <c:v>39154</c:v>
                </c:pt>
                <c:pt idx="375">
                  <c:v>39161</c:v>
                </c:pt>
                <c:pt idx="376">
                  <c:v>39168</c:v>
                </c:pt>
                <c:pt idx="377">
                  <c:v>39175</c:v>
                </c:pt>
                <c:pt idx="378">
                  <c:v>39182</c:v>
                </c:pt>
                <c:pt idx="379">
                  <c:v>39189</c:v>
                </c:pt>
                <c:pt idx="380">
                  <c:v>39196</c:v>
                </c:pt>
                <c:pt idx="381">
                  <c:v>39203</c:v>
                </c:pt>
                <c:pt idx="382">
                  <c:v>39210</c:v>
                </c:pt>
                <c:pt idx="383">
                  <c:v>39217</c:v>
                </c:pt>
                <c:pt idx="384">
                  <c:v>39224</c:v>
                </c:pt>
                <c:pt idx="385">
                  <c:v>39231</c:v>
                </c:pt>
                <c:pt idx="386">
                  <c:v>39238</c:v>
                </c:pt>
                <c:pt idx="387">
                  <c:v>39245</c:v>
                </c:pt>
                <c:pt idx="388">
                  <c:v>39252</c:v>
                </c:pt>
                <c:pt idx="389">
                  <c:v>39259</c:v>
                </c:pt>
                <c:pt idx="390">
                  <c:v>39266</c:v>
                </c:pt>
                <c:pt idx="391">
                  <c:v>39273</c:v>
                </c:pt>
                <c:pt idx="392">
                  <c:v>39280</c:v>
                </c:pt>
                <c:pt idx="393">
                  <c:v>39287</c:v>
                </c:pt>
                <c:pt idx="394">
                  <c:v>39294</c:v>
                </c:pt>
                <c:pt idx="395">
                  <c:v>39301</c:v>
                </c:pt>
                <c:pt idx="396">
                  <c:v>39308</c:v>
                </c:pt>
                <c:pt idx="397">
                  <c:v>39315</c:v>
                </c:pt>
                <c:pt idx="398">
                  <c:v>39322</c:v>
                </c:pt>
                <c:pt idx="399">
                  <c:v>39329</c:v>
                </c:pt>
                <c:pt idx="400">
                  <c:v>39336</c:v>
                </c:pt>
                <c:pt idx="401">
                  <c:v>39343</c:v>
                </c:pt>
                <c:pt idx="402">
                  <c:v>39350</c:v>
                </c:pt>
                <c:pt idx="403">
                  <c:v>39357</c:v>
                </c:pt>
                <c:pt idx="404">
                  <c:v>39364</c:v>
                </c:pt>
                <c:pt idx="405">
                  <c:v>39371</c:v>
                </c:pt>
                <c:pt idx="406">
                  <c:v>39378</c:v>
                </c:pt>
                <c:pt idx="407">
                  <c:v>39385</c:v>
                </c:pt>
                <c:pt idx="408">
                  <c:v>39392</c:v>
                </c:pt>
                <c:pt idx="409">
                  <c:v>39399</c:v>
                </c:pt>
                <c:pt idx="410">
                  <c:v>39406</c:v>
                </c:pt>
                <c:pt idx="411">
                  <c:v>39413</c:v>
                </c:pt>
                <c:pt idx="412">
                  <c:v>39420</c:v>
                </c:pt>
                <c:pt idx="413">
                  <c:v>39427</c:v>
                </c:pt>
                <c:pt idx="414">
                  <c:v>39434</c:v>
                </c:pt>
                <c:pt idx="415">
                  <c:v>39441</c:v>
                </c:pt>
                <c:pt idx="416">
                  <c:v>39448</c:v>
                </c:pt>
                <c:pt idx="417">
                  <c:v>39455</c:v>
                </c:pt>
                <c:pt idx="418">
                  <c:v>39462</c:v>
                </c:pt>
                <c:pt idx="419">
                  <c:v>39469</c:v>
                </c:pt>
                <c:pt idx="420">
                  <c:v>39476</c:v>
                </c:pt>
                <c:pt idx="421">
                  <c:v>39483</c:v>
                </c:pt>
                <c:pt idx="422">
                  <c:v>39490</c:v>
                </c:pt>
                <c:pt idx="423">
                  <c:v>39497</c:v>
                </c:pt>
                <c:pt idx="424">
                  <c:v>39504</c:v>
                </c:pt>
                <c:pt idx="425">
                  <c:v>39511</c:v>
                </c:pt>
                <c:pt idx="426">
                  <c:v>39518</c:v>
                </c:pt>
                <c:pt idx="427">
                  <c:v>39525</c:v>
                </c:pt>
                <c:pt idx="428">
                  <c:v>39532</c:v>
                </c:pt>
                <c:pt idx="429">
                  <c:v>39539</c:v>
                </c:pt>
                <c:pt idx="430">
                  <c:v>39546</c:v>
                </c:pt>
                <c:pt idx="431">
                  <c:v>39553</c:v>
                </c:pt>
                <c:pt idx="432">
                  <c:v>39560</c:v>
                </c:pt>
                <c:pt idx="433">
                  <c:v>39567</c:v>
                </c:pt>
                <c:pt idx="434">
                  <c:v>39574</c:v>
                </c:pt>
                <c:pt idx="435">
                  <c:v>39581</c:v>
                </c:pt>
                <c:pt idx="436">
                  <c:v>39588</c:v>
                </c:pt>
                <c:pt idx="437">
                  <c:v>39595</c:v>
                </c:pt>
                <c:pt idx="438">
                  <c:v>39602</c:v>
                </c:pt>
                <c:pt idx="439">
                  <c:v>39609</c:v>
                </c:pt>
                <c:pt idx="440">
                  <c:v>39616</c:v>
                </c:pt>
                <c:pt idx="441">
                  <c:v>39623</c:v>
                </c:pt>
                <c:pt idx="442">
                  <c:v>39630</c:v>
                </c:pt>
                <c:pt idx="443">
                  <c:v>39637</c:v>
                </c:pt>
                <c:pt idx="444">
                  <c:v>39644</c:v>
                </c:pt>
                <c:pt idx="445">
                  <c:v>39651</c:v>
                </c:pt>
                <c:pt idx="446">
                  <c:v>39658</c:v>
                </c:pt>
                <c:pt idx="447">
                  <c:v>39665</c:v>
                </c:pt>
                <c:pt idx="448">
                  <c:v>39672</c:v>
                </c:pt>
                <c:pt idx="449">
                  <c:v>39679</c:v>
                </c:pt>
                <c:pt idx="450">
                  <c:v>39686</c:v>
                </c:pt>
                <c:pt idx="451">
                  <c:v>39693</c:v>
                </c:pt>
                <c:pt idx="452">
                  <c:v>39700</c:v>
                </c:pt>
                <c:pt idx="453">
                  <c:v>39707</c:v>
                </c:pt>
                <c:pt idx="454">
                  <c:v>39714</c:v>
                </c:pt>
                <c:pt idx="455">
                  <c:v>39721</c:v>
                </c:pt>
                <c:pt idx="456">
                  <c:v>39728</c:v>
                </c:pt>
                <c:pt idx="457">
                  <c:v>39735</c:v>
                </c:pt>
                <c:pt idx="458">
                  <c:v>39742</c:v>
                </c:pt>
                <c:pt idx="459">
                  <c:v>39749</c:v>
                </c:pt>
                <c:pt idx="460">
                  <c:v>39756</c:v>
                </c:pt>
                <c:pt idx="461">
                  <c:v>39763</c:v>
                </c:pt>
                <c:pt idx="462">
                  <c:v>39770</c:v>
                </c:pt>
                <c:pt idx="463">
                  <c:v>39777</c:v>
                </c:pt>
                <c:pt idx="464">
                  <c:v>39784</c:v>
                </c:pt>
                <c:pt idx="465">
                  <c:v>39791</c:v>
                </c:pt>
                <c:pt idx="466">
                  <c:v>39798</c:v>
                </c:pt>
                <c:pt idx="467">
                  <c:v>39805</c:v>
                </c:pt>
                <c:pt idx="468">
                  <c:v>39812</c:v>
                </c:pt>
                <c:pt idx="469">
                  <c:v>39819</c:v>
                </c:pt>
                <c:pt idx="470">
                  <c:v>39826</c:v>
                </c:pt>
                <c:pt idx="471">
                  <c:v>39833</c:v>
                </c:pt>
                <c:pt idx="472">
                  <c:v>39840</c:v>
                </c:pt>
                <c:pt idx="473">
                  <c:v>39847</c:v>
                </c:pt>
                <c:pt idx="474">
                  <c:v>39854</c:v>
                </c:pt>
                <c:pt idx="475">
                  <c:v>39861</c:v>
                </c:pt>
                <c:pt idx="476">
                  <c:v>39868</c:v>
                </c:pt>
                <c:pt idx="477">
                  <c:v>39875</c:v>
                </c:pt>
                <c:pt idx="478">
                  <c:v>39882</c:v>
                </c:pt>
                <c:pt idx="479">
                  <c:v>39889</c:v>
                </c:pt>
                <c:pt idx="480">
                  <c:v>39896</c:v>
                </c:pt>
                <c:pt idx="481">
                  <c:v>39903</c:v>
                </c:pt>
                <c:pt idx="482">
                  <c:v>39910</c:v>
                </c:pt>
                <c:pt idx="483">
                  <c:v>39917</c:v>
                </c:pt>
                <c:pt idx="484">
                  <c:v>39924</c:v>
                </c:pt>
                <c:pt idx="485">
                  <c:v>39931</c:v>
                </c:pt>
                <c:pt idx="486">
                  <c:v>39938</c:v>
                </c:pt>
                <c:pt idx="487">
                  <c:v>39945</c:v>
                </c:pt>
                <c:pt idx="488">
                  <c:v>39952</c:v>
                </c:pt>
                <c:pt idx="489">
                  <c:v>39959</c:v>
                </c:pt>
                <c:pt idx="490">
                  <c:v>39966</c:v>
                </c:pt>
                <c:pt idx="491">
                  <c:v>39973</c:v>
                </c:pt>
                <c:pt idx="492">
                  <c:v>39980</c:v>
                </c:pt>
                <c:pt idx="493">
                  <c:v>39987</c:v>
                </c:pt>
                <c:pt idx="494">
                  <c:v>39994</c:v>
                </c:pt>
                <c:pt idx="495">
                  <c:v>40001</c:v>
                </c:pt>
                <c:pt idx="496">
                  <c:v>40008</c:v>
                </c:pt>
                <c:pt idx="497">
                  <c:v>40015</c:v>
                </c:pt>
                <c:pt idx="498">
                  <c:v>40022</c:v>
                </c:pt>
                <c:pt idx="499">
                  <c:v>40029</c:v>
                </c:pt>
                <c:pt idx="500">
                  <c:v>40036</c:v>
                </c:pt>
                <c:pt idx="501">
                  <c:v>40043</c:v>
                </c:pt>
                <c:pt idx="502">
                  <c:v>40050</c:v>
                </c:pt>
                <c:pt idx="503">
                  <c:v>40057</c:v>
                </c:pt>
                <c:pt idx="504">
                  <c:v>40064</c:v>
                </c:pt>
                <c:pt idx="505">
                  <c:v>40071</c:v>
                </c:pt>
                <c:pt idx="506">
                  <c:v>40078</c:v>
                </c:pt>
                <c:pt idx="507">
                  <c:v>40085</c:v>
                </c:pt>
                <c:pt idx="508">
                  <c:v>40092</c:v>
                </c:pt>
                <c:pt idx="509">
                  <c:v>40099</c:v>
                </c:pt>
                <c:pt idx="510">
                  <c:v>40106</c:v>
                </c:pt>
                <c:pt idx="511">
                  <c:v>40113</c:v>
                </c:pt>
                <c:pt idx="512">
                  <c:v>40120</c:v>
                </c:pt>
                <c:pt idx="513">
                  <c:v>40127</c:v>
                </c:pt>
                <c:pt idx="514">
                  <c:v>40134</c:v>
                </c:pt>
                <c:pt idx="515">
                  <c:v>40141</c:v>
                </c:pt>
                <c:pt idx="516">
                  <c:v>40148</c:v>
                </c:pt>
                <c:pt idx="517">
                  <c:v>40155</c:v>
                </c:pt>
                <c:pt idx="518">
                  <c:v>40162</c:v>
                </c:pt>
                <c:pt idx="519">
                  <c:v>40169</c:v>
                </c:pt>
                <c:pt idx="520">
                  <c:v>40176</c:v>
                </c:pt>
                <c:pt idx="521">
                  <c:v>40183</c:v>
                </c:pt>
                <c:pt idx="522">
                  <c:v>40190</c:v>
                </c:pt>
                <c:pt idx="523">
                  <c:v>40197</c:v>
                </c:pt>
                <c:pt idx="524">
                  <c:v>40204</c:v>
                </c:pt>
                <c:pt idx="525">
                  <c:v>40211</c:v>
                </c:pt>
                <c:pt idx="526">
                  <c:v>40218</c:v>
                </c:pt>
                <c:pt idx="527">
                  <c:v>40225</c:v>
                </c:pt>
                <c:pt idx="528">
                  <c:v>40232</c:v>
                </c:pt>
                <c:pt idx="529">
                  <c:v>40239</c:v>
                </c:pt>
                <c:pt idx="530">
                  <c:v>40246</c:v>
                </c:pt>
                <c:pt idx="531">
                  <c:v>40253</c:v>
                </c:pt>
                <c:pt idx="532">
                  <c:v>40260</c:v>
                </c:pt>
                <c:pt idx="533">
                  <c:v>40267</c:v>
                </c:pt>
                <c:pt idx="534">
                  <c:v>40274</c:v>
                </c:pt>
                <c:pt idx="535">
                  <c:v>40281</c:v>
                </c:pt>
                <c:pt idx="536">
                  <c:v>40288</c:v>
                </c:pt>
                <c:pt idx="537">
                  <c:v>40295</c:v>
                </c:pt>
                <c:pt idx="538">
                  <c:v>40302</c:v>
                </c:pt>
                <c:pt idx="539">
                  <c:v>40309</c:v>
                </c:pt>
                <c:pt idx="540">
                  <c:v>40316</c:v>
                </c:pt>
                <c:pt idx="541">
                  <c:v>40323</c:v>
                </c:pt>
                <c:pt idx="542">
                  <c:v>40330</c:v>
                </c:pt>
                <c:pt idx="543">
                  <c:v>40337</c:v>
                </c:pt>
                <c:pt idx="544">
                  <c:v>40344</c:v>
                </c:pt>
                <c:pt idx="545">
                  <c:v>40351</c:v>
                </c:pt>
                <c:pt idx="546">
                  <c:v>40358</c:v>
                </c:pt>
                <c:pt idx="547">
                  <c:v>40365</c:v>
                </c:pt>
                <c:pt idx="548">
                  <c:v>40372</c:v>
                </c:pt>
                <c:pt idx="549">
                  <c:v>40379</c:v>
                </c:pt>
                <c:pt idx="550">
                  <c:v>40386</c:v>
                </c:pt>
                <c:pt idx="551">
                  <c:v>40393</c:v>
                </c:pt>
                <c:pt idx="552">
                  <c:v>40400</c:v>
                </c:pt>
                <c:pt idx="553">
                  <c:v>40407</c:v>
                </c:pt>
                <c:pt idx="554">
                  <c:v>40414</c:v>
                </c:pt>
                <c:pt idx="555">
                  <c:v>40421</c:v>
                </c:pt>
                <c:pt idx="556">
                  <c:v>40428</c:v>
                </c:pt>
                <c:pt idx="557">
                  <c:v>40435</c:v>
                </c:pt>
                <c:pt idx="558">
                  <c:v>40442</c:v>
                </c:pt>
                <c:pt idx="559">
                  <c:v>40449</c:v>
                </c:pt>
                <c:pt idx="560">
                  <c:v>40456</c:v>
                </c:pt>
                <c:pt idx="561">
                  <c:v>40463</c:v>
                </c:pt>
                <c:pt idx="562">
                  <c:v>40470</c:v>
                </c:pt>
                <c:pt idx="563">
                  <c:v>40477</c:v>
                </c:pt>
                <c:pt idx="564">
                  <c:v>40484</c:v>
                </c:pt>
                <c:pt idx="565">
                  <c:v>40491</c:v>
                </c:pt>
                <c:pt idx="566">
                  <c:v>40498</c:v>
                </c:pt>
                <c:pt idx="567">
                  <c:v>40505</c:v>
                </c:pt>
                <c:pt idx="568">
                  <c:v>40512</c:v>
                </c:pt>
                <c:pt idx="569">
                  <c:v>40519</c:v>
                </c:pt>
                <c:pt idx="570">
                  <c:v>40526</c:v>
                </c:pt>
                <c:pt idx="571">
                  <c:v>40533</c:v>
                </c:pt>
                <c:pt idx="572">
                  <c:v>40540</c:v>
                </c:pt>
                <c:pt idx="573">
                  <c:v>40547</c:v>
                </c:pt>
                <c:pt idx="574">
                  <c:v>40554</c:v>
                </c:pt>
                <c:pt idx="575">
                  <c:v>40561</c:v>
                </c:pt>
                <c:pt idx="576">
                  <c:v>40568</c:v>
                </c:pt>
                <c:pt idx="577">
                  <c:v>40575</c:v>
                </c:pt>
                <c:pt idx="578">
                  <c:v>40582</c:v>
                </c:pt>
                <c:pt idx="579">
                  <c:v>40589</c:v>
                </c:pt>
                <c:pt idx="580">
                  <c:v>40596</c:v>
                </c:pt>
                <c:pt idx="581">
                  <c:v>40603</c:v>
                </c:pt>
                <c:pt idx="582">
                  <c:v>40610</c:v>
                </c:pt>
                <c:pt idx="583">
                  <c:v>40617</c:v>
                </c:pt>
                <c:pt idx="584">
                  <c:v>40624</c:v>
                </c:pt>
                <c:pt idx="585">
                  <c:v>40631</c:v>
                </c:pt>
                <c:pt idx="586">
                  <c:v>40638</c:v>
                </c:pt>
                <c:pt idx="587">
                  <c:v>40645</c:v>
                </c:pt>
                <c:pt idx="588">
                  <c:v>40652</c:v>
                </c:pt>
                <c:pt idx="589">
                  <c:v>40659</c:v>
                </c:pt>
                <c:pt idx="590">
                  <c:v>40666</c:v>
                </c:pt>
                <c:pt idx="591">
                  <c:v>40673</c:v>
                </c:pt>
                <c:pt idx="592">
                  <c:v>40680</c:v>
                </c:pt>
                <c:pt idx="593">
                  <c:v>40687</c:v>
                </c:pt>
                <c:pt idx="594">
                  <c:v>40694</c:v>
                </c:pt>
                <c:pt idx="595">
                  <c:v>40701</c:v>
                </c:pt>
                <c:pt idx="596">
                  <c:v>40708</c:v>
                </c:pt>
                <c:pt idx="597">
                  <c:v>40715</c:v>
                </c:pt>
                <c:pt idx="598">
                  <c:v>40722</c:v>
                </c:pt>
                <c:pt idx="599">
                  <c:v>40729</c:v>
                </c:pt>
                <c:pt idx="600">
                  <c:v>40736</c:v>
                </c:pt>
                <c:pt idx="601">
                  <c:v>40743</c:v>
                </c:pt>
                <c:pt idx="602">
                  <c:v>40750</c:v>
                </c:pt>
                <c:pt idx="603">
                  <c:v>40757</c:v>
                </c:pt>
                <c:pt idx="604">
                  <c:v>40764</c:v>
                </c:pt>
                <c:pt idx="605">
                  <c:v>40771</c:v>
                </c:pt>
                <c:pt idx="606">
                  <c:v>40778</c:v>
                </c:pt>
                <c:pt idx="607">
                  <c:v>40785</c:v>
                </c:pt>
                <c:pt idx="608">
                  <c:v>40792</c:v>
                </c:pt>
                <c:pt idx="609">
                  <c:v>40799</c:v>
                </c:pt>
                <c:pt idx="610">
                  <c:v>40806</c:v>
                </c:pt>
                <c:pt idx="611">
                  <c:v>40813</c:v>
                </c:pt>
                <c:pt idx="612">
                  <c:v>40820</c:v>
                </c:pt>
                <c:pt idx="613">
                  <c:v>40827</c:v>
                </c:pt>
                <c:pt idx="614">
                  <c:v>40834</c:v>
                </c:pt>
                <c:pt idx="615">
                  <c:v>40841</c:v>
                </c:pt>
                <c:pt idx="616">
                  <c:v>40848</c:v>
                </c:pt>
                <c:pt idx="617">
                  <c:v>40855</c:v>
                </c:pt>
                <c:pt idx="618">
                  <c:v>40862</c:v>
                </c:pt>
                <c:pt idx="619">
                  <c:v>40869</c:v>
                </c:pt>
                <c:pt idx="620">
                  <c:v>40876</c:v>
                </c:pt>
                <c:pt idx="621">
                  <c:v>40883</c:v>
                </c:pt>
                <c:pt idx="622">
                  <c:v>40890</c:v>
                </c:pt>
                <c:pt idx="623">
                  <c:v>40897</c:v>
                </c:pt>
                <c:pt idx="624">
                  <c:v>40904</c:v>
                </c:pt>
                <c:pt idx="625">
                  <c:v>40911</c:v>
                </c:pt>
                <c:pt idx="626">
                  <c:v>40918</c:v>
                </c:pt>
                <c:pt idx="627">
                  <c:v>40925</c:v>
                </c:pt>
                <c:pt idx="628">
                  <c:v>40932</c:v>
                </c:pt>
                <c:pt idx="629">
                  <c:v>40939</c:v>
                </c:pt>
                <c:pt idx="630">
                  <c:v>40946</c:v>
                </c:pt>
                <c:pt idx="631">
                  <c:v>40953</c:v>
                </c:pt>
                <c:pt idx="632">
                  <c:v>40960</c:v>
                </c:pt>
                <c:pt idx="633">
                  <c:v>40967</c:v>
                </c:pt>
                <c:pt idx="634">
                  <c:v>40974</c:v>
                </c:pt>
                <c:pt idx="635">
                  <c:v>40981</c:v>
                </c:pt>
                <c:pt idx="636">
                  <c:v>40988</c:v>
                </c:pt>
                <c:pt idx="637">
                  <c:v>40995</c:v>
                </c:pt>
                <c:pt idx="638">
                  <c:v>41002</c:v>
                </c:pt>
                <c:pt idx="639">
                  <c:v>41009</c:v>
                </c:pt>
                <c:pt idx="640">
                  <c:v>41016</c:v>
                </c:pt>
                <c:pt idx="641">
                  <c:v>41023</c:v>
                </c:pt>
                <c:pt idx="642">
                  <c:v>41030</c:v>
                </c:pt>
                <c:pt idx="643">
                  <c:v>41037</c:v>
                </c:pt>
                <c:pt idx="644">
                  <c:v>41044</c:v>
                </c:pt>
                <c:pt idx="645">
                  <c:v>41051</c:v>
                </c:pt>
                <c:pt idx="646">
                  <c:v>41058</c:v>
                </c:pt>
                <c:pt idx="647">
                  <c:v>41065</c:v>
                </c:pt>
                <c:pt idx="648">
                  <c:v>41072</c:v>
                </c:pt>
                <c:pt idx="649">
                  <c:v>41079</c:v>
                </c:pt>
                <c:pt idx="650">
                  <c:v>41086</c:v>
                </c:pt>
                <c:pt idx="651">
                  <c:v>41093</c:v>
                </c:pt>
                <c:pt idx="652">
                  <c:v>41100</c:v>
                </c:pt>
                <c:pt idx="653">
                  <c:v>41107</c:v>
                </c:pt>
                <c:pt idx="654">
                  <c:v>41114</c:v>
                </c:pt>
                <c:pt idx="655">
                  <c:v>41121</c:v>
                </c:pt>
                <c:pt idx="656">
                  <c:v>41128</c:v>
                </c:pt>
                <c:pt idx="657">
                  <c:v>41135</c:v>
                </c:pt>
                <c:pt idx="658">
                  <c:v>41142</c:v>
                </c:pt>
                <c:pt idx="659">
                  <c:v>41149</c:v>
                </c:pt>
                <c:pt idx="660">
                  <c:v>41156</c:v>
                </c:pt>
                <c:pt idx="661">
                  <c:v>41163</c:v>
                </c:pt>
                <c:pt idx="662">
                  <c:v>41170</c:v>
                </c:pt>
                <c:pt idx="663">
                  <c:v>41177</c:v>
                </c:pt>
                <c:pt idx="664">
                  <c:v>41184</c:v>
                </c:pt>
                <c:pt idx="665">
                  <c:v>41191</c:v>
                </c:pt>
                <c:pt idx="666">
                  <c:v>41198</c:v>
                </c:pt>
                <c:pt idx="667">
                  <c:v>41205</c:v>
                </c:pt>
                <c:pt idx="668">
                  <c:v>41212</c:v>
                </c:pt>
                <c:pt idx="669">
                  <c:v>41219</c:v>
                </c:pt>
                <c:pt idx="670">
                  <c:v>41226</c:v>
                </c:pt>
                <c:pt idx="671">
                  <c:v>41233</c:v>
                </c:pt>
                <c:pt idx="672">
                  <c:v>41240</c:v>
                </c:pt>
                <c:pt idx="673">
                  <c:v>41247</c:v>
                </c:pt>
                <c:pt idx="674">
                  <c:v>41254</c:v>
                </c:pt>
                <c:pt idx="675">
                  <c:v>41261</c:v>
                </c:pt>
                <c:pt idx="676">
                  <c:v>41268</c:v>
                </c:pt>
                <c:pt idx="677">
                  <c:v>41275</c:v>
                </c:pt>
                <c:pt idx="678">
                  <c:v>41282</c:v>
                </c:pt>
                <c:pt idx="679">
                  <c:v>41289</c:v>
                </c:pt>
                <c:pt idx="680">
                  <c:v>41296</c:v>
                </c:pt>
                <c:pt idx="681">
                  <c:v>41303</c:v>
                </c:pt>
                <c:pt idx="682">
                  <c:v>41310</c:v>
                </c:pt>
                <c:pt idx="683">
                  <c:v>41317</c:v>
                </c:pt>
                <c:pt idx="684">
                  <c:v>41324</c:v>
                </c:pt>
                <c:pt idx="685">
                  <c:v>41331</c:v>
                </c:pt>
                <c:pt idx="686">
                  <c:v>41338</c:v>
                </c:pt>
                <c:pt idx="687">
                  <c:v>41345</c:v>
                </c:pt>
                <c:pt idx="688">
                  <c:v>41352</c:v>
                </c:pt>
                <c:pt idx="689">
                  <c:v>41359</c:v>
                </c:pt>
                <c:pt idx="690">
                  <c:v>41366</c:v>
                </c:pt>
                <c:pt idx="691">
                  <c:v>41373</c:v>
                </c:pt>
                <c:pt idx="692">
                  <c:v>41380</c:v>
                </c:pt>
                <c:pt idx="693">
                  <c:v>41387</c:v>
                </c:pt>
                <c:pt idx="694">
                  <c:v>41394</c:v>
                </c:pt>
                <c:pt idx="695">
                  <c:v>41401</c:v>
                </c:pt>
                <c:pt idx="696">
                  <c:v>41408</c:v>
                </c:pt>
                <c:pt idx="697">
                  <c:v>41415</c:v>
                </c:pt>
                <c:pt idx="698">
                  <c:v>41422</c:v>
                </c:pt>
                <c:pt idx="699">
                  <c:v>41429</c:v>
                </c:pt>
                <c:pt idx="700">
                  <c:v>41436</c:v>
                </c:pt>
                <c:pt idx="701">
                  <c:v>41443</c:v>
                </c:pt>
                <c:pt idx="702">
                  <c:v>41450</c:v>
                </c:pt>
                <c:pt idx="703">
                  <c:v>41457</c:v>
                </c:pt>
                <c:pt idx="704">
                  <c:v>41464</c:v>
                </c:pt>
                <c:pt idx="705">
                  <c:v>41471</c:v>
                </c:pt>
                <c:pt idx="706">
                  <c:v>41478</c:v>
                </c:pt>
                <c:pt idx="707">
                  <c:v>41485</c:v>
                </c:pt>
                <c:pt idx="708">
                  <c:v>41492</c:v>
                </c:pt>
                <c:pt idx="709">
                  <c:v>41499</c:v>
                </c:pt>
                <c:pt idx="710">
                  <c:v>41506</c:v>
                </c:pt>
                <c:pt idx="711">
                  <c:v>41513</c:v>
                </c:pt>
                <c:pt idx="712">
                  <c:v>41520</c:v>
                </c:pt>
                <c:pt idx="713">
                  <c:v>41527</c:v>
                </c:pt>
                <c:pt idx="714">
                  <c:v>41534</c:v>
                </c:pt>
                <c:pt idx="715">
                  <c:v>41541</c:v>
                </c:pt>
                <c:pt idx="716">
                  <c:v>41548</c:v>
                </c:pt>
                <c:pt idx="717">
                  <c:v>41555</c:v>
                </c:pt>
                <c:pt idx="718">
                  <c:v>41562</c:v>
                </c:pt>
                <c:pt idx="719">
                  <c:v>41569</c:v>
                </c:pt>
                <c:pt idx="720">
                  <c:v>41576</c:v>
                </c:pt>
                <c:pt idx="721">
                  <c:v>41583</c:v>
                </c:pt>
                <c:pt idx="722">
                  <c:v>41590</c:v>
                </c:pt>
                <c:pt idx="723">
                  <c:v>41597</c:v>
                </c:pt>
                <c:pt idx="724">
                  <c:v>41604</c:v>
                </c:pt>
                <c:pt idx="725">
                  <c:v>41611</c:v>
                </c:pt>
                <c:pt idx="726">
                  <c:v>41618</c:v>
                </c:pt>
                <c:pt idx="727">
                  <c:v>41625</c:v>
                </c:pt>
                <c:pt idx="728">
                  <c:v>41632</c:v>
                </c:pt>
                <c:pt idx="729">
                  <c:v>41639</c:v>
                </c:pt>
                <c:pt idx="730">
                  <c:v>41646</c:v>
                </c:pt>
                <c:pt idx="731">
                  <c:v>41653</c:v>
                </c:pt>
                <c:pt idx="732">
                  <c:v>41660</c:v>
                </c:pt>
                <c:pt idx="733">
                  <c:v>41667</c:v>
                </c:pt>
                <c:pt idx="734">
                  <c:v>41674</c:v>
                </c:pt>
                <c:pt idx="735">
                  <c:v>41681</c:v>
                </c:pt>
                <c:pt idx="736">
                  <c:v>41688</c:v>
                </c:pt>
                <c:pt idx="737">
                  <c:v>41695</c:v>
                </c:pt>
                <c:pt idx="738">
                  <c:v>41702</c:v>
                </c:pt>
                <c:pt idx="739">
                  <c:v>41709</c:v>
                </c:pt>
                <c:pt idx="740">
                  <c:v>41716</c:v>
                </c:pt>
                <c:pt idx="741">
                  <c:v>41723</c:v>
                </c:pt>
                <c:pt idx="742">
                  <c:v>41730</c:v>
                </c:pt>
                <c:pt idx="743">
                  <c:v>41737</c:v>
                </c:pt>
                <c:pt idx="744">
                  <c:v>41744</c:v>
                </c:pt>
                <c:pt idx="745">
                  <c:v>41751</c:v>
                </c:pt>
                <c:pt idx="746">
                  <c:v>41758</c:v>
                </c:pt>
                <c:pt idx="747">
                  <c:v>41765</c:v>
                </c:pt>
                <c:pt idx="748">
                  <c:v>41772</c:v>
                </c:pt>
                <c:pt idx="749">
                  <c:v>41779</c:v>
                </c:pt>
                <c:pt idx="750">
                  <c:v>41786</c:v>
                </c:pt>
                <c:pt idx="751">
                  <c:v>41793</c:v>
                </c:pt>
                <c:pt idx="752">
                  <c:v>41800</c:v>
                </c:pt>
                <c:pt idx="753">
                  <c:v>41807</c:v>
                </c:pt>
                <c:pt idx="754">
                  <c:v>41814</c:v>
                </c:pt>
                <c:pt idx="755">
                  <c:v>41821</c:v>
                </c:pt>
                <c:pt idx="756">
                  <c:v>41828</c:v>
                </c:pt>
                <c:pt idx="757">
                  <c:v>41835</c:v>
                </c:pt>
                <c:pt idx="758">
                  <c:v>41842</c:v>
                </c:pt>
                <c:pt idx="759">
                  <c:v>41849</c:v>
                </c:pt>
                <c:pt idx="760">
                  <c:v>41856</c:v>
                </c:pt>
                <c:pt idx="761">
                  <c:v>41863</c:v>
                </c:pt>
                <c:pt idx="762">
                  <c:v>41870</c:v>
                </c:pt>
                <c:pt idx="763">
                  <c:v>41877</c:v>
                </c:pt>
                <c:pt idx="764">
                  <c:v>41884</c:v>
                </c:pt>
                <c:pt idx="765">
                  <c:v>41891</c:v>
                </c:pt>
                <c:pt idx="766">
                  <c:v>41898</c:v>
                </c:pt>
                <c:pt idx="767">
                  <c:v>41905</c:v>
                </c:pt>
                <c:pt idx="768">
                  <c:v>41912</c:v>
                </c:pt>
                <c:pt idx="769">
                  <c:v>41919</c:v>
                </c:pt>
                <c:pt idx="770">
                  <c:v>41926</c:v>
                </c:pt>
                <c:pt idx="771">
                  <c:v>41933</c:v>
                </c:pt>
                <c:pt idx="772">
                  <c:v>41940</c:v>
                </c:pt>
                <c:pt idx="773">
                  <c:v>41947</c:v>
                </c:pt>
                <c:pt idx="774">
                  <c:v>41954</c:v>
                </c:pt>
                <c:pt idx="775">
                  <c:v>41961</c:v>
                </c:pt>
                <c:pt idx="776">
                  <c:v>41968</c:v>
                </c:pt>
                <c:pt idx="777">
                  <c:v>41975</c:v>
                </c:pt>
                <c:pt idx="778">
                  <c:v>41982</c:v>
                </c:pt>
                <c:pt idx="779">
                  <c:v>41989</c:v>
                </c:pt>
                <c:pt idx="780">
                  <c:v>41996</c:v>
                </c:pt>
                <c:pt idx="781">
                  <c:v>42003</c:v>
                </c:pt>
                <c:pt idx="782">
                  <c:v>42010</c:v>
                </c:pt>
                <c:pt idx="783">
                  <c:v>42017</c:v>
                </c:pt>
                <c:pt idx="784">
                  <c:v>42024</c:v>
                </c:pt>
                <c:pt idx="785">
                  <c:v>42031</c:v>
                </c:pt>
                <c:pt idx="786">
                  <c:v>42038</c:v>
                </c:pt>
                <c:pt idx="787">
                  <c:v>42045</c:v>
                </c:pt>
                <c:pt idx="788">
                  <c:v>42052</c:v>
                </c:pt>
                <c:pt idx="789">
                  <c:v>42059</c:v>
                </c:pt>
                <c:pt idx="790">
                  <c:v>42066</c:v>
                </c:pt>
                <c:pt idx="791">
                  <c:v>42073</c:v>
                </c:pt>
                <c:pt idx="792">
                  <c:v>42080</c:v>
                </c:pt>
                <c:pt idx="793">
                  <c:v>42087</c:v>
                </c:pt>
                <c:pt idx="794">
                  <c:v>42094</c:v>
                </c:pt>
                <c:pt idx="795">
                  <c:v>42101</c:v>
                </c:pt>
                <c:pt idx="796">
                  <c:v>42108</c:v>
                </c:pt>
                <c:pt idx="797">
                  <c:v>42115</c:v>
                </c:pt>
                <c:pt idx="798">
                  <c:v>42122</c:v>
                </c:pt>
                <c:pt idx="799">
                  <c:v>42129</c:v>
                </c:pt>
                <c:pt idx="800">
                  <c:v>42136</c:v>
                </c:pt>
                <c:pt idx="801">
                  <c:v>42143</c:v>
                </c:pt>
                <c:pt idx="802">
                  <c:v>42150</c:v>
                </c:pt>
                <c:pt idx="803">
                  <c:v>42157</c:v>
                </c:pt>
                <c:pt idx="804">
                  <c:v>42164</c:v>
                </c:pt>
                <c:pt idx="805">
                  <c:v>42171</c:v>
                </c:pt>
                <c:pt idx="806">
                  <c:v>42178</c:v>
                </c:pt>
                <c:pt idx="807">
                  <c:v>42185</c:v>
                </c:pt>
                <c:pt idx="808">
                  <c:v>42192</c:v>
                </c:pt>
                <c:pt idx="809">
                  <c:v>42199</c:v>
                </c:pt>
                <c:pt idx="810">
                  <c:v>42206</c:v>
                </c:pt>
                <c:pt idx="811">
                  <c:v>42213</c:v>
                </c:pt>
                <c:pt idx="812">
                  <c:v>42220</c:v>
                </c:pt>
                <c:pt idx="813">
                  <c:v>42227</c:v>
                </c:pt>
              </c:numCache>
            </c:numRef>
          </c:cat>
          <c:val>
            <c:numRef>
              <c:f>[0]!BloomT</c:f>
              <c:numCache>
                <c:formatCode>#,##0.000</c:formatCode>
                <c:ptCount val="814"/>
                <c:pt idx="0">
                  <c:v>9.5124999999999993</c:v>
                </c:pt>
                <c:pt idx="1">
                  <c:v>9.3993000000000002</c:v>
                </c:pt>
                <c:pt idx="2">
                  <c:v>9.5340000000000007</c:v>
                </c:pt>
                <c:pt idx="3">
                  <c:v>9.5924999999999994</c:v>
                </c:pt>
                <c:pt idx="4">
                  <c:v>9.4009999999999998</c:v>
                </c:pt>
                <c:pt idx="5">
                  <c:v>9.3699999999999992</c:v>
                </c:pt>
                <c:pt idx="6">
                  <c:v>9.4535999999999998</c:v>
                </c:pt>
                <c:pt idx="7">
                  <c:v>9.3689999999999998</c:v>
                </c:pt>
                <c:pt idx="8">
                  <c:v>9.2675000000000001</c:v>
                </c:pt>
                <c:pt idx="9">
                  <c:v>9.3283000000000005</c:v>
                </c:pt>
                <c:pt idx="10">
                  <c:v>9.298</c:v>
                </c:pt>
                <c:pt idx="11">
                  <c:v>9.2274999999999991</c:v>
                </c:pt>
                <c:pt idx="12">
                  <c:v>9.3354999999999997</c:v>
                </c:pt>
                <c:pt idx="13">
                  <c:v>9.3829999999999991</c:v>
                </c:pt>
                <c:pt idx="14">
                  <c:v>9.4030000000000005</c:v>
                </c:pt>
                <c:pt idx="15">
                  <c:v>9.4030000000000005</c:v>
                </c:pt>
                <c:pt idx="16">
                  <c:v>9.3369999999999997</c:v>
                </c:pt>
                <c:pt idx="17">
                  <c:v>9.5389999999999997</c:v>
                </c:pt>
                <c:pt idx="18">
                  <c:v>9.5060000000000002</c:v>
                </c:pt>
                <c:pt idx="19">
                  <c:v>9.52</c:v>
                </c:pt>
                <c:pt idx="20">
                  <c:v>9.5180000000000007</c:v>
                </c:pt>
                <c:pt idx="21">
                  <c:v>9.7650000000000006</c:v>
                </c:pt>
                <c:pt idx="22">
                  <c:v>9.7759999999999998</c:v>
                </c:pt>
                <c:pt idx="23">
                  <c:v>9.8550000000000004</c:v>
                </c:pt>
                <c:pt idx="24">
                  <c:v>10.0825</c:v>
                </c:pt>
                <c:pt idx="25">
                  <c:v>9.5150000000000006</c:v>
                </c:pt>
                <c:pt idx="26">
                  <c:v>9.4489999999999998</c:v>
                </c:pt>
                <c:pt idx="27">
                  <c:v>9.34</c:v>
                </c:pt>
                <c:pt idx="28">
                  <c:v>9.3480000000000008</c:v>
                </c:pt>
                <c:pt idx="29">
                  <c:v>9.3420000000000005</c:v>
                </c:pt>
                <c:pt idx="30">
                  <c:v>9.3365000000000009</c:v>
                </c:pt>
                <c:pt idx="31">
                  <c:v>9.2330000000000005</c:v>
                </c:pt>
                <c:pt idx="32">
                  <c:v>9.2430000000000003</c:v>
                </c:pt>
                <c:pt idx="33">
                  <c:v>9.2219999999999995</c:v>
                </c:pt>
                <c:pt idx="34">
                  <c:v>9.2490000000000006</c:v>
                </c:pt>
                <c:pt idx="35">
                  <c:v>9.2464999999999993</c:v>
                </c:pt>
                <c:pt idx="36">
                  <c:v>9.3979999999999997</c:v>
                </c:pt>
                <c:pt idx="37">
                  <c:v>9.4109999999999996</c:v>
                </c:pt>
                <c:pt idx="38">
                  <c:v>9.4019999999999992</c:v>
                </c:pt>
                <c:pt idx="39">
                  <c:v>9.4649999999999999</c:v>
                </c:pt>
                <c:pt idx="40">
                  <c:v>9.5694999999999997</c:v>
                </c:pt>
                <c:pt idx="41">
                  <c:v>9.5893999999999995</c:v>
                </c:pt>
                <c:pt idx="42">
                  <c:v>9.5664999999999996</c:v>
                </c:pt>
                <c:pt idx="43">
                  <c:v>9.6059999999999999</c:v>
                </c:pt>
                <c:pt idx="44">
                  <c:v>9.5124999999999993</c:v>
                </c:pt>
                <c:pt idx="45">
                  <c:v>9.4063999999999997</c:v>
                </c:pt>
                <c:pt idx="46">
                  <c:v>9.4269999999999996</c:v>
                </c:pt>
                <c:pt idx="47">
                  <c:v>9.4085000000000001</c:v>
                </c:pt>
                <c:pt idx="48">
                  <c:v>9.4723000000000006</c:v>
                </c:pt>
                <c:pt idx="49">
                  <c:v>9.39</c:v>
                </c:pt>
                <c:pt idx="50">
                  <c:v>9.57</c:v>
                </c:pt>
                <c:pt idx="51">
                  <c:v>9.7639999999999993</c:v>
                </c:pt>
                <c:pt idx="52">
                  <c:v>9.7554999999999996</c:v>
                </c:pt>
                <c:pt idx="53">
                  <c:v>9.9719999999999995</c:v>
                </c:pt>
                <c:pt idx="54">
                  <c:v>9.782</c:v>
                </c:pt>
                <c:pt idx="55">
                  <c:v>9.6910000000000007</c:v>
                </c:pt>
                <c:pt idx="56">
                  <c:v>9.6639999999999997</c:v>
                </c:pt>
                <c:pt idx="57">
                  <c:v>9.7200000000000006</c:v>
                </c:pt>
                <c:pt idx="58">
                  <c:v>9.6875</c:v>
                </c:pt>
                <c:pt idx="59">
                  <c:v>9.6784999999999997</c:v>
                </c:pt>
                <c:pt idx="60">
                  <c:v>9.6669999999999998</c:v>
                </c:pt>
                <c:pt idx="61">
                  <c:v>9.5835000000000008</c:v>
                </c:pt>
                <c:pt idx="62">
                  <c:v>9.5132999999999992</c:v>
                </c:pt>
                <c:pt idx="63">
                  <c:v>9.5299999999999994</c:v>
                </c:pt>
                <c:pt idx="64">
                  <c:v>9.4064999999999994</c:v>
                </c:pt>
                <c:pt idx="65">
                  <c:v>9.2750000000000004</c:v>
                </c:pt>
                <c:pt idx="66">
                  <c:v>9.2360000000000007</c:v>
                </c:pt>
                <c:pt idx="67">
                  <c:v>9.2805</c:v>
                </c:pt>
                <c:pt idx="68">
                  <c:v>9.2575000000000003</c:v>
                </c:pt>
                <c:pt idx="69">
                  <c:v>9.2050000000000001</c:v>
                </c:pt>
                <c:pt idx="70">
                  <c:v>9.1690000000000005</c:v>
                </c:pt>
                <c:pt idx="71">
                  <c:v>8.9700000000000006</c:v>
                </c:pt>
                <c:pt idx="72">
                  <c:v>9.1</c:v>
                </c:pt>
                <c:pt idx="73">
                  <c:v>9.1329999999999991</c:v>
                </c:pt>
                <c:pt idx="74">
                  <c:v>9.1050000000000004</c:v>
                </c:pt>
                <c:pt idx="75">
                  <c:v>9.0775000000000006</c:v>
                </c:pt>
                <c:pt idx="76">
                  <c:v>9.0489999999999995</c:v>
                </c:pt>
                <c:pt idx="77">
                  <c:v>9.0525000000000002</c:v>
                </c:pt>
                <c:pt idx="78">
                  <c:v>9.1449999999999996</c:v>
                </c:pt>
                <c:pt idx="79">
                  <c:v>9.1635000000000009</c:v>
                </c:pt>
                <c:pt idx="80">
                  <c:v>9.1349999999999998</c:v>
                </c:pt>
                <c:pt idx="81">
                  <c:v>9.1415000000000006</c:v>
                </c:pt>
                <c:pt idx="82">
                  <c:v>9.1080000000000005</c:v>
                </c:pt>
                <c:pt idx="83">
                  <c:v>9.1300000000000008</c:v>
                </c:pt>
                <c:pt idx="84">
                  <c:v>9.1389999999999993</c:v>
                </c:pt>
                <c:pt idx="85">
                  <c:v>9.1379999999999999</c:v>
                </c:pt>
                <c:pt idx="86">
                  <c:v>9.1910000000000007</c:v>
                </c:pt>
                <c:pt idx="87">
                  <c:v>9.5150000000000006</c:v>
                </c:pt>
                <c:pt idx="88">
                  <c:v>9.4254999999999995</c:v>
                </c:pt>
                <c:pt idx="89">
                  <c:v>9.5210000000000008</c:v>
                </c:pt>
                <c:pt idx="90">
                  <c:v>9.5109999999999992</c:v>
                </c:pt>
                <c:pt idx="91">
                  <c:v>9.4550000000000001</c:v>
                </c:pt>
                <c:pt idx="92">
                  <c:v>9.1950000000000003</c:v>
                </c:pt>
                <c:pt idx="93">
                  <c:v>9.2225000000000001</c:v>
                </c:pt>
                <c:pt idx="94">
                  <c:v>9.25</c:v>
                </c:pt>
                <c:pt idx="95">
                  <c:v>9.2125000000000004</c:v>
                </c:pt>
                <c:pt idx="96">
                  <c:v>9.26</c:v>
                </c:pt>
                <c:pt idx="97">
                  <c:v>9.1675000000000004</c:v>
                </c:pt>
                <c:pt idx="98">
                  <c:v>9.2590000000000003</c:v>
                </c:pt>
                <c:pt idx="99">
                  <c:v>9.2309999999999999</c:v>
                </c:pt>
                <c:pt idx="100">
                  <c:v>9.1509999999999998</c:v>
                </c:pt>
                <c:pt idx="101">
                  <c:v>9.1029999999999998</c:v>
                </c:pt>
                <c:pt idx="102">
                  <c:v>9.093</c:v>
                </c:pt>
                <c:pt idx="103">
                  <c:v>9.1530000000000005</c:v>
                </c:pt>
                <c:pt idx="104">
                  <c:v>9.1877999999999993</c:v>
                </c:pt>
                <c:pt idx="105">
                  <c:v>9.1745000000000001</c:v>
                </c:pt>
                <c:pt idx="106">
                  <c:v>9.1489999999999991</c:v>
                </c:pt>
                <c:pt idx="107">
                  <c:v>9.2174999999999994</c:v>
                </c:pt>
                <c:pt idx="108">
                  <c:v>9.1237999999999992</c:v>
                </c:pt>
                <c:pt idx="109">
                  <c:v>9.0634999999999994</c:v>
                </c:pt>
                <c:pt idx="110">
                  <c:v>9.0879999999999992</c:v>
                </c:pt>
                <c:pt idx="111">
                  <c:v>9.0960000000000001</c:v>
                </c:pt>
                <c:pt idx="112">
                  <c:v>9.0749999999999993</c:v>
                </c:pt>
                <c:pt idx="113">
                  <c:v>9.1014999999999997</c:v>
                </c:pt>
                <c:pt idx="114">
                  <c:v>9.0664999999999996</c:v>
                </c:pt>
                <c:pt idx="115">
                  <c:v>9.0329999999999995</c:v>
                </c:pt>
                <c:pt idx="116">
                  <c:v>9.0440000000000005</c:v>
                </c:pt>
                <c:pt idx="117">
                  <c:v>9.0274999999999999</c:v>
                </c:pt>
                <c:pt idx="118">
                  <c:v>9.1620000000000008</c:v>
                </c:pt>
                <c:pt idx="119">
                  <c:v>9.2680000000000007</c:v>
                </c:pt>
                <c:pt idx="120">
                  <c:v>9.3949999999999996</c:v>
                </c:pt>
                <c:pt idx="121">
                  <c:v>9.4870000000000001</c:v>
                </c:pt>
                <c:pt idx="122">
                  <c:v>9.4845000000000006</c:v>
                </c:pt>
                <c:pt idx="123">
                  <c:v>9.4960000000000004</c:v>
                </c:pt>
                <c:pt idx="124">
                  <c:v>9.5649999999999995</c:v>
                </c:pt>
                <c:pt idx="125">
                  <c:v>9.74</c:v>
                </c:pt>
                <c:pt idx="126">
                  <c:v>9.6980000000000004</c:v>
                </c:pt>
                <c:pt idx="127">
                  <c:v>9.6954999999999991</c:v>
                </c:pt>
                <c:pt idx="128">
                  <c:v>9.859</c:v>
                </c:pt>
                <c:pt idx="129">
                  <c:v>9.9667999999999992</c:v>
                </c:pt>
                <c:pt idx="130">
                  <c:v>9.8475000000000001</c:v>
                </c:pt>
                <c:pt idx="131">
                  <c:v>9.6747999999999994</c:v>
                </c:pt>
                <c:pt idx="132">
                  <c:v>9.6623000000000001</c:v>
                </c:pt>
                <c:pt idx="133">
                  <c:v>9.7449999999999992</c:v>
                </c:pt>
                <c:pt idx="134">
                  <c:v>9.7233000000000001</c:v>
                </c:pt>
                <c:pt idx="135">
                  <c:v>9.9580000000000002</c:v>
                </c:pt>
                <c:pt idx="136">
                  <c:v>9.7899999999999991</c:v>
                </c:pt>
                <c:pt idx="137">
                  <c:v>9.8949999999999996</c:v>
                </c:pt>
                <c:pt idx="138">
                  <c:v>10.025</c:v>
                </c:pt>
                <c:pt idx="139">
                  <c:v>9.9845000000000006</c:v>
                </c:pt>
                <c:pt idx="140">
                  <c:v>9.9749999999999996</c:v>
                </c:pt>
                <c:pt idx="141">
                  <c:v>10.279</c:v>
                </c:pt>
                <c:pt idx="142">
                  <c:v>10.1175</c:v>
                </c:pt>
                <c:pt idx="143">
                  <c:v>10.135</c:v>
                </c:pt>
                <c:pt idx="144">
                  <c:v>10.095000000000001</c:v>
                </c:pt>
                <c:pt idx="145">
                  <c:v>9.98</c:v>
                </c:pt>
                <c:pt idx="146">
                  <c:v>10.195</c:v>
                </c:pt>
                <c:pt idx="147">
                  <c:v>10.195</c:v>
                </c:pt>
                <c:pt idx="148">
                  <c:v>10.2995</c:v>
                </c:pt>
                <c:pt idx="149">
                  <c:v>10.172000000000001</c:v>
                </c:pt>
                <c:pt idx="150">
                  <c:v>10.176500000000001</c:v>
                </c:pt>
                <c:pt idx="151">
                  <c:v>10.1835</c:v>
                </c:pt>
                <c:pt idx="152">
                  <c:v>10.179500000000001</c:v>
                </c:pt>
                <c:pt idx="153">
                  <c:v>10.2575</c:v>
                </c:pt>
                <c:pt idx="154">
                  <c:v>10.23</c:v>
                </c:pt>
                <c:pt idx="155">
                  <c:v>10.37</c:v>
                </c:pt>
                <c:pt idx="156">
                  <c:v>10.3565</c:v>
                </c:pt>
                <c:pt idx="157">
                  <c:v>10.462</c:v>
                </c:pt>
                <c:pt idx="158">
                  <c:v>10.837</c:v>
                </c:pt>
                <c:pt idx="159">
                  <c:v>10.9413</c:v>
                </c:pt>
                <c:pt idx="160">
                  <c:v>10.955</c:v>
                </c:pt>
                <c:pt idx="161">
                  <c:v>10.971500000000001</c:v>
                </c:pt>
                <c:pt idx="162">
                  <c:v>10.811</c:v>
                </c:pt>
                <c:pt idx="163">
                  <c:v>11.05</c:v>
                </c:pt>
                <c:pt idx="164">
                  <c:v>11.1225</c:v>
                </c:pt>
                <c:pt idx="165">
                  <c:v>10.9175</c:v>
                </c:pt>
                <c:pt idx="166">
                  <c:v>10.8995</c:v>
                </c:pt>
                <c:pt idx="167">
                  <c:v>10.707000000000001</c:v>
                </c:pt>
                <c:pt idx="168">
                  <c:v>10.7324</c:v>
                </c:pt>
                <c:pt idx="169">
                  <c:v>10.797000000000001</c:v>
                </c:pt>
                <c:pt idx="170">
                  <c:v>10.615500000000001</c:v>
                </c:pt>
                <c:pt idx="171">
                  <c:v>10.564</c:v>
                </c:pt>
                <c:pt idx="172">
                  <c:v>10.2925</c:v>
                </c:pt>
                <c:pt idx="173">
                  <c:v>10.27</c:v>
                </c:pt>
                <c:pt idx="174">
                  <c:v>10.116</c:v>
                </c:pt>
                <c:pt idx="175">
                  <c:v>10.2494</c:v>
                </c:pt>
                <c:pt idx="176">
                  <c:v>10.422499999999999</c:v>
                </c:pt>
                <c:pt idx="177">
                  <c:v>10.289</c:v>
                </c:pt>
                <c:pt idx="178">
                  <c:v>10.659000000000001</c:v>
                </c:pt>
                <c:pt idx="179">
                  <c:v>10.496</c:v>
                </c:pt>
                <c:pt idx="180">
                  <c:v>10.4985</c:v>
                </c:pt>
                <c:pt idx="181">
                  <c:v>10.439500000000001</c:v>
                </c:pt>
                <c:pt idx="182">
                  <c:v>10.5025</c:v>
                </c:pt>
                <c:pt idx="183">
                  <c:v>10.4573</c:v>
                </c:pt>
                <c:pt idx="184">
                  <c:v>10.4413</c:v>
                </c:pt>
                <c:pt idx="185">
                  <c:v>10.519500000000001</c:v>
                </c:pt>
                <c:pt idx="186">
                  <c:v>10.754799999999999</c:v>
                </c:pt>
                <c:pt idx="187">
                  <c:v>10.7448</c:v>
                </c:pt>
                <c:pt idx="188">
                  <c:v>10.8422</c:v>
                </c:pt>
                <c:pt idx="189">
                  <c:v>10.956</c:v>
                </c:pt>
                <c:pt idx="190">
                  <c:v>10.9955</c:v>
                </c:pt>
                <c:pt idx="191">
                  <c:v>10.972</c:v>
                </c:pt>
                <c:pt idx="192">
                  <c:v>10.879300000000001</c:v>
                </c:pt>
                <c:pt idx="193">
                  <c:v>10.8568</c:v>
                </c:pt>
                <c:pt idx="194">
                  <c:v>10.986000000000001</c:v>
                </c:pt>
                <c:pt idx="195">
                  <c:v>11.244999999999999</c:v>
                </c:pt>
                <c:pt idx="196">
                  <c:v>11.2098</c:v>
                </c:pt>
                <c:pt idx="197">
                  <c:v>11.1488</c:v>
                </c:pt>
                <c:pt idx="198">
                  <c:v>11.0595</c:v>
                </c:pt>
                <c:pt idx="199">
                  <c:v>10.9963</c:v>
                </c:pt>
                <c:pt idx="200">
                  <c:v>10.9778</c:v>
                </c:pt>
                <c:pt idx="201">
                  <c:v>11.243499999999999</c:v>
                </c:pt>
                <c:pt idx="202">
                  <c:v>11.311400000000001</c:v>
                </c:pt>
                <c:pt idx="203">
                  <c:v>11.3025</c:v>
                </c:pt>
                <c:pt idx="204">
                  <c:v>11.177899999999999</c:v>
                </c:pt>
                <c:pt idx="205">
                  <c:v>11.265499999999999</c:v>
                </c:pt>
                <c:pt idx="206">
                  <c:v>11.275</c:v>
                </c:pt>
                <c:pt idx="207">
                  <c:v>11.2285</c:v>
                </c:pt>
                <c:pt idx="208">
                  <c:v>10.9217</c:v>
                </c:pt>
                <c:pt idx="209">
                  <c:v>10.86</c:v>
                </c:pt>
                <c:pt idx="210">
                  <c:v>10.8871</c:v>
                </c:pt>
                <c:pt idx="211">
                  <c:v>10.9375</c:v>
                </c:pt>
                <c:pt idx="212">
                  <c:v>11.119</c:v>
                </c:pt>
                <c:pt idx="213">
                  <c:v>11.118499999999999</c:v>
                </c:pt>
                <c:pt idx="214">
                  <c:v>10.902699999999999</c:v>
                </c:pt>
                <c:pt idx="215">
                  <c:v>11.0815</c:v>
                </c:pt>
                <c:pt idx="216">
                  <c:v>10.9635</c:v>
                </c:pt>
                <c:pt idx="217">
                  <c:v>10.954000000000001</c:v>
                </c:pt>
                <c:pt idx="218">
                  <c:v>11.0365</c:v>
                </c:pt>
                <c:pt idx="219">
                  <c:v>10.98</c:v>
                </c:pt>
                <c:pt idx="220">
                  <c:v>11.192500000000001</c:v>
                </c:pt>
                <c:pt idx="221">
                  <c:v>11.170999999999999</c:v>
                </c:pt>
                <c:pt idx="222">
                  <c:v>11.25</c:v>
                </c:pt>
                <c:pt idx="223">
                  <c:v>11.337</c:v>
                </c:pt>
                <c:pt idx="224">
                  <c:v>11.2805</c:v>
                </c:pt>
                <c:pt idx="225">
                  <c:v>11.4223</c:v>
                </c:pt>
                <c:pt idx="226">
                  <c:v>11.5793</c:v>
                </c:pt>
                <c:pt idx="227">
                  <c:v>11.5465</c:v>
                </c:pt>
                <c:pt idx="228">
                  <c:v>11.476800000000001</c:v>
                </c:pt>
                <c:pt idx="229">
                  <c:v>11.467499999999999</c:v>
                </c:pt>
                <c:pt idx="230">
                  <c:v>11.349</c:v>
                </c:pt>
                <c:pt idx="231">
                  <c:v>11.388</c:v>
                </c:pt>
                <c:pt idx="232">
                  <c:v>11.319699999999999</c:v>
                </c:pt>
                <c:pt idx="233">
                  <c:v>11.510199999999999</c:v>
                </c:pt>
                <c:pt idx="234">
                  <c:v>11.470499999999999</c:v>
                </c:pt>
                <c:pt idx="235">
                  <c:v>11.4725</c:v>
                </c:pt>
                <c:pt idx="236">
                  <c:v>11.416</c:v>
                </c:pt>
                <c:pt idx="237">
                  <c:v>11.481999999999999</c:v>
                </c:pt>
                <c:pt idx="238">
                  <c:v>11.4217</c:v>
                </c:pt>
                <c:pt idx="239">
                  <c:v>11.423</c:v>
                </c:pt>
                <c:pt idx="240">
                  <c:v>11.334</c:v>
                </c:pt>
                <c:pt idx="241">
                  <c:v>11.372199999999999</c:v>
                </c:pt>
                <c:pt idx="242">
                  <c:v>11.388999999999999</c:v>
                </c:pt>
                <c:pt idx="243">
                  <c:v>11.592600000000001</c:v>
                </c:pt>
                <c:pt idx="244">
                  <c:v>11.5611</c:v>
                </c:pt>
                <c:pt idx="245">
                  <c:v>11.4108</c:v>
                </c:pt>
                <c:pt idx="246">
                  <c:v>11.43</c:v>
                </c:pt>
                <c:pt idx="247">
                  <c:v>11.272</c:v>
                </c:pt>
                <c:pt idx="248">
                  <c:v>11.2561</c:v>
                </c:pt>
                <c:pt idx="249">
                  <c:v>11.443300000000001</c:v>
                </c:pt>
                <c:pt idx="250">
                  <c:v>11.5038</c:v>
                </c:pt>
                <c:pt idx="251">
                  <c:v>11.45</c:v>
                </c:pt>
                <c:pt idx="252">
                  <c:v>11.4445</c:v>
                </c:pt>
                <c:pt idx="253">
                  <c:v>11.37</c:v>
                </c:pt>
                <c:pt idx="254">
                  <c:v>11.335000000000001</c:v>
                </c:pt>
                <c:pt idx="255">
                  <c:v>11.224</c:v>
                </c:pt>
                <c:pt idx="256">
                  <c:v>11.2056</c:v>
                </c:pt>
                <c:pt idx="257">
                  <c:v>11.2583</c:v>
                </c:pt>
                <c:pt idx="258">
                  <c:v>11.181800000000001</c:v>
                </c:pt>
                <c:pt idx="259">
                  <c:v>11.230499999999999</c:v>
                </c:pt>
                <c:pt idx="260">
                  <c:v>11.375299999999999</c:v>
                </c:pt>
                <c:pt idx="261">
                  <c:v>11.212</c:v>
                </c:pt>
                <c:pt idx="262">
                  <c:v>11.249000000000001</c:v>
                </c:pt>
                <c:pt idx="263">
                  <c:v>11.299799999999999</c:v>
                </c:pt>
                <c:pt idx="264">
                  <c:v>11.173999999999999</c:v>
                </c:pt>
                <c:pt idx="265">
                  <c:v>11.202500000000001</c:v>
                </c:pt>
                <c:pt idx="266">
                  <c:v>11.1721</c:v>
                </c:pt>
                <c:pt idx="267">
                  <c:v>11.0883</c:v>
                </c:pt>
                <c:pt idx="268">
                  <c:v>11.103</c:v>
                </c:pt>
                <c:pt idx="269">
                  <c:v>10.985300000000001</c:v>
                </c:pt>
                <c:pt idx="270">
                  <c:v>11.202999999999999</c:v>
                </c:pt>
                <c:pt idx="271">
                  <c:v>11.249000000000001</c:v>
                </c:pt>
                <c:pt idx="272">
                  <c:v>11.267799999999999</c:v>
                </c:pt>
                <c:pt idx="273">
                  <c:v>11.2445</c:v>
                </c:pt>
                <c:pt idx="274">
                  <c:v>11.074999999999999</c:v>
                </c:pt>
                <c:pt idx="275">
                  <c:v>11.071199999999999</c:v>
                </c:pt>
                <c:pt idx="276">
                  <c:v>11.087</c:v>
                </c:pt>
                <c:pt idx="277">
                  <c:v>10.9983</c:v>
                </c:pt>
                <c:pt idx="278">
                  <c:v>11.047800000000001</c:v>
                </c:pt>
                <c:pt idx="279">
                  <c:v>10.9945</c:v>
                </c:pt>
                <c:pt idx="280">
                  <c:v>10.965299999999999</c:v>
                </c:pt>
                <c:pt idx="281">
                  <c:v>10.879</c:v>
                </c:pt>
                <c:pt idx="282">
                  <c:v>10.883800000000001</c:v>
                </c:pt>
                <c:pt idx="283">
                  <c:v>10.8307</c:v>
                </c:pt>
                <c:pt idx="284">
                  <c:v>10.7674</c:v>
                </c:pt>
                <c:pt idx="285">
                  <c:v>10.8035</c:v>
                </c:pt>
                <c:pt idx="286">
                  <c:v>10.774000000000001</c:v>
                </c:pt>
                <c:pt idx="287">
                  <c:v>10.7125</c:v>
                </c:pt>
                <c:pt idx="288">
                  <c:v>10.6065</c:v>
                </c:pt>
                <c:pt idx="289">
                  <c:v>10.683</c:v>
                </c:pt>
                <c:pt idx="290">
                  <c:v>10.6145</c:v>
                </c:pt>
                <c:pt idx="291">
                  <c:v>10.6187</c:v>
                </c:pt>
                <c:pt idx="292">
                  <c:v>10.6037</c:v>
                </c:pt>
                <c:pt idx="293">
                  <c:v>10.821300000000001</c:v>
                </c:pt>
                <c:pt idx="294">
                  <c:v>10.826499999999999</c:v>
                </c:pt>
                <c:pt idx="295">
                  <c:v>10.681799999999999</c:v>
                </c:pt>
                <c:pt idx="296">
                  <c:v>10.803800000000001</c:v>
                </c:pt>
                <c:pt idx="297">
                  <c:v>10.827500000000001</c:v>
                </c:pt>
                <c:pt idx="298">
                  <c:v>10.8848</c:v>
                </c:pt>
                <c:pt idx="299">
                  <c:v>10.7164</c:v>
                </c:pt>
                <c:pt idx="300">
                  <c:v>10.815300000000001</c:v>
                </c:pt>
                <c:pt idx="301">
                  <c:v>10.86</c:v>
                </c:pt>
                <c:pt idx="302">
                  <c:v>10.872999999999999</c:v>
                </c:pt>
                <c:pt idx="303">
                  <c:v>10.762499999999999</c:v>
                </c:pt>
                <c:pt idx="304">
                  <c:v>10.712</c:v>
                </c:pt>
                <c:pt idx="305">
                  <c:v>10.644500000000001</c:v>
                </c:pt>
                <c:pt idx="306">
                  <c:v>10.624499999999999</c:v>
                </c:pt>
                <c:pt idx="307">
                  <c:v>10.5885</c:v>
                </c:pt>
                <c:pt idx="308">
                  <c:v>10.4217</c:v>
                </c:pt>
                <c:pt idx="309">
                  <c:v>10.6225</c:v>
                </c:pt>
                <c:pt idx="310">
                  <c:v>10.663499999999999</c:v>
                </c:pt>
                <c:pt idx="311">
                  <c:v>10.7555</c:v>
                </c:pt>
                <c:pt idx="312">
                  <c:v>10.627800000000001</c:v>
                </c:pt>
                <c:pt idx="313">
                  <c:v>10.631499999999999</c:v>
                </c:pt>
                <c:pt idx="314">
                  <c:v>10.593500000000001</c:v>
                </c:pt>
                <c:pt idx="315">
                  <c:v>10.4978</c:v>
                </c:pt>
                <c:pt idx="316">
                  <c:v>10.4498</c:v>
                </c:pt>
                <c:pt idx="317">
                  <c:v>10.549300000000001</c:v>
                </c:pt>
                <c:pt idx="318">
                  <c:v>10.509499999999999</c:v>
                </c:pt>
                <c:pt idx="319">
                  <c:v>10.4823</c:v>
                </c:pt>
                <c:pt idx="320">
                  <c:v>10.488300000000001</c:v>
                </c:pt>
                <c:pt idx="321">
                  <c:v>10.6663</c:v>
                </c:pt>
                <c:pt idx="322">
                  <c:v>10.67</c:v>
                </c:pt>
                <c:pt idx="323">
                  <c:v>10.848000000000001</c:v>
                </c:pt>
                <c:pt idx="324">
                  <c:v>11.016</c:v>
                </c:pt>
                <c:pt idx="325">
                  <c:v>10.926500000000001</c:v>
                </c:pt>
                <c:pt idx="326">
                  <c:v>11.050800000000001</c:v>
                </c:pt>
                <c:pt idx="327">
                  <c:v>10.942500000000001</c:v>
                </c:pt>
                <c:pt idx="328">
                  <c:v>11.151999999999999</c:v>
                </c:pt>
                <c:pt idx="329">
                  <c:v>10.981199999999999</c:v>
                </c:pt>
                <c:pt idx="330">
                  <c:v>10.876799999999999</c:v>
                </c:pt>
                <c:pt idx="331">
                  <c:v>11.039899999999999</c:v>
                </c:pt>
                <c:pt idx="332">
                  <c:v>11.359299999999999</c:v>
                </c:pt>
                <c:pt idx="333">
                  <c:v>11.3043</c:v>
                </c:pt>
                <c:pt idx="334">
                  <c:v>11.308400000000001</c:v>
                </c:pt>
                <c:pt idx="335">
                  <c:v>11.477499999999999</c:v>
                </c:pt>
                <c:pt idx="336">
                  <c:v>11.4383</c:v>
                </c:pt>
                <c:pt idx="337">
                  <c:v>11.4338</c:v>
                </c:pt>
                <c:pt idx="338">
                  <c:v>11.064</c:v>
                </c:pt>
                <c:pt idx="339">
                  <c:v>10.9785</c:v>
                </c:pt>
                <c:pt idx="340">
                  <c:v>10.9297</c:v>
                </c:pt>
                <c:pt idx="341">
                  <c:v>10.906000000000001</c:v>
                </c:pt>
                <c:pt idx="342">
                  <c:v>11.034000000000001</c:v>
                </c:pt>
                <c:pt idx="343">
                  <c:v>10.8735</c:v>
                </c:pt>
                <c:pt idx="344">
                  <c:v>10.7713</c:v>
                </c:pt>
                <c:pt idx="345">
                  <c:v>10.8421</c:v>
                </c:pt>
                <c:pt idx="346">
                  <c:v>10.8704</c:v>
                </c:pt>
                <c:pt idx="347">
                  <c:v>10.867599999999999</c:v>
                </c:pt>
                <c:pt idx="348">
                  <c:v>11.0045</c:v>
                </c:pt>
                <c:pt idx="349">
                  <c:v>10.970499999999999</c:v>
                </c:pt>
                <c:pt idx="350">
                  <c:v>11.013999999999999</c:v>
                </c:pt>
                <c:pt idx="351">
                  <c:v>11.0625</c:v>
                </c:pt>
                <c:pt idx="352">
                  <c:v>11.0435</c:v>
                </c:pt>
                <c:pt idx="353">
                  <c:v>10.8485</c:v>
                </c:pt>
                <c:pt idx="354">
                  <c:v>10.798999999999999</c:v>
                </c:pt>
                <c:pt idx="355">
                  <c:v>10.773300000000001</c:v>
                </c:pt>
                <c:pt idx="356">
                  <c:v>10.8415</c:v>
                </c:pt>
                <c:pt idx="357">
                  <c:v>10.861499999999999</c:v>
                </c:pt>
                <c:pt idx="358">
                  <c:v>10.9617</c:v>
                </c:pt>
                <c:pt idx="359">
                  <c:v>11.027799999999999</c:v>
                </c:pt>
                <c:pt idx="360">
                  <c:v>10.860900000000001</c:v>
                </c:pt>
                <c:pt idx="361">
                  <c:v>10.84</c:v>
                </c:pt>
                <c:pt idx="362">
                  <c:v>10.8293</c:v>
                </c:pt>
                <c:pt idx="363">
                  <c:v>10.889200000000001</c:v>
                </c:pt>
                <c:pt idx="364">
                  <c:v>10.7743</c:v>
                </c:pt>
                <c:pt idx="365">
                  <c:v>10.994999999999999</c:v>
                </c:pt>
                <c:pt idx="366">
                  <c:v>10.968299999999999</c:v>
                </c:pt>
                <c:pt idx="367">
                  <c:v>10.9468</c:v>
                </c:pt>
                <c:pt idx="368">
                  <c:v>11.029199999999999</c:v>
                </c:pt>
                <c:pt idx="369">
                  <c:v>10.9223</c:v>
                </c:pt>
                <c:pt idx="370">
                  <c:v>10.958399999999999</c:v>
                </c:pt>
                <c:pt idx="371">
                  <c:v>10.992699999999999</c:v>
                </c:pt>
                <c:pt idx="372">
                  <c:v>11.1729</c:v>
                </c:pt>
                <c:pt idx="373">
                  <c:v>11.1425</c:v>
                </c:pt>
                <c:pt idx="374">
                  <c:v>11.1853</c:v>
                </c:pt>
                <c:pt idx="375">
                  <c:v>11.1175</c:v>
                </c:pt>
                <c:pt idx="376">
                  <c:v>11.0565</c:v>
                </c:pt>
                <c:pt idx="377">
                  <c:v>10.977499999999999</c:v>
                </c:pt>
                <c:pt idx="378">
                  <c:v>10.999000000000001</c:v>
                </c:pt>
                <c:pt idx="379">
                  <c:v>10.984</c:v>
                </c:pt>
                <c:pt idx="380">
                  <c:v>10.984</c:v>
                </c:pt>
                <c:pt idx="381">
                  <c:v>10.936</c:v>
                </c:pt>
                <c:pt idx="382">
                  <c:v>10.845800000000001</c:v>
                </c:pt>
                <c:pt idx="383">
                  <c:v>10.807600000000001</c:v>
                </c:pt>
                <c:pt idx="384">
                  <c:v>10.795</c:v>
                </c:pt>
                <c:pt idx="385">
                  <c:v>10.813800000000001</c:v>
                </c:pt>
                <c:pt idx="386">
                  <c:v>10.808</c:v>
                </c:pt>
                <c:pt idx="387">
                  <c:v>11.016299999999999</c:v>
                </c:pt>
                <c:pt idx="388">
                  <c:v>10.7408</c:v>
                </c:pt>
                <c:pt idx="389">
                  <c:v>10.872999999999999</c:v>
                </c:pt>
                <c:pt idx="390">
                  <c:v>10.7745</c:v>
                </c:pt>
                <c:pt idx="391">
                  <c:v>10.8438</c:v>
                </c:pt>
                <c:pt idx="392">
                  <c:v>10.747</c:v>
                </c:pt>
                <c:pt idx="393">
                  <c:v>10.837300000000001</c:v>
                </c:pt>
                <c:pt idx="394">
                  <c:v>10.986000000000001</c:v>
                </c:pt>
                <c:pt idx="395">
                  <c:v>10.9527</c:v>
                </c:pt>
                <c:pt idx="396">
                  <c:v>11.091699999999999</c:v>
                </c:pt>
                <c:pt idx="397">
                  <c:v>11.142200000000001</c:v>
                </c:pt>
                <c:pt idx="398">
                  <c:v>11.145899999999999</c:v>
                </c:pt>
                <c:pt idx="399">
                  <c:v>11.0288</c:v>
                </c:pt>
                <c:pt idx="400">
                  <c:v>11.0853</c:v>
                </c:pt>
                <c:pt idx="401">
                  <c:v>10.998799999999999</c:v>
                </c:pt>
                <c:pt idx="402">
                  <c:v>10.928800000000001</c:v>
                </c:pt>
                <c:pt idx="403">
                  <c:v>10.902900000000001</c:v>
                </c:pt>
                <c:pt idx="404">
                  <c:v>10.8287</c:v>
                </c:pt>
                <c:pt idx="405">
                  <c:v>10.817399999999999</c:v>
                </c:pt>
                <c:pt idx="406">
                  <c:v>10.825200000000001</c:v>
                </c:pt>
                <c:pt idx="407">
                  <c:v>10.7354</c:v>
                </c:pt>
                <c:pt idx="408">
                  <c:v>10.6991</c:v>
                </c:pt>
                <c:pt idx="409">
                  <c:v>10.853999999999999</c:v>
                </c:pt>
                <c:pt idx="410">
                  <c:v>10.965999999999999</c:v>
                </c:pt>
                <c:pt idx="411">
                  <c:v>10.966200000000001</c:v>
                </c:pt>
                <c:pt idx="412">
                  <c:v>10.886800000000001</c:v>
                </c:pt>
                <c:pt idx="413">
                  <c:v>10.8805</c:v>
                </c:pt>
                <c:pt idx="414">
                  <c:v>10.848100000000001</c:v>
                </c:pt>
                <c:pt idx="415">
                  <c:v>10.815</c:v>
                </c:pt>
                <c:pt idx="416">
                  <c:v>10.8902</c:v>
                </c:pt>
                <c:pt idx="417">
                  <c:v>10.927099999999999</c:v>
                </c:pt>
                <c:pt idx="418">
                  <c:v>10.9474</c:v>
                </c:pt>
                <c:pt idx="419">
                  <c:v>10.9308</c:v>
                </c:pt>
                <c:pt idx="420">
                  <c:v>10.848100000000001</c:v>
                </c:pt>
                <c:pt idx="421">
                  <c:v>10.845599999999999</c:v>
                </c:pt>
                <c:pt idx="422">
                  <c:v>10.764099999999999</c:v>
                </c:pt>
                <c:pt idx="423">
                  <c:v>10.7631</c:v>
                </c:pt>
                <c:pt idx="424">
                  <c:v>10.73</c:v>
                </c:pt>
                <c:pt idx="425">
                  <c:v>10.7216</c:v>
                </c:pt>
                <c:pt idx="426">
                  <c:v>10.768800000000001</c:v>
                </c:pt>
                <c:pt idx="427">
                  <c:v>10.683999999999999</c:v>
                </c:pt>
                <c:pt idx="428">
                  <c:v>10.693300000000001</c:v>
                </c:pt>
                <c:pt idx="429">
                  <c:v>10.564500000000001</c:v>
                </c:pt>
                <c:pt idx="430">
                  <c:v>10.565099999999999</c:v>
                </c:pt>
                <c:pt idx="431">
                  <c:v>10.458500000000001</c:v>
                </c:pt>
                <c:pt idx="432">
                  <c:v>10.482799999999999</c:v>
                </c:pt>
                <c:pt idx="433">
                  <c:v>10.5383</c:v>
                </c:pt>
                <c:pt idx="434">
                  <c:v>10.502000000000001</c:v>
                </c:pt>
                <c:pt idx="435">
                  <c:v>10.482799999999999</c:v>
                </c:pt>
                <c:pt idx="436">
                  <c:v>10.388500000000001</c:v>
                </c:pt>
                <c:pt idx="437">
                  <c:v>10.3782</c:v>
                </c:pt>
                <c:pt idx="438">
                  <c:v>10.312799999999999</c:v>
                </c:pt>
                <c:pt idx="439">
                  <c:v>10.424799999999999</c:v>
                </c:pt>
                <c:pt idx="440">
                  <c:v>10.3119</c:v>
                </c:pt>
                <c:pt idx="441">
                  <c:v>10.290800000000001</c:v>
                </c:pt>
                <c:pt idx="442">
                  <c:v>10.3688</c:v>
                </c:pt>
                <c:pt idx="443">
                  <c:v>10.3155</c:v>
                </c:pt>
                <c:pt idx="444">
                  <c:v>10.2963</c:v>
                </c:pt>
                <c:pt idx="445">
                  <c:v>10.0365</c:v>
                </c:pt>
                <c:pt idx="446">
                  <c:v>10.052099999999999</c:v>
                </c:pt>
                <c:pt idx="447">
                  <c:v>9.9128000000000007</c:v>
                </c:pt>
                <c:pt idx="448">
                  <c:v>10.160500000000001</c:v>
                </c:pt>
                <c:pt idx="449">
                  <c:v>10.1325</c:v>
                </c:pt>
                <c:pt idx="450">
                  <c:v>10.158300000000001</c:v>
                </c:pt>
                <c:pt idx="451">
                  <c:v>10.361499999999999</c:v>
                </c:pt>
                <c:pt idx="452">
                  <c:v>10.5639</c:v>
                </c:pt>
                <c:pt idx="453">
                  <c:v>10.7188</c:v>
                </c:pt>
                <c:pt idx="454">
                  <c:v>10.7705</c:v>
                </c:pt>
                <c:pt idx="455">
                  <c:v>10.937799999999999</c:v>
                </c:pt>
                <c:pt idx="456">
                  <c:v>12.3146</c:v>
                </c:pt>
                <c:pt idx="457">
                  <c:v>12.313499999999999</c:v>
                </c:pt>
                <c:pt idx="458">
                  <c:v>13.236599999999999</c:v>
                </c:pt>
                <c:pt idx="459">
                  <c:v>13.0405</c:v>
                </c:pt>
                <c:pt idx="460">
                  <c:v>12.4825</c:v>
                </c:pt>
                <c:pt idx="461">
                  <c:v>12.9663</c:v>
                </c:pt>
                <c:pt idx="462">
                  <c:v>13.141</c:v>
                </c:pt>
                <c:pt idx="463">
                  <c:v>13.232799999999999</c:v>
                </c:pt>
                <c:pt idx="464">
                  <c:v>13.565</c:v>
                </c:pt>
                <c:pt idx="465">
                  <c:v>13.568999999999999</c:v>
                </c:pt>
                <c:pt idx="466">
                  <c:v>13.051299999999999</c:v>
                </c:pt>
                <c:pt idx="467">
                  <c:v>13.3269</c:v>
                </c:pt>
                <c:pt idx="468">
                  <c:v>13.7613</c:v>
                </c:pt>
                <c:pt idx="469">
                  <c:v>13.3803</c:v>
                </c:pt>
                <c:pt idx="470">
                  <c:v>13.818999999999999</c:v>
                </c:pt>
                <c:pt idx="471">
                  <c:v>14.023300000000001</c:v>
                </c:pt>
                <c:pt idx="472">
                  <c:v>14.2431</c:v>
                </c:pt>
                <c:pt idx="473">
                  <c:v>14.5708</c:v>
                </c:pt>
                <c:pt idx="474">
                  <c:v>14.5253</c:v>
                </c:pt>
                <c:pt idx="475">
                  <c:v>14.7127</c:v>
                </c:pt>
                <c:pt idx="476">
                  <c:v>14.827500000000001</c:v>
                </c:pt>
                <c:pt idx="477">
                  <c:v>15.345000000000001</c:v>
                </c:pt>
                <c:pt idx="478">
                  <c:v>15.254300000000001</c:v>
                </c:pt>
                <c:pt idx="479">
                  <c:v>14.051</c:v>
                </c:pt>
                <c:pt idx="480">
                  <c:v>14.3565</c:v>
                </c:pt>
                <c:pt idx="481">
                  <c:v>14.1722</c:v>
                </c:pt>
                <c:pt idx="482">
                  <c:v>13.4687</c:v>
                </c:pt>
                <c:pt idx="483">
                  <c:v>13.210800000000001</c:v>
                </c:pt>
                <c:pt idx="484">
                  <c:v>13.1486</c:v>
                </c:pt>
                <c:pt idx="485">
                  <c:v>13.819699999999999</c:v>
                </c:pt>
                <c:pt idx="486">
                  <c:v>13.264900000000001</c:v>
                </c:pt>
                <c:pt idx="487">
                  <c:v>13.221</c:v>
                </c:pt>
                <c:pt idx="488">
                  <c:v>12.9465</c:v>
                </c:pt>
                <c:pt idx="489">
                  <c:v>13.170500000000001</c:v>
                </c:pt>
                <c:pt idx="490">
                  <c:v>13.169700000000001</c:v>
                </c:pt>
                <c:pt idx="491">
                  <c:v>13.6043</c:v>
                </c:pt>
                <c:pt idx="492">
                  <c:v>13.4886</c:v>
                </c:pt>
                <c:pt idx="493">
                  <c:v>13.3477</c:v>
                </c:pt>
                <c:pt idx="494">
                  <c:v>13.185</c:v>
                </c:pt>
                <c:pt idx="495">
                  <c:v>13.4062</c:v>
                </c:pt>
                <c:pt idx="496">
                  <c:v>13.748200000000001</c:v>
                </c:pt>
                <c:pt idx="497">
                  <c:v>13.323499999999999</c:v>
                </c:pt>
                <c:pt idx="498">
                  <c:v>13.2013</c:v>
                </c:pt>
                <c:pt idx="499">
                  <c:v>13.1257</c:v>
                </c:pt>
                <c:pt idx="500">
                  <c:v>13.023899999999999</c:v>
                </c:pt>
                <c:pt idx="501">
                  <c:v>12.925000000000001</c:v>
                </c:pt>
                <c:pt idx="502">
                  <c:v>13.0002</c:v>
                </c:pt>
                <c:pt idx="503">
                  <c:v>13.6806</c:v>
                </c:pt>
                <c:pt idx="504">
                  <c:v>13.3569</c:v>
                </c:pt>
                <c:pt idx="505">
                  <c:v>13.2896</c:v>
                </c:pt>
                <c:pt idx="506">
                  <c:v>13.3409</c:v>
                </c:pt>
                <c:pt idx="507">
                  <c:v>13.5364</c:v>
                </c:pt>
                <c:pt idx="508">
                  <c:v>13.4674</c:v>
                </c:pt>
                <c:pt idx="509">
                  <c:v>13.1187</c:v>
                </c:pt>
                <c:pt idx="510">
                  <c:v>13.0434</c:v>
                </c:pt>
                <c:pt idx="511">
                  <c:v>13.222799999999999</c:v>
                </c:pt>
                <c:pt idx="512">
                  <c:v>13.256399999999999</c:v>
                </c:pt>
                <c:pt idx="513">
                  <c:v>13.213100000000001</c:v>
                </c:pt>
                <c:pt idx="514">
                  <c:v>13.0388</c:v>
                </c:pt>
                <c:pt idx="515">
                  <c:v>12.894299999999999</c:v>
                </c:pt>
                <c:pt idx="516">
                  <c:v>12.851599999999999</c:v>
                </c:pt>
                <c:pt idx="517">
                  <c:v>12.9247</c:v>
                </c:pt>
                <c:pt idx="518">
                  <c:v>12.6951</c:v>
                </c:pt>
                <c:pt idx="519">
                  <c:v>12.876799999999999</c:v>
                </c:pt>
                <c:pt idx="520">
                  <c:v>13.000500000000001</c:v>
                </c:pt>
                <c:pt idx="521">
                  <c:v>12.811199999999999</c:v>
                </c:pt>
                <c:pt idx="522">
                  <c:v>12.817600000000001</c:v>
                </c:pt>
                <c:pt idx="523">
                  <c:v>12.6402</c:v>
                </c:pt>
                <c:pt idx="524">
                  <c:v>12.870699999999999</c:v>
                </c:pt>
                <c:pt idx="525">
                  <c:v>12.8629</c:v>
                </c:pt>
                <c:pt idx="526">
                  <c:v>13.010300000000001</c:v>
                </c:pt>
                <c:pt idx="527">
                  <c:v>12.842499999999999</c:v>
                </c:pt>
                <c:pt idx="528">
                  <c:v>12.9315</c:v>
                </c:pt>
                <c:pt idx="529">
                  <c:v>12.7326</c:v>
                </c:pt>
                <c:pt idx="530">
                  <c:v>12.620799999999999</c:v>
                </c:pt>
                <c:pt idx="531">
                  <c:v>12.5282</c:v>
                </c:pt>
                <c:pt idx="532">
                  <c:v>12.4788</c:v>
                </c:pt>
                <c:pt idx="533">
                  <c:v>12.368399999999999</c:v>
                </c:pt>
                <c:pt idx="534">
                  <c:v>12.2179</c:v>
                </c:pt>
                <c:pt idx="535">
                  <c:v>12.178599999999999</c:v>
                </c:pt>
                <c:pt idx="536">
                  <c:v>12.2212</c:v>
                </c:pt>
                <c:pt idx="537">
                  <c:v>12.380100000000001</c:v>
                </c:pt>
                <c:pt idx="538">
                  <c:v>12.545</c:v>
                </c:pt>
                <c:pt idx="539">
                  <c:v>12.510400000000001</c:v>
                </c:pt>
                <c:pt idx="540">
                  <c:v>12.744999999999999</c:v>
                </c:pt>
                <c:pt idx="541">
                  <c:v>13.0444</c:v>
                </c:pt>
                <c:pt idx="542">
                  <c:v>12.97</c:v>
                </c:pt>
                <c:pt idx="543">
                  <c:v>12.8826</c:v>
                </c:pt>
                <c:pt idx="544">
                  <c:v>12.5763</c:v>
                </c:pt>
                <c:pt idx="545">
                  <c:v>12.611499999999999</c:v>
                </c:pt>
                <c:pt idx="546">
                  <c:v>12.883800000000001</c:v>
                </c:pt>
                <c:pt idx="547">
                  <c:v>12.967499999999999</c:v>
                </c:pt>
                <c:pt idx="548">
                  <c:v>12.6724</c:v>
                </c:pt>
                <c:pt idx="549">
                  <c:v>12.7743</c:v>
                </c:pt>
                <c:pt idx="550">
                  <c:v>12.6843</c:v>
                </c:pt>
                <c:pt idx="551">
                  <c:v>12.5809</c:v>
                </c:pt>
                <c:pt idx="552">
                  <c:v>12.601699999999999</c:v>
                </c:pt>
                <c:pt idx="553">
                  <c:v>12.596</c:v>
                </c:pt>
                <c:pt idx="554">
                  <c:v>12.973599999999999</c:v>
                </c:pt>
                <c:pt idx="555">
                  <c:v>13.204599999999999</c:v>
                </c:pt>
                <c:pt idx="556">
                  <c:v>13.0624</c:v>
                </c:pt>
                <c:pt idx="557">
                  <c:v>12.8362</c:v>
                </c:pt>
                <c:pt idx="558">
                  <c:v>12.718299999999999</c:v>
                </c:pt>
                <c:pt idx="559">
                  <c:v>12.498200000000001</c:v>
                </c:pt>
                <c:pt idx="560">
                  <c:v>12.475300000000001</c:v>
                </c:pt>
                <c:pt idx="561">
                  <c:v>12.4047</c:v>
                </c:pt>
                <c:pt idx="562">
                  <c:v>12.5245</c:v>
                </c:pt>
                <c:pt idx="563">
                  <c:v>12.413600000000001</c:v>
                </c:pt>
                <c:pt idx="564">
                  <c:v>12.2959</c:v>
                </c:pt>
                <c:pt idx="565">
                  <c:v>12.3032</c:v>
                </c:pt>
                <c:pt idx="566">
                  <c:v>12.4176</c:v>
                </c:pt>
                <c:pt idx="567">
                  <c:v>12.4778</c:v>
                </c:pt>
                <c:pt idx="568">
                  <c:v>12.4877</c:v>
                </c:pt>
                <c:pt idx="569">
                  <c:v>12.4941</c:v>
                </c:pt>
                <c:pt idx="570">
                  <c:v>12.388</c:v>
                </c:pt>
                <c:pt idx="571">
                  <c:v>12.352600000000001</c:v>
                </c:pt>
                <c:pt idx="572">
                  <c:v>12.386799999999999</c:v>
                </c:pt>
                <c:pt idx="573">
                  <c:v>12.227600000000001</c:v>
                </c:pt>
                <c:pt idx="574">
                  <c:v>12.1348</c:v>
                </c:pt>
                <c:pt idx="575">
                  <c:v>12.0182</c:v>
                </c:pt>
                <c:pt idx="576">
                  <c:v>12.0945</c:v>
                </c:pt>
                <c:pt idx="577">
                  <c:v>12.0001</c:v>
                </c:pt>
                <c:pt idx="578">
                  <c:v>12.04</c:v>
                </c:pt>
                <c:pt idx="579">
                  <c:v>12.1516</c:v>
                </c:pt>
                <c:pt idx="580">
                  <c:v>12.131600000000001</c:v>
                </c:pt>
                <c:pt idx="581">
                  <c:v>12.120799999999999</c:v>
                </c:pt>
                <c:pt idx="582">
                  <c:v>12.0054</c:v>
                </c:pt>
                <c:pt idx="583">
                  <c:v>11.994400000000001</c:v>
                </c:pt>
                <c:pt idx="584">
                  <c:v>11.9915</c:v>
                </c:pt>
                <c:pt idx="585">
                  <c:v>11.9552</c:v>
                </c:pt>
                <c:pt idx="586">
                  <c:v>11.818099999999999</c:v>
                </c:pt>
                <c:pt idx="587">
                  <c:v>11.838100000000001</c:v>
                </c:pt>
                <c:pt idx="588">
                  <c:v>11.6792</c:v>
                </c:pt>
                <c:pt idx="589">
                  <c:v>11.5779</c:v>
                </c:pt>
                <c:pt idx="590">
                  <c:v>11.571</c:v>
                </c:pt>
                <c:pt idx="591">
                  <c:v>11.5459</c:v>
                </c:pt>
                <c:pt idx="592">
                  <c:v>11.715999999999999</c:v>
                </c:pt>
                <c:pt idx="593">
                  <c:v>11.6922</c:v>
                </c:pt>
                <c:pt idx="594">
                  <c:v>11.5693</c:v>
                </c:pt>
                <c:pt idx="595">
                  <c:v>11.7569</c:v>
                </c:pt>
                <c:pt idx="596">
                  <c:v>11.7972</c:v>
                </c:pt>
                <c:pt idx="597">
                  <c:v>11.7775</c:v>
                </c:pt>
                <c:pt idx="598">
                  <c:v>11.806699999999999</c:v>
                </c:pt>
                <c:pt idx="599">
                  <c:v>11.6355</c:v>
                </c:pt>
                <c:pt idx="600">
                  <c:v>11.7927</c:v>
                </c:pt>
                <c:pt idx="601">
                  <c:v>11.6578</c:v>
                </c:pt>
                <c:pt idx="602">
                  <c:v>11.6252</c:v>
                </c:pt>
                <c:pt idx="603">
                  <c:v>11.845800000000001</c:v>
                </c:pt>
                <c:pt idx="604">
                  <c:v>12.039099999999999</c:v>
                </c:pt>
                <c:pt idx="605">
                  <c:v>12.2575</c:v>
                </c:pt>
                <c:pt idx="606">
                  <c:v>12.3131</c:v>
                </c:pt>
                <c:pt idx="607">
                  <c:v>12.5322</c:v>
                </c:pt>
                <c:pt idx="608">
                  <c:v>12.511900000000001</c:v>
                </c:pt>
                <c:pt idx="609">
                  <c:v>12.884</c:v>
                </c:pt>
                <c:pt idx="610">
                  <c:v>13.229900000000001</c:v>
                </c:pt>
                <c:pt idx="611">
                  <c:v>13.3658</c:v>
                </c:pt>
                <c:pt idx="612">
                  <c:v>13.7439</c:v>
                </c:pt>
                <c:pt idx="613">
                  <c:v>13.3988</c:v>
                </c:pt>
                <c:pt idx="614">
                  <c:v>13.3809</c:v>
                </c:pt>
                <c:pt idx="615">
                  <c:v>13.5191</c:v>
                </c:pt>
                <c:pt idx="616">
                  <c:v>13.6136</c:v>
                </c:pt>
                <c:pt idx="617">
                  <c:v>13.333600000000001</c:v>
                </c:pt>
                <c:pt idx="618">
                  <c:v>13.603899999999999</c:v>
                </c:pt>
                <c:pt idx="619">
                  <c:v>13.9785</c:v>
                </c:pt>
                <c:pt idx="620">
                  <c:v>13.823</c:v>
                </c:pt>
                <c:pt idx="621">
                  <c:v>13.4823</c:v>
                </c:pt>
                <c:pt idx="622">
                  <c:v>13.869</c:v>
                </c:pt>
                <c:pt idx="623">
                  <c:v>13.7845</c:v>
                </c:pt>
                <c:pt idx="624">
                  <c:v>14.0101</c:v>
                </c:pt>
                <c:pt idx="625">
                  <c:v>13.646800000000001</c:v>
                </c:pt>
                <c:pt idx="626">
                  <c:v>13.632899999999999</c:v>
                </c:pt>
                <c:pt idx="627">
                  <c:v>13.4381</c:v>
                </c:pt>
                <c:pt idx="628">
                  <c:v>13.0998</c:v>
                </c:pt>
                <c:pt idx="629">
                  <c:v>13.0456</c:v>
                </c:pt>
                <c:pt idx="630">
                  <c:v>12.675000000000001</c:v>
                </c:pt>
                <c:pt idx="631">
                  <c:v>12.7605</c:v>
                </c:pt>
                <c:pt idx="632">
                  <c:v>12.792899999999999</c:v>
                </c:pt>
                <c:pt idx="633">
                  <c:v>12.8444</c:v>
                </c:pt>
                <c:pt idx="634">
                  <c:v>13.001099999999999</c:v>
                </c:pt>
                <c:pt idx="635">
                  <c:v>12.559200000000001</c:v>
                </c:pt>
                <c:pt idx="636">
                  <c:v>12.6502</c:v>
                </c:pt>
                <c:pt idx="637">
                  <c:v>12.702500000000001</c:v>
                </c:pt>
                <c:pt idx="638">
                  <c:v>12.763199999999999</c:v>
                </c:pt>
                <c:pt idx="639">
                  <c:v>13.1578</c:v>
                </c:pt>
                <c:pt idx="640">
                  <c:v>13.106999999999999</c:v>
                </c:pt>
                <c:pt idx="641">
                  <c:v>13.156700000000001</c:v>
                </c:pt>
                <c:pt idx="642">
                  <c:v>12.9162</c:v>
                </c:pt>
                <c:pt idx="643">
                  <c:v>13.3673</c:v>
                </c:pt>
                <c:pt idx="644">
                  <c:v>13.8363</c:v>
                </c:pt>
                <c:pt idx="645">
                  <c:v>13.9031</c:v>
                </c:pt>
                <c:pt idx="646">
                  <c:v>13.8832</c:v>
                </c:pt>
                <c:pt idx="647">
                  <c:v>14.2188</c:v>
                </c:pt>
                <c:pt idx="648">
                  <c:v>13.976699999999999</c:v>
                </c:pt>
                <c:pt idx="649">
                  <c:v>13.6846</c:v>
                </c:pt>
                <c:pt idx="650">
                  <c:v>13.76</c:v>
                </c:pt>
                <c:pt idx="651">
                  <c:v>13.331099999999999</c:v>
                </c:pt>
                <c:pt idx="652">
                  <c:v>13.379200000000001</c:v>
                </c:pt>
                <c:pt idx="653">
                  <c:v>13.1579</c:v>
                </c:pt>
                <c:pt idx="654">
                  <c:v>13.709</c:v>
                </c:pt>
                <c:pt idx="655">
                  <c:v>13.3291</c:v>
                </c:pt>
                <c:pt idx="656">
                  <c:v>13.229800000000001</c:v>
                </c:pt>
                <c:pt idx="657">
                  <c:v>13.180099999999999</c:v>
                </c:pt>
                <c:pt idx="658">
                  <c:v>13.144399999999999</c:v>
                </c:pt>
                <c:pt idx="659">
                  <c:v>13.1899</c:v>
                </c:pt>
                <c:pt idx="660">
                  <c:v>13.1782</c:v>
                </c:pt>
                <c:pt idx="661">
                  <c:v>12.987400000000001</c:v>
                </c:pt>
                <c:pt idx="662">
                  <c:v>12.796200000000001</c:v>
                </c:pt>
                <c:pt idx="663">
                  <c:v>12.8622</c:v>
                </c:pt>
                <c:pt idx="664">
                  <c:v>12.856299999999999</c:v>
                </c:pt>
                <c:pt idx="665">
                  <c:v>12.8759</c:v>
                </c:pt>
                <c:pt idx="666">
                  <c:v>12.8337</c:v>
                </c:pt>
                <c:pt idx="667">
                  <c:v>12.975199999999999</c:v>
                </c:pt>
                <c:pt idx="668">
                  <c:v>13.0747</c:v>
                </c:pt>
                <c:pt idx="669">
                  <c:v>12.960699999999999</c:v>
                </c:pt>
                <c:pt idx="670">
                  <c:v>13.2477</c:v>
                </c:pt>
                <c:pt idx="671">
                  <c:v>13.0044</c:v>
                </c:pt>
                <c:pt idx="672">
                  <c:v>13.0403</c:v>
                </c:pt>
                <c:pt idx="673">
                  <c:v>12.946</c:v>
                </c:pt>
                <c:pt idx="674">
                  <c:v>12.7334</c:v>
                </c:pt>
                <c:pt idx="675">
                  <c:v>12.7186</c:v>
                </c:pt>
                <c:pt idx="676">
                  <c:v>12.9902</c:v>
                </c:pt>
                <c:pt idx="677">
                  <c:v>12.89</c:v>
                </c:pt>
                <c:pt idx="678">
                  <c:v>12.803000000000001</c:v>
                </c:pt>
                <c:pt idx="679">
                  <c:v>12.611000000000001</c:v>
                </c:pt>
                <c:pt idx="680">
                  <c:v>12.619400000000001</c:v>
                </c:pt>
                <c:pt idx="681">
                  <c:v>12.7202</c:v>
                </c:pt>
                <c:pt idx="682">
                  <c:v>12.631600000000001</c:v>
                </c:pt>
                <c:pt idx="683">
                  <c:v>12.695</c:v>
                </c:pt>
                <c:pt idx="684">
                  <c:v>12.6304</c:v>
                </c:pt>
                <c:pt idx="685">
                  <c:v>12.843500000000001</c:v>
                </c:pt>
                <c:pt idx="686">
                  <c:v>12.7027</c:v>
                </c:pt>
                <c:pt idx="687">
                  <c:v>12.4451</c:v>
                </c:pt>
                <c:pt idx="688">
                  <c:v>12.439</c:v>
                </c:pt>
                <c:pt idx="689">
                  <c:v>12.3507</c:v>
                </c:pt>
                <c:pt idx="690">
                  <c:v>12.275399999999999</c:v>
                </c:pt>
                <c:pt idx="691">
                  <c:v>12.1455</c:v>
                </c:pt>
                <c:pt idx="692">
                  <c:v>12.1462</c:v>
                </c:pt>
                <c:pt idx="693">
                  <c:v>12.2448</c:v>
                </c:pt>
                <c:pt idx="694">
                  <c:v>12.134</c:v>
                </c:pt>
                <c:pt idx="695">
                  <c:v>12.030099999999999</c:v>
                </c:pt>
                <c:pt idx="696">
                  <c:v>12.1959</c:v>
                </c:pt>
                <c:pt idx="697">
                  <c:v>12.3355</c:v>
                </c:pt>
                <c:pt idx="698">
                  <c:v>12.632899999999999</c:v>
                </c:pt>
                <c:pt idx="699">
                  <c:v>12.7141</c:v>
                </c:pt>
                <c:pt idx="700">
                  <c:v>12.832000000000001</c:v>
                </c:pt>
                <c:pt idx="701">
                  <c:v>12.8955</c:v>
                </c:pt>
                <c:pt idx="702">
                  <c:v>13.2226</c:v>
                </c:pt>
                <c:pt idx="703">
                  <c:v>13.0524</c:v>
                </c:pt>
                <c:pt idx="704">
                  <c:v>12.8964</c:v>
                </c:pt>
                <c:pt idx="705">
                  <c:v>12.6258</c:v>
                </c:pt>
                <c:pt idx="706">
                  <c:v>12.494999999999999</c:v>
                </c:pt>
                <c:pt idx="707">
                  <c:v>12.7662</c:v>
                </c:pt>
                <c:pt idx="708">
                  <c:v>12.622299999999999</c:v>
                </c:pt>
                <c:pt idx="709">
                  <c:v>12.7241</c:v>
                </c:pt>
                <c:pt idx="710">
                  <c:v>12.974500000000001</c:v>
                </c:pt>
                <c:pt idx="711">
                  <c:v>13.2346</c:v>
                </c:pt>
                <c:pt idx="712">
                  <c:v>13.3855</c:v>
                </c:pt>
                <c:pt idx="713">
                  <c:v>13.0885</c:v>
                </c:pt>
                <c:pt idx="714">
                  <c:v>12.9216</c:v>
                </c:pt>
                <c:pt idx="715">
                  <c:v>12.947800000000001</c:v>
                </c:pt>
                <c:pt idx="716">
                  <c:v>13.1549</c:v>
                </c:pt>
                <c:pt idx="717">
                  <c:v>13.224600000000001</c:v>
                </c:pt>
                <c:pt idx="718">
                  <c:v>12.993500000000001</c:v>
                </c:pt>
                <c:pt idx="719">
                  <c:v>12.8414</c:v>
                </c:pt>
                <c:pt idx="720">
                  <c:v>12.918799999999999</c:v>
                </c:pt>
                <c:pt idx="721">
                  <c:v>13.1625</c:v>
                </c:pt>
                <c:pt idx="722">
                  <c:v>13.177</c:v>
                </c:pt>
                <c:pt idx="723">
                  <c:v>12.9671</c:v>
                </c:pt>
                <c:pt idx="724">
                  <c:v>13.055300000000001</c:v>
                </c:pt>
                <c:pt idx="725">
                  <c:v>13.101699999999999</c:v>
                </c:pt>
                <c:pt idx="726">
                  <c:v>12.8673</c:v>
                </c:pt>
                <c:pt idx="727">
                  <c:v>12.9559</c:v>
                </c:pt>
                <c:pt idx="728">
                  <c:v>13.0328</c:v>
                </c:pt>
                <c:pt idx="729">
                  <c:v>13.0367</c:v>
                </c:pt>
                <c:pt idx="730">
                  <c:v>13.0184</c:v>
                </c:pt>
                <c:pt idx="731">
                  <c:v>13.09</c:v>
                </c:pt>
                <c:pt idx="732">
                  <c:v>13.2728</c:v>
                </c:pt>
                <c:pt idx="733">
                  <c:v>13.257199999999999</c:v>
                </c:pt>
                <c:pt idx="734">
                  <c:v>13.3226</c:v>
                </c:pt>
                <c:pt idx="735">
                  <c:v>13.288499999999999</c:v>
                </c:pt>
                <c:pt idx="736">
                  <c:v>13.241400000000001</c:v>
                </c:pt>
                <c:pt idx="737">
                  <c:v>13.229100000000001</c:v>
                </c:pt>
                <c:pt idx="738">
                  <c:v>13.2818</c:v>
                </c:pt>
                <c:pt idx="739">
                  <c:v>13.2835</c:v>
                </c:pt>
                <c:pt idx="740">
                  <c:v>13.1593</c:v>
                </c:pt>
                <c:pt idx="741">
                  <c:v>13.113799999999999</c:v>
                </c:pt>
                <c:pt idx="742">
                  <c:v>13.051</c:v>
                </c:pt>
                <c:pt idx="743">
                  <c:v>13.049899999999999</c:v>
                </c:pt>
                <c:pt idx="744">
                  <c:v>13.098100000000001</c:v>
                </c:pt>
                <c:pt idx="745">
                  <c:v>13.057</c:v>
                </c:pt>
                <c:pt idx="746">
                  <c:v>13.1022</c:v>
                </c:pt>
                <c:pt idx="747">
                  <c:v>13.027100000000001</c:v>
                </c:pt>
                <c:pt idx="748">
                  <c:v>12.906000000000001</c:v>
                </c:pt>
                <c:pt idx="749">
                  <c:v>12.9093</c:v>
                </c:pt>
                <c:pt idx="750">
                  <c:v>12.856299999999999</c:v>
                </c:pt>
                <c:pt idx="751">
                  <c:v>12.9389</c:v>
                </c:pt>
                <c:pt idx="752">
                  <c:v>13.018800000000001</c:v>
                </c:pt>
                <c:pt idx="753">
                  <c:v>13.1153</c:v>
                </c:pt>
                <c:pt idx="754">
                  <c:v>13.061299999999999</c:v>
                </c:pt>
                <c:pt idx="755">
                  <c:v>12.942</c:v>
                </c:pt>
                <c:pt idx="756">
                  <c:v>12.981999999999999</c:v>
                </c:pt>
                <c:pt idx="757">
                  <c:v>12.9468</c:v>
                </c:pt>
                <c:pt idx="758">
                  <c:v>12.9438</c:v>
                </c:pt>
                <c:pt idx="759">
                  <c:v>13.0671</c:v>
                </c:pt>
                <c:pt idx="760">
                  <c:v>13.292199999999999</c:v>
                </c:pt>
                <c:pt idx="761">
                  <c:v>13.1365</c:v>
                </c:pt>
                <c:pt idx="762">
                  <c:v>13.0473</c:v>
                </c:pt>
                <c:pt idx="763">
                  <c:v>13.0967</c:v>
                </c:pt>
                <c:pt idx="764">
                  <c:v>13.109</c:v>
                </c:pt>
                <c:pt idx="765">
                  <c:v>13.202999999999999</c:v>
                </c:pt>
                <c:pt idx="766">
                  <c:v>13.1595</c:v>
                </c:pt>
                <c:pt idx="767">
                  <c:v>13.317399999999999</c:v>
                </c:pt>
                <c:pt idx="768">
                  <c:v>13.428599999999999</c:v>
                </c:pt>
                <c:pt idx="769">
                  <c:v>13.4754</c:v>
                </c:pt>
                <c:pt idx="770">
                  <c:v>13.445399999999999</c:v>
                </c:pt>
                <c:pt idx="771">
                  <c:v>13.538499999999999</c:v>
                </c:pt>
                <c:pt idx="772">
                  <c:v>13.442399999999999</c:v>
                </c:pt>
                <c:pt idx="773">
                  <c:v>13.555400000000001</c:v>
                </c:pt>
                <c:pt idx="774">
                  <c:v>13.604900000000001</c:v>
                </c:pt>
                <c:pt idx="775">
                  <c:v>13.559100000000001</c:v>
                </c:pt>
                <c:pt idx="776">
                  <c:v>13.674200000000001</c:v>
                </c:pt>
                <c:pt idx="777">
                  <c:v>14.1037</c:v>
                </c:pt>
                <c:pt idx="778">
                  <c:v>14.4221</c:v>
                </c:pt>
                <c:pt idx="779">
                  <c:v>14.7525</c:v>
                </c:pt>
                <c:pt idx="780">
                  <c:v>14.759399999999999</c:v>
                </c:pt>
                <c:pt idx="781">
                  <c:v>14.736499999999999</c:v>
                </c:pt>
                <c:pt idx="782">
                  <c:v>14.8948</c:v>
                </c:pt>
                <c:pt idx="783">
                  <c:v>14.6136</c:v>
                </c:pt>
                <c:pt idx="784">
                  <c:v>14.6609</c:v>
                </c:pt>
                <c:pt idx="785">
                  <c:v>14.6181</c:v>
                </c:pt>
                <c:pt idx="786">
                  <c:v>14.653</c:v>
                </c:pt>
                <c:pt idx="787">
                  <c:v>14.9552</c:v>
                </c:pt>
                <c:pt idx="788">
                  <c:v>14.9138</c:v>
                </c:pt>
                <c:pt idx="789">
                  <c:v>14.9147</c:v>
                </c:pt>
                <c:pt idx="790">
                  <c:v>14.996499999999999</c:v>
                </c:pt>
                <c:pt idx="791">
                  <c:v>15.624000000000001</c:v>
                </c:pt>
                <c:pt idx="792">
                  <c:v>15.3757</c:v>
                </c:pt>
                <c:pt idx="793">
                  <c:v>14.943</c:v>
                </c:pt>
                <c:pt idx="794">
                  <c:v>15.263500000000001</c:v>
                </c:pt>
                <c:pt idx="795">
                  <c:v>14.9329</c:v>
                </c:pt>
                <c:pt idx="796">
                  <c:v>15.263500000000001</c:v>
                </c:pt>
                <c:pt idx="797">
                  <c:v>15.4375</c:v>
                </c:pt>
                <c:pt idx="798">
                  <c:v>15.257199999999999</c:v>
                </c:pt>
                <c:pt idx="799">
                  <c:v>15.3416</c:v>
                </c:pt>
                <c:pt idx="800">
                  <c:v>15.3376</c:v>
                </c:pt>
                <c:pt idx="801">
                  <c:v>15.184900000000001</c:v>
                </c:pt>
                <c:pt idx="802">
                  <c:v>15.2971</c:v>
                </c:pt>
                <c:pt idx="803">
                  <c:v>15.431699999999999</c:v>
                </c:pt>
                <c:pt idx="804">
                  <c:v>15.5806</c:v>
                </c:pt>
                <c:pt idx="805">
                  <c:v>15.390499999999999</c:v>
                </c:pt>
                <c:pt idx="806">
                  <c:v>15.4002</c:v>
                </c:pt>
                <c:pt idx="807">
                  <c:v>15.738899999999999</c:v>
                </c:pt>
                <c:pt idx="808">
                  <c:v>15.7971</c:v>
                </c:pt>
                <c:pt idx="809">
                  <c:v>15.6616</c:v>
                </c:pt>
                <c:pt idx="810">
                  <c:v>16.002800000000001</c:v>
                </c:pt>
                <c:pt idx="811">
                  <c:v>16.274999999999999</c:v>
                </c:pt>
                <c:pt idx="812">
                  <c:v>16.298999999999999</c:v>
                </c:pt>
                <c:pt idx="813">
                  <c:v>16.314900000000002</c:v>
                </c:pt>
              </c:numCache>
            </c:numRef>
          </c:val>
          <c:smooth val="0"/>
        </c:ser>
        <c:dLbls>
          <c:showLegendKey val="0"/>
          <c:showVal val="0"/>
          <c:showCatName val="0"/>
          <c:showSerName val="0"/>
          <c:showPercent val="0"/>
          <c:showBubbleSize val="0"/>
        </c:dLbls>
        <c:marker val="1"/>
        <c:smooth val="0"/>
        <c:axId val="146947456"/>
        <c:axId val="146949248"/>
      </c:lineChart>
      <c:dateAx>
        <c:axId val="146947456"/>
        <c:scaling>
          <c:orientation val="minMax"/>
        </c:scaling>
        <c:delete val="0"/>
        <c:axPos val="b"/>
        <c:numFmt formatCode="[$-80A]mmm\-yy" sourceLinked="0"/>
        <c:majorTickMark val="out"/>
        <c:minorTickMark val="none"/>
        <c:tickLblPos val="low"/>
        <c:txPr>
          <a:bodyPr rot="-5400000" vert="horz"/>
          <a:lstStyle/>
          <a:p>
            <a:pPr>
              <a:defRPr/>
            </a:pPr>
            <a:endParaRPr lang="es-MX"/>
          </a:p>
        </c:txPr>
        <c:crossAx val="146949248"/>
        <c:crosses val="autoZero"/>
        <c:auto val="1"/>
        <c:lblOffset val="100"/>
        <c:baseTimeUnit val="days"/>
        <c:majorUnit val="6"/>
        <c:majorTimeUnit val="months"/>
      </c:dateAx>
      <c:valAx>
        <c:axId val="146949248"/>
        <c:scaling>
          <c:orientation val="minMax"/>
          <c:min val="9"/>
        </c:scaling>
        <c:delete val="0"/>
        <c:axPos val="l"/>
        <c:numFmt formatCode="#,##0.00" sourceLinked="0"/>
        <c:majorTickMark val="out"/>
        <c:minorTickMark val="none"/>
        <c:tickLblPos val="nextTo"/>
        <c:spPr>
          <a:ln>
            <a:noFill/>
          </a:ln>
        </c:spPr>
        <c:crossAx val="146947456"/>
        <c:crosses val="autoZero"/>
        <c:crossBetween val="between"/>
      </c:valAx>
      <c:valAx>
        <c:axId val="146950784"/>
        <c:scaling>
          <c:orientation val="minMax"/>
        </c:scaling>
        <c:delete val="0"/>
        <c:axPos val="r"/>
        <c:numFmt formatCode="#,##0" sourceLinked="1"/>
        <c:majorTickMark val="out"/>
        <c:minorTickMark val="none"/>
        <c:tickLblPos val="nextTo"/>
        <c:spPr>
          <a:ln>
            <a:noFill/>
          </a:ln>
        </c:spPr>
        <c:crossAx val="146960768"/>
        <c:crosses val="max"/>
        <c:crossBetween val="between"/>
        <c:majorUnit val="25000"/>
      </c:valAx>
      <c:dateAx>
        <c:axId val="146960768"/>
        <c:scaling>
          <c:orientation val="minMax"/>
        </c:scaling>
        <c:delete val="1"/>
        <c:axPos val="b"/>
        <c:numFmt formatCode="m/d/yyyy" sourceLinked="1"/>
        <c:majorTickMark val="out"/>
        <c:minorTickMark val="none"/>
        <c:tickLblPos val="nextTo"/>
        <c:crossAx val="146950784"/>
        <c:crosses val="autoZero"/>
        <c:auto val="1"/>
        <c:lblOffset val="100"/>
        <c:baseTimeUnit val="days"/>
      </c:dateAx>
      <c:spPr>
        <a:noFill/>
        <a:ln>
          <a:noFill/>
        </a:ln>
      </c:spPr>
    </c:plotArea>
    <c:legend>
      <c:legendPos val="b"/>
      <c:legendEntry>
        <c:idx val="1"/>
        <c:txPr>
          <a:bodyPr/>
          <a:lstStyle/>
          <a:p>
            <a:pPr>
              <a:defRPr>
                <a:solidFill>
                  <a:srgbClr val="C00000"/>
                </a:solidFill>
              </a:defRPr>
            </a:pPr>
            <a:endParaRPr lang="es-MX"/>
          </a:p>
        </c:txPr>
      </c:legendEntry>
      <c:layout>
        <c:manualLayout>
          <c:xMode val="edge"/>
          <c:yMode val="edge"/>
          <c:x val="0.33451191966121613"/>
          <c:y val="0.92873638682488635"/>
          <c:w val="0.33693130210558253"/>
          <c:h val="7.1263613175113677E-2"/>
        </c:manualLayout>
      </c:layout>
      <c:overlay val="0"/>
    </c:legend>
    <c:plotVisOnly val="1"/>
    <c:dispBlanksAs val="gap"/>
    <c:showDLblsOverMax val="0"/>
  </c:chart>
  <c:spPr>
    <a:noFill/>
    <a:ln>
      <a:noFill/>
    </a:ln>
  </c:spPr>
  <c:txPr>
    <a:bodyPr/>
    <a:lstStyle/>
    <a:p>
      <a:pPr>
        <a:defRPr sz="1100" b="0">
          <a:latin typeface="Century Gothic" panose="020B0502020202020204" pitchFamily="34" charset="0"/>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Century Gothic" panose="020B0502020202020204" pitchFamily="34" charset="0"/>
                <a:ea typeface="+mn-ea"/>
                <a:cs typeface="+mn-cs"/>
              </a:defRPr>
            </a:pPr>
            <a:r>
              <a:rPr lang="es-MX" b="1"/>
              <a:t>Tipo de Cambio MXN/USD</a:t>
            </a:r>
          </a:p>
        </c:rich>
      </c:tx>
      <c:layout/>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cat>
            <c:numRef>
              <c:f>Hoja2!$A$3:$A$159</c:f>
              <c:numCache>
                <c:formatCode>m/d/yyyy</c:formatCode>
                <c:ptCount val="157"/>
                <c:pt idx="0">
                  <c:v>42005</c:v>
                </c:pt>
                <c:pt idx="1">
                  <c:v>42006</c:v>
                </c:pt>
                <c:pt idx="2">
                  <c:v>42009</c:v>
                </c:pt>
                <c:pt idx="3">
                  <c:v>42010</c:v>
                </c:pt>
                <c:pt idx="4">
                  <c:v>42011</c:v>
                </c:pt>
                <c:pt idx="5">
                  <c:v>42012</c:v>
                </c:pt>
                <c:pt idx="6">
                  <c:v>42013</c:v>
                </c:pt>
                <c:pt idx="7">
                  <c:v>42016</c:v>
                </c:pt>
                <c:pt idx="8">
                  <c:v>42017</c:v>
                </c:pt>
                <c:pt idx="9">
                  <c:v>42018</c:v>
                </c:pt>
                <c:pt idx="10">
                  <c:v>42019</c:v>
                </c:pt>
                <c:pt idx="11">
                  <c:v>42020</c:v>
                </c:pt>
                <c:pt idx="12">
                  <c:v>42023</c:v>
                </c:pt>
                <c:pt idx="13">
                  <c:v>42024</c:v>
                </c:pt>
                <c:pt idx="14">
                  <c:v>42025</c:v>
                </c:pt>
                <c:pt idx="15">
                  <c:v>42026</c:v>
                </c:pt>
                <c:pt idx="16">
                  <c:v>42027</c:v>
                </c:pt>
                <c:pt idx="17">
                  <c:v>42030</c:v>
                </c:pt>
                <c:pt idx="18">
                  <c:v>42031</c:v>
                </c:pt>
                <c:pt idx="19">
                  <c:v>42032</c:v>
                </c:pt>
                <c:pt idx="20">
                  <c:v>42033</c:v>
                </c:pt>
                <c:pt idx="21">
                  <c:v>42034</c:v>
                </c:pt>
                <c:pt idx="22">
                  <c:v>42037</c:v>
                </c:pt>
                <c:pt idx="23">
                  <c:v>42038</c:v>
                </c:pt>
                <c:pt idx="24">
                  <c:v>42039</c:v>
                </c:pt>
                <c:pt idx="25">
                  <c:v>42040</c:v>
                </c:pt>
                <c:pt idx="26">
                  <c:v>42041</c:v>
                </c:pt>
                <c:pt idx="27">
                  <c:v>42044</c:v>
                </c:pt>
                <c:pt idx="28">
                  <c:v>42045</c:v>
                </c:pt>
                <c:pt idx="29">
                  <c:v>42046</c:v>
                </c:pt>
                <c:pt idx="30">
                  <c:v>42047</c:v>
                </c:pt>
                <c:pt idx="31">
                  <c:v>42048</c:v>
                </c:pt>
                <c:pt idx="32">
                  <c:v>42051</c:v>
                </c:pt>
                <c:pt idx="33">
                  <c:v>42052</c:v>
                </c:pt>
                <c:pt idx="34">
                  <c:v>42053</c:v>
                </c:pt>
                <c:pt idx="35">
                  <c:v>42054</c:v>
                </c:pt>
                <c:pt idx="36">
                  <c:v>42055</c:v>
                </c:pt>
                <c:pt idx="37">
                  <c:v>42058</c:v>
                </c:pt>
                <c:pt idx="38">
                  <c:v>42059</c:v>
                </c:pt>
                <c:pt idx="39">
                  <c:v>42060</c:v>
                </c:pt>
                <c:pt idx="40">
                  <c:v>42061</c:v>
                </c:pt>
                <c:pt idx="41">
                  <c:v>42062</c:v>
                </c:pt>
                <c:pt idx="42">
                  <c:v>42065</c:v>
                </c:pt>
                <c:pt idx="43">
                  <c:v>42066</c:v>
                </c:pt>
                <c:pt idx="44">
                  <c:v>42067</c:v>
                </c:pt>
                <c:pt idx="45">
                  <c:v>42068</c:v>
                </c:pt>
                <c:pt idx="46">
                  <c:v>42069</c:v>
                </c:pt>
                <c:pt idx="47">
                  <c:v>42072</c:v>
                </c:pt>
                <c:pt idx="48">
                  <c:v>42073</c:v>
                </c:pt>
                <c:pt idx="49">
                  <c:v>42074</c:v>
                </c:pt>
                <c:pt idx="50">
                  <c:v>42075</c:v>
                </c:pt>
                <c:pt idx="51">
                  <c:v>42076</c:v>
                </c:pt>
                <c:pt idx="52">
                  <c:v>42079</c:v>
                </c:pt>
                <c:pt idx="53">
                  <c:v>42080</c:v>
                </c:pt>
                <c:pt idx="54">
                  <c:v>42081</c:v>
                </c:pt>
                <c:pt idx="55">
                  <c:v>42082</c:v>
                </c:pt>
                <c:pt idx="56">
                  <c:v>42083</c:v>
                </c:pt>
                <c:pt idx="57">
                  <c:v>42086</c:v>
                </c:pt>
                <c:pt idx="58">
                  <c:v>42087</c:v>
                </c:pt>
                <c:pt idx="59">
                  <c:v>42088</c:v>
                </c:pt>
                <c:pt idx="60">
                  <c:v>42089</c:v>
                </c:pt>
                <c:pt idx="61">
                  <c:v>42090</c:v>
                </c:pt>
                <c:pt idx="62">
                  <c:v>42093</c:v>
                </c:pt>
                <c:pt idx="63">
                  <c:v>42094</c:v>
                </c:pt>
                <c:pt idx="64">
                  <c:v>42095</c:v>
                </c:pt>
                <c:pt idx="65">
                  <c:v>42096</c:v>
                </c:pt>
                <c:pt idx="66">
                  <c:v>42097</c:v>
                </c:pt>
                <c:pt idx="67">
                  <c:v>42100</c:v>
                </c:pt>
                <c:pt idx="68">
                  <c:v>42101</c:v>
                </c:pt>
                <c:pt idx="69">
                  <c:v>42102</c:v>
                </c:pt>
                <c:pt idx="70">
                  <c:v>42103</c:v>
                </c:pt>
                <c:pt idx="71">
                  <c:v>42104</c:v>
                </c:pt>
                <c:pt idx="72">
                  <c:v>42107</c:v>
                </c:pt>
                <c:pt idx="73">
                  <c:v>42108</c:v>
                </c:pt>
                <c:pt idx="74">
                  <c:v>42109</c:v>
                </c:pt>
                <c:pt idx="75">
                  <c:v>42110</c:v>
                </c:pt>
                <c:pt idx="76">
                  <c:v>42111</c:v>
                </c:pt>
                <c:pt idx="77">
                  <c:v>42114</c:v>
                </c:pt>
                <c:pt idx="78">
                  <c:v>42115</c:v>
                </c:pt>
                <c:pt idx="79">
                  <c:v>42116</c:v>
                </c:pt>
                <c:pt idx="80">
                  <c:v>42117</c:v>
                </c:pt>
                <c:pt idx="81">
                  <c:v>42118</c:v>
                </c:pt>
                <c:pt idx="82">
                  <c:v>42121</c:v>
                </c:pt>
                <c:pt idx="83">
                  <c:v>42122</c:v>
                </c:pt>
                <c:pt idx="84">
                  <c:v>42123</c:v>
                </c:pt>
                <c:pt idx="85">
                  <c:v>42124</c:v>
                </c:pt>
                <c:pt idx="86">
                  <c:v>42125</c:v>
                </c:pt>
                <c:pt idx="87">
                  <c:v>42128</c:v>
                </c:pt>
                <c:pt idx="88">
                  <c:v>42129</c:v>
                </c:pt>
                <c:pt idx="89">
                  <c:v>42130</c:v>
                </c:pt>
                <c:pt idx="90">
                  <c:v>42131</c:v>
                </c:pt>
                <c:pt idx="91">
                  <c:v>42132</c:v>
                </c:pt>
                <c:pt idx="92">
                  <c:v>42135</c:v>
                </c:pt>
                <c:pt idx="93">
                  <c:v>42136</c:v>
                </c:pt>
                <c:pt idx="94">
                  <c:v>42137</c:v>
                </c:pt>
                <c:pt idx="95">
                  <c:v>42138</c:v>
                </c:pt>
                <c:pt idx="96">
                  <c:v>42139</c:v>
                </c:pt>
                <c:pt idx="97">
                  <c:v>42142</c:v>
                </c:pt>
                <c:pt idx="98">
                  <c:v>42143</c:v>
                </c:pt>
                <c:pt idx="99">
                  <c:v>42144</c:v>
                </c:pt>
                <c:pt idx="100">
                  <c:v>42145</c:v>
                </c:pt>
                <c:pt idx="101">
                  <c:v>42146</c:v>
                </c:pt>
                <c:pt idx="102">
                  <c:v>42149</c:v>
                </c:pt>
                <c:pt idx="103">
                  <c:v>42150</c:v>
                </c:pt>
                <c:pt idx="104">
                  <c:v>42151</c:v>
                </c:pt>
                <c:pt idx="105">
                  <c:v>42152</c:v>
                </c:pt>
                <c:pt idx="106">
                  <c:v>42153</c:v>
                </c:pt>
                <c:pt idx="107">
                  <c:v>42156</c:v>
                </c:pt>
                <c:pt idx="108">
                  <c:v>42157</c:v>
                </c:pt>
                <c:pt idx="109">
                  <c:v>42158</c:v>
                </c:pt>
                <c:pt idx="110">
                  <c:v>42159</c:v>
                </c:pt>
                <c:pt idx="111">
                  <c:v>42160</c:v>
                </c:pt>
                <c:pt idx="112">
                  <c:v>42163</c:v>
                </c:pt>
                <c:pt idx="113">
                  <c:v>42164</c:v>
                </c:pt>
                <c:pt idx="114">
                  <c:v>42165</c:v>
                </c:pt>
                <c:pt idx="115">
                  <c:v>42166</c:v>
                </c:pt>
                <c:pt idx="116">
                  <c:v>42167</c:v>
                </c:pt>
                <c:pt idx="117">
                  <c:v>42170</c:v>
                </c:pt>
                <c:pt idx="118">
                  <c:v>42171</c:v>
                </c:pt>
                <c:pt idx="119">
                  <c:v>42172</c:v>
                </c:pt>
                <c:pt idx="120">
                  <c:v>42173</c:v>
                </c:pt>
                <c:pt idx="121">
                  <c:v>42174</c:v>
                </c:pt>
                <c:pt idx="122">
                  <c:v>42177</c:v>
                </c:pt>
                <c:pt idx="123">
                  <c:v>42178</c:v>
                </c:pt>
                <c:pt idx="124">
                  <c:v>42179</c:v>
                </c:pt>
                <c:pt idx="125">
                  <c:v>42180</c:v>
                </c:pt>
                <c:pt idx="126">
                  <c:v>42181</c:v>
                </c:pt>
                <c:pt idx="127">
                  <c:v>42184</c:v>
                </c:pt>
                <c:pt idx="128">
                  <c:v>42185</c:v>
                </c:pt>
                <c:pt idx="129">
                  <c:v>42186</c:v>
                </c:pt>
                <c:pt idx="130">
                  <c:v>42187</c:v>
                </c:pt>
                <c:pt idx="131">
                  <c:v>42188</c:v>
                </c:pt>
                <c:pt idx="132">
                  <c:v>42191</c:v>
                </c:pt>
                <c:pt idx="133">
                  <c:v>42192</c:v>
                </c:pt>
                <c:pt idx="134">
                  <c:v>42193</c:v>
                </c:pt>
                <c:pt idx="135">
                  <c:v>42194</c:v>
                </c:pt>
                <c:pt idx="136">
                  <c:v>42195</c:v>
                </c:pt>
                <c:pt idx="137">
                  <c:v>42198</c:v>
                </c:pt>
                <c:pt idx="138">
                  <c:v>42199</c:v>
                </c:pt>
                <c:pt idx="139">
                  <c:v>42200</c:v>
                </c:pt>
                <c:pt idx="140">
                  <c:v>42201</c:v>
                </c:pt>
                <c:pt idx="141">
                  <c:v>42202</c:v>
                </c:pt>
                <c:pt idx="142">
                  <c:v>42205</c:v>
                </c:pt>
                <c:pt idx="143">
                  <c:v>42206</c:v>
                </c:pt>
                <c:pt idx="144">
                  <c:v>42207</c:v>
                </c:pt>
                <c:pt idx="145">
                  <c:v>42208</c:v>
                </c:pt>
                <c:pt idx="146">
                  <c:v>42209</c:v>
                </c:pt>
                <c:pt idx="147">
                  <c:v>42212</c:v>
                </c:pt>
                <c:pt idx="148">
                  <c:v>42213</c:v>
                </c:pt>
                <c:pt idx="149">
                  <c:v>42214</c:v>
                </c:pt>
                <c:pt idx="150">
                  <c:v>42215</c:v>
                </c:pt>
                <c:pt idx="151">
                  <c:v>42216</c:v>
                </c:pt>
                <c:pt idx="152">
                  <c:v>42219</c:v>
                </c:pt>
                <c:pt idx="153">
                  <c:v>42220</c:v>
                </c:pt>
                <c:pt idx="154">
                  <c:v>42221</c:v>
                </c:pt>
                <c:pt idx="155">
                  <c:v>42222</c:v>
                </c:pt>
                <c:pt idx="156">
                  <c:v>42223</c:v>
                </c:pt>
              </c:numCache>
            </c:numRef>
          </c:cat>
          <c:val>
            <c:numRef>
              <c:f>Hoja2!$B$3:$B$159</c:f>
              <c:numCache>
                <c:formatCode>General</c:formatCode>
                <c:ptCount val="157"/>
                <c:pt idx="0">
                  <c:v>14.746700000000001</c:v>
                </c:pt>
                <c:pt idx="1">
                  <c:v>14.8384</c:v>
                </c:pt>
                <c:pt idx="2">
                  <c:v>14.9453</c:v>
                </c:pt>
                <c:pt idx="3">
                  <c:v>14.8948</c:v>
                </c:pt>
                <c:pt idx="4">
                  <c:v>14.715</c:v>
                </c:pt>
                <c:pt idx="5">
                  <c:v>14.666700000000001</c:v>
                </c:pt>
                <c:pt idx="6">
                  <c:v>14.603</c:v>
                </c:pt>
                <c:pt idx="7">
                  <c:v>14.653700000000001</c:v>
                </c:pt>
                <c:pt idx="8">
                  <c:v>14.6136</c:v>
                </c:pt>
                <c:pt idx="9">
                  <c:v>14.4886</c:v>
                </c:pt>
                <c:pt idx="10">
                  <c:v>14.6663</c:v>
                </c:pt>
                <c:pt idx="11">
                  <c:v>14.558199999999999</c:v>
                </c:pt>
                <c:pt idx="12">
                  <c:v>14.621700000000001</c:v>
                </c:pt>
                <c:pt idx="13">
                  <c:v>14.6609</c:v>
                </c:pt>
                <c:pt idx="14">
                  <c:v>14.7544</c:v>
                </c:pt>
                <c:pt idx="15">
                  <c:v>14.6318</c:v>
                </c:pt>
                <c:pt idx="16">
                  <c:v>14.6572</c:v>
                </c:pt>
                <c:pt idx="17">
                  <c:v>14.5768</c:v>
                </c:pt>
                <c:pt idx="18">
                  <c:v>14.6181</c:v>
                </c:pt>
                <c:pt idx="19">
                  <c:v>14.754200000000001</c:v>
                </c:pt>
                <c:pt idx="20">
                  <c:v>14.795</c:v>
                </c:pt>
                <c:pt idx="21">
                  <c:v>14.977</c:v>
                </c:pt>
                <c:pt idx="22">
                  <c:v>14.867599999999999</c:v>
                </c:pt>
                <c:pt idx="23">
                  <c:v>14.653</c:v>
                </c:pt>
                <c:pt idx="24">
                  <c:v>14.8932</c:v>
                </c:pt>
                <c:pt idx="25">
                  <c:v>14.7879</c:v>
                </c:pt>
                <c:pt idx="26">
                  <c:v>14.8484</c:v>
                </c:pt>
                <c:pt idx="27">
                  <c:v>14.8345</c:v>
                </c:pt>
                <c:pt idx="28">
                  <c:v>14.9552</c:v>
                </c:pt>
                <c:pt idx="29">
                  <c:v>15.072699999999999</c:v>
                </c:pt>
                <c:pt idx="30">
                  <c:v>14.916600000000001</c:v>
                </c:pt>
                <c:pt idx="31">
                  <c:v>14.885199999999999</c:v>
                </c:pt>
                <c:pt idx="32">
                  <c:v>14.9251</c:v>
                </c:pt>
                <c:pt idx="33">
                  <c:v>14.9138</c:v>
                </c:pt>
                <c:pt idx="34">
                  <c:v>14.863099999999999</c:v>
                </c:pt>
                <c:pt idx="35">
                  <c:v>15.001899999999999</c:v>
                </c:pt>
                <c:pt idx="36">
                  <c:v>15.0313</c:v>
                </c:pt>
                <c:pt idx="37">
                  <c:v>15.089600000000001</c:v>
                </c:pt>
                <c:pt idx="38">
                  <c:v>14.9147</c:v>
                </c:pt>
                <c:pt idx="39">
                  <c:v>14.93</c:v>
                </c:pt>
                <c:pt idx="40">
                  <c:v>14.997199999999999</c:v>
                </c:pt>
                <c:pt idx="41">
                  <c:v>14.9499</c:v>
                </c:pt>
                <c:pt idx="42">
                  <c:v>15.0152</c:v>
                </c:pt>
                <c:pt idx="43">
                  <c:v>14.996499999999999</c:v>
                </c:pt>
                <c:pt idx="44">
                  <c:v>15.055099999999999</c:v>
                </c:pt>
                <c:pt idx="45">
                  <c:v>15.194800000000001</c:v>
                </c:pt>
                <c:pt idx="46">
                  <c:v>15.4986</c:v>
                </c:pt>
                <c:pt idx="47">
                  <c:v>15.476100000000001</c:v>
                </c:pt>
                <c:pt idx="48">
                  <c:v>15.624000000000001</c:v>
                </c:pt>
                <c:pt idx="49">
                  <c:v>15.4964</c:v>
                </c:pt>
                <c:pt idx="50">
                  <c:v>15.390499999999999</c:v>
                </c:pt>
                <c:pt idx="51">
                  <c:v>15.4877</c:v>
                </c:pt>
                <c:pt idx="52">
                  <c:v>15.4184</c:v>
                </c:pt>
                <c:pt idx="53">
                  <c:v>15.3757</c:v>
                </c:pt>
                <c:pt idx="54">
                  <c:v>15.095000000000001</c:v>
                </c:pt>
                <c:pt idx="55">
                  <c:v>15.2766</c:v>
                </c:pt>
                <c:pt idx="56">
                  <c:v>15.0562</c:v>
                </c:pt>
                <c:pt idx="57">
                  <c:v>14.928800000000001</c:v>
                </c:pt>
                <c:pt idx="58">
                  <c:v>14.943</c:v>
                </c:pt>
                <c:pt idx="59">
                  <c:v>14.986800000000001</c:v>
                </c:pt>
                <c:pt idx="60">
                  <c:v>15.143000000000001</c:v>
                </c:pt>
                <c:pt idx="61">
                  <c:v>15.237299999999999</c:v>
                </c:pt>
                <c:pt idx="62">
                  <c:v>15.2636</c:v>
                </c:pt>
                <c:pt idx="63">
                  <c:v>15.263500000000001</c:v>
                </c:pt>
                <c:pt idx="64">
                  <c:v>15.1523</c:v>
                </c:pt>
                <c:pt idx="65">
                  <c:v>15.006600000000001</c:v>
                </c:pt>
                <c:pt idx="66">
                  <c:v>14.827199999999999</c:v>
                </c:pt>
                <c:pt idx="67">
                  <c:v>14.9193</c:v>
                </c:pt>
                <c:pt idx="68">
                  <c:v>14.9329</c:v>
                </c:pt>
                <c:pt idx="69">
                  <c:v>14.907299999999999</c:v>
                </c:pt>
                <c:pt idx="70">
                  <c:v>15.089</c:v>
                </c:pt>
                <c:pt idx="71">
                  <c:v>15.2263</c:v>
                </c:pt>
                <c:pt idx="72">
                  <c:v>15.3827</c:v>
                </c:pt>
                <c:pt idx="73">
                  <c:v>15.263500000000001</c:v>
                </c:pt>
                <c:pt idx="74">
                  <c:v>15.2744</c:v>
                </c:pt>
                <c:pt idx="75">
                  <c:v>15.1724</c:v>
                </c:pt>
                <c:pt idx="76">
                  <c:v>15.335599999999999</c:v>
                </c:pt>
                <c:pt idx="77">
                  <c:v>15.455299999999999</c:v>
                </c:pt>
                <c:pt idx="78">
                  <c:v>15.4375</c:v>
                </c:pt>
                <c:pt idx="79">
                  <c:v>15.4438</c:v>
                </c:pt>
                <c:pt idx="80">
                  <c:v>15.3538</c:v>
                </c:pt>
                <c:pt idx="81">
                  <c:v>15.382</c:v>
                </c:pt>
                <c:pt idx="82">
                  <c:v>15.351699999999999</c:v>
                </c:pt>
                <c:pt idx="83">
                  <c:v>15.257199999999999</c:v>
                </c:pt>
                <c:pt idx="84">
                  <c:v>15.2285</c:v>
                </c:pt>
                <c:pt idx="85">
                  <c:v>15.3505</c:v>
                </c:pt>
                <c:pt idx="86">
                  <c:v>15.542</c:v>
                </c:pt>
                <c:pt idx="87">
                  <c:v>15.454599999999999</c:v>
                </c:pt>
                <c:pt idx="88">
                  <c:v>15.3416</c:v>
                </c:pt>
                <c:pt idx="89">
                  <c:v>15.361000000000001</c:v>
                </c:pt>
                <c:pt idx="90">
                  <c:v>15.317399999999999</c:v>
                </c:pt>
                <c:pt idx="91">
                  <c:v>15.120799999999999</c:v>
                </c:pt>
                <c:pt idx="92">
                  <c:v>15.3628</c:v>
                </c:pt>
                <c:pt idx="93">
                  <c:v>15.3376</c:v>
                </c:pt>
                <c:pt idx="94">
                  <c:v>15.2654</c:v>
                </c:pt>
                <c:pt idx="95">
                  <c:v>15.103899999999999</c:v>
                </c:pt>
                <c:pt idx="96">
                  <c:v>15.0077</c:v>
                </c:pt>
                <c:pt idx="97">
                  <c:v>15.118</c:v>
                </c:pt>
                <c:pt idx="98">
                  <c:v>15.184900000000001</c:v>
                </c:pt>
                <c:pt idx="99">
                  <c:v>15.1927</c:v>
                </c:pt>
                <c:pt idx="100">
                  <c:v>15.223599999999999</c:v>
                </c:pt>
                <c:pt idx="101">
                  <c:v>15.266</c:v>
                </c:pt>
                <c:pt idx="102">
                  <c:v>15.258900000000001</c:v>
                </c:pt>
                <c:pt idx="103">
                  <c:v>15.2971</c:v>
                </c:pt>
                <c:pt idx="104">
                  <c:v>15.283200000000001</c:v>
                </c:pt>
                <c:pt idx="105">
                  <c:v>15.3146</c:v>
                </c:pt>
                <c:pt idx="106">
                  <c:v>15.378</c:v>
                </c:pt>
                <c:pt idx="107">
                  <c:v>15.485300000000001</c:v>
                </c:pt>
                <c:pt idx="108">
                  <c:v>15.431699999999999</c:v>
                </c:pt>
                <c:pt idx="109">
                  <c:v>15.5184</c:v>
                </c:pt>
                <c:pt idx="110">
                  <c:v>15.5373</c:v>
                </c:pt>
                <c:pt idx="111">
                  <c:v>15.711500000000001</c:v>
                </c:pt>
                <c:pt idx="112">
                  <c:v>15.6296</c:v>
                </c:pt>
                <c:pt idx="113">
                  <c:v>15.5806</c:v>
                </c:pt>
                <c:pt idx="114">
                  <c:v>15.4389</c:v>
                </c:pt>
                <c:pt idx="115">
                  <c:v>15.3492</c:v>
                </c:pt>
                <c:pt idx="116">
                  <c:v>15.4032</c:v>
                </c:pt>
                <c:pt idx="117">
                  <c:v>15.436400000000001</c:v>
                </c:pt>
                <c:pt idx="118">
                  <c:v>15.390499999999999</c:v>
                </c:pt>
                <c:pt idx="119">
                  <c:v>15.255000000000001</c:v>
                </c:pt>
                <c:pt idx="120">
                  <c:v>15.342499999999999</c:v>
                </c:pt>
                <c:pt idx="121">
                  <c:v>15.348599999999999</c:v>
                </c:pt>
                <c:pt idx="122">
                  <c:v>15.337999999999999</c:v>
                </c:pt>
                <c:pt idx="123">
                  <c:v>15.4002</c:v>
                </c:pt>
                <c:pt idx="124">
                  <c:v>15.4991</c:v>
                </c:pt>
                <c:pt idx="125">
                  <c:v>15.4808</c:v>
                </c:pt>
                <c:pt idx="126">
                  <c:v>15.558199999999999</c:v>
                </c:pt>
                <c:pt idx="127">
                  <c:v>15.6873</c:v>
                </c:pt>
                <c:pt idx="128">
                  <c:v>15.738899999999999</c:v>
                </c:pt>
                <c:pt idx="129">
                  <c:v>15.7784</c:v>
                </c:pt>
                <c:pt idx="130">
                  <c:v>15.66</c:v>
                </c:pt>
                <c:pt idx="131">
                  <c:v>15.7302</c:v>
                </c:pt>
                <c:pt idx="132">
                  <c:v>15.712999999999999</c:v>
                </c:pt>
                <c:pt idx="133">
                  <c:v>15.7971</c:v>
                </c:pt>
                <c:pt idx="134">
                  <c:v>15.8484</c:v>
                </c:pt>
                <c:pt idx="135">
                  <c:v>15.815300000000001</c:v>
                </c:pt>
                <c:pt idx="136">
                  <c:v>15.713699999999999</c:v>
                </c:pt>
                <c:pt idx="137">
                  <c:v>15.7003</c:v>
                </c:pt>
                <c:pt idx="138">
                  <c:v>15.6616</c:v>
                </c:pt>
                <c:pt idx="139">
                  <c:v>15.7822</c:v>
                </c:pt>
                <c:pt idx="140">
                  <c:v>15.8307</c:v>
                </c:pt>
                <c:pt idx="141">
                  <c:v>15.926600000000001</c:v>
                </c:pt>
                <c:pt idx="142">
                  <c:v>16.012</c:v>
                </c:pt>
                <c:pt idx="143">
                  <c:v>16.002800000000001</c:v>
                </c:pt>
                <c:pt idx="144">
                  <c:v>16.102599999999999</c:v>
                </c:pt>
                <c:pt idx="145">
                  <c:v>16.212199999999999</c:v>
                </c:pt>
                <c:pt idx="146">
                  <c:v>16.2669</c:v>
                </c:pt>
                <c:pt idx="147">
                  <c:v>16.292400000000001</c:v>
                </c:pt>
                <c:pt idx="148">
                  <c:v>16.274999999999999</c:v>
                </c:pt>
                <c:pt idx="149">
                  <c:v>16.290500000000002</c:v>
                </c:pt>
                <c:pt idx="150">
                  <c:v>16.267800000000001</c:v>
                </c:pt>
                <c:pt idx="151">
                  <c:v>16.108799999999999</c:v>
                </c:pt>
                <c:pt idx="152">
                  <c:v>16.175000000000001</c:v>
                </c:pt>
                <c:pt idx="153">
                  <c:v>16.298999999999999</c:v>
                </c:pt>
                <c:pt idx="154">
                  <c:v>16.374199999999998</c:v>
                </c:pt>
                <c:pt idx="155">
                  <c:v>16.3249</c:v>
                </c:pt>
                <c:pt idx="156">
                  <c:v>16.180199999999999</c:v>
                </c:pt>
              </c:numCache>
            </c:numRef>
          </c:val>
          <c:smooth val="0"/>
        </c:ser>
        <c:dLbls>
          <c:showLegendKey val="0"/>
          <c:showVal val="0"/>
          <c:showCatName val="0"/>
          <c:showSerName val="0"/>
          <c:showPercent val="0"/>
          <c:showBubbleSize val="0"/>
        </c:dLbls>
        <c:marker val="1"/>
        <c:smooth val="0"/>
        <c:axId val="146897920"/>
        <c:axId val="146350848"/>
      </c:lineChart>
      <c:dateAx>
        <c:axId val="146897920"/>
        <c:scaling>
          <c:orientation val="minMax"/>
        </c:scaling>
        <c:delete val="0"/>
        <c:axPos val="b"/>
        <c:numFmt formatCode="d\-mmm"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s-MX"/>
          </a:p>
        </c:txPr>
        <c:crossAx val="146350848"/>
        <c:crosses val="autoZero"/>
        <c:auto val="1"/>
        <c:lblOffset val="100"/>
        <c:baseTimeUnit val="days"/>
      </c:dateAx>
      <c:valAx>
        <c:axId val="146350848"/>
        <c:scaling>
          <c:orientation val="minMax"/>
          <c:min val="14.5"/>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entury Gothic" panose="020B0502020202020204" pitchFamily="34" charset="0"/>
                <a:ea typeface="+mn-ea"/>
                <a:cs typeface="+mn-cs"/>
              </a:defRPr>
            </a:pPr>
            <a:endParaRPr lang="es-MX"/>
          </a:p>
        </c:txPr>
        <c:crossAx val="14689792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Century Gothic" panose="020B0502020202020204" pitchFamily="34" charset="0"/>
        </a:defRPr>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752405949256357E-2"/>
          <c:y val="4.3158482740677823E-2"/>
          <c:w val="0.87635870516185477"/>
          <c:h val="0.67450150363857575"/>
        </c:manualLayout>
      </c:layout>
      <c:barChart>
        <c:barDir val="col"/>
        <c:grouping val="clustered"/>
        <c:varyColors val="0"/>
        <c:ser>
          <c:idx val="0"/>
          <c:order val="0"/>
          <c:spPr>
            <a:solidFill>
              <a:srgbClr val="00B050"/>
            </a:solidFill>
          </c:spPr>
          <c:invertIfNegative val="0"/>
          <c:dPt>
            <c:idx val="1"/>
            <c:invertIfNegative val="0"/>
            <c:bubble3D val="0"/>
          </c:dPt>
          <c:dPt>
            <c:idx val="2"/>
            <c:invertIfNegative val="0"/>
            <c:bubble3D val="0"/>
          </c:dPt>
          <c:dPt>
            <c:idx val="3"/>
            <c:invertIfNegative val="0"/>
            <c:bubble3D val="0"/>
            <c:spPr>
              <a:solidFill>
                <a:srgbClr val="C00000"/>
              </a:solidFill>
            </c:spPr>
          </c:dPt>
          <c:dPt>
            <c:idx val="12"/>
            <c:invertIfNegative val="0"/>
            <c:bubble3D val="0"/>
          </c:dPt>
          <c:dLbls>
            <c:dLbl>
              <c:idx val="3"/>
              <c:layout>
                <c:manualLayout>
                  <c:x val="2.7777777777777779E-3"/>
                  <c:y val="1.078167115902965E-2"/>
                </c:manualLayout>
              </c:layout>
              <c:showLegendKey val="0"/>
              <c:showVal val="1"/>
              <c:showCatName val="0"/>
              <c:showSerName val="0"/>
              <c:showPercent val="0"/>
              <c:showBubbleSize val="0"/>
            </c:dLbl>
            <c:spPr>
              <a:noFill/>
              <a:ln>
                <a:noFill/>
              </a:ln>
              <a:effectLst/>
            </c:spPr>
            <c:txPr>
              <a:bodyPr/>
              <a:lstStyle/>
              <a:p>
                <a:pPr>
                  <a:defRPr>
                    <a:latin typeface="Century Gothic" pitchFamily="34" charset="0"/>
                  </a:defRPr>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'VaR (5)'!$M$32:$M$45</c:f>
              <c:strCache>
                <c:ptCount val="14"/>
                <c:pt idx="0">
                  <c:v>Inbursa</c:v>
                </c:pt>
                <c:pt idx="1">
                  <c:v>Profuturo GNP</c:v>
                </c:pt>
                <c:pt idx="2">
                  <c:v>Coppel</c:v>
                </c:pt>
                <c:pt idx="3">
                  <c:v>FANVIT</c:v>
                </c:pt>
                <c:pt idx="4">
                  <c:v>XXI-Banorte</c:v>
                </c:pt>
                <c:pt idx="5">
                  <c:v>Principal</c:v>
                </c:pt>
                <c:pt idx="6">
                  <c:v>Banamex</c:v>
                </c:pt>
                <c:pt idx="7">
                  <c:v>Sistema</c:v>
                </c:pt>
                <c:pt idx="8">
                  <c:v>Metlife</c:v>
                </c:pt>
                <c:pt idx="9">
                  <c:v>PensionISSSTE</c:v>
                </c:pt>
                <c:pt idx="10">
                  <c:v>Azteca</c:v>
                </c:pt>
                <c:pt idx="11">
                  <c:v>Invercap</c:v>
                </c:pt>
                <c:pt idx="12">
                  <c:v>SURA</c:v>
                </c:pt>
                <c:pt idx="13">
                  <c:v>Límite</c:v>
                </c:pt>
              </c:strCache>
            </c:strRef>
          </c:cat>
          <c:val>
            <c:numRef>
              <c:f>'VaR (5)'!$N$32:$N$45</c:f>
              <c:numCache>
                <c:formatCode>0.00</c:formatCode>
                <c:ptCount val="14"/>
                <c:pt idx="0">
                  <c:v>0.19506700000000002</c:v>
                </c:pt>
                <c:pt idx="1">
                  <c:v>0.40409</c:v>
                </c:pt>
                <c:pt idx="2">
                  <c:v>0.41211299999999995</c:v>
                </c:pt>
                <c:pt idx="3" formatCode="General">
                  <c:v>0.44</c:v>
                </c:pt>
                <c:pt idx="4">
                  <c:v>0.44371899999999997</c:v>
                </c:pt>
                <c:pt idx="5">
                  <c:v>0.48904200000000003</c:v>
                </c:pt>
                <c:pt idx="6">
                  <c:v>0.50589800000000007</c:v>
                </c:pt>
                <c:pt idx="7">
                  <c:v>0.51341800000000004</c:v>
                </c:pt>
                <c:pt idx="8">
                  <c:v>0.52305900000000005</c:v>
                </c:pt>
                <c:pt idx="9">
                  <c:v>0.52364900000000003</c:v>
                </c:pt>
                <c:pt idx="10">
                  <c:v>0.56062200000000006</c:v>
                </c:pt>
                <c:pt idx="11">
                  <c:v>0.5780860000000001</c:v>
                </c:pt>
                <c:pt idx="12">
                  <c:v>0.63543799999999995</c:v>
                </c:pt>
                <c:pt idx="13">
                  <c:v>0.7</c:v>
                </c:pt>
              </c:numCache>
            </c:numRef>
          </c:val>
        </c:ser>
        <c:dLbls>
          <c:showLegendKey val="0"/>
          <c:showVal val="0"/>
          <c:showCatName val="0"/>
          <c:showSerName val="0"/>
          <c:showPercent val="0"/>
          <c:showBubbleSize val="0"/>
        </c:dLbls>
        <c:gapWidth val="150"/>
        <c:axId val="147127680"/>
        <c:axId val="147457152"/>
      </c:barChart>
      <c:catAx>
        <c:axId val="147127680"/>
        <c:scaling>
          <c:orientation val="minMax"/>
        </c:scaling>
        <c:delete val="0"/>
        <c:axPos val="b"/>
        <c:numFmt formatCode="General" sourceLinked="0"/>
        <c:majorTickMark val="out"/>
        <c:minorTickMark val="none"/>
        <c:tickLblPos val="nextTo"/>
        <c:txPr>
          <a:bodyPr rot="-5400000" vert="horz"/>
          <a:lstStyle/>
          <a:p>
            <a:pPr>
              <a:defRPr>
                <a:latin typeface="Century Gothic" pitchFamily="34" charset="0"/>
              </a:defRPr>
            </a:pPr>
            <a:endParaRPr lang="es-MX"/>
          </a:p>
        </c:txPr>
        <c:crossAx val="147457152"/>
        <c:crosses val="autoZero"/>
        <c:auto val="1"/>
        <c:lblAlgn val="ctr"/>
        <c:lblOffset val="100"/>
        <c:noMultiLvlLbl val="0"/>
      </c:catAx>
      <c:valAx>
        <c:axId val="147457152"/>
        <c:scaling>
          <c:orientation val="minMax"/>
        </c:scaling>
        <c:delete val="0"/>
        <c:axPos val="l"/>
        <c:numFmt formatCode="0.00" sourceLinked="1"/>
        <c:majorTickMark val="out"/>
        <c:minorTickMark val="none"/>
        <c:tickLblPos val="nextTo"/>
        <c:txPr>
          <a:bodyPr/>
          <a:lstStyle/>
          <a:p>
            <a:pPr>
              <a:defRPr>
                <a:latin typeface="Century Gothic" pitchFamily="34" charset="0"/>
              </a:defRPr>
            </a:pPr>
            <a:endParaRPr lang="es-MX"/>
          </a:p>
        </c:txPr>
        <c:crossAx val="147127680"/>
        <c:crosses val="autoZero"/>
        <c:crossBetween val="between"/>
      </c:valAx>
    </c:plotArea>
    <c:plotVisOnly val="1"/>
    <c:dispBlanksAs val="gap"/>
    <c:showDLblsOverMax val="0"/>
  </c:chart>
  <c:spPr>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39822336173162"/>
          <c:y val="9.6826438743289084E-2"/>
          <c:w val="0.73960273401004706"/>
          <c:h val="0.78294674340885484"/>
        </c:manualLayout>
      </c:layout>
      <c:lineChart>
        <c:grouping val="standard"/>
        <c:varyColors val="0"/>
        <c:ser>
          <c:idx val="0"/>
          <c:order val="0"/>
          <c:tx>
            <c:strRef>
              <c:f>VALUACION!$C$2</c:f>
              <c:strCache>
                <c:ptCount val="1"/>
                <c:pt idx="0">
                  <c:v>FANVIT</c:v>
                </c:pt>
              </c:strCache>
            </c:strRef>
          </c:tx>
          <c:spPr>
            <a:ln>
              <a:solidFill>
                <a:srgbClr val="C00000"/>
              </a:solidFill>
            </a:ln>
          </c:spPr>
          <c:marker>
            <c:symbol val="none"/>
          </c:marker>
          <c:dLbls>
            <c:dLbl>
              <c:idx val="79"/>
              <c:layout>
                <c:manualLayout>
                  <c:x val="-8.9681521465949432E-2"/>
                  <c:y val="-5.557590037334660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98"/>
              <c:layout>
                <c:manualLayout>
                  <c:x val="-8.5605249161522706E-2"/>
                  <c:y val="-8.7753724829046486E-3"/>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19"/>
              <c:layout>
                <c:manualLayout>
                  <c:x val="-6.7261141099462074E-2"/>
                  <c:y val="-4.9726035915896825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40"/>
              <c:layout>
                <c:manualLayout>
                  <c:x val="-8.9681521465949432E-2"/>
                  <c:y val="-4.680098852782595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59"/>
              <c:layout>
                <c:manualLayout>
                  <c:x val="-5.7073268904296592E-2"/>
                  <c:y val="-9.6526563806338825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80"/>
              <c:layout>
                <c:manualLayout>
                  <c:x val="-6.3184708305555198E-2"/>
                  <c:y val="-0.13747722723933106"/>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00"/>
              <c:layout>
                <c:manualLayout>
                  <c:x val="-3.4772132221505013E-2"/>
                  <c:y val="-0.1199269429109058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20"/>
              <c:layout>
                <c:manualLayout>
                  <c:x val="-2.6496813160394223E-2"/>
                  <c:y val="-8.7751421642126209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42"/>
              <c:layout>
                <c:manualLayout>
                  <c:x val="-4.9010758893765272E-2"/>
                  <c:y val="-0.15795255895582719"/>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65"/>
              <c:layout>
                <c:manualLayout>
                  <c:x val="-3.2611462351254339E-2"/>
                  <c:y val="-3.8025616044921356E-2"/>
                </c:manualLayout>
              </c:layout>
              <c:showLegendKey val="0"/>
              <c:showVal val="1"/>
              <c:showCatName val="1"/>
              <c:showSerName val="0"/>
              <c:showPercent val="0"/>
              <c:showBubbleSize val="0"/>
              <c:separator>
</c:separator>
            </c:dLbl>
            <c:dLbl>
              <c:idx val="275"/>
              <c:layout>
                <c:manualLayout>
                  <c:x val="2.0366200318097598E-2"/>
                  <c:y val="-1.1700189552283469E-2"/>
                </c:manualLayout>
              </c:layout>
              <c:spPr>
                <a:noFill/>
              </c:spPr>
              <c:txPr>
                <a:bodyPr/>
                <a:lstStyle/>
                <a:p>
                  <a:pPr>
                    <a:defRPr sz="800" b="1">
                      <a:solidFill>
                        <a:srgbClr val="C00000"/>
                      </a:solidFill>
                    </a:defRPr>
                  </a:pPr>
                  <a:endParaRPr lang="es-MX"/>
                </a:p>
              </c:txPr>
              <c:showLegendKey val="0"/>
              <c:showVal val="1"/>
              <c:showCatName val="1"/>
              <c:showSerName val="1"/>
              <c:showPercent val="0"/>
              <c:showBubbleSize val="0"/>
              <c:separator>
</c:separator>
            </c:dLbl>
            <c:spPr>
              <a:noFill/>
            </c:spPr>
            <c:txPr>
              <a:bodyPr/>
              <a:lstStyle/>
              <a:p>
                <a:pPr>
                  <a:defRPr sz="800" b="0">
                    <a:solidFill>
                      <a:srgbClr val="C00000"/>
                    </a:solidFill>
                  </a:defRPr>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VALUACION!$B$3:$B$278</c:f>
              <c:numCache>
                <c:formatCode>d\-mmm</c:formatCode>
                <c:ptCount val="27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numCache>
            </c:numRef>
          </c:cat>
          <c:val>
            <c:numRef>
              <c:f>VALUACION!$C$3:$C$278</c:f>
              <c:numCache>
                <c:formatCode>#,##0.00</c:formatCode>
                <c:ptCount val="276"/>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8786817.1300001144</c:v>
                </c:pt>
                <c:pt idx="24">
                  <c:v>10595644.789999962</c:v>
                </c:pt>
                <c:pt idx="25">
                  <c:v>18157990.899999619</c:v>
                </c:pt>
                <c:pt idx="26">
                  <c:v>19839332.299999237</c:v>
                </c:pt>
                <c:pt idx="27">
                  <c:v>21246608.219999313</c:v>
                </c:pt>
                <c:pt idx="28">
                  <c:v>18543533.359999657</c:v>
                </c:pt>
                <c:pt idx="29">
                  <c:v>20289311.370000839</c:v>
                </c:pt>
                <c:pt idx="30">
                  <c:v>27399074.34000206</c:v>
                </c:pt>
                <c:pt idx="31">
                  <c:v>25191910.030000687</c:v>
                </c:pt>
                <c:pt idx="32">
                  <c:v>18101149.520000458</c:v>
                </c:pt>
                <c:pt idx="33">
                  <c:v>23012628.370000839</c:v>
                </c:pt>
                <c:pt idx="34">
                  <c:v>25165597.070001602</c:v>
                </c:pt>
                <c:pt idx="35">
                  <c:v>27439879.380001068</c:v>
                </c:pt>
                <c:pt idx="36">
                  <c:v>31345110.700000763</c:v>
                </c:pt>
                <c:pt idx="37">
                  <c:v>30289259.029998779</c:v>
                </c:pt>
                <c:pt idx="38">
                  <c:v>51493015.729999542</c:v>
                </c:pt>
                <c:pt idx="39">
                  <c:v>60385623.740001678</c:v>
                </c:pt>
                <c:pt idx="40">
                  <c:v>73762217.319999695</c:v>
                </c:pt>
                <c:pt idx="41">
                  <c:v>74121916.029998779</c:v>
                </c:pt>
                <c:pt idx="42">
                  <c:v>77259911.700000763</c:v>
                </c:pt>
                <c:pt idx="43">
                  <c:v>80769901.009998322</c:v>
                </c:pt>
                <c:pt idx="44">
                  <c:v>88388627.670000076</c:v>
                </c:pt>
                <c:pt idx="45">
                  <c:v>75753573.530000687</c:v>
                </c:pt>
                <c:pt idx="46">
                  <c:v>41742277.420000076</c:v>
                </c:pt>
                <c:pt idx="47">
                  <c:v>53639183.689998627</c:v>
                </c:pt>
                <c:pt idx="48">
                  <c:v>46663413.049995422</c:v>
                </c:pt>
                <c:pt idx="49">
                  <c:v>58092410.339996338</c:v>
                </c:pt>
                <c:pt idx="50">
                  <c:v>32327590.309997559</c:v>
                </c:pt>
                <c:pt idx="51">
                  <c:v>37040935.720001221</c:v>
                </c:pt>
                <c:pt idx="52">
                  <c:v>37829381.830001831</c:v>
                </c:pt>
                <c:pt idx="53">
                  <c:v>20888103.840000153</c:v>
                </c:pt>
                <c:pt idx="54">
                  <c:v>-32121330.25</c:v>
                </c:pt>
                <c:pt idx="55">
                  <c:v>-90413736.100002006</c:v>
                </c:pt>
                <c:pt idx="56">
                  <c:v>-52994224.630001068</c:v>
                </c:pt>
                <c:pt idx="57">
                  <c:v>-18977960.910003662</c:v>
                </c:pt>
                <c:pt idx="58">
                  <c:v>25686887.349998474</c:v>
                </c:pt>
                <c:pt idx="59">
                  <c:v>15973435.979999542</c:v>
                </c:pt>
                <c:pt idx="60">
                  <c:v>46040162.979999542</c:v>
                </c:pt>
                <c:pt idx="61">
                  <c:v>47547965.040000916</c:v>
                </c:pt>
                <c:pt idx="62">
                  <c:v>90324584.689998627</c:v>
                </c:pt>
                <c:pt idx="63">
                  <c:v>60497870.759998322</c:v>
                </c:pt>
                <c:pt idx="64">
                  <c:v>40415693.189998627</c:v>
                </c:pt>
                <c:pt idx="65">
                  <c:v>57434220.009998322</c:v>
                </c:pt>
                <c:pt idx="66">
                  <c:v>62580349.620002747</c:v>
                </c:pt>
                <c:pt idx="67">
                  <c:v>52362341.520000458</c:v>
                </c:pt>
                <c:pt idx="68">
                  <c:v>1565669.0700035095</c:v>
                </c:pt>
                <c:pt idx="69">
                  <c:v>22913942.129997253</c:v>
                </c:pt>
                <c:pt idx="70">
                  <c:v>71324910.720001221</c:v>
                </c:pt>
                <c:pt idx="71">
                  <c:v>88423046.529998779</c:v>
                </c:pt>
                <c:pt idx="72">
                  <c:v>107493623.11999893</c:v>
                </c:pt>
                <c:pt idx="73">
                  <c:v>117148859.07999802</c:v>
                </c:pt>
                <c:pt idx="74">
                  <c:v>182473198.81999588</c:v>
                </c:pt>
                <c:pt idx="75">
                  <c:v>214811533.98999786</c:v>
                </c:pt>
                <c:pt idx="76">
                  <c:v>221006114.42000198</c:v>
                </c:pt>
                <c:pt idx="77">
                  <c:v>219671724.29999924</c:v>
                </c:pt>
                <c:pt idx="78">
                  <c:v>152475373.06000137</c:v>
                </c:pt>
                <c:pt idx="79">
                  <c:v>152873931.61999512</c:v>
                </c:pt>
                <c:pt idx="80">
                  <c:v>106378012.65000153</c:v>
                </c:pt>
                <c:pt idx="81">
                  <c:v>127295912.80000305</c:v>
                </c:pt>
                <c:pt idx="82">
                  <c:v>123586929.86000061</c:v>
                </c:pt>
                <c:pt idx="83">
                  <c:v>104171618.70999908</c:v>
                </c:pt>
                <c:pt idx="84">
                  <c:v>155752836.13000107</c:v>
                </c:pt>
                <c:pt idx="85">
                  <c:v>134575734.5</c:v>
                </c:pt>
                <c:pt idx="86">
                  <c:v>141076623.00999832</c:v>
                </c:pt>
                <c:pt idx="87">
                  <c:v>153717452.59000015</c:v>
                </c:pt>
                <c:pt idx="88">
                  <c:v>158976110.88000107</c:v>
                </c:pt>
                <c:pt idx="89">
                  <c:v>195150768.06000137</c:v>
                </c:pt>
                <c:pt idx="90">
                  <c:v>224232255.98999786</c:v>
                </c:pt>
                <c:pt idx="91">
                  <c:v>204885662.56000137</c:v>
                </c:pt>
                <c:pt idx="92">
                  <c:v>201640913.65999603</c:v>
                </c:pt>
                <c:pt idx="93">
                  <c:v>260285524.55999756</c:v>
                </c:pt>
                <c:pt idx="94">
                  <c:v>310859315.55000305</c:v>
                </c:pt>
                <c:pt idx="95">
                  <c:v>341101458.77999878</c:v>
                </c:pt>
                <c:pt idx="96">
                  <c:v>357344046.09000015</c:v>
                </c:pt>
                <c:pt idx="97">
                  <c:v>337074944.54000092</c:v>
                </c:pt>
                <c:pt idx="98">
                  <c:v>346297062.40999985</c:v>
                </c:pt>
                <c:pt idx="99">
                  <c:v>328156416.62000275</c:v>
                </c:pt>
                <c:pt idx="100">
                  <c:v>235889403.88999939</c:v>
                </c:pt>
                <c:pt idx="101">
                  <c:v>241163325.15000153</c:v>
                </c:pt>
                <c:pt idx="102">
                  <c:v>232455799.33999634</c:v>
                </c:pt>
                <c:pt idx="103">
                  <c:v>204184479.52000046</c:v>
                </c:pt>
                <c:pt idx="104">
                  <c:v>195230136.51999664</c:v>
                </c:pt>
                <c:pt idx="105">
                  <c:v>219068814.28000259</c:v>
                </c:pt>
                <c:pt idx="106">
                  <c:v>191220057.9600029</c:v>
                </c:pt>
                <c:pt idx="107">
                  <c:v>206724812.29000092</c:v>
                </c:pt>
                <c:pt idx="108">
                  <c:v>167571289.99000168</c:v>
                </c:pt>
                <c:pt idx="109">
                  <c:v>100886145.56000519</c:v>
                </c:pt>
                <c:pt idx="110">
                  <c:v>201700677.40000153</c:v>
                </c:pt>
                <c:pt idx="111">
                  <c:v>291550630.47000122</c:v>
                </c:pt>
                <c:pt idx="112">
                  <c:v>391528613.97000122</c:v>
                </c:pt>
                <c:pt idx="113">
                  <c:v>406970033.02999878</c:v>
                </c:pt>
                <c:pt idx="114">
                  <c:v>426829841.58000183</c:v>
                </c:pt>
                <c:pt idx="115">
                  <c:v>415375789.94000244</c:v>
                </c:pt>
                <c:pt idx="116">
                  <c:v>475167555.88999939</c:v>
                </c:pt>
                <c:pt idx="117">
                  <c:v>445276438.15000153</c:v>
                </c:pt>
                <c:pt idx="118">
                  <c:v>443110967.68000793</c:v>
                </c:pt>
                <c:pt idx="119">
                  <c:v>461809559.38000488</c:v>
                </c:pt>
                <c:pt idx="120">
                  <c:v>490961710.62999725</c:v>
                </c:pt>
                <c:pt idx="121">
                  <c:v>443417153.27999878</c:v>
                </c:pt>
                <c:pt idx="122">
                  <c:v>393737525.82000732</c:v>
                </c:pt>
                <c:pt idx="123">
                  <c:v>430938648.64000702</c:v>
                </c:pt>
                <c:pt idx="124">
                  <c:v>486248656.49000549</c:v>
                </c:pt>
                <c:pt idx="125">
                  <c:v>480406587.12000275</c:v>
                </c:pt>
                <c:pt idx="126">
                  <c:v>490329806.81999969</c:v>
                </c:pt>
                <c:pt idx="127">
                  <c:v>495649021.55999756</c:v>
                </c:pt>
                <c:pt idx="128">
                  <c:v>550043298.98000336</c:v>
                </c:pt>
                <c:pt idx="129">
                  <c:v>591830691.47000122</c:v>
                </c:pt>
                <c:pt idx="130">
                  <c:v>692711929.41999817</c:v>
                </c:pt>
                <c:pt idx="131">
                  <c:v>709344266.29000092</c:v>
                </c:pt>
                <c:pt idx="132">
                  <c:v>708808437.19999695</c:v>
                </c:pt>
                <c:pt idx="133">
                  <c:v>703232222.81999207</c:v>
                </c:pt>
                <c:pt idx="134">
                  <c:v>636207286.27000427</c:v>
                </c:pt>
                <c:pt idx="135">
                  <c:v>692948742.12000275</c:v>
                </c:pt>
                <c:pt idx="136">
                  <c:v>771511182.03000641</c:v>
                </c:pt>
                <c:pt idx="137">
                  <c:v>748065002.87999725</c:v>
                </c:pt>
                <c:pt idx="138">
                  <c:v>777329846.08000183</c:v>
                </c:pt>
                <c:pt idx="139">
                  <c:v>776649195.09000397</c:v>
                </c:pt>
                <c:pt idx="140">
                  <c:v>720259011.25</c:v>
                </c:pt>
                <c:pt idx="141">
                  <c:v>604384326.72999573</c:v>
                </c:pt>
                <c:pt idx="142">
                  <c:v>614496872.88999939</c:v>
                </c:pt>
                <c:pt idx="143">
                  <c:v>620176516.88999939</c:v>
                </c:pt>
                <c:pt idx="144">
                  <c:v>492317714.98000336</c:v>
                </c:pt>
                <c:pt idx="145">
                  <c:v>466965743.18999481</c:v>
                </c:pt>
                <c:pt idx="146">
                  <c:v>433221342.06000519</c:v>
                </c:pt>
                <c:pt idx="147">
                  <c:v>411969168.49000549</c:v>
                </c:pt>
                <c:pt idx="148">
                  <c:v>508457041.51999664</c:v>
                </c:pt>
                <c:pt idx="149">
                  <c:v>572970855.3500061</c:v>
                </c:pt>
                <c:pt idx="150">
                  <c:v>510112532.26000214</c:v>
                </c:pt>
                <c:pt idx="151">
                  <c:v>459649392.3999939</c:v>
                </c:pt>
                <c:pt idx="152">
                  <c:v>544876913.95999908</c:v>
                </c:pt>
                <c:pt idx="153">
                  <c:v>509689581.26999664</c:v>
                </c:pt>
                <c:pt idx="154">
                  <c:v>566768559.01999664</c:v>
                </c:pt>
                <c:pt idx="155">
                  <c:v>603818476.90000153</c:v>
                </c:pt>
                <c:pt idx="156">
                  <c:v>630441636.84999847</c:v>
                </c:pt>
                <c:pt idx="157">
                  <c:v>617242274.73000336</c:v>
                </c:pt>
                <c:pt idx="158">
                  <c:v>624495717.24000549</c:v>
                </c:pt>
                <c:pt idx="159">
                  <c:v>611012841.40000916</c:v>
                </c:pt>
                <c:pt idx="160">
                  <c:v>544869212.84000397</c:v>
                </c:pt>
                <c:pt idx="161">
                  <c:v>439346487.58000183</c:v>
                </c:pt>
                <c:pt idx="162">
                  <c:v>436523016.05999756</c:v>
                </c:pt>
                <c:pt idx="163">
                  <c:v>403734545.02000427</c:v>
                </c:pt>
                <c:pt idx="164">
                  <c:v>236424518.91000366</c:v>
                </c:pt>
                <c:pt idx="165">
                  <c:v>143913927.83000183</c:v>
                </c:pt>
                <c:pt idx="166">
                  <c:v>163001801.34000397</c:v>
                </c:pt>
                <c:pt idx="167">
                  <c:v>298489236.08000201</c:v>
                </c:pt>
                <c:pt idx="168">
                  <c:v>221200509.29000854</c:v>
                </c:pt>
                <c:pt idx="169">
                  <c:v>162179561.29000092</c:v>
                </c:pt>
                <c:pt idx="170">
                  <c:v>256425958.13999939</c:v>
                </c:pt>
                <c:pt idx="171">
                  <c:v>471471451.05000305</c:v>
                </c:pt>
                <c:pt idx="172">
                  <c:v>407692765.68000793</c:v>
                </c:pt>
                <c:pt idx="173">
                  <c:v>556945529.00000763</c:v>
                </c:pt>
                <c:pt idx="174">
                  <c:v>595779500.19999695</c:v>
                </c:pt>
                <c:pt idx="175">
                  <c:v>568835182.26000214</c:v>
                </c:pt>
                <c:pt idx="176">
                  <c:v>481226723.87000275</c:v>
                </c:pt>
                <c:pt idx="177">
                  <c:v>438914184.90000153</c:v>
                </c:pt>
                <c:pt idx="178">
                  <c:v>414540429.58000946</c:v>
                </c:pt>
                <c:pt idx="179">
                  <c:v>383084782.19000244</c:v>
                </c:pt>
                <c:pt idx="180">
                  <c:v>412867778.54000092</c:v>
                </c:pt>
                <c:pt idx="181">
                  <c:v>473976770.48000336</c:v>
                </c:pt>
                <c:pt idx="182">
                  <c:v>561821702.97000122</c:v>
                </c:pt>
                <c:pt idx="183">
                  <c:v>596611345.00380707</c:v>
                </c:pt>
                <c:pt idx="184">
                  <c:v>617914693.22380066</c:v>
                </c:pt>
                <c:pt idx="185">
                  <c:v>638009010.53380585</c:v>
                </c:pt>
                <c:pt idx="186">
                  <c:v>643273784.34380341</c:v>
                </c:pt>
                <c:pt idx="187">
                  <c:v>650323567.98381042</c:v>
                </c:pt>
                <c:pt idx="188">
                  <c:v>683570164.84379578</c:v>
                </c:pt>
                <c:pt idx="189">
                  <c:v>755458340.39379883</c:v>
                </c:pt>
                <c:pt idx="190">
                  <c:v>747345225.46379089</c:v>
                </c:pt>
                <c:pt idx="191">
                  <c:v>742613395.53379059</c:v>
                </c:pt>
                <c:pt idx="192">
                  <c:v>693042833.30379486</c:v>
                </c:pt>
                <c:pt idx="193">
                  <c:v>653319678.52379608</c:v>
                </c:pt>
                <c:pt idx="194">
                  <c:v>644392143.26380157</c:v>
                </c:pt>
                <c:pt idx="195">
                  <c:v>657853315.58380127</c:v>
                </c:pt>
                <c:pt idx="196">
                  <c:v>694001275.77380371</c:v>
                </c:pt>
                <c:pt idx="197">
                  <c:v>649511138.59379578</c:v>
                </c:pt>
                <c:pt idx="198">
                  <c:v>597488026.54379272</c:v>
                </c:pt>
                <c:pt idx="199">
                  <c:v>588968471.48379517</c:v>
                </c:pt>
                <c:pt idx="200">
                  <c:v>569429887.62380219</c:v>
                </c:pt>
                <c:pt idx="201">
                  <c:v>494445362.84379578</c:v>
                </c:pt>
                <c:pt idx="202">
                  <c:v>368804736.48379517</c:v>
                </c:pt>
                <c:pt idx="203">
                  <c:v>322894966.51380157</c:v>
                </c:pt>
                <c:pt idx="204">
                  <c:v>437266807.20379639</c:v>
                </c:pt>
                <c:pt idx="205">
                  <c:v>616526386.26379395</c:v>
                </c:pt>
                <c:pt idx="206">
                  <c:v>511516862.83379364</c:v>
                </c:pt>
                <c:pt idx="207">
                  <c:v>493655250.95379639</c:v>
                </c:pt>
                <c:pt idx="208">
                  <c:v>459186034.95379639</c:v>
                </c:pt>
                <c:pt idx="209">
                  <c:v>535457290.69289398</c:v>
                </c:pt>
                <c:pt idx="210">
                  <c:v>691341650.94120789</c:v>
                </c:pt>
                <c:pt idx="211">
                  <c:v>642326561.88121033</c:v>
                </c:pt>
                <c:pt idx="212">
                  <c:v>625901215.31121063</c:v>
                </c:pt>
                <c:pt idx="213">
                  <c:v>684517659.05121613</c:v>
                </c:pt>
                <c:pt idx="214">
                  <c:v>678428005.84120178</c:v>
                </c:pt>
                <c:pt idx="215">
                  <c:v>642189224.29120636</c:v>
                </c:pt>
                <c:pt idx="216">
                  <c:v>627053390.8812027</c:v>
                </c:pt>
                <c:pt idx="217">
                  <c:v>710491478.46121216</c:v>
                </c:pt>
                <c:pt idx="218">
                  <c:v>732722324.09120941</c:v>
                </c:pt>
                <c:pt idx="219">
                  <c:v>774582110.93120575</c:v>
                </c:pt>
                <c:pt idx="220">
                  <c:v>709557164.66121674</c:v>
                </c:pt>
                <c:pt idx="221">
                  <c:v>569105166.9012146</c:v>
                </c:pt>
                <c:pt idx="222">
                  <c:v>525402616.68121338</c:v>
                </c:pt>
                <c:pt idx="223">
                  <c:v>498604610.85121918</c:v>
                </c:pt>
                <c:pt idx="224">
                  <c:v>486391859.31121063</c:v>
                </c:pt>
                <c:pt idx="225">
                  <c:v>258762219.62120819</c:v>
                </c:pt>
                <c:pt idx="226">
                  <c:v>295385590.6312027</c:v>
                </c:pt>
                <c:pt idx="227">
                  <c:v>316052625.54121399</c:v>
                </c:pt>
                <c:pt idx="228">
                  <c:v>351438086.27120972</c:v>
                </c:pt>
                <c:pt idx="229">
                  <c:v>521710697.75120544</c:v>
                </c:pt>
                <c:pt idx="230">
                  <c:v>515411141.52120972</c:v>
                </c:pt>
                <c:pt idx="231">
                  <c:v>494116195.53121185</c:v>
                </c:pt>
                <c:pt idx="232">
                  <c:v>463142257.94121552</c:v>
                </c:pt>
                <c:pt idx="233">
                  <c:v>480044237.21121216</c:v>
                </c:pt>
                <c:pt idx="234">
                  <c:v>589081637.78121948</c:v>
                </c:pt>
                <c:pt idx="235">
                  <c:v>685026754.34121704</c:v>
                </c:pt>
                <c:pt idx="236">
                  <c:v>633285246.95121765</c:v>
                </c:pt>
                <c:pt idx="237">
                  <c:v>644116578.26121521</c:v>
                </c:pt>
                <c:pt idx="238">
                  <c:v>714406989.44120789</c:v>
                </c:pt>
                <c:pt idx="239">
                  <c:v>679374455.66121674</c:v>
                </c:pt>
                <c:pt idx="240">
                  <c:v>623698156.68121338</c:v>
                </c:pt>
                <c:pt idx="241">
                  <c:v>699972518.01120758</c:v>
                </c:pt>
                <c:pt idx="242">
                  <c:v>740820877.60121155</c:v>
                </c:pt>
                <c:pt idx="243">
                  <c:v>688332885.16121674</c:v>
                </c:pt>
                <c:pt idx="244">
                  <c:v>770128533.06121063</c:v>
                </c:pt>
                <c:pt idx="245">
                  <c:v>841491625.35121155</c:v>
                </c:pt>
                <c:pt idx="246">
                  <c:v>879890541.64120483</c:v>
                </c:pt>
                <c:pt idx="247">
                  <c:v>913715431.99121094</c:v>
                </c:pt>
                <c:pt idx="248">
                  <c:v>922462274.5812149</c:v>
                </c:pt>
                <c:pt idx="249">
                  <c:v>820732749.4812088</c:v>
                </c:pt>
                <c:pt idx="250">
                  <c:v>843279558.03121185</c:v>
                </c:pt>
                <c:pt idx="251">
                  <c:v>870606406.24121094</c:v>
                </c:pt>
                <c:pt idx="252">
                  <c:v>907293312.68121338</c:v>
                </c:pt>
                <c:pt idx="253">
                  <c:v>935517179.06121063</c:v>
                </c:pt>
                <c:pt idx="254">
                  <c:v>940787055.85121155</c:v>
                </c:pt>
                <c:pt idx="255">
                  <c:v>969001753.31121063</c:v>
                </c:pt>
                <c:pt idx="256">
                  <c:v>930970677.10121155</c:v>
                </c:pt>
                <c:pt idx="257">
                  <c:v>895208032.29121399</c:v>
                </c:pt>
                <c:pt idx="258">
                  <c:v>856366600.02120972</c:v>
                </c:pt>
                <c:pt idx="259">
                  <c:v>866617552.14121246</c:v>
                </c:pt>
                <c:pt idx="260">
                  <c:v>804019644.10121155</c:v>
                </c:pt>
                <c:pt idx="261">
                  <c:v>827049281.34120941</c:v>
                </c:pt>
                <c:pt idx="262">
                  <c:v>850062779.3312149</c:v>
                </c:pt>
                <c:pt idx="263">
                  <c:v>864156829.60121155</c:v>
                </c:pt>
                <c:pt idx="264">
                  <c:v>879565359.6512146</c:v>
                </c:pt>
                <c:pt idx="265">
                  <c:v>957805469.84120941</c:v>
                </c:pt>
                <c:pt idx="266">
                  <c:v>958394330.88121033</c:v>
                </c:pt>
                <c:pt idx="267">
                  <c:v>868185075.6512146</c:v>
                </c:pt>
                <c:pt idx="268">
                  <c:v>795430122.32121277</c:v>
                </c:pt>
                <c:pt idx="269">
                  <c:v>812233321.6512146</c:v>
                </c:pt>
                <c:pt idx="270">
                  <c:v>913058182.38121033</c:v>
                </c:pt>
                <c:pt idx="271">
                  <c:v>846036171.06121063</c:v>
                </c:pt>
                <c:pt idx="272">
                  <c:v>889828289.28121185</c:v>
                </c:pt>
                <c:pt idx="273">
                  <c:v>936694706.44121552</c:v>
                </c:pt>
                <c:pt idx="274">
                  <c:v>903495330.94121552</c:v>
                </c:pt>
                <c:pt idx="275">
                  <c:v>947795078.76122284</c:v>
                </c:pt>
              </c:numCache>
            </c:numRef>
          </c:val>
          <c:smooth val="0"/>
        </c:ser>
        <c:ser>
          <c:idx val="1"/>
          <c:order val="1"/>
          <c:tx>
            <c:strRef>
              <c:f>VALUACION!$D$2</c:f>
              <c:strCache>
                <c:ptCount val="1"/>
                <c:pt idx="0">
                  <c:v>Fondeo</c:v>
                </c:pt>
              </c:strCache>
            </c:strRef>
          </c:tx>
          <c:spPr>
            <a:ln>
              <a:solidFill>
                <a:schemeClr val="tx2"/>
              </a:solidFill>
            </a:ln>
          </c:spPr>
          <c:marker>
            <c:symbol val="none"/>
          </c:marker>
          <c:dLbls>
            <c:dLbl>
              <c:idx val="79"/>
              <c:layout>
                <c:manualLayout>
                  <c:x val="-2.0382163969533962E-2"/>
                  <c:y val="2.925047388070873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98"/>
              <c:layout>
                <c:manualLayout>
                  <c:x val="-1.0191081984766981E-2"/>
                  <c:y val="5.557590037334660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19"/>
              <c:layout>
                <c:manualLayout>
                  <c:x val="-2.0382163969533962E-2"/>
                  <c:y val="3.217552126877960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40"/>
              <c:layout>
                <c:manualLayout>
                  <c:x val="-1.8343947572580566E-2"/>
                  <c:y val="2.925047388070873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59"/>
              <c:layout>
                <c:manualLayout>
                  <c:x val="-1.8343947572580566E-2"/>
                  <c:y val="0.15210246417968543"/>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80"/>
              <c:layout>
                <c:manualLayout>
                  <c:x val="-3.6687895145161131E-2"/>
                  <c:y val="0.111151800746693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00"/>
              <c:layout>
                <c:manualLayout>
                  <c:x val="-1.6305891665107243E-2"/>
                  <c:y val="0.1345519495325682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20"/>
              <c:layout>
                <c:manualLayout>
                  <c:x val="1.2229137892240302E-2"/>
                  <c:y val="0.13747722723933106"/>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42"/>
              <c:layout>
                <c:manualLayout>
                  <c:x val="-1.4267514778673773E-2"/>
                  <c:y val="6.142576483079637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65"/>
              <c:layout>
                <c:manualLayout>
                  <c:x val="-1.8343947572580566E-2"/>
                  <c:y val="3.5100568656850482E-2"/>
                </c:manualLayout>
              </c:layout>
              <c:showLegendKey val="0"/>
              <c:showVal val="1"/>
              <c:showCatName val="1"/>
              <c:showSerName val="0"/>
              <c:showPercent val="0"/>
              <c:showBubbleSize val="0"/>
              <c:separator>
</c:separator>
            </c:dLbl>
            <c:dLbl>
              <c:idx val="275"/>
              <c:layout>
                <c:manualLayout>
                  <c:x val="1.8436703292685392E-2"/>
                  <c:y val="0"/>
                </c:manualLayout>
              </c:layout>
              <c:spPr>
                <a:noFill/>
                <a:ln>
                  <a:noFill/>
                </a:ln>
                <a:effectLst/>
              </c:spPr>
              <c:txPr>
                <a:bodyPr/>
                <a:lstStyle/>
                <a:p>
                  <a:pPr>
                    <a:defRPr lang="es-MX" sz="800" b="1" noProof="0">
                      <a:solidFill>
                        <a:schemeClr val="tx2"/>
                      </a:solidFill>
                    </a:defRPr>
                  </a:pPr>
                  <a:endParaRPr lang="es-MX"/>
                </a:p>
              </c:txPr>
              <c:showLegendKey val="0"/>
              <c:showVal val="1"/>
              <c:showCatName val="1"/>
              <c:showSerName val="1"/>
              <c:showPercent val="0"/>
              <c:showBubbleSize val="0"/>
              <c:separator>
</c:separator>
            </c:dLbl>
            <c:spPr>
              <a:noFill/>
              <a:ln>
                <a:noFill/>
              </a:ln>
              <a:effectLst/>
            </c:spPr>
            <c:txPr>
              <a:bodyPr/>
              <a:lstStyle/>
              <a:p>
                <a:pPr>
                  <a:defRPr lang="es-MX" sz="800" b="0" noProof="0">
                    <a:solidFill>
                      <a:schemeClr val="tx2"/>
                    </a:solidFill>
                  </a:defRPr>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VALUACION!$B$3:$B$278</c:f>
              <c:numCache>
                <c:formatCode>d\-mmm</c:formatCode>
                <c:ptCount val="27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numCache>
            </c:numRef>
          </c:cat>
          <c:val>
            <c:numRef>
              <c:f>VALUACION!$D$3:$D$278</c:f>
              <c:numCache>
                <c:formatCode>#,##0.00</c:formatCode>
                <c:ptCount val="276"/>
                <c:pt idx="0">
                  <c:v>848.60517168888873</c:v>
                </c:pt>
                <c:pt idx="1">
                  <c:v>1693.3265677333331</c:v>
                </c:pt>
                <c:pt idx="2">
                  <c:v>6759.6461440888888</c:v>
                </c:pt>
                <c:pt idx="3">
                  <c:v>11825.917161511112</c:v>
                </c:pt>
                <c:pt idx="4">
                  <c:v>16893.959852933334</c:v>
                </c:pt>
                <c:pt idx="5">
                  <c:v>21963.179807155557</c:v>
                </c:pt>
                <c:pt idx="6">
                  <c:v>27017.474625947223</c:v>
                </c:pt>
                <c:pt idx="7">
                  <c:v>32057.553889313891</c:v>
                </c:pt>
                <c:pt idx="8">
                  <c:v>37093.860379930557</c:v>
                </c:pt>
                <c:pt idx="9">
                  <c:v>187859.34668493614</c:v>
                </c:pt>
                <c:pt idx="10">
                  <c:v>339244.10524306115</c:v>
                </c:pt>
                <c:pt idx="11">
                  <c:v>490559.77569301112</c:v>
                </c:pt>
                <c:pt idx="12">
                  <c:v>641869.64705626108</c:v>
                </c:pt>
                <c:pt idx="13">
                  <c:v>792988.40336289443</c:v>
                </c:pt>
                <c:pt idx="14">
                  <c:v>1112193.4552579278</c:v>
                </c:pt>
                <c:pt idx="15">
                  <c:v>1431611.0606092946</c:v>
                </c:pt>
                <c:pt idx="16">
                  <c:v>1751014.0654275946</c:v>
                </c:pt>
                <c:pt idx="17">
                  <c:v>2070029.9053458862</c:v>
                </c:pt>
                <c:pt idx="18">
                  <c:v>2389324.475724203</c:v>
                </c:pt>
                <c:pt idx="19">
                  <c:v>2877326.0969164278</c:v>
                </c:pt>
                <c:pt idx="20">
                  <c:v>3367859.5581113305</c:v>
                </c:pt>
                <c:pt idx="21">
                  <c:v>3858797.076855483</c:v>
                </c:pt>
                <c:pt idx="22">
                  <c:v>4348256.7770519275</c:v>
                </c:pt>
                <c:pt idx="23">
                  <c:v>4839095.8267994002</c:v>
                </c:pt>
                <c:pt idx="24">
                  <c:v>5497367.202522778</c:v>
                </c:pt>
                <c:pt idx="25">
                  <c:v>6156277.1763621112</c:v>
                </c:pt>
                <c:pt idx="26">
                  <c:v>6815327.9899062887</c:v>
                </c:pt>
                <c:pt idx="27">
                  <c:v>7476665.9613013994</c:v>
                </c:pt>
                <c:pt idx="28">
                  <c:v>8137774.9221875379</c:v>
                </c:pt>
                <c:pt idx="29">
                  <c:v>8968476.2337106355</c:v>
                </c:pt>
                <c:pt idx="30">
                  <c:v>9799779.9001520239</c:v>
                </c:pt>
                <c:pt idx="31">
                  <c:v>10630896.570728259</c:v>
                </c:pt>
                <c:pt idx="32">
                  <c:v>11461412.496316843</c:v>
                </c:pt>
                <c:pt idx="33">
                  <c:v>12292344.533307996</c:v>
                </c:pt>
                <c:pt idx="34">
                  <c:v>13292903.419036232</c:v>
                </c:pt>
                <c:pt idx="35">
                  <c:v>14293654.987015732</c:v>
                </c:pt>
                <c:pt idx="36">
                  <c:v>15294737.414870953</c:v>
                </c:pt>
                <c:pt idx="37">
                  <c:v>16295730.388626356</c:v>
                </c:pt>
                <c:pt idx="38">
                  <c:v>17298519.791768841</c:v>
                </c:pt>
                <c:pt idx="39">
                  <c:v>18471503.60114551</c:v>
                </c:pt>
                <c:pt idx="40">
                  <c:v>19645620.705256037</c:v>
                </c:pt>
                <c:pt idx="41">
                  <c:v>20819768.283840608</c:v>
                </c:pt>
                <c:pt idx="42">
                  <c:v>21994181.720391665</c:v>
                </c:pt>
                <c:pt idx="43">
                  <c:v>23168892.53103704</c:v>
                </c:pt>
                <c:pt idx="44">
                  <c:v>24427928.197819013</c:v>
                </c:pt>
                <c:pt idx="45">
                  <c:v>25685893.394736346</c:v>
                </c:pt>
                <c:pt idx="46">
                  <c:v>26940968.981116638</c:v>
                </c:pt>
                <c:pt idx="47">
                  <c:v>28471600.859881617</c:v>
                </c:pt>
                <c:pt idx="48">
                  <c:v>29991577.602427639</c:v>
                </c:pt>
                <c:pt idx="49">
                  <c:v>31517549.321150247</c:v>
                </c:pt>
                <c:pt idx="50">
                  <c:v>33299709.962146115</c:v>
                </c:pt>
                <c:pt idx="51">
                  <c:v>35070541.259392194</c:v>
                </c:pt>
                <c:pt idx="52">
                  <c:v>36841438.698506393</c:v>
                </c:pt>
                <c:pt idx="53">
                  <c:v>38610914.952633649</c:v>
                </c:pt>
                <c:pt idx="54">
                  <c:v>40375944.304234467</c:v>
                </c:pt>
                <c:pt idx="55">
                  <c:v>42393570.179727897</c:v>
                </c:pt>
                <c:pt idx="56">
                  <c:v>44428531.204154275</c:v>
                </c:pt>
                <c:pt idx="57">
                  <c:v>46459692.709713787</c:v>
                </c:pt>
                <c:pt idx="58">
                  <c:v>48501319.772794023</c:v>
                </c:pt>
                <c:pt idx="59">
                  <c:v>50535432.729646467</c:v>
                </c:pt>
                <c:pt idx="60">
                  <c:v>52826924.557138868</c:v>
                </c:pt>
                <c:pt idx="61">
                  <c:v>55118543.79390534</c:v>
                </c:pt>
                <c:pt idx="62">
                  <c:v>57412268.625537738</c:v>
                </c:pt>
                <c:pt idx="63">
                  <c:v>59707996.874247216</c:v>
                </c:pt>
                <c:pt idx="64">
                  <c:v>61997507.177264057</c:v>
                </c:pt>
                <c:pt idx="65">
                  <c:v>64540720.94876948</c:v>
                </c:pt>
                <c:pt idx="66">
                  <c:v>67084369.282330856</c:v>
                </c:pt>
                <c:pt idx="67">
                  <c:v>69627139.391388327</c:v>
                </c:pt>
                <c:pt idx="68">
                  <c:v>72165620.003661126</c:v>
                </c:pt>
                <c:pt idx="69">
                  <c:v>74714259.554240122</c:v>
                </c:pt>
                <c:pt idx="70">
                  <c:v>77267000.589657992</c:v>
                </c:pt>
                <c:pt idx="71">
                  <c:v>79812815.824916303</c:v>
                </c:pt>
                <c:pt idx="72">
                  <c:v>82360241.464419991</c:v>
                </c:pt>
                <c:pt idx="73">
                  <c:v>84908482.434960306</c:v>
                </c:pt>
                <c:pt idx="74">
                  <c:v>87462239.683078662</c:v>
                </c:pt>
                <c:pt idx="75">
                  <c:v>90027137.224079132</c:v>
                </c:pt>
                <c:pt idx="76">
                  <c:v>92592559.583699375</c:v>
                </c:pt>
                <c:pt idx="77">
                  <c:v>95149458.040636048</c:v>
                </c:pt>
                <c:pt idx="78">
                  <c:v>97717466.508091897</c:v>
                </c:pt>
                <c:pt idx="79">
                  <c:v>100302293.44351511</c:v>
                </c:pt>
                <c:pt idx="80">
                  <c:v>102883142.39475977</c:v>
                </c:pt>
                <c:pt idx="81">
                  <c:v>105465780.98857284</c:v>
                </c:pt>
                <c:pt idx="82">
                  <c:v>108022949.77839006</c:v>
                </c:pt>
                <c:pt idx="83">
                  <c:v>110578473.65990153</c:v>
                </c:pt>
                <c:pt idx="84">
                  <c:v>113138367.61677775</c:v>
                </c:pt>
                <c:pt idx="85">
                  <c:v>115704854.61495599</c:v>
                </c:pt>
                <c:pt idx="86">
                  <c:v>118270817.08712129</c:v>
                </c:pt>
                <c:pt idx="87">
                  <c:v>120854632.04903409</c:v>
                </c:pt>
                <c:pt idx="88">
                  <c:v>123430506.44802335</c:v>
                </c:pt>
                <c:pt idx="89">
                  <c:v>126009465.7413888</c:v>
                </c:pt>
                <c:pt idx="90">
                  <c:v>128590888.64090267</c:v>
                </c:pt>
                <c:pt idx="91">
                  <c:v>131179064.87551415</c:v>
                </c:pt>
                <c:pt idx="92">
                  <c:v>133758561.23555711</c:v>
                </c:pt>
                <c:pt idx="93">
                  <c:v>136334640.1192528</c:v>
                </c:pt>
                <c:pt idx="94">
                  <c:v>138915017.77518266</c:v>
                </c:pt>
                <c:pt idx="95">
                  <c:v>141481083.99865893</c:v>
                </c:pt>
                <c:pt idx="96">
                  <c:v>144056967.33754081</c:v>
                </c:pt>
                <c:pt idx="97">
                  <c:v>146639573.32193482</c:v>
                </c:pt>
                <c:pt idx="98">
                  <c:v>149231405.63688508</c:v>
                </c:pt>
                <c:pt idx="99">
                  <c:v>151796378.72346783</c:v>
                </c:pt>
                <c:pt idx="100">
                  <c:v>154361972.50608867</c:v>
                </c:pt>
                <c:pt idx="101">
                  <c:v>156919599.85916653</c:v>
                </c:pt>
                <c:pt idx="102">
                  <c:v>159476491.91006488</c:v>
                </c:pt>
                <c:pt idx="103">
                  <c:v>162030996.60506731</c:v>
                </c:pt>
                <c:pt idx="104">
                  <c:v>164584745.15554976</c:v>
                </c:pt>
                <c:pt idx="105">
                  <c:v>167147774.4642038</c:v>
                </c:pt>
                <c:pt idx="106">
                  <c:v>169700048.72531945</c:v>
                </c:pt>
                <c:pt idx="107">
                  <c:v>172270432.16858679</c:v>
                </c:pt>
                <c:pt idx="108">
                  <c:v>174845859.663726</c:v>
                </c:pt>
                <c:pt idx="109">
                  <c:v>177841989.28682631</c:v>
                </c:pt>
                <c:pt idx="110">
                  <c:v>180866290.9170025</c:v>
                </c:pt>
                <c:pt idx="111">
                  <c:v>183898304.66815051</c:v>
                </c:pt>
                <c:pt idx="112">
                  <c:v>186948739.9767811</c:v>
                </c:pt>
                <c:pt idx="113">
                  <c:v>190431060.51871961</c:v>
                </c:pt>
                <c:pt idx="114">
                  <c:v>193903852.40215456</c:v>
                </c:pt>
                <c:pt idx="115">
                  <c:v>197398132.40016359</c:v>
                </c:pt>
                <c:pt idx="116">
                  <c:v>200908829.97822484</c:v>
                </c:pt>
                <c:pt idx="117">
                  <c:v>204428180.92548749</c:v>
                </c:pt>
                <c:pt idx="118">
                  <c:v>207902370.27224603</c:v>
                </c:pt>
                <c:pt idx="119">
                  <c:v>211378164.58145884</c:v>
                </c:pt>
                <c:pt idx="120">
                  <c:v>214867717.74007958</c:v>
                </c:pt>
                <c:pt idx="121">
                  <c:v>218375663.61658132</c:v>
                </c:pt>
                <c:pt idx="122">
                  <c:v>221823155.84349823</c:v>
                </c:pt>
                <c:pt idx="123">
                  <c:v>225228860.69942188</c:v>
                </c:pt>
                <c:pt idx="124">
                  <c:v>228627965.50042894</c:v>
                </c:pt>
                <c:pt idx="125">
                  <c:v>232037833.90784132</c:v>
                </c:pt>
                <c:pt idx="126">
                  <c:v>235437281.07201496</c:v>
                </c:pt>
                <c:pt idx="127">
                  <c:v>238836023.69026405</c:v>
                </c:pt>
                <c:pt idx="128">
                  <c:v>242239329.38400781</c:v>
                </c:pt>
                <c:pt idx="129">
                  <c:v>245657402.36259398</c:v>
                </c:pt>
                <c:pt idx="130">
                  <c:v>249083966.1787076</c:v>
                </c:pt>
                <c:pt idx="131">
                  <c:v>252511929.88317445</c:v>
                </c:pt>
                <c:pt idx="132">
                  <c:v>255928535.22596842</c:v>
                </c:pt>
                <c:pt idx="133">
                  <c:v>259344672.78633383</c:v>
                </c:pt>
                <c:pt idx="134">
                  <c:v>262743894.60350612</c:v>
                </c:pt>
                <c:pt idx="135">
                  <c:v>266159169.4941017</c:v>
                </c:pt>
                <c:pt idx="136">
                  <c:v>269579138.41383159</c:v>
                </c:pt>
                <c:pt idx="137">
                  <c:v>272997127.43398881</c:v>
                </c:pt>
                <c:pt idx="138">
                  <c:v>276417587.7075718</c:v>
                </c:pt>
                <c:pt idx="139">
                  <c:v>279837990.50396013</c:v>
                </c:pt>
                <c:pt idx="140">
                  <c:v>283309809.76784277</c:v>
                </c:pt>
                <c:pt idx="141">
                  <c:v>286715665.75312513</c:v>
                </c:pt>
                <c:pt idx="142">
                  <c:v>290200819.66548467</c:v>
                </c:pt>
                <c:pt idx="143">
                  <c:v>293619217.07384694</c:v>
                </c:pt>
                <c:pt idx="144">
                  <c:v>297026782.00038069</c:v>
                </c:pt>
                <c:pt idx="145">
                  <c:v>300432199.05152673</c:v>
                </c:pt>
                <c:pt idx="146">
                  <c:v>303833580.81849051</c:v>
                </c:pt>
                <c:pt idx="147">
                  <c:v>307266405.58131009</c:v>
                </c:pt>
                <c:pt idx="148">
                  <c:v>310707485.41771114</c:v>
                </c:pt>
                <c:pt idx="149">
                  <c:v>286162700.02693045</c:v>
                </c:pt>
                <c:pt idx="150">
                  <c:v>317626243.73566717</c:v>
                </c:pt>
                <c:pt idx="151">
                  <c:v>321051965.89505363</c:v>
                </c:pt>
                <c:pt idx="152">
                  <c:v>324496138.44649804</c:v>
                </c:pt>
                <c:pt idx="153">
                  <c:v>327926127.92199093</c:v>
                </c:pt>
                <c:pt idx="154">
                  <c:v>331360984.96586418</c:v>
                </c:pt>
                <c:pt idx="155">
                  <c:v>334787767.23832393</c:v>
                </c:pt>
                <c:pt idx="156">
                  <c:v>338194400.41898036</c:v>
                </c:pt>
                <c:pt idx="157">
                  <c:v>341599918.98683554</c:v>
                </c:pt>
                <c:pt idx="158">
                  <c:v>345017254.44616902</c:v>
                </c:pt>
                <c:pt idx="159">
                  <c:v>348489450.77285886</c:v>
                </c:pt>
                <c:pt idx="160">
                  <c:v>351911222.3578735</c:v>
                </c:pt>
                <c:pt idx="161">
                  <c:v>355390942.20052278</c:v>
                </c:pt>
                <c:pt idx="162">
                  <c:v>358825808.68664306</c:v>
                </c:pt>
                <c:pt idx="163">
                  <c:v>362246726.88090038</c:v>
                </c:pt>
                <c:pt idx="164">
                  <c:v>365653377.24793106</c:v>
                </c:pt>
                <c:pt idx="165">
                  <c:v>369041067.63371986</c:v>
                </c:pt>
                <c:pt idx="166">
                  <c:v>372441456.67455781</c:v>
                </c:pt>
                <c:pt idx="167">
                  <c:v>355873910.758479</c:v>
                </c:pt>
                <c:pt idx="168">
                  <c:v>379268170.50369203</c:v>
                </c:pt>
                <c:pt idx="169">
                  <c:v>382700475.36966681</c:v>
                </c:pt>
                <c:pt idx="170">
                  <c:v>386129774.46323609</c:v>
                </c:pt>
                <c:pt idx="171">
                  <c:v>389588689.41845828</c:v>
                </c:pt>
                <c:pt idx="172">
                  <c:v>393042112.32021809</c:v>
                </c:pt>
                <c:pt idx="173">
                  <c:v>396452479.87837595</c:v>
                </c:pt>
                <c:pt idx="174">
                  <c:v>399866137.53687155</c:v>
                </c:pt>
                <c:pt idx="175">
                  <c:v>403311066.91985214</c:v>
                </c:pt>
                <c:pt idx="176">
                  <c:v>406715019.41257536</c:v>
                </c:pt>
                <c:pt idx="177">
                  <c:v>410115387.09296918</c:v>
                </c:pt>
                <c:pt idx="178">
                  <c:v>413949831.75065386</c:v>
                </c:pt>
                <c:pt idx="179">
                  <c:v>417819169.05995411</c:v>
                </c:pt>
                <c:pt idx="180">
                  <c:v>421766245.14472234</c:v>
                </c:pt>
                <c:pt idx="181">
                  <c:v>425706120.89129627</c:v>
                </c:pt>
                <c:pt idx="182">
                  <c:v>429615943.33901525</c:v>
                </c:pt>
                <c:pt idx="183">
                  <c:v>433478317.87591898</c:v>
                </c:pt>
                <c:pt idx="184">
                  <c:v>437342509.11501813</c:v>
                </c:pt>
                <c:pt idx="185">
                  <c:v>441221006.47674513</c:v>
                </c:pt>
                <c:pt idx="186">
                  <c:v>445074766.29644257</c:v>
                </c:pt>
                <c:pt idx="187">
                  <c:v>448929125.34774941</c:v>
                </c:pt>
                <c:pt idx="188">
                  <c:v>452786310.35978937</c:v>
                </c:pt>
                <c:pt idx="189">
                  <c:v>456648371.546839</c:v>
                </c:pt>
                <c:pt idx="190">
                  <c:v>460509743.11911958</c:v>
                </c:pt>
                <c:pt idx="191">
                  <c:v>464370712.48585612</c:v>
                </c:pt>
                <c:pt idx="192">
                  <c:v>468227468.35480314</c:v>
                </c:pt>
                <c:pt idx="193">
                  <c:v>472068255.01245403</c:v>
                </c:pt>
                <c:pt idx="194">
                  <c:v>475908285.3094787</c:v>
                </c:pt>
                <c:pt idx="195">
                  <c:v>479686486.0545187</c:v>
                </c:pt>
                <c:pt idx="196">
                  <c:v>483480303.17315805</c:v>
                </c:pt>
                <c:pt idx="197">
                  <c:v>487257808.73678219</c:v>
                </c:pt>
                <c:pt idx="198">
                  <c:v>491030979.04106885</c:v>
                </c:pt>
                <c:pt idx="199">
                  <c:v>494803439.38243383</c:v>
                </c:pt>
                <c:pt idx="200">
                  <c:v>498662257.59141815</c:v>
                </c:pt>
                <c:pt idx="201">
                  <c:v>502464486.8412196</c:v>
                </c:pt>
                <c:pt idx="202">
                  <c:v>506318709.89435989</c:v>
                </c:pt>
                <c:pt idx="203">
                  <c:v>510119001.2776345</c:v>
                </c:pt>
                <c:pt idx="204">
                  <c:v>513928950.72745627</c:v>
                </c:pt>
                <c:pt idx="205">
                  <c:v>517741455.13006222</c:v>
                </c:pt>
                <c:pt idx="206">
                  <c:v>521545121.23111284</c:v>
                </c:pt>
                <c:pt idx="207">
                  <c:v>525333533.91734612</c:v>
                </c:pt>
                <c:pt idx="208">
                  <c:v>529119055.01934832</c:v>
                </c:pt>
                <c:pt idx="209">
                  <c:v>532910972.45430976</c:v>
                </c:pt>
                <c:pt idx="210">
                  <c:v>536728540.93897963</c:v>
                </c:pt>
                <c:pt idx="211">
                  <c:v>540554569.60760736</c:v>
                </c:pt>
                <c:pt idx="212">
                  <c:v>544379211.24696922</c:v>
                </c:pt>
                <c:pt idx="213">
                  <c:v>548208802.71935797</c:v>
                </c:pt>
                <c:pt idx="214">
                  <c:v>552037879.95436454</c:v>
                </c:pt>
                <c:pt idx="215">
                  <c:v>555851311.44312465</c:v>
                </c:pt>
                <c:pt idx="216">
                  <c:v>559663468.99923944</c:v>
                </c:pt>
                <c:pt idx="217">
                  <c:v>563482649.26105893</c:v>
                </c:pt>
                <c:pt idx="218">
                  <c:v>567303700.61905217</c:v>
                </c:pt>
                <c:pt idx="219">
                  <c:v>571140897.53404415</c:v>
                </c:pt>
                <c:pt idx="220">
                  <c:v>575060833.52408886</c:v>
                </c:pt>
                <c:pt idx="221">
                  <c:v>578893244.33404016</c:v>
                </c:pt>
                <c:pt idx="222">
                  <c:v>582746975.72500765</c:v>
                </c:pt>
                <c:pt idx="223">
                  <c:v>586598421.84158909</c:v>
                </c:pt>
                <c:pt idx="224">
                  <c:v>590473910.55117631</c:v>
                </c:pt>
                <c:pt idx="225">
                  <c:v>594329861.05002344</c:v>
                </c:pt>
                <c:pt idx="226">
                  <c:v>598238910.96433032</c:v>
                </c:pt>
                <c:pt idx="227">
                  <c:v>602149757.76250577</c:v>
                </c:pt>
                <c:pt idx="228">
                  <c:v>606037509.80063689</c:v>
                </c:pt>
                <c:pt idx="229">
                  <c:v>609877230.95868385</c:v>
                </c:pt>
                <c:pt idx="230">
                  <c:v>613754055.7299</c:v>
                </c:pt>
                <c:pt idx="231">
                  <c:v>617654107.81690633</c:v>
                </c:pt>
                <c:pt idx="232">
                  <c:v>621601611.12600708</c:v>
                </c:pt>
                <c:pt idx="233">
                  <c:v>625538056.90676284</c:v>
                </c:pt>
                <c:pt idx="234">
                  <c:v>629458879.69250596</c:v>
                </c:pt>
                <c:pt idx="235">
                  <c:v>633375424.33056509</c:v>
                </c:pt>
                <c:pt idx="236">
                  <c:v>637224603.98490024</c:v>
                </c:pt>
                <c:pt idx="237">
                  <c:v>641062122.27521539</c:v>
                </c:pt>
                <c:pt idx="238">
                  <c:v>644943400.38225329</c:v>
                </c:pt>
                <c:pt idx="239">
                  <c:v>648859456.72450972</c:v>
                </c:pt>
                <c:pt idx="240">
                  <c:v>652795855.96395504</c:v>
                </c:pt>
                <c:pt idx="241">
                  <c:v>656776679.46353209</c:v>
                </c:pt>
                <c:pt idx="242">
                  <c:v>660937612.9941541</c:v>
                </c:pt>
                <c:pt idx="243">
                  <c:v>664904820.48313665</c:v>
                </c:pt>
                <c:pt idx="244">
                  <c:v>668803482.90829754</c:v>
                </c:pt>
                <c:pt idx="245">
                  <c:v>672771454.93346334</c:v>
                </c:pt>
                <c:pt idx="246">
                  <c:v>676843956.35703063</c:v>
                </c:pt>
                <c:pt idx="247">
                  <c:v>680868855.56611633</c:v>
                </c:pt>
                <c:pt idx="248">
                  <c:v>684893361.17349768</c:v>
                </c:pt>
                <c:pt idx="249">
                  <c:v>688820488.73416412</c:v>
                </c:pt>
                <c:pt idx="250">
                  <c:v>692717979.88154018</c:v>
                </c:pt>
                <c:pt idx="251">
                  <c:v>696636774.69839609</c:v>
                </c:pt>
                <c:pt idx="252">
                  <c:v>700590357.32655406</c:v>
                </c:pt>
                <c:pt idx="253">
                  <c:v>704476738.16495299</c:v>
                </c:pt>
                <c:pt idx="254">
                  <c:v>708388889.77638698</c:v>
                </c:pt>
                <c:pt idx="255">
                  <c:v>712347802.97720206</c:v>
                </c:pt>
                <c:pt idx="256">
                  <c:v>716297085.89029098</c:v>
                </c:pt>
                <c:pt idx="257">
                  <c:v>720243269.37416303</c:v>
                </c:pt>
                <c:pt idx="258">
                  <c:v>724211361.0699718</c:v>
                </c:pt>
                <c:pt idx="259">
                  <c:v>728091866.30129719</c:v>
                </c:pt>
                <c:pt idx="260">
                  <c:v>731979656.0160104</c:v>
                </c:pt>
                <c:pt idx="261">
                  <c:v>735882045.13513231</c:v>
                </c:pt>
                <c:pt idx="262">
                  <c:v>739811680.54677582</c:v>
                </c:pt>
                <c:pt idx="263">
                  <c:v>743729894.12910938</c:v>
                </c:pt>
                <c:pt idx="264">
                  <c:v>747700009.27228582</c:v>
                </c:pt>
                <c:pt idx="265">
                  <c:v>751676948.69173992</c:v>
                </c:pt>
                <c:pt idx="266">
                  <c:v>755603277.170017</c:v>
                </c:pt>
                <c:pt idx="267">
                  <c:v>759496556.59387386</c:v>
                </c:pt>
                <c:pt idx="268">
                  <c:v>763370554.42872429</c:v>
                </c:pt>
                <c:pt idx="269">
                  <c:v>767283855.86210585</c:v>
                </c:pt>
                <c:pt idx="270">
                  <c:v>771243794.11602247</c:v>
                </c:pt>
                <c:pt idx="271">
                  <c:v>775210538.12109065</c:v>
                </c:pt>
                <c:pt idx="272">
                  <c:v>779193746.87919438</c:v>
                </c:pt>
                <c:pt idx="273">
                  <c:v>783319131.77104509</c:v>
                </c:pt>
                <c:pt idx="274">
                  <c:v>787264475.61532414</c:v>
                </c:pt>
                <c:pt idx="275">
                  <c:v>791137712.94116259</c:v>
                </c:pt>
              </c:numCache>
            </c:numRef>
          </c:val>
          <c:smooth val="0"/>
        </c:ser>
        <c:dLbls>
          <c:showLegendKey val="0"/>
          <c:showVal val="0"/>
          <c:showCatName val="0"/>
          <c:showSerName val="0"/>
          <c:showPercent val="0"/>
          <c:showBubbleSize val="0"/>
        </c:dLbls>
        <c:marker val="1"/>
        <c:smooth val="0"/>
        <c:axId val="159272320"/>
        <c:axId val="159290496"/>
      </c:lineChart>
      <c:dateAx>
        <c:axId val="159272320"/>
        <c:scaling>
          <c:orientation val="minMax"/>
          <c:max val="42260"/>
        </c:scaling>
        <c:delete val="0"/>
        <c:axPos val="b"/>
        <c:numFmt formatCode="d\-mmm" sourceLinked="1"/>
        <c:majorTickMark val="out"/>
        <c:minorTickMark val="none"/>
        <c:tickLblPos val="nextTo"/>
        <c:txPr>
          <a:bodyPr rot="-5400000" vert="horz"/>
          <a:lstStyle/>
          <a:p>
            <a:pPr>
              <a:defRPr/>
            </a:pPr>
            <a:endParaRPr lang="es-MX"/>
          </a:p>
        </c:txPr>
        <c:crossAx val="159290496"/>
        <c:crosses val="autoZero"/>
        <c:auto val="1"/>
        <c:lblOffset val="100"/>
        <c:baseTimeUnit val="days"/>
      </c:dateAx>
      <c:valAx>
        <c:axId val="159290496"/>
        <c:scaling>
          <c:orientation val="minMax"/>
        </c:scaling>
        <c:delete val="0"/>
        <c:axPos val="l"/>
        <c:numFmt formatCode="#,##0.00" sourceLinked="1"/>
        <c:majorTickMark val="out"/>
        <c:minorTickMark val="none"/>
        <c:tickLblPos val="nextTo"/>
        <c:crossAx val="159272320"/>
        <c:crosses val="autoZero"/>
        <c:crossBetween val="between"/>
        <c:dispUnits>
          <c:builtInUnit val="millions"/>
          <c:dispUnitsLbl>
            <c:layout>
              <c:manualLayout>
                <c:xMode val="edge"/>
                <c:yMode val="edge"/>
                <c:x val="6.1433761258740211E-3"/>
                <c:y val="0.39518127232651823"/>
              </c:manualLayout>
            </c:layout>
          </c:dispUnitsLbl>
        </c:dispUnits>
      </c:valAx>
    </c:plotArea>
    <c:legend>
      <c:legendPos val="r"/>
      <c:layout>
        <c:manualLayout>
          <c:xMode val="edge"/>
          <c:yMode val="edge"/>
          <c:x val="0.1529281451184083"/>
          <c:y val="0.90633906135920284"/>
          <c:w val="0.63074535903175988"/>
          <c:h val="5.0210856762502268E-2"/>
        </c:manualLayout>
      </c:layout>
      <c:overlay val="0"/>
    </c:legend>
    <c:plotVisOnly val="1"/>
    <c:dispBlanksAs val="gap"/>
    <c:showDLblsOverMax val="0"/>
  </c:chart>
  <c:txPr>
    <a:bodyPr/>
    <a:lstStyle/>
    <a:p>
      <a:pPr>
        <a:defRPr sz="900">
          <a:latin typeface="Century Gothic" pitchFamily="34" charset="0"/>
        </a:defRPr>
      </a:pPr>
      <a:endParaRPr lang="es-MX"/>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latin typeface="Century Gothic" pitchFamily="34" charset="0"/>
              </a:defRPr>
            </a:pPr>
            <a:r>
              <a:rPr lang="es-MX" sz="1200" b="1" i="0" baseline="0" dirty="0">
                <a:effectLst/>
              </a:rPr>
              <a:t>FANVIT: Tasa de rendimiento a vencimiento (YTM) y activos bajo administración (AUM)</a:t>
            </a:r>
            <a:endParaRPr lang="x-none" sz="1100">
              <a:effectLst/>
            </a:endParaRPr>
          </a:p>
          <a:p>
            <a:pPr>
              <a:defRPr sz="1100">
                <a:latin typeface="Century Gothic" pitchFamily="34" charset="0"/>
              </a:defRPr>
            </a:pPr>
            <a:r>
              <a:rPr lang="es-MX" sz="1200" b="0" i="0" baseline="0" dirty="0">
                <a:effectLst/>
              </a:rPr>
              <a:t>(porcentaje y miles de millones)</a:t>
            </a:r>
            <a:endParaRPr lang="x-none" sz="1100">
              <a:effectLst/>
            </a:endParaRPr>
          </a:p>
        </c:rich>
      </c:tx>
      <c:layout>
        <c:manualLayout>
          <c:xMode val="edge"/>
          <c:yMode val="edge"/>
          <c:x val="0.15568569553805775"/>
          <c:y val="2.8551028556424028E-3"/>
        </c:manualLayout>
      </c:layout>
      <c:overlay val="0"/>
    </c:title>
    <c:autoTitleDeleted val="0"/>
    <c:plotArea>
      <c:layout>
        <c:manualLayout>
          <c:layoutTarget val="inner"/>
          <c:xMode val="edge"/>
          <c:yMode val="edge"/>
          <c:x val="6.5985681313357455E-2"/>
          <c:y val="0.29092118967384001"/>
          <c:w val="0.85340475093977008"/>
          <c:h val="0.56618346458969715"/>
        </c:manualLayout>
      </c:layout>
      <c:barChart>
        <c:barDir val="col"/>
        <c:grouping val="clustered"/>
        <c:varyColors val="0"/>
        <c:ser>
          <c:idx val="2"/>
          <c:order val="2"/>
          <c:tx>
            <c:strRef>
              <c:f>'RENDIMIENTO (2)'!$F$2</c:f>
              <c:strCache>
                <c:ptCount val="1"/>
                <c:pt idx="0">
                  <c:v>Asesor Financiero</c:v>
                </c:pt>
              </c:strCache>
            </c:strRef>
          </c:tx>
          <c:invertIfNegative val="0"/>
          <c:val>
            <c:numRef>
              <c:f>'RENDIMIENTO (2)'!$F$3:$F$278</c:f>
              <c:numCache>
                <c:formatCode>_-* #,##0_-;\-* #,##0_-;_-* "-"??_-;_-@_-</c:formatCode>
                <c:ptCount val="276"/>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numCache>
            </c:numRef>
          </c:val>
        </c:ser>
        <c:ser>
          <c:idx val="3"/>
          <c:order val="3"/>
          <c:tx>
            <c:strRef>
              <c:f>'RENDIMIENTO (2)'!$G$2</c:f>
              <c:strCache>
                <c:ptCount val="1"/>
                <c:pt idx="0">
                  <c:v>INFONAVIT</c:v>
                </c:pt>
              </c:strCache>
            </c:strRef>
          </c:tx>
          <c:invertIfNegative val="0"/>
          <c:val>
            <c:numRef>
              <c:f>'RENDIMIENTO (2)'!$G$3:$G$278</c:f>
              <c:numCache>
                <c:formatCode>0.00</c:formatCode>
                <c:ptCount val="27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formatCode="_-* #,##0_-;\-* #,##0_-;_-* &quot;-&quot;??_-;_-@_-">
                  <c:v>349683833</c:v>
                </c:pt>
                <c:pt idx="158" formatCode="_-* #,##0_-;\-* #,##0_-;_-* &quot;-&quot;??_-;_-@_-">
                  <c:v>1000000000</c:v>
                </c:pt>
                <c:pt idx="159" formatCode="_-* #,##0_-;\-* #,##0_-;_-* &quot;-&quot;??_-;_-@_-">
                  <c:v>1000000000</c:v>
                </c:pt>
                <c:pt idx="160" formatCode="_-* #,##0_-;\-* #,##0_-;_-* &quot;-&quot;??_-;_-@_-">
                  <c:v>1000000000</c:v>
                </c:pt>
                <c:pt idx="161" formatCode="_-* #,##0_-;\-* #,##0_-;_-* &quot;-&quot;??_-;_-@_-">
                  <c:v>1000000000</c:v>
                </c:pt>
                <c:pt idx="162" formatCode="_-* #,##0_-;\-* #,##0_-;_-* &quot;-&quot;??_-;_-@_-">
                  <c:v>1500000000</c:v>
                </c:pt>
                <c:pt idx="163" formatCode="_-* #,##0_-;\-* #,##0_-;_-* &quot;-&quot;??_-;_-@_-">
                  <c:v>2000000000</c:v>
                </c:pt>
                <c:pt idx="164" formatCode="_-* #,##0_-;\-* #,##0_-;_-* &quot;-&quot;??_-;_-@_-">
                  <c:v>2000000000</c:v>
                </c:pt>
                <c:pt idx="165" formatCode="_-* #,##0_-;\-* #,##0_-;_-* &quot;-&quot;??_-;_-@_-">
                  <c:v>2000000000</c:v>
                </c:pt>
                <c:pt idx="166" formatCode="_-* #,##0_-;\-* #,##0_-;_-* &quot;-&quot;??_-;_-@_-">
                  <c:v>2500000000</c:v>
                </c:pt>
                <c:pt idx="167" formatCode="_-* #,##0_-;\-* #,##0_-;_-* &quot;-&quot;??_-;_-@_-">
                  <c:v>2500000000</c:v>
                </c:pt>
                <c:pt idx="168" formatCode="_-* #,##0_-;\-* #,##0_-;_-* &quot;-&quot;??_-;_-@_-">
                  <c:v>2500000000</c:v>
                </c:pt>
                <c:pt idx="169" formatCode="_-* #,##0_-;\-* #,##0_-;_-* &quot;-&quot;??_-;_-@_-">
                  <c:v>2500000000</c:v>
                </c:pt>
                <c:pt idx="170" formatCode="_-* #,##0_-;\-* #,##0_-;_-* &quot;-&quot;??_-;_-@_-">
                  <c:v>2500000000</c:v>
                </c:pt>
                <c:pt idx="171" formatCode="_-* #,##0_-;\-* #,##0_-;_-* &quot;-&quot;??_-;_-@_-">
                  <c:v>2500000000</c:v>
                </c:pt>
                <c:pt idx="172" formatCode="_-* #,##0_-;\-* #,##0_-;_-* &quot;-&quot;??_-;_-@_-">
                  <c:v>4499999543.6199999</c:v>
                </c:pt>
                <c:pt idx="173" formatCode="_-* #,##0_-;\-* #,##0_-;_-* &quot;-&quot;??_-;_-@_-">
                  <c:v>4499999543.6199999</c:v>
                </c:pt>
                <c:pt idx="174" formatCode="_-* #,##0_-;\-* #,##0_-;_-* &quot;-&quot;??_-;_-@_-">
                  <c:v>4499999543.6199999</c:v>
                </c:pt>
                <c:pt idx="175" formatCode="_-* #,##0_-;\-* #,##0_-;_-* &quot;-&quot;??_-;_-@_-">
                  <c:v>6499999350.2299995</c:v>
                </c:pt>
                <c:pt idx="176" formatCode="_-* #,##0_-;\-* #,##0_-;_-* &quot;-&quot;??_-;_-@_-">
                  <c:v>6499999350.2299995</c:v>
                </c:pt>
                <c:pt idx="177" formatCode="_-* #,##0_-;\-* #,##0_-;_-* &quot;-&quot;??_-;_-@_-">
                  <c:v>6499999350.2299995</c:v>
                </c:pt>
                <c:pt idx="178" formatCode="_-* #,##0_-;\-* #,##0_-;_-* &quot;-&quot;??_-;_-@_-">
                  <c:v>6499999350.2299995</c:v>
                </c:pt>
                <c:pt idx="179" formatCode="_-* #,##0_-;\-* #,##0_-;_-* &quot;-&quot;??_-;_-@_-">
                  <c:v>6499999350.2299995</c:v>
                </c:pt>
                <c:pt idx="180" formatCode="_-* #,##0_-;\-* #,##0_-;_-* &quot;-&quot;??_-;_-@_-">
                  <c:v>6499999350.2299995</c:v>
                </c:pt>
                <c:pt idx="181" formatCode="_-* #,##0_-;\-* #,##0_-;_-* &quot;-&quot;??_-;_-@_-">
                  <c:v>6499999350.2299995</c:v>
                </c:pt>
                <c:pt idx="182" formatCode="_-* #,##0_-;\-* #,##0_-;_-* &quot;-&quot;??_-;_-@_-">
                  <c:v>6499999350.2299995</c:v>
                </c:pt>
                <c:pt idx="183" formatCode="_-* #,##0_-;\-* #,##0_-;_-* &quot;-&quot;??_-;_-@_-">
                  <c:v>8999999350.2299995</c:v>
                </c:pt>
                <c:pt idx="184" formatCode="_-* #,##0_-;\-* #,##0_-;_-* &quot;-&quot;??_-;_-@_-">
                  <c:v>8999999350.2299995</c:v>
                </c:pt>
                <c:pt idx="185" formatCode="_-* #,##0_-;\-* #,##0_-;_-* &quot;-&quot;??_-;_-@_-">
                  <c:v>8999999350.2299995</c:v>
                </c:pt>
                <c:pt idx="186" formatCode="_-* #,##0_-;\-* #,##0_-;_-* &quot;-&quot;??_-;_-@_-">
                  <c:v>8999999350.2299995</c:v>
                </c:pt>
                <c:pt idx="187" formatCode="_-* #,##0_-;\-* #,##0_-;_-* &quot;-&quot;??_-;_-@_-">
                  <c:v>8999999350.2299995</c:v>
                </c:pt>
                <c:pt idx="188" formatCode="_-* #,##0_-;\-* #,##0_-;_-* &quot;-&quot;??_-;_-@_-">
                  <c:v>11499999350.23</c:v>
                </c:pt>
                <c:pt idx="189" formatCode="_-* #,##0_-;\-* #,##0_-;_-* &quot;-&quot;??_-;_-@_-">
                  <c:v>11499999350.23</c:v>
                </c:pt>
                <c:pt idx="190" formatCode="_-* #,##0_-;\-* #,##0_-;_-* &quot;-&quot;??_-;_-@_-">
                  <c:v>11499999350.23</c:v>
                </c:pt>
                <c:pt idx="191" formatCode="_-* #,##0_-;\-* #,##0_-;_-* &quot;-&quot;??_-;_-@_-">
                  <c:v>11499999350.23</c:v>
                </c:pt>
                <c:pt idx="192" formatCode="_-* #,##0_-;\-* #,##0_-;_-* &quot;-&quot;??_-;_-@_-">
                  <c:v>11499999350.23</c:v>
                </c:pt>
                <c:pt idx="193" formatCode="_-* #,##0_-;\-* #,##0_-;_-* &quot;-&quot;??_-;_-@_-">
                  <c:v>13999999115.17</c:v>
                </c:pt>
                <c:pt idx="194" formatCode="_-* #,##0_-;\-* #,##0_-;_-* &quot;-&quot;??_-;_-@_-">
                  <c:v>13999999115.17</c:v>
                </c:pt>
                <c:pt idx="195" formatCode="_-* #,##0_-;\-* #,##0_-;_-* &quot;-&quot;??_-;_-@_-">
                  <c:v>13999999115.17</c:v>
                </c:pt>
                <c:pt idx="196" formatCode="_-* #,##0_-;\-* #,##0_-;_-* &quot;-&quot;??_-;_-@_-">
                  <c:v>13999999115.17</c:v>
                </c:pt>
                <c:pt idx="197" formatCode="_-* #,##0_-;\-* #,##0_-;_-* &quot;-&quot;??_-;_-@_-">
                  <c:v>13999999115.17</c:v>
                </c:pt>
                <c:pt idx="198" formatCode="_-* #,##0_-;\-* #,##0_-;_-* &quot;-&quot;??_-;_-@_-">
                  <c:v>16499999114.799999</c:v>
                </c:pt>
                <c:pt idx="199" formatCode="_-* #,##0_-;\-* #,##0_-;_-* &quot;-&quot;??_-;_-@_-">
                  <c:v>16499999114.799999</c:v>
                </c:pt>
                <c:pt idx="200" formatCode="_-* #,##0_-;\-* #,##0_-;_-* &quot;-&quot;??_-;_-@_-">
                  <c:v>16499999114.799999</c:v>
                </c:pt>
                <c:pt idx="201" formatCode="_-* #,##0_-;\-* #,##0_-;_-* &quot;-&quot;??_-;_-@_-">
                  <c:v>16499999114.799999</c:v>
                </c:pt>
                <c:pt idx="202" formatCode="_-* #,##0_-;\-* #,##0_-;_-* &quot;-&quot;??_-;_-@_-">
                  <c:v>18999999114.869999</c:v>
                </c:pt>
                <c:pt idx="203" formatCode="_-* #,##0_-;\-* #,##0_-;_-* &quot;-&quot;??_-;_-@_-">
                  <c:v>18999999114.869999</c:v>
                </c:pt>
                <c:pt idx="204" formatCode="_-* #,##0_-;\-* #,##0_-;_-* &quot;-&quot;??_-;_-@_-">
                  <c:v>18999999114.869999</c:v>
                </c:pt>
                <c:pt idx="205" formatCode="_-* #,##0_-;\-* #,##0_-;_-* &quot;-&quot;??_-;_-@_-">
                  <c:v>18999999114.869999</c:v>
                </c:pt>
                <c:pt idx="206" formatCode="_-* #,##0_-;\-* #,##0_-;_-* &quot;-&quot;??_-;_-@_-">
                  <c:v>18999999114.869999</c:v>
                </c:pt>
                <c:pt idx="207" formatCode="_-* #,##0_-;\-* #,##0_-;_-* &quot;-&quot;??_-;_-@_-">
                  <c:v>21499998906.509998</c:v>
                </c:pt>
                <c:pt idx="208" formatCode="_-* #,##0_-;\-* #,##0_-;_-* &quot;-&quot;??_-;_-@_-">
                  <c:v>21499998906.509998</c:v>
                </c:pt>
                <c:pt idx="209" formatCode="_-* #,##0_-;\-* #,##0_-;_-* &quot;-&quot;??_-;_-@_-">
                  <c:v>21499998906.509998</c:v>
                </c:pt>
                <c:pt idx="210" formatCode="_-* #,##0_-;\-* #,##0_-;_-* &quot;-&quot;??_-;_-@_-">
                  <c:v>21508672055.259998</c:v>
                </c:pt>
                <c:pt idx="211" formatCode="_-* #,##0_-;\-* #,##0_-;_-* &quot;-&quot;??_-;_-@_-">
                  <c:v>21508672055.259998</c:v>
                </c:pt>
                <c:pt idx="212" formatCode="_-* #,##0_-;\-* #,##0_-;_-* &quot;-&quot;??_-;_-@_-">
                  <c:v>24008671391.079998</c:v>
                </c:pt>
                <c:pt idx="213" formatCode="_-* #,##0_-;\-* #,##0_-;_-* &quot;-&quot;??_-;_-@_-">
                  <c:v>24008671391.079998</c:v>
                </c:pt>
                <c:pt idx="214" formatCode="_-* #,##0_-;\-* #,##0_-;_-* &quot;-&quot;??_-;_-@_-">
                  <c:v>24008671391.079998</c:v>
                </c:pt>
                <c:pt idx="215" formatCode="_-* #,##0_-;\-* #,##0_-;_-* &quot;-&quot;??_-;_-@_-">
                  <c:v>24008671391.079998</c:v>
                </c:pt>
                <c:pt idx="216" formatCode="_-* #,##0_-;\-* #,##0_-;_-* &quot;-&quot;??_-;_-@_-">
                  <c:v>24008671391.079998</c:v>
                </c:pt>
                <c:pt idx="217" formatCode="_-* #,##0_-;\-* #,##0_-;_-* &quot;-&quot;??_-;_-@_-">
                  <c:v>27008495287.239998</c:v>
                </c:pt>
                <c:pt idx="218" formatCode="_-* #,##0_-;\-* #,##0_-;_-* &quot;-&quot;??_-;_-@_-">
                  <c:v>27008495287.239998</c:v>
                </c:pt>
                <c:pt idx="219" formatCode="_-* #,##0_-;\-* #,##0_-;_-* &quot;-&quot;??_-;_-@_-">
                  <c:v>27008495287.239998</c:v>
                </c:pt>
                <c:pt idx="220" formatCode="_-* #,##0_-;\-* #,##0_-;_-* &quot;-&quot;??_-;_-@_-">
                  <c:v>27008495287.239998</c:v>
                </c:pt>
                <c:pt idx="221" formatCode="_-* #,##0_-;\-* #,##0_-;_-* &quot;-&quot;??_-;_-@_-">
                  <c:v>27008495287.239998</c:v>
                </c:pt>
                <c:pt idx="222" formatCode="_-* #,##0_-;\-* #,##0_-;_-* &quot;-&quot;??_-;_-@_-">
                  <c:v>30008495034.929996</c:v>
                </c:pt>
                <c:pt idx="223" formatCode="_-* #,##0_-;\-* #,##0_-;_-* &quot;-&quot;??_-;_-@_-">
                  <c:v>30008495034.929996</c:v>
                </c:pt>
                <c:pt idx="224" formatCode="_-* #,##0_-;\-* #,##0_-;_-* &quot;-&quot;??_-;_-@_-">
                  <c:v>30008495034.929996</c:v>
                </c:pt>
                <c:pt idx="225" formatCode="_-* #,##0_-;\-* #,##0_-;_-* &quot;-&quot;??_-;_-@_-">
                  <c:v>30008495034.929996</c:v>
                </c:pt>
                <c:pt idx="226" formatCode="_-* #,##0_-;\-* #,##0_-;_-* &quot;-&quot;??_-;_-@_-">
                  <c:v>30008495034.929996</c:v>
                </c:pt>
                <c:pt idx="227" formatCode="_-* #,##0_-;\-* #,##0_-;_-* &quot;-&quot;??_-;_-@_-">
                  <c:v>33008494132.519997</c:v>
                </c:pt>
                <c:pt idx="228" formatCode="_-* #,##0_-;\-* #,##0_-;_-* &quot;-&quot;??_-;_-@_-">
                  <c:v>33008494132.519997</c:v>
                </c:pt>
                <c:pt idx="229" formatCode="_-* #,##0_-;\-* #,##0_-;_-* &quot;-&quot;??_-;_-@_-">
                  <c:v>33008494132.519997</c:v>
                </c:pt>
                <c:pt idx="230" formatCode="_-* #,##0_-;\-* #,##0_-;_-* &quot;-&quot;??_-;_-@_-">
                  <c:v>33008494132.519997</c:v>
                </c:pt>
                <c:pt idx="231" formatCode="_-* #,##0_-;\-* #,##0_-;_-* &quot;-&quot;??_-;_-@_-">
                  <c:v>33008494132.519997</c:v>
                </c:pt>
                <c:pt idx="232" formatCode="_-* #,##0_-;\-* #,##0_-;_-* &quot;-&quot;??_-;_-@_-">
                  <c:v>36008493845.540001</c:v>
                </c:pt>
                <c:pt idx="233" formatCode="_-* #,##0_-;\-* #,##0_-;_-* &quot;-&quot;??_-;_-@_-">
                  <c:v>36008493845.540001</c:v>
                </c:pt>
                <c:pt idx="234" formatCode="_-* #,##0_-;\-* #,##0_-;_-* &quot;-&quot;??_-;_-@_-">
                  <c:v>36008493845.540001</c:v>
                </c:pt>
                <c:pt idx="235" formatCode="_-* #,##0_-;\-* #,##0_-;_-* &quot;-&quot;??_-;_-@_-">
                  <c:v>36008493845.540001</c:v>
                </c:pt>
                <c:pt idx="236" formatCode="_-* #,##0_-;\-* #,##0_-;_-* &quot;-&quot;??_-;_-@_-">
                  <c:v>36008493845.540001</c:v>
                </c:pt>
                <c:pt idx="237" formatCode="_-* #,##0_-;\-* #,##0_-;_-* &quot;-&quot;??_-;_-@_-">
                  <c:v>39390271745.199997</c:v>
                </c:pt>
                <c:pt idx="238" formatCode="_-* #,##0_-;\-* #,##0_-;_-* &quot;-&quot;??_-;_-@_-">
                  <c:v>39390271745.199997</c:v>
                </c:pt>
                <c:pt idx="239" formatCode="_-* #,##0_-;\-* #,##0_-;_-* &quot;-&quot;??_-;_-@_-">
                  <c:v>39390271745.199997</c:v>
                </c:pt>
                <c:pt idx="240" formatCode="_-* #,##0_-;\-* #,##0_-;_-* &quot;-&quot;??_-;_-@_-">
                  <c:v>39390271745.199997</c:v>
                </c:pt>
                <c:pt idx="241" formatCode="_-* #,##0_-;\-* #,##0_-;_-* &quot;-&quot;??_-;_-@_-">
                  <c:v>39390271745.199997</c:v>
                </c:pt>
                <c:pt idx="242" formatCode="_-* #,##0_-;\-* #,##0_-;_-* &quot;-&quot;??_-;_-@_-">
                  <c:v>42905694517.549995</c:v>
                </c:pt>
                <c:pt idx="243" formatCode="_-* #,##0_-;\-* #,##0_-;_-* &quot;-&quot;??_-;_-@_-">
                  <c:v>42905694517.549995</c:v>
                </c:pt>
                <c:pt idx="244" formatCode="_-* #,##0_-;\-* #,##0_-;_-* &quot;-&quot;??_-;_-@_-">
                  <c:v>42905694517.549995</c:v>
                </c:pt>
                <c:pt idx="245" formatCode="_-* #,##0_-;\-* #,##0_-;_-* &quot;-&quot;??_-;_-@_-">
                  <c:v>42905694517.549995</c:v>
                </c:pt>
                <c:pt idx="246" formatCode="_-* #,##0_-;\-* #,##0_-;_-* &quot;-&quot;??_-;_-@_-">
                  <c:v>42905694517.549995</c:v>
                </c:pt>
                <c:pt idx="247" formatCode="_-* #,##0_-;\-* #,##0_-;_-* &quot;-&quot;??_-;_-@_-">
                  <c:v>45266918092.340004</c:v>
                </c:pt>
                <c:pt idx="248" formatCode="_-* #,##0_-;\-* #,##0_-;_-* &quot;-&quot;??_-;_-@_-">
                  <c:v>45266918092.340004</c:v>
                </c:pt>
                <c:pt idx="249" formatCode="_-* #,##0_-;\-* #,##0_-;_-* &quot;-&quot;??_-;_-@_-">
                  <c:v>45266918092.340004</c:v>
                </c:pt>
                <c:pt idx="250" formatCode="_-* #,##0_-;\-* #,##0_-;_-* &quot;-&quot;??_-;_-@_-">
                  <c:v>45266918092.339996</c:v>
                </c:pt>
                <c:pt idx="251" formatCode="_-* #,##0_-;\-* #,##0_-;_-* &quot;-&quot;??_-;_-@_-">
                  <c:v>45266918092.339996</c:v>
                </c:pt>
                <c:pt idx="252" formatCode="_-* #,##0_-;\-* #,##0_-;_-* &quot;-&quot;??_-;_-@_-">
                  <c:v>45266918092.339996</c:v>
                </c:pt>
                <c:pt idx="253" formatCode="_-* #,##0_-;\-* #,##0_-;_-* &quot;-&quot;??_-;_-@_-">
                  <c:v>45360000000</c:v>
                </c:pt>
                <c:pt idx="254" formatCode="_-* #,##0_-;\-* #,##0_-;_-* &quot;-&quot;??_-;_-@_-">
                  <c:v>45360000000</c:v>
                </c:pt>
                <c:pt idx="255" formatCode="_-* #,##0_-;\-* #,##0_-;_-* &quot;-&quot;??_-;_-@_-">
                  <c:v>45360000000</c:v>
                </c:pt>
                <c:pt idx="256" formatCode="_-* #,##0_-;\-* #,##0_-;_-* &quot;-&quot;??_-;_-@_-">
                  <c:v>45360000000</c:v>
                </c:pt>
                <c:pt idx="257" formatCode="_-* #,##0_-;\-* #,##0_-;_-* &quot;-&quot;??_-;_-@_-">
                  <c:v>45360000000</c:v>
                </c:pt>
                <c:pt idx="258" formatCode="_-* #,##0_-;\-* #,##0_-;_-* &quot;-&quot;??_-;_-@_-">
                  <c:v>45360000000</c:v>
                </c:pt>
                <c:pt idx="259" formatCode="_-* #,##0_-;\-* #,##0_-;_-* &quot;-&quot;??_-;_-@_-">
                  <c:v>45360000000</c:v>
                </c:pt>
                <c:pt idx="260" formatCode="_-* #,##0_-;\-* #,##0_-;_-* &quot;-&quot;??_-;_-@_-">
                  <c:v>45360000000</c:v>
                </c:pt>
                <c:pt idx="261" formatCode="_-* #,##0_-;\-* #,##0_-;_-* &quot;-&quot;??_-;_-@_-">
                  <c:v>45360000000</c:v>
                </c:pt>
                <c:pt idx="262" formatCode="_-* #,##0_-;\-* #,##0_-;_-* &quot;-&quot;??_-;_-@_-">
                  <c:v>45360000000</c:v>
                </c:pt>
                <c:pt idx="263" formatCode="_-* #,##0_-;\-* #,##0_-;_-* &quot;-&quot;??_-;_-@_-">
                  <c:v>45360000000</c:v>
                </c:pt>
                <c:pt idx="264" formatCode="_-* #,##0_-;\-* #,##0_-;_-* &quot;-&quot;??_-;_-@_-">
                  <c:v>45360000000</c:v>
                </c:pt>
                <c:pt idx="265" formatCode="_-* #,##0_-;\-* #,##0_-;_-* &quot;-&quot;??_-;_-@_-">
                  <c:v>45360000000</c:v>
                </c:pt>
                <c:pt idx="266" formatCode="_-* #,##0_-;\-* #,##0_-;_-* &quot;-&quot;??_-;_-@_-">
                  <c:v>45360000000</c:v>
                </c:pt>
                <c:pt idx="267" formatCode="_-* #,##0_-;\-* #,##0_-;_-* &quot;-&quot;??_-;_-@_-">
                  <c:v>45360000000</c:v>
                </c:pt>
                <c:pt idx="268" formatCode="_-* #,##0_-;\-* #,##0_-;_-* &quot;-&quot;??_-;_-@_-">
                  <c:v>45360000000</c:v>
                </c:pt>
                <c:pt idx="269" formatCode="_-* #,##0_-;\-* #,##0_-;_-* &quot;-&quot;??_-;_-@_-">
                  <c:v>45360000000</c:v>
                </c:pt>
                <c:pt idx="270" formatCode="_-* #,##0_-;\-* #,##0_-;_-* &quot;-&quot;??_-;_-@_-">
                  <c:v>45360000000</c:v>
                </c:pt>
                <c:pt idx="271" formatCode="_-* #,##0_-;\-* #,##0_-;_-* &quot;-&quot;??_-;_-@_-">
                  <c:v>45360000000</c:v>
                </c:pt>
                <c:pt idx="272" formatCode="_-* #,##0_-;\-* #,##0_-;_-* &quot;-&quot;??_-;_-@_-">
                  <c:v>45360000000</c:v>
                </c:pt>
                <c:pt idx="273" formatCode="_-* #,##0_-;\-* #,##0_-;_-* &quot;-&quot;??_-;_-@_-">
                  <c:v>45360000000</c:v>
                </c:pt>
                <c:pt idx="274" formatCode="_-* #,##0_-;\-* #,##0_-;_-* &quot;-&quot;??_-;_-@_-">
                  <c:v>45360000000</c:v>
                </c:pt>
                <c:pt idx="275" formatCode="_-* #,##0_-;\-* #,##0_-;_-* &quot;-&quot;??_-;_-@_-">
                  <c:v>45360000000</c:v>
                </c:pt>
              </c:numCache>
            </c:numRef>
          </c:val>
        </c:ser>
        <c:dLbls>
          <c:showLegendKey val="0"/>
          <c:showVal val="0"/>
          <c:showCatName val="0"/>
          <c:showSerName val="0"/>
          <c:showPercent val="0"/>
          <c:showBubbleSize val="0"/>
        </c:dLbls>
        <c:gapWidth val="150"/>
        <c:axId val="147651968"/>
        <c:axId val="147650048"/>
      </c:barChart>
      <c:lineChart>
        <c:grouping val="standard"/>
        <c:varyColors val="0"/>
        <c:ser>
          <c:idx val="0"/>
          <c:order val="0"/>
          <c:tx>
            <c:strRef>
              <c:f>'RENDIMIENTO (2)'!$C$2</c:f>
              <c:strCache>
                <c:ptCount val="1"/>
                <c:pt idx="0">
                  <c:v>FANVIT</c:v>
                </c:pt>
              </c:strCache>
            </c:strRef>
          </c:tx>
          <c:marker>
            <c:symbol val="none"/>
          </c:marker>
          <c:dLbls>
            <c:dLbl>
              <c:idx val="210"/>
              <c:delete val="1"/>
              <c:extLst>
                <c:ext xmlns:c15="http://schemas.microsoft.com/office/drawing/2012/chart" uri="{CE6537A1-D6FC-4f65-9D91-7224C49458BB}"/>
              </c:extLst>
            </c:dLbl>
            <c:dLbl>
              <c:idx val="220"/>
              <c:delete val="1"/>
              <c:extLst>
                <c:ext xmlns:c15="http://schemas.microsoft.com/office/drawing/2012/chart" uri="{CE6537A1-D6FC-4f65-9D91-7224C49458BB}"/>
              </c:extLst>
            </c:dLbl>
            <c:dLbl>
              <c:idx val="225"/>
              <c:delete val="1"/>
              <c:extLst>
                <c:ext xmlns:c15="http://schemas.microsoft.com/office/drawing/2012/chart" uri="{CE6537A1-D6FC-4f65-9D91-7224C49458BB}"/>
              </c:extLst>
            </c:dLbl>
            <c:dLbl>
              <c:idx val="230"/>
              <c:delete val="1"/>
              <c:extLst>
                <c:ext xmlns:c15="http://schemas.microsoft.com/office/drawing/2012/chart" uri="{CE6537A1-D6FC-4f65-9D91-7224C49458BB}"/>
              </c:extLst>
            </c:dLbl>
            <c:dLbl>
              <c:idx val="231"/>
              <c:delete val="1"/>
              <c:extLst>
                <c:ext xmlns:c15="http://schemas.microsoft.com/office/drawing/2012/chart" uri="{CE6537A1-D6FC-4f65-9D91-7224C49458BB}"/>
              </c:extLst>
            </c:dLbl>
            <c:dLbl>
              <c:idx val="239"/>
              <c:delete val="1"/>
              <c:extLst>
                <c:ext xmlns:c15="http://schemas.microsoft.com/office/drawing/2012/chart" uri="{CE6537A1-D6FC-4f65-9D91-7224C49458BB}"/>
              </c:extLst>
            </c:dLbl>
            <c:dLbl>
              <c:idx val="245"/>
              <c:delete val="1"/>
              <c:extLst>
                <c:ext xmlns:c15="http://schemas.microsoft.com/office/drawing/2012/chart" uri="{CE6537A1-D6FC-4f65-9D91-7224C49458BB}"/>
              </c:extLst>
            </c:dLbl>
            <c:dLbl>
              <c:idx val="249"/>
              <c:delete val="1"/>
              <c:extLst>
                <c:ext xmlns:c15="http://schemas.microsoft.com/office/drawing/2012/chart" uri="{CE6537A1-D6FC-4f65-9D91-7224C49458BB}"/>
              </c:extLst>
            </c:dLbl>
            <c:dLbl>
              <c:idx val="253"/>
              <c:delete val="1"/>
              <c:extLst>
                <c:ext xmlns:c15="http://schemas.microsoft.com/office/drawing/2012/chart" uri="{CE6537A1-D6FC-4f65-9D91-7224C49458BB}"/>
              </c:extLst>
            </c:dLbl>
            <c:dLbl>
              <c:idx val="259"/>
              <c:delete val="1"/>
              <c:extLst>
                <c:ext xmlns:c15="http://schemas.microsoft.com/office/drawing/2012/chart" uri="{CE6537A1-D6FC-4f65-9D91-7224C49458BB}">
                  <c15:layout/>
                </c:ext>
              </c:extLst>
            </c:dLbl>
            <c:dLbl>
              <c:idx val="269"/>
              <c:delete val="1"/>
              <c:extLst>
                <c:ext xmlns:c15="http://schemas.microsoft.com/office/drawing/2012/chart" uri="{CE6537A1-D6FC-4f65-9D91-7224C49458BB}">
                  <c15:layout/>
                </c:ext>
              </c:extLst>
            </c:dLbl>
            <c:dLbl>
              <c:idx val="274"/>
              <c:delete val="1"/>
            </c:dLbl>
            <c:dLbl>
              <c:idx val="275"/>
              <c:layout>
                <c:manualLayout>
                  <c:x val="1.8949140358073102E-3"/>
                  <c:y val="-0.11280783792410899"/>
                </c:manualLayout>
              </c:layout>
              <c:numFmt formatCode="#,##0.00" sourceLinked="0"/>
              <c:spPr>
                <a:noFill/>
                <a:ln>
                  <a:noFill/>
                </a:ln>
                <a:effectLst/>
              </c:spPr>
              <c:txPr>
                <a:bodyPr/>
                <a:lstStyle/>
                <a:p>
                  <a:pPr>
                    <a:defRPr sz="900">
                      <a:latin typeface="Century Gothic" pitchFamily="34" charset="0"/>
                    </a:defRPr>
                  </a:pPr>
                  <a:endParaRPr lang="es-MX"/>
                </a:p>
              </c:txPr>
              <c:showLegendKey val="0"/>
              <c:showVal val="1"/>
              <c:showCatName val="1"/>
              <c:showSerName val="1"/>
              <c:showPercent val="0"/>
              <c:showBubbleSize val="0"/>
              <c:separator>
</c:separator>
            </c:dLbl>
            <c:numFmt formatCode="#,##0.00" sourceLinked="0"/>
            <c:spPr>
              <a:noFill/>
              <a:ln>
                <a:noFill/>
              </a:ln>
              <a:effectLst/>
            </c:spPr>
            <c:showLegendKey val="0"/>
            <c:showVal val="0"/>
            <c:showCatName val="0"/>
            <c:showSerName val="0"/>
            <c:showPercent val="0"/>
            <c:showBubbleSize val="0"/>
            <c:separator>
</c:separator>
            <c:extLst>
              <c:ext xmlns:c15="http://schemas.microsoft.com/office/drawing/2012/chart" uri="{CE6537A1-D6FC-4f65-9D91-7224C49458BB}">
                <c15:showLeaderLines val="1"/>
              </c:ext>
            </c:extLst>
          </c:dLbls>
          <c:cat>
            <c:numRef>
              <c:f>'RENDIMIENTO (2)'!$B$3:$B$278</c:f>
              <c:numCache>
                <c:formatCode>d\-mmm</c:formatCode>
                <c:ptCount val="27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numCache>
            </c:numRef>
          </c:cat>
          <c:val>
            <c:numRef>
              <c:f>'RENDIMIENTO (2)'!$C$3:$C$278</c:f>
              <c:numCache>
                <c:formatCode>0.00</c:formatCode>
                <c:ptCount val="276"/>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formatCode="General">
                  <c:v>4.0873999999999997</c:v>
                </c:pt>
                <c:pt idx="101" formatCode="General">
                  <c:v>4.0785999999999998</c:v>
                </c:pt>
                <c:pt idx="102" formatCode="General">
                  <c:v>4.0671999999999997</c:v>
                </c:pt>
                <c:pt idx="103" formatCode="General">
                  <c:v>4.2131999999999996</c:v>
                </c:pt>
                <c:pt idx="104" formatCode="General">
                  <c:v>4.2587000000000002</c:v>
                </c:pt>
                <c:pt idx="105" formatCode="General">
                  <c:v>4.2476000000000003</c:v>
                </c:pt>
                <c:pt idx="106" formatCode="General">
                  <c:v>4.2594000000000003</c:v>
                </c:pt>
                <c:pt idx="107" formatCode="General">
                  <c:v>4.2602000000000002</c:v>
                </c:pt>
                <c:pt idx="108" formatCode="General">
                  <c:v>4.2870999999999997</c:v>
                </c:pt>
                <c:pt idx="109" formatCode="General">
                  <c:v>4.1665000000000001</c:v>
                </c:pt>
                <c:pt idx="110" formatCode="General">
                  <c:v>4.0711000000000004</c:v>
                </c:pt>
                <c:pt idx="111" formatCode="General">
                  <c:v>4.0807000000000002</c:v>
                </c:pt>
                <c:pt idx="112" formatCode="General">
                  <c:v>4.0656999999999996</c:v>
                </c:pt>
                <c:pt idx="113" formatCode="General">
                  <c:v>3.9506999999999999</c:v>
                </c:pt>
                <c:pt idx="114" formatCode="General">
                  <c:v>3.9977999999999998</c:v>
                </c:pt>
                <c:pt idx="115" formatCode="General">
                  <c:v>4.0319000000000003</c:v>
                </c:pt>
                <c:pt idx="116" formatCode="General">
                  <c:v>3.9983</c:v>
                </c:pt>
                <c:pt idx="117" formatCode="General">
                  <c:v>4.0320999999999998</c:v>
                </c:pt>
                <c:pt idx="118" formatCode="General">
                  <c:v>4.0374999999999996</c:v>
                </c:pt>
                <c:pt idx="119" formatCode="General">
                  <c:v>4.0148999999999999</c:v>
                </c:pt>
                <c:pt idx="120" formatCode="General">
                  <c:v>3.9870999999999999</c:v>
                </c:pt>
                <c:pt idx="121" formatCode="General">
                  <c:v>3.9973000000000001</c:v>
                </c:pt>
                <c:pt idx="122" formatCode="General">
                  <c:v>4.0827</c:v>
                </c:pt>
                <c:pt idx="123" formatCode="General">
                  <c:v>3.8761999999999999</c:v>
                </c:pt>
                <c:pt idx="124" formatCode="General">
                  <c:v>3.8466</c:v>
                </c:pt>
                <c:pt idx="125" formatCode="General">
                  <c:v>3.8641000000000001</c:v>
                </c:pt>
                <c:pt idx="126" formatCode="General">
                  <c:v>3.9045000000000001</c:v>
                </c:pt>
                <c:pt idx="127" formatCode="General">
                  <c:v>3.9622999999999999</c:v>
                </c:pt>
                <c:pt idx="128" formatCode="General">
                  <c:v>3.9142000000000001</c:v>
                </c:pt>
                <c:pt idx="129" formatCode="General">
                  <c:v>3.8929</c:v>
                </c:pt>
                <c:pt idx="130" formatCode="General">
                  <c:v>3.8940999999999999</c:v>
                </c:pt>
                <c:pt idx="131" formatCode="General">
                  <c:v>3.9119999999999999</c:v>
                </c:pt>
                <c:pt idx="132" formatCode="General">
                  <c:v>3.92</c:v>
                </c:pt>
                <c:pt idx="133" formatCode="General">
                  <c:v>3.9096000000000002</c:v>
                </c:pt>
                <c:pt idx="134" formatCode="General">
                  <c:v>3.8506999999999998</c:v>
                </c:pt>
                <c:pt idx="135" formatCode="General">
                  <c:v>3.7679</c:v>
                </c:pt>
                <c:pt idx="136" formatCode="General">
                  <c:v>3.7168999999999999</c:v>
                </c:pt>
                <c:pt idx="137" formatCode="General">
                  <c:v>3.7111999999999998</c:v>
                </c:pt>
                <c:pt idx="138" formatCode="General">
                  <c:v>3.6551999999999998</c:v>
                </c:pt>
                <c:pt idx="139" formatCode="General">
                  <c:v>3.7229999999999999</c:v>
                </c:pt>
                <c:pt idx="140" formatCode="General">
                  <c:v>3.7241</c:v>
                </c:pt>
                <c:pt idx="141" formatCode="General">
                  <c:v>3.8022</c:v>
                </c:pt>
                <c:pt idx="142" formatCode="General">
                  <c:v>3.8048000000000002</c:v>
                </c:pt>
                <c:pt idx="143" formatCode="General">
                  <c:v>3.8229000000000002</c:v>
                </c:pt>
                <c:pt idx="144" formatCode="General">
                  <c:v>3.9451999999999998</c:v>
                </c:pt>
                <c:pt idx="145" formatCode="General">
                  <c:v>3.9754999999999998</c:v>
                </c:pt>
                <c:pt idx="146" formatCode="General">
                  <c:v>4.0288000000000004</c:v>
                </c:pt>
                <c:pt idx="147" formatCode="General">
                  <c:v>4.1199000000000003</c:v>
                </c:pt>
                <c:pt idx="148" formatCode="General">
                  <c:v>4.0867000000000004</c:v>
                </c:pt>
                <c:pt idx="149" formatCode="General">
                  <c:v>4.1174999999999997</c:v>
                </c:pt>
                <c:pt idx="150" formatCode="General">
                  <c:v>4.1521999999999997</c:v>
                </c:pt>
                <c:pt idx="151" formatCode="General">
                  <c:v>4.2032999999999996</c:v>
                </c:pt>
                <c:pt idx="152" formatCode="General">
                  <c:v>4.1569000000000003</c:v>
                </c:pt>
                <c:pt idx="153" formatCode="General">
                  <c:v>4.1566000000000001</c:v>
                </c:pt>
                <c:pt idx="154" formatCode="General">
                  <c:v>4.1173999999999999</c:v>
                </c:pt>
                <c:pt idx="155" formatCode="General">
                  <c:v>4.0842000000000001</c:v>
                </c:pt>
                <c:pt idx="156" formatCode="General">
                  <c:v>4.0559000000000003</c:v>
                </c:pt>
                <c:pt idx="157" formatCode="General">
                  <c:v>4.1670999999999996</c:v>
                </c:pt>
                <c:pt idx="158" formatCode="General">
                  <c:v>4.1642999999999999</c:v>
                </c:pt>
                <c:pt idx="159" formatCode="General">
                  <c:v>4.2241</c:v>
                </c:pt>
                <c:pt idx="160" formatCode="General">
                  <c:v>4.2896000000000001</c:v>
                </c:pt>
                <c:pt idx="161" formatCode="General">
                  <c:v>4.3696000000000002</c:v>
                </c:pt>
                <c:pt idx="162" formatCode="General">
                  <c:v>4.4146000000000001</c:v>
                </c:pt>
                <c:pt idx="163" formatCode="General">
                  <c:v>4.4143999999999997</c:v>
                </c:pt>
                <c:pt idx="164" formatCode="General">
                  <c:v>4.5138999999999996</c:v>
                </c:pt>
                <c:pt idx="165" formatCode="General">
                  <c:v>4.5358999999999998</c:v>
                </c:pt>
                <c:pt idx="166" formatCode="General">
                  <c:v>4.5224000000000002</c:v>
                </c:pt>
                <c:pt idx="167" formatCode="General">
                  <c:v>4.4469000000000003</c:v>
                </c:pt>
                <c:pt idx="168" formatCode="General">
                  <c:v>4.4861000000000004</c:v>
                </c:pt>
                <c:pt idx="169" formatCode="General">
                  <c:v>4.5659000000000001</c:v>
                </c:pt>
                <c:pt idx="170" formatCode="General">
                  <c:v>4.5067000000000004</c:v>
                </c:pt>
                <c:pt idx="171" formatCode="General">
                  <c:v>4.3428000000000004</c:v>
                </c:pt>
                <c:pt idx="172" formatCode="General">
                  <c:v>4.4028999999999998</c:v>
                </c:pt>
                <c:pt idx="173" formatCode="General">
                  <c:v>4.2961</c:v>
                </c:pt>
                <c:pt idx="174" formatCode="General">
                  <c:v>4.2859999999999996</c:v>
                </c:pt>
                <c:pt idx="175" formatCode="General">
                  <c:v>4.2915999999999999</c:v>
                </c:pt>
                <c:pt idx="176" formatCode="General">
                  <c:v>4.2987000000000002</c:v>
                </c:pt>
                <c:pt idx="177" formatCode="General">
                  <c:v>4.3773</c:v>
                </c:pt>
                <c:pt idx="178" formatCode="General">
                  <c:v>4.2671000000000001</c:v>
                </c:pt>
                <c:pt idx="179" formatCode="General">
                  <c:v>4.2965</c:v>
                </c:pt>
                <c:pt idx="180" formatCode="General">
                  <c:v>4.3494000000000002</c:v>
                </c:pt>
                <c:pt idx="181" formatCode="General">
                  <c:v>4.3190999999999997</c:v>
                </c:pt>
                <c:pt idx="182" formatCode="General">
                  <c:v>4.2613000000000003</c:v>
                </c:pt>
                <c:pt idx="183" formatCode="General">
                  <c:v>4.1985000000000001</c:v>
                </c:pt>
                <c:pt idx="184" formatCode="General">
                  <c:v>4.2206999999999999</c:v>
                </c:pt>
                <c:pt idx="185" formatCode="General">
                  <c:v>4.2422000000000004</c:v>
                </c:pt>
                <c:pt idx="186" formatCode="General">
                  <c:v>4.2697000000000003</c:v>
                </c:pt>
                <c:pt idx="187" formatCode="General">
                  <c:v>4.2739000000000003</c:v>
                </c:pt>
                <c:pt idx="188" formatCode="General">
                  <c:v>4.2721999999999998</c:v>
                </c:pt>
                <c:pt idx="189" formatCode="General">
                  <c:v>4.2629000000000001</c:v>
                </c:pt>
                <c:pt idx="190" formatCode="General">
                  <c:v>4.2737999999999996</c:v>
                </c:pt>
                <c:pt idx="191" formatCode="General">
                  <c:v>4.4000000000000004</c:v>
                </c:pt>
                <c:pt idx="192" formatCode="General">
                  <c:v>4.4120999999999997</c:v>
                </c:pt>
                <c:pt idx="193" formatCode="General">
                  <c:v>4.4024999999999999</c:v>
                </c:pt>
                <c:pt idx="194" formatCode="General">
                  <c:v>4.4282000000000004</c:v>
                </c:pt>
                <c:pt idx="195" formatCode="General">
                  <c:v>4.4036999999999997</c:v>
                </c:pt>
                <c:pt idx="196" formatCode="General">
                  <c:v>4.3982000000000001</c:v>
                </c:pt>
                <c:pt idx="197" formatCode="General">
                  <c:v>4.3917000000000002</c:v>
                </c:pt>
                <c:pt idx="198" formatCode="General">
                  <c:v>4.4165999999999999</c:v>
                </c:pt>
                <c:pt idx="199" formatCode="General">
                  <c:v>4.4295999999999998</c:v>
                </c:pt>
                <c:pt idx="200" formatCode="General">
                  <c:v>4.5317999999999996</c:v>
                </c:pt>
                <c:pt idx="201" formatCode="General">
                  <c:v>4.5960999999999999</c:v>
                </c:pt>
                <c:pt idx="202" formatCode="General">
                  <c:v>4.6569000000000003</c:v>
                </c:pt>
                <c:pt idx="203" formatCode="General">
                  <c:v>4.7377000000000002</c:v>
                </c:pt>
                <c:pt idx="204" formatCode="General">
                  <c:v>4.6914999999999996</c:v>
                </c:pt>
                <c:pt idx="205" formatCode="General">
                  <c:v>4.6173000000000002</c:v>
                </c:pt>
                <c:pt idx="206" formatCode="General">
                  <c:v>4.6576000000000004</c:v>
                </c:pt>
                <c:pt idx="207" formatCode="General">
                  <c:v>4.6759000000000004</c:v>
                </c:pt>
                <c:pt idx="208" formatCode="General">
                  <c:v>4.6637000000000004</c:v>
                </c:pt>
                <c:pt idx="209" formatCode="General">
                  <c:v>4.6089000000000002</c:v>
                </c:pt>
                <c:pt idx="210" formatCode="General">
                  <c:v>4.5896999999999997</c:v>
                </c:pt>
                <c:pt idx="211" formatCode="General">
                  <c:v>4.6528</c:v>
                </c:pt>
                <c:pt idx="212" formatCode="General">
                  <c:v>4.6696999999999997</c:v>
                </c:pt>
                <c:pt idx="213" formatCode="General">
                  <c:v>4.6279000000000003</c:v>
                </c:pt>
                <c:pt idx="214" formatCode="General">
                  <c:v>4.6764000000000001</c:v>
                </c:pt>
                <c:pt idx="215" formatCode="General">
                  <c:v>4.7325999999999997</c:v>
                </c:pt>
                <c:pt idx="216" formatCode="General">
                  <c:v>4.7354000000000003</c:v>
                </c:pt>
                <c:pt idx="217" formatCode="General">
                  <c:v>4.6985000000000001</c:v>
                </c:pt>
                <c:pt idx="218" formatCode="General">
                  <c:v>4.8140000000000001</c:v>
                </c:pt>
                <c:pt idx="219" formatCode="General">
                  <c:v>4.9244000000000003</c:v>
                </c:pt>
                <c:pt idx="220" formatCode="General">
                  <c:v>4.9558</c:v>
                </c:pt>
                <c:pt idx="221" formatCode="General">
                  <c:v>5.0328999999999997</c:v>
                </c:pt>
                <c:pt idx="222" formatCode="General">
                  <c:v>5.0801999999999996</c:v>
                </c:pt>
                <c:pt idx="223" formatCode="General">
                  <c:v>5.1634000000000002</c:v>
                </c:pt>
                <c:pt idx="224" formatCode="General">
                  <c:v>5.1783000000000001</c:v>
                </c:pt>
                <c:pt idx="225" formatCode="General">
                  <c:v>5.2222</c:v>
                </c:pt>
                <c:pt idx="226" formatCode="General">
                  <c:v>5.2032999999999996</c:v>
                </c:pt>
                <c:pt idx="227" formatCode="General">
                  <c:v>5.2205000000000004</c:v>
                </c:pt>
                <c:pt idx="228" formatCode="General">
                  <c:v>5.2276999999999996</c:v>
                </c:pt>
                <c:pt idx="229" formatCode="General">
                  <c:v>5.1797000000000004</c:v>
                </c:pt>
                <c:pt idx="230" formatCode="General">
                  <c:v>5.2123999999999997</c:v>
                </c:pt>
                <c:pt idx="231" formatCode="General">
                  <c:v>5.2293000000000003</c:v>
                </c:pt>
                <c:pt idx="232" formatCode="General">
                  <c:v>5.2366000000000001</c:v>
                </c:pt>
                <c:pt idx="233" formatCode="General">
                  <c:v>5.2168000000000001</c:v>
                </c:pt>
                <c:pt idx="234" formatCode="General">
                  <c:v>5.1082999999999998</c:v>
                </c:pt>
                <c:pt idx="235" formatCode="General">
                  <c:v>5.0843999999999996</c:v>
                </c:pt>
                <c:pt idx="236" formatCode="General">
                  <c:v>5.1387</c:v>
                </c:pt>
                <c:pt idx="237" formatCode="General">
                  <c:v>5.194</c:v>
                </c:pt>
                <c:pt idx="238" formatCode="General">
                  <c:v>5.1757</c:v>
                </c:pt>
                <c:pt idx="239" formatCode="General">
                  <c:v>5.1889000000000003</c:v>
                </c:pt>
                <c:pt idx="240" formatCode="General">
                  <c:v>5.2055999999999996</c:v>
                </c:pt>
                <c:pt idx="241" formatCode="General">
                  <c:v>5.1269999999999998</c:v>
                </c:pt>
                <c:pt idx="242" formatCode="General">
                  <c:v>5.1192000000000002</c:v>
                </c:pt>
                <c:pt idx="243" formatCode="General">
                  <c:v>5.1642999999999999</c:v>
                </c:pt>
                <c:pt idx="244" formatCode="General">
                  <c:v>5.1182999999999996</c:v>
                </c:pt>
                <c:pt idx="245" formatCode="General">
                  <c:v>5.0861999999999998</c:v>
                </c:pt>
                <c:pt idx="246" formatCode="General">
                  <c:v>5.0434000000000001</c:v>
                </c:pt>
                <c:pt idx="247" formatCode="General">
                  <c:v>4.9908999999999999</c:v>
                </c:pt>
                <c:pt idx="248" formatCode="General">
                  <c:v>4.9236000000000004</c:v>
                </c:pt>
                <c:pt idx="249" formatCode="General">
                  <c:v>4.9146999999999998</c:v>
                </c:pt>
                <c:pt idx="250" formatCode="General">
                  <c:v>4.9664999999999999</c:v>
                </c:pt>
                <c:pt idx="251" formatCode="General">
                  <c:v>4.9691999999999998</c:v>
                </c:pt>
                <c:pt idx="252" formatCode="General">
                  <c:v>4.9648000000000003</c:v>
                </c:pt>
                <c:pt idx="253" formatCode="General">
                  <c:v>4.9786000000000001</c:v>
                </c:pt>
                <c:pt idx="254" formatCode="General">
                  <c:v>5.0537000000000001</c:v>
                </c:pt>
                <c:pt idx="255" formatCode="General">
                  <c:v>5.0563000000000002</c:v>
                </c:pt>
                <c:pt idx="256" formatCode="General">
                  <c:v>5.085</c:v>
                </c:pt>
                <c:pt idx="257" formatCode="General">
                  <c:v>5.1673999999999998</c:v>
                </c:pt>
                <c:pt idx="258" formatCode="General">
                  <c:v>5.1939000000000002</c:v>
                </c:pt>
                <c:pt idx="259" formatCode="General">
                  <c:v>5.1543000000000001</c:v>
                </c:pt>
                <c:pt idx="260" formatCode="General">
                  <c:v>5.2507999999999999</c:v>
                </c:pt>
                <c:pt idx="261" formatCode="General">
                  <c:v>5.1364999999999998</c:v>
                </c:pt>
                <c:pt idx="262" formatCode="General">
                  <c:v>5.1341000000000001</c:v>
                </c:pt>
                <c:pt idx="263" formatCode="General">
                  <c:v>5.0814000000000004</c:v>
                </c:pt>
                <c:pt idx="264" formatCode="General">
                  <c:v>5.0960000000000001</c:v>
                </c:pt>
                <c:pt idx="265" formatCode="General">
                  <c:v>5.1032000000000002</c:v>
                </c:pt>
                <c:pt idx="266" formatCode="General">
                  <c:v>5.0339999999999998</c:v>
                </c:pt>
                <c:pt idx="267" formatCode="General">
                  <c:v>5.1406000000000001</c:v>
                </c:pt>
                <c:pt idx="268" formatCode="General">
                  <c:v>5.2571000000000003</c:v>
                </c:pt>
                <c:pt idx="269" formatCode="General">
                  <c:v>5.2179000000000002</c:v>
                </c:pt>
                <c:pt idx="270" formatCode="General">
                  <c:v>5.1402000000000001</c:v>
                </c:pt>
                <c:pt idx="271" formatCode="General">
                  <c:v>5.2003000000000004</c:v>
                </c:pt>
                <c:pt idx="272" formatCode="General">
                  <c:v>5.1360999999999999</c:v>
                </c:pt>
                <c:pt idx="273" formatCode="General">
                  <c:v>5.0976999999999997</c:v>
                </c:pt>
                <c:pt idx="274" formatCode="General">
                  <c:v>5.1430999999999996</c:v>
                </c:pt>
                <c:pt idx="275" formatCode="_-* #,##0.000_-;\-* #,##0.000_-;_-* &quot;-&quot;??_-;_-@_-">
                  <c:v>5.2647456115676405</c:v>
                </c:pt>
              </c:numCache>
            </c:numRef>
          </c:val>
          <c:smooth val="0"/>
        </c:ser>
        <c:ser>
          <c:idx val="1"/>
          <c:order val="1"/>
          <c:tx>
            <c:strRef>
              <c:f>'RENDIMIENTO (2)'!$D$2</c:f>
              <c:strCache>
                <c:ptCount val="1"/>
                <c:pt idx="0">
                  <c:v>FONDEO</c:v>
                </c:pt>
              </c:strCache>
            </c:strRef>
          </c:tx>
          <c:marker>
            <c:symbol val="none"/>
          </c:marker>
          <c:dLbls>
            <c:dLbl>
              <c:idx val="275"/>
              <c:layout>
                <c:manualLayout>
                  <c:x val="-4.7581739056610335E-4"/>
                  <c:y val="-7.2801971689749528E-2"/>
                </c:manualLayout>
              </c:layout>
              <c:spPr>
                <a:noFill/>
                <a:ln>
                  <a:noFill/>
                </a:ln>
                <a:effectLst/>
              </c:spPr>
              <c:txPr>
                <a:bodyPr/>
                <a:lstStyle/>
                <a:p>
                  <a:pPr>
                    <a:defRPr sz="900">
                      <a:latin typeface="Century Gothic" pitchFamily="34" charset="0"/>
                    </a:defRPr>
                  </a:pPr>
                  <a:endParaRPr lang="es-MX"/>
                </a:p>
              </c:txPr>
              <c:showLegendKey val="0"/>
              <c:showVal val="1"/>
              <c:showCatName val="1"/>
              <c:showSerName val="1"/>
              <c:showPercent val="0"/>
              <c:showBubbleSize val="0"/>
              <c:separator>
</c:separator>
            </c:dLbl>
            <c:spPr>
              <a:noFill/>
              <a:ln>
                <a:noFill/>
              </a:ln>
              <a:effectLst/>
            </c:spPr>
            <c:showLegendKey val="0"/>
            <c:showVal val="0"/>
            <c:showCatName val="0"/>
            <c:showSerName val="0"/>
            <c:showPercent val="0"/>
            <c:showBubbleSize val="0"/>
            <c:extLst>
              <c:ext xmlns:c15="http://schemas.microsoft.com/office/drawing/2012/chart" uri="{CE6537A1-D6FC-4f65-9D91-7224C49458BB}">
                <c15:layout/>
                <c15:showLeaderLines val="1"/>
              </c:ext>
            </c:extLst>
          </c:dLbls>
          <c:cat>
            <c:numRef>
              <c:f>'RENDIMIENTO (2)'!$B$3:$B$278</c:f>
              <c:numCache>
                <c:formatCode>d\-mmm</c:formatCode>
                <c:ptCount val="27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numCache>
            </c:numRef>
          </c:cat>
          <c:val>
            <c:numRef>
              <c:f>'RENDIMIENTO (2)'!$D$3:$D$278</c:f>
              <c:numCache>
                <c:formatCode>0.00</c:formatCode>
                <c:ptCount val="276"/>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formatCode="#,##0.00">
                  <c:v>3.05</c:v>
                </c:pt>
                <c:pt idx="101" formatCode="#,##0.00">
                  <c:v>3.04</c:v>
                </c:pt>
                <c:pt idx="102" formatCode="#,##0.00">
                  <c:v>3.04</c:v>
                </c:pt>
                <c:pt idx="103" formatCode="#,##0.00">
                  <c:v>3.04</c:v>
                </c:pt>
                <c:pt idx="104" formatCode="#,##0.00">
                  <c:v>3.04</c:v>
                </c:pt>
                <c:pt idx="105" formatCode="#,##0.00">
                  <c:v>3.05</c:v>
                </c:pt>
                <c:pt idx="106" formatCode="#,##0.00">
                  <c:v>3.04</c:v>
                </c:pt>
                <c:pt idx="107" formatCode="#,##0.00">
                  <c:v>3.06</c:v>
                </c:pt>
                <c:pt idx="108" formatCode="#,##0.00">
                  <c:v>3.07</c:v>
                </c:pt>
                <c:pt idx="109" formatCode="#,##0.00">
                  <c:v>3.07</c:v>
                </c:pt>
                <c:pt idx="110" formatCode="#,##0.00">
                  <c:v>3.09</c:v>
                </c:pt>
                <c:pt idx="111" formatCode="#,##0.00">
                  <c:v>3.09</c:v>
                </c:pt>
                <c:pt idx="112" formatCode="#,##0.00">
                  <c:v>3.1</c:v>
                </c:pt>
                <c:pt idx="113" formatCode="#,##0.00">
                  <c:v>3.1</c:v>
                </c:pt>
                <c:pt idx="114" formatCode="#,##0.00">
                  <c:v>3.09</c:v>
                </c:pt>
                <c:pt idx="115" formatCode="#,##0.00">
                  <c:v>3.11</c:v>
                </c:pt>
                <c:pt idx="116" formatCode="#,##0.00">
                  <c:v>3.12</c:v>
                </c:pt>
                <c:pt idx="117" formatCode="#,##0.00">
                  <c:v>3.13</c:v>
                </c:pt>
                <c:pt idx="118" formatCode="#,##0.00">
                  <c:v>3.09</c:v>
                </c:pt>
                <c:pt idx="119" formatCode="#,##0.00">
                  <c:v>3.09</c:v>
                </c:pt>
                <c:pt idx="120" formatCode="#,##0.00">
                  <c:v>3.1</c:v>
                </c:pt>
                <c:pt idx="121" formatCode="#,##0.00">
                  <c:v>3.12</c:v>
                </c:pt>
                <c:pt idx="122" formatCode="#,##0.00">
                  <c:v>3.07</c:v>
                </c:pt>
                <c:pt idx="123" formatCode="#,##0.00">
                  <c:v>3.03</c:v>
                </c:pt>
                <c:pt idx="124" formatCode="#,##0.00">
                  <c:v>3.02</c:v>
                </c:pt>
                <c:pt idx="125" formatCode="#,##0.00">
                  <c:v>3.03</c:v>
                </c:pt>
                <c:pt idx="126" formatCode="#,##0.00">
                  <c:v>3.02</c:v>
                </c:pt>
                <c:pt idx="127" formatCode="#,##0.00">
                  <c:v>3.02</c:v>
                </c:pt>
                <c:pt idx="128" formatCode="#,##0.00">
                  <c:v>3.02</c:v>
                </c:pt>
                <c:pt idx="129" formatCode="#,##0.00">
                  <c:v>3.03</c:v>
                </c:pt>
                <c:pt idx="130" formatCode="General">
                  <c:v>3.03</c:v>
                </c:pt>
                <c:pt idx="131" formatCode="General">
                  <c:v>3.03</c:v>
                </c:pt>
                <c:pt idx="132" formatCode="General">
                  <c:v>3.02</c:v>
                </c:pt>
                <c:pt idx="133" formatCode="General">
                  <c:v>3.02</c:v>
                </c:pt>
                <c:pt idx="134" formatCode="General">
                  <c:v>3.01</c:v>
                </c:pt>
                <c:pt idx="135" formatCode="General">
                  <c:v>3.02</c:v>
                </c:pt>
                <c:pt idx="136" formatCode="General">
                  <c:v>3.04</c:v>
                </c:pt>
                <c:pt idx="137" formatCode="General">
                  <c:v>3.04</c:v>
                </c:pt>
                <c:pt idx="138" formatCode="General">
                  <c:v>3.04</c:v>
                </c:pt>
                <c:pt idx="139" formatCode="General">
                  <c:v>3.04</c:v>
                </c:pt>
                <c:pt idx="140" formatCode="General">
                  <c:v>3.09</c:v>
                </c:pt>
                <c:pt idx="141" formatCode="General">
                  <c:v>3.04</c:v>
                </c:pt>
                <c:pt idx="142" formatCode="General">
                  <c:v>3.11</c:v>
                </c:pt>
                <c:pt idx="143" formatCode="General">
                  <c:v>3.05</c:v>
                </c:pt>
                <c:pt idx="144" formatCode="General">
                  <c:v>3.05</c:v>
                </c:pt>
                <c:pt idx="145" formatCode="General">
                  <c:v>3.05</c:v>
                </c:pt>
                <c:pt idx="146" formatCode="General">
                  <c:v>3.05</c:v>
                </c:pt>
                <c:pt idx="147" formatCode="General">
                  <c:v>3.08</c:v>
                </c:pt>
                <c:pt idx="148" formatCode="General">
                  <c:v>3.08</c:v>
                </c:pt>
                <c:pt idx="149" formatCode="General">
                  <c:v>3.09</c:v>
                </c:pt>
                <c:pt idx="150" formatCode="General">
                  <c:v>3.1</c:v>
                </c:pt>
                <c:pt idx="151" formatCode="General">
                  <c:v>3.07</c:v>
                </c:pt>
                <c:pt idx="152" formatCode="General">
                  <c:v>3.08</c:v>
                </c:pt>
                <c:pt idx="153" formatCode="General">
                  <c:v>3.07</c:v>
                </c:pt>
                <c:pt idx="154" formatCode="General">
                  <c:v>3.07</c:v>
                </c:pt>
                <c:pt idx="155" formatCode="General">
                  <c:v>3.06</c:v>
                </c:pt>
                <c:pt idx="156" formatCode="General">
                  <c:v>3.04</c:v>
                </c:pt>
                <c:pt idx="157" formatCode="General">
                  <c:v>3.04</c:v>
                </c:pt>
                <c:pt idx="158" formatCode="General">
                  <c:v>3.05</c:v>
                </c:pt>
                <c:pt idx="159" formatCode="General">
                  <c:v>3.1</c:v>
                </c:pt>
                <c:pt idx="160" formatCode="General">
                  <c:v>3.06</c:v>
                </c:pt>
                <c:pt idx="161" formatCode="General">
                  <c:v>3.12</c:v>
                </c:pt>
                <c:pt idx="162" formatCode="General">
                  <c:v>3.08</c:v>
                </c:pt>
                <c:pt idx="163" formatCode="General">
                  <c:v>3.07</c:v>
                </c:pt>
                <c:pt idx="164" formatCode="General">
                  <c:v>3.07</c:v>
                </c:pt>
                <c:pt idx="165" formatCode="General">
                  <c:v>3.06</c:v>
                </c:pt>
                <c:pt idx="166" formatCode="General">
                  <c:v>3.07</c:v>
                </c:pt>
                <c:pt idx="167" formatCode="General">
                  <c:v>3.09</c:v>
                </c:pt>
                <c:pt idx="168" formatCode="General">
                  <c:v>3.06</c:v>
                </c:pt>
                <c:pt idx="169" formatCode="General">
                  <c:v>3.1</c:v>
                </c:pt>
                <c:pt idx="170" formatCode="General">
                  <c:v>3.09</c:v>
                </c:pt>
                <c:pt idx="171" formatCode="General">
                  <c:v>3.1</c:v>
                </c:pt>
                <c:pt idx="172" formatCode="General">
                  <c:v>3.1</c:v>
                </c:pt>
                <c:pt idx="173" formatCode="General">
                  <c:v>3.05</c:v>
                </c:pt>
                <c:pt idx="174" formatCode="General">
                  <c:v>3.05</c:v>
                </c:pt>
                <c:pt idx="175" formatCode="General">
                  <c:v>3.08</c:v>
                </c:pt>
                <c:pt idx="176" formatCode="General">
                  <c:v>3.05</c:v>
                </c:pt>
                <c:pt idx="177" formatCode="General">
                  <c:v>3.05</c:v>
                </c:pt>
                <c:pt idx="178" formatCode="General">
                  <c:v>3.06</c:v>
                </c:pt>
                <c:pt idx="179" formatCode="General">
                  <c:v>3.09</c:v>
                </c:pt>
                <c:pt idx="180" formatCode="General">
                  <c:v>3.15</c:v>
                </c:pt>
                <c:pt idx="181" formatCode="General">
                  <c:v>3.14</c:v>
                </c:pt>
                <c:pt idx="182" formatCode="General">
                  <c:v>3.11</c:v>
                </c:pt>
                <c:pt idx="183" formatCode="General">
                  <c:v>3.07</c:v>
                </c:pt>
                <c:pt idx="184" formatCode="General">
                  <c:v>3.07</c:v>
                </c:pt>
                <c:pt idx="185" formatCode="General">
                  <c:v>3.08</c:v>
                </c:pt>
                <c:pt idx="186" formatCode="General">
                  <c:v>3.06</c:v>
                </c:pt>
                <c:pt idx="187" formatCode="General">
                  <c:v>3.06</c:v>
                </c:pt>
                <c:pt idx="188" formatCode="General">
                  <c:v>3.06</c:v>
                </c:pt>
                <c:pt idx="189" formatCode="General">
                  <c:v>3.06</c:v>
                </c:pt>
                <c:pt idx="190" formatCode="General">
                  <c:v>3.06</c:v>
                </c:pt>
                <c:pt idx="191" formatCode="General">
                  <c:v>3.06</c:v>
                </c:pt>
                <c:pt idx="192" formatCode="General">
                  <c:v>3.06</c:v>
                </c:pt>
                <c:pt idx="193" formatCode="General">
                  <c:v>3.05</c:v>
                </c:pt>
                <c:pt idx="194" formatCode="General">
                  <c:v>3.05</c:v>
                </c:pt>
                <c:pt idx="195">
                  <c:v>3</c:v>
                </c:pt>
                <c:pt idx="196">
                  <c:v>3.01</c:v>
                </c:pt>
                <c:pt idx="197">
                  <c:v>3</c:v>
                </c:pt>
                <c:pt idx="198">
                  <c:v>3</c:v>
                </c:pt>
                <c:pt idx="199">
                  <c:v>3</c:v>
                </c:pt>
                <c:pt idx="200" formatCode="General">
                  <c:v>3.07</c:v>
                </c:pt>
                <c:pt idx="201" formatCode="General">
                  <c:v>3.03</c:v>
                </c:pt>
                <c:pt idx="202" formatCode="General">
                  <c:v>3.08</c:v>
                </c:pt>
                <c:pt idx="203" formatCode="General">
                  <c:v>3.04</c:v>
                </c:pt>
                <c:pt idx="204" formatCode="General">
                  <c:v>3.04</c:v>
                </c:pt>
                <c:pt idx="205" formatCode="General">
                  <c:v>3.03</c:v>
                </c:pt>
                <c:pt idx="206" formatCode="General">
                  <c:v>3.03</c:v>
                </c:pt>
                <c:pt idx="207" formatCode="General">
                  <c:v>3.02</c:v>
                </c:pt>
                <c:pt idx="208" formatCode="General">
                  <c:v>3.02</c:v>
                </c:pt>
                <c:pt idx="209" formatCode="General">
                  <c:v>3.02</c:v>
                </c:pt>
                <c:pt idx="210" formatCode="General">
                  <c:v>3.03</c:v>
                </c:pt>
                <c:pt idx="211" formatCode="General">
                  <c:v>3.04</c:v>
                </c:pt>
                <c:pt idx="212" formatCode="General">
                  <c:v>3.04</c:v>
                </c:pt>
                <c:pt idx="213" formatCode="General">
                  <c:v>3.04</c:v>
                </c:pt>
                <c:pt idx="214" formatCode="General">
                  <c:v>3.04</c:v>
                </c:pt>
                <c:pt idx="215" formatCode="General">
                  <c:v>3.03</c:v>
                </c:pt>
                <c:pt idx="216" formatCode="General">
                  <c:v>3.03</c:v>
                </c:pt>
                <c:pt idx="217" formatCode="General">
                  <c:v>3.03</c:v>
                </c:pt>
                <c:pt idx="218" formatCode="General">
                  <c:v>3.03</c:v>
                </c:pt>
                <c:pt idx="219" formatCode="General">
                  <c:v>3.04</c:v>
                </c:pt>
                <c:pt idx="220" formatCode="General">
                  <c:v>3.11</c:v>
                </c:pt>
                <c:pt idx="221" formatCode="General">
                  <c:v>3.05</c:v>
                </c:pt>
                <c:pt idx="222" formatCode="General">
                  <c:v>3.07</c:v>
                </c:pt>
                <c:pt idx="223" formatCode="General">
                  <c:v>3.07</c:v>
                </c:pt>
                <c:pt idx="224" formatCode="General">
                  <c:v>3.09</c:v>
                </c:pt>
                <c:pt idx="225" formatCode="General">
                  <c:v>3.09</c:v>
                </c:pt>
                <c:pt idx="226" formatCode="General">
                  <c:v>3.13</c:v>
                </c:pt>
                <c:pt idx="227" formatCode="General">
                  <c:v>3.13</c:v>
                </c:pt>
                <c:pt idx="228" formatCode="General">
                  <c:v>3.11</c:v>
                </c:pt>
                <c:pt idx="229" formatCode="General">
                  <c:v>3.06</c:v>
                </c:pt>
                <c:pt idx="230" formatCode="General">
                  <c:v>3.09</c:v>
                </c:pt>
                <c:pt idx="231" formatCode="General">
                  <c:v>3.11</c:v>
                </c:pt>
                <c:pt idx="232" formatCode="General">
                  <c:v>3.15</c:v>
                </c:pt>
                <c:pt idx="233" formatCode="General">
                  <c:v>3.14</c:v>
                </c:pt>
                <c:pt idx="234" formatCode="General">
                  <c:v>3.12</c:v>
                </c:pt>
                <c:pt idx="235" formatCode="General">
                  <c:v>3.11</c:v>
                </c:pt>
                <c:pt idx="236" formatCode="General">
                  <c:v>3.06</c:v>
                </c:pt>
                <c:pt idx="237" formatCode="General">
                  <c:v>3.05</c:v>
                </c:pt>
                <c:pt idx="238" formatCode="General">
                  <c:v>3.08</c:v>
                </c:pt>
                <c:pt idx="239" formatCode="General">
                  <c:v>3.11</c:v>
                </c:pt>
                <c:pt idx="240" formatCode="General">
                  <c:v>3.13</c:v>
                </c:pt>
                <c:pt idx="241" formatCode="General">
                  <c:v>3.16</c:v>
                </c:pt>
                <c:pt idx="242" formatCode="General">
                  <c:v>3.3</c:v>
                </c:pt>
                <c:pt idx="243" formatCode="General">
                  <c:v>3.15</c:v>
                </c:pt>
                <c:pt idx="244" formatCode="General">
                  <c:v>3.09</c:v>
                </c:pt>
                <c:pt idx="245" formatCode="General">
                  <c:v>3.14</c:v>
                </c:pt>
                <c:pt idx="246" formatCode="General">
                  <c:v>3.22</c:v>
                </c:pt>
                <c:pt idx="247" formatCode="General">
                  <c:v>3.18</c:v>
                </c:pt>
                <c:pt idx="248" formatCode="General">
                  <c:v>3.18</c:v>
                </c:pt>
                <c:pt idx="249" formatCode="General">
                  <c:v>3.1100000000000003</c:v>
                </c:pt>
                <c:pt idx="250" formatCode="General">
                  <c:v>3.085</c:v>
                </c:pt>
                <c:pt idx="251" formatCode="General">
                  <c:v>3.1</c:v>
                </c:pt>
                <c:pt idx="252" formatCode="General">
                  <c:v>3.125</c:v>
                </c:pt>
                <c:pt idx="253" formatCode="General">
                  <c:v>3.07</c:v>
                </c:pt>
                <c:pt idx="254" formatCode="General">
                  <c:v>3.09</c:v>
                </c:pt>
                <c:pt idx="255" formatCode="General">
                  <c:v>3.125</c:v>
                </c:pt>
                <c:pt idx="256" formatCode="General">
                  <c:v>3.12</c:v>
                </c:pt>
                <c:pt idx="257" formatCode="General">
                  <c:v>3.12</c:v>
                </c:pt>
                <c:pt idx="258" formatCode="General">
                  <c:v>3.14</c:v>
                </c:pt>
                <c:pt idx="259" formatCode="General">
                  <c:v>3.07</c:v>
                </c:pt>
                <c:pt idx="260" formatCode="General">
                  <c:v>3.08</c:v>
                </c:pt>
                <c:pt idx="261" formatCode="General">
                  <c:v>3.09</c:v>
                </c:pt>
                <c:pt idx="262" formatCode="General">
                  <c:v>3.11</c:v>
                </c:pt>
                <c:pt idx="263" formatCode="General">
                  <c:v>3.1</c:v>
                </c:pt>
                <c:pt idx="264" formatCode="General">
                  <c:v>3.14</c:v>
                </c:pt>
                <c:pt idx="265" formatCode="General">
                  <c:v>3.14</c:v>
                </c:pt>
                <c:pt idx="266" formatCode="General">
                  <c:v>3.1</c:v>
                </c:pt>
                <c:pt idx="267" formatCode="General">
                  <c:v>3.08</c:v>
                </c:pt>
                <c:pt idx="268" formatCode="General">
                  <c:v>3.07</c:v>
                </c:pt>
                <c:pt idx="269" formatCode="General">
                  <c:v>3.1</c:v>
                </c:pt>
                <c:pt idx="270" formatCode="General">
                  <c:v>3.13</c:v>
                </c:pt>
                <c:pt idx="271" formatCode="General">
                  <c:v>3.14</c:v>
                </c:pt>
                <c:pt idx="272" formatCode="General">
                  <c:v>3.15</c:v>
                </c:pt>
                <c:pt idx="273" formatCode="General">
                  <c:v>3.26</c:v>
                </c:pt>
                <c:pt idx="274" formatCode="General">
                  <c:v>3.12</c:v>
                </c:pt>
                <c:pt idx="275" formatCode="General">
                  <c:v>3.06</c:v>
                </c:pt>
              </c:numCache>
            </c:numRef>
          </c:val>
          <c:smooth val="0"/>
        </c:ser>
        <c:dLbls>
          <c:showLegendKey val="0"/>
          <c:showVal val="0"/>
          <c:showCatName val="0"/>
          <c:showSerName val="0"/>
          <c:showPercent val="0"/>
          <c:showBubbleSize val="0"/>
        </c:dLbls>
        <c:marker val="1"/>
        <c:smooth val="0"/>
        <c:axId val="147622144"/>
        <c:axId val="147648512"/>
      </c:lineChart>
      <c:dateAx>
        <c:axId val="147622144"/>
        <c:scaling>
          <c:orientation val="minMax"/>
          <c:max val="42277"/>
          <c:min val="41831"/>
        </c:scaling>
        <c:delete val="0"/>
        <c:axPos val="b"/>
        <c:numFmt formatCode="d\-mmm" sourceLinked="1"/>
        <c:majorTickMark val="none"/>
        <c:minorTickMark val="none"/>
        <c:tickLblPos val="nextTo"/>
        <c:txPr>
          <a:bodyPr rot="-5400000" vert="horz"/>
          <a:lstStyle/>
          <a:p>
            <a:pPr>
              <a:defRPr/>
            </a:pPr>
            <a:endParaRPr lang="es-MX"/>
          </a:p>
        </c:txPr>
        <c:crossAx val="147648512"/>
        <c:crosses val="autoZero"/>
        <c:auto val="1"/>
        <c:lblOffset val="100"/>
        <c:baseTimeUnit val="days"/>
        <c:majorUnit val="8"/>
        <c:majorTimeUnit val="days"/>
      </c:dateAx>
      <c:valAx>
        <c:axId val="147648512"/>
        <c:scaling>
          <c:orientation val="minMax"/>
          <c:max val="6"/>
          <c:min val="2.8"/>
        </c:scaling>
        <c:delete val="0"/>
        <c:axPos val="l"/>
        <c:numFmt formatCode="0.00" sourceLinked="1"/>
        <c:majorTickMark val="none"/>
        <c:minorTickMark val="none"/>
        <c:tickLblPos val="nextTo"/>
        <c:txPr>
          <a:bodyPr/>
          <a:lstStyle/>
          <a:p>
            <a:pPr>
              <a:defRPr>
                <a:latin typeface="Century Gothic" pitchFamily="34" charset="0"/>
              </a:defRPr>
            </a:pPr>
            <a:endParaRPr lang="es-MX"/>
          </a:p>
        </c:txPr>
        <c:crossAx val="147622144"/>
        <c:crosses val="autoZero"/>
        <c:crossBetween val="between"/>
      </c:valAx>
      <c:valAx>
        <c:axId val="147650048"/>
        <c:scaling>
          <c:orientation val="minMax"/>
        </c:scaling>
        <c:delete val="0"/>
        <c:axPos val="r"/>
        <c:numFmt formatCode="_-* #,##0_-;\-* #,##0_-;_-* &quot;-&quot;??_-;_-@_-" sourceLinked="1"/>
        <c:majorTickMark val="out"/>
        <c:minorTickMark val="none"/>
        <c:tickLblPos val="nextTo"/>
        <c:crossAx val="147651968"/>
        <c:crosses val="max"/>
        <c:crossBetween val="between"/>
        <c:dispUnits>
          <c:builtInUnit val="billions"/>
          <c:dispUnitsLbl>
            <c:layout>
              <c:manualLayout>
                <c:xMode val="edge"/>
                <c:yMode val="edge"/>
                <c:x val="0.9690757600612423"/>
                <c:y val="0.40420037288600741"/>
              </c:manualLayout>
            </c:layout>
          </c:dispUnitsLbl>
        </c:dispUnits>
      </c:valAx>
      <c:catAx>
        <c:axId val="147651968"/>
        <c:scaling>
          <c:orientation val="minMax"/>
        </c:scaling>
        <c:delete val="1"/>
        <c:axPos val="b"/>
        <c:majorTickMark val="out"/>
        <c:minorTickMark val="none"/>
        <c:tickLblPos val="nextTo"/>
        <c:crossAx val="147650048"/>
        <c:crosses val="autoZero"/>
        <c:auto val="1"/>
        <c:lblAlgn val="ctr"/>
        <c:lblOffset val="100"/>
        <c:noMultiLvlLbl val="0"/>
      </c:catAx>
      <c:spPr>
        <a:noFill/>
      </c:spPr>
    </c:plotArea>
    <c:legend>
      <c:legendPos val="r"/>
      <c:layout>
        <c:manualLayout>
          <c:xMode val="edge"/>
          <c:yMode val="edge"/>
          <c:x val="0.1984913500158382"/>
          <c:y val="0.95632225659521419"/>
          <c:w val="0.58557466650725054"/>
          <c:h val="3.6477196800339701E-2"/>
        </c:manualLayout>
      </c:layout>
      <c:overlay val="0"/>
      <c:txPr>
        <a:bodyPr/>
        <a:lstStyle/>
        <a:p>
          <a:pPr>
            <a:defRPr>
              <a:latin typeface="Century Gothic" pitchFamily="34" charset="0"/>
            </a:defRPr>
          </a:pPr>
          <a:endParaRPr lang="es-MX"/>
        </a:p>
      </c:txPr>
    </c:legend>
    <c:plotVisOnly val="1"/>
    <c:dispBlanksAs val="gap"/>
    <c:showDLblsOverMax val="0"/>
  </c:chart>
  <c:spPr>
    <a:noFill/>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dirty="0"/>
              <a:t>FANVIT: Activos bajo gestión </a:t>
            </a:r>
            <a:r>
              <a:rPr lang="es-MX" sz="1400" dirty="0" smtClean="0"/>
              <a:t>etapas </a:t>
            </a:r>
            <a:r>
              <a:rPr lang="es-MX" sz="1400" dirty="0"/>
              <a:t>Inicial e Híbrida</a:t>
            </a:r>
          </a:p>
        </c:rich>
      </c:tx>
      <c:layout/>
      <c:overlay val="0"/>
    </c:title>
    <c:autoTitleDeleted val="0"/>
    <c:plotArea>
      <c:layout>
        <c:manualLayout>
          <c:layoutTarget val="inner"/>
          <c:xMode val="edge"/>
          <c:yMode val="edge"/>
          <c:x val="0.1134327978966555"/>
          <c:y val="0.14697449402397539"/>
          <c:w val="0.83400602496349785"/>
          <c:h val="0.64557402212012183"/>
        </c:manualLayout>
      </c:layout>
      <c:barChart>
        <c:barDir val="col"/>
        <c:grouping val="clustered"/>
        <c:varyColors val="0"/>
        <c:ser>
          <c:idx val="2"/>
          <c:order val="2"/>
          <c:tx>
            <c:strRef>
              <c:f>'RENDIMIENTO (2)'!$H$2</c:f>
              <c:strCache>
                <c:ptCount val="1"/>
                <c:pt idx="0">
                  <c:v>Total</c:v>
                </c:pt>
              </c:strCache>
            </c:strRef>
          </c:tx>
          <c:spPr>
            <a:solidFill>
              <a:srgbClr val="C00000">
                <a:alpha val="55000"/>
              </a:srgbClr>
            </a:solidFill>
          </c:spPr>
          <c:invertIfNegative val="0"/>
          <c:dLbls>
            <c:dLbl>
              <c:idx val="275"/>
              <c:layout>
                <c:manualLayout>
                  <c:x val="5.713229838001764E-2"/>
                  <c:y val="2.2778157288117294E-2"/>
                </c:manualLayout>
              </c:layout>
              <c:spPr>
                <a:noFill/>
                <a:ln>
                  <a:noFill/>
                </a:ln>
                <a:effectLst/>
              </c:spPr>
              <c:txPr>
                <a:bodyPr/>
                <a:lstStyle/>
                <a:p>
                  <a:pPr>
                    <a:defRPr b="1"/>
                  </a:pPr>
                  <a:endParaRPr lang="es-MX"/>
                </a:p>
              </c:txPr>
              <c:showLegendKey val="0"/>
              <c:showVal val="1"/>
              <c:showCatName val="1"/>
              <c:showSerName val="1"/>
              <c:showPercent val="0"/>
              <c:showBubbleSize val="0"/>
              <c:separator>
</c:separator>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'RENDIMIENTO (2)'!$H$3:$H$278</c:f>
              <c:numCache>
                <c:formatCode>0.00</c:formatCode>
                <c:ptCount val="276"/>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40360000000</c:v>
                </c:pt>
                <c:pt idx="158">
                  <c:v>40360000000</c:v>
                </c:pt>
                <c:pt idx="159">
                  <c:v>40360000000</c:v>
                </c:pt>
                <c:pt idx="160">
                  <c:v>40360000000</c:v>
                </c:pt>
                <c:pt idx="161">
                  <c:v>40360000000</c:v>
                </c:pt>
                <c:pt idx="162">
                  <c:v>40360000000</c:v>
                </c:pt>
                <c:pt idx="163">
                  <c:v>40360000000</c:v>
                </c:pt>
                <c:pt idx="164">
                  <c:v>40360000000</c:v>
                </c:pt>
                <c:pt idx="165">
                  <c:v>40360000000</c:v>
                </c:pt>
                <c:pt idx="166">
                  <c:v>40360000000</c:v>
                </c:pt>
                <c:pt idx="167">
                  <c:v>40360000000</c:v>
                </c:pt>
                <c:pt idx="168">
                  <c:v>40360000000</c:v>
                </c:pt>
                <c:pt idx="169">
                  <c:v>40360000000</c:v>
                </c:pt>
                <c:pt idx="170">
                  <c:v>40360000000</c:v>
                </c:pt>
                <c:pt idx="171">
                  <c:v>40360000000</c:v>
                </c:pt>
                <c:pt idx="172">
                  <c:v>40360000000</c:v>
                </c:pt>
                <c:pt idx="173">
                  <c:v>40360000000</c:v>
                </c:pt>
                <c:pt idx="174">
                  <c:v>40360000000</c:v>
                </c:pt>
                <c:pt idx="175">
                  <c:v>40360000000</c:v>
                </c:pt>
                <c:pt idx="176">
                  <c:v>40360000000</c:v>
                </c:pt>
                <c:pt idx="177">
                  <c:v>40360000000</c:v>
                </c:pt>
                <c:pt idx="178">
                  <c:v>45360000000</c:v>
                </c:pt>
                <c:pt idx="179">
                  <c:v>45360000000</c:v>
                </c:pt>
                <c:pt idx="180">
                  <c:v>45360000000</c:v>
                </c:pt>
                <c:pt idx="181">
                  <c:v>45360000000</c:v>
                </c:pt>
                <c:pt idx="182">
                  <c:v>45360000000</c:v>
                </c:pt>
                <c:pt idx="183">
                  <c:v>45360000000</c:v>
                </c:pt>
                <c:pt idx="184">
                  <c:v>45360000000</c:v>
                </c:pt>
                <c:pt idx="185">
                  <c:v>45360000000</c:v>
                </c:pt>
                <c:pt idx="186">
                  <c:v>45360000000</c:v>
                </c:pt>
                <c:pt idx="187">
                  <c:v>45360000000</c:v>
                </c:pt>
                <c:pt idx="188">
                  <c:v>45360000000</c:v>
                </c:pt>
                <c:pt idx="189">
                  <c:v>45360000000</c:v>
                </c:pt>
                <c:pt idx="190">
                  <c:v>45360000000</c:v>
                </c:pt>
                <c:pt idx="191">
                  <c:v>45360000000</c:v>
                </c:pt>
                <c:pt idx="192">
                  <c:v>45360000000</c:v>
                </c:pt>
                <c:pt idx="193">
                  <c:v>45360000000</c:v>
                </c:pt>
                <c:pt idx="194">
                  <c:v>45360000000</c:v>
                </c:pt>
                <c:pt idx="195">
                  <c:v>45360000000</c:v>
                </c:pt>
                <c:pt idx="196">
                  <c:v>45360000000</c:v>
                </c:pt>
                <c:pt idx="197">
                  <c:v>45360000000</c:v>
                </c:pt>
                <c:pt idx="198">
                  <c:v>45360000000</c:v>
                </c:pt>
                <c:pt idx="199">
                  <c:v>45360000000</c:v>
                </c:pt>
                <c:pt idx="200">
                  <c:v>45360000000</c:v>
                </c:pt>
                <c:pt idx="201">
                  <c:v>45360000000</c:v>
                </c:pt>
                <c:pt idx="202">
                  <c:v>45360000000</c:v>
                </c:pt>
                <c:pt idx="203">
                  <c:v>45360000000</c:v>
                </c:pt>
                <c:pt idx="204">
                  <c:v>45360000000</c:v>
                </c:pt>
                <c:pt idx="205">
                  <c:v>45360000000</c:v>
                </c:pt>
                <c:pt idx="206">
                  <c:v>45360000000</c:v>
                </c:pt>
                <c:pt idx="207">
                  <c:v>45360000000</c:v>
                </c:pt>
                <c:pt idx="208">
                  <c:v>45360000000</c:v>
                </c:pt>
                <c:pt idx="209">
                  <c:v>45360000000</c:v>
                </c:pt>
                <c:pt idx="210">
                  <c:v>45360000000</c:v>
                </c:pt>
                <c:pt idx="211">
                  <c:v>45360000000</c:v>
                </c:pt>
                <c:pt idx="212">
                  <c:v>45360000000</c:v>
                </c:pt>
                <c:pt idx="213">
                  <c:v>45360000000</c:v>
                </c:pt>
                <c:pt idx="214">
                  <c:v>45360000000</c:v>
                </c:pt>
                <c:pt idx="215">
                  <c:v>45360000000</c:v>
                </c:pt>
                <c:pt idx="216">
                  <c:v>45360000000</c:v>
                </c:pt>
                <c:pt idx="217">
                  <c:v>45360000000</c:v>
                </c:pt>
                <c:pt idx="218">
                  <c:v>45360000000</c:v>
                </c:pt>
                <c:pt idx="219">
                  <c:v>45360000000</c:v>
                </c:pt>
                <c:pt idx="220">
                  <c:v>45360000000</c:v>
                </c:pt>
                <c:pt idx="221">
                  <c:v>45360000000</c:v>
                </c:pt>
                <c:pt idx="222">
                  <c:v>45359999999.999992</c:v>
                </c:pt>
                <c:pt idx="223">
                  <c:v>45359999999.999992</c:v>
                </c:pt>
                <c:pt idx="224">
                  <c:v>45359999999.999992</c:v>
                </c:pt>
                <c:pt idx="225">
                  <c:v>45359999999.999992</c:v>
                </c:pt>
                <c:pt idx="226">
                  <c:v>45359999999.999992</c:v>
                </c:pt>
                <c:pt idx="227">
                  <c:v>45359999999.999992</c:v>
                </c:pt>
                <c:pt idx="228">
                  <c:v>45359999999.999992</c:v>
                </c:pt>
                <c:pt idx="229">
                  <c:v>45359999999.999992</c:v>
                </c:pt>
                <c:pt idx="230">
                  <c:v>45359999999.999992</c:v>
                </c:pt>
                <c:pt idx="231">
                  <c:v>45359999999.999992</c:v>
                </c:pt>
                <c:pt idx="232">
                  <c:v>45360000000</c:v>
                </c:pt>
                <c:pt idx="233">
                  <c:v>45360000000</c:v>
                </c:pt>
                <c:pt idx="234">
                  <c:v>45360000000</c:v>
                </c:pt>
                <c:pt idx="235">
                  <c:v>45360000000</c:v>
                </c:pt>
                <c:pt idx="236">
                  <c:v>45360000000</c:v>
                </c:pt>
                <c:pt idx="237">
                  <c:v>45360000000</c:v>
                </c:pt>
                <c:pt idx="238">
                  <c:v>45360000000</c:v>
                </c:pt>
                <c:pt idx="239">
                  <c:v>45360000000</c:v>
                </c:pt>
                <c:pt idx="240">
                  <c:v>45360000000</c:v>
                </c:pt>
                <c:pt idx="241">
                  <c:v>45360000000</c:v>
                </c:pt>
                <c:pt idx="242">
                  <c:v>45359999999.999992</c:v>
                </c:pt>
                <c:pt idx="243">
                  <c:v>45359999999.999992</c:v>
                </c:pt>
                <c:pt idx="244">
                  <c:v>45359999999.999992</c:v>
                </c:pt>
                <c:pt idx="245">
                  <c:v>45359999999.999992</c:v>
                </c:pt>
                <c:pt idx="246">
                  <c:v>45359999999.999992</c:v>
                </c:pt>
                <c:pt idx="247">
                  <c:v>45360000000</c:v>
                </c:pt>
                <c:pt idx="248">
                  <c:v>45360000000</c:v>
                </c:pt>
                <c:pt idx="249">
                  <c:v>45360000000</c:v>
                </c:pt>
                <c:pt idx="250">
                  <c:v>45360000000</c:v>
                </c:pt>
                <c:pt idx="251">
                  <c:v>45360000000</c:v>
                </c:pt>
                <c:pt idx="252">
                  <c:v>45360000000</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numCache>
            </c:numRef>
          </c:val>
        </c:ser>
        <c:dLbls>
          <c:showLegendKey val="0"/>
          <c:showVal val="0"/>
          <c:showCatName val="0"/>
          <c:showSerName val="0"/>
          <c:showPercent val="0"/>
          <c:showBubbleSize val="0"/>
        </c:dLbls>
        <c:gapWidth val="150"/>
        <c:axId val="148032128"/>
        <c:axId val="148373888"/>
      </c:barChart>
      <c:lineChart>
        <c:grouping val="standard"/>
        <c:varyColors val="0"/>
        <c:ser>
          <c:idx val="0"/>
          <c:order val="0"/>
          <c:tx>
            <c:strRef>
              <c:f>'RENDIMIENTO (2)'!$F$2</c:f>
              <c:strCache>
                <c:ptCount val="1"/>
                <c:pt idx="0">
                  <c:v>Asesor Financiero</c:v>
                </c:pt>
              </c:strCache>
            </c:strRef>
          </c:tx>
          <c:spPr>
            <a:ln w="38100"/>
          </c:spPr>
          <c:marker>
            <c:symbol val="none"/>
          </c:marker>
          <c:dLbls>
            <c:dLbl>
              <c:idx val="275"/>
              <c:layout>
                <c:manualLayout>
                  <c:x val="0"/>
                  <c:y val="-0.12574090564068968"/>
                </c:manualLayout>
              </c:layout>
              <c:tx>
                <c:rich>
                  <a:bodyPr/>
                  <a:lstStyle/>
                  <a:p>
                    <a:r>
                      <a:rPr lang="en-US" dirty="0"/>
                      <a:t>Asesor Fin.
14-ago
 </a:t>
                    </a:r>
                    <a:r>
                      <a:rPr lang="en-US" dirty="0" smtClean="0"/>
                      <a:t>0 </a:t>
                    </a:r>
                    <a:endParaRPr lang="en-US" dirty="0"/>
                  </a:p>
                </c:rich>
              </c:tx>
              <c:showLegendKey val="0"/>
              <c:showVal val="1"/>
              <c:showCatName val="1"/>
              <c:showSerName val="1"/>
              <c:showPercent val="0"/>
              <c:showBubbleSize val="0"/>
              <c:separator>
</c:separator>
            </c:dLbl>
            <c:numFmt formatCode="#,##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'RENDIMIENTO (2)'!$B$3:$B$278</c:f>
              <c:numCache>
                <c:formatCode>d\-mmm</c:formatCode>
                <c:ptCount val="27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numCache>
            </c:numRef>
          </c:cat>
          <c:val>
            <c:numRef>
              <c:f>'RENDIMIENTO (2)'!$F$3:$F$278</c:f>
              <c:numCache>
                <c:formatCode>_-* #,##0_-;\-* #,##0_-;_-* "-"??_-;_-@_-</c:formatCode>
                <c:ptCount val="276"/>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numCache>
            </c:numRef>
          </c:val>
          <c:smooth val="0"/>
        </c:ser>
        <c:ser>
          <c:idx val="1"/>
          <c:order val="1"/>
          <c:tx>
            <c:strRef>
              <c:f>'RENDIMIENTO (2)'!$G$2</c:f>
              <c:strCache>
                <c:ptCount val="1"/>
                <c:pt idx="0">
                  <c:v>INFONAVIT</c:v>
                </c:pt>
              </c:strCache>
            </c:strRef>
          </c:tx>
          <c:spPr>
            <a:ln w="38100">
              <a:solidFill>
                <a:srgbClr val="7030A0"/>
              </a:solidFill>
            </a:ln>
          </c:spPr>
          <c:marker>
            <c:symbol val="none"/>
          </c:marker>
          <c:dLbls>
            <c:dLbl>
              <c:idx val="275"/>
              <c:layout>
                <c:manualLayout>
                  <c:x val="0"/>
                  <c:y val="8.944400174582369E-2"/>
                </c:manualLayout>
              </c:layout>
              <c:tx>
                <c:rich>
                  <a:bodyPr/>
                  <a:lstStyle/>
                  <a:p>
                    <a:endParaRPr lang="en-US" dirty="0" smtClean="0"/>
                  </a:p>
                  <a:p>
                    <a:r>
                      <a:rPr lang="en-US" dirty="0" smtClean="0"/>
                      <a:t>INFONAVIT</a:t>
                    </a:r>
                    <a:r>
                      <a:rPr lang="en-US" dirty="0"/>
                      <a:t>
14-ago
 </a:t>
                    </a:r>
                    <a:r>
                      <a:rPr lang="en-US" dirty="0" smtClean="0"/>
                      <a:t>45</a:t>
                    </a:r>
                  </a:p>
                  <a:p>
                    <a:r>
                      <a:rPr lang="en-US" dirty="0" smtClean="0"/>
                      <a:t>100% </a:t>
                    </a:r>
                    <a:endParaRPr lang="en-US" dirty="0"/>
                  </a:p>
                </c:rich>
              </c:tx>
              <c:showLegendKey val="0"/>
              <c:showVal val="1"/>
              <c:showCatName val="1"/>
              <c:showSerName val="1"/>
              <c:showPercent val="0"/>
              <c:showBubbleSize val="0"/>
              <c:separator>
</c:separator>
            </c:dLbl>
            <c:spPr>
              <a:noFill/>
              <a:ln>
                <a:noFill/>
              </a:ln>
              <a:effectLst/>
            </c:spPr>
            <c:txPr>
              <a:bodyPr/>
              <a:lstStyle/>
              <a:p>
                <a:pPr>
                  <a:defRPr b="1"/>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'RENDIMIENTO (2)'!$B$3:$B$278</c:f>
              <c:numCache>
                <c:formatCode>d\-mmm</c:formatCode>
                <c:ptCount val="27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numCache>
            </c:numRef>
          </c:cat>
          <c:val>
            <c:numRef>
              <c:f>'RENDIMIENTO (2)'!$G$3:$G$278</c:f>
              <c:numCache>
                <c:formatCode>0.00</c:formatCode>
                <c:ptCount val="27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formatCode="_-* #,##0_-;\-* #,##0_-;_-* &quot;-&quot;??_-;_-@_-">
                  <c:v>349683833</c:v>
                </c:pt>
                <c:pt idx="158" formatCode="_-* #,##0_-;\-* #,##0_-;_-* &quot;-&quot;??_-;_-@_-">
                  <c:v>1000000000</c:v>
                </c:pt>
                <c:pt idx="159" formatCode="_-* #,##0_-;\-* #,##0_-;_-* &quot;-&quot;??_-;_-@_-">
                  <c:v>1000000000</c:v>
                </c:pt>
                <c:pt idx="160" formatCode="_-* #,##0_-;\-* #,##0_-;_-* &quot;-&quot;??_-;_-@_-">
                  <c:v>1000000000</c:v>
                </c:pt>
                <c:pt idx="161" formatCode="_-* #,##0_-;\-* #,##0_-;_-* &quot;-&quot;??_-;_-@_-">
                  <c:v>1000000000</c:v>
                </c:pt>
                <c:pt idx="162" formatCode="_-* #,##0_-;\-* #,##0_-;_-* &quot;-&quot;??_-;_-@_-">
                  <c:v>1500000000</c:v>
                </c:pt>
                <c:pt idx="163" formatCode="_-* #,##0_-;\-* #,##0_-;_-* &quot;-&quot;??_-;_-@_-">
                  <c:v>2000000000</c:v>
                </c:pt>
                <c:pt idx="164" formatCode="_-* #,##0_-;\-* #,##0_-;_-* &quot;-&quot;??_-;_-@_-">
                  <c:v>2000000000</c:v>
                </c:pt>
                <c:pt idx="165" formatCode="_-* #,##0_-;\-* #,##0_-;_-* &quot;-&quot;??_-;_-@_-">
                  <c:v>2000000000</c:v>
                </c:pt>
                <c:pt idx="166" formatCode="_-* #,##0_-;\-* #,##0_-;_-* &quot;-&quot;??_-;_-@_-">
                  <c:v>2500000000</c:v>
                </c:pt>
                <c:pt idx="167" formatCode="_-* #,##0_-;\-* #,##0_-;_-* &quot;-&quot;??_-;_-@_-">
                  <c:v>2500000000</c:v>
                </c:pt>
                <c:pt idx="168" formatCode="_-* #,##0_-;\-* #,##0_-;_-* &quot;-&quot;??_-;_-@_-">
                  <c:v>2500000000</c:v>
                </c:pt>
                <c:pt idx="169" formatCode="_-* #,##0_-;\-* #,##0_-;_-* &quot;-&quot;??_-;_-@_-">
                  <c:v>2500000000</c:v>
                </c:pt>
                <c:pt idx="170" formatCode="_-* #,##0_-;\-* #,##0_-;_-* &quot;-&quot;??_-;_-@_-">
                  <c:v>2500000000</c:v>
                </c:pt>
                <c:pt idx="171" formatCode="_-* #,##0_-;\-* #,##0_-;_-* &quot;-&quot;??_-;_-@_-">
                  <c:v>2500000000</c:v>
                </c:pt>
                <c:pt idx="172" formatCode="_-* #,##0_-;\-* #,##0_-;_-* &quot;-&quot;??_-;_-@_-">
                  <c:v>4499999543.6199999</c:v>
                </c:pt>
                <c:pt idx="173" formatCode="_-* #,##0_-;\-* #,##0_-;_-* &quot;-&quot;??_-;_-@_-">
                  <c:v>4499999543.6199999</c:v>
                </c:pt>
                <c:pt idx="174" formatCode="_-* #,##0_-;\-* #,##0_-;_-* &quot;-&quot;??_-;_-@_-">
                  <c:v>4499999543.6199999</c:v>
                </c:pt>
                <c:pt idx="175" formatCode="_-* #,##0_-;\-* #,##0_-;_-* &quot;-&quot;??_-;_-@_-">
                  <c:v>6499999350.2299995</c:v>
                </c:pt>
                <c:pt idx="176" formatCode="_-* #,##0_-;\-* #,##0_-;_-* &quot;-&quot;??_-;_-@_-">
                  <c:v>6499999350.2299995</c:v>
                </c:pt>
                <c:pt idx="177" formatCode="_-* #,##0_-;\-* #,##0_-;_-* &quot;-&quot;??_-;_-@_-">
                  <c:v>6499999350.2299995</c:v>
                </c:pt>
                <c:pt idx="178" formatCode="_-* #,##0_-;\-* #,##0_-;_-* &quot;-&quot;??_-;_-@_-">
                  <c:v>6499999350.2299995</c:v>
                </c:pt>
                <c:pt idx="179" formatCode="_-* #,##0_-;\-* #,##0_-;_-* &quot;-&quot;??_-;_-@_-">
                  <c:v>6499999350.2299995</c:v>
                </c:pt>
                <c:pt idx="180" formatCode="_-* #,##0_-;\-* #,##0_-;_-* &quot;-&quot;??_-;_-@_-">
                  <c:v>6499999350.2299995</c:v>
                </c:pt>
                <c:pt idx="181" formatCode="_-* #,##0_-;\-* #,##0_-;_-* &quot;-&quot;??_-;_-@_-">
                  <c:v>6499999350.2299995</c:v>
                </c:pt>
                <c:pt idx="182" formatCode="_-* #,##0_-;\-* #,##0_-;_-* &quot;-&quot;??_-;_-@_-">
                  <c:v>6499999350.2299995</c:v>
                </c:pt>
                <c:pt idx="183" formatCode="_-* #,##0_-;\-* #,##0_-;_-* &quot;-&quot;??_-;_-@_-">
                  <c:v>8999999350.2299995</c:v>
                </c:pt>
                <c:pt idx="184" formatCode="_-* #,##0_-;\-* #,##0_-;_-* &quot;-&quot;??_-;_-@_-">
                  <c:v>8999999350.2299995</c:v>
                </c:pt>
                <c:pt idx="185" formatCode="_-* #,##0_-;\-* #,##0_-;_-* &quot;-&quot;??_-;_-@_-">
                  <c:v>8999999350.2299995</c:v>
                </c:pt>
                <c:pt idx="186" formatCode="_-* #,##0_-;\-* #,##0_-;_-* &quot;-&quot;??_-;_-@_-">
                  <c:v>8999999350.2299995</c:v>
                </c:pt>
                <c:pt idx="187" formatCode="_-* #,##0_-;\-* #,##0_-;_-* &quot;-&quot;??_-;_-@_-">
                  <c:v>8999999350.2299995</c:v>
                </c:pt>
                <c:pt idx="188" formatCode="_-* #,##0_-;\-* #,##0_-;_-* &quot;-&quot;??_-;_-@_-">
                  <c:v>11499999350.23</c:v>
                </c:pt>
                <c:pt idx="189" formatCode="_-* #,##0_-;\-* #,##0_-;_-* &quot;-&quot;??_-;_-@_-">
                  <c:v>11499999350.23</c:v>
                </c:pt>
                <c:pt idx="190" formatCode="_-* #,##0_-;\-* #,##0_-;_-* &quot;-&quot;??_-;_-@_-">
                  <c:v>11499999350.23</c:v>
                </c:pt>
                <c:pt idx="191" formatCode="_-* #,##0_-;\-* #,##0_-;_-* &quot;-&quot;??_-;_-@_-">
                  <c:v>11499999350.23</c:v>
                </c:pt>
                <c:pt idx="192" formatCode="_-* #,##0_-;\-* #,##0_-;_-* &quot;-&quot;??_-;_-@_-">
                  <c:v>11499999350.23</c:v>
                </c:pt>
                <c:pt idx="193" formatCode="_-* #,##0_-;\-* #,##0_-;_-* &quot;-&quot;??_-;_-@_-">
                  <c:v>13999999115.17</c:v>
                </c:pt>
                <c:pt idx="194" formatCode="_-* #,##0_-;\-* #,##0_-;_-* &quot;-&quot;??_-;_-@_-">
                  <c:v>13999999115.17</c:v>
                </c:pt>
                <c:pt idx="195" formatCode="_-* #,##0_-;\-* #,##0_-;_-* &quot;-&quot;??_-;_-@_-">
                  <c:v>13999999115.17</c:v>
                </c:pt>
                <c:pt idx="196" formatCode="_-* #,##0_-;\-* #,##0_-;_-* &quot;-&quot;??_-;_-@_-">
                  <c:v>13999999115.17</c:v>
                </c:pt>
                <c:pt idx="197" formatCode="_-* #,##0_-;\-* #,##0_-;_-* &quot;-&quot;??_-;_-@_-">
                  <c:v>13999999115.17</c:v>
                </c:pt>
                <c:pt idx="198" formatCode="_-* #,##0_-;\-* #,##0_-;_-* &quot;-&quot;??_-;_-@_-">
                  <c:v>16499999114.799999</c:v>
                </c:pt>
                <c:pt idx="199" formatCode="_-* #,##0_-;\-* #,##0_-;_-* &quot;-&quot;??_-;_-@_-">
                  <c:v>16499999114.799999</c:v>
                </c:pt>
                <c:pt idx="200" formatCode="_-* #,##0_-;\-* #,##0_-;_-* &quot;-&quot;??_-;_-@_-">
                  <c:v>16499999114.799999</c:v>
                </c:pt>
                <c:pt idx="201" formatCode="_-* #,##0_-;\-* #,##0_-;_-* &quot;-&quot;??_-;_-@_-">
                  <c:v>16499999114.799999</c:v>
                </c:pt>
                <c:pt idx="202" formatCode="_-* #,##0_-;\-* #,##0_-;_-* &quot;-&quot;??_-;_-@_-">
                  <c:v>18999999114.869999</c:v>
                </c:pt>
                <c:pt idx="203" formatCode="_-* #,##0_-;\-* #,##0_-;_-* &quot;-&quot;??_-;_-@_-">
                  <c:v>18999999114.869999</c:v>
                </c:pt>
                <c:pt idx="204" formatCode="_-* #,##0_-;\-* #,##0_-;_-* &quot;-&quot;??_-;_-@_-">
                  <c:v>18999999114.869999</c:v>
                </c:pt>
                <c:pt idx="205" formatCode="_-* #,##0_-;\-* #,##0_-;_-* &quot;-&quot;??_-;_-@_-">
                  <c:v>18999999114.869999</c:v>
                </c:pt>
                <c:pt idx="206" formatCode="_-* #,##0_-;\-* #,##0_-;_-* &quot;-&quot;??_-;_-@_-">
                  <c:v>18999999114.869999</c:v>
                </c:pt>
                <c:pt idx="207" formatCode="_-* #,##0_-;\-* #,##0_-;_-* &quot;-&quot;??_-;_-@_-">
                  <c:v>21499998906.509998</c:v>
                </c:pt>
                <c:pt idx="208" formatCode="_-* #,##0_-;\-* #,##0_-;_-* &quot;-&quot;??_-;_-@_-">
                  <c:v>21499998906.509998</c:v>
                </c:pt>
                <c:pt idx="209" formatCode="_-* #,##0_-;\-* #,##0_-;_-* &quot;-&quot;??_-;_-@_-">
                  <c:v>21499998906.509998</c:v>
                </c:pt>
                <c:pt idx="210" formatCode="_-* #,##0_-;\-* #,##0_-;_-* &quot;-&quot;??_-;_-@_-">
                  <c:v>21508672055.259998</c:v>
                </c:pt>
                <c:pt idx="211" formatCode="_-* #,##0_-;\-* #,##0_-;_-* &quot;-&quot;??_-;_-@_-">
                  <c:v>21508672055.259998</c:v>
                </c:pt>
                <c:pt idx="212" formatCode="_-* #,##0_-;\-* #,##0_-;_-* &quot;-&quot;??_-;_-@_-">
                  <c:v>24008671391.079998</c:v>
                </c:pt>
                <c:pt idx="213" formatCode="_-* #,##0_-;\-* #,##0_-;_-* &quot;-&quot;??_-;_-@_-">
                  <c:v>24008671391.079998</c:v>
                </c:pt>
                <c:pt idx="214" formatCode="_-* #,##0_-;\-* #,##0_-;_-* &quot;-&quot;??_-;_-@_-">
                  <c:v>24008671391.079998</c:v>
                </c:pt>
                <c:pt idx="215" formatCode="_-* #,##0_-;\-* #,##0_-;_-* &quot;-&quot;??_-;_-@_-">
                  <c:v>24008671391.079998</c:v>
                </c:pt>
                <c:pt idx="216" formatCode="_-* #,##0_-;\-* #,##0_-;_-* &quot;-&quot;??_-;_-@_-">
                  <c:v>24008671391.079998</c:v>
                </c:pt>
                <c:pt idx="217" formatCode="_-* #,##0_-;\-* #,##0_-;_-* &quot;-&quot;??_-;_-@_-">
                  <c:v>27008495287.239998</c:v>
                </c:pt>
                <c:pt idx="218" formatCode="_-* #,##0_-;\-* #,##0_-;_-* &quot;-&quot;??_-;_-@_-">
                  <c:v>27008495287.239998</c:v>
                </c:pt>
                <c:pt idx="219" formatCode="_-* #,##0_-;\-* #,##0_-;_-* &quot;-&quot;??_-;_-@_-">
                  <c:v>27008495287.239998</c:v>
                </c:pt>
                <c:pt idx="220" formatCode="_-* #,##0_-;\-* #,##0_-;_-* &quot;-&quot;??_-;_-@_-">
                  <c:v>27008495287.239998</c:v>
                </c:pt>
                <c:pt idx="221" formatCode="_-* #,##0_-;\-* #,##0_-;_-* &quot;-&quot;??_-;_-@_-">
                  <c:v>27008495287.239998</c:v>
                </c:pt>
                <c:pt idx="222" formatCode="_-* #,##0_-;\-* #,##0_-;_-* &quot;-&quot;??_-;_-@_-">
                  <c:v>30008495034.929996</c:v>
                </c:pt>
                <c:pt idx="223" formatCode="_-* #,##0_-;\-* #,##0_-;_-* &quot;-&quot;??_-;_-@_-">
                  <c:v>30008495034.929996</c:v>
                </c:pt>
                <c:pt idx="224" formatCode="_-* #,##0_-;\-* #,##0_-;_-* &quot;-&quot;??_-;_-@_-">
                  <c:v>30008495034.929996</c:v>
                </c:pt>
                <c:pt idx="225" formatCode="_-* #,##0_-;\-* #,##0_-;_-* &quot;-&quot;??_-;_-@_-">
                  <c:v>30008495034.929996</c:v>
                </c:pt>
                <c:pt idx="226" formatCode="_-* #,##0_-;\-* #,##0_-;_-* &quot;-&quot;??_-;_-@_-">
                  <c:v>30008495034.929996</c:v>
                </c:pt>
                <c:pt idx="227" formatCode="_-* #,##0_-;\-* #,##0_-;_-* &quot;-&quot;??_-;_-@_-">
                  <c:v>33008494132.519997</c:v>
                </c:pt>
                <c:pt idx="228" formatCode="_-* #,##0_-;\-* #,##0_-;_-* &quot;-&quot;??_-;_-@_-">
                  <c:v>33008494132.519997</c:v>
                </c:pt>
                <c:pt idx="229" formatCode="_-* #,##0_-;\-* #,##0_-;_-* &quot;-&quot;??_-;_-@_-">
                  <c:v>33008494132.519997</c:v>
                </c:pt>
                <c:pt idx="230" formatCode="_-* #,##0_-;\-* #,##0_-;_-* &quot;-&quot;??_-;_-@_-">
                  <c:v>33008494132.519997</c:v>
                </c:pt>
                <c:pt idx="231" formatCode="_-* #,##0_-;\-* #,##0_-;_-* &quot;-&quot;??_-;_-@_-">
                  <c:v>33008494132.519997</c:v>
                </c:pt>
                <c:pt idx="232" formatCode="_-* #,##0_-;\-* #,##0_-;_-* &quot;-&quot;??_-;_-@_-">
                  <c:v>36008493845.540001</c:v>
                </c:pt>
                <c:pt idx="233" formatCode="_-* #,##0_-;\-* #,##0_-;_-* &quot;-&quot;??_-;_-@_-">
                  <c:v>36008493845.540001</c:v>
                </c:pt>
                <c:pt idx="234" formatCode="_-* #,##0_-;\-* #,##0_-;_-* &quot;-&quot;??_-;_-@_-">
                  <c:v>36008493845.540001</c:v>
                </c:pt>
                <c:pt idx="235" formatCode="_-* #,##0_-;\-* #,##0_-;_-* &quot;-&quot;??_-;_-@_-">
                  <c:v>36008493845.540001</c:v>
                </c:pt>
                <c:pt idx="236" formatCode="_-* #,##0_-;\-* #,##0_-;_-* &quot;-&quot;??_-;_-@_-">
                  <c:v>36008493845.540001</c:v>
                </c:pt>
                <c:pt idx="237" formatCode="_-* #,##0_-;\-* #,##0_-;_-* &quot;-&quot;??_-;_-@_-">
                  <c:v>39390271745.199997</c:v>
                </c:pt>
                <c:pt idx="238" formatCode="_-* #,##0_-;\-* #,##0_-;_-* &quot;-&quot;??_-;_-@_-">
                  <c:v>39390271745.199997</c:v>
                </c:pt>
                <c:pt idx="239" formatCode="_-* #,##0_-;\-* #,##0_-;_-* &quot;-&quot;??_-;_-@_-">
                  <c:v>39390271745.199997</c:v>
                </c:pt>
                <c:pt idx="240" formatCode="_-* #,##0_-;\-* #,##0_-;_-* &quot;-&quot;??_-;_-@_-">
                  <c:v>39390271745.199997</c:v>
                </c:pt>
                <c:pt idx="241" formatCode="_-* #,##0_-;\-* #,##0_-;_-* &quot;-&quot;??_-;_-@_-">
                  <c:v>39390271745.199997</c:v>
                </c:pt>
                <c:pt idx="242" formatCode="_-* #,##0_-;\-* #,##0_-;_-* &quot;-&quot;??_-;_-@_-">
                  <c:v>42905694517.549995</c:v>
                </c:pt>
                <c:pt idx="243" formatCode="_-* #,##0_-;\-* #,##0_-;_-* &quot;-&quot;??_-;_-@_-">
                  <c:v>42905694517.549995</c:v>
                </c:pt>
                <c:pt idx="244" formatCode="_-* #,##0_-;\-* #,##0_-;_-* &quot;-&quot;??_-;_-@_-">
                  <c:v>42905694517.549995</c:v>
                </c:pt>
                <c:pt idx="245" formatCode="_-* #,##0_-;\-* #,##0_-;_-* &quot;-&quot;??_-;_-@_-">
                  <c:v>42905694517.549995</c:v>
                </c:pt>
                <c:pt idx="246" formatCode="_-* #,##0_-;\-* #,##0_-;_-* &quot;-&quot;??_-;_-@_-">
                  <c:v>42905694517.549995</c:v>
                </c:pt>
                <c:pt idx="247" formatCode="_-* #,##0_-;\-* #,##0_-;_-* &quot;-&quot;??_-;_-@_-">
                  <c:v>45266918092.340004</c:v>
                </c:pt>
                <c:pt idx="248" formatCode="_-* #,##0_-;\-* #,##0_-;_-* &quot;-&quot;??_-;_-@_-">
                  <c:v>45266918092.340004</c:v>
                </c:pt>
                <c:pt idx="249" formatCode="_-* #,##0_-;\-* #,##0_-;_-* &quot;-&quot;??_-;_-@_-">
                  <c:v>45266918092.340004</c:v>
                </c:pt>
                <c:pt idx="250" formatCode="_-* #,##0_-;\-* #,##0_-;_-* &quot;-&quot;??_-;_-@_-">
                  <c:v>45266918092.339996</c:v>
                </c:pt>
                <c:pt idx="251" formatCode="_-* #,##0_-;\-* #,##0_-;_-* &quot;-&quot;??_-;_-@_-">
                  <c:v>45266918092.339996</c:v>
                </c:pt>
                <c:pt idx="252" formatCode="_-* #,##0_-;\-* #,##0_-;_-* &quot;-&quot;??_-;_-@_-">
                  <c:v>45266918092.339996</c:v>
                </c:pt>
                <c:pt idx="253" formatCode="_-* #,##0_-;\-* #,##0_-;_-* &quot;-&quot;??_-;_-@_-">
                  <c:v>45360000000</c:v>
                </c:pt>
                <c:pt idx="254" formatCode="_-* #,##0_-;\-* #,##0_-;_-* &quot;-&quot;??_-;_-@_-">
                  <c:v>45360000000</c:v>
                </c:pt>
                <c:pt idx="255" formatCode="_-* #,##0_-;\-* #,##0_-;_-* &quot;-&quot;??_-;_-@_-">
                  <c:v>45360000000</c:v>
                </c:pt>
                <c:pt idx="256" formatCode="_-* #,##0_-;\-* #,##0_-;_-* &quot;-&quot;??_-;_-@_-">
                  <c:v>45360000000</c:v>
                </c:pt>
                <c:pt idx="257" formatCode="_-* #,##0_-;\-* #,##0_-;_-* &quot;-&quot;??_-;_-@_-">
                  <c:v>45360000000</c:v>
                </c:pt>
                <c:pt idx="258" formatCode="_-* #,##0_-;\-* #,##0_-;_-* &quot;-&quot;??_-;_-@_-">
                  <c:v>45360000000</c:v>
                </c:pt>
                <c:pt idx="259" formatCode="_-* #,##0_-;\-* #,##0_-;_-* &quot;-&quot;??_-;_-@_-">
                  <c:v>45360000000</c:v>
                </c:pt>
                <c:pt idx="260" formatCode="_-* #,##0_-;\-* #,##0_-;_-* &quot;-&quot;??_-;_-@_-">
                  <c:v>45360000000</c:v>
                </c:pt>
                <c:pt idx="261" formatCode="_-* #,##0_-;\-* #,##0_-;_-* &quot;-&quot;??_-;_-@_-">
                  <c:v>45360000000</c:v>
                </c:pt>
                <c:pt idx="262" formatCode="_-* #,##0_-;\-* #,##0_-;_-* &quot;-&quot;??_-;_-@_-">
                  <c:v>45360000000</c:v>
                </c:pt>
                <c:pt idx="263" formatCode="_-* #,##0_-;\-* #,##0_-;_-* &quot;-&quot;??_-;_-@_-">
                  <c:v>45360000000</c:v>
                </c:pt>
                <c:pt idx="264" formatCode="_-* #,##0_-;\-* #,##0_-;_-* &quot;-&quot;??_-;_-@_-">
                  <c:v>45360000000</c:v>
                </c:pt>
                <c:pt idx="265" formatCode="_-* #,##0_-;\-* #,##0_-;_-* &quot;-&quot;??_-;_-@_-">
                  <c:v>45360000000</c:v>
                </c:pt>
                <c:pt idx="266" formatCode="_-* #,##0_-;\-* #,##0_-;_-* &quot;-&quot;??_-;_-@_-">
                  <c:v>45360000000</c:v>
                </c:pt>
                <c:pt idx="267" formatCode="_-* #,##0_-;\-* #,##0_-;_-* &quot;-&quot;??_-;_-@_-">
                  <c:v>45360000000</c:v>
                </c:pt>
                <c:pt idx="268" formatCode="_-* #,##0_-;\-* #,##0_-;_-* &quot;-&quot;??_-;_-@_-">
                  <c:v>45360000000</c:v>
                </c:pt>
                <c:pt idx="269" formatCode="_-* #,##0_-;\-* #,##0_-;_-* &quot;-&quot;??_-;_-@_-">
                  <c:v>45360000000</c:v>
                </c:pt>
                <c:pt idx="270" formatCode="_-* #,##0_-;\-* #,##0_-;_-* &quot;-&quot;??_-;_-@_-">
                  <c:v>45360000000</c:v>
                </c:pt>
                <c:pt idx="271" formatCode="_-* #,##0_-;\-* #,##0_-;_-* &quot;-&quot;??_-;_-@_-">
                  <c:v>45360000000</c:v>
                </c:pt>
                <c:pt idx="272" formatCode="_-* #,##0_-;\-* #,##0_-;_-* &quot;-&quot;??_-;_-@_-">
                  <c:v>45360000000</c:v>
                </c:pt>
                <c:pt idx="273" formatCode="_-* #,##0_-;\-* #,##0_-;_-* &quot;-&quot;??_-;_-@_-">
                  <c:v>45360000000</c:v>
                </c:pt>
                <c:pt idx="274" formatCode="_-* #,##0_-;\-* #,##0_-;_-* &quot;-&quot;??_-;_-@_-">
                  <c:v>45360000000</c:v>
                </c:pt>
                <c:pt idx="275" formatCode="_-* #,##0_-;\-* #,##0_-;_-* &quot;-&quot;??_-;_-@_-">
                  <c:v>45360000000</c:v>
                </c:pt>
              </c:numCache>
            </c:numRef>
          </c:val>
          <c:smooth val="0"/>
        </c:ser>
        <c:dLbls>
          <c:showLegendKey val="0"/>
          <c:showVal val="0"/>
          <c:showCatName val="0"/>
          <c:showSerName val="0"/>
          <c:showPercent val="0"/>
          <c:showBubbleSize val="0"/>
        </c:dLbls>
        <c:marker val="1"/>
        <c:smooth val="0"/>
        <c:axId val="148032128"/>
        <c:axId val="148373888"/>
      </c:lineChart>
      <c:dateAx>
        <c:axId val="148032128"/>
        <c:scaling>
          <c:orientation val="minMax"/>
          <c:max val="42262"/>
          <c:min val="41821"/>
        </c:scaling>
        <c:delete val="0"/>
        <c:axPos val="b"/>
        <c:numFmt formatCode="d\-mmm" sourceLinked="1"/>
        <c:majorTickMark val="none"/>
        <c:minorTickMark val="none"/>
        <c:tickLblPos val="nextTo"/>
        <c:txPr>
          <a:bodyPr rot="-5400000" vert="horz"/>
          <a:lstStyle/>
          <a:p>
            <a:pPr>
              <a:defRPr/>
            </a:pPr>
            <a:endParaRPr lang="es-MX"/>
          </a:p>
        </c:txPr>
        <c:crossAx val="148373888"/>
        <c:crosses val="autoZero"/>
        <c:auto val="1"/>
        <c:lblOffset val="100"/>
        <c:baseTimeUnit val="days"/>
        <c:majorUnit val="9"/>
        <c:majorTimeUnit val="days"/>
      </c:dateAx>
      <c:valAx>
        <c:axId val="148373888"/>
        <c:scaling>
          <c:orientation val="minMax"/>
          <c:max val="60000000000"/>
          <c:min val="0"/>
        </c:scaling>
        <c:delete val="0"/>
        <c:axPos val="l"/>
        <c:numFmt formatCode="0.00" sourceLinked="1"/>
        <c:majorTickMark val="none"/>
        <c:minorTickMark val="none"/>
        <c:tickLblPos val="nextTo"/>
        <c:crossAx val="148032128"/>
        <c:crosses val="autoZero"/>
        <c:crossBetween val="between"/>
        <c:dispUnits>
          <c:builtInUnit val="billions"/>
          <c:dispUnitsLbl>
            <c:layout>
              <c:manualLayout>
                <c:xMode val="edge"/>
                <c:yMode val="edge"/>
                <c:x val="1.3908291518337794E-2"/>
                <c:y val="0.36059454482016901"/>
              </c:manualLayout>
            </c:layout>
          </c:dispUnitsLbl>
        </c:dispUnits>
      </c:valAx>
      <c:spPr>
        <a:noFill/>
        <a:ln w="25400">
          <a:noFill/>
        </a:ln>
      </c:spPr>
    </c:plotArea>
    <c:legend>
      <c:legendPos val="r"/>
      <c:layout>
        <c:manualLayout>
          <c:xMode val="edge"/>
          <c:yMode val="edge"/>
          <c:x val="0.14543371495740948"/>
          <c:y val="0.94865332309651784"/>
          <c:w val="0.65833694085985683"/>
          <c:h val="5.1346676144042404E-2"/>
        </c:manualLayout>
      </c:layout>
      <c:overlay val="0"/>
    </c:legend>
    <c:plotVisOnly val="1"/>
    <c:dispBlanksAs val="gap"/>
    <c:showDLblsOverMax val="0"/>
  </c:chart>
  <c:spPr>
    <a:noFill/>
  </c:spPr>
  <c:txPr>
    <a:bodyPr/>
    <a:lstStyle/>
    <a:p>
      <a:pPr>
        <a:defRPr>
          <a:latin typeface="Century Gothic" pitchFamily="34" charset="0"/>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Century Gothic" pitchFamily="34" charset="0"/>
              </a:defRPr>
            </a:pPr>
            <a:r>
              <a:rPr lang="es-MX" sz="1600" dirty="0">
                <a:latin typeface="Century Gothic" pitchFamily="34" charset="0"/>
              </a:rPr>
              <a:t>Composición</a:t>
            </a:r>
            <a:r>
              <a:rPr lang="es-MX" sz="1600" baseline="0" dirty="0">
                <a:latin typeface="Century Gothic" pitchFamily="34" charset="0"/>
              </a:rPr>
              <a:t> FANVIT: Clase de Activo</a:t>
            </a:r>
          </a:p>
          <a:p>
            <a:pPr>
              <a:defRPr sz="1600">
                <a:latin typeface="Century Gothic" pitchFamily="34" charset="0"/>
              </a:defRPr>
            </a:pPr>
            <a:r>
              <a:rPr lang="es-MX" sz="1600" b="0" baseline="0" dirty="0">
                <a:latin typeface="Century Gothic" pitchFamily="34" charset="0"/>
              </a:rPr>
              <a:t>(porcentaje)</a:t>
            </a:r>
          </a:p>
        </c:rich>
      </c:tx>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2065966754155728"/>
          <c:y val="0.16092404553557574"/>
          <c:w val="0.75034733158355205"/>
          <c:h val="0.83907594681234621"/>
        </c:manualLayout>
      </c:layout>
      <c:pie3DChart>
        <c:varyColors val="1"/>
        <c:ser>
          <c:idx val="0"/>
          <c:order val="0"/>
          <c:tx>
            <c:strRef>
              <c:f>FANVIT!$L$90</c:f>
              <c:strCache>
                <c:ptCount val="1"/>
                <c:pt idx="0">
                  <c:v>% Tenencia</c:v>
                </c:pt>
              </c:strCache>
            </c:strRef>
          </c:tx>
          <c:dLbls>
            <c:txPr>
              <a:bodyPr/>
              <a:lstStyle/>
              <a:p>
                <a:pPr>
                  <a:defRPr>
                    <a:latin typeface="Century Gothic" pitchFamily="34" charset="0"/>
                  </a:defRPr>
                </a:pPr>
                <a:endParaRPr lang="es-MX"/>
              </a:p>
            </c:txPr>
            <c:showLegendKey val="0"/>
            <c:showVal val="0"/>
            <c:showCatName val="0"/>
            <c:showSerName val="0"/>
            <c:showPercent val="1"/>
            <c:showBubbleSize val="0"/>
            <c:showLeaderLines val="1"/>
          </c:dLbls>
          <c:cat>
            <c:strRef>
              <c:f>FANVIT!$K$91:$K$98</c:f>
              <c:strCache>
                <c:ptCount val="8"/>
                <c:pt idx="0">
                  <c:v>Tasa Real Guber</c:v>
                </c:pt>
                <c:pt idx="1">
                  <c:v>Tasa Nominal Guber</c:v>
                </c:pt>
                <c:pt idx="2">
                  <c:v>Renta Variable</c:v>
                </c:pt>
                <c:pt idx="3">
                  <c:v>Renta Variable Divisas</c:v>
                </c:pt>
                <c:pt idx="4">
                  <c:v>Fibras</c:v>
                </c:pt>
                <c:pt idx="5">
                  <c:v>CB estructurados</c:v>
                </c:pt>
                <c:pt idx="6">
                  <c:v>Certificados Bursátiles</c:v>
                </c:pt>
                <c:pt idx="7">
                  <c:v>Liquidez</c:v>
                </c:pt>
              </c:strCache>
            </c:strRef>
          </c:cat>
          <c:val>
            <c:numRef>
              <c:f>FANVIT!$L$91:$L$98</c:f>
              <c:numCache>
                <c:formatCode>0.00%</c:formatCode>
                <c:ptCount val="8"/>
                <c:pt idx="0">
                  <c:v>0.52163532567161885</c:v>
                </c:pt>
                <c:pt idx="1">
                  <c:v>0.19904112055198553</c:v>
                </c:pt>
                <c:pt idx="2">
                  <c:v>2.735058825459372E-2</c:v>
                </c:pt>
                <c:pt idx="3">
                  <c:v>0</c:v>
                </c:pt>
                <c:pt idx="4">
                  <c:v>1.5441757255575467E-2</c:v>
                </c:pt>
                <c:pt idx="5">
                  <c:v>3.3926881687331337E-2</c:v>
                </c:pt>
                <c:pt idx="6">
                  <c:v>0.12363462642733891</c:v>
                </c:pt>
                <c:pt idx="7">
                  <c:v>8.3038086118142007E-2</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05"/>
          <c:y val="0.83639956578307961"/>
          <c:w val="0.94722222222222219"/>
          <c:h val="0.16236670755412036"/>
        </c:manualLayout>
      </c:layout>
      <c:overlay val="0"/>
      <c:txPr>
        <a:bodyPr/>
        <a:lstStyle/>
        <a:p>
          <a:pPr>
            <a:defRPr>
              <a:latin typeface="Century Gothic" pitchFamily="34" charset="0"/>
            </a:defRPr>
          </a:pPr>
          <a:endParaRPr lang="es-MX"/>
        </a:p>
      </c:txPr>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0"/>
            <c:showCatName val="0"/>
            <c:showSerName val="0"/>
            <c:showPercent val="1"/>
            <c:showBubbleSize val="0"/>
            <c:showLeaderLines val="1"/>
          </c:dLbls>
          <c:cat>
            <c:strRef>
              <c:f>FANVIT!$A$98:$A$104</c:f>
              <c:strCache>
                <c:ptCount val="7"/>
                <c:pt idx="0">
                  <c:v>S_UDIBONO_160616</c:v>
                </c:pt>
                <c:pt idx="1">
                  <c:v>S_UDIBONO_171214</c:v>
                </c:pt>
                <c:pt idx="2">
                  <c:v>S_UDIBONO_190613</c:v>
                </c:pt>
                <c:pt idx="3">
                  <c:v>Otros UDIBONOS</c:v>
                </c:pt>
                <c:pt idx="4">
                  <c:v>IS_BPA</c:v>
                </c:pt>
                <c:pt idx="5">
                  <c:v>95_TFOVIS</c:v>
                </c:pt>
                <c:pt idx="6">
                  <c:v>Otros</c:v>
                </c:pt>
              </c:strCache>
            </c:strRef>
          </c:cat>
          <c:val>
            <c:numRef>
              <c:f>FANVIT!$B$98:$B$104</c:f>
              <c:numCache>
                <c:formatCode>_-"$"* #,##0_-;\-"$"* #,##0_-;_-"$"* "-"??_-;_-@_-</c:formatCode>
                <c:ptCount val="7"/>
                <c:pt idx="0">
                  <c:v>1897520548.79</c:v>
                </c:pt>
                <c:pt idx="1">
                  <c:v>4428516553.9099998</c:v>
                </c:pt>
                <c:pt idx="2">
                  <c:v>6999060333.6599998</c:v>
                </c:pt>
                <c:pt idx="3">
                  <c:v>8353438049.9199991</c:v>
                </c:pt>
                <c:pt idx="4">
                  <c:v>1321052038.26</c:v>
                </c:pt>
                <c:pt idx="5">
                  <c:v>845417493.85000002</c:v>
                </c:pt>
                <c:pt idx="6">
                  <c:v>1059100845.22</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Renta Variable</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0"/>
            <c:showCatName val="0"/>
            <c:showSerName val="0"/>
            <c:showPercent val="1"/>
            <c:showBubbleSize val="0"/>
            <c:showLeaderLines val="1"/>
          </c:dLbls>
          <c:cat>
            <c:strRef>
              <c:f>FANVIT!$A$3:$A$13</c:f>
              <c:strCache>
                <c:ptCount val="11"/>
                <c:pt idx="0">
                  <c:v>1_GICSA_B</c:v>
                </c:pt>
                <c:pt idx="1">
                  <c:v>1_AMX_L</c:v>
                </c:pt>
                <c:pt idx="2">
                  <c:v>1B_NAFTRAC_ISHRS</c:v>
                </c:pt>
                <c:pt idx="3">
                  <c:v>1I_EZU_*</c:v>
                </c:pt>
                <c:pt idx="4">
                  <c:v>1I_HEZU_*</c:v>
                </c:pt>
                <c:pt idx="5">
                  <c:v>1I_IVV_*</c:v>
                </c:pt>
                <c:pt idx="6">
                  <c:v>1B_IVVPESO_ISHRS</c:v>
                </c:pt>
                <c:pt idx="7">
                  <c:v>52_VECTPA_M</c:v>
                </c:pt>
                <c:pt idx="8">
                  <c:v>52_VECTSIC_M</c:v>
                </c:pt>
                <c:pt idx="9">
                  <c:v>USD Index</c:v>
                </c:pt>
                <c:pt idx="10">
                  <c:v>2_CEMEX_09</c:v>
                </c:pt>
              </c:strCache>
            </c:strRef>
          </c:cat>
          <c:val>
            <c:numRef>
              <c:f>FANVIT!$H$3:$H$13</c:f>
              <c:numCache>
                <c:formatCode>_-"$"* #,##0_-;\-"$"* #,##0_-;_-"$"* "-"??_-;_-@_-</c:formatCode>
                <c:ptCount val="11"/>
                <c:pt idx="0">
                  <c:v>148204539.59999999</c:v>
                </c:pt>
                <c:pt idx="1">
                  <c:v>15918000</c:v>
                </c:pt>
                <c:pt idx="2">
                  <c:v>26000942</c:v>
                </c:pt>
                <c:pt idx="3">
                  <c:v>78004844.430000007</c:v>
                </c:pt>
                <c:pt idx="4">
                  <c:v>137651463.18000001</c:v>
                </c:pt>
                <c:pt idx="5">
                  <c:v>98088040.159999996</c:v>
                </c:pt>
                <c:pt idx="6">
                  <c:v>58780000</c:v>
                </c:pt>
                <c:pt idx="7">
                  <c:v>121500879.04000001</c:v>
                </c:pt>
                <c:pt idx="8">
                  <c:v>130683707.27</c:v>
                </c:pt>
                <c:pt idx="9">
                  <c:v>17182.02</c:v>
                </c:pt>
                <c:pt idx="10">
                  <c:v>446034295.56999999</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Fibras</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0"/>
            <c:showCatName val="0"/>
            <c:showSerName val="0"/>
            <c:showPercent val="1"/>
            <c:showBubbleSize val="0"/>
            <c:showLeaderLines val="1"/>
          </c:dLbls>
          <c:cat>
            <c:strRef>
              <c:f>FANVIT!$A$14:$A$16</c:f>
              <c:strCache>
                <c:ptCount val="3"/>
                <c:pt idx="0">
                  <c:v>CF_FIBRAMQ_12</c:v>
                </c:pt>
                <c:pt idx="1">
                  <c:v>CF_FIBRAPL_14</c:v>
                </c:pt>
                <c:pt idx="2">
                  <c:v>CF_TERRA_13</c:v>
                </c:pt>
              </c:strCache>
            </c:strRef>
          </c:cat>
          <c:val>
            <c:numRef>
              <c:f>FANVIT!$H$14:$H$16</c:f>
              <c:numCache>
                <c:formatCode>_-"$"* #,##0_-;\-"$"* #,##0_-;_-"$"* "-"??_-;_-@_-</c:formatCode>
                <c:ptCount val="3"/>
                <c:pt idx="0">
                  <c:v>440790422.80000001</c:v>
                </c:pt>
                <c:pt idx="1">
                  <c:v>236430325.38999999</c:v>
                </c:pt>
                <c:pt idx="2">
                  <c:v>34656555</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CB's Estructurados</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0"/>
            <c:showCatName val="0"/>
            <c:showSerName val="0"/>
            <c:showPercent val="1"/>
            <c:showBubbleSize val="0"/>
            <c:showLeaderLines val="1"/>
          </c:dLbls>
          <c:cat>
            <c:strRef>
              <c:f>(FANVIT!$A$21,FANVIT!$A$26,FANVIT!$A$90:$A$92)</c:f>
              <c:strCache>
                <c:ptCount val="5"/>
                <c:pt idx="0">
                  <c:v>91_ACOSTCB_15</c:v>
                </c:pt>
                <c:pt idx="1">
                  <c:v>91_GHOCB_14</c:v>
                </c:pt>
                <c:pt idx="2">
                  <c:v>90_CHIHCB_13U</c:v>
                </c:pt>
                <c:pt idx="3">
                  <c:v>91_OPI_15U</c:v>
                </c:pt>
                <c:pt idx="4">
                  <c:v>90_PAMMCB_14U</c:v>
                </c:pt>
              </c:strCache>
            </c:strRef>
          </c:cat>
          <c:val>
            <c:numRef>
              <c:f>(FANVIT!$H$21,FANVIT!$H$26,FANVIT!$H$90:$H$92)</c:f>
              <c:numCache>
                <c:formatCode>_-"$"* #,##0_-;\-"$"* #,##0_-;_-"$"* "-"??_-;_-@_-</c:formatCode>
                <c:ptCount val="5"/>
                <c:pt idx="0">
                  <c:v>392796220</c:v>
                </c:pt>
                <c:pt idx="1">
                  <c:v>314957977.60000002</c:v>
                </c:pt>
                <c:pt idx="2">
                  <c:v>181768951.77000001</c:v>
                </c:pt>
                <c:pt idx="3">
                  <c:v>394330140.37</c:v>
                </c:pt>
                <c:pt idx="4">
                  <c:v>280202966.38999999</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CB's</a:t>
            </a:r>
          </a:p>
        </c:rich>
      </c:tx>
      <c:layout/>
      <c:overlay val="0"/>
    </c:title>
    <c:autoTitleDeleted val="0"/>
    <c:plotArea>
      <c:layout/>
      <c:barChart>
        <c:barDir val="col"/>
        <c:grouping val="clustered"/>
        <c:varyColors val="0"/>
        <c:ser>
          <c:idx val="0"/>
          <c:order val="0"/>
          <c:invertIfNegative val="0"/>
          <c:cat>
            <c:strRef>
              <c:f>(FANVIT!$A$17:$A$20,FANVIT!$A$22:$A$25,FANVIT!$A$27:$A$51)</c:f>
              <c:strCache>
                <c:ptCount val="33"/>
                <c:pt idx="0">
                  <c:v>99_SCOTIAB_7-15</c:v>
                </c:pt>
                <c:pt idx="1">
                  <c:v>J_BSAN_S00567</c:v>
                </c:pt>
                <c:pt idx="2">
                  <c:v>91_ABCCB_14-2</c:v>
                </c:pt>
                <c:pt idx="3">
                  <c:v>91_ABCCB_15</c:v>
                </c:pt>
                <c:pt idx="4">
                  <c:v>91_ALSEA_15</c:v>
                </c:pt>
                <c:pt idx="5">
                  <c:v>91_DOIXCB_15</c:v>
                </c:pt>
                <c:pt idx="6">
                  <c:v>91_EXITUCB_15</c:v>
                </c:pt>
                <c:pt idx="7">
                  <c:v>91_FUNO_13-2</c:v>
                </c:pt>
                <c:pt idx="8">
                  <c:v>91_HOLCIM_15</c:v>
                </c:pt>
                <c:pt idx="9">
                  <c:v>91_RCENTRO_14</c:v>
                </c:pt>
                <c:pt idx="10">
                  <c:v>91_RCO_14</c:v>
                </c:pt>
                <c:pt idx="11">
                  <c:v>91_GASN_15</c:v>
                </c:pt>
                <c:pt idx="12">
                  <c:v>91_TELMEX_07</c:v>
                </c:pt>
                <c:pt idx="13">
                  <c:v>91_TENIXCB_14U</c:v>
                </c:pt>
                <c:pt idx="14">
                  <c:v>91_OSM_15</c:v>
                </c:pt>
                <c:pt idx="15">
                  <c:v>91_OSM_15-2</c:v>
                </c:pt>
                <c:pt idx="16">
                  <c:v>93_ABNGOA_00115</c:v>
                </c:pt>
                <c:pt idx="17">
                  <c:v>93_ABNGOA_00215</c:v>
                </c:pt>
                <c:pt idx="18">
                  <c:v>93_ABNGOA_00315</c:v>
                </c:pt>
                <c:pt idx="19">
                  <c:v>93_ABNGOA_00515</c:v>
                </c:pt>
                <c:pt idx="20">
                  <c:v>93_ABNGOA_00615</c:v>
                </c:pt>
                <c:pt idx="21">
                  <c:v>93_FACTOR_00415</c:v>
                </c:pt>
                <c:pt idx="22">
                  <c:v>93_FACTOR_00615</c:v>
                </c:pt>
                <c:pt idx="23">
                  <c:v>93_MERCFIN_00515</c:v>
                </c:pt>
                <c:pt idx="24">
                  <c:v>93_ARREACT_05015</c:v>
                </c:pt>
                <c:pt idx="25">
                  <c:v>94_CSBANCO_14</c:v>
                </c:pt>
                <c:pt idx="26">
                  <c:v>F_CSBANCO_15004</c:v>
                </c:pt>
                <c:pt idx="27">
                  <c:v>J_BSAN_S00619</c:v>
                </c:pt>
                <c:pt idx="28">
                  <c:v>J_BSAN_S00626</c:v>
                </c:pt>
                <c:pt idx="29">
                  <c:v>J_BSAN_S00627</c:v>
                </c:pt>
                <c:pt idx="30">
                  <c:v>J_BSAN_S00641</c:v>
                </c:pt>
                <c:pt idx="31">
                  <c:v>J_BSAN_S00645</c:v>
                </c:pt>
                <c:pt idx="32">
                  <c:v>JE_AMX_1122</c:v>
                </c:pt>
              </c:strCache>
            </c:strRef>
          </c:cat>
          <c:val>
            <c:numRef>
              <c:f>(FANVIT!$I$18:$I$20,FANVIT!$I$22:$I$25,FANVIT!$I$27:$I$51)</c:f>
              <c:numCache>
                <c:formatCode>0.00</c:formatCode>
                <c:ptCount val="32"/>
                <c:pt idx="0">
                  <c:v>0.30013710196634413</c:v>
                </c:pt>
                <c:pt idx="1">
                  <c:v>0.32532606836997585</c:v>
                </c:pt>
                <c:pt idx="2">
                  <c:v>0.31484590421845748</c:v>
                </c:pt>
                <c:pt idx="3">
                  <c:v>0.42377703248798304</c:v>
                </c:pt>
                <c:pt idx="4">
                  <c:v>0.44473935201476622</c:v>
                </c:pt>
                <c:pt idx="5">
                  <c:v>0.33723909083500342</c:v>
                </c:pt>
                <c:pt idx="6">
                  <c:v>0.26023127928483075</c:v>
                </c:pt>
                <c:pt idx="7">
                  <c:v>0.30808162465821765</c:v>
                </c:pt>
                <c:pt idx="8">
                  <c:v>0.68579586604325349</c:v>
                </c:pt>
                <c:pt idx="9">
                  <c:v>0.65859481063512004</c:v>
                </c:pt>
                <c:pt idx="10">
                  <c:v>0.61905233907559842</c:v>
                </c:pt>
                <c:pt idx="11">
                  <c:v>0.3879894610715488</c:v>
                </c:pt>
                <c:pt idx="12">
                  <c:v>0.20454118778321051</c:v>
                </c:pt>
                <c:pt idx="13">
                  <c:v>0.43314736699900486</c:v>
                </c:pt>
                <c:pt idx="14">
                  <c:v>1.0181925557546163</c:v>
                </c:pt>
                <c:pt idx="15">
                  <c:v>0.10757195243625203</c:v>
                </c:pt>
                <c:pt idx="16">
                  <c:v>0.18069784228425231</c:v>
                </c:pt>
                <c:pt idx="17">
                  <c:v>0.16237598655002872</c:v>
                </c:pt>
                <c:pt idx="18">
                  <c:v>0.32559083266958833</c:v>
                </c:pt>
                <c:pt idx="19">
                  <c:v>0.32559263524149534</c:v>
                </c:pt>
                <c:pt idx="20">
                  <c:v>7.6032053759152118E-2</c:v>
                </c:pt>
                <c:pt idx="21">
                  <c:v>0.32585165896779478</c:v>
                </c:pt>
                <c:pt idx="22">
                  <c:v>6.0912775558966237E-2</c:v>
                </c:pt>
                <c:pt idx="23">
                  <c:v>3.8017997409536881E-2</c:v>
                </c:pt>
                <c:pt idx="24">
                  <c:v>0.13094895286521385</c:v>
                </c:pt>
                <c:pt idx="25">
                  <c:v>0.43364032776987615</c:v>
                </c:pt>
                <c:pt idx="26">
                  <c:v>0.32229226273691319</c:v>
                </c:pt>
                <c:pt idx="27">
                  <c:v>0.23947206557801609</c:v>
                </c:pt>
                <c:pt idx="28">
                  <c:v>0.32143458665936625</c:v>
                </c:pt>
                <c:pt idx="29">
                  <c:v>0.24890960075062721</c:v>
                </c:pt>
                <c:pt idx="30">
                  <c:v>0.39495670599865135</c:v>
                </c:pt>
                <c:pt idx="31">
                  <c:v>0.42801775601977943</c:v>
                </c:pt>
              </c:numCache>
            </c:numRef>
          </c:val>
        </c:ser>
        <c:dLbls>
          <c:showLegendKey val="0"/>
          <c:showVal val="0"/>
          <c:showCatName val="0"/>
          <c:showSerName val="0"/>
          <c:showPercent val="0"/>
          <c:showBubbleSize val="0"/>
        </c:dLbls>
        <c:gapWidth val="75"/>
        <c:axId val="146142336"/>
        <c:axId val="146143872"/>
      </c:barChart>
      <c:catAx>
        <c:axId val="146142336"/>
        <c:scaling>
          <c:orientation val="minMax"/>
        </c:scaling>
        <c:delete val="0"/>
        <c:axPos val="b"/>
        <c:majorTickMark val="none"/>
        <c:minorTickMark val="none"/>
        <c:tickLblPos val="nextTo"/>
        <c:crossAx val="146143872"/>
        <c:crosses val="autoZero"/>
        <c:auto val="1"/>
        <c:lblAlgn val="ctr"/>
        <c:lblOffset val="100"/>
        <c:noMultiLvlLbl val="0"/>
      </c:catAx>
      <c:valAx>
        <c:axId val="146143872"/>
        <c:scaling>
          <c:orientation val="minMax"/>
        </c:scaling>
        <c:delete val="0"/>
        <c:axPos val="l"/>
        <c:majorGridlines/>
        <c:numFmt formatCode="0.00" sourceLinked="1"/>
        <c:majorTickMark val="none"/>
        <c:minorTickMark val="none"/>
        <c:tickLblPos val="nextTo"/>
        <c:spPr>
          <a:ln w="9525">
            <a:noFill/>
          </a:ln>
        </c:spPr>
        <c:crossAx val="146142336"/>
        <c:crosses val="autoZero"/>
        <c:crossBetween val="between"/>
      </c:valAx>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s-MX" sz="1600" dirty="0"/>
              <a:t>Aportaciones al FINVIT por modalidad</a:t>
            </a:r>
          </a:p>
        </c:rich>
      </c:tx>
      <c:layout>
        <c:manualLayout>
          <c:xMode val="edge"/>
          <c:yMode val="edge"/>
          <c:x val="0.20357940026865701"/>
          <c:y val="0"/>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3872827261617396"/>
          <c:y val="7.9899897486137905E-2"/>
          <c:w val="0.7730128470573977"/>
          <c:h val="0.91677913312662229"/>
        </c:manualLayout>
      </c:layout>
      <c:pie3DChart>
        <c:varyColors val="1"/>
        <c:ser>
          <c:idx val="0"/>
          <c:order val="0"/>
          <c:tx>
            <c:strRef>
              <c:f>Hoja1!$B$1</c:f>
              <c:strCache>
                <c:ptCount val="1"/>
                <c:pt idx="0">
                  <c:v>Aportaciónes por modalidad</c:v>
                </c:pt>
              </c:strCache>
            </c:strRef>
          </c:tx>
          <c:spPr>
            <a:solidFill>
              <a:srgbClr val="0070C0"/>
            </a:solidFill>
          </c:spPr>
          <c:dPt>
            <c:idx val="0"/>
            <c:bubble3D val="0"/>
          </c:dPt>
          <c:dPt>
            <c:idx val="1"/>
            <c:bubble3D val="0"/>
            <c:spPr>
              <a:solidFill>
                <a:schemeClr val="accent3"/>
              </a:solidFill>
            </c:spPr>
          </c:dPt>
          <c:dLbls>
            <c:dLbl>
              <c:idx val="0"/>
              <c:layout>
                <c:manualLayout>
                  <c:x val="-0.24323287365233651"/>
                  <c:y val="-0.18717840874823433"/>
                </c:manualLayout>
              </c:layou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a:lstStyle/>
              <a:p>
                <a:pPr>
                  <a:defRPr sz="1400" b="1">
                    <a:solidFill>
                      <a:schemeClr val="bg1"/>
                    </a:solidFill>
                  </a:defRPr>
                </a:pPr>
                <a:endParaRPr lang="es-MX"/>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Hoja1!$A$2:$A$3</c:f>
              <c:strCache>
                <c:ptCount val="2"/>
                <c:pt idx="0">
                  <c:v>Aportaciones Directas</c:v>
                </c:pt>
                <c:pt idx="1">
                  <c:v>Aportaciones vía nómina</c:v>
                </c:pt>
              </c:strCache>
            </c:strRef>
          </c:cat>
          <c:val>
            <c:numRef>
              <c:f>Hoja1!$B$2:$B$3</c:f>
              <c:numCache>
                <c:formatCode>#,##0.00</c:formatCode>
                <c:ptCount val="2"/>
                <c:pt idx="0">
                  <c:v>12452326.529999999</c:v>
                </c:pt>
                <c:pt idx="1">
                  <c:v>4338067.46</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1.4860975043177023E-2"/>
          <c:y val="0.8903518295946915"/>
          <c:w val="0.82101306925493123"/>
          <c:h val="0.1096481704053085"/>
        </c:manualLayout>
      </c:layout>
      <c:overlay val="0"/>
      <c:txPr>
        <a:bodyPr/>
        <a:lstStyle/>
        <a:p>
          <a:pPr>
            <a:defRPr sz="1050"/>
          </a:pPr>
          <a:endParaRPr lang="es-MX"/>
        </a:p>
      </c:txPr>
    </c:legend>
    <c:plotVisOnly val="1"/>
    <c:dispBlanksAs val="gap"/>
    <c:showDLblsOverMax val="0"/>
  </c:chart>
  <c:txPr>
    <a:bodyPr/>
    <a:lstStyle/>
    <a:p>
      <a:pPr>
        <a:defRPr sz="1800">
          <a:latin typeface="Century Gothic" pitchFamily="34" charset="0"/>
        </a:defRPr>
      </a:pPr>
      <a:endParaRPr lang="es-MX"/>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del Portafolio</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0"/>
            <c:showCatName val="0"/>
            <c:showSerName val="0"/>
            <c:showPercent val="1"/>
            <c:showBubbleSize val="0"/>
            <c:showLeaderLines val="1"/>
          </c:dLbls>
          <c:cat>
            <c:strRef>
              <c:f>FINVIT!$B$67:$B$71</c:f>
              <c:strCache>
                <c:ptCount val="5"/>
                <c:pt idx="0">
                  <c:v>Liquidez</c:v>
                </c:pt>
                <c:pt idx="1">
                  <c:v>Bancario</c:v>
                </c:pt>
                <c:pt idx="2">
                  <c:v>Real Guber</c:v>
                </c:pt>
                <c:pt idx="3">
                  <c:v>Nominal Guber</c:v>
                </c:pt>
                <c:pt idx="4">
                  <c:v>Corporativo</c:v>
                </c:pt>
              </c:strCache>
            </c:strRef>
          </c:cat>
          <c:val>
            <c:numRef>
              <c:f>FINVIT!$C$67:$C$71</c:f>
              <c:numCache>
                <c:formatCode>_-* #,##0_-;\-* #,##0_-;_-* "-"??_-;_-@_-</c:formatCode>
                <c:ptCount val="5"/>
                <c:pt idx="0">
                  <c:v>4149950.3</c:v>
                </c:pt>
                <c:pt idx="1">
                  <c:v>902021.1399999999</c:v>
                </c:pt>
                <c:pt idx="2" formatCode="#,##0">
                  <c:v>745540.11</c:v>
                </c:pt>
                <c:pt idx="3">
                  <c:v>3531108.26</c:v>
                </c:pt>
                <c:pt idx="4">
                  <c:v>6203468.2100000009</c:v>
                </c:pt>
              </c:numCache>
            </c:numRef>
          </c:val>
        </c:ser>
        <c:dLbls>
          <c:showLegendKey val="0"/>
          <c:showVal val="0"/>
          <c:showCatName val="0"/>
          <c:showSerName val="0"/>
          <c:showPercent val="1"/>
          <c:showBubbleSize val="0"/>
          <c:showLeaderLines val="1"/>
        </c:dLbls>
      </c:pie3DChart>
    </c:plotArea>
    <c:legend>
      <c:legendPos val="t"/>
      <c:layout/>
      <c:overlay val="0"/>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FINVIT</a:t>
            </a:r>
          </a:p>
        </c:rich>
      </c:tx>
      <c:layout/>
      <c:overlay val="0"/>
    </c:title>
    <c:autoTitleDeleted val="0"/>
    <c:plotArea>
      <c:layout/>
      <c:barChart>
        <c:barDir val="col"/>
        <c:grouping val="clustered"/>
        <c:varyColors val="0"/>
        <c:ser>
          <c:idx val="0"/>
          <c:order val="0"/>
          <c:tx>
            <c:v>Activos Netos</c:v>
          </c:tx>
          <c:invertIfNegative val="0"/>
          <c:cat>
            <c:numRef>
              <c:f>FINVIT!$A$33:$A$121</c:f>
              <c:numCache>
                <c:formatCode>m/d/yyyy</c:formatCode>
                <c:ptCount val="89"/>
                <c:pt idx="0">
                  <c:v>42111</c:v>
                </c:pt>
                <c:pt idx="1">
                  <c:v>42111</c:v>
                </c:pt>
                <c:pt idx="2">
                  <c:v>42114</c:v>
                </c:pt>
                <c:pt idx="3">
                  <c:v>42115</c:v>
                </c:pt>
                <c:pt idx="4">
                  <c:v>42116</c:v>
                </c:pt>
                <c:pt idx="5">
                  <c:v>42117</c:v>
                </c:pt>
                <c:pt idx="6">
                  <c:v>42118</c:v>
                </c:pt>
                <c:pt idx="7">
                  <c:v>42121</c:v>
                </c:pt>
                <c:pt idx="8">
                  <c:v>42122</c:v>
                </c:pt>
                <c:pt idx="9">
                  <c:v>42123</c:v>
                </c:pt>
                <c:pt idx="10">
                  <c:v>42124</c:v>
                </c:pt>
                <c:pt idx="11">
                  <c:v>42128</c:v>
                </c:pt>
                <c:pt idx="12">
                  <c:v>42129</c:v>
                </c:pt>
                <c:pt idx="13">
                  <c:v>42130</c:v>
                </c:pt>
                <c:pt idx="14">
                  <c:v>42131</c:v>
                </c:pt>
                <c:pt idx="15">
                  <c:v>42132</c:v>
                </c:pt>
                <c:pt idx="16">
                  <c:v>42135</c:v>
                </c:pt>
                <c:pt idx="17">
                  <c:v>42136</c:v>
                </c:pt>
                <c:pt idx="18">
                  <c:v>42137</c:v>
                </c:pt>
                <c:pt idx="19">
                  <c:v>42138</c:v>
                </c:pt>
                <c:pt idx="20">
                  <c:v>42139</c:v>
                </c:pt>
                <c:pt idx="21">
                  <c:v>42142</c:v>
                </c:pt>
                <c:pt idx="22">
                  <c:v>42143</c:v>
                </c:pt>
                <c:pt idx="23">
                  <c:v>42144</c:v>
                </c:pt>
                <c:pt idx="24">
                  <c:v>42145</c:v>
                </c:pt>
                <c:pt idx="25">
                  <c:v>42146</c:v>
                </c:pt>
                <c:pt idx="26">
                  <c:v>42146</c:v>
                </c:pt>
                <c:pt idx="27">
                  <c:v>42149</c:v>
                </c:pt>
                <c:pt idx="28">
                  <c:v>42150</c:v>
                </c:pt>
                <c:pt idx="29">
                  <c:v>42151</c:v>
                </c:pt>
                <c:pt idx="30">
                  <c:v>42152</c:v>
                </c:pt>
                <c:pt idx="31">
                  <c:v>42153</c:v>
                </c:pt>
                <c:pt idx="32">
                  <c:v>42156</c:v>
                </c:pt>
                <c:pt idx="33">
                  <c:v>42157</c:v>
                </c:pt>
                <c:pt idx="34">
                  <c:v>42158</c:v>
                </c:pt>
                <c:pt idx="35">
                  <c:v>42159</c:v>
                </c:pt>
                <c:pt idx="36">
                  <c:v>42160</c:v>
                </c:pt>
                <c:pt idx="37">
                  <c:v>42163</c:v>
                </c:pt>
                <c:pt idx="38">
                  <c:v>42164</c:v>
                </c:pt>
                <c:pt idx="39">
                  <c:v>42165</c:v>
                </c:pt>
                <c:pt idx="40">
                  <c:v>42166</c:v>
                </c:pt>
                <c:pt idx="41">
                  <c:v>42167</c:v>
                </c:pt>
                <c:pt idx="42">
                  <c:v>42170</c:v>
                </c:pt>
                <c:pt idx="43">
                  <c:v>42171</c:v>
                </c:pt>
                <c:pt idx="44">
                  <c:v>42172</c:v>
                </c:pt>
                <c:pt idx="45">
                  <c:v>42173</c:v>
                </c:pt>
                <c:pt idx="46">
                  <c:v>42174</c:v>
                </c:pt>
                <c:pt idx="47">
                  <c:v>42177</c:v>
                </c:pt>
                <c:pt idx="48">
                  <c:v>42178</c:v>
                </c:pt>
                <c:pt idx="49">
                  <c:v>42179</c:v>
                </c:pt>
                <c:pt idx="50">
                  <c:v>42180</c:v>
                </c:pt>
                <c:pt idx="51">
                  <c:v>42181</c:v>
                </c:pt>
                <c:pt idx="52">
                  <c:v>42184</c:v>
                </c:pt>
                <c:pt idx="53">
                  <c:v>42185</c:v>
                </c:pt>
                <c:pt idx="54">
                  <c:v>42186</c:v>
                </c:pt>
                <c:pt idx="55">
                  <c:v>42187</c:v>
                </c:pt>
                <c:pt idx="56">
                  <c:v>42188</c:v>
                </c:pt>
                <c:pt idx="57">
                  <c:v>42191</c:v>
                </c:pt>
                <c:pt idx="58">
                  <c:v>42192</c:v>
                </c:pt>
                <c:pt idx="59">
                  <c:v>42193</c:v>
                </c:pt>
                <c:pt idx="60">
                  <c:v>42194</c:v>
                </c:pt>
                <c:pt idx="61">
                  <c:v>42195</c:v>
                </c:pt>
                <c:pt idx="62">
                  <c:v>42198</c:v>
                </c:pt>
                <c:pt idx="63">
                  <c:v>42199</c:v>
                </c:pt>
                <c:pt idx="64">
                  <c:v>42200</c:v>
                </c:pt>
                <c:pt idx="65">
                  <c:v>42201</c:v>
                </c:pt>
                <c:pt idx="66">
                  <c:v>42202</c:v>
                </c:pt>
                <c:pt idx="67">
                  <c:v>42205</c:v>
                </c:pt>
                <c:pt idx="68">
                  <c:v>42206</c:v>
                </c:pt>
                <c:pt idx="69">
                  <c:v>42207</c:v>
                </c:pt>
                <c:pt idx="70">
                  <c:v>42208</c:v>
                </c:pt>
                <c:pt idx="71">
                  <c:v>42209</c:v>
                </c:pt>
                <c:pt idx="72">
                  <c:v>42209</c:v>
                </c:pt>
                <c:pt idx="73">
                  <c:v>42212</c:v>
                </c:pt>
                <c:pt idx="74">
                  <c:v>42213</c:v>
                </c:pt>
                <c:pt idx="75">
                  <c:v>42214</c:v>
                </c:pt>
                <c:pt idx="76">
                  <c:v>42215</c:v>
                </c:pt>
                <c:pt idx="77">
                  <c:v>42216</c:v>
                </c:pt>
                <c:pt idx="78">
                  <c:v>42219</c:v>
                </c:pt>
                <c:pt idx="79">
                  <c:v>42220</c:v>
                </c:pt>
                <c:pt idx="80">
                  <c:v>42221</c:v>
                </c:pt>
                <c:pt idx="81">
                  <c:v>42222</c:v>
                </c:pt>
                <c:pt idx="82">
                  <c:v>42223</c:v>
                </c:pt>
                <c:pt idx="83">
                  <c:v>42223</c:v>
                </c:pt>
                <c:pt idx="84">
                  <c:v>42226</c:v>
                </c:pt>
                <c:pt idx="85">
                  <c:v>42226</c:v>
                </c:pt>
                <c:pt idx="86">
                  <c:v>42227</c:v>
                </c:pt>
                <c:pt idx="87">
                  <c:v>42228</c:v>
                </c:pt>
                <c:pt idx="88">
                  <c:v>42229</c:v>
                </c:pt>
              </c:numCache>
            </c:numRef>
          </c:cat>
          <c:val>
            <c:numRef>
              <c:f>FINVIT!$I$33:$I$121</c:f>
              <c:numCache>
                <c:formatCode>General</c:formatCode>
                <c:ptCount val="89"/>
                <c:pt idx="0">
                  <c:v>3533726.2183340006</c:v>
                </c:pt>
                <c:pt idx="1">
                  <c:v>3533726.2183340006</c:v>
                </c:pt>
                <c:pt idx="2">
                  <c:v>3577951.2626160001</c:v>
                </c:pt>
                <c:pt idx="3">
                  <c:v>3646701.7648840002</c:v>
                </c:pt>
                <c:pt idx="4">
                  <c:v>3693984.9597539995</c:v>
                </c:pt>
                <c:pt idx="5">
                  <c:v>3794151.6939110002</c:v>
                </c:pt>
                <c:pt idx="6">
                  <c:v>3795644.4736300004</c:v>
                </c:pt>
                <c:pt idx="7">
                  <c:v>3795760.206797</c:v>
                </c:pt>
                <c:pt idx="8">
                  <c:v>3870942.3368409998</c:v>
                </c:pt>
                <c:pt idx="9">
                  <c:v>4272730.2835550001</c:v>
                </c:pt>
                <c:pt idx="10">
                  <c:v>4446300.9547729995</c:v>
                </c:pt>
                <c:pt idx="11">
                  <c:v>4448008.34449</c:v>
                </c:pt>
                <c:pt idx="12">
                  <c:v>4518076.3446909999</c:v>
                </c:pt>
                <c:pt idx="13">
                  <c:v>4640609.1156569999</c:v>
                </c:pt>
                <c:pt idx="14">
                  <c:v>4696350.0286219995</c:v>
                </c:pt>
                <c:pt idx="15">
                  <c:v>4802505.3380470006</c:v>
                </c:pt>
                <c:pt idx="16">
                  <c:v>4802746.095613</c:v>
                </c:pt>
                <c:pt idx="17">
                  <c:v>4812656.348761999</c:v>
                </c:pt>
                <c:pt idx="18">
                  <c:v>5076479.4585330002</c:v>
                </c:pt>
                <c:pt idx="19">
                  <c:v>5049855.5844660001</c:v>
                </c:pt>
                <c:pt idx="20">
                  <c:v>5096124.7216470009</c:v>
                </c:pt>
                <c:pt idx="21">
                  <c:v>5096571.5900019994</c:v>
                </c:pt>
                <c:pt idx="22">
                  <c:v>5096858.0569599997</c:v>
                </c:pt>
                <c:pt idx="23">
                  <c:v>5097234.4126110002</c:v>
                </c:pt>
                <c:pt idx="24">
                  <c:v>5169315.2231229991</c:v>
                </c:pt>
                <c:pt idx="25">
                  <c:v>5295408.358186</c:v>
                </c:pt>
                <c:pt idx="26">
                  <c:v>5295408.358186</c:v>
                </c:pt>
                <c:pt idx="27">
                  <c:v>5363502.9899500003</c:v>
                </c:pt>
                <c:pt idx="28">
                  <c:v>5367922.4184790002</c:v>
                </c:pt>
                <c:pt idx="29">
                  <c:v>5677580.3296649996</c:v>
                </c:pt>
                <c:pt idx="30">
                  <c:v>5790178.1835370008</c:v>
                </c:pt>
                <c:pt idx="31">
                  <c:v>5902378.4908449994</c:v>
                </c:pt>
                <c:pt idx="32">
                  <c:v>6007896.2054169998</c:v>
                </c:pt>
                <c:pt idx="33">
                  <c:v>6069241.9244050002</c:v>
                </c:pt>
                <c:pt idx="34">
                  <c:v>6080745.6935779992</c:v>
                </c:pt>
                <c:pt idx="35">
                  <c:v>6321620.4960249988</c:v>
                </c:pt>
                <c:pt idx="36">
                  <c:v>6382546.1327290004</c:v>
                </c:pt>
                <c:pt idx="37">
                  <c:v>6453622.2198290005</c:v>
                </c:pt>
                <c:pt idx="38">
                  <c:v>6529667.5503239986</c:v>
                </c:pt>
                <c:pt idx="39">
                  <c:v>7202401.2597329998</c:v>
                </c:pt>
                <c:pt idx="40">
                  <c:v>7542280.2371979998</c:v>
                </c:pt>
                <c:pt idx="41">
                  <c:v>7769946.894003001</c:v>
                </c:pt>
                <c:pt idx="42">
                  <c:v>8000110.7594040018</c:v>
                </c:pt>
                <c:pt idx="43">
                  <c:v>8336088.942814</c:v>
                </c:pt>
                <c:pt idx="44">
                  <c:v>8667940.9601679984</c:v>
                </c:pt>
                <c:pt idx="45">
                  <c:v>8652941.445479</c:v>
                </c:pt>
                <c:pt idx="46">
                  <c:v>8925929.5532999989</c:v>
                </c:pt>
                <c:pt idx="47">
                  <c:v>8949061.1962650008</c:v>
                </c:pt>
                <c:pt idx="48">
                  <c:v>9027020.4708799981</c:v>
                </c:pt>
                <c:pt idx="49">
                  <c:v>9560592.5885309987</c:v>
                </c:pt>
                <c:pt idx="50">
                  <c:v>9621582.1814489998</c:v>
                </c:pt>
                <c:pt idx="51">
                  <c:v>9745048.507894</c:v>
                </c:pt>
                <c:pt idx="52">
                  <c:v>9884007.0270649996</c:v>
                </c:pt>
                <c:pt idx="53">
                  <c:v>10015666.188898999</c:v>
                </c:pt>
                <c:pt idx="54">
                  <c:v>10243137.326512</c:v>
                </c:pt>
                <c:pt idx="55">
                  <c:v>10344876.59241</c:v>
                </c:pt>
                <c:pt idx="56">
                  <c:v>10544063.101411</c:v>
                </c:pt>
                <c:pt idx="57">
                  <c:v>10543834.711832</c:v>
                </c:pt>
                <c:pt idx="58">
                  <c:v>10582055.037994001</c:v>
                </c:pt>
                <c:pt idx="59">
                  <c:v>10911560.726028001</c:v>
                </c:pt>
                <c:pt idx="60">
                  <c:v>10976871.636884002</c:v>
                </c:pt>
                <c:pt idx="61">
                  <c:v>11043085.652706999</c:v>
                </c:pt>
                <c:pt idx="62">
                  <c:v>11106490.214247001</c:v>
                </c:pt>
                <c:pt idx="63">
                  <c:v>11314566.119099999</c:v>
                </c:pt>
                <c:pt idx="64">
                  <c:v>11379614.157751</c:v>
                </c:pt>
                <c:pt idx="65">
                  <c:v>11421989.341544999</c:v>
                </c:pt>
                <c:pt idx="66" formatCode="_(* #,##0.00_);_(* \(#,##0.00\);_(* &quot;-&quot;??_);_(@_)">
                  <c:v>11426452.855664</c:v>
                </c:pt>
                <c:pt idx="67" formatCode="_(* #,##0.00_);_(* \(#,##0.00\);_(* &quot;-&quot;??_);_(@_)">
                  <c:v>11517794.948577</c:v>
                </c:pt>
                <c:pt idx="68" formatCode="_(* #,##0.00_);_(* \(#,##0.00\);_(* &quot;-&quot;??_);_(@_)">
                  <c:v>11639889.304728001</c:v>
                </c:pt>
                <c:pt idx="69" formatCode="_(* #,##0.00_);_(* \(#,##0.00\);_(* &quot;-&quot;??_);_(@_)">
                  <c:v>12019496.694326</c:v>
                </c:pt>
                <c:pt idx="70" formatCode="_(* #,##0.00_);_(* \(#,##0.00\);_(* &quot;-&quot;??_);_(@_)">
                  <c:v>12063065.723410001</c:v>
                </c:pt>
                <c:pt idx="71" formatCode="_(* #,##0.00_);_(* \(#,##0.00\);_(* &quot;-&quot;??_);_(@_)">
                  <c:v>12165042.99601</c:v>
                </c:pt>
                <c:pt idx="72" formatCode="_(* #,##0.00_);_(* \(#,##0.00\);_(* &quot;-&quot;??_);_(@_)">
                  <c:v>12165042.99601</c:v>
                </c:pt>
                <c:pt idx="73" formatCode="_(* #,##0.00_);_(* \(#,##0.00\);_(* &quot;-&quot;??_);_(@_)">
                  <c:v>12170084.109343002</c:v>
                </c:pt>
                <c:pt idx="74" formatCode="_(* #,##0.00_);_(* \(#,##0.00\);_(* &quot;-&quot;??_);_(@_)">
                  <c:v>12499503.608445996</c:v>
                </c:pt>
                <c:pt idx="75" formatCode="_(* #,##0.00_);_(* \(#,##0.00\);_(* &quot;-&quot;??_);_(@_)">
                  <c:v>12513376.289358001</c:v>
                </c:pt>
                <c:pt idx="76" formatCode="_(* #,##0.00_);_(* \(#,##0.00\);_(* &quot;-&quot;??_);_(@_)">
                  <c:v>12629024.116294</c:v>
                </c:pt>
                <c:pt idx="77" formatCode="_(* #,##0.00_);_(* \(#,##0.00\);_(* &quot;-&quot;??_);_(@_)">
                  <c:v>12730024.511442998</c:v>
                </c:pt>
                <c:pt idx="78" formatCode="_(* #,##0.00_);_(* \(#,##0.00\);_(* &quot;-&quot;??_);_(@_)">
                  <c:v>12791105.039753001</c:v>
                </c:pt>
                <c:pt idx="79" formatCode="_(* #,##0.00_);_(* \(#,##0.00\);_(* &quot;-&quot;??_);_(@_)">
                  <c:v>12974998.398272997</c:v>
                </c:pt>
                <c:pt idx="80" formatCode="_(* #,##0.00_);_(* \(#,##0.00\);_(* &quot;-&quot;??_);_(@_)">
                  <c:v>13758298.873187998</c:v>
                </c:pt>
                <c:pt idx="81" formatCode="_(* #,##0.00_);_(* \(#,##0.00\);_(* &quot;-&quot;??_);_(@_)">
                  <c:v>14228798.217647998</c:v>
                </c:pt>
                <c:pt idx="82" formatCode="_(* #,##0.00_);_(* \(#,##0.00\);_(* &quot;-&quot;??_);_(@_)">
                  <c:v>14551181.011258999</c:v>
                </c:pt>
                <c:pt idx="83" formatCode="_(* #,##0.00_);_(* \(#,##0.00\);_(* &quot;-&quot;??_);_(@_)">
                  <c:v>14551181.011258999</c:v>
                </c:pt>
                <c:pt idx="84" formatCode="_(* #,##0.00_);_(* \(#,##0.00\);_(* &quot;-&quot;??_);_(@_)">
                  <c:v>14705229.366987001</c:v>
                </c:pt>
                <c:pt idx="85" formatCode="_(* #,##0.00_);_(* \(#,##0.00\);_(* &quot;-&quot;??_);_(@_)">
                  <c:v>14705229.366987001</c:v>
                </c:pt>
                <c:pt idx="86" formatCode="_(* #,##0.00_);_(* \(#,##0.00\);_(* &quot;-&quot;??_);_(@_)">
                  <c:v>15008203.841560001</c:v>
                </c:pt>
                <c:pt idx="87" formatCode="_(* #,##0.00_);_(* \(#,##0.00\);_(* &quot;-&quot;??_);_(@_)">
                  <c:v>15185250.778364003</c:v>
                </c:pt>
                <c:pt idx="88" formatCode="_(* #,##0.00_);_(* \(#,##0.00\);_(* &quot;-&quot;??_);_(@_)">
                  <c:v>15247348.402449002</c:v>
                </c:pt>
              </c:numCache>
            </c:numRef>
          </c:val>
        </c:ser>
        <c:dLbls>
          <c:showLegendKey val="0"/>
          <c:showVal val="0"/>
          <c:showCatName val="0"/>
          <c:showSerName val="0"/>
          <c:showPercent val="0"/>
          <c:showBubbleSize val="0"/>
        </c:dLbls>
        <c:gapWidth val="75"/>
        <c:overlap val="-25"/>
        <c:axId val="148204544"/>
        <c:axId val="148203008"/>
      </c:barChart>
      <c:lineChart>
        <c:grouping val="standard"/>
        <c:varyColors val="0"/>
        <c:ser>
          <c:idx val="1"/>
          <c:order val="1"/>
          <c:tx>
            <c:v>Tasa de Rendimiento a Vencimiento</c:v>
          </c:tx>
          <c:marker>
            <c:symbol val="none"/>
          </c:marker>
          <c:cat>
            <c:numRef>
              <c:f>FINVIT!$A$33:$A$121</c:f>
              <c:numCache>
                <c:formatCode>m/d/yyyy</c:formatCode>
                <c:ptCount val="89"/>
                <c:pt idx="0">
                  <c:v>42111</c:v>
                </c:pt>
                <c:pt idx="1">
                  <c:v>42111</c:v>
                </c:pt>
                <c:pt idx="2">
                  <c:v>42114</c:v>
                </c:pt>
                <c:pt idx="3">
                  <c:v>42115</c:v>
                </c:pt>
                <c:pt idx="4">
                  <c:v>42116</c:v>
                </c:pt>
                <c:pt idx="5">
                  <c:v>42117</c:v>
                </c:pt>
                <c:pt idx="6">
                  <c:v>42118</c:v>
                </c:pt>
                <c:pt idx="7">
                  <c:v>42121</c:v>
                </c:pt>
                <c:pt idx="8">
                  <c:v>42122</c:v>
                </c:pt>
                <c:pt idx="9">
                  <c:v>42123</c:v>
                </c:pt>
                <c:pt idx="10">
                  <c:v>42124</c:v>
                </c:pt>
                <c:pt idx="11">
                  <c:v>42128</c:v>
                </c:pt>
                <c:pt idx="12">
                  <c:v>42129</c:v>
                </c:pt>
                <c:pt idx="13">
                  <c:v>42130</c:v>
                </c:pt>
                <c:pt idx="14">
                  <c:v>42131</c:v>
                </c:pt>
                <c:pt idx="15">
                  <c:v>42132</c:v>
                </c:pt>
                <c:pt idx="16">
                  <c:v>42135</c:v>
                </c:pt>
                <c:pt idx="17">
                  <c:v>42136</c:v>
                </c:pt>
                <c:pt idx="18">
                  <c:v>42137</c:v>
                </c:pt>
                <c:pt idx="19">
                  <c:v>42138</c:v>
                </c:pt>
                <c:pt idx="20">
                  <c:v>42139</c:v>
                </c:pt>
                <c:pt idx="21">
                  <c:v>42142</c:v>
                </c:pt>
                <c:pt idx="22">
                  <c:v>42143</c:v>
                </c:pt>
                <c:pt idx="23">
                  <c:v>42144</c:v>
                </c:pt>
                <c:pt idx="24">
                  <c:v>42145</c:v>
                </c:pt>
                <c:pt idx="25">
                  <c:v>42146</c:v>
                </c:pt>
                <c:pt idx="26">
                  <c:v>42146</c:v>
                </c:pt>
                <c:pt idx="27">
                  <c:v>42149</c:v>
                </c:pt>
                <c:pt idx="28">
                  <c:v>42150</c:v>
                </c:pt>
                <c:pt idx="29">
                  <c:v>42151</c:v>
                </c:pt>
                <c:pt idx="30">
                  <c:v>42152</c:v>
                </c:pt>
                <c:pt idx="31">
                  <c:v>42153</c:v>
                </c:pt>
                <c:pt idx="32">
                  <c:v>42156</c:v>
                </c:pt>
                <c:pt idx="33">
                  <c:v>42157</c:v>
                </c:pt>
                <c:pt idx="34">
                  <c:v>42158</c:v>
                </c:pt>
                <c:pt idx="35">
                  <c:v>42159</c:v>
                </c:pt>
                <c:pt idx="36">
                  <c:v>42160</c:v>
                </c:pt>
                <c:pt idx="37">
                  <c:v>42163</c:v>
                </c:pt>
                <c:pt idx="38">
                  <c:v>42164</c:v>
                </c:pt>
                <c:pt idx="39">
                  <c:v>42165</c:v>
                </c:pt>
                <c:pt idx="40">
                  <c:v>42166</c:v>
                </c:pt>
                <c:pt idx="41">
                  <c:v>42167</c:v>
                </c:pt>
                <c:pt idx="42">
                  <c:v>42170</c:v>
                </c:pt>
                <c:pt idx="43">
                  <c:v>42171</c:v>
                </c:pt>
                <c:pt idx="44">
                  <c:v>42172</c:v>
                </c:pt>
                <c:pt idx="45">
                  <c:v>42173</c:v>
                </c:pt>
                <c:pt idx="46">
                  <c:v>42174</c:v>
                </c:pt>
                <c:pt idx="47">
                  <c:v>42177</c:v>
                </c:pt>
                <c:pt idx="48">
                  <c:v>42178</c:v>
                </c:pt>
                <c:pt idx="49">
                  <c:v>42179</c:v>
                </c:pt>
                <c:pt idx="50">
                  <c:v>42180</c:v>
                </c:pt>
                <c:pt idx="51">
                  <c:v>42181</c:v>
                </c:pt>
                <c:pt idx="52">
                  <c:v>42184</c:v>
                </c:pt>
                <c:pt idx="53">
                  <c:v>42185</c:v>
                </c:pt>
                <c:pt idx="54">
                  <c:v>42186</c:v>
                </c:pt>
                <c:pt idx="55">
                  <c:v>42187</c:v>
                </c:pt>
                <c:pt idx="56">
                  <c:v>42188</c:v>
                </c:pt>
                <c:pt idx="57">
                  <c:v>42191</c:v>
                </c:pt>
                <c:pt idx="58">
                  <c:v>42192</c:v>
                </c:pt>
                <c:pt idx="59">
                  <c:v>42193</c:v>
                </c:pt>
                <c:pt idx="60">
                  <c:v>42194</c:v>
                </c:pt>
                <c:pt idx="61">
                  <c:v>42195</c:v>
                </c:pt>
                <c:pt idx="62">
                  <c:v>42198</c:v>
                </c:pt>
                <c:pt idx="63">
                  <c:v>42199</c:v>
                </c:pt>
                <c:pt idx="64">
                  <c:v>42200</c:v>
                </c:pt>
                <c:pt idx="65">
                  <c:v>42201</c:v>
                </c:pt>
                <c:pt idx="66">
                  <c:v>42202</c:v>
                </c:pt>
                <c:pt idx="67">
                  <c:v>42205</c:v>
                </c:pt>
                <c:pt idx="68">
                  <c:v>42206</c:v>
                </c:pt>
                <c:pt idx="69">
                  <c:v>42207</c:v>
                </c:pt>
                <c:pt idx="70">
                  <c:v>42208</c:v>
                </c:pt>
                <c:pt idx="71">
                  <c:v>42209</c:v>
                </c:pt>
                <c:pt idx="72">
                  <c:v>42209</c:v>
                </c:pt>
                <c:pt idx="73">
                  <c:v>42212</c:v>
                </c:pt>
                <c:pt idx="74">
                  <c:v>42213</c:v>
                </c:pt>
                <c:pt idx="75">
                  <c:v>42214</c:v>
                </c:pt>
                <c:pt idx="76">
                  <c:v>42215</c:v>
                </c:pt>
                <c:pt idx="77">
                  <c:v>42216</c:v>
                </c:pt>
                <c:pt idx="78">
                  <c:v>42219</c:v>
                </c:pt>
                <c:pt idx="79">
                  <c:v>42220</c:v>
                </c:pt>
                <c:pt idx="80">
                  <c:v>42221</c:v>
                </c:pt>
                <c:pt idx="81">
                  <c:v>42222</c:v>
                </c:pt>
                <c:pt idx="82">
                  <c:v>42223</c:v>
                </c:pt>
                <c:pt idx="83">
                  <c:v>42223</c:v>
                </c:pt>
                <c:pt idx="84">
                  <c:v>42226</c:v>
                </c:pt>
                <c:pt idx="85">
                  <c:v>42226</c:v>
                </c:pt>
                <c:pt idx="86">
                  <c:v>42227</c:v>
                </c:pt>
                <c:pt idx="87">
                  <c:v>42228</c:v>
                </c:pt>
                <c:pt idx="88">
                  <c:v>42229</c:v>
                </c:pt>
              </c:numCache>
            </c:numRef>
          </c:cat>
          <c:val>
            <c:numRef>
              <c:f>FINVIT!$AN$33:$AN$121</c:f>
              <c:numCache>
                <c:formatCode>General</c:formatCode>
                <c:ptCount val="89"/>
                <c:pt idx="0">
                  <c:v>3.3114173767775004</c:v>
                </c:pt>
                <c:pt idx="1">
                  <c:v>3.3114173767775004</c:v>
                </c:pt>
                <c:pt idx="2">
                  <c:v>3.3364430975156605</c:v>
                </c:pt>
                <c:pt idx="3">
                  <c:v>3.3217359548752134</c:v>
                </c:pt>
                <c:pt idx="4">
                  <c:v>3.3439614125777544</c:v>
                </c:pt>
                <c:pt idx="5">
                  <c:v>3.3358375570029168</c:v>
                </c:pt>
                <c:pt idx="6">
                  <c:v>3.3260337491233485</c:v>
                </c:pt>
                <c:pt idx="7">
                  <c:v>3.3182836200598529</c:v>
                </c:pt>
                <c:pt idx="8">
                  <c:v>3.3138986730393913</c:v>
                </c:pt>
                <c:pt idx="9">
                  <c:v>3.2888621013684225</c:v>
                </c:pt>
                <c:pt idx="10">
                  <c:v>3.3454626128237348</c:v>
                </c:pt>
                <c:pt idx="11">
                  <c:v>3.7563540520890197</c:v>
                </c:pt>
                <c:pt idx="12">
                  <c:v>3.7986817584426666</c:v>
                </c:pt>
                <c:pt idx="13">
                  <c:v>3.7780641071175554</c:v>
                </c:pt>
                <c:pt idx="14">
                  <c:v>3.7563152690606061</c:v>
                </c:pt>
                <c:pt idx="15">
                  <c:v>3.7363988747876307</c:v>
                </c:pt>
                <c:pt idx="16">
                  <c:v>3.4558125113773839</c:v>
                </c:pt>
                <c:pt idx="17">
                  <c:v>3.4580765309711419</c:v>
                </c:pt>
                <c:pt idx="18">
                  <c:v>3.4322929156990929</c:v>
                </c:pt>
                <c:pt idx="19">
                  <c:v>3.4294666053173808</c:v>
                </c:pt>
                <c:pt idx="20">
                  <c:v>3.4159670110598919</c:v>
                </c:pt>
                <c:pt idx="21">
                  <c:v>3.4201182278335964</c:v>
                </c:pt>
                <c:pt idx="22">
                  <c:v>3.4218272592173395</c:v>
                </c:pt>
                <c:pt idx="23">
                  <c:v>3.4237878153897028</c:v>
                </c:pt>
                <c:pt idx="24">
                  <c:v>3.4083507275588283</c:v>
                </c:pt>
                <c:pt idx="25">
                  <c:v>3.4020812391568414</c:v>
                </c:pt>
                <c:pt idx="26">
                  <c:v>3.4020812391568414</c:v>
                </c:pt>
                <c:pt idx="27">
                  <c:v>3.3984252510849835</c:v>
                </c:pt>
                <c:pt idx="28">
                  <c:v>3.4233385382546433</c:v>
                </c:pt>
                <c:pt idx="29">
                  <c:v>3.4028990616288155</c:v>
                </c:pt>
                <c:pt idx="30">
                  <c:v>3.3957879110412104</c:v>
                </c:pt>
                <c:pt idx="31">
                  <c:v>3.3897417417041367</c:v>
                </c:pt>
                <c:pt idx="32">
                  <c:v>3.532547862485254</c:v>
                </c:pt>
                <c:pt idx="33">
                  <c:v>3.5223072360573191</c:v>
                </c:pt>
                <c:pt idx="34">
                  <c:v>3.531222161157932</c:v>
                </c:pt>
                <c:pt idx="35">
                  <c:v>3.516315002873466</c:v>
                </c:pt>
                <c:pt idx="36">
                  <c:v>3.5487250133520516</c:v>
                </c:pt>
                <c:pt idx="37">
                  <c:v>3.5570369313619805</c:v>
                </c:pt>
                <c:pt idx="38">
                  <c:v>3.5407902686958788</c:v>
                </c:pt>
                <c:pt idx="39">
                  <c:v>3.4955642872829795</c:v>
                </c:pt>
                <c:pt idx="40">
                  <c:v>3.4825774152829987</c:v>
                </c:pt>
                <c:pt idx="41">
                  <c:v>3.5068421983607481</c:v>
                </c:pt>
                <c:pt idx="42">
                  <c:v>3.497029933055757</c:v>
                </c:pt>
                <c:pt idx="43">
                  <c:v>3.4998039255103173</c:v>
                </c:pt>
                <c:pt idx="44">
                  <c:v>3.5000150383462008</c:v>
                </c:pt>
                <c:pt idx="45">
                  <c:v>3.4915092791612228</c:v>
                </c:pt>
                <c:pt idx="46">
                  <c:v>3.5179114241413902</c:v>
                </c:pt>
                <c:pt idx="47">
                  <c:v>3.4307113267683511</c:v>
                </c:pt>
                <c:pt idx="48">
                  <c:v>3.5575065800949908</c:v>
                </c:pt>
                <c:pt idx="49">
                  <c:v>3.5313830843580698</c:v>
                </c:pt>
                <c:pt idx="50">
                  <c:v>3.5427122795293475</c:v>
                </c:pt>
                <c:pt idx="51">
                  <c:v>3.5681331902564972</c:v>
                </c:pt>
                <c:pt idx="52">
                  <c:v>3.5677458208309609</c:v>
                </c:pt>
                <c:pt idx="53">
                  <c:v>3.6009599984577374</c:v>
                </c:pt>
                <c:pt idx="54">
                  <c:v>3.5610623238165386</c:v>
                </c:pt>
                <c:pt idx="55">
                  <c:v>3.5581543619420781</c:v>
                </c:pt>
                <c:pt idx="56">
                  <c:v>3.545067733347719</c:v>
                </c:pt>
                <c:pt idx="57">
                  <c:v>3.5451402814838699</c:v>
                </c:pt>
                <c:pt idx="58">
                  <c:v>3.559861714905225</c:v>
                </c:pt>
                <c:pt idx="59">
                  <c:v>3.5520202238156147</c:v>
                </c:pt>
                <c:pt idx="60">
                  <c:v>3.5265123134091296</c:v>
                </c:pt>
                <c:pt idx="61">
                  <c:v>3.5408505732828957</c:v>
                </c:pt>
                <c:pt idx="62">
                  <c:v>3.5331883803179909</c:v>
                </c:pt>
                <c:pt idx="63">
                  <c:v>3.5300107195396326</c:v>
                </c:pt>
                <c:pt idx="64">
                  <c:v>3.5311411999321369</c:v>
                </c:pt>
                <c:pt idx="65">
                  <c:v>3.5418201003319503</c:v>
                </c:pt>
                <c:pt idx="66">
                  <c:v>3.3877302848966031</c:v>
                </c:pt>
                <c:pt idx="67">
                  <c:v>3.3909355543133355</c:v>
                </c:pt>
                <c:pt idx="68">
                  <c:v>3.3921677019966867</c:v>
                </c:pt>
                <c:pt idx="69">
                  <c:v>3.3798544814842137</c:v>
                </c:pt>
                <c:pt idx="70">
                  <c:v>3.3828954427558933</c:v>
                </c:pt>
                <c:pt idx="71">
                  <c:v>3.3865395331884329</c:v>
                </c:pt>
                <c:pt idx="72">
                  <c:v>3.3865395331884329</c:v>
                </c:pt>
                <c:pt idx="73">
                  <c:v>3.4591347151666798</c:v>
                </c:pt>
                <c:pt idx="74">
                  <c:v>3.4491403225719419</c:v>
                </c:pt>
                <c:pt idx="75">
                  <c:v>3.4470413671500966</c:v>
                </c:pt>
                <c:pt idx="76">
                  <c:v>3.4503942128278537</c:v>
                </c:pt>
                <c:pt idx="77">
                  <c:v>3.4745458959644573</c:v>
                </c:pt>
                <c:pt idx="78">
                  <c:v>3.4408557673792792</c:v>
                </c:pt>
                <c:pt idx="79">
                  <c:v>3.4326843413735584</c:v>
                </c:pt>
                <c:pt idx="80">
                  <c:v>3.4485866442794317</c:v>
                </c:pt>
                <c:pt idx="81">
                  <c:v>3.4681378589020824</c:v>
                </c:pt>
                <c:pt idx="82">
                  <c:v>3.4723963122613744</c:v>
                </c:pt>
                <c:pt idx="83">
                  <c:v>3.4723963122613744</c:v>
                </c:pt>
                <c:pt idx="84">
                  <c:v>3.4737683961018679</c:v>
                </c:pt>
                <c:pt idx="85">
                  <c:v>3.4737683961018679</c:v>
                </c:pt>
                <c:pt idx="86">
                  <c:v>3.4677042217587464</c:v>
                </c:pt>
                <c:pt idx="87">
                  <c:v>3.4984365571606988</c:v>
                </c:pt>
                <c:pt idx="88">
                  <c:v>3.4675116928566894</c:v>
                </c:pt>
              </c:numCache>
            </c:numRef>
          </c:val>
          <c:smooth val="0"/>
        </c:ser>
        <c:dLbls>
          <c:showLegendKey val="0"/>
          <c:showVal val="0"/>
          <c:showCatName val="0"/>
          <c:showSerName val="0"/>
          <c:showPercent val="0"/>
          <c:showBubbleSize val="0"/>
        </c:dLbls>
        <c:marker val="1"/>
        <c:smooth val="0"/>
        <c:axId val="148191488"/>
        <c:axId val="148201472"/>
      </c:lineChart>
      <c:dateAx>
        <c:axId val="148191488"/>
        <c:scaling>
          <c:orientation val="minMax"/>
        </c:scaling>
        <c:delete val="0"/>
        <c:axPos val="b"/>
        <c:numFmt formatCode="m/d/yyyy" sourceLinked="1"/>
        <c:majorTickMark val="none"/>
        <c:minorTickMark val="none"/>
        <c:tickLblPos val="nextTo"/>
        <c:crossAx val="148201472"/>
        <c:crosses val="autoZero"/>
        <c:auto val="1"/>
        <c:lblOffset val="100"/>
        <c:baseTimeUnit val="days"/>
      </c:dateAx>
      <c:valAx>
        <c:axId val="148201472"/>
        <c:scaling>
          <c:orientation val="minMax"/>
          <c:min val="3"/>
        </c:scaling>
        <c:delete val="0"/>
        <c:axPos val="l"/>
        <c:majorGridlines/>
        <c:numFmt formatCode="General" sourceLinked="1"/>
        <c:majorTickMark val="none"/>
        <c:minorTickMark val="none"/>
        <c:tickLblPos val="nextTo"/>
        <c:spPr>
          <a:ln w="9525">
            <a:noFill/>
          </a:ln>
        </c:spPr>
        <c:crossAx val="148191488"/>
        <c:crosses val="autoZero"/>
        <c:crossBetween val="between"/>
      </c:valAx>
      <c:valAx>
        <c:axId val="148203008"/>
        <c:scaling>
          <c:orientation val="minMax"/>
        </c:scaling>
        <c:delete val="0"/>
        <c:axPos val="r"/>
        <c:numFmt formatCode="General" sourceLinked="1"/>
        <c:majorTickMark val="out"/>
        <c:minorTickMark val="none"/>
        <c:tickLblPos val="nextTo"/>
        <c:crossAx val="148204544"/>
        <c:crosses val="max"/>
        <c:crossBetween val="between"/>
      </c:valAx>
      <c:dateAx>
        <c:axId val="148204544"/>
        <c:scaling>
          <c:orientation val="minMax"/>
        </c:scaling>
        <c:delete val="1"/>
        <c:axPos val="b"/>
        <c:numFmt formatCode="m/d/yyyy" sourceLinked="1"/>
        <c:majorTickMark val="out"/>
        <c:minorTickMark val="none"/>
        <c:tickLblPos val="nextTo"/>
        <c:crossAx val="148203008"/>
        <c:crosses val="autoZero"/>
        <c:auto val="1"/>
        <c:lblOffset val="100"/>
        <c:baseTimeUnit val="days"/>
      </c:dateAx>
    </c:plotArea>
    <c:legend>
      <c:legendPos val="b"/>
      <c:layout/>
      <c:overlay val="0"/>
    </c:legend>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Bancarios</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0"/>
            <c:showCatName val="0"/>
            <c:showSerName val="0"/>
            <c:showPercent val="1"/>
            <c:showBubbleSize val="0"/>
            <c:showLeaderLines val="1"/>
          </c:dLbls>
          <c:cat>
            <c:strRef>
              <c:f>FINVIT!$B$34:$B$36</c:f>
              <c:strCache>
                <c:ptCount val="3"/>
                <c:pt idx="0">
                  <c:v>94_BINBUR_13-2</c:v>
                </c:pt>
                <c:pt idx="1">
                  <c:v>94_BINBUR_13-4</c:v>
                </c:pt>
                <c:pt idx="2">
                  <c:v>F_CSBANCO_15004</c:v>
                </c:pt>
              </c:strCache>
            </c:strRef>
          </c:cat>
          <c:val>
            <c:numRef>
              <c:f>FINVIT!$C$34:$C$36</c:f>
              <c:numCache>
                <c:formatCode>_-* #,##0_-;\-* #,##0_-;_-* "-"??_-;_-@_-</c:formatCode>
                <c:ptCount val="3"/>
                <c:pt idx="0">
                  <c:v>200773.29</c:v>
                </c:pt>
                <c:pt idx="1">
                  <c:v>300623.31</c:v>
                </c:pt>
                <c:pt idx="2">
                  <c:v>400624.54</c:v>
                </c:pt>
              </c:numCache>
            </c:numRef>
          </c:val>
        </c:ser>
        <c:dLbls>
          <c:showLegendKey val="0"/>
          <c:showVal val="0"/>
          <c:showCatName val="0"/>
          <c:showSerName val="0"/>
          <c:showPercent val="1"/>
          <c:showBubbleSize val="0"/>
          <c:showLeaderLines val="1"/>
        </c:dLbls>
      </c:pie3DChart>
    </c:plotArea>
    <c:legend>
      <c:legendPos val="t"/>
      <c:layout>
        <c:manualLayout>
          <c:xMode val="edge"/>
          <c:yMode val="edge"/>
          <c:x val="8.4632545931758535E-2"/>
          <c:y val="0.20821777486147569"/>
          <c:w val="0.84184580052493441"/>
          <c:h val="7.8281010328254422E-2"/>
        </c:manualLayout>
      </c:layout>
      <c:overlay val="0"/>
    </c:legend>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Guber Nominal</a:t>
            </a:r>
          </a:p>
        </c:rich>
      </c:tx>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36512688618619399"/>
          <c:w val="1"/>
          <c:h val="0.58840193580932398"/>
        </c:manualLayout>
      </c:layout>
      <c:pie3DChart>
        <c:varyColors val="1"/>
        <c:ser>
          <c:idx val="0"/>
          <c:order val="0"/>
          <c:dLbls>
            <c:showLegendKey val="0"/>
            <c:showVal val="0"/>
            <c:showCatName val="0"/>
            <c:showSerName val="0"/>
            <c:showPercent val="1"/>
            <c:showBubbleSize val="0"/>
            <c:showLeaderLines val="1"/>
          </c:dLbls>
          <c:cat>
            <c:strRef>
              <c:f>FINVIT!$B$39:$B$45</c:f>
              <c:strCache>
                <c:ptCount val="7"/>
                <c:pt idx="0">
                  <c:v>95_FEFA_13</c:v>
                </c:pt>
                <c:pt idx="1">
                  <c:v>95_FNCOT_13</c:v>
                </c:pt>
                <c:pt idx="2">
                  <c:v>95_FNCOT_14</c:v>
                </c:pt>
                <c:pt idx="3">
                  <c:v>95_PEMEX_12</c:v>
                </c:pt>
                <c:pt idx="4">
                  <c:v>95_PEMEX_13</c:v>
                </c:pt>
                <c:pt idx="5">
                  <c:v>95_PEMEX_14</c:v>
                </c:pt>
                <c:pt idx="6">
                  <c:v>IM_BPAG28_161222</c:v>
                </c:pt>
              </c:strCache>
            </c:strRef>
          </c:cat>
          <c:val>
            <c:numRef>
              <c:f>FINVIT!$C$39:$C$45</c:f>
              <c:numCache>
                <c:formatCode>_-* #,##0_-;\-* #,##0_-;_-* "-"??_-;_-@_-</c:formatCode>
                <c:ptCount val="7"/>
                <c:pt idx="0">
                  <c:v>500196.52</c:v>
                </c:pt>
                <c:pt idx="1">
                  <c:v>213834.66</c:v>
                </c:pt>
                <c:pt idx="2">
                  <c:v>400070.04</c:v>
                </c:pt>
                <c:pt idx="3">
                  <c:v>619077.42000000004</c:v>
                </c:pt>
                <c:pt idx="4">
                  <c:v>898165.74</c:v>
                </c:pt>
                <c:pt idx="5">
                  <c:v>500211.9</c:v>
                </c:pt>
                <c:pt idx="6">
                  <c:v>399551.98</c:v>
                </c:pt>
              </c:numCache>
            </c:numRef>
          </c:val>
        </c:ser>
        <c:dLbls>
          <c:showLegendKey val="0"/>
          <c:showVal val="0"/>
          <c:showCatName val="0"/>
          <c:showSerName val="0"/>
          <c:showPercent val="1"/>
          <c:showBubbleSize val="0"/>
          <c:showLeaderLines val="1"/>
        </c:dLbls>
      </c:pie3DChart>
    </c:plotArea>
    <c:legend>
      <c:legendPos val="t"/>
      <c:layout>
        <c:manualLayout>
          <c:xMode val="edge"/>
          <c:yMode val="edge"/>
          <c:x val="3.0145463025148905E-2"/>
          <c:y val="0.1642733753453679"/>
          <c:w val="0.84308035815267834"/>
          <c:h val="0.1499395147043287"/>
        </c:manualLayout>
      </c:layout>
      <c:overlay val="0"/>
    </c:legend>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Corporativos</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2709068318235991"/>
          <c:y val="0.12072944006999126"/>
          <c:w val="0.84990682095627812"/>
          <c:h val="0.50822615923009629"/>
        </c:manualLayout>
      </c:layout>
      <c:bar3DChart>
        <c:barDir val="col"/>
        <c:grouping val="clustered"/>
        <c:varyColors val="0"/>
        <c:ser>
          <c:idx val="0"/>
          <c:order val="0"/>
          <c:invertIfNegative val="0"/>
          <c:cat>
            <c:strRef>
              <c:f>FINVIT!$B$49:$B$63</c:f>
              <c:strCache>
                <c:ptCount val="15"/>
                <c:pt idx="0">
                  <c:v>91_ABCCB_14-2</c:v>
                </c:pt>
                <c:pt idx="1">
                  <c:v>91_ABCCB_15</c:v>
                </c:pt>
                <c:pt idx="2">
                  <c:v>91_ALSEA_13</c:v>
                </c:pt>
                <c:pt idx="3">
                  <c:v>91_BNPPPF_15</c:v>
                </c:pt>
                <c:pt idx="4">
                  <c:v>91_DAIMLER_14-2</c:v>
                </c:pt>
                <c:pt idx="5">
                  <c:v>91_DAIMLER_14-3</c:v>
                </c:pt>
                <c:pt idx="6">
                  <c:v>91_FORD_14</c:v>
                </c:pt>
                <c:pt idx="7">
                  <c:v>91_FORD_14-2</c:v>
                </c:pt>
                <c:pt idx="8">
                  <c:v>91_FACILSA_14</c:v>
                </c:pt>
                <c:pt idx="9">
                  <c:v>91_FACILSA_14-2</c:v>
                </c:pt>
                <c:pt idx="10">
                  <c:v>91_FACILSA_15</c:v>
                </c:pt>
                <c:pt idx="11">
                  <c:v>91_IDEAL_11-2</c:v>
                </c:pt>
                <c:pt idx="12">
                  <c:v>91_OSM_15-2</c:v>
                </c:pt>
                <c:pt idx="13">
                  <c:v>91_VWLEASE_13-2</c:v>
                </c:pt>
                <c:pt idx="14">
                  <c:v>93_ARREACT_04815</c:v>
                </c:pt>
              </c:strCache>
            </c:strRef>
          </c:cat>
          <c:val>
            <c:numRef>
              <c:f>FINVIT!$C$49:$C$63</c:f>
              <c:numCache>
                <c:formatCode>_-* #,##0_-;\-* #,##0_-;_-* "-"??_-;_-@_-</c:formatCode>
                <c:ptCount val="15"/>
                <c:pt idx="0">
                  <c:v>401010.45</c:v>
                </c:pt>
                <c:pt idx="1">
                  <c:v>502236.92</c:v>
                </c:pt>
                <c:pt idx="2">
                  <c:v>175841.69</c:v>
                </c:pt>
                <c:pt idx="3">
                  <c:v>500514.8</c:v>
                </c:pt>
                <c:pt idx="4">
                  <c:v>250679.82</c:v>
                </c:pt>
                <c:pt idx="5">
                  <c:v>250094.72</c:v>
                </c:pt>
                <c:pt idx="6">
                  <c:v>501452.67</c:v>
                </c:pt>
                <c:pt idx="7">
                  <c:v>501232.09</c:v>
                </c:pt>
                <c:pt idx="8">
                  <c:v>346253.03</c:v>
                </c:pt>
                <c:pt idx="9">
                  <c:v>132993.72</c:v>
                </c:pt>
                <c:pt idx="10">
                  <c:v>250165.63</c:v>
                </c:pt>
                <c:pt idx="11">
                  <c:v>499504.78</c:v>
                </c:pt>
                <c:pt idx="12">
                  <c:v>1201522.72</c:v>
                </c:pt>
                <c:pt idx="13">
                  <c:v>288905.69</c:v>
                </c:pt>
                <c:pt idx="14">
                  <c:v>401059.48</c:v>
                </c:pt>
              </c:numCache>
            </c:numRef>
          </c:val>
        </c:ser>
        <c:dLbls>
          <c:showLegendKey val="0"/>
          <c:showVal val="0"/>
          <c:showCatName val="0"/>
          <c:showSerName val="0"/>
          <c:showPercent val="0"/>
          <c:showBubbleSize val="0"/>
        </c:dLbls>
        <c:gapWidth val="150"/>
        <c:shape val="box"/>
        <c:axId val="148281984"/>
        <c:axId val="148287872"/>
        <c:axId val="0"/>
      </c:bar3DChart>
      <c:catAx>
        <c:axId val="148281984"/>
        <c:scaling>
          <c:orientation val="minMax"/>
        </c:scaling>
        <c:delete val="0"/>
        <c:axPos val="b"/>
        <c:majorTickMark val="none"/>
        <c:minorTickMark val="none"/>
        <c:tickLblPos val="nextTo"/>
        <c:crossAx val="148287872"/>
        <c:crosses val="autoZero"/>
        <c:auto val="1"/>
        <c:lblAlgn val="ctr"/>
        <c:lblOffset val="100"/>
        <c:noMultiLvlLbl val="0"/>
      </c:catAx>
      <c:valAx>
        <c:axId val="148287872"/>
        <c:scaling>
          <c:orientation val="minMax"/>
        </c:scaling>
        <c:delete val="0"/>
        <c:axPos val="l"/>
        <c:majorGridlines/>
        <c:numFmt formatCode="_-* #,##0_-;\-* #,##0_-;_-* &quot;-&quot;??_-;_-@_-" sourceLinked="1"/>
        <c:majorTickMark val="none"/>
        <c:minorTickMark val="none"/>
        <c:tickLblPos val="nextTo"/>
        <c:crossAx val="148281984"/>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1/20/2016</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dirty="0"/>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3</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4</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12</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20</a:t>
            </a:fld>
            <a:endParaRPr lang="en-US" dirty="0"/>
          </a:p>
        </p:txBody>
      </p:sp>
    </p:spTree>
    <p:extLst>
      <p:ext uri="{BB962C8B-B14F-4D97-AF65-F5344CB8AC3E}">
        <p14:creationId xmlns:p14="http://schemas.microsoft.com/office/powerpoint/2010/main" val="1172814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21</a:t>
            </a:fld>
            <a:endParaRPr lang="en-US" dirty="0"/>
          </a:p>
        </p:txBody>
      </p:sp>
    </p:spTree>
    <p:extLst>
      <p:ext uri="{BB962C8B-B14F-4D97-AF65-F5344CB8AC3E}">
        <p14:creationId xmlns:p14="http://schemas.microsoft.com/office/powerpoint/2010/main" val="1172814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23</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24</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26</a:t>
            </a:fld>
            <a:endParaRPr lang="es-MX" dirty="0"/>
          </a:p>
        </p:txBody>
      </p:sp>
    </p:spTree>
    <p:extLst>
      <p:ext uri="{BB962C8B-B14F-4D97-AF65-F5344CB8AC3E}">
        <p14:creationId xmlns:p14="http://schemas.microsoft.com/office/powerpoint/2010/main" val="1045202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31</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dirty="0">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20/01/2016</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dirty="0"/>
          </a:p>
        </p:txBody>
      </p:sp>
    </p:spTree>
    <p:extLst>
      <p:ext uri="{BB962C8B-B14F-4D97-AF65-F5344CB8AC3E}">
        <p14:creationId xmlns:p14="http://schemas.microsoft.com/office/powerpoint/2010/main" val="18701642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dirty="0">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20/01/2016</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dirty="0"/>
          </a:p>
        </p:txBody>
      </p:sp>
    </p:spTree>
    <p:extLst>
      <p:ext uri="{BB962C8B-B14F-4D97-AF65-F5344CB8AC3E}">
        <p14:creationId xmlns:p14="http://schemas.microsoft.com/office/powerpoint/2010/main" val="1870164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dirty="0">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20/01/2016</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dirty="0"/>
          </a:p>
        </p:txBody>
      </p:sp>
    </p:spTree>
    <p:extLst>
      <p:ext uri="{BB962C8B-B14F-4D97-AF65-F5344CB8AC3E}">
        <p14:creationId xmlns:p14="http://schemas.microsoft.com/office/powerpoint/2010/main" val="18701642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23560013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846311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1111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2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tags" Target="../tags/tag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9.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2.xml"/><Relationship Id="rId7" Type="http://schemas.openxmlformats.org/officeDocument/2006/relationships/vmlDrawing" Target="../drawings/vmlDrawing3.v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4.xml"/><Relationship Id="rId10" Type="http://schemas.openxmlformats.org/officeDocument/2006/relationships/oleObject" Target="../embeddings/oleObject3.bin"/><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tags" Target="../tags/tag5.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vmlDrawing" Target="../drawings/vmlDrawing4.vml"/><Relationship Id="rId5" Type="http://schemas.openxmlformats.org/officeDocument/2006/relationships/theme" Target="../theme/theme4.xml"/><Relationship Id="rId10" Type="http://schemas.openxmlformats.org/officeDocument/2006/relationships/image" Target="../media/image1.emf"/><Relationship Id="rId4" Type="http://schemas.openxmlformats.org/officeDocument/2006/relationships/slideLayout" Target="../slideLayouts/slideLayout18.xml"/><Relationship Id="rId9"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tags" Target="../tags/tag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vmlDrawing" Target="../drawings/vmlDrawing5.vml"/><Relationship Id="rId5" Type="http://schemas.openxmlformats.org/officeDocument/2006/relationships/theme" Target="../theme/theme5.xml"/><Relationship Id="rId10" Type="http://schemas.openxmlformats.org/officeDocument/2006/relationships/image" Target="../media/image1.emf"/><Relationship Id="rId4" Type="http://schemas.openxmlformats.org/officeDocument/2006/relationships/slideLayout" Target="../slideLayouts/slideLayout22.xml"/><Relationship Id="rId9"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4.jp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6.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4.jp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7.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4.jp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5.xml"/><Relationship Id="rId7" Type="http://schemas.openxmlformats.org/officeDocument/2006/relationships/tags" Target="../tags/tag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vmlDrawing" Target="../drawings/vmlDrawing6.vml"/><Relationship Id="rId5" Type="http://schemas.openxmlformats.org/officeDocument/2006/relationships/theme" Target="../theme/theme9.xml"/><Relationship Id="rId10" Type="http://schemas.openxmlformats.org/officeDocument/2006/relationships/image" Target="../media/image1.emf"/><Relationship Id="rId4" Type="http://schemas.openxmlformats.org/officeDocument/2006/relationships/slideLayout" Target="../slideLayouts/slideLayout66.xml"/><Relationship Id="rId9" Type="http://schemas.openxmlformats.org/officeDocument/2006/relationships/oleObject" Target="../embeddings/oleObject6.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705" name="think-cell Slide" r:id="rId10" imgW="360" imgH="360" progId="TCLayout.ActiveDocument.1">
                  <p:embed/>
                </p:oleObj>
              </mc:Choice>
              <mc:Fallback>
                <p:oleObj name="think-cell Slide" r:id="rId10" imgW="360" imgH="360" progId="TCLayout.ActiveDocument.1">
                  <p:embed/>
                  <p:pic>
                    <p:nvPicPr>
                      <p:cNvPr id="0" name="Picture 2"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742"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5121"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338"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411"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476"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20/01/2016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20/01/2016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20/01/2016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8281"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5312278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2.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52.xml"/><Relationship Id="rId5" Type="http://schemas.openxmlformats.org/officeDocument/2006/relationships/chart" Target="../charts/chart19.xml"/><Relationship Id="rId4" Type="http://schemas.openxmlformats.org/officeDocument/2006/relationships/chart" Target="../charts/char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52.xml"/><Relationship Id="rId4" Type="http://schemas.openxmlformats.org/officeDocument/2006/relationships/chart" Target="../charts/char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1.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4119605" cy="1051612"/>
          </a:xfrm>
        </p:spPr>
        <p:txBody>
          <a:bodyPr>
            <a:normAutofit fontScale="90000"/>
          </a:bodyPr>
          <a:lstStyle/>
          <a:p>
            <a:r>
              <a:rPr lang="es-MX" sz="2500" b="1" dirty="0">
                <a:latin typeface="Century Gothic" pitchFamily="34" charset="0"/>
              </a:rPr>
              <a:t>Grupo de Trabajo de </a:t>
            </a:r>
            <a:r>
              <a:rPr lang="es-MX" sz="2500" b="1" dirty="0" smtClean="0">
                <a:latin typeface="Century Gothic" pitchFamily="34" charset="0"/>
              </a:rPr>
              <a:t>Inversiones</a:t>
            </a:r>
            <a:br>
              <a:rPr lang="es-MX" sz="2500" b="1" dirty="0" smtClean="0">
                <a:latin typeface="Century Gothic" pitchFamily="34" charset="0"/>
              </a:rPr>
            </a:br>
            <a:r>
              <a:rPr lang="es-MX" sz="2500" b="1" dirty="0" smtClean="0">
                <a:latin typeface="Century Gothic" pitchFamily="34" charset="0"/>
              </a:rPr>
              <a:t>Sesión </a:t>
            </a:r>
            <a:r>
              <a:rPr lang="es-MX" sz="2500" b="1" dirty="0">
                <a:latin typeface="Century Gothic" pitchFamily="34" charset="0"/>
              </a:rPr>
              <a:t>número </a:t>
            </a:r>
            <a:r>
              <a:rPr lang="es-MX" sz="2500" b="1" dirty="0" smtClean="0">
                <a:latin typeface="Century Gothic" pitchFamily="34" charset="0"/>
              </a:rPr>
              <a:t>011</a:t>
            </a:r>
            <a:endParaRPr lang="es-MX" sz="2500" b="1" dirty="0">
              <a:latin typeface="Century Gothic" pitchFamily="34" charset="0"/>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Century Gothic" pitchFamily="34" charset="0"/>
              </a:rPr>
              <a:t>Septiembre 2015</a:t>
            </a:r>
            <a:endParaRPr lang="es-MX" sz="2000" dirty="0">
              <a:latin typeface="Century Gothic" pitchFamily="34" charset="0"/>
            </a:endParaRPr>
          </a:p>
        </p:txBody>
      </p:sp>
    </p:spTree>
    <p:custDataLst>
      <p:tags r:id="rId1"/>
    </p:custDataLst>
    <p:extLst>
      <p:ext uri="{BB962C8B-B14F-4D97-AF65-F5344CB8AC3E}">
        <p14:creationId xmlns:p14="http://schemas.microsoft.com/office/powerpoint/2010/main" val="657846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smtClean="0">
                <a:solidFill>
                  <a:srgbClr val="CD0000"/>
                </a:solidFill>
                <a:latin typeface="Century Gothic" pitchFamily="34" charset="0"/>
              </a:rPr>
              <a:t>Informe sobre la transición del régimen de inversión SB1 al SB2</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el entorno económico</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resultados y estrategia de inversión del Fondo de Apoyo a las Necesidades de Vivienda de los Trabajadores (FANVIT</a:t>
            </a:r>
            <a:r>
              <a:rPr lang="es-MX" sz="1600" b="1" dirty="0" smtClean="0">
                <a:solidFill>
                  <a:srgbClr val="B2B2B2"/>
                </a:solidFill>
                <a:latin typeface="Century Gothic" pitchFamily="34" charset="0"/>
              </a:rPr>
              <a: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sobre la composición de la cartera del FANVIT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los avances en la implementación de lo establecido en la fracción V del Art. 51 del Estatuto Orgánico del Infonavit (Comité Cumplimiento Legal)</a:t>
            </a:r>
            <a:endParaRPr lang="es-MX" sz="1600" b="1" dirty="0" smtClean="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3 de septiembre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6984434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fontScale="90000"/>
          </a:bodyPr>
          <a:lstStyle/>
          <a:p>
            <a:r>
              <a:rPr lang="es-MX" sz="2400" b="1" dirty="0" smtClean="0">
                <a:latin typeface="Century Gothic" pitchFamily="34" charset="0"/>
              </a:rPr>
              <a:t>Implicaciones para llegar a un portafolio SB2</a:t>
            </a:r>
            <a:endParaRPr lang="es-MX" sz="2400" b="1" dirty="0">
              <a:latin typeface="Century Gothic" pitchFamily="34" charset="0"/>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a:t>
            </a:fld>
            <a:endParaRPr lang="es-ES" sz="1050" dirty="0">
              <a:solidFill>
                <a:prstClr val="black"/>
              </a:solidFill>
              <a:latin typeface="Century Gothic" pitchFamily="34" charset="0"/>
              <a:cs typeface="Arial" pitchFamily="34" charset="0"/>
            </a:endParaRPr>
          </a:p>
        </p:txBody>
      </p:sp>
      <p:sp>
        <p:nvSpPr>
          <p:cNvPr id="3" name="2 CuadroTexto"/>
          <p:cNvSpPr txBox="1"/>
          <p:nvPr/>
        </p:nvSpPr>
        <p:spPr>
          <a:xfrm>
            <a:off x="214161" y="3735887"/>
            <a:ext cx="8393405" cy="3031599"/>
          </a:xfrm>
          <a:prstGeom prst="rect">
            <a:avLst/>
          </a:prstGeom>
          <a:noFill/>
        </p:spPr>
        <p:txBody>
          <a:bodyPr wrap="square" rtlCol="0">
            <a:spAutoFit/>
          </a:bodyPr>
          <a:lstStyle/>
          <a:p>
            <a:pPr marL="285750" lvl="2" indent="-285750" algn="just">
              <a:spcAft>
                <a:spcPts val="600"/>
              </a:spcAft>
              <a:buClr>
                <a:srgbClr val="CD0000"/>
              </a:buClr>
              <a:buSzPct val="110000"/>
              <a:buFont typeface="Arial" pitchFamily="34" charset="0"/>
              <a:buChar char="•"/>
            </a:pPr>
            <a:r>
              <a:rPr lang="es-MX" sz="1200" dirty="0" smtClean="0">
                <a:latin typeface="Century Gothic" pitchFamily="34" charset="0"/>
              </a:rPr>
              <a:t>Mayor exposición para invertir en los siguientes productos financieros:</a:t>
            </a:r>
          </a:p>
          <a:p>
            <a:pPr marL="742690" lvl="3" indent="-285750" algn="just">
              <a:spcAft>
                <a:spcPts val="600"/>
              </a:spcAft>
              <a:buClr>
                <a:srgbClr val="CD0000"/>
              </a:buClr>
              <a:buSzPct val="110000"/>
              <a:buFont typeface="Arial" pitchFamily="34" charset="0"/>
              <a:buChar char="•"/>
            </a:pPr>
            <a:r>
              <a:rPr lang="es-MX" sz="1200" dirty="0" smtClean="0">
                <a:latin typeface="Century Gothic" pitchFamily="34" charset="0"/>
              </a:rPr>
              <a:t>Instrumentos bursatiliizados  de 10% al 15%.</a:t>
            </a:r>
          </a:p>
          <a:p>
            <a:pPr marL="742690" lvl="3" indent="-285750" algn="just">
              <a:spcAft>
                <a:spcPts val="600"/>
              </a:spcAft>
              <a:buClr>
                <a:srgbClr val="CD0000"/>
              </a:buClr>
              <a:buSzPct val="110000"/>
              <a:buFont typeface="Arial" pitchFamily="34" charset="0"/>
              <a:buChar char="•"/>
            </a:pPr>
            <a:r>
              <a:rPr lang="es-MX" sz="1200" dirty="0" smtClean="0">
                <a:latin typeface="Century Gothic" pitchFamily="34" charset="0"/>
              </a:rPr>
              <a:t>Instrumentos estructurados  </a:t>
            </a:r>
            <a:r>
              <a:rPr lang="es-MX" sz="1200" dirty="0">
                <a:latin typeface="Century Gothic" pitchFamily="34" charset="0"/>
              </a:rPr>
              <a:t>de </a:t>
            </a:r>
            <a:r>
              <a:rPr lang="es-MX" sz="1200" dirty="0" smtClean="0">
                <a:latin typeface="Century Gothic" pitchFamily="34" charset="0"/>
              </a:rPr>
              <a:t> 5% </a:t>
            </a:r>
            <a:r>
              <a:rPr lang="es-MX" sz="1200" dirty="0">
                <a:latin typeface="Century Gothic" pitchFamily="34" charset="0"/>
              </a:rPr>
              <a:t>al 15</a:t>
            </a:r>
            <a:r>
              <a:rPr lang="es-MX" sz="1200" dirty="0" smtClean="0">
                <a:latin typeface="Century Gothic" pitchFamily="34" charset="0"/>
              </a:rPr>
              <a:t>%.</a:t>
            </a:r>
          </a:p>
          <a:p>
            <a:pPr marL="742690" lvl="3" indent="-285750" algn="just">
              <a:spcAft>
                <a:spcPts val="600"/>
              </a:spcAft>
              <a:buClr>
                <a:srgbClr val="CD0000"/>
              </a:buClr>
              <a:buSzPct val="110000"/>
              <a:buFont typeface="Arial" pitchFamily="34" charset="0"/>
              <a:buChar char="•"/>
            </a:pPr>
            <a:r>
              <a:rPr lang="es-MX" sz="1200" dirty="0" smtClean="0">
                <a:latin typeface="Century Gothic" pitchFamily="34" charset="0"/>
              </a:rPr>
              <a:t>Certificados de capital de desarrollo (CKD) 0% a 15% </a:t>
            </a:r>
            <a:r>
              <a:rPr lang="es-MX" sz="800" dirty="0" smtClean="0">
                <a:latin typeface="Century Gothic" pitchFamily="34" charset="0"/>
              </a:rPr>
              <a:t>(Se considera producto estructurado)</a:t>
            </a:r>
          </a:p>
          <a:p>
            <a:pPr marL="742690" lvl="3" indent="-285750" algn="just">
              <a:spcAft>
                <a:spcPts val="600"/>
              </a:spcAft>
              <a:buClr>
                <a:srgbClr val="CD0000"/>
              </a:buClr>
              <a:buSzPct val="110000"/>
              <a:buFont typeface="Arial" pitchFamily="34" charset="0"/>
              <a:buChar char="•"/>
            </a:pPr>
            <a:r>
              <a:rPr lang="es-MX" sz="1200" dirty="0" smtClean="0">
                <a:latin typeface="Century Gothic" pitchFamily="34" charset="0"/>
              </a:rPr>
              <a:t>Renta variable de 5% a 25%. </a:t>
            </a:r>
          </a:p>
          <a:p>
            <a:pPr marL="742690" lvl="3" indent="-285750" algn="just">
              <a:spcAft>
                <a:spcPts val="600"/>
              </a:spcAft>
              <a:buClr>
                <a:srgbClr val="CD0000"/>
              </a:buClr>
              <a:buSzPct val="110000"/>
              <a:buFont typeface="Arial" pitchFamily="34" charset="0"/>
              <a:buChar char="•"/>
            </a:pPr>
            <a:r>
              <a:rPr lang="es-MX" sz="1200" dirty="0" smtClean="0">
                <a:latin typeface="Century Gothic" pitchFamily="34" charset="0"/>
              </a:rPr>
              <a:t>Mercancías de 0% a 5%.</a:t>
            </a:r>
          </a:p>
          <a:p>
            <a:pPr marL="285750" lvl="2" indent="-285750" algn="just">
              <a:spcAft>
                <a:spcPts val="600"/>
              </a:spcAft>
              <a:buClr>
                <a:srgbClr val="CD0000"/>
              </a:buClr>
              <a:buSzPct val="110000"/>
              <a:buFont typeface="Arial" pitchFamily="34" charset="0"/>
              <a:buChar char="•"/>
            </a:pPr>
            <a:r>
              <a:rPr lang="es-MX" sz="1200" dirty="0" smtClean="0">
                <a:latin typeface="Century Gothic" pitchFamily="34" charset="0"/>
              </a:rPr>
              <a:t>Menor dependencia a productos financieros de protección inflacionaria (no será necesario tener el 51% mínimo).</a:t>
            </a:r>
          </a:p>
          <a:p>
            <a:pPr marL="285750" lvl="2" indent="-285750" algn="just">
              <a:spcAft>
                <a:spcPts val="600"/>
              </a:spcAft>
              <a:buClr>
                <a:srgbClr val="CD0000"/>
              </a:buClr>
              <a:buSzPct val="110000"/>
              <a:buFont typeface="Arial" pitchFamily="34" charset="0"/>
              <a:buChar char="•"/>
            </a:pPr>
            <a:r>
              <a:rPr lang="es-MX" sz="1200" dirty="0" smtClean="0">
                <a:latin typeface="Century Gothic" pitchFamily="34" charset="0"/>
              </a:rPr>
              <a:t>Mayor nivel de VAR de .70% a 1.10%.</a:t>
            </a:r>
          </a:p>
          <a:p>
            <a:pPr marL="285750" lvl="2" indent="-285750" algn="just">
              <a:spcAft>
                <a:spcPts val="600"/>
              </a:spcAft>
              <a:buClr>
                <a:srgbClr val="CD0000"/>
              </a:buClr>
              <a:buSzPct val="110000"/>
              <a:buFont typeface="Arial" pitchFamily="34" charset="0"/>
              <a:buChar char="•"/>
            </a:pPr>
            <a:r>
              <a:rPr lang="es-MX" sz="1200" dirty="0" smtClean="0">
                <a:latin typeface="Century Gothic" pitchFamily="34" charset="0"/>
              </a:rPr>
              <a:t>Productos derivados son indispensable para poder cubrir el riesgo de alzas en las tasas de interés y de tipo de cambio.</a:t>
            </a:r>
            <a:endParaRPr lang="es-MX" sz="1200" dirty="0">
              <a:latin typeface="Century Gothic" pitchFamily="34" charset="0"/>
            </a:endParaRPr>
          </a:p>
          <a:p>
            <a:pPr marL="0" lvl="2" algn="just">
              <a:spcAft>
                <a:spcPts val="600"/>
              </a:spcAft>
              <a:buClr>
                <a:srgbClr val="CD0000"/>
              </a:buClr>
              <a:buSzPct val="110000"/>
            </a:pPr>
            <a:endParaRPr lang="es-MX" sz="1400" dirty="0" smtClean="0">
              <a:latin typeface="Century Gothic" pitchFamily="34" charset="0"/>
              <a:cs typeface="Myriad Pro"/>
            </a:endParaRPr>
          </a:p>
        </p:txBody>
      </p:sp>
      <p:graphicFrame>
        <p:nvGraphicFramePr>
          <p:cNvPr id="2" name="1 Gráfico"/>
          <p:cNvGraphicFramePr/>
          <p:nvPr>
            <p:extLst>
              <p:ext uri="{D42A27DB-BD31-4B8C-83A1-F6EECF244321}">
                <p14:modId xmlns:p14="http://schemas.microsoft.com/office/powerpoint/2010/main" val="3536944438"/>
              </p:ext>
            </p:extLst>
          </p:nvPr>
        </p:nvGraphicFramePr>
        <p:xfrm>
          <a:off x="-98577" y="1238678"/>
          <a:ext cx="4699221" cy="23499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Gráfico"/>
          <p:cNvGraphicFramePr/>
          <p:nvPr>
            <p:extLst>
              <p:ext uri="{D42A27DB-BD31-4B8C-83A1-F6EECF244321}">
                <p14:modId xmlns:p14="http://schemas.microsoft.com/office/powerpoint/2010/main" val="2003177324"/>
              </p:ext>
            </p:extLst>
          </p:nvPr>
        </p:nvGraphicFramePr>
        <p:xfrm>
          <a:off x="4744731" y="1238678"/>
          <a:ext cx="4699221" cy="2349921"/>
        </p:xfrm>
        <a:graphic>
          <a:graphicData uri="http://schemas.openxmlformats.org/drawingml/2006/chart">
            <c:chart xmlns:c="http://schemas.openxmlformats.org/drawingml/2006/chart" xmlns:r="http://schemas.openxmlformats.org/officeDocument/2006/relationships" r:id="rId4"/>
          </a:graphicData>
        </a:graphic>
      </p:graphicFrame>
      <p:sp>
        <p:nvSpPr>
          <p:cNvPr id="7" name="6 Rectángulo"/>
          <p:cNvSpPr/>
          <p:nvPr/>
        </p:nvSpPr>
        <p:spPr>
          <a:xfrm>
            <a:off x="277267" y="981487"/>
            <a:ext cx="4712812" cy="276999"/>
          </a:xfrm>
          <a:prstGeom prst="rect">
            <a:avLst/>
          </a:prstGeom>
        </p:spPr>
        <p:txBody>
          <a:bodyPr wrap="square">
            <a:spAutoFit/>
          </a:bodyPr>
          <a:lstStyle/>
          <a:p>
            <a:pPr algn="ctr"/>
            <a:r>
              <a:rPr lang="es-MX" sz="1200" b="1" dirty="0">
                <a:latin typeface="Century Gothic" pitchFamily="34" charset="0"/>
              </a:rPr>
              <a:t>S</a:t>
            </a:r>
            <a:r>
              <a:rPr lang="es-MX" sz="1200" b="1" dirty="0" smtClean="0">
                <a:latin typeface="Century Gothic" pitchFamily="34" charset="0"/>
              </a:rPr>
              <a:t>iefore Básica 1</a:t>
            </a:r>
            <a:r>
              <a:rPr lang="es-MX" sz="1200" b="1" baseline="30000" dirty="0" smtClean="0">
                <a:latin typeface="Century Gothic" pitchFamily="34" charset="0"/>
              </a:rPr>
              <a:t>1</a:t>
            </a:r>
          </a:p>
        </p:txBody>
      </p:sp>
      <p:sp>
        <p:nvSpPr>
          <p:cNvPr id="8" name="7 Rectángulo"/>
          <p:cNvSpPr/>
          <p:nvPr/>
        </p:nvSpPr>
        <p:spPr>
          <a:xfrm>
            <a:off x="4744731" y="981487"/>
            <a:ext cx="4399269" cy="276999"/>
          </a:xfrm>
          <a:prstGeom prst="rect">
            <a:avLst/>
          </a:prstGeom>
        </p:spPr>
        <p:txBody>
          <a:bodyPr wrap="square">
            <a:spAutoFit/>
          </a:bodyPr>
          <a:lstStyle/>
          <a:p>
            <a:pPr algn="ctr"/>
            <a:r>
              <a:rPr lang="es-MX" sz="1200" b="1" dirty="0">
                <a:latin typeface="Century Gothic" pitchFamily="34" charset="0"/>
              </a:rPr>
              <a:t>S</a:t>
            </a:r>
            <a:r>
              <a:rPr lang="es-MX" sz="1200" b="1" dirty="0" smtClean="0">
                <a:latin typeface="Century Gothic" pitchFamily="34" charset="0"/>
              </a:rPr>
              <a:t>iefore Básica 2 </a:t>
            </a:r>
            <a:r>
              <a:rPr lang="es-MX" sz="1200" b="1" baseline="30000" dirty="0" smtClean="0">
                <a:latin typeface="Century Gothic" pitchFamily="34" charset="0"/>
              </a:rPr>
              <a:t>1</a:t>
            </a:r>
            <a:endParaRPr lang="es-MX" sz="1200" b="1" baseline="30000" dirty="0">
              <a:latin typeface="Century Gothic" pitchFamily="34" charset="0"/>
            </a:endParaRPr>
          </a:p>
        </p:txBody>
      </p:sp>
      <p:sp>
        <p:nvSpPr>
          <p:cNvPr id="4" name="3 Flecha derecha"/>
          <p:cNvSpPr/>
          <p:nvPr/>
        </p:nvSpPr>
        <p:spPr>
          <a:xfrm>
            <a:off x="4122934" y="2182490"/>
            <a:ext cx="938150" cy="551193"/>
          </a:xfrm>
          <a:prstGeom prst="rightArrow">
            <a:avLst/>
          </a:prstGeom>
          <a:solidFill>
            <a:srgbClr val="C0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4 Rectángulo"/>
          <p:cNvSpPr/>
          <p:nvPr/>
        </p:nvSpPr>
        <p:spPr>
          <a:xfrm>
            <a:off x="49000" y="6572376"/>
            <a:ext cx="3762568" cy="246221"/>
          </a:xfrm>
          <a:prstGeom prst="rect">
            <a:avLst/>
          </a:prstGeom>
        </p:spPr>
        <p:txBody>
          <a:bodyPr wrap="none">
            <a:spAutoFit/>
          </a:bodyPr>
          <a:lstStyle/>
          <a:p>
            <a:r>
              <a:rPr lang="es-MX" sz="1000" dirty="0" smtClean="0">
                <a:latin typeface="Century Gothic" pitchFamily="34" charset="0"/>
              </a:rPr>
              <a:t>1. Ejemplo de portafolios con base al régimen estipulado </a:t>
            </a:r>
            <a:endParaRPr lang="es-MX" sz="1000" dirty="0"/>
          </a:p>
        </p:txBody>
      </p:sp>
    </p:spTree>
    <p:extLst>
      <p:ext uri="{BB962C8B-B14F-4D97-AF65-F5344CB8AC3E}">
        <p14:creationId xmlns:p14="http://schemas.microsoft.com/office/powerpoint/2010/main" val="2023199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7576642" cy="677773"/>
          </a:xfrm>
        </p:spPr>
        <p:txBody>
          <a:bodyPr>
            <a:noAutofit/>
          </a:bodyPr>
          <a:lstStyle/>
          <a:p>
            <a:r>
              <a:rPr lang="es-MX" sz="2000" b="1" dirty="0">
                <a:latin typeface="Century Gothic" pitchFamily="34" charset="0"/>
              </a:rPr>
              <a:t>Estrategia de inversión para llegar a un portafolio </a:t>
            </a:r>
            <a:r>
              <a:rPr lang="es-MX" sz="2000" b="1" dirty="0" smtClean="0">
                <a:latin typeface="Century Gothic" pitchFamily="34" charset="0"/>
              </a:rPr>
              <a:t>SB2 (1/2)</a:t>
            </a:r>
            <a:endParaRPr lang="es-MX" sz="2000" b="1" dirty="0">
              <a:latin typeface="Century Gothic" pitchFamily="34" charset="0"/>
            </a:endParaRPr>
          </a:p>
        </p:txBody>
      </p:sp>
      <p:sp>
        <p:nvSpPr>
          <p:cNvPr id="5" name="Rectangle 54"/>
          <p:cNvSpPr/>
          <p:nvPr/>
        </p:nvSpPr>
        <p:spPr>
          <a:xfrm>
            <a:off x="384128" y="3454206"/>
            <a:ext cx="1440000" cy="2946595"/>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sz="1600" b="1" dirty="0">
                <a:solidFill>
                  <a:schemeClr val="bg1"/>
                </a:solidFill>
                <a:latin typeface="Century Gothic" pitchFamily="34" charset="0"/>
              </a:rPr>
              <a:t>Renta Fija</a:t>
            </a:r>
          </a:p>
        </p:txBody>
      </p:sp>
      <p:sp>
        <p:nvSpPr>
          <p:cNvPr id="8" name="ColumnHeader"/>
          <p:cNvSpPr>
            <a:spLocks noChangeArrowheads="1"/>
          </p:cNvSpPr>
          <p:nvPr/>
        </p:nvSpPr>
        <p:spPr bwMode="gray">
          <a:xfrm>
            <a:off x="294128" y="3067963"/>
            <a:ext cx="1620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Dimensión</a:t>
            </a:r>
            <a:endParaRPr lang="es-MX" sz="1400" b="1" dirty="0">
              <a:solidFill>
                <a:prstClr val="black"/>
              </a:solidFill>
              <a:latin typeface="Century Gothic" pitchFamily="34" charset="0"/>
            </a:endParaRPr>
          </a:p>
        </p:txBody>
      </p:sp>
      <p:sp>
        <p:nvSpPr>
          <p:cNvPr id="9" name="ColumnHeader"/>
          <p:cNvSpPr>
            <a:spLocks noChangeArrowheads="1"/>
          </p:cNvSpPr>
          <p:nvPr/>
        </p:nvSpPr>
        <p:spPr bwMode="gray">
          <a:xfrm>
            <a:off x="2192557" y="3076378"/>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Descripción</a:t>
            </a:r>
            <a:endParaRPr lang="es-MX" sz="1400" b="1" dirty="0">
              <a:solidFill>
                <a:prstClr val="black"/>
              </a:solidFill>
              <a:latin typeface="Century Gothic" pitchFamily="34" charset="0"/>
            </a:endParaRPr>
          </a:p>
        </p:txBody>
      </p:sp>
      <p:sp>
        <p:nvSpPr>
          <p:cNvPr id="2" name="1 Rectángulo"/>
          <p:cNvSpPr/>
          <p:nvPr/>
        </p:nvSpPr>
        <p:spPr>
          <a:xfrm>
            <a:off x="2156557" y="3536582"/>
            <a:ext cx="6480000" cy="2554545"/>
          </a:xfrm>
          <a:prstGeom prst="rect">
            <a:avLst/>
          </a:prstGeom>
        </p:spPr>
        <p:txBody>
          <a:bodyPr wrap="square">
            <a:spAutoFit/>
          </a:bodyPr>
          <a:lstStyle/>
          <a:p>
            <a:pPr marL="180975" lvl="2" indent="-180975" algn="just">
              <a:spcAft>
                <a:spcPts val="1200"/>
              </a:spcAft>
              <a:buClr>
                <a:srgbClr val="CD0000"/>
              </a:buClr>
              <a:buSzPct val="110000"/>
              <a:buFont typeface="Arial" panose="020B0604020202020204" pitchFamily="34" charset="0"/>
              <a:buChar char="•"/>
            </a:pPr>
            <a:r>
              <a:rPr lang="es-MX" sz="1400" dirty="0" smtClean="0">
                <a:latin typeface="Century Gothic" pitchFamily="34" charset="0"/>
                <a:cs typeface="Myriad Pro"/>
              </a:rPr>
              <a:t>Aumentar la exposición a instrumentos </a:t>
            </a:r>
            <a:r>
              <a:rPr lang="es-MX" sz="1400" dirty="0" err="1" smtClean="0">
                <a:latin typeface="Century Gothic" pitchFamily="34" charset="0"/>
                <a:cs typeface="Myriad Pro"/>
              </a:rPr>
              <a:t>bursatilzados</a:t>
            </a:r>
            <a:r>
              <a:rPr lang="es-MX" sz="1400" dirty="0" smtClean="0">
                <a:latin typeface="Century Gothic" pitchFamily="34" charset="0"/>
                <a:cs typeface="Myriad Pro"/>
              </a:rPr>
              <a:t> que generen mayor rendimiento disminuyendo la exposición a instrumentos gubernamentales para incrementar la sobre tasa y el cupón del portafolio.</a:t>
            </a:r>
          </a:p>
          <a:p>
            <a:pPr marL="180975" lvl="2" indent="-180975" algn="just">
              <a:spcAft>
                <a:spcPts val="1200"/>
              </a:spcAft>
              <a:buClr>
                <a:srgbClr val="CD0000"/>
              </a:buClr>
              <a:buSzPct val="110000"/>
              <a:buFont typeface="Arial" panose="020B0604020202020204" pitchFamily="34" charset="0"/>
              <a:buChar char="•"/>
            </a:pPr>
            <a:r>
              <a:rPr lang="es-MX" sz="1400" dirty="0" smtClean="0">
                <a:latin typeface="Century Gothic" pitchFamily="34" charset="0"/>
                <a:cs typeface="Myriad Pro"/>
              </a:rPr>
              <a:t>Explorar el invertir en </a:t>
            </a:r>
            <a:r>
              <a:rPr lang="es-MX" sz="1400" dirty="0">
                <a:latin typeface="Century Gothic" pitchFamily="34" charset="0"/>
              </a:rPr>
              <a:t>Certificados de capital de desarrollo (CKD) </a:t>
            </a:r>
            <a:r>
              <a:rPr lang="es-MX" sz="1400" dirty="0" smtClean="0">
                <a:latin typeface="Century Gothic" pitchFamily="34" charset="0"/>
              </a:rPr>
              <a:t>en sectores económicos con potencial de crecimiento y disminuir la exposición a instrumentos de protección inflacionaria.</a:t>
            </a:r>
          </a:p>
          <a:p>
            <a:pPr marL="180975" lvl="2" indent="-180975" algn="just">
              <a:spcAft>
                <a:spcPts val="1200"/>
              </a:spcAft>
              <a:buClr>
                <a:srgbClr val="CD0000"/>
              </a:buClr>
              <a:buSzPct val="110000"/>
              <a:buFont typeface="Arial" panose="020B0604020202020204" pitchFamily="34" charset="0"/>
              <a:buChar char="•"/>
            </a:pPr>
            <a:r>
              <a:rPr lang="es-MX" sz="1400" dirty="0" smtClean="0">
                <a:latin typeface="Century Gothic" pitchFamily="34" charset="0"/>
                <a:cs typeface="Myriad Pro"/>
              </a:rPr>
              <a:t>Incrementar la exposición a instrumentos estructurados que generen mayor rendimiento </a:t>
            </a:r>
            <a:r>
              <a:rPr lang="es-MX" sz="1400" dirty="0" smtClean="0">
                <a:latin typeface="Century Gothic" pitchFamily="34" charset="0"/>
              </a:rPr>
              <a:t>y </a:t>
            </a:r>
            <a:r>
              <a:rPr lang="es-MX" sz="1400" dirty="0">
                <a:latin typeface="Century Gothic" pitchFamily="34" charset="0"/>
              </a:rPr>
              <a:t>disminuir la exposición a instrumentos de protección </a:t>
            </a:r>
            <a:r>
              <a:rPr lang="es-MX" sz="1400" dirty="0" smtClean="0">
                <a:latin typeface="Century Gothic" pitchFamily="34" charset="0"/>
              </a:rPr>
              <a:t>inflacionaria </a:t>
            </a:r>
            <a:r>
              <a:rPr lang="es-MX" sz="1400" dirty="0">
                <a:latin typeface="Century Gothic" pitchFamily="34" charset="0"/>
              </a:rPr>
              <a:t>en periodos de inflaciones </a:t>
            </a:r>
            <a:r>
              <a:rPr lang="es-MX" sz="1400" dirty="0" smtClean="0">
                <a:latin typeface="Century Gothic" pitchFamily="34" charset="0"/>
              </a:rPr>
              <a:t>bajas (Ene-Jun).</a:t>
            </a:r>
            <a:endParaRPr lang="es-MX" sz="1400" dirty="0" smtClean="0">
              <a:latin typeface="Century Gothic" pitchFamily="34" charset="0"/>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3</a:t>
            </a:fld>
            <a:endParaRPr lang="es-ES" sz="1050" dirty="0">
              <a:solidFill>
                <a:prstClr val="black"/>
              </a:solidFill>
              <a:latin typeface="Century Gothic" pitchFamily="34" charset="0"/>
              <a:cs typeface="Arial" pitchFamily="34" charset="0"/>
            </a:endParaRPr>
          </a:p>
        </p:txBody>
      </p:sp>
      <p:sp>
        <p:nvSpPr>
          <p:cNvPr id="12" name="11 Rectángulo"/>
          <p:cNvSpPr/>
          <p:nvPr/>
        </p:nvSpPr>
        <p:spPr>
          <a:xfrm>
            <a:off x="317141" y="1147248"/>
            <a:ext cx="6480000" cy="307777"/>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endParaRPr lang="es-MX" sz="1400" dirty="0">
              <a:latin typeface="Century Gothic" pitchFamily="34" charset="0"/>
              <a:cs typeface="Myriad Pro"/>
            </a:endParaRPr>
          </a:p>
        </p:txBody>
      </p:sp>
      <p:sp>
        <p:nvSpPr>
          <p:cNvPr id="4" name="3 CuadroTexto"/>
          <p:cNvSpPr txBox="1"/>
          <p:nvPr/>
        </p:nvSpPr>
        <p:spPr>
          <a:xfrm>
            <a:off x="342158" y="1074427"/>
            <a:ext cx="8197168" cy="1677382"/>
          </a:xfrm>
          <a:prstGeom prst="rect">
            <a:avLst/>
          </a:prstGeom>
          <a:noFill/>
        </p:spPr>
        <p:txBody>
          <a:bodyPr wrap="square" rtlCol="0">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a:latin typeface="Century Gothic" pitchFamily="34" charset="0"/>
                <a:cs typeface="Myriad Pro"/>
              </a:rPr>
              <a:t>Para el diseño de la estrategia de inversión a seguir para llevar </a:t>
            </a:r>
            <a:r>
              <a:rPr lang="es-MX" sz="1400" dirty="0" smtClean="0">
                <a:latin typeface="Century Gothic" pitchFamily="34" charset="0"/>
                <a:cs typeface="Myriad Pro"/>
              </a:rPr>
              <a:t>acabo </a:t>
            </a:r>
            <a:r>
              <a:rPr lang="es-MX" sz="1400" dirty="0">
                <a:latin typeface="Century Gothic" pitchFamily="34" charset="0"/>
                <a:cs typeface="Myriad Pro"/>
              </a:rPr>
              <a:t>la transición del portafolio de un régimen SB1 a uno SB2 se tomaron en cuenta las siguientes consideraciones y supuestos: </a:t>
            </a:r>
          </a:p>
          <a:p>
            <a:pPr marL="463550" indent="-285750" algn="just">
              <a:buClr>
                <a:srgbClr val="CD0000"/>
              </a:buClr>
              <a:buFont typeface="Courier New" panose="02070309020205020404" pitchFamily="49" charset="0"/>
              <a:buChar char="o"/>
            </a:pPr>
            <a:r>
              <a:rPr lang="es-MX" sz="1400" dirty="0" smtClean="0">
                <a:latin typeface="Century Gothic" pitchFamily="34" charset="0"/>
                <a:cs typeface="Myriad Pro"/>
              </a:rPr>
              <a:t>Las </a:t>
            </a:r>
            <a:r>
              <a:rPr lang="es-MX" sz="1400" dirty="0">
                <a:latin typeface="Century Gothic" pitchFamily="34" charset="0"/>
                <a:cs typeface="Myriad Pro"/>
              </a:rPr>
              <a:t>condiciones actuales </a:t>
            </a:r>
            <a:r>
              <a:rPr lang="es-MX" sz="1400" dirty="0" smtClean="0">
                <a:latin typeface="Century Gothic" pitchFamily="34" charset="0"/>
                <a:cs typeface="Myriad Pro"/>
              </a:rPr>
              <a:t>de los mercados locales </a:t>
            </a:r>
            <a:r>
              <a:rPr lang="es-MX" sz="1400" dirty="0">
                <a:latin typeface="Century Gothic" pitchFamily="34" charset="0"/>
                <a:cs typeface="Myriad Pro"/>
              </a:rPr>
              <a:t>e </a:t>
            </a:r>
            <a:r>
              <a:rPr lang="es-MX" sz="1400" dirty="0" smtClean="0">
                <a:latin typeface="Century Gothic" pitchFamily="34" charset="0"/>
                <a:cs typeface="Myriad Pro"/>
              </a:rPr>
              <a:t>internacionales; </a:t>
            </a:r>
          </a:p>
          <a:p>
            <a:pPr marL="463550" indent="-285750" algn="just">
              <a:buClr>
                <a:srgbClr val="CD0000"/>
              </a:buClr>
              <a:buFont typeface="Courier New" panose="02070309020205020404" pitchFamily="49" charset="0"/>
              <a:buChar char="o"/>
            </a:pPr>
            <a:r>
              <a:rPr lang="es-MX" sz="1400" dirty="0" smtClean="0">
                <a:latin typeface="Century Gothic" pitchFamily="34" charset="0"/>
                <a:cs typeface="Myriad Pro"/>
              </a:rPr>
              <a:t>El </a:t>
            </a:r>
            <a:r>
              <a:rPr lang="es-MX" sz="1400" dirty="0">
                <a:latin typeface="Century Gothic" pitchFamily="34" charset="0"/>
                <a:cs typeface="Myriad Pro"/>
              </a:rPr>
              <a:t>principio de riesgo rendimiento </a:t>
            </a:r>
            <a:r>
              <a:rPr lang="es-MX" sz="1400" dirty="0" smtClean="0">
                <a:latin typeface="Century Gothic" pitchFamily="34" charset="0"/>
                <a:cs typeface="Myriad Pro"/>
              </a:rPr>
              <a:t>y; </a:t>
            </a:r>
          </a:p>
          <a:p>
            <a:pPr marL="463550" indent="-285750" algn="just">
              <a:buClr>
                <a:srgbClr val="CD0000"/>
              </a:buClr>
              <a:buFont typeface="Courier New" panose="02070309020205020404" pitchFamily="49" charset="0"/>
              <a:buChar char="o"/>
            </a:pPr>
            <a:r>
              <a:rPr lang="es-MX" sz="1400" dirty="0" smtClean="0">
                <a:latin typeface="Century Gothic" pitchFamily="34" charset="0"/>
                <a:cs typeface="Myriad Pro"/>
              </a:rPr>
              <a:t>La futura utilización de instrumentos derivados para proteger el portafolio en periodos de alza de tasa y de tipo de cambio.</a:t>
            </a:r>
            <a:endParaRPr lang="es-MX" sz="1400" dirty="0">
              <a:latin typeface="Century Gothic" pitchFamily="34" charset="0"/>
              <a:cs typeface="Myriad Pro"/>
            </a:endParaRPr>
          </a:p>
        </p:txBody>
      </p:sp>
    </p:spTree>
    <p:extLst>
      <p:ext uri="{BB962C8B-B14F-4D97-AF65-F5344CB8AC3E}">
        <p14:creationId xmlns:p14="http://schemas.microsoft.com/office/powerpoint/2010/main" val="2405632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4"/>
          <p:cNvSpPr/>
          <p:nvPr/>
        </p:nvSpPr>
        <p:spPr>
          <a:xfrm>
            <a:off x="215496" y="3810860"/>
            <a:ext cx="1440000" cy="1651728"/>
          </a:xfrm>
          <a:prstGeom prst="rect">
            <a:avLst/>
          </a:prstGeom>
          <a:solidFill>
            <a:srgbClr val="017475"/>
          </a:solidFill>
          <a:ln w="9525" algn="ctr">
            <a:solidFill>
              <a:srgbClr val="017475"/>
            </a:solidFill>
            <a:miter lim="800000"/>
            <a:headEnd type="none" w="lg" len="lg"/>
            <a:tailEnd type="none" w="lg" len="lg"/>
          </a:ln>
        </p:spPr>
        <p:txBody>
          <a:bodyPr wrap="square" lIns="36000" tIns="91440" bIns="91440" rtlCol="0" anchor="ctr" anchorCtr="1"/>
          <a:lstStyle/>
          <a:p>
            <a:pPr algn="ctr" defTabSz="914400"/>
            <a:r>
              <a:rPr lang="es-MX" sz="1600" b="1" dirty="0">
                <a:solidFill>
                  <a:schemeClr val="bg1"/>
                </a:solidFill>
                <a:latin typeface="Century Gothic" pitchFamily="34" charset="0"/>
              </a:rPr>
              <a:t>Mercancías</a:t>
            </a:r>
          </a:p>
        </p:txBody>
      </p:sp>
      <p:sp>
        <p:nvSpPr>
          <p:cNvPr id="6" name="Rectangle 55"/>
          <p:cNvSpPr/>
          <p:nvPr/>
        </p:nvSpPr>
        <p:spPr>
          <a:xfrm>
            <a:off x="215496" y="1837754"/>
            <a:ext cx="1440000" cy="1645909"/>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600" b="1" dirty="0">
                <a:solidFill>
                  <a:schemeClr val="bg1"/>
                </a:solidFill>
                <a:latin typeface="Century Gothic" pitchFamily="34" charset="0"/>
              </a:rPr>
              <a:t>Renta Variable</a:t>
            </a:r>
          </a:p>
        </p:txBody>
      </p:sp>
      <p:cxnSp>
        <p:nvCxnSpPr>
          <p:cNvPr id="7" name="Straight Connector 74"/>
          <p:cNvCxnSpPr/>
          <p:nvPr/>
        </p:nvCxnSpPr>
        <p:spPr>
          <a:xfrm>
            <a:off x="144000" y="3609558"/>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191072" y="1411739"/>
            <a:ext cx="1620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Dimensión</a:t>
            </a:r>
            <a:endParaRPr lang="es-MX" sz="1400" b="1" dirty="0">
              <a:solidFill>
                <a:prstClr val="black"/>
              </a:solidFill>
              <a:latin typeface="Century Gothic" pitchFamily="34" charset="0"/>
            </a:endParaRPr>
          </a:p>
        </p:txBody>
      </p:sp>
      <p:sp>
        <p:nvSpPr>
          <p:cNvPr id="9" name="ColumnHeader"/>
          <p:cNvSpPr>
            <a:spLocks noChangeArrowheads="1"/>
          </p:cNvSpPr>
          <p:nvPr/>
        </p:nvSpPr>
        <p:spPr bwMode="gray">
          <a:xfrm>
            <a:off x="2103554" y="1417075"/>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Descripción</a:t>
            </a:r>
            <a:endParaRPr lang="es-MX" sz="1400" b="1" dirty="0">
              <a:solidFill>
                <a:prstClr val="black"/>
              </a:solidFill>
              <a:latin typeface="Century Gothic" pitchFamily="34" charset="0"/>
            </a:endParaRPr>
          </a:p>
        </p:txBody>
      </p:sp>
      <p:sp>
        <p:nvSpPr>
          <p:cNvPr id="2" name="1 Rectángulo"/>
          <p:cNvSpPr/>
          <p:nvPr/>
        </p:nvSpPr>
        <p:spPr>
          <a:xfrm>
            <a:off x="2085554" y="1901604"/>
            <a:ext cx="6480000" cy="1384995"/>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Aumentar gradualmente la exposición a instrumentos de renta variable aprovechando las condiciones macroeconómicas nacionales e internacionales y tomar ventaja del universo tan amplio de instrumentos de renta variable tanto nacionales como internacionales y disminuir </a:t>
            </a:r>
            <a:r>
              <a:rPr lang="es-MX" sz="1400" dirty="0" smtClean="0">
                <a:latin typeface="Century Gothic" pitchFamily="34" charset="0"/>
              </a:rPr>
              <a:t>la </a:t>
            </a:r>
            <a:r>
              <a:rPr lang="es-MX" sz="1400" dirty="0">
                <a:latin typeface="Century Gothic" pitchFamily="34" charset="0"/>
              </a:rPr>
              <a:t>exposición a instrumentos de protección inflacionaria en periodos de inflaciones </a:t>
            </a:r>
            <a:r>
              <a:rPr lang="es-MX" sz="1400" dirty="0" smtClean="0">
                <a:latin typeface="Century Gothic" pitchFamily="34" charset="0"/>
              </a:rPr>
              <a:t>bajas (Ene-Jun).</a:t>
            </a:r>
            <a:endParaRPr lang="es-MX" sz="1400" dirty="0">
              <a:latin typeface="Century Gothic" pitchFamily="34" charset="0"/>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4</a:t>
            </a:fld>
            <a:endParaRPr lang="es-ES" sz="1050" dirty="0">
              <a:solidFill>
                <a:prstClr val="black"/>
              </a:solidFill>
              <a:latin typeface="Century Gothic" pitchFamily="34" charset="0"/>
              <a:cs typeface="Arial" pitchFamily="34" charset="0"/>
            </a:endParaRPr>
          </a:p>
        </p:txBody>
      </p:sp>
      <p:sp>
        <p:nvSpPr>
          <p:cNvPr id="3" name="2 CuadroTexto"/>
          <p:cNvSpPr txBox="1"/>
          <p:nvPr/>
        </p:nvSpPr>
        <p:spPr>
          <a:xfrm>
            <a:off x="2085554" y="3848626"/>
            <a:ext cx="6647436" cy="1384995"/>
          </a:xfrm>
          <a:prstGeom prst="rect">
            <a:avLst/>
          </a:prstGeom>
          <a:noFill/>
        </p:spPr>
        <p:txBody>
          <a:bodyPr wrap="square" rtlCol="0">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Invertir en mercancías como petróleo, oro, plata o platino aprovechando la volatilidad actual del mercado nacional e internacional de estas mercancías para generar un mayor rendimiento para el portafolio atreves de futuros o vehículos autorizados por la CONSAR y disminuir </a:t>
            </a:r>
            <a:r>
              <a:rPr lang="es-MX" sz="1400" dirty="0">
                <a:latin typeface="Century Gothic" pitchFamily="34" charset="0"/>
              </a:rPr>
              <a:t>la exposición a instrumentos de protección inflacionaria en periodos de inflaciones </a:t>
            </a:r>
            <a:r>
              <a:rPr lang="es-MX" sz="1400" dirty="0" smtClean="0">
                <a:latin typeface="Century Gothic" pitchFamily="34" charset="0"/>
              </a:rPr>
              <a:t>bajas (Ene-Jun).</a:t>
            </a:r>
            <a:endParaRPr lang="es-MX" dirty="0">
              <a:latin typeface="Century Gothic" pitchFamily="34" charset="0"/>
            </a:endParaRPr>
          </a:p>
        </p:txBody>
      </p:sp>
      <p:sp>
        <p:nvSpPr>
          <p:cNvPr id="12" name="1 Título"/>
          <p:cNvSpPr>
            <a:spLocks noGrp="1"/>
          </p:cNvSpPr>
          <p:nvPr>
            <p:ph type="title"/>
          </p:nvPr>
        </p:nvSpPr>
        <p:spPr>
          <a:xfrm>
            <a:off x="144000" y="288000"/>
            <a:ext cx="7576642" cy="677773"/>
          </a:xfrm>
        </p:spPr>
        <p:txBody>
          <a:bodyPr>
            <a:noAutofit/>
          </a:bodyPr>
          <a:lstStyle/>
          <a:p>
            <a:r>
              <a:rPr lang="es-MX" sz="2000" b="1" dirty="0">
                <a:latin typeface="Century Gothic" pitchFamily="34" charset="0"/>
              </a:rPr>
              <a:t>Estrategia de inversión para llegar a un portafolio </a:t>
            </a:r>
            <a:r>
              <a:rPr lang="es-MX" sz="2000" b="1" dirty="0" smtClean="0">
                <a:latin typeface="Century Gothic" pitchFamily="34" charset="0"/>
              </a:rPr>
              <a:t>SB2 (2/2)</a:t>
            </a:r>
            <a:endParaRPr lang="es-MX" sz="2000" b="1" dirty="0">
              <a:latin typeface="Century Gothic" pitchFamily="34" charset="0"/>
            </a:endParaRPr>
          </a:p>
        </p:txBody>
      </p:sp>
    </p:spTree>
    <p:extLst>
      <p:ext uri="{BB962C8B-B14F-4D97-AF65-F5344CB8AC3E}">
        <p14:creationId xmlns:p14="http://schemas.microsoft.com/office/powerpoint/2010/main" val="4121328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5</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transición del régimen de inversión SB1 al SB2</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el entorno económico</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resultados y estrategia de inversión del Fondo de Apoyo a las Necesidades de Vivienda de los Trabajadores (FANVIT</a:t>
            </a:r>
            <a:r>
              <a:rPr lang="es-MX" sz="1600" b="1" dirty="0" smtClean="0">
                <a:solidFill>
                  <a:srgbClr val="B2B2B2"/>
                </a:solidFill>
                <a:latin typeface="Century Gothic" pitchFamily="34" charset="0"/>
              </a:rPr>
              <a: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sobre la composición de la cartera del FANVIT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los avances en la implementación de lo establecido en la fracción V del Art. 51 del Estatuto Orgánico del Infonavit (Comité Cumplimiento Legal)</a:t>
            </a:r>
            <a:endParaRPr lang="es-MX" sz="1600" b="1" dirty="0" smtClean="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3 de septiembre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65927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Century Gothic" pitchFamily="34" charset="0"/>
              </a:rPr>
              <a:t>Escenario económico: Agosto 2015</a:t>
            </a:r>
            <a:endParaRPr lang="es-MX" sz="2400" b="1" dirty="0">
              <a:latin typeface="Century Gothic"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6</a:t>
            </a:fld>
            <a:endParaRPr lang="es-ES" sz="1050" dirty="0">
              <a:solidFill>
                <a:prstClr val="black"/>
              </a:solidFill>
              <a:latin typeface="Century Gothic" pitchFamily="34" charset="0"/>
              <a:cs typeface="Arial" pitchFamily="34" charset="0"/>
            </a:endParaRPr>
          </a:p>
        </p:txBody>
      </p:sp>
      <p:graphicFrame>
        <p:nvGraphicFramePr>
          <p:cNvPr id="4" name="Tabla 3"/>
          <p:cNvGraphicFramePr>
            <a:graphicFrameLocks noGrp="1"/>
          </p:cNvGraphicFramePr>
          <p:nvPr>
            <p:extLst>
              <p:ext uri="{D42A27DB-BD31-4B8C-83A1-F6EECF244321}">
                <p14:modId xmlns:p14="http://schemas.microsoft.com/office/powerpoint/2010/main" val="701197275"/>
              </p:ext>
            </p:extLst>
          </p:nvPr>
        </p:nvGraphicFramePr>
        <p:xfrm>
          <a:off x="2025326" y="1567791"/>
          <a:ext cx="6894387" cy="4872379"/>
        </p:xfrm>
        <a:graphic>
          <a:graphicData uri="http://schemas.openxmlformats.org/drawingml/2006/table">
            <a:tbl>
              <a:tblPr firstRow="1" bandRow="1">
                <a:tableStyleId>{5C22544A-7EE6-4342-B048-85BDC9FD1C3A}</a:tableStyleId>
              </a:tblPr>
              <a:tblGrid>
                <a:gridCol w="3478327"/>
                <a:gridCol w="3416060"/>
              </a:tblGrid>
              <a:tr h="984909">
                <a:tc>
                  <a:txBody>
                    <a:bodyPr/>
                    <a:lstStyle/>
                    <a:p>
                      <a:pPr marL="171450" indent="-171450" algn="just">
                        <a:buClr>
                          <a:srgbClr val="C00000"/>
                        </a:buClr>
                        <a:buFont typeface="Arial" panose="020B0604020202020204" pitchFamily="34" charset="0"/>
                        <a:buChar char="•"/>
                      </a:pPr>
                      <a:r>
                        <a:rPr lang="es-ES" sz="1150" b="0" dirty="0" smtClean="0">
                          <a:solidFill>
                            <a:schemeClr val="tx1"/>
                          </a:solidFill>
                          <a:latin typeface="Century Gothic" pitchFamily="34" charset="0"/>
                        </a:rPr>
                        <a:t>Fuertes</a:t>
                      </a:r>
                      <a:r>
                        <a:rPr lang="es-ES" sz="1150" b="0" baseline="0" dirty="0" smtClean="0">
                          <a:solidFill>
                            <a:schemeClr val="tx1"/>
                          </a:solidFill>
                          <a:latin typeface="Century Gothic" pitchFamily="34" charset="0"/>
                        </a:rPr>
                        <a:t> depreciaciones en divisas de países emergentes. En el caso de México, el impacto en inflación y en tasas ha sido menor a la depreciación del peso. </a:t>
                      </a:r>
                      <a:endParaRPr lang="es-MX" sz="1150" b="0" dirty="0">
                        <a:solidFill>
                          <a:schemeClr val="tx1"/>
                        </a:solidFill>
                        <a:latin typeface="Century Gothic" pitchFamily="34" charset="0"/>
                      </a:endParaRPr>
                    </a:p>
                  </a:txBody>
                  <a:tcPr marR="216000">
                    <a:noFill/>
                  </a:tcPr>
                </a:tc>
                <a:tc>
                  <a:txBody>
                    <a:bodyPr/>
                    <a:lstStyle/>
                    <a:p>
                      <a:pPr marL="361950" indent="-180975" algn="just">
                        <a:buClr>
                          <a:srgbClr val="C00000"/>
                        </a:buClr>
                        <a:buFont typeface="Arial" panose="020B0604020202020204" pitchFamily="34" charset="0"/>
                        <a:buChar char="•"/>
                      </a:pPr>
                      <a:r>
                        <a:rPr lang="es-ES" sz="1150" b="0" dirty="0" smtClean="0">
                          <a:solidFill>
                            <a:schemeClr val="tx1"/>
                          </a:solidFill>
                          <a:latin typeface="Century Gothic" pitchFamily="34" charset="0"/>
                        </a:rPr>
                        <a:t>De corto plazo,</a:t>
                      </a:r>
                      <a:r>
                        <a:rPr lang="es-ES" sz="1150" b="0" baseline="0" dirty="0" smtClean="0">
                          <a:solidFill>
                            <a:schemeClr val="tx1"/>
                          </a:solidFill>
                          <a:latin typeface="Century Gothic" pitchFamily="34" charset="0"/>
                        </a:rPr>
                        <a:t> la turbulencia en mercados no ha golpeado a los bonos. </a:t>
                      </a:r>
                    </a:p>
                  </a:txBody>
                  <a:tcPr>
                    <a:noFill/>
                  </a:tcPr>
                </a:tc>
              </a:tr>
              <a:tr h="1155700">
                <a:tc>
                  <a:txBody>
                    <a:bodyPr/>
                    <a:lstStyle/>
                    <a:p>
                      <a:pPr marL="171450" indent="-171450" algn="just">
                        <a:buClr>
                          <a:srgbClr val="C00000"/>
                        </a:buClr>
                        <a:buFont typeface="Arial" panose="020B0604020202020204" pitchFamily="34" charset="0"/>
                        <a:buChar char="•"/>
                      </a:pPr>
                      <a:r>
                        <a:rPr lang="es-ES" sz="1150" dirty="0" smtClean="0">
                          <a:solidFill>
                            <a:schemeClr val="tx1"/>
                          </a:solidFill>
                          <a:latin typeface="Century Gothic" pitchFamily="34" charset="0"/>
                        </a:rPr>
                        <a:t>El Banco</a:t>
                      </a:r>
                      <a:r>
                        <a:rPr lang="es-ES" sz="1150" baseline="0" dirty="0" smtClean="0">
                          <a:solidFill>
                            <a:schemeClr val="tx1"/>
                          </a:solidFill>
                          <a:latin typeface="Century Gothic" pitchFamily="34" charset="0"/>
                        </a:rPr>
                        <a:t> de México recortó su pronóstico de crecimiento para 2015 de 2.0/3.0% a un intervalo de 1.7/2.5%. Para 2016, mantuvo su estimado de entre 2.5% y 3.5%.</a:t>
                      </a:r>
                      <a:endParaRPr lang="es-ES" sz="1150" dirty="0" smtClean="0">
                        <a:solidFill>
                          <a:schemeClr val="tx1"/>
                        </a:solidFill>
                        <a:latin typeface="Century Gothic" pitchFamily="34" charset="0"/>
                      </a:endParaRPr>
                    </a:p>
                  </a:txBody>
                  <a:tcPr marR="216000">
                    <a:noFill/>
                  </a:tcPr>
                </a:tc>
                <a:tc>
                  <a:txBody>
                    <a:bodyPr/>
                    <a:lstStyle/>
                    <a:p>
                      <a:pPr marL="361950" indent="-180975" algn="just" defTabSz="457200" rtl="0" eaLnBrk="1" latinLnBrk="0" hangingPunct="1">
                        <a:buClr>
                          <a:srgbClr val="C00000"/>
                        </a:buClr>
                        <a:buFont typeface="Arial" panose="020B0604020202020204" pitchFamily="34" charset="0"/>
                        <a:buChar char="•"/>
                      </a:pPr>
                      <a:r>
                        <a:rPr lang="es-ES" sz="1150" b="0" kern="1200" baseline="0" dirty="0" smtClean="0">
                          <a:solidFill>
                            <a:schemeClr val="tx1"/>
                          </a:solidFill>
                          <a:latin typeface="Century Gothic" pitchFamily="34" charset="0"/>
                          <a:ea typeface="+mn-ea"/>
                          <a:cs typeface="+mn-cs"/>
                        </a:rPr>
                        <a:t>Aumenta la prima de riesgo de los bonos del Gobierno Federal en el mediano plazo.</a:t>
                      </a:r>
                    </a:p>
                  </a:txBody>
                  <a:tcPr>
                    <a:noFill/>
                  </a:tcPr>
                </a:tc>
              </a:tr>
              <a:tr h="1238250">
                <a:tc>
                  <a:txBody>
                    <a:bodyPr/>
                    <a:lstStyle/>
                    <a:p>
                      <a:pPr marL="171450" indent="-171450" algn="just">
                        <a:buClr>
                          <a:srgbClr val="C00000"/>
                        </a:buClr>
                        <a:buFont typeface="Arial" panose="020B0604020202020204" pitchFamily="34" charset="0"/>
                        <a:buChar char="•"/>
                      </a:pPr>
                      <a:r>
                        <a:rPr lang="es-MX" sz="1150" baseline="0" dirty="0" smtClean="0">
                          <a:solidFill>
                            <a:schemeClr val="tx1"/>
                          </a:solidFill>
                          <a:latin typeface="Century Gothic" pitchFamily="34" charset="0"/>
                        </a:rPr>
                        <a:t>La inflación en julio fue de 0.15% (en línea con el consenso de analistas), con lo que en términos anuales se ubicó en 2.74%. La encuesta del último viernes trae un promedio de estimados de 2.77% para cierre de 2015.</a:t>
                      </a:r>
                      <a:endParaRPr lang="es-MX" sz="1150" dirty="0">
                        <a:solidFill>
                          <a:schemeClr val="tx1"/>
                        </a:solidFill>
                        <a:latin typeface="Century Gothic" pitchFamily="34" charset="0"/>
                      </a:endParaRPr>
                    </a:p>
                  </a:txBody>
                  <a:tcPr marR="216000">
                    <a:noFill/>
                  </a:tcPr>
                </a:tc>
                <a:tc>
                  <a:txBody>
                    <a:bodyPr/>
                    <a:lstStyle/>
                    <a:p>
                      <a:pPr marL="361950" indent="-180975" algn="just" defTabSz="457200" rtl="0" eaLnBrk="1" latinLnBrk="0" hangingPunct="1">
                        <a:buClr>
                          <a:srgbClr val="C00000"/>
                        </a:buClr>
                        <a:buFont typeface="Arial" panose="020B0604020202020204" pitchFamily="34" charset="0"/>
                        <a:buChar char="•"/>
                      </a:pPr>
                      <a:r>
                        <a:rPr lang="es-ES" sz="1150" b="0" kern="1200" baseline="0" dirty="0" smtClean="0">
                          <a:solidFill>
                            <a:schemeClr val="tx1"/>
                          </a:solidFill>
                          <a:latin typeface="Century Gothic" pitchFamily="34" charset="0"/>
                          <a:ea typeface="+mn-ea"/>
                          <a:cs typeface="+mn-cs"/>
                        </a:rPr>
                        <a:t>Comienza la etapa del año con mayor inflación, lo que favorece a los Udibonos, principales activos en los portafolios, que se verán beneficiados.</a:t>
                      </a:r>
                    </a:p>
                  </a:txBody>
                  <a:tcPr>
                    <a:noFill/>
                  </a:tcPr>
                </a:tc>
              </a:tr>
              <a:tr h="936373">
                <a:tc>
                  <a:txBody>
                    <a:bodyPr/>
                    <a:lstStyle/>
                    <a:p>
                      <a:pPr marL="171450" marR="0" indent="-1714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150" dirty="0" smtClean="0">
                          <a:solidFill>
                            <a:schemeClr val="tx1"/>
                          </a:solidFill>
                          <a:latin typeface="Century Gothic" pitchFamily="34" charset="0"/>
                        </a:rPr>
                        <a:t>Estados Unidos creció 2.3% en el 2T15 y tuvo un mejor semestre que lo que se esperaba. Julio registró otra buena generación de empleos, con arriba de 200,000 nuevas plazas.</a:t>
                      </a:r>
                    </a:p>
                    <a:p>
                      <a:pPr marL="171450" marR="0" indent="-1714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150" dirty="0" smtClean="0">
                          <a:solidFill>
                            <a:schemeClr val="tx1"/>
                          </a:solidFill>
                          <a:latin typeface="Century Gothic" pitchFamily="34" charset="0"/>
                        </a:rPr>
                        <a:t>China devaluó su moneda,</a:t>
                      </a:r>
                      <a:r>
                        <a:rPr lang="es-MX" sz="1150" baseline="0" dirty="0" smtClean="0">
                          <a:solidFill>
                            <a:schemeClr val="tx1"/>
                          </a:solidFill>
                          <a:latin typeface="Century Gothic" pitchFamily="34" charset="0"/>
                        </a:rPr>
                        <a:t> tratando de apuntalar a su sector exportador, motor de crecimiento</a:t>
                      </a:r>
                      <a:r>
                        <a:rPr lang="es-MX" sz="1150" dirty="0" smtClean="0">
                          <a:solidFill>
                            <a:schemeClr val="tx1"/>
                          </a:solidFill>
                          <a:latin typeface="Century Gothic" pitchFamily="34" charset="0"/>
                        </a:rPr>
                        <a:t>.</a:t>
                      </a:r>
                    </a:p>
                  </a:txBody>
                  <a:tcPr marR="216000">
                    <a:noFill/>
                  </a:tcPr>
                </a:tc>
                <a:tc>
                  <a:txBody>
                    <a:bodyPr/>
                    <a:lstStyle/>
                    <a:p>
                      <a:pPr marL="361950" indent="-180975" algn="just" defTabSz="457200" rtl="0" eaLnBrk="1" latinLnBrk="0" hangingPunct="1">
                        <a:buClr>
                          <a:srgbClr val="C00000"/>
                        </a:buClr>
                        <a:buFont typeface="Arial" panose="020B0604020202020204" pitchFamily="34" charset="0"/>
                        <a:buChar char="•"/>
                      </a:pPr>
                      <a:r>
                        <a:rPr lang="es-ES" sz="1150" b="0" kern="1200" baseline="0" dirty="0" smtClean="0">
                          <a:solidFill>
                            <a:schemeClr val="tx1"/>
                          </a:solidFill>
                          <a:latin typeface="Century Gothic" pitchFamily="34" charset="0"/>
                          <a:ea typeface="+mn-ea"/>
                          <a:cs typeface="+mn-cs"/>
                        </a:rPr>
                        <a:t>Continúan las condiciones que han sustentado la volatilidad en lo que hemos visto del año: una eventual alza en tasa de Estados Unidos y menores expectativas de crecimiento en mercados que dependen de China.  </a:t>
                      </a:r>
                    </a:p>
                  </a:txBody>
                  <a:tcPr>
                    <a:noFill/>
                  </a:tcPr>
                </a:tc>
              </a:tr>
            </a:tbl>
          </a:graphicData>
        </a:graphic>
      </p:graphicFrame>
      <p:sp>
        <p:nvSpPr>
          <p:cNvPr id="6" name="ColumnHeader"/>
          <p:cNvSpPr>
            <a:spLocks noChangeArrowheads="1"/>
          </p:cNvSpPr>
          <p:nvPr/>
        </p:nvSpPr>
        <p:spPr bwMode="gray">
          <a:xfrm>
            <a:off x="279024" y="1026457"/>
            <a:ext cx="1620000"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smtClean="0">
                <a:ln>
                  <a:noFill/>
                </a:ln>
                <a:solidFill>
                  <a:sysClr val="windowText" lastClr="000000"/>
                </a:solidFill>
                <a:effectLst/>
                <a:uLnTx/>
                <a:uFillTx/>
                <a:latin typeface="Century Gothic" pitchFamily="34" charset="0"/>
              </a:rPr>
              <a:t>Dimensión</a:t>
            </a:r>
            <a:endParaRPr kumimoji="0" lang="es-MX" sz="1400" b="1" i="0" u="none" strike="noStrike" kern="0" cap="none" spc="0" normalizeH="0" baseline="0" noProof="0" dirty="0">
              <a:ln>
                <a:noFill/>
              </a:ln>
              <a:solidFill>
                <a:sysClr val="windowText" lastClr="000000"/>
              </a:solidFill>
              <a:effectLst/>
              <a:uLnTx/>
              <a:uFillTx/>
              <a:latin typeface="Century Gothic" pitchFamily="34" charset="0"/>
            </a:endParaRPr>
          </a:p>
        </p:txBody>
      </p:sp>
      <p:cxnSp>
        <p:nvCxnSpPr>
          <p:cNvPr id="7" name="6 Conector recto"/>
          <p:cNvCxnSpPr/>
          <p:nvPr/>
        </p:nvCxnSpPr>
        <p:spPr>
          <a:xfrm>
            <a:off x="351024" y="1394341"/>
            <a:ext cx="1476000" cy="0"/>
          </a:xfrm>
          <a:prstGeom prst="line">
            <a:avLst/>
          </a:prstGeom>
          <a:noFill/>
          <a:ln w="22225" cap="flat" cmpd="sng" algn="ctr">
            <a:solidFill>
              <a:srgbClr val="BB2D2C"/>
            </a:solidFill>
            <a:prstDash val="solid"/>
          </a:ln>
          <a:effectLst/>
        </p:spPr>
      </p:cxnSp>
      <p:cxnSp>
        <p:nvCxnSpPr>
          <p:cNvPr id="8" name="7 Conector recto"/>
          <p:cNvCxnSpPr/>
          <p:nvPr/>
        </p:nvCxnSpPr>
        <p:spPr>
          <a:xfrm>
            <a:off x="2053080" y="1394341"/>
            <a:ext cx="3276000" cy="0"/>
          </a:xfrm>
          <a:prstGeom prst="line">
            <a:avLst/>
          </a:prstGeom>
          <a:noFill/>
          <a:ln w="22225" cap="flat" cmpd="sng" algn="ctr">
            <a:solidFill>
              <a:srgbClr val="BB2D2C"/>
            </a:solidFill>
            <a:prstDash val="solid"/>
          </a:ln>
          <a:effectLst/>
        </p:spPr>
      </p:cxnSp>
      <p:sp>
        <p:nvSpPr>
          <p:cNvPr id="9" name="ColumnHeader"/>
          <p:cNvSpPr>
            <a:spLocks noChangeArrowheads="1"/>
          </p:cNvSpPr>
          <p:nvPr/>
        </p:nvSpPr>
        <p:spPr bwMode="gray">
          <a:xfrm>
            <a:off x="2179541" y="1026374"/>
            <a:ext cx="2834020"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400" b="1" i="0" u="none" strike="noStrike" kern="0" cap="none" spc="0" normalizeH="0" baseline="0" noProof="0" dirty="0" smtClean="0">
                <a:ln>
                  <a:noFill/>
                </a:ln>
                <a:solidFill>
                  <a:sysClr val="windowText" lastClr="000000"/>
                </a:solidFill>
                <a:effectLst/>
                <a:uLnTx/>
                <a:uFillTx/>
                <a:latin typeface="Century Gothic" pitchFamily="34" charset="0"/>
              </a:rPr>
              <a:t>Situación actual</a:t>
            </a:r>
            <a:endParaRPr kumimoji="0" lang="es-MX" sz="1400" b="1" i="0" u="none" strike="noStrike" kern="0" cap="none" spc="0" normalizeH="0" baseline="0" noProof="0" dirty="0">
              <a:ln>
                <a:noFill/>
              </a:ln>
              <a:solidFill>
                <a:sysClr val="windowText" lastClr="000000"/>
              </a:solidFill>
              <a:effectLst/>
              <a:uLnTx/>
              <a:uFillTx/>
              <a:latin typeface="Century Gothic" pitchFamily="34" charset="0"/>
            </a:endParaRPr>
          </a:p>
        </p:txBody>
      </p:sp>
      <p:sp>
        <p:nvSpPr>
          <p:cNvPr id="10" name="ColumnHeader"/>
          <p:cNvSpPr>
            <a:spLocks noChangeArrowheads="1"/>
          </p:cNvSpPr>
          <p:nvPr/>
        </p:nvSpPr>
        <p:spPr bwMode="gray">
          <a:xfrm>
            <a:off x="6055744" y="1026457"/>
            <a:ext cx="2380890"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kern="0" noProof="0" dirty="0" smtClean="0">
                <a:solidFill>
                  <a:sysClr val="windowText" lastClr="000000"/>
                </a:solidFill>
                <a:latin typeface="Century Gothic" pitchFamily="34" charset="0"/>
              </a:rPr>
              <a:t>Impacto en portafolios</a:t>
            </a:r>
            <a:endParaRPr kumimoji="0" lang="es-MX" sz="1400" b="1" i="0" u="none" strike="noStrike" kern="0" cap="none" spc="0" normalizeH="0" baseline="0" noProof="0" dirty="0">
              <a:ln>
                <a:noFill/>
              </a:ln>
              <a:solidFill>
                <a:sysClr val="windowText" lastClr="000000"/>
              </a:solidFill>
              <a:effectLst/>
              <a:uLnTx/>
              <a:uFillTx/>
              <a:latin typeface="Century Gothic" pitchFamily="34" charset="0"/>
            </a:endParaRPr>
          </a:p>
        </p:txBody>
      </p:sp>
      <p:cxnSp>
        <p:nvCxnSpPr>
          <p:cNvPr id="11" name="10 Conector recto"/>
          <p:cNvCxnSpPr/>
          <p:nvPr/>
        </p:nvCxnSpPr>
        <p:spPr>
          <a:xfrm>
            <a:off x="5770892" y="1394341"/>
            <a:ext cx="3240000" cy="0"/>
          </a:xfrm>
          <a:prstGeom prst="line">
            <a:avLst/>
          </a:prstGeom>
          <a:noFill/>
          <a:ln w="22225" cap="flat" cmpd="sng" algn="ctr">
            <a:solidFill>
              <a:srgbClr val="BB2D2C"/>
            </a:solidFill>
            <a:prstDash val="solid"/>
          </a:ln>
          <a:effectLst/>
        </p:spPr>
      </p:cxnSp>
      <p:sp>
        <p:nvSpPr>
          <p:cNvPr id="12" name="Rectangle 62"/>
          <p:cNvSpPr/>
          <p:nvPr/>
        </p:nvSpPr>
        <p:spPr>
          <a:xfrm>
            <a:off x="395087" y="1507294"/>
            <a:ext cx="1301593" cy="972000"/>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sz="1400" b="1" dirty="0">
                <a:solidFill>
                  <a:schemeClr val="bg1"/>
                </a:solidFill>
                <a:latin typeface="Century Gothic" pitchFamily="34" charset="0"/>
              </a:rPr>
              <a:t>Mercados</a:t>
            </a:r>
          </a:p>
        </p:txBody>
      </p:sp>
      <p:sp>
        <p:nvSpPr>
          <p:cNvPr id="13" name="Rectangle 62"/>
          <p:cNvSpPr/>
          <p:nvPr/>
        </p:nvSpPr>
        <p:spPr>
          <a:xfrm>
            <a:off x="395087" y="2683390"/>
            <a:ext cx="1301593" cy="870024"/>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400" b="1" dirty="0">
                <a:solidFill>
                  <a:schemeClr val="bg1"/>
                </a:solidFill>
                <a:latin typeface="Century Gothic" pitchFamily="34" charset="0"/>
              </a:rPr>
              <a:t>Economía Nacional</a:t>
            </a:r>
          </a:p>
        </p:txBody>
      </p:sp>
      <p:sp>
        <p:nvSpPr>
          <p:cNvPr id="14" name="Rectangle 62"/>
          <p:cNvSpPr/>
          <p:nvPr/>
        </p:nvSpPr>
        <p:spPr>
          <a:xfrm>
            <a:off x="395087" y="3757324"/>
            <a:ext cx="1301593" cy="972000"/>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algn="ctr" defTabSz="914400"/>
            <a:r>
              <a:rPr lang="es-MX" sz="1400" b="1" dirty="0">
                <a:solidFill>
                  <a:schemeClr val="bg1"/>
                </a:solidFill>
                <a:latin typeface="Century Gothic" pitchFamily="34" charset="0"/>
              </a:rPr>
              <a:t>Inflación</a:t>
            </a:r>
          </a:p>
        </p:txBody>
      </p:sp>
      <p:sp>
        <p:nvSpPr>
          <p:cNvPr id="15" name="Rectangle 62"/>
          <p:cNvSpPr/>
          <p:nvPr/>
        </p:nvSpPr>
        <p:spPr>
          <a:xfrm>
            <a:off x="395087" y="4908217"/>
            <a:ext cx="1301593" cy="1540292"/>
          </a:xfrm>
          <a:prstGeom prst="rect">
            <a:avLst/>
          </a:prstGeom>
          <a:solidFill>
            <a:schemeClr val="tx2"/>
          </a:solidFill>
          <a:ln w="9525" algn="ctr">
            <a:solidFill>
              <a:schemeClr val="accent2"/>
            </a:solidFill>
            <a:miter lim="800000"/>
            <a:headEnd type="none" w="lg" len="lg"/>
            <a:tailEnd type="none" w="lg" len="lg"/>
          </a:ln>
        </p:spPr>
        <p:txBody>
          <a:bodyPr wrap="square" lIns="0" tIns="91440" rIns="36000" bIns="91440" rtlCol="0" anchor="ctr" anchorCtr="1"/>
          <a:lstStyle/>
          <a:p>
            <a:pPr algn="ctr" defTabSz="914400"/>
            <a:r>
              <a:rPr lang="es-MX" sz="1400" b="1" dirty="0">
                <a:solidFill>
                  <a:schemeClr val="bg1"/>
                </a:solidFill>
                <a:latin typeface="Century Gothic" pitchFamily="34" charset="0"/>
              </a:rPr>
              <a:t>Economía Internacional</a:t>
            </a:r>
          </a:p>
        </p:txBody>
      </p:sp>
      <p:cxnSp>
        <p:nvCxnSpPr>
          <p:cNvPr id="16" name="15 Conector recto"/>
          <p:cNvCxnSpPr/>
          <p:nvPr/>
        </p:nvCxnSpPr>
        <p:spPr>
          <a:xfrm flipV="1">
            <a:off x="395087" y="2552421"/>
            <a:ext cx="8640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flipV="1">
            <a:off x="395087" y="3660184"/>
            <a:ext cx="8640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flipV="1">
            <a:off x="395087" y="4822151"/>
            <a:ext cx="8640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7305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366867" cy="631524"/>
          </a:xfrm>
        </p:spPr>
        <p:txBody>
          <a:bodyPr>
            <a:normAutofit/>
          </a:bodyPr>
          <a:lstStyle/>
          <a:p>
            <a:r>
              <a:rPr lang="es-ES" sz="2400" b="1" dirty="0" smtClean="0">
                <a:latin typeface="Myriad Pro Light"/>
              </a:rPr>
              <a:t>Un año difícil para países emergentes</a:t>
            </a:r>
            <a:endParaRPr lang="es-MX" sz="2400" b="1" dirty="0">
              <a:latin typeface="Century Gothic" pitchFamily="34" charset="0"/>
            </a:endParaRPr>
          </a:p>
        </p:txBody>
      </p:sp>
      <p:sp>
        <p:nvSpPr>
          <p:cNvPr id="3" name="2 Marcador de contenido"/>
          <p:cNvSpPr>
            <a:spLocks noGrp="1"/>
          </p:cNvSpPr>
          <p:nvPr>
            <p:ph idx="1"/>
          </p:nvPr>
        </p:nvSpPr>
        <p:spPr>
          <a:xfrm>
            <a:off x="0" y="920035"/>
            <a:ext cx="8470397" cy="115796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200" dirty="0" smtClean="0">
                <a:latin typeface="Century Gothic" panose="020B0502020202020204" pitchFamily="34" charset="0"/>
              </a:rPr>
              <a:t>A partir del año 2000, no habíamos tenido un año tan malo para países emergentes. Cabe destacar que a pesar de la crisis financiera de 2008 y 2009, los países emergentes continuaron su expansión. </a:t>
            </a:r>
            <a:r>
              <a:rPr lang="es-ES" sz="1200" b="1" dirty="0" smtClean="0">
                <a:latin typeface="Century Gothic" panose="020B0502020202020204" pitchFamily="34" charset="0"/>
              </a:rPr>
              <a:t>Este año el menor crecimiento de China, caída en el precio de materias primas  y el </a:t>
            </a:r>
            <a:r>
              <a:rPr lang="es-ES" sz="1200" b="1" dirty="0" err="1" smtClean="0">
                <a:latin typeface="Century Gothic" panose="020B0502020202020204" pitchFamily="34" charset="0"/>
              </a:rPr>
              <a:t>sobreapalancamiento</a:t>
            </a:r>
            <a:r>
              <a:rPr lang="es-ES" sz="1200" b="1" dirty="0" smtClean="0">
                <a:latin typeface="Century Gothic" panose="020B0502020202020204" pitchFamily="34" charset="0"/>
              </a:rPr>
              <a:t> de sus economías los ha vuelto más vulnerables. </a:t>
            </a:r>
          </a:p>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México aparece a media tabla en términos de la depreciación de su moneda en lo que va del año y ha sido menos impactado en sus mercados accionarios y de deuda.</a:t>
            </a: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sp>
        <p:nvSpPr>
          <p:cNvPr id="6" name="CuadroTexto 5"/>
          <p:cNvSpPr txBox="1"/>
          <p:nvPr/>
        </p:nvSpPr>
        <p:spPr>
          <a:xfrm>
            <a:off x="143999" y="6621158"/>
            <a:ext cx="2981907" cy="215444"/>
          </a:xfrm>
          <a:prstGeom prst="rect">
            <a:avLst/>
          </a:prstGeom>
          <a:noFill/>
        </p:spPr>
        <p:txBody>
          <a:bodyPr wrap="none" rtlCol="0">
            <a:spAutoFit/>
          </a:bodyPr>
          <a:lstStyle/>
          <a:p>
            <a:r>
              <a:rPr lang="es-ES" sz="800" dirty="0" smtClean="0">
                <a:latin typeface="Century Gothic" pitchFamily="34" charset="0"/>
              </a:rPr>
              <a:t>Fuente: INFONAVIT con datos de </a:t>
            </a:r>
            <a:r>
              <a:rPr lang="es-ES" sz="800" dirty="0" err="1" smtClean="0">
                <a:latin typeface="Century Gothic" pitchFamily="34" charset="0"/>
              </a:rPr>
              <a:t>Bloomberg</a:t>
            </a:r>
            <a:r>
              <a:rPr lang="es-ES" sz="800" dirty="0" smtClean="0">
                <a:latin typeface="Century Gothic" pitchFamily="34" charset="0"/>
              </a:rPr>
              <a:t> y Banamex</a:t>
            </a:r>
            <a:endParaRPr lang="es-MX" sz="800" dirty="0">
              <a:latin typeface="Century Gothic" pitchFamily="34" charset="0"/>
            </a:endParaRPr>
          </a:p>
        </p:txBody>
      </p:sp>
      <p:graphicFrame>
        <p:nvGraphicFramePr>
          <p:cNvPr id="8" name="Gráfico 7"/>
          <p:cNvGraphicFramePr>
            <a:graphicFrameLocks/>
          </p:cNvGraphicFramePr>
          <p:nvPr/>
        </p:nvGraphicFramePr>
        <p:xfrm>
          <a:off x="84730" y="2683933"/>
          <a:ext cx="2912468" cy="3574521"/>
        </p:xfrm>
        <a:graphic>
          <a:graphicData uri="http://schemas.openxmlformats.org/drawingml/2006/chart">
            <c:chart xmlns:c="http://schemas.openxmlformats.org/drawingml/2006/chart" xmlns:r="http://schemas.openxmlformats.org/officeDocument/2006/relationships" r:id="rId2"/>
          </a:graphicData>
        </a:graphic>
      </p:graphicFrame>
      <p:sp>
        <p:nvSpPr>
          <p:cNvPr id="4" name="CuadroTexto 3"/>
          <p:cNvSpPr txBox="1"/>
          <p:nvPr/>
        </p:nvSpPr>
        <p:spPr>
          <a:xfrm>
            <a:off x="1747043" y="2977749"/>
            <a:ext cx="388248" cy="230832"/>
          </a:xfrm>
          <a:prstGeom prst="rect">
            <a:avLst/>
          </a:prstGeom>
          <a:noFill/>
        </p:spPr>
        <p:txBody>
          <a:bodyPr wrap="none" rtlCol="0">
            <a:spAutoFit/>
          </a:bodyPr>
          <a:lstStyle/>
          <a:p>
            <a:r>
              <a:rPr lang="es-ES" sz="900" dirty="0" smtClean="0">
                <a:latin typeface="Century Gothic" panose="020B0502020202020204" pitchFamily="34" charset="0"/>
              </a:rPr>
              <a:t>RUS</a:t>
            </a:r>
            <a:endParaRPr lang="es-MX" sz="900" dirty="0">
              <a:latin typeface="Century Gothic" panose="020B0502020202020204" pitchFamily="34" charset="0"/>
            </a:endParaRPr>
          </a:p>
        </p:txBody>
      </p:sp>
      <p:graphicFrame>
        <p:nvGraphicFramePr>
          <p:cNvPr id="10" name="Gráfico 9"/>
          <p:cNvGraphicFramePr>
            <a:graphicFrameLocks/>
          </p:cNvGraphicFramePr>
          <p:nvPr>
            <p:extLst>
              <p:ext uri="{D42A27DB-BD31-4B8C-83A1-F6EECF244321}">
                <p14:modId xmlns:p14="http://schemas.microsoft.com/office/powerpoint/2010/main" val="4294693781"/>
              </p:ext>
            </p:extLst>
          </p:nvPr>
        </p:nvGraphicFramePr>
        <p:xfrm>
          <a:off x="3327431" y="2150391"/>
          <a:ext cx="5566607" cy="22182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áfico 10"/>
          <p:cNvGraphicFramePr>
            <a:graphicFrameLocks/>
          </p:cNvGraphicFramePr>
          <p:nvPr>
            <p:extLst>
              <p:ext uri="{D42A27DB-BD31-4B8C-83A1-F6EECF244321}">
                <p14:modId xmlns:p14="http://schemas.microsoft.com/office/powerpoint/2010/main" val="2854003942"/>
              </p:ext>
            </p:extLst>
          </p:nvPr>
        </p:nvGraphicFramePr>
        <p:xfrm>
          <a:off x="3327431" y="4190967"/>
          <a:ext cx="5672635" cy="2694418"/>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11"/>
          <p:cNvSpPr txBox="1"/>
          <p:nvPr/>
        </p:nvSpPr>
        <p:spPr>
          <a:xfrm>
            <a:off x="971190" y="6228444"/>
            <a:ext cx="1208985" cy="276999"/>
          </a:xfrm>
          <a:prstGeom prst="rect">
            <a:avLst/>
          </a:prstGeom>
          <a:noFill/>
        </p:spPr>
        <p:txBody>
          <a:bodyPr wrap="none" rtlCol="0">
            <a:spAutoFit/>
          </a:bodyPr>
          <a:lstStyle/>
          <a:p>
            <a:r>
              <a:rPr lang="es-ES" sz="1200" b="1" dirty="0" smtClean="0">
                <a:latin typeface="Century Gothic" panose="020B0502020202020204" pitchFamily="34" charset="0"/>
              </a:rPr>
              <a:t>Depreciación</a:t>
            </a:r>
            <a:endParaRPr lang="es-MX" sz="1200" b="1" dirty="0">
              <a:latin typeface="Century Gothic" panose="020B0502020202020204" pitchFamily="34" charset="0"/>
            </a:endParaRPr>
          </a:p>
        </p:txBody>
      </p:sp>
      <p:sp>
        <p:nvSpPr>
          <p:cNvPr id="13" name="CuadroTexto 12"/>
          <p:cNvSpPr txBox="1"/>
          <p:nvPr/>
        </p:nvSpPr>
        <p:spPr>
          <a:xfrm rot="5400000">
            <a:off x="2268182" y="4097271"/>
            <a:ext cx="1596912" cy="276999"/>
          </a:xfrm>
          <a:prstGeom prst="rect">
            <a:avLst/>
          </a:prstGeom>
          <a:noFill/>
        </p:spPr>
        <p:txBody>
          <a:bodyPr wrap="none" rtlCol="0">
            <a:spAutoFit/>
          </a:bodyPr>
          <a:lstStyle/>
          <a:p>
            <a:r>
              <a:rPr lang="es-ES" sz="1200" b="1" dirty="0" smtClean="0">
                <a:latin typeface="Century Gothic" panose="020B0502020202020204" pitchFamily="34" charset="0"/>
              </a:rPr>
              <a:t>Volatilidad 90 días</a:t>
            </a:r>
            <a:endParaRPr lang="es-MX" sz="1200" b="1" dirty="0">
              <a:latin typeface="Century Gothic" panose="020B0502020202020204" pitchFamily="34" charset="0"/>
            </a:endParaRPr>
          </a:p>
        </p:txBody>
      </p:sp>
      <p:sp>
        <p:nvSpPr>
          <p:cNvPr id="14" name="CuadroTexto 13"/>
          <p:cNvSpPr txBox="1"/>
          <p:nvPr/>
        </p:nvSpPr>
        <p:spPr>
          <a:xfrm>
            <a:off x="358510" y="3508535"/>
            <a:ext cx="405880" cy="230832"/>
          </a:xfrm>
          <a:prstGeom prst="rect">
            <a:avLst/>
          </a:prstGeom>
          <a:noFill/>
        </p:spPr>
        <p:txBody>
          <a:bodyPr wrap="none" rtlCol="0">
            <a:spAutoFit/>
          </a:bodyPr>
          <a:lstStyle/>
          <a:p>
            <a:r>
              <a:rPr lang="es-ES" sz="900" dirty="0" smtClean="0">
                <a:latin typeface="Century Gothic" panose="020B0502020202020204" pitchFamily="34" charset="0"/>
              </a:rPr>
              <a:t>BRA</a:t>
            </a:r>
            <a:endParaRPr lang="es-MX" sz="900" dirty="0">
              <a:latin typeface="Century Gothic" panose="020B0502020202020204" pitchFamily="34" charset="0"/>
            </a:endParaRPr>
          </a:p>
        </p:txBody>
      </p:sp>
      <p:sp>
        <p:nvSpPr>
          <p:cNvPr id="15" name="CuadroTexto 14"/>
          <p:cNvSpPr txBox="1"/>
          <p:nvPr/>
        </p:nvSpPr>
        <p:spPr>
          <a:xfrm>
            <a:off x="443177" y="4316711"/>
            <a:ext cx="433132" cy="230832"/>
          </a:xfrm>
          <a:prstGeom prst="rect">
            <a:avLst/>
          </a:prstGeom>
          <a:noFill/>
        </p:spPr>
        <p:txBody>
          <a:bodyPr wrap="none" rtlCol="0">
            <a:spAutoFit/>
          </a:bodyPr>
          <a:lstStyle/>
          <a:p>
            <a:r>
              <a:rPr lang="es-ES" sz="900" dirty="0" smtClean="0">
                <a:latin typeface="Century Gothic" panose="020B0502020202020204" pitchFamily="34" charset="0"/>
              </a:rPr>
              <a:t>COL</a:t>
            </a:r>
            <a:endParaRPr lang="es-MX" sz="900" dirty="0">
              <a:latin typeface="Century Gothic" panose="020B0502020202020204" pitchFamily="34" charset="0"/>
            </a:endParaRPr>
          </a:p>
        </p:txBody>
      </p:sp>
      <p:sp>
        <p:nvSpPr>
          <p:cNvPr id="16" name="CuadroTexto 15"/>
          <p:cNvSpPr txBox="1"/>
          <p:nvPr/>
        </p:nvSpPr>
        <p:spPr>
          <a:xfrm>
            <a:off x="764390" y="4450003"/>
            <a:ext cx="481222" cy="230832"/>
          </a:xfrm>
          <a:prstGeom prst="rect">
            <a:avLst/>
          </a:prstGeom>
          <a:noFill/>
        </p:spPr>
        <p:txBody>
          <a:bodyPr wrap="none" rtlCol="0">
            <a:spAutoFit/>
          </a:bodyPr>
          <a:lstStyle/>
          <a:p>
            <a:r>
              <a:rPr lang="es-ES" sz="900" dirty="0" smtClean="0">
                <a:latin typeface="Century Gothic" panose="020B0502020202020204" pitchFamily="34" charset="0"/>
              </a:rPr>
              <a:t>TURQ</a:t>
            </a:r>
            <a:endParaRPr lang="es-MX" sz="900" dirty="0">
              <a:latin typeface="Century Gothic" panose="020B0502020202020204" pitchFamily="34" charset="0"/>
            </a:endParaRPr>
          </a:p>
        </p:txBody>
      </p:sp>
      <p:sp>
        <p:nvSpPr>
          <p:cNvPr id="17" name="CuadroTexto 16"/>
          <p:cNvSpPr txBox="1"/>
          <p:nvPr/>
        </p:nvSpPr>
        <p:spPr>
          <a:xfrm>
            <a:off x="1094460" y="4845389"/>
            <a:ext cx="570990" cy="230832"/>
          </a:xfrm>
          <a:prstGeom prst="rect">
            <a:avLst/>
          </a:prstGeom>
          <a:noFill/>
        </p:spPr>
        <p:txBody>
          <a:bodyPr wrap="none" rtlCol="0">
            <a:spAutoFit/>
          </a:bodyPr>
          <a:lstStyle/>
          <a:p>
            <a:r>
              <a:rPr lang="es-ES" sz="900" dirty="0" smtClean="0">
                <a:latin typeface="Century Gothic" panose="020B0502020202020204" pitchFamily="34" charset="0"/>
              </a:rPr>
              <a:t>MALAS</a:t>
            </a:r>
            <a:endParaRPr lang="es-MX" sz="900" dirty="0">
              <a:latin typeface="Century Gothic" panose="020B0502020202020204" pitchFamily="34" charset="0"/>
            </a:endParaRPr>
          </a:p>
        </p:txBody>
      </p:sp>
      <p:sp>
        <p:nvSpPr>
          <p:cNvPr id="18" name="CuadroTexto 17"/>
          <p:cNvSpPr txBox="1"/>
          <p:nvPr/>
        </p:nvSpPr>
        <p:spPr>
          <a:xfrm>
            <a:off x="1976433" y="4108366"/>
            <a:ext cx="407484" cy="230832"/>
          </a:xfrm>
          <a:prstGeom prst="rect">
            <a:avLst/>
          </a:prstGeom>
          <a:noFill/>
        </p:spPr>
        <p:txBody>
          <a:bodyPr wrap="none" rtlCol="0">
            <a:spAutoFit/>
          </a:bodyPr>
          <a:lstStyle/>
          <a:p>
            <a:r>
              <a:rPr lang="es-ES" sz="900" dirty="0" smtClean="0">
                <a:latin typeface="Century Gothic" panose="020B0502020202020204" pitchFamily="34" charset="0"/>
              </a:rPr>
              <a:t>POL</a:t>
            </a:r>
            <a:endParaRPr lang="es-MX" sz="900" dirty="0">
              <a:latin typeface="Century Gothic" panose="020B0502020202020204" pitchFamily="34" charset="0"/>
            </a:endParaRPr>
          </a:p>
        </p:txBody>
      </p:sp>
      <p:sp>
        <p:nvSpPr>
          <p:cNvPr id="19" name="CuadroTexto 18"/>
          <p:cNvSpPr txBox="1"/>
          <p:nvPr/>
        </p:nvSpPr>
        <p:spPr>
          <a:xfrm>
            <a:off x="2016669" y="4498824"/>
            <a:ext cx="734496" cy="230832"/>
          </a:xfrm>
          <a:prstGeom prst="rect">
            <a:avLst/>
          </a:prstGeom>
          <a:noFill/>
        </p:spPr>
        <p:txBody>
          <a:bodyPr wrap="none" rtlCol="0">
            <a:spAutoFit/>
          </a:bodyPr>
          <a:lstStyle/>
          <a:p>
            <a:r>
              <a:rPr lang="es-ES" sz="900" dirty="0" smtClean="0">
                <a:latin typeface="Century Gothic" panose="020B0502020202020204" pitchFamily="34" charset="0"/>
              </a:rPr>
              <a:t>R. CHECA</a:t>
            </a:r>
            <a:endParaRPr lang="es-MX" sz="900" dirty="0">
              <a:latin typeface="Century Gothic" panose="020B0502020202020204" pitchFamily="34" charset="0"/>
            </a:endParaRPr>
          </a:p>
        </p:txBody>
      </p:sp>
      <p:sp>
        <p:nvSpPr>
          <p:cNvPr id="20" name="CuadroTexto 19"/>
          <p:cNvSpPr txBox="1"/>
          <p:nvPr/>
        </p:nvSpPr>
        <p:spPr>
          <a:xfrm>
            <a:off x="1566825" y="4319148"/>
            <a:ext cx="545342" cy="230832"/>
          </a:xfrm>
          <a:prstGeom prst="rect">
            <a:avLst/>
          </a:prstGeom>
          <a:noFill/>
        </p:spPr>
        <p:txBody>
          <a:bodyPr wrap="none" rtlCol="0">
            <a:spAutoFit/>
          </a:bodyPr>
          <a:lstStyle/>
          <a:p>
            <a:r>
              <a:rPr lang="es-ES" sz="900" dirty="0" smtClean="0">
                <a:latin typeface="Century Gothic" panose="020B0502020202020204" pitchFamily="34" charset="0"/>
              </a:rPr>
              <a:t>SUDAF</a:t>
            </a:r>
            <a:endParaRPr lang="es-MX" sz="900" dirty="0">
              <a:latin typeface="Century Gothic" panose="020B0502020202020204" pitchFamily="34" charset="0"/>
            </a:endParaRPr>
          </a:p>
        </p:txBody>
      </p:sp>
      <p:sp>
        <p:nvSpPr>
          <p:cNvPr id="21" name="CuadroTexto 20"/>
          <p:cNvSpPr txBox="1"/>
          <p:nvPr/>
        </p:nvSpPr>
        <p:spPr>
          <a:xfrm>
            <a:off x="1383963" y="4591953"/>
            <a:ext cx="383438" cy="230832"/>
          </a:xfrm>
          <a:prstGeom prst="rect">
            <a:avLst/>
          </a:prstGeom>
          <a:noFill/>
        </p:spPr>
        <p:txBody>
          <a:bodyPr wrap="none" rtlCol="0">
            <a:spAutoFit/>
          </a:bodyPr>
          <a:lstStyle/>
          <a:p>
            <a:r>
              <a:rPr lang="es-ES" sz="900" dirty="0" smtClean="0">
                <a:latin typeface="Century Gothic" panose="020B0502020202020204" pitchFamily="34" charset="0"/>
              </a:rPr>
              <a:t>CHI</a:t>
            </a:r>
            <a:endParaRPr lang="es-MX" sz="900" dirty="0">
              <a:latin typeface="Century Gothic" panose="020B0502020202020204" pitchFamily="34" charset="0"/>
            </a:endParaRPr>
          </a:p>
        </p:txBody>
      </p:sp>
      <p:sp>
        <p:nvSpPr>
          <p:cNvPr id="22" name="CuadroTexto 21"/>
          <p:cNvSpPr txBox="1"/>
          <p:nvPr/>
        </p:nvSpPr>
        <p:spPr>
          <a:xfrm>
            <a:off x="1616050" y="4811195"/>
            <a:ext cx="423514" cy="230832"/>
          </a:xfrm>
          <a:prstGeom prst="rect">
            <a:avLst/>
          </a:prstGeom>
          <a:noFill/>
        </p:spPr>
        <p:txBody>
          <a:bodyPr wrap="none" rtlCol="0">
            <a:spAutoFit/>
          </a:bodyPr>
          <a:lstStyle/>
          <a:p>
            <a:r>
              <a:rPr lang="es-ES" sz="900" dirty="0" smtClean="0">
                <a:solidFill>
                  <a:srgbClr val="00B050"/>
                </a:solidFill>
                <a:latin typeface="Century Gothic" panose="020B0502020202020204" pitchFamily="34" charset="0"/>
              </a:rPr>
              <a:t>MEX</a:t>
            </a:r>
            <a:endParaRPr lang="es-MX" sz="900" dirty="0">
              <a:solidFill>
                <a:srgbClr val="00B050"/>
              </a:solidFill>
              <a:latin typeface="Century Gothic" panose="020B0502020202020204" pitchFamily="34" charset="0"/>
            </a:endParaRPr>
          </a:p>
        </p:txBody>
      </p:sp>
      <p:sp>
        <p:nvSpPr>
          <p:cNvPr id="23" name="CuadroTexto 22"/>
          <p:cNvSpPr txBox="1"/>
          <p:nvPr/>
        </p:nvSpPr>
        <p:spPr>
          <a:xfrm>
            <a:off x="1906756" y="4912356"/>
            <a:ext cx="425116" cy="230832"/>
          </a:xfrm>
          <a:prstGeom prst="rect">
            <a:avLst/>
          </a:prstGeom>
          <a:noFill/>
        </p:spPr>
        <p:txBody>
          <a:bodyPr wrap="none" rtlCol="0">
            <a:spAutoFit/>
          </a:bodyPr>
          <a:lstStyle/>
          <a:p>
            <a:r>
              <a:rPr lang="es-ES" sz="900" dirty="0" smtClean="0">
                <a:latin typeface="Century Gothic" panose="020B0502020202020204" pitchFamily="34" charset="0"/>
              </a:rPr>
              <a:t>KOR</a:t>
            </a:r>
            <a:endParaRPr lang="es-MX" sz="900" dirty="0">
              <a:latin typeface="Century Gothic" panose="020B0502020202020204" pitchFamily="34" charset="0"/>
            </a:endParaRPr>
          </a:p>
        </p:txBody>
      </p:sp>
      <p:sp>
        <p:nvSpPr>
          <p:cNvPr id="24" name="CuadroTexto 23"/>
          <p:cNvSpPr txBox="1"/>
          <p:nvPr/>
        </p:nvSpPr>
        <p:spPr>
          <a:xfrm>
            <a:off x="1509624" y="5299143"/>
            <a:ext cx="567784" cy="230832"/>
          </a:xfrm>
          <a:prstGeom prst="rect">
            <a:avLst/>
          </a:prstGeom>
          <a:noFill/>
        </p:spPr>
        <p:txBody>
          <a:bodyPr wrap="none" rtlCol="0">
            <a:spAutoFit/>
          </a:bodyPr>
          <a:lstStyle/>
          <a:p>
            <a:r>
              <a:rPr lang="es-ES" sz="900" dirty="0" smtClean="0">
                <a:latin typeface="Century Gothic" panose="020B0502020202020204" pitchFamily="34" charset="0"/>
              </a:rPr>
              <a:t>INDON</a:t>
            </a:r>
            <a:endParaRPr lang="es-MX" sz="900" dirty="0">
              <a:latin typeface="Century Gothic" panose="020B0502020202020204" pitchFamily="34" charset="0"/>
            </a:endParaRPr>
          </a:p>
        </p:txBody>
      </p:sp>
      <p:sp>
        <p:nvSpPr>
          <p:cNvPr id="25" name="CuadroTexto 24"/>
          <p:cNvSpPr txBox="1"/>
          <p:nvPr/>
        </p:nvSpPr>
        <p:spPr>
          <a:xfrm>
            <a:off x="1923534" y="5400304"/>
            <a:ext cx="423514" cy="230832"/>
          </a:xfrm>
          <a:prstGeom prst="rect">
            <a:avLst/>
          </a:prstGeom>
          <a:noFill/>
        </p:spPr>
        <p:txBody>
          <a:bodyPr wrap="none" rtlCol="0">
            <a:spAutoFit/>
          </a:bodyPr>
          <a:lstStyle/>
          <a:p>
            <a:r>
              <a:rPr lang="es-ES" sz="900" dirty="0" smtClean="0">
                <a:latin typeface="Century Gothic" panose="020B0502020202020204" pitchFamily="34" charset="0"/>
              </a:rPr>
              <a:t>THAI</a:t>
            </a:r>
            <a:endParaRPr lang="es-MX" sz="900" dirty="0">
              <a:latin typeface="Century Gothic" panose="020B0502020202020204" pitchFamily="34" charset="0"/>
            </a:endParaRPr>
          </a:p>
        </p:txBody>
      </p:sp>
      <p:sp>
        <p:nvSpPr>
          <p:cNvPr id="26" name="CuadroTexto 25"/>
          <p:cNvSpPr txBox="1"/>
          <p:nvPr/>
        </p:nvSpPr>
        <p:spPr>
          <a:xfrm>
            <a:off x="2327651" y="5537012"/>
            <a:ext cx="553357" cy="230832"/>
          </a:xfrm>
          <a:prstGeom prst="rect">
            <a:avLst/>
          </a:prstGeom>
          <a:noFill/>
        </p:spPr>
        <p:txBody>
          <a:bodyPr wrap="none" rtlCol="0">
            <a:spAutoFit/>
          </a:bodyPr>
          <a:lstStyle/>
          <a:p>
            <a:r>
              <a:rPr lang="es-ES" sz="900" dirty="0" smtClean="0">
                <a:latin typeface="Century Gothic" panose="020B0502020202020204" pitchFamily="34" charset="0"/>
              </a:rPr>
              <a:t>CHINA</a:t>
            </a:r>
            <a:endParaRPr lang="es-MX" sz="900" dirty="0">
              <a:latin typeface="Century Gothic" panose="020B0502020202020204" pitchFamily="34" charset="0"/>
            </a:endParaRPr>
          </a:p>
        </p:txBody>
      </p:sp>
      <p:sp>
        <p:nvSpPr>
          <p:cNvPr id="27" name="CuadroTexto 26"/>
          <p:cNvSpPr txBox="1"/>
          <p:nvPr/>
        </p:nvSpPr>
        <p:spPr>
          <a:xfrm>
            <a:off x="2135291" y="5248323"/>
            <a:ext cx="413896" cy="230832"/>
          </a:xfrm>
          <a:prstGeom prst="rect">
            <a:avLst/>
          </a:prstGeom>
          <a:noFill/>
        </p:spPr>
        <p:txBody>
          <a:bodyPr wrap="none" rtlCol="0">
            <a:spAutoFit/>
          </a:bodyPr>
          <a:lstStyle/>
          <a:p>
            <a:r>
              <a:rPr lang="es-ES" sz="900" dirty="0" smtClean="0">
                <a:latin typeface="Century Gothic" panose="020B0502020202020204" pitchFamily="34" charset="0"/>
              </a:rPr>
              <a:t>FILIP</a:t>
            </a:r>
            <a:endParaRPr lang="es-MX" sz="900" dirty="0">
              <a:latin typeface="Century Gothic" panose="020B0502020202020204" pitchFamily="34" charset="0"/>
            </a:endParaRPr>
          </a:p>
        </p:txBody>
      </p:sp>
      <p:sp>
        <p:nvSpPr>
          <p:cNvPr id="28" name="CuadroTexto 27"/>
          <p:cNvSpPr txBox="1"/>
          <p:nvPr/>
        </p:nvSpPr>
        <p:spPr>
          <a:xfrm>
            <a:off x="2314416" y="5104866"/>
            <a:ext cx="492443" cy="230832"/>
          </a:xfrm>
          <a:prstGeom prst="rect">
            <a:avLst/>
          </a:prstGeom>
          <a:noFill/>
        </p:spPr>
        <p:txBody>
          <a:bodyPr wrap="none" rtlCol="0">
            <a:spAutoFit/>
          </a:bodyPr>
          <a:lstStyle/>
          <a:p>
            <a:r>
              <a:rPr lang="es-ES" sz="900" dirty="0" smtClean="0">
                <a:latin typeface="Century Gothic" panose="020B0502020202020204" pitchFamily="34" charset="0"/>
              </a:rPr>
              <a:t>INDIA</a:t>
            </a:r>
            <a:endParaRPr lang="es-MX" sz="900" dirty="0">
              <a:latin typeface="Century Gothic" panose="020B0502020202020204" pitchFamily="34" charset="0"/>
            </a:endParaRPr>
          </a:p>
        </p:txBody>
      </p:sp>
    </p:spTree>
    <p:extLst>
      <p:ext uri="{BB962C8B-B14F-4D97-AF65-F5344CB8AC3E}">
        <p14:creationId xmlns:p14="http://schemas.microsoft.com/office/powerpoint/2010/main" val="9770941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310900" cy="631524"/>
          </a:xfrm>
        </p:spPr>
        <p:txBody>
          <a:bodyPr>
            <a:normAutofit/>
          </a:bodyPr>
          <a:lstStyle/>
          <a:p>
            <a:r>
              <a:rPr lang="es-MX" sz="2400" b="1" dirty="0" smtClean="0">
                <a:latin typeface="Century Gothic" pitchFamily="34" charset="0"/>
              </a:rPr>
              <a:t>Países emergentes han tenido que intervenir</a:t>
            </a:r>
            <a:endParaRPr lang="es-MX" sz="2400" b="1" dirty="0">
              <a:latin typeface="Century Gothic" pitchFamily="34" charset="0"/>
            </a:endParaRPr>
          </a:p>
        </p:txBody>
      </p:sp>
      <p:sp>
        <p:nvSpPr>
          <p:cNvPr id="3" name="2 Marcador de contenido"/>
          <p:cNvSpPr>
            <a:spLocks noGrp="1"/>
          </p:cNvSpPr>
          <p:nvPr>
            <p:ph idx="1"/>
          </p:nvPr>
        </p:nvSpPr>
        <p:spPr>
          <a:xfrm>
            <a:off x="213986" y="1126259"/>
            <a:ext cx="8341001" cy="134219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latin typeface="Century Gothic" pitchFamily="34" charset="0"/>
              </a:rPr>
              <a:t>Este escenario adverso ha hecho que, desde </a:t>
            </a:r>
            <a:r>
              <a:rPr lang="es-MX" sz="1200" dirty="0">
                <a:latin typeface="Century Gothic" pitchFamily="34" charset="0"/>
              </a:rPr>
              <a:t>la segunda mitad de 2014, ha habido una disminución marcada en las reservas internacionales de los países emergentes. </a:t>
            </a:r>
            <a:r>
              <a:rPr lang="es-MX" sz="1200" dirty="0" smtClean="0">
                <a:latin typeface="Century Gothic" pitchFamily="34" charset="0"/>
              </a:rPr>
              <a:t>Esto no había ocurrido desde que concluyeron las crisis de finales de los 90’s (México, Rusia, Este Asiático, Brasil, etc.).</a:t>
            </a:r>
            <a:endParaRPr lang="es-MX" sz="1200" dirty="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200" dirty="0" smtClean="0">
                <a:latin typeface="Century Gothic" pitchFamily="34" charset="0"/>
              </a:rPr>
              <a:t>México </a:t>
            </a:r>
            <a:r>
              <a:rPr lang="es-MX" sz="1200" dirty="0">
                <a:latin typeface="Century Gothic" pitchFamily="34" charset="0"/>
              </a:rPr>
              <a:t>ha sido de los que aún no ha usado tantas reservas en los últimos </a:t>
            </a:r>
            <a:r>
              <a:rPr lang="es-MX" sz="1200" dirty="0" smtClean="0">
                <a:latin typeface="Century Gothic" pitchFamily="34" charset="0"/>
              </a:rPr>
              <a:t>meses comparativamente, </a:t>
            </a:r>
            <a:r>
              <a:rPr lang="es-MX" sz="1200" dirty="0">
                <a:latin typeface="Century Gothic" pitchFamily="34" charset="0"/>
              </a:rPr>
              <a:t>pero </a:t>
            </a:r>
            <a:r>
              <a:rPr lang="es-MX" sz="1200" dirty="0" smtClean="0">
                <a:latin typeface="Century Gothic" pitchFamily="34" charset="0"/>
              </a:rPr>
              <a:t>en los últimos 3 meses </a:t>
            </a:r>
            <a:r>
              <a:rPr lang="es-MX" sz="1200" dirty="0">
                <a:latin typeface="Century Gothic" pitchFamily="34" charset="0"/>
              </a:rPr>
              <a:t>ha usado USD6 mil millones vía </a:t>
            </a:r>
            <a:r>
              <a:rPr lang="es-MX" sz="1200" dirty="0" smtClean="0">
                <a:latin typeface="Century Gothic" pitchFamily="34" charset="0"/>
              </a:rPr>
              <a:t>subastas para evitar una depreciación más acelerada del peso. </a:t>
            </a:r>
          </a:p>
          <a:p>
            <a:pPr marL="180975" lvl="0" indent="-180975" algn="just">
              <a:spcBef>
                <a:spcPts val="0"/>
              </a:spcBef>
              <a:spcAft>
                <a:spcPts val="600"/>
              </a:spcAft>
              <a:buClr>
                <a:srgbClr val="CD0000"/>
              </a:buClr>
              <a:buSzPct val="110000"/>
              <a:buFont typeface="Arial" pitchFamily="34" charset="0"/>
              <a:buChar char="•"/>
            </a:pPr>
            <a:r>
              <a:rPr lang="es-MX" sz="1200" b="1" dirty="0" smtClean="0">
                <a:latin typeface="Century Gothic" pitchFamily="34" charset="0"/>
              </a:rPr>
              <a:t>En todos los casos, de darse mayor inestabilidad financiera global, después de usar sus reservas internacionales el siguiente paso es subir su tasa de referencia. </a:t>
            </a:r>
            <a:endParaRPr lang="es-MX" sz="1200" b="1" dirty="0">
              <a:latin typeface="Century Gothic"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8</a:t>
            </a:fld>
            <a:endParaRPr lang="es-ES" sz="1050" dirty="0">
              <a:solidFill>
                <a:prstClr val="black"/>
              </a:solidFill>
              <a:latin typeface="Century Gothic" pitchFamily="34" charset="0"/>
              <a:cs typeface="Arial" pitchFamily="34" charset="0"/>
            </a:endParaRPr>
          </a:p>
        </p:txBody>
      </p:sp>
      <p:sp>
        <p:nvSpPr>
          <p:cNvPr id="13" name="8 Rectángulo"/>
          <p:cNvSpPr/>
          <p:nvPr/>
        </p:nvSpPr>
        <p:spPr>
          <a:xfrm>
            <a:off x="144001" y="6668783"/>
            <a:ext cx="2706190" cy="215444"/>
          </a:xfrm>
          <a:prstGeom prst="rect">
            <a:avLst/>
          </a:prstGeom>
        </p:spPr>
        <p:txBody>
          <a:bodyPr wrap="none">
            <a:spAutoFit/>
          </a:bodyPr>
          <a:lstStyle/>
          <a:p>
            <a:pPr defTabSz="913881"/>
            <a:r>
              <a:rPr lang="es-MX" sz="800" dirty="0" smtClean="0">
                <a:solidFill>
                  <a:prstClr val="black"/>
                </a:solidFill>
                <a:latin typeface="Century Gothic" pitchFamily="34" charset="0"/>
              </a:rPr>
              <a:t>Fuente: INFONAVIT con información de </a:t>
            </a:r>
            <a:r>
              <a:rPr lang="es-MX" sz="800" dirty="0" err="1" smtClean="0">
                <a:solidFill>
                  <a:prstClr val="black"/>
                </a:solidFill>
                <a:latin typeface="Century Gothic" pitchFamily="34" charset="0"/>
              </a:rPr>
              <a:t>Bloomberg</a:t>
            </a:r>
            <a:endParaRPr lang="es-MX" sz="800" dirty="0">
              <a:solidFill>
                <a:prstClr val="black"/>
              </a:solidFill>
              <a:latin typeface="Century Gothic" pitchFamily="34" charset="0"/>
            </a:endParaRPr>
          </a:p>
        </p:txBody>
      </p:sp>
      <p:sp>
        <p:nvSpPr>
          <p:cNvPr id="6" name="CuadroTexto 5"/>
          <p:cNvSpPr txBox="1"/>
          <p:nvPr/>
        </p:nvSpPr>
        <p:spPr>
          <a:xfrm>
            <a:off x="2054099" y="2885282"/>
            <a:ext cx="5145960" cy="461665"/>
          </a:xfrm>
          <a:prstGeom prst="rect">
            <a:avLst/>
          </a:prstGeom>
          <a:noFill/>
        </p:spPr>
        <p:txBody>
          <a:bodyPr wrap="none" rtlCol="0">
            <a:spAutoFit/>
          </a:bodyPr>
          <a:lstStyle/>
          <a:p>
            <a:pPr algn="ctr"/>
            <a:r>
              <a:rPr lang="es-ES" sz="1200" b="1" dirty="0" smtClean="0">
                <a:latin typeface="Century Gothic" panose="020B0502020202020204" pitchFamily="34" charset="0"/>
              </a:rPr>
              <a:t>Trayectoria esperada para la tasa de referencia de Estados Unidos</a:t>
            </a:r>
          </a:p>
          <a:p>
            <a:pPr algn="ctr"/>
            <a:r>
              <a:rPr lang="es-ES" sz="1200" b="1" dirty="0" smtClean="0">
                <a:latin typeface="Century Gothic" panose="020B0502020202020204" pitchFamily="34" charset="0"/>
              </a:rPr>
              <a:t>Estimaciones de la Reserva Federal</a:t>
            </a:r>
            <a:endParaRPr lang="es-MX" sz="1200" b="1" dirty="0">
              <a:latin typeface="Century Gothic" panose="020B0502020202020204" pitchFamily="34" charset="0"/>
            </a:endParaRPr>
          </a:p>
        </p:txBody>
      </p:sp>
      <p:sp>
        <p:nvSpPr>
          <p:cNvPr id="17" name="8 Rectángulo"/>
          <p:cNvSpPr/>
          <p:nvPr/>
        </p:nvSpPr>
        <p:spPr>
          <a:xfrm>
            <a:off x="148690" y="6512279"/>
            <a:ext cx="6503703" cy="215444"/>
          </a:xfrm>
          <a:prstGeom prst="rect">
            <a:avLst/>
          </a:prstGeom>
        </p:spPr>
        <p:txBody>
          <a:bodyPr wrap="none">
            <a:spAutoFit/>
          </a:bodyPr>
          <a:lstStyle/>
          <a:p>
            <a:pPr defTabSz="913881"/>
            <a:r>
              <a:rPr lang="es-MX" sz="800" dirty="0" smtClean="0">
                <a:solidFill>
                  <a:prstClr val="black"/>
                </a:solidFill>
                <a:latin typeface="Century Gothic" pitchFamily="34" charset="0"/>
              </a:rPr>
              <a:t>* Overnight </a:t>
            </a:r>
            <a:r>
              <a:rPr lang="es-MX" sz="800" dirty="0" err="1" smtClean="0">
                <a:solidFill>
                  <a:prstClr val="black"/>
                </a:solidFill>
                <a:latin typeface="Century Gothic" pitchFamily="34" charset="0"/>
              </a:rPr>
              <a:t>Indexed</a:t>
            </a:r>
            <a:r>
              <a:rPr lang="es-MX" sz="800" dirty="0" smtClean="0">
                <a:solidFill>
                  <a:prstClr val="black"/>
                </a:solidFill>
                <a:latin typeface="Century Gothic" pitchFamily="34" charset="0"/>
              </a:rPr>
              <a:t> Swap. Tasa que señala las expectativas del mercado sobre la tasa de referencia de la FED al 15 de julio.  </a:t>
            </a:r>
            <a:endParaRPr lang="es-MX" sz="800" dirty="0">
              <a:solidFill>
                <a:prstClr val="black"/>
              </a:solidFill>
              <a:latin typeface="Century Gothic" pitchFamily="34" charset="0"/>
            </a:endParaRPr>
          </a:p>
        </p:txBody>
      </p:sp>
      <p:graphicFrame>
        <p:nvGraphicFramePr>
          <p:cNvPr id="10" name="Gráfico 9"/>
          <p:cNvGraphicFramePr>
            <a:graphicFrameLocks/>
          </p:cNvGraphicFramePr>
          <p:nvPr>
            <p:extLst>
              <p:ext uri="{D42A27DB-BD31-4B8C-83A1-F6EECF244321}">
                <p14:modId xmlns:p14="http://schemas.microsoft.com/office/powerpoint/2010/main" val="1469963613"/>
              </p:ext>
            </p:extLst>
          </p:nvPr>
        </p:nvGraphicFramePr>
        <p:xfrm>
          <a:off x="317241" y="3346948"/>
          <a:ext cx="4020688" cy="3165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p:cNvGraphicFramePr>
            <a:graphicFrameLocks/>
          </p:cNvGraphicFramePr>
          <p:nvPr>
            <p:extLst>
              <p:ext uri="{D42A27DB-BD31-4B8C-83A1-F6EECF244321}">
                <p14:modId xmlns:p14="http://schemas.microsoft.com/office/powerpoint/2010/main" val="1356155985"/>
              </p:ext>
            </p:extLst>
          </p:nvPr>
        </p:nvGraphicFramePr>
        <p:xfrm>
          <a:off x="4246685" y="3470988"/>
          <a:ext cx="4458775" cy="30177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4758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5 Gráfico"/>
          <p:cNvGraphicFramePr>
            <a:graphicFrameLocks/>
          </p:cNvGraphicFramePr>
          <p:nvPr>
            <p:extLst>
              <p:ext uri="{D42A27DB-BD31-4B8C-83A1-F6EECF244321}">
                <p14:modId xmlns:p14="http://schemas.microsoft.com/office/powerpoint/2010/main" val="591511546"/>
              </p:ext>
            </p:extLst>
          </p:nvPr>
        </p:nvGraphicFramePr>
        <p:xfrm>
          <a:off x="236805" y="3239783"/>
          <a:ext cx="8530276" cy="3381375"/>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6366867" cy="631524"/>
          </a:xfrm>
        </p:spPr>
        <p:txBody>
          <a:bodyPr>
            <a:normAutofit fontScale="90000"/>
          </a:bodyPr>
          <a:lstStyle/>
          <a:p>
            <a:r>
              <a:rPr lang="es-ES" sz="2400" b="1" dirty="0" smtClean="0">
                <a:latin typeface="Myriad Pro Light"/>
              </a:rPr>
              <a:t>El tipo de cambio llegó a máximos históricos</a:t>
            </a:r>
            <a:endParaRPr lang="es-MX" sz="2400" b="1" dirty="0">
              <a:latin typeface="Century Gothic" pitchFamily="34" charset="0"/>
            </a:endParaRPr>
          </a:p>
        </p:txBody>
      </p:sp>
      <p:sp>
        <p:nvSpPr>
          <p:cNvPr id="3" name="2 Marcador de contenido"/>
          <p:cNvSpPr>
            <a:spLocks noGrp="1"/>
          </p:cNvSpPr>
          <p:nvPr>
            <p:ph idx="1"/>
          </p:nvPr>
        </p:nvSpPr>
        <p:spPr>
          <a:xfrm>
            <a:off x="181897" y="1085134"/>
            <a:ext cx="8470397" cy="1492965"/>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El tipo de cambio tocó su máximo histórico </a:t>
            </a:r>
            <a:r>
              <a:rPr lang="es-ES" sz="1200" b="1" dirty="0" err="1" smtClean="0">
                <a:latin typeface="Century Gothic" panose="020B0502020202020204" pitchFamily="34" charset="0"/>
              </a:rPr>
              <a:t>intradía</a:t>
            </a:r>
            <a:r>
              <a:rPr lang="es-ES" sz="1200" b="1" dirty="0" smtClean="0">
                <a:latin typeface="Century Gothic" panose="020B0502020202020204" pitchFamily="34" charset="0"/>
              </a:rPr>
              <a:t> en 16.48 pesos por dólar en el último mes</a:t>
            </a:r>
            <a:r>
              <a:rPr lang="es-ES" sz="1200" dirty="0" smtClean="0">
                <a:latin typeface="Century Gothic" panose="020B0502020202020204" pitchFamily="34" charset="0"/>
              </a:rPr>
              <a:t>. </a:t>
            </a:r>
            <a:r>
              <a:rPr lang="es-ES" sz="1200" b="1" dirty="0" smtClean="0">
                <a:latin typeface="Century Gothic" panose="020B0502020202020204" pitchFamily="34" charset="0"/>
              </a:rPr>
              <a:t>El dólar se ha fortalecido contra casi todas las monedas. </a:t>
            </a:r>
          </a:p>
          <a:p>
            <a:pPr marL="180975" lvl="0" indent="-180975" algn="just">
              <a:spcBef>
                <a:spcPts val="0"/>
              </a:spcBef>
              <a:spcAft>
                <a:spcPts val="600"/>
              </a:spcAft>
              <a:buClr>
                <a:srgbClr val="CD0000"/>
              </a:buClr>
              <a:buSzPct val="110000"/>
              <a:buFont typeface="Arial" pitchFamily="34" charset="0"/>
              <a:buChar char="•"/>
            </a:pPr>
            <a:r>
              <a:rPr lang="es-ES" sz="1200" dirty="0" smtClean="0">
                <a:latin typeface="Century Gothic" panose="020B0502020202020204" pitchFamily="34" charset="0"/>
              </a:rPr>
              <a:t>El peso, en particular, es la moneda más líquida en países emergentes y casi el 60% de los bonos M del Gobierno Federal está en manos de extranjeros. </a:t>
            </a:r>
          </a:p>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Una manera natural de cubrirse por parte de extranjeros es irse cortos, o apostar en contra, del peso. Esa operación ha resultado rentable, mientras han tenido minusvalías en sus posiciones en bonos mexicanos</a:t>
            </a:r>
            <a:r>
              <a:rPr lang="es-ES" sz="1200" dirty="0" smtClean="0">
                <a:latin typeface="Century Gothic" panose="020B0502020202020204" pitchFamily="34" charset="0"/>
              </a:rPr>
              <a:t>. </a:t>
            </a:r>
          </a:p>
          <a:p>
            <a:pPr marL="180975" lvl="0" indent="-180975" algn="just">
              <a:spcBef>
                <a:spcPts val="0"/>
              </a:spcBef>
              <a:spcAft>
                <a:spcPts val="600"/>
              </a:spcAft>
              <a:buClr>
                <a:srgbClr val="CD0000"/>
              </a:buClr>
              <a:buSzPct val="110000"/>
              <a:buFont typeface="Arial" pitchFamily="34" charset="0"/>
              <a:buChar char="•"/>
            </a:pPr>
            <a:r>
              <a:rPr lang="es-ES" sz="1200" dirty="0" smtClean="0">
                <a:latin typeface="Century Gothic" panose="020B0502020202020204" pitchFamily="34" charset="0"/>
              </a:rPr>
              <a:t>En los últimos meses, los extranjeros han sido más cautos en comprar instrumentos de deuda mexicanos. </a:t>
            </a:r>
          </a:p>
          <a:p>
            <a:pPr marL="180975" lvl="0" indent="-180975" algn="just">
              <a:spcBef>
                <a:spcPts val="0"/>
              </a:spcBef>
              <a:spcAft>
                <a:spcPts val="600"/>
              </a:spcAft>
              <a:buClr>
                <a:srgbClr val="CD0000"/>
              </a:buClr>
              <a:buSzPct val="110000"/>
              <a:buFont typeface="Arial" pitchFamily="34" charset="0"/>
              <a:buChar char="•"/>
            </a:pPr>
            <a:endParaRPr lang="es-ES" sz="1200" dirty="0" smtClean="0">
              <a:latin typeface="Century Gothic" panose="020B0502020202020204"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
        <p:nvSpPr>
          <p:cNvPr id="6" name="CuadroTexto 5"/>
          <p:cNvSpPr txBox="1"/>
          <p:nvPr/>
        </p:nvSpPr>
        <p:spPr>
          <a:xfrm>
            <a:off x="143999" y="6621158"/>
            <a:ext cx="2393604" cy="215444"/>
          </a:xfrm>
          <a:prstGeom prst="rect">
            <a:avLst/>
          </a:prstGeom>
          <a:noFill/>
        </p:spPr>
        <p:txBody>
          <a:bodyPr wrap="none" rtlCol="0">
            <a:spAutoFit/>
          </a:bodyPr>
          <a:lstStyle/>
          <a:p>
            <a:r>
              <a:rPr lang="es-ES" sz="800" dirty="0" smtClean="0">
                <a:latin typeface="Century Gothic" pitchFamily="34" charset="0"/>
              </a:rPr>
              <a:t>Fuente: INFONAVIT con datos de </a:t>
            </a:r>
            <a:r>
              <a:rPr lang="es-ES" sz="800" dirty="0" err="1" smtClean="0">
                <a:latin typeface="Century Gothic" pitchFamily="34" charset="0"/>
              </a:rPr>
              <a:t>Bloomberg</a:t>
            </a:r>
            <a:endParaRPr lang="es-MX" sz="800" dirty="0">
              <a:latin typeface="Century Gothic" pitchFamily="34" charset="0"/>
            </a:endParaRPr>
          </a:p>
        </p:txBody>
      </p:sp>
      <p:sp>
        <p:nvSpPr>
          <p:cNvPr id="4" name="CuadroTexto 3"/>
          <p:cNvSpPr txBox="1"/>
          <p:nvPr/>
        </p:nvSpPr>
        <p:spPr>
          <a:xfrm>
            <a:off x="946575" y="2795441"/>
            <a:ext cx="8197425" cy="523220"/>
          </a:xfrm>
          <a:prstGeom prst="rect">
            <a:avLst/>
          </a:prstGeom>
          <a:noFill/>
        </p:spPr>
        <p:txBody>
          <a:bodyPr wrap="square" rtlCol="0">
            <a:spAutoFit/>
          </a:bodyPr>
          <a:lstStyle/>
          <a:p>
            <a:r>
              <a:rPr lang="es-ES" sz="1400" b="1" dirty="0" smtClean="0">
                <a:latin typeface="Century Gothic" panose="020B0502020202020204" pitchFamily="34" charset="0"/>
              </a:rPr>
              <a:t>Posiciones Netas No Comerciales de Futuros del Peso Mexicano </a:t>
            </a:r>
          </a:p>
          <a:p>
            <a:r>
              <a:rPr lang="es-ES" sz="1400" b="1" dirty="0" smtClean="0">
                <a:latin typeface="Century Gothic" panose="020B0502020202020204" pitchFamily="34" charset="0"/>
              </a:rPr>
              <a:t>en el Chicago </a:t>
            </a:r>
            <a:r>
              <a:rPr lang="es-ES" sz="1400" b="1" dirty="0" err="1" smtClean="0">
                <a:latin typeface="Century Gothic" panose="020B0502020202020204" pitchFamily="34" charset="0"/>
              </a:rPr>
              <a:t>Mercantile</a:t>
            </a:r>
            <a:r>
              <a:rPr lang="es-ES" sz="1400" b="1" dirty="0" smtClean="0">
                <a:latin typeface="Century Gothic" panose="020B0502020202020204" pitchFamily="34" charset="0"/>
              </a:rPr>
              <a:t> Exchange. 2000-2015</a:t>
            </a:r>
          </a:p>
        </p:txBody>
      </p:sp>
      <p:sp>
        <p:nvSpPr>
          <p:cNvPr id="7" name="Rectángulo 6"/>
          <p:cNvSpPr/>
          <p:nvPr/>
        </p:nvSpPr>
        <p:spPr>
          <a:xfrm>
            <a:off x="7532552" y="4706857"/>
            <a:ext cx="608148" cy="1037555"/>
          </a:xfrm>
          <a:prstGeom prst="rect">
            <a:avLst/>
          </a:prstGeom>
          <a:noFill/>
          <a:ln w="34925">
            <a:solidFill>
              <a:srgbClr val="00B05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9" name="CuadroTexto 8"/>
          <p:cNvSpPr txBox="1"/>
          <p:nvPr/>
        </p:nvSpPr>
        <p:spPr>
          <a:xfrm>
            <a:off x="5001625" y="5074790"/>
            <a:ext cx="2873962" cy="577081"/>
          </a:xfrm>
          <a:prstGeom prst="rect">
            <a:avLst/>
          </a:prstGeom>
          <a:noFill/>
        </p:spPr>
        <p:txBody>
          <a:bodyPr wrap="square" rtlCol="0">
            <a:spAutoFit/>
          </a:bodyPr>
          <a:lstStyle/>
          <a:p>
            <a:r>
              <a:rPr lang="es-ES" sz="1050" b="1" dirty="0" smtClean="0">
                <a:latin typeface="Century Gothic" panose="020B0502020202020204" pitchFamily="34" charset="0"/>
              </a:rPr>
              <a:t>No habíamos tenido un periodo tan prolongado con el mercado apostando por la debilidad del peso</a:t>
            </a:r>
            <a:endParaRPr lang="es-MX" sz="1050" b="1" dirty="0">
              <a:latin typeface="Century Gothic" panose="020B0502020202020204" pitchFamily="34" charset="0"/>
            </a:endParaRPr>
          </a:p>
        </p:txBody>
      </p:sp>
      <p:sp>
        <p:nvSpPr>
          <p:cNvPr id="10" name="CuadroTexto 9"/>
          <p:cNvSpPr txBox="1"/>
          <p:nvPr/>
        </p:nvSpPr>
        <p:spPr>
          <a:xfrm>
            <a:off x="1692145" y="3653009"/>
            <a:ext cx="2838995" cy="415498"/>
          </a:xfrm>
          <a:prstGeom prst="rect">
            <a:avLst/>
          </a:prstGeom>
          <a:noFill/>
        </p:spPr>
        <p:txBody>
          <a:bodyPr wrap="square" rtlCol="0">
            <a:spAutoFit/>
          </a:bodyPr>
          <a:lstStyle/>
          <a:p>
            <a:r>
              <a:rPr lang="es-ES" sz="1050" dirty="0" smtClean="0">
                <a:solidFill>
                  <a:srgbClr val="00B050"/>
                </a:solidFill>
                <a:latin typeface="Century Gothic" panose="020B0502020202020204" pitchFamily="34" charset="0"/>
              </a:rPr>
              <a:t>Mercado apuesta por fortaleza del peso</a:t>
            </a:r>
          </a:p>
          <a:p>
            <a:r>
              <a:rPr lang="es-ES" sz="1050" dirty="0" smtClean="0">
                <a:solidFill>
                  <a:srgbClr val="00B050"/>
                </a:solidFill>
                <a:latin typeface="Century Gothic" panose="020B0502020202020204" pitchFamily="34" charset="0"/>
              </a:rPr>
              <a:t>(Posiciones Largas &gt; Posiciones Cortas) </a:t>
            </a:r>
            <a:endParaRPr lang="es-MX" sz="1050" dirty="0">
              <a:solidFill>
                <a:srgbClr val="00B050"/>
              </a:solidFill>
              <a:latin typeface="Century Gothic" panose="020B0502020202020204" pitchFamily="34" charset="0"/>
            </a:endParaRPr>
          </a:p>
        </p:txBody>
      </p:sp>
      <p:sp>
        <p:nvSpPr>
          <p:cNvPr id="11" name="CuadroTexto 10"/>
          <p:cNvSpPr txBox="1"/>
          <p:nvPr/>
        </p:nvSpPr>
        <p:spPr>
          <a:xfrm>
            <a:off x="2043069" y="5387280"/>
            <a:ext cx="2958556" cy="577081"/>
          </a:xfrm>
          <a:prstGeom prst="rect">
            <a:avLst/>
          </a:prstGeom>
          <a:noFill/>
        </p:spPr>
        <p:txBody>
          <a:bodyPr wrap="square" rtlCol="0">
            <a:spAutoFit/>
          </a:bodyPr>
          <a:lstStyle/>
          <a:p>
            <a:r>
              <a:rPr lang="es-ES" sz="1050" dirty="0" smtClean="0">
                <a:solidFill>
                  <a:srgbClr val="00B050"/>
                </a:solidFill>
                <a:latin typeface="Century Gothic" panose="020B0502020202020204" pitchFamily="34" charset="0"/>
              </a:rPr>
              <a:t>Mercado apuesta por debilidad del peso</a:t>
            </a:r>
          </a:p>
          <a:p>
            <a:r>
              <a:rPr lang="es-ES" sz="1050" dirty="0">
                <a:solidFill>
                  <a:srgbClr val="00B050"/>
                </a:solidFill>
                <a:latin typeface="Century Gothic" panose="020B0502020202020204" pitchFamily="34" charset="0"/>
              </a:rPr>
              <a:t>(Posiciones Largas &lt;</a:t>
            </a:r>
            <a:r>
              <a:rPr lang="es-ES" sz="1050" dirty="0" smtClean="0">
                <a:solidFill>
                  <a:srgbClr val="00B050"/>
                </a:solidFill>
                <a:latin typeface="Century Gothic" panose="020B0502020202020204" pitchFamily="34" charset="0"/>
              </a:rPr>
              <a:t> </a:t>
            </a:r>
            <a:r>
              <a:rPr lang="es-ES" sz="1050" dirty="0">
                <a:solidFill>
                  <a:srgbClr val="00B050"/>
                </a:solidFill>
                <a:latin typeface="Century Gothic" panose="020B0502020202020204" pitchFamily="34" charset="0"/>
              </a:rPr>
              <a:t>Posiciones Cortas) </a:t>
            </a:r>
            <a:endParaRPr lang="es-MX" sz="1050" dirty="0">
              <a:solidFill>
                <a:srgbClr val="00B050"/>
              </a:solidFill>
              <a:latin typeface="Century Gothic" panose="020B0502020202020204" pitchFamily="34" charset="0"/>
            </a:endParaRPr>
          </a:p>
          <a:p>
            <a:endParaRPr lang="es-MX" sz="1050" dirty="0">
              <a:solidFill>
                <a:srgbClr val="00B050"/>
              </a:solidFill>
              <a:latin typeface="Century Gothic" panose="020B0502020202020204" pitchFamily="34" charset="0"/>
            </a:endParaRPr>
          </a:p>
        </p:txBody>
      </p:sp>
      <p:cxnSp>
        <p:nvCxnSpPr>
          <p:cNvPr id="13" name="Conector recto de flecha 12"/>
          <p:cNvCxnSpPr/>
          <p:nvPr/>
        </p:nvCxnSpPr>
        <p:spPr>
          <a:xfrm flipV="1">
            <a:off x="1595846" y="3670227"/>
            <a:ext cx="1" cy="324513"/>
          </a:xfrm>
          <a:prstGeom prst="straightConnector1">
            <a:avLst/>
          </a:prstGeom>
          <a:ln>
            <a:solidFill>
              <a:srgbClr val="00B05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flipH="1">
            <a:off x="2013858" y="5396504"/>
            <a:ext cx="1" cy="347909"/>
          </a:xfrm>
          <a:prstGeom prst="straightConnector1">
            <a:avLst/>
          </a:prstGeom>
          <a:ln>
            <a:solidFill>
              <a:srgbClr val="00B05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CuadroTexto 16"/>
          <p:cNvSpPr txBox="1"/>
          <p:nvPr/>
        </p:nvSpPr>
        <p:spPr>
          <a:xfrm rot="16200000">
            <a:off x="-698584" y="4108483"/>
            <a:ext cx="1616861" cy="253916"/>
          </a:xfrm>
          <a:prstGeom prst="rect">
            <a:avLst/>
          </a:prstGeom>
          <a:noFill/>
        </p:spPr>
        <p:txBody>
          <a:bodyPr wrap="square" rtlCol="0">
            <a:spAutoFit/>
          </a:bodyPr>
          <a:lstStyle/>
          <a:p>
            <a:r>
              <a:rPr lang="es-ES" sz="1050" dirty="0" smtClean="0">
                <a:solidFill>
                  <a:srgbClr val="C00000"/>
                </a:solidFill>
                <a:latin typeface="Century Gothic" panose="020B0502020202020204" pitchFamily="34" charset="0"/>
              </a:rPr>
              <a:t>Pesos por Dólar</a:t>
            </a:r>
            <a:endParaRPr lang="es-MX" sz="1050" dirty="0">
              <a:solidFill>
                <a:srgbClr val="C00000"/>
              </a:solidFill>
              <a:latin typeface="Century Gothic" panose="020B0502020202020204" pitchFamily="34" charset="0"/>
            </a:endParaRPr>
          </a:p>
        </p:txBody>
      </p:sp>
      <p:sp>
        <p:nvSpPr>
          <p:cNvPr id="18" name="CuadroTexto 17"/>
          <p:cNvSpPr txBox="1"/>
          <p:nvPr/>
        </p:nvSpPr>
        <p:spPr>
          <a:xfrm rot="16200000">
            <a:off x="8085609" y="4093817"/>
            <a:ext cx="1616861" cy="253916"/>
          </a:xfrm>
          <a:prstGeom prst="rect">
            <a:avLst/>
          </a:prstGeom>
          <a:noFill/>
        </p:spPr>
        <p:txBody>
          <a:bodyPr wrap="square" rtlCol="0">
            <a:spAutoFit/>
          </a:bodyPr>
          <a:lstStyle/>
          <a:p>
            <a:r>
              <a:rPr lang="es-ES" sz="1050" dirty="0" smtClean="0">
                <a:solidFill>
                  <a:schemeClr val="bg1">
                    <a:lumMod val="50000"/>
                  </a:schemeClr>
                </a:solidFill>
                <a:latin typeface="Century Gothic" panose="020B0502020202020204" pitchFamily="34" charset="0"/>
              </a:rPr>
              <a:t>Número de Contratos</a:t>
            </a:r>
            <a:endParaRPr lang="es-MX" sz="1050" dirty="0">
              <a:solidFill>
                <a:schemeClr val="bg1">
                  <a:lumMod val="50000"/>
                </a:schemeClr>
              </a:solidFill>
              <a:latin typeface="Century Gothic" panose="020B0502020202020204" pitchFamily="34" charset="0"/>
            </a:endParaRPr>
          </a:p>
        </p:txBody>
      </p:sp>
    </p:spTree>
    <p:extLst>
      <p:ext uri="{BB962C8B-B14F-4D97-AF65-F5344CB8AC3E}">
        <p14:creationId xmlns:p14="http://schemas.microsoft.com/office/powerpoint/2010/main" val="1186661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501400" cy="631524"/>
          </a:xfrm>
        </p:spPr>
        <p:txBody>
          <a:bodyPr>
            <a:normAutofit fontScale="90000"/>
          </a:bodyPr>
          <a:lstStyle/>
          <a:p>
            <a:r>
              <a:rPr lang="es-MX" sz="2400" b="1" dirty="0" smtClean="0">
                <a:latin typeface="Century Gothic" pitchFamily="34" charset="0"/>
              </a:rPr>
              <a:t>Los analistas esperan subida de tasa en septiembre </a:t>
            </a:r>
            <a:endParaRPr lang="es-MX" sz="2400" b="1" dirty="0">
              <a:latin typeface="Century Gothic" pitchFamily="34" charset="0"/>
            </a:endParaRPr>
          </a:p>
        </p:txBody>
      </p:sp>
      <p:sp>
        <p:nvSpPr>
          <p:cNvPr id="3" name="2 Marcador de contenido"/>
          <p:cNvSpPr>
            <a:spLocks noGrp="1"/>
          </p:cNvSpPr>
          <p:nvPr>
            <p:ph idx="1"/>
          </p:nvPr>
        </p:nvSpPr>
        <p:spPr>
          <a:xfrm>
            <a:off x="181897" y="1085135"/>
            <a:ext cx="8470397" cy="115796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latin typeface="Century Gothic" pitchFamily="34" charset="0"/>
              </a:rPr>
              <a:t>Durante la última reunión de Política Monetaria, la Junta de Gobierno de Banxico votó 3-1 a favor de mantener su tasa de referencia. Hubo un miembro que votó por una subida de 25pb en la tasa objetivo y Manuel Ramos Francia no asistió. </a:t>
            </a:r>
          </a:p>
          <a:p>
            <a:pPr marL="180975" lvl="0" indent="-180975" algn="just">
              <a:spcBef>
                <a:spcPts val="0"/>
              </a:spcBef>
              <a:spcAft>
                <a:spcPts val="600"/>
              </a:spcAft>
              <a:buClr>
                <a:srgbClr val="CD0000"/>
              </a:buClr>
              <a:buSzPct val="110000"/>
              <a:buFont typeface="Arial" pitchFamily="34" charset="0"/>
              <a:buChar char="•"/>
            </a:pPr>
            <a:r>
              <a:rPr lang="es-MX" sz="1200" b="1" dirty="0" smtClean="0">
                <a:latin typeface="Century Gothic" pitchFamily="34" charset="0"/>
              </a:rPr>
              <a:t>El consenso de los principales bancos espera una subida ya de tasa de Banxico de 25pb para su próxima reunión en septiembre, que se dará un día después de la reunión de la Reserva Federal, donde hay analistas que también prevén un incremento de 25pb en la tasa de referencia de Estados Unidos. </a:t>
            </a:r>
            <a:endParaRPr lang="es-MX" sz="1200" b="1" dirty="0">
              <a:latin typeface="Century Gothic"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6" name="CuadroTexto 5"/>
          <p:cNvSpPr txBox="1"/>
          <p:nvPr/>
        </p:nvSpPr>
        <p:spPr>
          <a:xfrm>
            <a:off x="715755" y="6584238"/>
            <a:ext cx="2130711" cy="215444"/>
          </a:xfrm>
          <a:prstGeom prst="rect">
            <a:avLst/>
          </a:prstGeom>
          <a:noFill/>
        </p:spPr>
        <p:txBody>
          <a:bodyPr wrap="none" rtlCol="0">
            <a:spAutoFit/>
          </a:bodyPr>
          <a:lstStyle/>
          <a:p>
            <a:r>
              <a:rPr lang="es-ES" sz="800" dirty="0" smtClean="0">
                <a:latin typeface="Century Gothic" pitchFamily="34" charset="0"/>
              </a:rPr>
              <a:t>Fuente: INFONAVIT con datos del INEGI</a:t>
            </a:r>
            <a:endParaRPr lang="es-MX" sz="800" dirty="0">
              <a:latin typeface="Century Gothic" pitchFamily="34" charset="0"/>
            </a:endParaRPr>
          </a:p>
        </p:txBody>
      </p:sp>
      <p:sp>
        <p:nvSpPr>
          <p:cNvPr id="15" name="CuadroTexto 14"/>
          <p:cNvSpPr txBox="1"/>
          <p:nvPr/>
        </p:nvSpPr>
        <p:spPr>
          <a:xfrm>
            <a:off x="4930339" y="6584364"/>
            <a:ext cx="3148619" cy="215444"/>
          </a:xfrm>
          <a:prstGeom prst="rect">
            <a:avLst/>
          </a:prstGeom>
          <a:noFill/>
        </p:spPr>
        <p:txBody>
          <a:bodyPr wrap="none" rtlCol="0">
            <a:spAutoFit/>
          </a:bodyPr>
          <a:lstStyle/>
          <a:p>
            <a:r>
              <a:rPr lang="es-ES" sz="800" dirty="0" smtClean="0">
                <a:latin typeface="Century Gothic" pitchFamily="34" charset="0"/>
              </a:rPr>
              <a:t>Fuente: INFONAVIT con datos de Banco de México e </a:t>
            </a:r>
            <a:r>
              <a:rPr lang="es-ES" sz="800" dirty="0" err="1" smtClean="0">
                <a:latin typeface="Century Gothic" pitchFamily="34" charset="0"/>
              </a:rPr>
              <a:t>Infosel</a:t>
            </a:r>
            <a:endParaRPr lang="es-MX" sz="800" dirty="0">
              <a:latin typeface="Century Gothic"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3807873641"/>
              </p:ext>
            </p:extLst>
          </p:nvPr>
        </p:nvGraphicFramePr>
        <p:xfrm>
          <a:off x="4476312" y="2609345"/>
          <a:ext cx="4056672" cy="3698040"/>
        </p:xfrm>
        <a:graphic>
          <a:graphicData uri="http://schemas.openxmlformats.org/drawingml/2006/table">
            <a:tbl>
              <a:tblPr/>
              <a:tblGrid>
                <a:gridCol w="1167648"/>
                <a:gridCol w="722256"/>
                <a:gridCol w="722256"/>
                <a:gridCol w="722256"/>
                <a:gridCol w="722256"/>
              </a:tblGrid>
              <a:tr h="625412">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tc>
                  <a:txBody>
                    <a:bodyPr/>
                    <a:lstStyle/>
                    <a:p>
                      <a:pPr algn="ctr" fontAlgn="b"/>
                      <a:r>
                        <a:rPr lang="es-MX" sz="1100" b="1" i="0" u="none" strike="noStrike">
                          <a:solidFill>
                            <a:srgbClr val="000000"/>
                          </a:solidFill>
                          <a:effectLst/>
                          <a:latin typeface="Century Gothic" panose="020B0502020202020204" pitchFamily="34" charset="0"/>
                        </a:rPr>
                        <a:t>1ra Subida</a:t>
                      </a:r>
                      <a:br>
                        <a:rPr lang="es-MX" sz="1100" b="1" i="0" u="none" strike="noStrike">
                          <a:solidFill>
                            <a:srgbClr val="000000"/>
                          </a:solidFill>
                          <a:effectLst/>
                          <a:latin typeface="Century Gothic" panose="020B0502020202020204" pitchFamily="34" charset="0"/>
                        </a:rPr>
                      </a:br>
                      <a:r>
                        <a:rPr lang="es-MX" sz="1100" b="1" i="0" u="none" strike="noStrike">
                          <a:solidFill>
                            <a:srgbClr val="000000"/>
                          </a:solidFill>
                          <a:effectLst/>
                          <a:latin typeface="Century Gothic" panose="020B0502020202020204" pitchFamily="34" charset="0"/>
                        </a:rPr>
                        <a:t>Tasa Banxico</a:t>
                      </a:r>
                    </a:p>
                  </a:txBody>
                  <a:tcPr marL="9525" marR="9525" marT="9525" marB="0" anchor="b">
                    <a:lnL>
                      <a:noFill/>
                    </a:lnL>
                    <a:lnR>
                      <a:noFill/>
                    </a:lnR>
                    <a:lnT>
                      <a:noFill/>
                    </a:lnT>
                    <a:lnB>
                      <a:noFill/>
                    </a:lnB>
                  </a:tcPr>
                </a:tc>
                <a:tc>
                  <a:txBody>
                    <a:bodyPr/>
                    <a:lstStyle/>
                    <a:p>
                      <a:pPr algn="ctr" fontAlgn="b"/>
                      <a:r>
                        <a:rPr lang="es-MX" sz="1100" b="1" i="0" u="none" strike="noStrike">
                          <a:solidFill>
                            <a:srgbClr val="000000"/>
                          </a:solidFill>
                          <a:effectLst/>
                          <a:latin typeface="Century Gothic" panose="020B0502020202020204" pitchFamily="34" charset="0"/>
                        </a:rPr>
                        <a:t>Magnitud de 1ra Subida de Tasa</a:t>
                      </a:r>
                    </a:p>
                  </a:txBody>
                  <a:tcPr marL="9525" marR="9525" marT="9525" marB="0" anchor="b">
                    <a:lnL>
                      <a:noFill/>
                    </a:lnL>
                    <a:lnR>
                      <a:noFill/>
                    </a:lnR>
                    <a:lnT>
                      <a:noFill/>
                    </a:lnT>
                    <a:lnB>
                      <a:noFill/>
                    </a:lnB>
                  </a:tcPr>
                </a:tc>
                <a:tc>
                  <a:txBody>
                    <a:bodyPr/>
                    <a:lstStyle/>
                    <a:p>
                      <a:pPr algn="ctr" fontAlgn="b"/>
                      <a:r>
                        <a:rPr lang="es-MX" sz="1100" b="1" i="0" u="none" strike="noStrike">
                          <a:solidFill>
                            <a:srgbClr val="000000"/>
                          </a:solidFill>
                          <a:effectLst/>
                          <a:latin typeface="Century Gothic" panose="020B0502020202020204" pitchFamily="34" charset="0"/>
                        </a:rPr>
                        <a:t>Tasa Banxico</a:t>
                      </a:r>
                      <a:br>
                        <a:rPr lang="es-MX" sz="1100" b="1" i="0" u="none" strike="noStrike">
                          <a:solidFill>
                            <a:srgbClr val="000000"/>
                          </a:solidFill>
                          <a:effectLst/>
                          <a:latin typeface="Century Gothic" panose="020B0502020202020204" pitchFamily="34" charset="0"/>
                        </a:rPr>
                      </a:br>
                      <a:r>
                        <a:rPr lang="es-MX" sz="1100" b="1" i="0" u="none" strike="noStrike">
                          <a:solidFill>
                            <a:srgbClr val="000000"/>
                          </a:solidFill>
                          <a:effectLst/>
                          <a:latin typeface="Century Gothic" panose="020B0502020202020204" pitchFamily="34" charset="0"/>
                        </a:rPr>
                        <a:t>Cierre 2015</a:t>
                      </a:r>
                    </a:p>
                  </a:txBody>
                  <a:tcPr marL="9525" marR="9525" marT="9525" marB="0" anchor="b">
                    <a:lnL>
                      <a:noFill/>
                    </a:lnL>
                    <a:lnR>
                      <a:noFill/>
                    </a:lnR>
                    <a:lnT>
                      <a:noFill/>
                    </a:lnT>
                    <a:lnB>
                      <a:noFill/>
                    </a:lnB>
                  </a:tcPr>
                </a:tc>
                <a:tc>
                  <a:txBody>
                    <a:bodyPr/>
                    <a:lstStyle/>
                    <a:p>
                      <a:pPr algn="ctr" fontAlgn="b"/>
                      <a:r>
                        <a:rPr lang="es-MX" sz="1100" b="1" i="0" u="none" strike="noStrike">
                          <a:solidFill>
                            <a:srgbClr val="000000"/>
                          </a:solidFill>
                          <a:effectLst/>
                          <a:latin typeface="Century Gothic" panose="020B0502020202020204" pitchFamily="34" charset="0"/>
                        </a:rPr>
                        <a:t>Tasa Banxico</a:t>
                      </a:r>
                      <a:br>
                        <a:rPr lang="es-MX" sz="1100" b="1" i="0" u="none" strike="noStrike">
                          <a:solidFill>
                            <a:srgbClr val="000000"/>
                          </a:solidFill>
                          <a:effectLst/>
                          <a:latin typeface="Century Gothic" panose="020B0502020202020204" pitchFamily="34" charset="0"/>
                        </a:rPr>
                      </a:br>
                      <a:r>
                        <a:rPr lang="es-MX" sz="1100" b="1" i="0" u="none" strike="noStrike">
                          <a:solidFill>
                            <a:srgbClr val="000000"/>
                          </a:solidFill>
                          <a:effectLst/>
                          <a:latin typeface="Century Gothic" panose="020B0502020202020204" pitchFamily="34" charset="0"/>
                        </a:rPr>
                        <a:t>Cierre 2016</a:t>
                      </a:r>
                    </a:p>
                  </a:txBody>
                  <a:tcPr marL="9525" marR="9525" marT="9525" marB="0" anchor="b">
                    <a:lnL>
                      <a:noFill/>
                    </a:lnL>
                    <a:lnR>
                      <a:noFill/>
                    </a:lnR>
                    <a:lnT>
                      <a:noFill/>
                    </a:lnT>
                    <a:lnB>
                      <a:noFill/>
                    </a:lnB>
                  </a:tcPr>
                </a:tc>
              </a:tr>
              <a:tr h="201197">
                <a:tc>
                  <a:txBody>
                    <a:bodyPr/>
                    <a:lstStyle/>
                    <a:p>
                      <a:pPr algn="l" fontAlgn="b"/>
                      <a:r>
                        <a:rPr lang="es-MX" sz="1100" b="1" i="0" u="none" strike="noStrike" dirty="0">
                          <a:solidFill>
                            <a:srgbClr val="000000"/>
                          </a:solidFill>
                          <a:effectLst/>
                          <a:latin typeface="Century Gothic" panose="020B0502020202020204" pitchFamily="34" charset="0"/>
                        </a:rPr>
                        <a:t>Banamex</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4.00</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dirty="0">
                          <a:solidFill>
                            <a:srgbClr val="000000"/>
                          </a:solidFill>
                          <a:effectLst/>
                          <a:latin typeface="Century Gothic" panose="020B0502020202020204" pitchFamily="34" charset="0"/>
                        </a:rPr>
                        <a:t>Banorte-IXE</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dirty="0">
                          <a:solidFill>
                            <a:srgbClr val="000000"/>
                          </a:solidFill>
                          <a:effectLst/>
                          <a:latin typeface="Century Gothic" panose="020B0502020202020204" pitchFamily="34" charset="0"/>
                        </a:rPr>
                        <a:t>BBVA Bancomer</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4.00</a:t>
                      </a:r>
                    </a:p>
                  </a:txBody>
                  <a:tcPr marL="9525" marR="9525" marT="9525" marB="0" anchor="b">
                    <a:lnL>
                      <a:noFill/>
                    </a:lnL>
                    <a:lnR>
                      <a:noFill/>
                    </a:lnR>
                    <a:lnT>
                      <a:noFill/>
                    </a:lnT>
                    <a:lnB>
                      <a:noFill/>
                    </a:lnB>
                  </a:tcPr>
                </a:tc>
              </a:tr>
              <a:tr h="201197">
                <a:tc>
                  <a:txBody>
                    <a:bodyPr/>
                    <a:lstStyle/>
                    <a:p>
                      <a:pPr algn="l" fontAlgn="b"/>
                      <a:r>
                        <a:rPr lang="es-MX" sz="1100" b="1" i="0" u="none" strike="noStrike" dirty="0" err="1">
                          <a:solidFill>
                            <a:srgbClr val="000000"/>
                          </a:solidFill>
                          <a:effectLst/>
                          <a:latin typeface="Century Gothic" panose="020B0502020202020204" pitchFamily="34" charset="0"/>
                        </a:rPr>
                        <a:t>CIBanco</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4.25</a:t>
                      </a:r>
                    </a:p>
                  </a:txBody>
                  <a:tcPr marL="9525" marR="9525" marT="9525" marB="0" anchor="b">
                    <a:lnL>
                      <a:noFill/>
                    </a:lnL>
                    <a:lnR>
                      <a:noFill/>
                    </a:lnR>
                    <a:lnT>
                      <a:noFill/>
                    </a:lnT>
                    <a:lnB>
                      <a:noFill/>
                    </a:lnB>
                  </a:tcPr>
                </a:tc>
              </a:tr>
              <a:tr h="201197">
                <a:tc>
                  <a:txBody>
                    <a:bodyPr/>
                    <a:lstStyle/>
                    <a:p>
                      <a:pPr algn="l" fontAlgn="b"/>
                      <a:r>
                        <a:rPr lang="es-MX" sz="1100" b="1" i="0" u="none" strike="noStrike" dirty="0" err="1">
                          <a:solidFill>
                            <a:srgbClr val="000000"/>
                          </a:solidFill>
                          <a:effectLst/>
                          <a:latin typeface="Century Gothic" panose="020B0502020202020204" pitchFamily="34" charset="0"/>
                        </a:rPr>
                        <a:t>Finamex</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4.50</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dirty="0">
                          <a:solidFill>
                            <a:srgbClr val="000000"/>
                          </a:solidFill>
                          <a:effectLst/>
                          <a:latin typeface="Century Gothic" panose="020B0502020202020204" pitchFamily="34" charset="0"/>
                        </a:rPr>
                        <a:t>JP Morgan</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4.00</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a:solidFill>
                            <a:srgbClr val="000000"/>
                          </a:solidFill>
                          <a:effectLst/>
                          <a:latin typeface="Century Gothic" panose="020B0502020202020204" pitchFamily="34" charset="0"/>
                        </a:rPr>
                        <a:t>Multiva</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4.25</a:t>
                      </a:r>
                    </a:p>
                  </a:txBody>
                  <a:tcPr marL="9525" marR="9525" marT="9525" marB="0" anchor="b">
                    <a:lnL>
                      <a:noFill/>
                    </a:lnL>
                    <a:lnR>
                      <a:noFill/>
                    </a:lnR>
                    <a:lnT>
                      <a:noFill/>
                    </a:lnT>
                    <a:lnB>
                      <a:noFill/>
                    </a:lnB>
                  </a:tcPr>
                </a:tc>
              </a:tr>
              <a:tr h="201197">
                <a:tc>
                  <a:txBody>
                    <a:bodyPr/>
                    <a:lstStyle/>
                    <a:p>
                      <a:pPr algn="l" fontAlgn="b"/>
                      <a:r>
                        <a:rPr lang="es-MX" sz="1100" b="1" i="0" u="none" strike="noStrike" dirty="0" err="1">
                          <a:solidFill>
                            <a:srgbClr val="000000"/>
                          </a:solidFill>
                          <a:effectLst/>
                          <a:latin typeface="Century Gothic" panose="020B0502020202020204" pitchFamily="34" charset="0"/>
                        </a:rPr>
                        <a:t>Nomura</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4.25</a:t>
                      </a:r>
                    </a:p>
                  </a:txBody>
                  <a:tcPr marL="9525" marR="9525" marT="9525" marB="0" anchor="b">
                    <a:lnL>
                      <a:noFill/>
                    </a:lnL>
                    <a:lnR>
                      <a:noFill/>
                    </a:lnR>
                    <a:lnT>
                      <a:noFill/>
                    </a:lnT>
                    <a:lnB>
                      <a:noFill/>
                    </a:lnB>
                  </a:tcPr>
                </a:tc>
              </a:tr>
              <a:tr h="201197">
                <a:tc>
                  <a:txBody>
                    <a:bodyPr/>
                    <a:lstStyle/>
                    <a:p>
                      <a:pPr algn="l" fontAlgn="b"/>
                      <a:r>
                        <a:rPr lang="es-MX" sz="1100" b="1" i="0" u="none" strike="noStrike" dirty="0">
                          <a:solidFill>
                            <a:srgbClr val="000000"/>
                          </a:solidFill>
                          <a:effectLst/>
                          <a:latin typeface="Century Gothic" panose="020B0502020202020204" pitchFamily="34" charset="0"/>
                        </a:rPr>
                        <a:t>Santander</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4.50</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dirty="0" err="1">
                          <a:solidFill>
                            <a:srgbClr val="000000"/>
                          </a:solidFill>
                          <a:effectLst/>
                          <a:latin typeface="Century Gothic" panose="020B0502020202020204" pitchFamily="34" charset="0"/>
                        </a:rPr>
                        <a:t>Scotiabank</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3.75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4.75</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dirty="0">
                          <a:solidFill>
                            <a:srgbClr val="000000"/>
                          </a:solidFill>
                          <a:effectLst/>
                          <a:latin typeface="Century Gothic" panose="020B0502020202020204" pitchFamily="34" charset="0"/>
                        </a:rPr>
                        <a:t>UBS</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4.25</a:t>
                      </a:r>
                    </a:p>
                  </a:txBody>
                  <a:tcPr marL="9525" marR="9525" marT="9525" marB="0" anchor="b">
                    <a:lnL>
                      <a:noFill/>
                    </a:lnL>
                    <a:lnR>
                      <a:noFill/>
                    </a:lnR>
                    <a:lnT>
                      <a:noFill/>
                    </a:lnT>
                    <a:lnB>
                      <a:noFill/>
                    </a:lnB>
                  </a:tcPr>
                </a:tc>
              </a:tr>
              <a:tr h="201197">
                <a:tc>
                  <a:txBody>
                    <a:bodyPr/>
                    <a:lstStyle/>
                    <a:p>
                      <a:pPr algn="l" fontAlgn="b"/>
                      <a:r>
                        <a:rPr lang="es-MX" sz="1100" b="1" i="0" u="none" strike="noStrike" dirty="0" err="1">
                          <a:solidFill>
                            <a:srgbClr val="000000"/>
                          </a:solidFill>
                          <a:effectLst/>
                          <a:latin typeface="Century Gothic" panose="020B0502020202020204" pitchFamily="34" charset="0"/>
                        </a:rPr>
                        <a:t>Valmex</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4.00</a:t>
                      </a:r>
                    </a:p>
                  </a:txBody>
                  <a:tcPr marL="9525" marR="9525" marT="9525" marB="0" anchor="b">
                    <a:lnL>
                      <a:noFill/>
                    </a:lnL>
                    <a:lnR>
                      <a:noFill/>
                    </a:lnR>
                    <a:lnT>
                      <a:noFill/>
                    </a:lnT>
                    <a:lnB>
                      <a:noFill/>
                    </a:lnB>
                  </a:tcPr>
                </a:tc>
              </a:tr>
              <a:tr h="201197">
                <a:tc>
                  <a:txBody>
                    <a:bodyPr/>
                    <a:lstStyle/>
                    <a:p>
                      <a:pPr algn="l" fontAlgn="b"/>
                      <a:r>
                        <a:rPr lang="es-MX" sz="1100" b="1" i="0" u="none" strike="noStrike" dirty="0">
                          <a:solidFill>
                            <a:srgbClr val="000000"/>
                          </a:solidFill>
                          <a:effectLst/>
                          <a:latin typeface="Century Gothic" panose="020B0502020202020204" pitchFamily="34" charset="0"/>
                        </a:rPr>
                        <a:t>Vector</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sep-15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4.50</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dirty="0">
                          <a:solidFill>
                            <a:srgbClr val="000000"/>
                          </a:solidFill>
                          <a:effectLst/>
                          <a:latin typeface="Century Gothic" panose="020B0502020202020204" pitchFamily="34" charset="0"/>
                        </a:rPr>
                        <a:t>HSBC</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dic-15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3.25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entury Gothic" panose="020B0502020202020204" pitchFamily="34" charset="0"/>
                        </a:rPr>
                        <a:t>4.00</a:t>
                      </a:r>
                    </a:p>
                  </a:txBody>
                  <a:tcPr marL="9525" marR="9525" marT="9525" marB="0" anchor="b">
                    <a:lnL>
                      <a:noFill/>
                    </a:lnL>
                    <a:lnR>
                      <a:noFill/>
                    </a:lnR>
                    <a:lnT>
                      <a:noFill/>
                    </a:lnT>
                    <a:lnB>
                      <a:noFill/>
                    </a:lnB>
                    <a:solidFill>
                      <a:srgbClr val="D9D9D9"/>
                    </a:solidFill>
                  </a:tcPr>
                </a:tc>
              </a:tr>
              <a:tr h="201197">
                <a:tc>
                  <a:txBody>
                    <a:bodyPr/>
                    <a:lstStyle/>
                    <a:p>
                      <a:pPr algn="l" fontAlgn="b"/>
                      <a:r>
                        <a:rPr lang="es-MX" sz="1100" b="1" i="0" u="none" strike="noStrike" dirty="0">
                          <a:solidFill>
                            <a:srgbClr val="000000"/>
                          </a:solidFill>
                          <a:effectLst/>
                          <a:latin typeface="Century Gothic" panose="020B0502020202020204" pitchFamily="34" charset="0"/>
                        </a:rPr>
                        <a:t>Bank of </a:t>
                      </a:r>
                      <a:r>
                        <a:rPr lang="es-MX" sz="1100" b="1" i="0" u="none" strike="noStrike" dirty="0" err="1">
                          <a:solidFill>
                            <a:srgbClr val="000000"/>
                          </a:solidFill>
                          <a:effectLst/>
                          <a:latin typeface="Century Gothic" panose="020B0502020202020204" pitchFamily="34" charset="0"/>
                        </a:rPr>
                        <a:t>America</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ene-16</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3.00</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4.25</a:t>
                      </a:r>
                    </a:p>
                  </a:txBody>
                  <a:tcPr marL="9525" marR="9525" marT="9525" marB="0" anchor="b">
                    <a:lnL>
                      <a:noFill/>
                    </a:lnL>
                    <a:lnR>
                      <a:noFill/>
                    </a:lnR>
                    <a:lnT>
                      <a:noFill/>
                    </a:lnT>
                    <a:lnB>
                      <a:noFill/>
                    </a:lnB>
                  </a:tcPr>
                </a:tc>
              </a:tr>
            </a:tbl>
          </a:graphicData>
        </a:graphic>
      </p:graphicFrame>
      <p:graphicFrame>
        <p:nvGraphicFramePr>
          <p:cNvPr id="10" name="Gráfico 9"/>
          <p:cNvGraphicFramePr>
            <a:graphicFrameLocks/>
          </p:cNvGraphicFramePr>
          <p:nvPr>
            <p:extLst>
              <p:ext uri="{D42A27DB-BD31-4B8C-83A1-F6EECF244321}">
                <p14:modId xmlns:p14="http://schemas.microsoft.com/office/powerpoint/2010/main" val="1898288977"/>
              </p:ext>
            </p:extLst>
          </p:nvPr>
        </p:nvGraphicFramePr>
        <p:xfrm>
          <a:off x="0" y="2706566"/>
          <a:ext cx="3819524" cy="3573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7138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11</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transición del régimen de inversión SB1 al SB2</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entorno económico</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sobre la composición de la cartera del FANVIT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los avances en la implementación de lo establecido en la fracción V del Art. 51 del Estatuto Orgánico del Infonavit (Comité Cumplimiento Legal)</a:t>
            </a:r>
            <a:endParaRPr lang="es-MX" sz="1600" b="1" dirty="0" smtClean="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3 de septiembre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44189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Century Gothic" pitchFamily="34" charset="0"/>
              </a:rPr>
              <a:t>Estrategia de inversión </a:t>
            </a:r>
            <a:endParaRPr lang="es-MX" sz="2400" b="1" dirty="0">
              <a:latin typeface="Century Gothic" pitchFamily="34" charset="0"/>
            </a:endParaRPr>
          </a:p>
        </p:txBody>
      </p:sp>
      <p:sp>
        <p:nvSpPr>
          <p:cNvPr id="5" name="Rectangle 54"/>
          <p:cNvSpPr/>
          <p:nvPr/>
        </p:nvSpPr>
        <p:spPr>
          <a:xfrm>
            <a:off x="146140" y="1575294"/>
            <a:ext cx="1440000" cy="3333133"/>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algn="ctr" defTabSz="914400"/>
            <a:r>
              <a:rPr lang="es-MX" b="1" dirty="0">
                <a:solidFill>
                  <a:schemeClr val="bg1"/>
                </a:solidFill>
                <a:latin typeface="Century Gothic" pitchFamily="34" charset="0"/>
              </a:rPr>
              <a:t>Renta Fija</a:t>
            </a:r>
          </a:p>
        </p:txBody>
      </p:sp>
      <p:sp>
        <p:nvSpPr>
          <p:cNvPr id="6" name="Rectangle 55"/>
          <p:cNvSpPr/>
          <p:nvPr/>
        </p:nvSpPr>
        <p:spPr>
          <a:xfrm>
            <a:off x="163392" y="5128484"/>
            <a:ext cx="1440000" cy="1299612"/>
          </a:xfrm>
          <a:prstGeom prst="rect">
            <a:avLst/>
          </a:prstGeom>
          <a:solidFill>
            <a:schemeClr val="tx2"/>
          </a:solidFill>
          <a:ln w="9525" algn="ctr">
            <a:solidFill>
              <a:schemeClr val="accent2"/>
            </a:solidFill>
            <a:miter lim="800000"/>
            <a:headEnd type="none" w="lg" len="lg"/>
            <a:tailEnd type="none" w="lg" len="lg"/>
          </a:ln>
        </p:spPr>
        <p:txBody>
          <a:bodyPr wrap="square" lIns="0" tIns="91440" rIns="36000" bIns="91440" rtlCol="0" anchor="ctr" anchorCtr="1"/>
          <a:lstStyle/>
          <a:p>
            <a:pPr algn="ctr" defTabSz="914400"/>
            <a:r>
              <a:rPr lang="es-MX" b="1" dirty="0">
                <a:solidFill>
                  <a:schemeClr val="bg1"/>
                </a:solidFill>
                <a:latin typeface="Century Gothic" pitchFamily="34" charset="0"/>
              </a:rPr>
              <a:t>Renta Variable</a:t>
            </a:r>
          </a:p>
        </p:txBody>
      </p:sp>
      <p:cxnSp>
        <p:nvCxnSpPr>
          <p:cNvPr id="7" name="Straight Connector 74"/>
          <p:cNvCxnSpPr/>
          <p:nvPr/>
        </p:nvCxnSpPr>
        <p:spPr>
          <a:xfrm>
            <a:off x="255493" y="5017842"/>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190006"/>
            <a:ext cx="1620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Dimensión</a:t>
            </a:r>
            <a:endParaRPr lang="es-MX" sz="1400" b="1" dirty="0">
              <a:solidFill>
                <a:prstClr val="black"/>
              </a:solidFill>
              <a:latin typeface="Century Gothic" pitchFamily="34" charset="0"/>
            </a:endParaRPr>
          </a:p>
        </p:txBody>
      </p:sp>
      <p:sp>
        <p:nvSpPr>
          <p:cNvPr id="9" name="ColumnHeader"/>
          <p:cNvSpPr>
            <a:spLocks noChangeArrowheads="1"/>
          </p:cNvSpPr>
          <p:nvPr/>
        </p:nvSpPr>
        <p:spPr bwMode="gray">
          <a:xfrm>
            <a:off x="1835696" y="1190006"/>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Descripción</a:t>
            </a:r>
            <a:endParaRPr lang="es-MX" sz="1400" b="1" dirty="0">
              <a:solidFill>
                <a:prstClr val="black"/>
              </a:solidFill>
              <a:latin typeface="Century Gothic" pitchFamily="34" charset="0"/>
            </a:endParaRPr>
          </a:p>
        </p:txBody>
      </p:sp>
      <p:sp>
        <p:nvSpPr>
          <p:cNvPr id="2" name="1 Rectángulo"/>
          <p:cNvSpPr/>
          <p:nvPr/>
        </p:nvSpPr>
        <p:spPr>
          <a:xfrm>
            <a:off x="1810764" y="1575296"/>
            <a:ext cx="6796802" cy="3200876"/>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a:latin typeface="Century Gothic" pitchFamily="34" charset="0"/>
                <a:cs typeface="Myriad Pro"/>
              </a:rPr>
              <a:t>Durante el mes </a:t>
            </a:r>
            <a:r>
              <a:rPr lang="es-MX" sz="1400" dirty="0" smtClean="0">
                <a:latin typeface="Century Gothic" pitchFamily="34" charset="0"/>
                <a:cs typeface="Myriad Pro"/>
              </a:rPr>
              <a:t>se tomaron utilidades en Bonos nominales en la parte media y corta de la curva.</a:t>
            </a:r>
            <a:endParaRPr lang="es-MX" sz="1400" dirty="0">
              <a:latin typeface="Century Gothic" pitchFamily="34" charset="0"/>
              <a:cs typeface="Myriad Pro"/>
            </a:endParaRP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Se </a:t>
            </a:r>
            <a:r>
              <a:rPr lang="es-MX" sz="1400" dirty="0">
                <a:latin typeface="Century Gothic" pitchFamily="34" charset="0"/>
                <a:cs typeface="Myriad Pro"/>
              </a:rPr>
              <a:t>continuará con </a:t>
            </a:r>
            <a:r>
              <a:rPr lang="es-MX" sz="1400" dirty="0" smtClean="0">
                <a:latin typeface="Century Gothic" pitchFamily="34" charset="0"/>
                <a:cs typeface="Myriad Pro"/>
              </a:rPr>
              <a:t>estrategias de valor relativo a lo largo de la curva nominal y real.</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Se </a:t>
            </a:r>
            <a:r>
              <a:rPr lang="es-MX" sz="1400" dirty="0">
                <a:latin typeface="Century Gothic" pitchFamily="34" charset="0"/>
                <a:cs typeface="Myriad Pro"/>
              </a:rPr>
              <a:t>buscará aprovechar </a:t>
            </a:r>
            <a:r>
              <a:rPr lang="es-MX" sz="1400" dirty="0" smtClean="0">
                <a:latin typeface="Century Gothic" pitchFamily="34" charset="0"/>
                <a:cs typeface="Myriad Pro"/>
              </a:rPr>
              <a:t>el periodo inflacionario a partir del segundo semestre del año, aumentando la duración en los bonos de tasa real que muestren las mejores tasas de inflación implícitas.</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Compra </a:t>
            </a:r>
            <a:r>
              <a:rPr lang="es-MX" sz="1400" dirty="0">
                <a:latin typeface="Century Gothic" pitchFamily="34" charset="0"/>
                <a:cs typeface="Myriad Pro"/>
              </a:rPr>
              <a:t>de emisiones </a:t>
            </a:r>
            <a:r>
              <a:rPr lang="es-MX" sz="1400" dirty="0" smtClean="0">
                <a:latin typeface="Century Gothic" pitchFamily="34" charset="0"/>
                <a:cs typeface="Myriad Pro"/>
              </a:rPr>
              <a:t>corporativas:  América Móvil, Inmuebles </a:t>
            </a:r>
            <a:r>
              <a:rPr lang="es-MX" sz="1400" dirty="0" err="1" smtClean="0">
                <a:latin typeface="Century Gothic" pitchFamily="34" charset="0"/>
                <a:cs typeface="Myriad Pro"/>
              </a:rPr>
              <a:t>Carso</a:t>
            </a:r>
            <a:r>
              <a:rPr lang="es-MX" sz="1400" dirty="0" smtClean="0">
                <a:latin typeface="Century Gothic" pitchFamily="34" charset="0"/>
                <a:cs typeface="Myriad Pro"/>
              </a:rPr>
              <a:t>, Operadora de </a:t>
            </a:r>
            <a:r>
              <a:rPr lang="es-MX" sz="1400" dirty="0" err="1" smtClean="0">
                <a:latin typeface="Century Gothic" pitchFamily="34" charset="0"/>
                <a:cs typeface="Myriad Pro"/>
              </a:rPr>
              <a:t>Telesites</a:t>
            </a:r>
            <a:r>
              <a:rPr lang="es-MX" sz="1400" dirty="0" smtClean="0">
                <a:latin typeface="Century Gothic" pitchFamily="34" charset="0"/>
                <a:cs typeface="Myriad Pro"/>
              </a:rPr>
              <a:t> de México, Pemex, CFE, TFOVIS, Banca de Desarrollo y emisiones con buena calidad crediticia y buen spread.</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Compra de instrumentos de tasa variable de corporativos con sobretasa referenciados a la TIIE como protección ante posibles alzas en la tasa de referencia de Banxico.</a:t>
            </a:r>
            <a:endParaRPr lang="es-MX" sz="1400" dirty="0">
              <a:latin typeface="Century Gothic" pitchFamily="34" charset="0"/>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12</a:t>
            </a:fld>
            <a:endParaRPr lang="es-ES" sz="1050" dirty="0">
              <a:solidFill>
                <a:prstClr val="black"/>
              </a:solidFill>
              <a:latin typeface="Century Gothic" pitchFamily="34" charset="0"/>
              <a:cs typeface="Arial" pitchFamily="34" charset="0"/>
            </a:endParaRPr>
          </a:p>
        </p:txBody>
      </p:sp>
      <p:sp>
        <p:nvSpPr>
          <p:cNvPr id="3" name="2 CuadroTexto"/>
          <p:cNvSpPr txBox="1"/>
          <p:nvPr/>
        </p:nvSpPr>
        <p:spPr>
          <a:xfrm>
            <a:off x="1810764" y="5148616"/>
            <a:ext cx="6647436" cy="1600438"/>
          </a:xfrm>
          <a:prstGeom prst="rect">
            <a:avLst/>
          </a:prstGeom>
          <a:noFill/>
        </p:spPr>
        <p:txBody>
          <a:bodyPr wrap="square" rtlCol="0">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Este mes se tomaron utilidades en los </a:t>
            </a:r>
            <a:r>
              <a:rPr lang="es-MX" sz="1400" dirty="0" err="1" smtClean="0">
                <a:latin typeface="Century Gothic" pitchFamily="34" charset="0"/>
                <a:cs typeface="Myriad Pro"/>
              </a:rPr>
              <a:t>indices</a:t>
            </a:r>
            <a:r>
              <a:rPr lang="es-MX" sz="1400" dirty="0" smtClean="0">
                <a:latin typeface="Century Gothic" pitchFamily="34" charset="0"/>
                <a:cs typeface="Myriad Pro"/>
              </a:rPr>
              <a:t> europeos EZU y HEZU al igual que en los índices de Estados Unidos IVV e IWM.</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Se buscarán mejores niveles de entrada para Renta Variable en EUA y </a:t>
            </a:r>
            <a:r>
              <a:rPr lang="es-MX" sz="1400" dirty="0">
                <a:latin typeface="Century Gothic" pitchFamily="34" charset="0"/>
                <a:cs typeface="Myriad Pro"/>
              </a:rPr>
              <a:t>México. </a:t>
            </a:r>
            <a:r>
              <a:rPr lang="es-MX" sz="1400" dirty="0" smtClean="0">
                <a:latin typeface="Century Gothic" pitchFamily="34" charset="0"/>
                <a:cs typeface="Myriad Pro"/>
              </a:rPr>
              <a:t>Se participo en el ETF del S&amp;P 500 (</a:t>
            </a:r>
            <a:r>
              <a:rPr lang="es-MX" sz="1400" dirty="0" err="1" smtClean="0">
                <a:latin typeface="Century Gothic" pitchFamily="34" charset="0"/>
                <a:cs typeface="Myriad Pro"/>
              </a:rPr>
              <a:t>IVVPeso</a:t>
            </a:r>
            <a:r>
              <a:rPr lang="es-MX" sz="1400" dirty="0" smtClean="0">
                <a:latin typeface="Century Gothic" pitchFamily="34" charset="0"/>
                <a:cs typeface="Myriad Pro"/>
              </a:rPr>
              <a:t>,) y en acciones de bancos y telecomunicaciones de la bolsa de México.</a:t>
            </a:r>
            <a:endParaRPr lang="es-MX" sz="1400" dirty="0">
              <a:latin typeface="Century Gothic" pitchFamily="34" charset="0"/>
              <a:cs typeface="Myriad Pro"/>
            </a:endParaRPr>
          </a:p>
          <a:p>
            <a:endParaRPr lang="es-MX" dirty="0">
              <a:latin typeface="Century Gothic" pitchFamily="34" charset="0"/>
            </a:endParaRPr>
          </a:p>
        </p:txBody>
      </p:sp>
    </p:spTree>
    <p:extLst>
      <p:ext uri="{BB962C8B-B14F-4D97-AF65-F5344CB8AC3E}">
        <p14:creationId xmlns:p14="http://schemas.microsoft.com/office/powerpoint/2010/main" val="17839308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83384253"/>
              </p:ext>
            </p:extLst>
          </p:nvPr>
        </p:nvGraphicFramePr>
        <p:xfrm>
          <a:off x="2979770" y="2764095"/>
          <a:ext cx="5913043" cy="2856591"/>
        </p:xfrm>
        <a:graphic>
          <a:graphicData uri="http://schemas.openxmlformats.org/drawingml/2006/table">
            <a:tbl>
              <a:tblPr firstRow="1" bandRow="1">
                <a:tableStyleId>{D7AC3CCA-C797-4891-BE02-D94E43425B78}</a:tableStyleId>
              </a:tblPr>
              <a:tblGrid>
                <a:gridCol w="5913043"/>
              </a:tblGrid>
              <a:tr h="931605">
                <a:tc>
                  <a:txBody>
                    <a:bodyPr/>
                    <a:lstStyle/>
                    <a:p>
                      <a:pPr marL="285750" indent="-285750" algn="just">
                        <a:buClr>
                          <a:schemeClr val="tx2"/>
                        </a:buClr>
                        <a:buFont typeface="Arial" pitchFamily="34" charset="0"/>
                        <a:buChar char="•"/>
                      </a:pPr>
                      <a:r>
                        <a:rPr lang="es-MX" sz="1150" b="0" dirty="0" smtClean="0">
                          <a:latin typeface="Century Gothic" pitchFamily="34" charset="0"/>
                        </a:rPr>
                        <a:t>Tomar utilidades</a:t>
                      </a:r>
                      <a:r>
                        <a:rPr lang="es-MX" sz="1150" b="0" baseline="0" dirty="0" smtClean="0">
                          <a:latin typeface="Century Gothic" pitchFamily="34" charset="0"/>
                        </a:rPr>
                        <a:t> en las posiciones de mediano plazo y disminuir la duración comprando emisoras de 2 y 5 años. Se compraron emisiones valor 95 con sobretasa por arriba de los 100 puntos base sobre bonos gubernamentales para incrementar el cupón del portafolio</a:t>
                      </a:r>
                    </a:p>
                    <a:p>
                      <a:pPr marL="0" indent="0" algn="just">
                        <a:buClr>
                          <a:schemeClr val="tx2"/>
                        </a:buClr>
                        <a:buFont typeface="Arial" pitchFamily="34" charset="0"/>
                        <a:buNone/>
                      </a:pPr>
                      <a:endParaRPr lang="es-MX" sz="1150" b="0" dirty="0" smtClean="0">
                        <a:latin typeface="Century Gothic" pitchFamily="34" charset="0"/>
                      </a:endParaRPr>
                    </a:p>
                    <a:p>
                      <a:pPr marL="285750" indent="-285750" algn="just">
                        <a:buClr>
                          <a:schemeClr val="tx2"/>
                        </a:buClr>
                        <a:buFont typeface="Arial" pitchFamily="34" charset="0"/>
                        <a:buChar char="•"/>
                      </a:pPr>
                      <a:r>
                        <a:rPr lang="es-MX" sz="1150" b="0" dirty="0" smtClean="0">
                          <a:latin typeface="Century Gothic" pitchFamily="34" charset="0"/>
                        </a:rPr>
                        <a:t>Ante la expectativa de alza de tasas, ponderar emisiones de tasa flotante.</a:t>
                      </a:r>
                      <a:endParaRPr lang="es-MX" sz="1150" b="0"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38231">
                <a:tc>
                  <a:txBody>
                    <a:bodyPr/>
                    <a:lstStyle/>
                    <a:p>
                      <a:pPr marL="285750" indent="-285750" algn="just">
                        <a:buClr>
                          <a:schemeClr val="tx2"/>
                        </a:buClr>
                        <a:buFont typeface="Arial" pitchFamily="34" charset="0"/>
                        <a:buChar char="•"/>
                      </a:pPr>
                      <a:r>
                        <a:rPr lang="es-MX" sz="1150" dirty="0" smtClean="0">
                          <a:latin typeface="Century Gothic" pitchFamily="34" charset="0"/>
                        </a:rPr>
                        <a:t>Optimizar</a:t>
                      </a:r>
                      <a:r>
                        <a:rPr lang="es-MX" sz="1150" baseline="0" dirty="0" smtClean="0">
                          <a:latin typeface="Century Gothic" pitchFamily="34" charset="0"/>
                        </a:rPr>
                        <a:t> la relación entre calidad crediticia y sobretasa de mercado.</a:t>
                      </a:r>
                    </a:p>
                    <a:p>
                      <a:pPr marL="285750" indent="-285750" algn="just">
                        <a:buClr>
                          <a:schemeClr val="tx2"/>
                        </a:buClr>
                        <a:buFont typeface="Arial" pitchFamily="34" charset="0"/>
                        <a:buChar char="•"/>
                      </a:pPr>
                      <a:r>
                        <a:rPr lang="es-MX" sz="1150" baseline="0" dirty="0" smtClean="0">
                          <a:latin typeface="Century Gothic" pitchFamily="34" charset="0"/>
                        </a:rPr>
                        <a:t>Aumentar la tasa cupón del portafolio.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marL="285750" indent="-285750" algn="just">
                        <a:buClr>
                          <a:schemeClr val="tx2"/>
                        </a:buClr>
                        <a:buFont typeface="Arial" pitchFamily="34" charset="0"/>
                        <a:buChar char="•"/>
                      </a:pPr>
                      <a:r>
                        <a:rPr lang="es-MX" sz="1150" dirty="0" smtClean="0">
                          <a:latin typeface="Century Gothic" pitchFamily="34" charset="0"/>
                        </a:rPr>
                        <a:t>Construcción de posiciones tácticas en el mercado de renta variable mexicano (NAFTRAC) y estadounidense (IVV y IWM)</a:t>
                      </a:r>
                      <a:r>
                        <a:rPr lang="es-MX" sz="1150" baseline="0" dirty="0" smtClean="0">
                          <a:latin typeface="Century Gothic" pitchFamily="34" charset="0"/>
                        </a:rPr>
                        <a:t>. Se tomó utilidades a al IVV aprovechando  que el S&amp;P500 alcanzo niveles históricos y se compraran acciones del sector bancario y telecomunicaciones del IPC</a:t>
                      </a:r>
                      <a:endParaRPr lang="es-MX" sz="1150" dirty="0" smtClean="0">
                        <a:latin typeface="Century Gothic" pitchFamily="34" charset="0"/>
                      </a:endParaRPr>
                    </a:p>
                    <a:p>
                      <a:pPr marL="0" indent="0" algn="just">
                        <a:buClr>
                          <a:schemeClr val="tx2"/>
                        </a:buClr>
                        <a:buFont typeface="Arial" pitchFamily="34" charset="0"/>
                        <a:buNone/>
                      </a:pPr>
                      <a:endParaRPr lang="es-MX" sz="1200"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5" name="1 Título"/>
          <p:cNvSpPr txBox="1">
            <a:spLocks/>
          </p:cNvSpPr>
          <p:nvPr/>
        </p:nvSpPr>
        <p:spPr>
          <a:xfrm>
            <a:off x="144000" y="288000"/>
            <a:ext cx="6096000" cy="6315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latin typeface="Century Gothic" pitchFamily="34" charset="0"/>
              </a:rPr>
              <a:t>Estrategia por producto</a:t>
            </a:r>
            <a:endParaRPr lang="es-MX" sz="2400" b="1" dirty="0">
              <a:latin typeface="Century Gothic" pitchFamily="34" charset="0"/>
            </a:endParaRPr>
          </a:p>
        </p:txBody>
      </p:sp>
      <p:sp>
        <p:nvSpPr>
          <p:cNvPr id="6" name="ColumnHeader"/>
          <p:cNvSpPr>
            <a:spLocks noChangeArrowheads="1"/>
          </p:cNvSpPr>
          <p:nvPr/>
        </p:nvSpPr>
        <p:spPr bwMode="gray">
          <a:xfrm>
            <a:off x="275619" y="935297"/>
            <a:ext cx="2688482" cy="374906"/>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600" b="1" i="0" u="none" strike="noStrike" kern="0" cap="none" spc="0" normalizeH="0" baseline="0" noProof="0" dirty="0" smtClean="0">
                <a:ln>
                  <a:noFill/>
                </a:ln>
                <a:solidFill>
                  <a:sysClr val="windowText" lastClr="000000"/>
                </a:solidFill>
                <a:effectLst/>
                <a:uLnTx/>
                <a:uFillTx/>
                <a:latin typeface="Century Gothic" pitchFamily="34" charset="0"/>
              </a:rPr>
              <a:t>Tipo de instrumento</a:t>
            </a:r>
            <a:endParaRPr kumimoji="0" lang="es-MX" sz="1600" b="1" i="0" u="none" strike="noStrike" kern="0" cap="none" spc="0" normalizeH="0" baseline="0" noProof="0" dirty="0">
              <a:ln>
                <a:noFill/>
              </a:ln>
              <a:solidFill>
                <a:sysClr val="windowText" lastClr="000000"/>
              </a:solidFill>
              <a:effectLst/>
              <a:uLnTx/>
              <a:uFillTx/>
              <a:latin typeface="Century Gothic" pitchFamily="34" charset="0"/>
            </a:endParaRPr>
          </a:p>
        </p:txBody>
      </p:sp>
      <p:cxnSp>
        <p:nvCxnSpPr>
          <p:cNvPr id="7" name="6 Conector recto"/>
          <p:cNvCxnSpPr/>
          <p:nvPr/>
        </p:nvCxnSpPr>
        <p:spPr>
          <a:xfrm>
            <a:off x="278611" y="1333959"/>
            <a:ext cx="2520000" cy="0"/>
          </a:xfrm>
          <a:prstGeom prst="line">
            <a:avLst/>
          </a:prstGeom>
          <a:noFill/>
          <a:ln w="22225" cap="flat" cmpd="sng" algn="ctr">
            <a:solidFill>
              <a:srgbClr val="BB2D2C"/>
            </a:solidFill>
            <a:prstDash val="solid"/>
          </a:ln>
          <a:effectLst/>
        </p:spPr>
      </p:cxnSp>
      <p:cxnSp>
        <p:nvCxnSpPr>
          <p:cNvPr id="8" name="7 Conector recto"/>
          <p:cNvCxnSpPr/>
          <p:nvPr/>
        </p:nvCxnSpPr>
        <p:spPr>
          <a:xfrm>
            <a:off x="3147338" y="1333959"/>
            <a:ext cx="5724000" cy="0"/>
          </a:xfrm>
          <a:prstGeom prst="line">
            <a:avLst/>
          </a:prstGeom>
          <a:noFill/>
          <a:ln w="22225" cap="flat" cmpd="sng" algn="ctr">
            <a:solidFill>
              <a:srgbClr val="BB2D2C"/>
            </a:solidFill>
            <a:prstDash val="solid"/>
          </a:ln>
          <a:effectLst/>
        </p:spPr>
      </p:cxnSp>
      <p:sp>
        <p:nvSpPr>
          <p:cNvPr id="9" name="ColumnHeader"/>
          <p:cNvSpPr>
            <a:spLocks noChangeArrowheads="1"/>
          </p:cNvSpPr>
          <p:nvPr/>
        </p:nvSpPr>
        <p:spPr bwMode="gray">
          <a:xfrm>
            <a:off x="4275659" y="935214"/>
            <a:ext cx="2834020" cy="374906"/>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600" b="1" i="0" u="none" strike="noStrike" kern="0" cap="none" spc="0" normalizeH="0" baseline="0" noProof="0" dirty="0" smtClean="0">
                <a:ln>
                  <a:noFill/>
                </a:ln>
                <a:solidFill>
                  <a:sysClr val="windowText" lastClr="000000"/>
                </a:solidFill>
                <a:effectLst/>
                <a:uLnTx/>
                <a:uFillTx/>
                <a:latin typeface="Century Gothic" pitchFamily="34" charset="0"/>
              </a:rPr>
              <a:t>Estrategia</a:t>
            </a:r>
            <a:endParaRPr kumimoji="0" lang="es-MX" sz="1600" b="1" i="0" u="none" strike="noStrike" kern="0" cap="none" spc="0" normalizeH="0" baseline="0" noProof="0" dirty="0">
              <a:ln>
                <a:noFill/>
              </a:ln>
              <a:solidFill>
                <a:sysClr val="windowText" lastClr="000000"/>
              </a:solidFill>
              <a:effectLst/>
              <a:uLnTx/>
              <a:uFillTx/>
              <a:latin typeface="Century Gothic" pitchFamily="34" charset="0"/>
            </a:endParaRPr>
          </a:p>
        </p:txBody>
      </p:sp>
      <p:sp>
        <p:nvSpPr>
          <p:cNvPr id="10" name="Rectangle 62"/>
          <p:cNvSpPr/>
          <p:nvPr/>
        </p:nvSpPr>
        <p:spPr>
          <a:xfrm>
            <a:off x="382845" y="2760446"/>
            <a:ext cx="2175809" cy="742735"/>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b="1" dirty="0">
                <a:solidFill>
                  <a:schemeClr val="bg1"/>
                </a:solidFill>
                <a:latin typeface="Century Gothic" pitchFamily="34" charset="0"/>
              </a:rPr>
              <a:t>Bonos Tasa Nominal</a:t>
            </a:r>
          </a:p>
        </p:txBody>
      </p:sp>
      <p:sp>
        <p:nvSpPr>
          <p:cNvPr id="11" name="Rectangle 62"/>
          <p:cNvSpPr/>
          <p:nvPr/>
        </p:nvSpPr>
        <p:spPr>
          <a:xfrm>
            <a:off x="382845" y="3605843"/>
            <a:ext cx="2175809" cy="871266"/>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defTabSz="914400"/>
            <a:r>
              <a:rPr lang="es-MX" b="1" dirty="0">
                <a:solidFill>
                  <a:schemeClr val="bg1"/>
                </a:solidFill>
                <a:latin typeface="Century Gothic" pitchFamily="34" charset="0"/>
              </a:rPr>
              <a:t>Certificados Bursátiles</a:t>
            </a:r>
          </a:p>
        </p:txBody>
      </p:sp>
      <p:sp>
        <p:nvSpPr>
          <p:cNvPr id="12" name="Rectangle 62"/>
          <p:cNvSpPr/>
          <p:nvPr/>
        </p:nvSpPr>
        <p:spPr>
          <a:xfrm>
            <a:off x="382845" y="4572001"/>
            <a:ext cx="2175809" cy="947832"/>
          </a:xfrm>
          <a:prstGeom prst="rect">
            <a:avLst/>
          </a:prstGeom>
          <a:solidFill>
            <a:schemeClr val="tx2"/>
          </a:solidFill>
          <a:ln w="9525" algn="ctr">
            <a:solidFill>
              <a:schemeClr val="accent2"/>
            </a:solidFill>
            <a:miter lim="800000"/>
            <a:headEnd type="none" w="lg" len="lg"/>
            <a:tailEnd type="none" w="lg" len="lg"/>
          </a:ln>
        </p:spPr>
        <p:txBody>
          <a:bodyPr wrap="square" lIns="0" tIns="91440" rIns="36000" bIns="91440" rtlCol="0" anchor="ctr" anchorCtr="1"/>
          <a:lstStyle/>
          <a:p>
            <a:pPr defTabSz="914400"/>
            <a:r>
              <a:rPr lang="es-MX" b="1" dirty="0">
                <a:solidFill>
                  <a:schemeClr val="bg1"/>
                </a:solidFill>
                <a:latin typeface="Century Gothic" pitchFamily="34" charset="0"/>
              </a:rPr>
              <a:t>Renta Variable</a:t>
            </a:r>
          </a:p>
        </p:txBody>
      </p:sp>
      <p:sp>
        <p:nvSpPr>
          <p:cNvPr id="13" name="Rectangle 62"/>
          <p:cNvSpPr/>
          <p:nvPr/>
        </p:nvSpPr>
        <p:spPr>
          <a:xfrm>
            <a:off x="382845" y="5697534"/>
            <a:ext cx="2175809" cy="1017892"/>
          </a:xfrm>
          <a:prstGeom prst="rect">
            <a:avLst/>
          </a:prstGeom>
          <a:solidFill>
            <a:schemeClr val="bg1">
              <a:lumMod val="75000"/>
            </a:schemeClr>
          </a:solidFill>
          <a:ln w="9525" algn="ctr">
            <a:solidFill>
              <a:schemeClr val="bg1">
                <a:lumMod val="85000"/>
              </a:schemeClr>
            </a:solidFill>
            <a:miter lim="800000"/>
            <a:headEnd type="none" w="lg" len="lg"/>
            <a:tailEnd type="none" w="lg" len="lg"/>
          </a:ln>
        </p:spPr>
        <p:txBody>
          <a:bodyPr wrap="square" lIns="0" tIns="91440" rIns="36000" bIns="91440" rtlCol="0" anchor="ctr" anchorCtr="1"/>
          <a:lstStyle/>
          <a:p>
            <a:pPr defTabSz="914400"/>
            <a:r>
              <a:rPr lang="es-MX" b="1" dirty="0">
                <a:solidFill>
                  <a:schemeClr val="bg1"/>
                </a:solidFill>
                <a:latin typeface="Century Gothic" pitchFamily="34" charset="0"/>
              </a:rPr>
              <a:t>Fibras</a:t>
            </a:r>
          </a:p>
        </p:txBody>
      </p:sp>
      <p:cxnSp>
        <p:nvCxnSpPr>
          <p:cNvPr id="14" name="13 Conector recto"/>
          <p:cNvCxnSpPr/>
          <p:nvPr/>
        </p:nvCxnSpPr>
        <p:spPr>
          <a:xfrm>
            <a:off x="572308" y="2691439"/>
            <a:ext cx="8208000" cy="0"/>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5" name="14 Conector recto"/>
          <p:cNvCxnSpPr/>
          <p:nvPr/>
        </p:nvCxnSpPr>
        <p:spPr>
          <a:xfrm flipV="1">
            <a:off x="572308" y="3560074"/>
            <a:ext cx="8208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6" name="15 Conector recto"/>
          <p:cNvCxnSpPr/>
          <p:nvPr/>
        </p:nvCxnSpPr>
        <p:spPr>
          <a:xfrm flipV="1">
            <a:off x="572308" y="4526012"/>
            <a:ext cx="8208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13</a:t>
            </a:fld>
            <a:endParaRPr lang="es-ES" sz="1050" dirty="0">
              <a:solidFill>
                <a:prstClr val="black"/>
              </a:solidFill>
              <a:latin typeface="Century Gothic" pitchFamily="34" charset="0"/>
              <a:cs typeface="Arial" pitchFamily="34" charset="0"/>
            </a:endParaRPr>
          </a:p>
        </p:txBody>
      </p:sp>
      <p:sp>
        <p:nvSpPr>
          <p:cNvPr id="17" name="Rectangle 62"/>
          <p:cNvSpPr/>
          <p:nvPr/>
        </p:nvSpPr>
        <p:spPr>
          <a:xfrm>
            <a:off x="382845" y="1409460"/>
            <a:ext cx="2175809" cy="1152585"/>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b="1" dirty="0">
                <a:solidFill>
                  <a:schemeClr val="bg1"/>
                </a:solidFill>
                <a:latin typeface="Century Gothic" pitchFamily="34" charset="0"/>
              </a:rPr>
              <a:t>Bonos Tasa </a:t>
            </a:r>
            <a:r>
              <a:rPr lang="es-MX" b="1" dirty="0" smtClean="0">
                <a:solidFill>
                  <a:schemeClr val="bg1"/>
                </a:solidFill>
                <a:latin typeface="Century Gothic" pitchFamily="34" charset="0"/>
              </a:rPr>
              <a:t>Real</a:t>
            </a:r>
            <a:endParaRPr lang="es-MX" b="1" dirty="0">
              <a:solidFill>
                <a:schemeClr val="bg1"/>
              </a:solidFill>
              <a:latin typeface="Century Gothic" pitchFamily="34" charset="0"/>
            </a:endParaRPr>
          </a:p>
        </p:txBody>
      </p:sp>
      <p:sp>
        <p:nvSpPr>
          <p:cNvPr id="18" name="3 Marcador de contenido"/>
          <p:cNvSpPr txBox="1">
            <a:spLocks/>
          </p:cNvSpPr>
          <p:nvPr/>
        </p:nvSpPr>
        <p:spPr>
          <a:xfrm>
            <a:off x="3014499" y="1409462"/>
            <a:ext cx="5718650" cy="115258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66700" indent="-266700" algn="just">
              <a:buClr>
                <a:srgbClr val="CD0000"/>
              </a:buClr>
            </a:pPr>
            <a:r>
              <a:rPr lang="es-MX" sz="1150" dirty="0" smtClean="0">
                <a:latin typeface="Century Gothic" pitchFamily="34" charset="0"/>
              </a:rPr>
              <a:t>El escenario base de inflación para 2015 del portafolio es de 2.99%, en línea con las expectativas de Banxico de 3.00%.</a:t>
            </a:r>
          </a:p>
          <a:p>
            <a:pPr marL="266700" indent="-266700" algn="just">
              <a:buClr>
                <a:srgbClr val="CD0000"/>
              </a:buClr>
            </a:pPr>
            <a:r>
              <a:rPr lang="es-MX" sz="1150" dirty="0" smtClean="0">
                <a:latin typeface="Century Gothic" pitchFamily="34" charset="0"/>
              </a:rPr>
              <a:t>Se buscará optimizar la posición de </a:t>
            </a:r>
            <a:r>
              <a:rPr lang="es-MX" sz="1150" dirty="0" err="1" smtClean="0">
                <a:latin typeface="Century Gothic" pitchFamily="34" charset="0"/>
              </a:rPr>
              <a:t>Udibonos</a:t>
            </a:r>
            <a:r>
              <a:rPr lang="es-MX" sz="1150" dirty="0" smtClean="0">
                <a:latin typeface="Century Gothic" pitchFamily="34" charset="0"/>
              </a:rPr>
              <a:t> 17,19, 20. El régimen de inversión dejó de contemplar el mínimo de 51% del portafolio en instrumentos con protección inflacionaria.</a:t>
            </a:r>
          </a:p>
        </p:txBody>
      </p:sp>
      <p:sp>
        <p:nvSpPr>
          <p:cNvPr id="19" name="18 Rectángulo"/>
          <p:cNvSpPr/>
          <p:nvPr/>
        </p:nvSpPr>
        <p:spPr>
          <a:xfrm>
            <a:off x="2971143" y="5666475"/>
            <a:ext cx="5753379" cy="867930"/>
          </a:xfrm>
          <a:prstGeom prst="rect">
            <a:avLst/>
          </a:prstGeom>
        </p:spPr>
        <p:txBody>
          <a:bodyPr wrap="square">
            <a:spAutoFit/>
          </a:bodyPr>
          <a:lstStyle/>
          <a:p>
            <a:pPr marL="266700" indent="-266700" algn="just" defTabSz="457200">
              <a:spcBef>
                <a:spcPct val="20000"/>
              </a:spcBef>
              <a:buClr>
                <a:srgbClr val="CD0000"/>
              </a:buClr>
              <a:buFont typeface="Arial"/>
              <a:buChar char="•"/>
            </a:pPr>
            <a:r>
              <a:rPr lang="es-MX" sz="1200" dirty="0">
                <a:latin typeface="Century Gothic" pitchFamily="34" charset="0"/>
                <a:cs typeface="Myriad Pro Light"/>
              </a:rPr>
              <a:t>El sector automotriz es de los más dinámicos de la economía. Se espera que el consumo interno se revigorice, y tenga un efecto positivo en las plazas comerciales.</a:t>
            </a:r>
          </a:p>
          <a:p>
            <a:pPr marL="266700" indent="-266700" algn="just" defTabSz="457200">
              <a:spcBef>
                <a:spcPct val="20000"/>
              </a:spcBef>
              <a:buClr>
                <a:srgbClr val="CD0000"/>
              </a:buClr>
              <a:buFont typeface="Arial"/>
              <a:buChar char="•"/>
            </a:pPr>
            <a:r>
              <a:rPr lang="es-MX" sz="1200" dirty="0">
                <a:latin typeface="Century Gothic" pitchFamily="34" charset="0"/>
                <a:cs typeface="Myriad Pro Light"/>
              </a:rPr>
              <a:t>Se mantendrán Fibras con exposición a ambos factores</a:t>
            </a:r>
            <a:r>
              <a:rPr lang="es-MX" sz="1200" dirty="0">
                <a:latin typeface="Century Gothic" pitchFamily="34" charset="0"/>
              </a:rPr>
              <a:t>.</a:t>
            </a:r>
          </a:p>
        </p:txBody>
      </p:sp>
      <p:cxnSp>
        <p:nvCxnSpPr>
          <p:cNvPr id="21" name="20 Conector recto"/>
          <p:cNvCxnSpPr/>
          <p:nvPr/>
        </p:nvCxnSpPr>
        <p:spPr>
          <a:xfrm flipV="1">
            <a:off x="578066" y="5676694"/>
            <a:ext cx="8208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4127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400" b="1" dirty="0" smtClean="0">
                <a:solidFill>
                  <a:srgbClr val="CD0000"/>
                </a:solidFill>
                <a:latin typeface="Century Gothic" pitchFamily="34" charset="0"/>
                <a:ea typeface="MS PGothic" pitchFamily="34" charset="-128"/>
                <a:cs typeface="Arial" pitchFamily="34" charset="0"/>
              </a:rPr>
              <a:t>Riesgo y rendimiento del FANVIT</a:t>
            </a:r>
            <a:endParaRPr lang="es-MX" sz="2400" b="1" dirty="0">
              <a:solidFill>
                <a:srgbClr val="CD0000"/>
              </a:solidFill>
              <a:latin typeface="Century Gothic" pitchFamily="34" charset="0"/>
              <a:ea typeface="MS PGothic" pitchFamily="34" charset="-128"/>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3256124042"/>
              </p:ext>
            </p:extLst>
          </p:nvPr>
        </p:nvGraphicFramePr>
        <p:xfrm>
          <a:off x="174060" y="1515180"/>
          <a:ext cx="5129460" cy="1998360"/>
        </p:xfrm>
        <a:graphic>
          <a:graphicData uri="http://schemas.openxmlformats.org/drawingml/2006/table">
            <a:tbl>
              <a:tblPr/>
              <a:tblGrid>
                <a:gridCol w="2505530"/>
                <a:gridCol w="1248354"/>
                <a:gridCol w="1375576"/>
              </a:tblGrid>
              <a:tr h="345566">
                <a:tc>
                  <a:txBody>
                    <a:bodyPr/>
                    <a:lstStyle/>
                    <a:p>
                      <a:pPr algn="ctr" fontAlgn="b"/>
                      <a:r>
                        <a:rPr lang="es-MX" sz="1400" b="1" i="0" u="none" strike="noStrike" dirty="0" smtClean="0">
                          <a:solidFill>
                            <a:schemeClr val="tx1"/>
                          </a:solidFill>
                          <a:effectLst/>
                          <a:latin typeface="Century Gothic" pitchFamily="34" charset="0"/>
                        </a:rPr>
                        <a:t>Principales indicadores</a:t>
                      </a:r>
                      <a:endParaRPr lang="es-MX" sz="1400" b="1" i="0" u="none" strike="noStrike" dirty="0">
                        <a:solidFill>
                          <a:schemeClr val="tx1"/>
                        </a:solidFill>
                        <a:effectLst/>
                        <a:latin typeface="Century Gothic"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s-MX" sz="1400" b="1" i="0" u="none" strike="noStrike" dirty="0" smtClean="0">
                          <a:solidFill>
                            <a:schemeClr val="tx1"/>
                          </a:solidFill>
                          <a:effectLst/>
                          <a:latin typeface="Century Gothic" pitchFamily="34" charset="0"/>
                        </a:rPr>
                        <a:t>Junio-Julio</a:t>
                      </a:r>
                      <a:endParaRPr lang="es-MX" sz="1400" b="1" i="0" u="none" strike="noStrike" dirty="0">
                        <a:solidFill>
                          <a:schemeClr val="tx1"/>
                        </a:solidFill>
                        <a:effectLst/>
                        <a:latin typeface="Century Gothic"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s-MX" sz="1400" b="1" i="0" u="none" strike="noStrike" dirty="0" smtClean="0">
                          <a:solidFill>
                            <a:schemeClr val="tx1"/>
                          </a:solidFill>
                          <a:effectLst/>
                          <a:latin typeface="Century Gothic" pitchFamily="34" charset="0"/>
                        </a:rPr>
                        <a:t>Julio-Agosto</a:t>
                      </a:r>
                      <a:endParaRPr lang="es-MX" sz="1400" b="1" i="0" u="none" strike="noStrike" dirty="0">
                        <a:solidFill>
                          <a:schemeClr val="tx1"/>
                        </a:solidFill>
                        <a:effectLst/>
                        <a:latin typeface="Century Gothic"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r>
              <a:tr h="310467">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s-MX" sz="1400" b="1" i="0" u="none" strike="noStrike" dirty="0" smtClean="0">
                          <a:solidFill>
                            <a:srgbClr val="000000"/>
                          </a:solidFill>
                          <a:effectLst/>
                          <a:latin typeface="Century Gothic" pitchFamily="34" charset="0"/>
                        </a:rPr>
                        <a:t>Tasa</a:t>
                      </a:r>
                      <a:r>
                        <a:rPr lang="es-MX" sz="1400" b="1" i="0" u="none" strike="noStrike" baseline="0" dirty="0" smtClean="0">
                          <a:solidFill>
                            <a:srgbClr val="000000"/>
                          </a:solidFill>
                          <a:effectLst/>
                          <a:latin typeface="Century Gothic" pitchFamily="34" charset="0"/>
                        </a:rPr>
                        <a:t> a vencimiento </a:t>
                      </a:r>
                      <a:r>
                        <a:rPr lang="es-MX" sz="1400" b="1" i="0" u="none" strike="noStrike" dirty="0" smtClean="0">
                          <a:solidFill>
                            <a:srgbClr val="000000"/>
                          </a:solidFill>
                          <a:effectLst/>
                          <a:latin typeface="Century Gothic" pitchFamily="34" charset="0"/>
                        </a:rPr>
                        <a:t>FANVIT</a:t>
                      </a:r>
                      <a:r>
                        <a:rPr lang="es-MX" sz="1400" b="1" i="0" u="none" strike="noStrike" baseline="0" dirty="0" smtClean="0">
                          <a:solidFill>
                            <a:srgbClr val="000000"/>
                          </a:solidFill>
                          <a:effectLst/>
                          <a:latin typeface="Century Gothic" pitchFamily="34" charset="0"/>
                        </a:rPr>
                        <a:t> </a:t>
                      </a:r>
                      <a:r>
                        <a:rPr lang="es-MX" sz="1400" b="1" i="0" u="none" strike="noStrike" dirty="0" smtClean="0">
                          <a:solidFill>
                            <a:srgbClr val="000000"/>
                          </a:solidFill>
                          <a:effectLst/>
                          <a:latin typeface="Century Gothic" pitchFamily="34" charset="0"/>
                        </a:rPr>
                        <a:t>(YTM</a:t>
                      </a:r>
                      <a:r>
                        <a:rPr lang="es-MX" sz="1400" b="1" i="0" u="none" strike="noStrike" baseline="0" dirty="0" smtClean="0">
                          <a:solidFill>
                            <a:srgbClr val="000000"/>
                          </a:solidFill>
                          <a:effectLst/>
                          <a:latin typeface="Century Gothic" pitchFamily="34" charset="0"/>
                        </a:rPr>
                        <a:t>)</a:t>
                      </a:r>
                      <a:r>
                        <a:rPr lang="es-MX" sz="1400" b="1" i="0" u="none" strike="noStrike" dirty="0" smtClean="0">
                          <a:solidFill>
                            <a:srgbClr val="000000"/>
                          </a:solidFill>
                          <a:effectLst/>
                          <a:latin typeface="Century Gothic" pitchFamily="34" charset="0"/>
                        </a:rPr>
                        <a:t> </a:t>
                      </a:r>
                      <a:r>
                        <a:rPr lang="es-MX" sz="1400" b="0" i="0" u="none" strike="noStrike" baseline="30000" dirty="0" smtClean="0">
                          <a:solidFill>
                            <a:srgbClr val="000000"/>
                          </a:solidFill>
                          <a:effectLst/>
                          <a:latin typeface="Century Gothic" pitchFamily="34" charset="0"/>
                        </a:rPr>
                        <a:t>1</a:t>
                      </a: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0" i="0" u="none" strike="noStrike" dirty="0" smtClean="0">
                          <a:solidFill>
                            <a:srgbClr val="000000"/>
                          </a:solidFill>
                          <a:effectLst/>
                          <a:latin typeface="Century Gothic" pitchFamily="34" charset="0"/>
                        </a:rPr>
                        <a:t>5.10%</a:t>
                      </a:r>
                      <a:endParaRPr lang="es-MX" sz="1400" b="0" i="0" u="none" strike="noStrike" baseline="30000" dirty="0">
                        <a:solidFill>
                          <a:srgbClr val="000000"/>
                        </a:solidFill>
                        <a:effectLst/>
                        <a:latin typeface="Century Gothic" pitchFamily="34" charset="0"/>
                      </a:endParaRP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400" b="0" i="0" u="none" strike="noStrike" baseline="0" dirty="0" smtClean="0">
                          <a:solidFill>
                            <a:srgbClr val="000000"/>
                          </a:solidFill>
                          <a:effectLst/>
                          <a:latin typeface="Century Gothic" pitchFamily="34" charset="0"/>
                        </a:rPr>
                        <a:t>5.26%</a:t>
                      </a:r>
                      <a:endParaRPr lang="es-MX" sz="1400" b="0" i="0" u="none" strike="noStrike" baseline="30000" dirty="0" smtClean="0">
                        <a:solidFill>
                          <a:srgbClr val="000000"/>
                        </a:solidFill>
                        <a:effectLst/>
                        <a:latin typeface="Century Gothic" pitchFamily="34" charset="0"/>
                      </a:endParaRP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286247">
                <a:tc>
                  <a:txBody>
                    <a:bodyPr/>
                    <a:lstStyle/>
                    <a:p>
                      <a:pPr lvl="0" algn="l" fontAlgn="b"/>
                      <a:r>
                        <a:rPr lang="es-MX" sz="1400" b="1" i="0" u="none" strike="noStrike" dirty="0" smtClean="0">
                          <a:solidFill>
                            <a:schemeClr val="tx1"/>
                          </a:solidFill>
                          <a:effectLst/>
                          <a:latin typeface="Century Gothic" pitchFamily="34" charset="0"/>
                        </a:rPr>
                        <a:t>Fondeo</a:t>
                      </a:r>
                      <a:endParaRPr lang="es-MX" sz="1400" b="1" i="0" u="none" strike="noStrike" dirty="0">
                        <a:solidFill>
                          <a:schemeClr val="tx1"/>
                        </a:solidFill>
                        <a:effectLst/>
                        <a:latin typeface="Century Gothic" pitchFamily="34" charset="0"/>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0" i="0" u="none" strike="noStrike" dirty="0" smtClean="0">
                          <a:solidFill>
                            <a:srgbClr val="000000"/>
                          </a:solidFill>
                          <a:effectLst/>
                          <a:latin typeface="Century Gothic" pitchFamily="34" charset="0"/>
                        </a:rPr>
                        <a:t>3.07%</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0" i="0" u="none" strike="noStrike" baseline="0" dirty="0" smtClean="0">
                          <a:solidFill>
                            <a:srgbClr val="000000"/>
                          </a:solidFill>
                          <a:effectLst/>
                          <a:latin typeface="Century Gothic" pitchFamily="34" charset="0"/>
                        </a:rPr>
                        <a:t>3.06%</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9045">
                <a:tc>
                  <a:txBody>
                    <a:bodyPr/>
                    <a:lstStyle/>
                    <a:p>
                      <a:pPr marL="0" lv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Inflación (anual)</a:t>
                      </a:r>
                      <a:endParaRPr lang="es-MX" sz="1400" b="1" i="0" u="none" strike="noStrike" kern="1200" dirty="0">
                        <a:solidFill>
                          <a:srgbClr val="000000"/>
                        </a:solidFill>
                        <a:effectLst/>
                        <a:latin typeface="Century Gothic" pitchFamily="34" charset="0"/>
                        <a:ea typeface="+mn-ea"/>
                        <a:cs typeface="+mn-cs"/>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2.87%</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baseline="0" dirty="0" smtClean="0">
                          <a:solidFill>
                            <a:srgbClr val="000000"/>
                          </a:solidFill>
                          <a:effectLst/>
                          <a:latin typeface="Century Gothic" pitchFamily="34" charset="0"/>
                          <a:ea typeface="+mn-ea"/>
                          <a:cs typeface="+mn-cs"/>
                        </a:rPr>
                        <a:t>2.74%</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0101">
                <a:tc>
                  <a:txBody>
                    <a:bodyPr/>
                    <a:lstStyle/>
                    <a:p>
                      <a:pPr marL="0" lv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Duración</a:t>
                      </a:r>
                      <a:endParaRPr lang="es-MX" sz="1400" b="1" i="0" u="none" strike="noStrike" kern="1200" dirty="0">
                        <a:solidFill>
                          <a:srgbClr val="000000"/>
                        </a:solidFill>
                        <a:effectLst/>
                        <a:latin typeface="Century Gothic" pitchFamily="34" charset="0"/>
                        <a:ea typeface="+mn-ea"/>
                        <a:cs typeface="+mn-cs"/>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4.33</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baseline="0" dirty="0" smtClean="0">
                          <a:solidFill>
                            <a:srgbClr val="000000"/>
                          </a:solidFill>
                          <a:effectLst/>
                          <a:latin typeface="Century Gothic" pitchFamily="34" charset="0"/>
                          <a:ea typeface="+mn-ea"/>
                          <a:cs typeface="+mn-cs"/>
                        </a:rPr>
                        <a:t>4.14</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01156">
                <a:tc>
                  <a:txBody>
                    <a:bodyPr/>
                    <a:lstStyle/>
                    <a:p>
                      <a:pPr marL="0" lv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VaR</a:t>
                      </a:r>
                      <a:endParaRPr lang="es-MX" sz="1400" b="1" i="0" u="none" strike="noStrike" kern="1200" dirty="0">
                        <a:solidFill>
                          <a:srgbClr val="000000"/>
                        </a:solidFill>
                        <a:effectLst/>
                        <a:latin typeface="Century Gothic" pitchFamily="34" charset="0"/>
                        <a:ea typeface="+mn-ea"/>
                        <a:cs typeface="+mn-cs"/>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0.43%</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baseline="0" dirty="0" smtClean="0">
                          <a:solidFill>
                            <a:srgbClr val="000000"/>
                          </a:solidFill>
                          <a:effectLst/>
                          <a:latin typeface="Century Gothic" pitchFamily="34" charset="0"/>
                          <a:ea typeface="+mn-ea"/>
                          <a:cs typeface="+mn-cs"/>
                        </a:rPr>
                        <a:t>0.44%</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14</a:t>
            </a:fld>
            <a:endParaRPr lang="es-ES" sz="1050" dirty="0">
              <a:solidFill>
                <a:prstClr val="black"/>
              </a:solidFill>
              <a:latin typeface="Century Gothic" pitchFamily="34" charset="0"/>
              <a:cs typeface="Arial" pitchFamily="34" charset="0"/>
            </a:endParaRPr>
          </a:p>
        </p:txBody>
      </p:sp>
      <p:sp>
        <p:nvSpPr>
          <p:cNvPr id="3" name="2 CuadroTexto"/>
          <p:cNvSpPr txBox="1"/>
          <p:nvPr/>
        </p:nvSpPr>
        <p:spPr>
          <a:xfrm>
            <a:off x="5944128" y="1706025"/>
            <a:ext cx="3029594" cy="4585871"/>
          </a:xfrm>
          <a:prstGeom prst="rect">
            <a:avLst/>
          </a:prstGeom>
          <a:noFill/>
          <a:ln w="19050" cap="rnd">
            <a:noFill/>
          </a:ln>
        </p:spPr>
        <p:txBody>
          <a:bodyPr wrap="square" rtlCol="0">
            <a:spAutoFit/>
          </a:bodyPr>
          <a:lstStyle/>
          <a:p>
            <a:pPr marL="177800" indent="-177800">
              <a:spcAft>
                <a:spcPts val="1200"/>
              </a:spcAft>
              <a:buClr>
                <a:srgbClr val="CD0000"/>
              </a:buClr>
              <a:buFont typeface="Arial" pitchFamily="34" charset="0"/>
              <a:buChar char="•"/>
            </a:pPr>
            <a:r>
              <a:rPr lang="es-MX" sz="1600" dirty="0" smtClean="0">
                <a:latin typeface="Century Gothic" pitchFamily="34" charset="0"/>
              </a:rPr>
              <a:t>Durante </a:t>
            </a:r>
            <a:r>
              <a:rPr lang="es-MX" sz="1600" dirty="0">
                <a:latin typeface="Century Gothic" pitchFamily="34" charset="0"/>
              </a:rPr>
              <a:t>el periodo del </a:t>
            </a:r>
            <a:r>
              <a:rPr lang="es-MX" sz="1600" dirty="0" smtClean="0">
                <a:latin typeface="Century Gothic" pitchFamily="34" charset="0"/>
              </a:rPr>
              <a:t>15 </a:t>
            </a:r>
            <a:r>
              <a:rPr lang="es-MX" sz="1600" dirty="0">
                <a:latin typeface="Century Gothic" pitchFamily="34" charset="0"/>
              </a:rPr>
              <a:t>de </a:t>
            </a:r>
            <a:r>
              <a:rPr lang="es-MX" sz="1600" dirty="0" smtClean="0">
                <a:latin typeface="Century Gothic" pitchFamily="34" charset="0"/>
              </a:rPr>
              <a:t>julio </a:t>
            </a:r>
            <a:r>
              <a:rPr lang="es-MX" sz="1600" dirty="0">
                <a:latin typeface="Century Gothic" pitchFamily="34" charset="0"/>
              </a:rPr>
              <a:t>al </a:t>
            </a:r>
            <a:r>
              <a:rPr lang="es-MX" sz="1600" dirty="0" smtClean="0">
                <a:latin typeface="Century Gothic" pitchFamily="34" charset="0"/>
              </a:rPr>
              <a:t>14 de agosto del </a:t>
            </a:r>
            <a:r>
              <a:rPr lang="es-MX" sz="1600" dirty="0">
                <a:latin typeface="Century Gothic" pitchFamily="34" charset="0"/>
              </a:rPr>
              <a:t>2015, el FANVIT presentó un </a:t>
            </a:r>
            <a:r>
              <a:rPr lang="es-MX" sz="1600" dirty="0" smtClean="0">
                <a:latin typeface="Century Gothic" pitchFamily="34" charset="0"/>
              </a:rPr>
              <a:t>rendimiento</a:t>
            </a:r>
            <a:r>
              <a:rPr lang="es-MX" sz="1600" baseline="30000" dirty="0" smtClean="0">
                <a:latin typeface="Century Gothic" pitchFamily="34" charset="0"/>
              </a:rPr>
              <a:t>1</a:t>
            </a:r>
            <a:r>
              <a:rPr lang="es-MX" sz="1600" dirty="0" smtClean="0">
                <a:latin typeface="Century Gothic" pitchFamily="34" charset="0"/>
              </a:rPr>
              <a:t> mayor al de fondeo de ~220 </a:t>
            </a:r>
            <a:r>
              <a:rPr lang="es-MX" sz="1600" dirty="0">
                <a:latin typeface="Century Gothic" pitchFamily="34" charset="0"/>
              </a:rPr>
              <a:t>puntos base. </a:t>
            </a:r>
          </a:p>
          <a:p>
            <a:pPr marL="177800" indent="-177800">
              <a:spcAft>
                <a:spcPts val="1200"/>
              </a:spcAft>
              <a:buClr>
                <a:srgbClr val="CD0000"/>
              </a:buClr>
              <a:buFont typeface="Arial" pitchFamily="34" charset="0"/>
              <a:buChar char="•"/>
            </a:pPr>
            <a:r>
              <a:rPr lang="es-MX" sz="1600" dirty="0" smtClean="0">
                <a:latin typeface="Century Gothic" pitchFamily="34" charset="0"/>
              </a:rPr>
              <a:t>El </a:t>
            </a:r>
            <a:r>
              <a:rPr lang="es-MX" sz="1600" dirty="0">
                <a:latin typeface="Century Gothic" pitchFamily="34" charset="0"/>
              </a:rPr>
              <a:t>límite de riesgo (VaR) para las SB1 establecido por la Consar es de .</a:t>
            </a:r>
            <a:r>
              <a:rPr lang="es-MX" sz="1600" dirty="0" smtClean="0">
                <a:latin typeface="Century Gothic" pitchFamily="34" charset="0"/>
              </a:rPr>
              <a:t>70, durante el periodo, el </a:t>
            </a:r>
            <a:r>
              <a:rPr lang="es-MX" sz="1600" dirty="0">
                <a:latin typeface="Century Gothic" pitchFamily="34" charset="0"/>
              </a:rPr>
              <a:t>FANVIT presentó un VaR de </a:t>
            </a:r>
            <a:r>
              <a:rPr lang="es-MX" sz="1600" dirty="0" smtClean="0">
                <a:latin typeface="Century Gothic" pitchFamily="34" charset="0"/>
              </a:rPr>
              <a:t>.44%, </a:t>
            </a:r>
            <a:r>
              <a:rPr lang="es-MX" sz="1600" dirty="0">
                <a:latin typeface="Century Gothic" pitchFamily="34" charset="0"/>
              </a:rPr>
              <a:t>entre los menores en comparación al resto de las </a:t>
            </a:r>
            <a:r>
              <a:rPr lang="es-MX" sz="1600" dirty="0" err="1">
                <a:latin typeface="Century Gothic" pitchFamily="34" charset="0"/>
              </a:rPr>
              <a:t>Siefores</a:t>
            </a:r>
            <a:r>
              <a:rPr lang="es-MX" sz="1600" dirty="0" smtClean="0">
                <a:latin typeface="Century Gothic" pitchFamily="34" charset="0"/>
              </a:rPr>
              <a:t>. (Base SB1 por transición a SB2)</a:t>
            </a:r>
            <a:endParaRPr lang="es-MX" sz="1600" dirty="0">
              <a:latin typeface="Century Gothic" pitchFamily="34" charset="0"/>
            </a:endParaRPr>
          </a:p>
          <a:p>
            <a:pPr marL="177800" indent="-177800">
              <a:spcAft>
                <a:spcPts val="1200"/>
              </a:spcAft>
              <a:buClr>
                <a:srgbClr val="CD0000"/>
              </a:buClr>
              <a:buFont typeface="Arial" pitchFamily="34" charset="0"/>
              <a:buChar char="•"/>
            </a:pPr>
            <a:r>
              <a:rPr lang="es-MX" sz="1600" dirty="0">
                <a:latin typeface="Century Gothic" pitchFamily="34" charset="0"/>
              </a:rPr>
              <a:t>La duración del portafolio fue de </a:t>
            </a:r>
            <a:r>
              <a:rPr lang="es-MX" sz="1600" dirty="0" smtClean="0">
                <a:latin typeface="Century Gothic" pitchFamily="34" charset="0"/>
              </a:rPr>
              <a:t>4.14.</a:t>
            </a:r>
            <a:endParaRPr lang="es-MX" sz="1600" dirty="0">
              <a:solidFill>
                <a:prstClr val="black"/>
              </a:solidFill>
              <a:latin typeface="Century Gothic" pitchFamily="34" charset="0"/>
            </a:endParaRPr>
          </a:p>
        </p:txBody>
      </p:sp>
      <p:sp>
        <p:nvSpPr>
          <p:cNvPr id="11" name="10 Rectángulo"/>
          <p:cNvSpPr/>
          <p:nvPr/>
        </p:nvSpPr>
        <p:spPr>
          <a:xfrm>
            <a:off x="144000" y="1149445"/>
            <a:ext cx="7674641" cy="307777"/>
          </a:xfrm>
          <a:prstGeom prst="rect">
            <a:avLst/>
          </a:prstGeom>
        </p:spPr>
        <p:txBody>
          <a:bodyPr wrap="square">
            <a:spAutoFit/>
          </a:bodyPr>
          <a:lstStyle/>
          <a:p>
            <a:pPr marL="180975" indent="-180975" algn="just" defTabSz="913881">
              <a:buClr>
                <a:srgbClr val="CD0000"/>
              </a:buClr>
              <a:buSzPct val="110000"/>
              <a:buFont typeface="Arial" pitchFamily="34" charset="0"/>
              <a:buChar char="•"/>
            </a:pPr>
            <a:r>
              <a:rPr lang="es-MX" sz="1400" dirty="0" smtClean="0">
                <a:latin typeface="Century Gothic" pitchFamily="34" charset="0"/>
              </a:rPr>
              <a:t>Al 14 de agosto el FANVIT registró </a:t>
            </a:r>
            <a:r>
              <a:rPr lang="es-MX" sz="1400" dirty="0" smtClean="0">
                <a:solidFill>
                  <a:prstClr val="black"/>
                </a:solidFill>
                <a:latin typeface="Century Gothic" pitchFamily="34" charset="0"/>
              </a:rPr>
              <a:t>los siguientes resultados:</a:t>
            </a:r>
            <a:endParaRPr lang="es-ES" sz="1600" dirty="0">
              <a:solidFill>
                <a:prstClr val="black"/>
              </a:solidFill>
              <a:latin typeface="Century Gothic" pitchFamily="34" charset="0"/>
            </a:endParaRPr>
          </a:p>
        </p:txBody>
      </p:sp>
      <p:sp>
        <p:nvSpPr>
          <p:cNvPr id="13" name="12 Rectángulo"/>
          <p:cNvSpPr/>
          <p:nvPr/>
        </p:nvSpPr>
        <p:spPr>
          <a:xfrm>
            <a:off x="428342" y="3721746"/>
            <a:ext cx="4712812" cy="461665"/>
          </a:xfrm>
          <a:prstGeom prst="rect">
            <a:avLst/>
          </a:prstGeom>
        </p:spPr>
        <p:txBody>
          <a:bodyPr wrap="square">
            <a:spAutoFit/>
          </a:bodyPr>
          <a:lstStyle/>
          <a:p>
            <a:pPr algn="ctr"/>
            <a:r>
              <a:rPr lang="es-MX" sz="1200" b="1" dirty="0" smtClean="0">
                <a:latin typeface="Century Gothic" pitchFamily="34" charset="0"/>
              </a:rPr>
              <a:t>Comparativo de riesgo  (VaR) de las SB1 y el FANVIT</a:t>
            </a:r>
          </a:p>
          <a:p>
            <a:pPr algn="ctr"/>
            <a:r>
              <a:rPr lang="es-MX" sz="1100" dirty="0" smtClean="0">
                <a:latin typeface="Century Gothic" pitchFamily="34" charset="0"/>
              </a:rPr>
              <a:t>(Porcentaje al cierre de julio de 2015)</a:t>
            </a:r>
            <a:endParaRPr lang="es-MX" sz="1100" dirty="0">
              <a:latin typeface="Century Gothic" pitchFamily="34" charset="0"/>
            </a:endParaRPr>
          </a:p>
        </p:txBody>
      </p:sp>
      <p:sp>
        <p:nvSpPr>
          <p:cNvPr id="14" name="13 Rectángulo"/>
          <p:cNvSpPr/>
          <p:nvPr/>
        </p:nvSpPr>
        <p:spPr>
          <a:xfrm>
            <a:off x="1625" y="6572376"/>
            <a:ext cx="2598763" cy="369332"/>
          </a:xfrm>
          <a:prstGeom prst="rect">
            <a:avLst/>
          </a:prstGeom>
        </p:spPr>
        <p:txBody>
          <a:bodyPr wrap="square">
            <a:spAutoFit/>
          </a:bodyPr>
          <a:lstStyle/>
          <a:p>
            <a:r>
              <a:rPr lang="it-IT" sz="600" dirty="0">
                <a:latin typeface="Century Gothic" pitchFamily="34" charset="0"/>
              </a:rPr>
              <a:t>Fuente: CONSAR, </a:t>
            </a:r>
            <a:r>
              <a:rPr lang="it-IT" sz="600" dirty="0" smtClean="0">
                <a:latin typeface="Century Gothic" pitchFamily="34" charset="0"/>
              </a:rPr>
              <a:t> INFONAVIT.</a:t>
            </a:r>
          </a:p>
          <a:p>
            <a:r>
              <a:rPr lang="es-MX" sz="600" dirty="0" smtClean="0">
                <a:latin typeface="Century Gothic" pitchFamily="34" charset="0"/>
              </a:rPr>
              <a:t>*Fanvit VaR al 14 de agosto de 2015.   </a:t>
            </a:r>
            <a:r>
              <a:rPr lang="it-IT" sz="600" dirty="0" smtClean="0">
                <a:latin typeface="Century Gothic" pitchFamily="34" charset="0"/>
              </a:rPr>
              <a:t>** Sistema : </a:t>
            </a:r>
            <a:r>
              <a:rPr lang="it-IT" sz="600" dirty="0">
                <a:latin typeface="Century Gothic" pitchFamily="34" charset="0"/>
              </a:rPr>
              <a:t>p</a:t>
            </a:r>
            <a:r>
              <a:rPr lang="it-IT" sz="600" dirty="0" smtClean="0">
                <a:latin typeface="Century Gothic" pitchFamily="34" charset="0"/>
              </a:rPr>
              <a:t>romedio de SB 1</a:t>
            </a:r>
            <a:endParaRPr lang="es-MX" sz="600" dirty="0">
              <a:latin typeface="Century Gothic" pitchFamily="34" charset="0"/>
            </a:endParaRPr>
          </a:p>
        </p:txBody>
      </p:sp>
      <p:sp>
        <p:nvSpPr>
          <p:cNvPr id="15" name="FlowTriangle"/>
          <p:cNvSpPr>
            <a:spLocks noChangeArrowheads="1"/>
          </p:cNvSpPr>
          <p:nvPr/>
        </p:nvSpPr>
        <p:spPr bwMode="gray">
          <a:xfrm rot="5400000">
            <a:off x="3780388" y="3688186"/>
            <a:ext cx="3956769" cy="266279"/>
          </a:xfrm>
          <a:prstGeom prst="triangle">
            <a:avLst>
              <a:gd name="adj" fmla="val 50000"/>
            </a:avLst>
          </a:prstGeom>
          <a:solidFill>
            <a:schemeClr val="bg1">
              <a:lumMod val="75000"/>
            </a:schemeClr>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endParaRPr>
          </a:p>
        </p:txBody>
      </p:sp>
      <p:sp>
        <p:nvSpPr>
          <p:cNvPr id="2" name="1 Rectángulo"/>
          <p:cNvSpPr/>
          <p:nvPr/>
        </p:nvSpPr>
        <p:spPr>
          <a:xfrm>
            <a:off x="5758773" y="6234584"/>
            <a:ext cx="3299944" cy="507831"/>
          </a:xfrm>
          <a:prstGeom prst="rect">
            <a:avLst/>
          </a:prstGeom>
        </p:spPr>
        <p:txBody>
          <a:bodyPr wrap="square">
            <a:spAutoFit/>
          </a:bodyPr>
          <a:lstStyle/>
          <a:p>
            <a:r>
              <a:rPr lang="es-MX" sz="900" dirty="0" smtClean="0">
                <a:latin typeface="Century Gothic" pitchFamily="34" charset="0"/>
              </a:rPr>
              <a:t>1. Cálculo con </a:t>
            </a:r>
            <a:r>
              <a:rPr lang="es-MX" sz="900" dirty="0">
                <a:latin typeface="Century Gothic" pitchFamily="34" charset="0"/>
              </a:rPr>
              <a:t>base al diferencial de tasa de rendimiento a vencimiento (</a:t>
            </a:r>
            <a:r>
              <a:rPr lang="es-MX" sz="900" dirty="0" smtClean="0">
                <a:latin typeface="Century Gothic" pitchFamily="34" charset="0"/>
              </a:rPr>
              <a:t>YTM). YTM estimado sin liquidez.</a:t>
            </a:r>
            <a:endParaRPr lang="es-MX" sz="900" dirty="0">
              <a:latin typeface="Century Gothic" pitchFamily="34" charset="0"/>
            </a:endParaRPr>
          </a:p>
        </p:txBody>
      </p:sp>
      <p:sp>
        <p:nvSpPr>
          <p:cNvPr id="4" name="3 Rectángulo"/>
          <p:cNvSpPr/>
          <p:nvPr/>
        </p:nvSpPr>
        <p:spPr>
          <a:xfrm>
            <a:off x="2747951" y="4245993"/>
            <a:ext cx="2118413" cy="215140"/>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200" b="1" dirty="0">
                <a:solidFill>
                  <a:schemeClr val="bg1"/>
                </a:solidFill>
                <a:latin typeface="Century Gothic" pitchFamily="34" charset="0"/>
              </a:rPr>
              <a:t>Límite VaR SB1: 0.70</a:t>
            </a:r>
          </a:p>
        </p:txBody>
      </p:sp>
      <p:cxnSp>
        <p:nvCxnSpPr>
          <p:cNvPr id="17" name="16 Conector recto"/>
          <p:cNvCxnSpPr/>
          <p:nvPr/>
        </p:nvCxnSpPr>
        <p:spPr>
          <a:xfrm>
            <a:off x="152388" y="1852223"/>
            <a:ext cx="2448000" cy="0"/>
          </a:xfrm>
          <a:prstGeom prst="line">
            <a:avLst/>
          </a:prstGeom>
          <a:ln>
            <a:solidFill>
              <a:srgbClr val="BB2D2C"/>
            </a:solidFill>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a:off x="2833206" y="1853554"/>
            <a:ext cx="1008000" cy="0"/>
          </a:xfrm>
          <a:prstGeom prst="line">
            <a:avLst/>
          </a:prstGeom>
          <a:ln>
            <a:solidFill>
              <a:srgbClr val="BB2D2C"/>
            </a:solidFill>
          </a:ln>
          <a:effectLst/>
        </p:spPr>
        <p:style>
          <a:lnRef idx="2">
            <a:schemeClr val="accent1"/>
          </a:lnRef>
          <a:fillRef idx="0">
            <a:schemeClr val="accent1"/>
          </a:fillRef>
          <a:effectRef idx="1">
            <a:schemeClr val="accent1"/>
          </a:effectRef>
          <a:fontRef idx="minor">
            <a:schemeClr val="tx1"/>
          </a:fontRef>
        </p:style>
      </p:cxnSp>
      <p:cxnSp>
        <p:nvCxnSpPr>
          <p:cNvPr id="19" name="18 Conector recto"/>
          <p:cNvCxnSpPr/>
          <p:nvPr/>
        </p:nvCxnSpPr>
        <p:spPr>
          <a:xfrm>
            <a:off x="4225962" y="1854885"/>
            <a:ext cx="1080000" cy="0"/>
          </a:xfrm>
          <a:prstGeom prst="line">
            <a:avLst/>
          </a:prstGeom>
          <a:ln>
            <a:solidFill>
              <a:srgbClr val="BB2D2C"/>
            </a:solidFill>
          </a:ln>
          <a:effectLst/>
        </p:spPr>
        <p:style>
          <a:lnRef idx="2">
            <a:schemeClr val="accent1"/>
          </a:lnRef>
          <a:fillRef idx="0">
            <a:schemeClr val="accent1"/>
          </a:fillRef>
          <a:effectRef idx="1">
            <a:schemeClr val="accent1"/>
          </a:effectRef>
          <a:fontRef idx="minor">
            <a:schemeClr val="tx1"/>
          </a:fontRef>
        </p:style>
      </p:cxnSp>
      <p:cxnSp>
        <p:nvCxnSpPr>
          <p:cNvPr id="20" name="1 Conector recto"/>
          <p:cNvCxnSpPr/>
          <p:nvPr/>
        </p:nvCxnSpPr>
        <p:spPr>
          <a:xfrm>
            <a:off x="542455" y="4495937"/>
            <a:ext cx="4391973" cy="0"/>
          </a:xfrm>
          <a:prstGeom prst="line">
            <a:avLst/>
          </a:prstGeom>
          <a:ln>
            <a:solidFill>
              <a:schemeClr val="bg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22" name="21 Rectángulo"/>
          <p:cNvSpPr/>
          <p:nvPr/>
        </p:nvSpPr>
        <p:spPr>
          <a:xfrm>
            <a:off x="72440" y="3522027"/>
            <a:ext cx="2598763" cy="184666"/>
          </a:xfrm>
          <a:prstGeom prst="rect">
            <a:avLst/>
          </a:prstGeom>
        </p:spPr>
        <p:txBody>
          <a:bodyPr wrap="square">
            <a:spAutoFit/>
          </a:bodyPr>
          <a:lstStyle/>
          <a:p>
            <a:r>
              <a:rPr lang="es-MX" sz="600" dirty="0" smtClean="0">
                <a:latin typeface="Century Gothic" pitchFamily="34" charset="0"/>
              </a:rPr>
              <a:t>1. YTM sin  liquidez.</a:t>
            </a:r>
            <a:endParaRPr lang="es-MX" sz="600" dirty="0">
              <a:latin typeface="Century Gothic" pitchFamily="34" charset="0"/>
            </a:endParaRPr>
          </a:p>
        </p:txBody>
      </p:sp>
      <p:graphicFrame>
        <p:nvGraphicFramePr>
          <p:cNvPr id="23" name="1 Gráfico"/>
          <p:cNvGraphicFramePr>
            <a:graphicFrameLocks/>
          </p:cNvGraphicFramePr>
          <p:nvPr>
            <p:extLst>
              <p:ext uri="{D42A27DB-BD31-4B8C-83A1-F6EECF244321}">
                <p14:modId xmlns:p14="http://schemas.microsoft.com/office/powerpoint/2010/main" val="3430844069"/>
              </p:ext>
            </p:extLst>
          </p:nvPr>
        </p:nvGraphicFramePr>
        <p:xfrm>
          <a:off x="152388" y="4044800"/>
          <a:ext cx="5061641" cy="2527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8183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latin typeface="Century Gothic" pitchFamily="34" charset="0"/>
              </a:rPr>
              <a:t>Resultados económicos del FANVIT</a:t>
            </a:r>
            <a:endParaRPr lang="en-US" sz="2400" b="1" dirty="0">
              <a:latin typeface="Century Gothic" pitchFamily="34" charset="0"/>
            </a:endParaRPr>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15</a:t>
            </a:fld>
            <a:endParaRPr lang="es-ES" sz="1050" dirty="0">
              <a:solidFill>
                <a:prstClr val="black"/>
              </a:solidFill>
              <a:latin typeface="Century Gothic" pitchFamily="34" charset="0"/>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3225800419"/>
              </p:ext>
            </p:extLst>
          </p:nvPr>
        </p:nvGraphicFramePr>
        <p:xfrm>
          <a:off x="482601" y="2177298"/>
          <a:ext cx="7735560" cy="2914081"/>
        </p:xfrm>
        <a:graphic>
          <a:graphicData uri="http://schemas.openxmlformats.org/drawingml/2006/table">
            <a:tbl>
              <a:tblPr/>
              <a:tblGrid>
                <a:gridCol w="5206158"/>
                <a:gridCol w="2529402"/>
              </a:tblGrid>
              <a:tr h="610851">
                <a:tc gridSpan="2">
                  <a:txBody>
                    <a:bodyPr/>
                    <a:lstStyle/>
                    <a:p>
                      <a:pPr marL="0" indent="0" algn="ctr" fontAlgn="b">
                        <a:buClr>
                          <a:srgbClr val="CD0000"/>
                        </a:buClr>
                        <a:buFont typeface="Arial" pitchFamily="34" charset="0"/>
                        <a:buNone/>
                      </a:pPr>
                      <a:r>
                        <a:rPr lang="es-MX" sz="1600" b="1" i="0" u="none" strike="noStrike" dirty="0" smtClean="0">
                          <a:solidFill>
                            <a:schemeClr val="tx1"/>
                          </a:solidFill>
                          <a:effectLst/>
                          <a:latin typeface="Century Gothic" pitchFamily="34" charset="0"/>
                        </a:rPr>
                        <a:t>Resultados</a:t>
                      </a:r>
                      <a:r>
                        <a:rPr lang="es-MX" sz="1600" b="1" i="0" u="none" strike="noStrike" baseline="0" dirty="0" smtClean="0">
                          <a:solidFill>
                            <a:schemeClr val="tx1"/>
                          </a:solidFill>
                          <a:effectLst/>
                          <a:latin typeface="Century Gothic" pitchFamily="34" charset="0"/>
                        </a:rPr>
                        <a:t> con base al rendimiento al vencimiento (YTM) </a:t>
                      </a:r>
                    </a:p>
                    <a:p>
                      <a:pPr marL="0" indent="0" algn="ctr" fontAlgn="b">
                        <a:buClr>
                          <a:srgbClr val="CD0000"/>
                        </a:buClr>
                        <a:buFont typeface="Arial" pitchFamily="34" charset="0"/>
                        <a:buNone/>
                      </a:pPr>
                      <a:r>
                        <a:rPr lang="es-MX" sz="1600" b="0" i="0" u="none" strike="noStrike" baseline="0" dirty="0" smtClean="0">
                          <a:solidFill>
                            <a:schemeClr val="tx1"/>
                          </a:solidFill>
                          <a:effectLst/>
                          <a:latin typeface="Century Gothic" pitchFamily="34" charset="0"/>
                        </a:rPr>
                        <a:t>(del 15 de julio al 14 de agosto de 2015)</a:t>
                      </a:r>
                      <a:endParaRPr lang="es-MX" sz="1600" b="0" i="0" u="none" strike="noStrike" dirty="0">
                        <a:solidFill>
                          <a:schemeClr val="tx1"/>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s-MX" sz="1100" b="0" i="0" u="none" strike="noStrike" dirty="0">
                        <a:solidFill>
                          <a:schemeClr val="bg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017475"/>
                    </a:solidFill>
                  </a:tcPr>
                </a:tc>
              </a:tr>
              <a:tr h="355994">
                <a:tc>
                  <a:txBody>
                    <a:bodyPr/>
                    <a:lstStyle/>
                    <a:p>
                      <a:pPr marL="457200" lvl="1" indent="0" algn="l" fontAlgn="b">
                        <a:buClr>
                          <a:srgbClr val="CD0000"/>
                        </a:buClr>
                        <a:buFont typeface="Arial" pitchFamily="34" charset="0"/>
                        <a:buNone/>
                      </a:pPr>
                      <a:r>
                        <a:rPr lang="es-MX" sz="1400" b="1" i="0" u="none" strike="noStrike" dirty="0" smtClean="0">
                          <a:solidFill>
                            <a:srgbClr val="000000"/>
                          </a:solidFill>
                          <a:effectLst/>
                          <a:latin typeface="Century Gothic" pitchFamily="34" charset="0"/>
                        </a:rPr>
                        <a:t>Tasa</a:t>
                      </a:r>
                      <a:r>
                        <a:rPr lang="es-MX" sz="1400" b="1" i="0" u="none" strike="noStrike" baseline="0" dirty="0" smtClean="0">
                          <a:solidFill>
                            <a:srgbClr val="000000"/>
                          </a:solidFill>
                          <a:effectLst/>
                          <a:latin typeface="Century Gothic" pitchFamily="34" charset="0"/>
                        </a:rPr>
                        <a:t> </a:t>
                      </a:r>
                      <a:r>
                        <a:rPr lang="es-MX" sz="1400" b="1" i="0" u="none" strike="noStrike" dirty="0" smtClean="0">
                          <a:solidFill>
                            <a:srgbClr val="000000"/>
                          </a:solidFill>
                          <a:effectLst/>
                          <a:latin typeface="Century Gothic" pitchFamily="34" charset="0"/>
                        </a:rPr>
                        <a:t>Fondeo</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3.06%</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99433">
                <a:tc>
                  <a:txBody>
                    <a:bodyPr/>
                    <a:lstStyle/>
                    <a:p>
                      <a:pPr marL="457200" lvl="1" indent="0" algn="l" fontAlgn="b">
                        <a:buClr>
                          <a:srgbClr val="CD0000"/>
                        </a:buClr>
                        <a:buFont typeface="Arial" pitchFamily="34" charset="0"/>
                        <a:buNone/>
                      </a:pPr>
                      <a:r>
                        <a:rPr lang="es-MX" sz="1400" b="1" i="0" u="none" strike="noStrike" dirty="0" smtClean="0">
                          <a:solidFill>
                            <a:srgbClr val="000000"/>
                          </a:solidFill>
                          <a:effectLst/>
                          <a:latin typeface="Century Gothic" pitchFamily="34" charset="0"/>
                        </a:rPr>
                        <a:t>FANVIT (YTM)</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5.26%</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8662">
                <a:tc>
                  <a:txBody>
                    <a:bodyPr/>
                    <a:lstStyle/>
                    <a:p>
                      <a:pPr marL="457200" lvl="1" indent="0" algn="l" fontAlgn="b">
                        <a:buClr>
                          <a:srgbClr val="CD0000"/>
                        </a:buClr>
                        <a:buFont typeface="Arial" pitchFamily="34" charset="0"/>
                        <a:buNone/>
                      </a:pPr>
                      <a:r>
                        <a:rPr lang="es-MX" sz="1400" b="1" i="0" u="none" strike="noStrike" dirty="0">
                          <a:solidFill>
                            <a:srgbClr val="000000"/>
                          </a:solidFill>
                          <a:effectLst/>
                          <a:latin typeface="Century Gothic" pitchFamily="34" charset="0"/>
                        </a:rPr>
                        <a:t>Ganancia </a:t>
                      </a:r>
                      <a:r>
                        <a:rPr lang="es-MX" sz="1400" b="1" i="0" u="none" strike="noStrike" dirty="0" smtClean="0">
                          <a:solidFill>
                            <a:srgbClr val="000000"/>
                          </a:solidFill>
                          <a:effectLst/>
                          <a:latin typeface="Century Gothic" pitchFamily="34" charset="0"/>
                        </a:rPr>
                        <a:t>FANVIT</a:t>
                      </a:r>
                      <a:r>
                        <a:rPr lang="es-MX" sz="1400" b="1" i="0" u="none" strike="noStrike" baseline="0" dirty="0" smtClean="0">
                          <a:solidFill>
                            <a:srgbClr val="000000"/>
                          </a:solidFill>
                          <a:effectLst/>
                          <a:latin typeface="Century Gothic" pitchFamily="34" charset="0"/>
                        </a:rPr>
                        <a:t> (YTM)</a:t>
                      </a:r>
                      <a:r>
                        <a:rPr lang="es-MX" sz="1400" b="1" i="0" u="none" strike="noStrike" baseline="30000" dirty="0" smtClean="0">
                          <a:solidFill>
                            <a:srgbClr val="000000"/>
                          </a:solidFill>
                          <a:effectLst/>
                          <a:latin typeface="Century Gothic" pitchFamily="34" charset="0"/>
                        </a:rPr>
                        <a:t>1</a:t>
                      </a:r>
                      <a:endParaRPr lang="es-MX" sz="1400" b="1" i="0" u="none" strike="noStrike" baseline="30000"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$199,007,384</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r>
              <a:tr h="419558">
                <a:tc>
                  <a:txBody>
                    <a:bodyPr/>
                    <a:lstStyle/>
                    <a:p>
                      <a:pPr marL="457200" lvl="1" indent="0" algn="l" fontAlgn="b">
                        <a:buClr>
                          <a:srgbClr val="CD0000"/>
                        </a:buClr>
                        <a:buFont typeface="Arial" pitchFamily="34" charset="0"/>
                        <a:buNone/>
                      </a:pPr>
                      <a:r>
                        <a:rPr lang="es-MX" sz="1400" b="1" i="0" u="none" strike="noStrike" dirty="0">
                          <a:solidFill>
                            <a:srgbClr val="000000"/>
                          </a:solidFill>
                          <a:effectLst/>
                          <a:latin typeface="Century Gothic" pitchFamily="34" charset="0"/>
                        </a:rPr>
                        <a:t>Ganancia </a:t>
                      </a:r>
                      <a:r>
                        <a:rPr lang="es-MX" sz="1400" b="1" i="0" u="none" strike="noStrike" dirty="0" smtClean="0">
                          <a:solidFill>
                            <a:srgbClr val="000000"/>
                          </a:solidFill>
                          <a:effectLst/>
                          <a:latin typeface="Century Gothic" pitchFamily="34" charset="0"/>
                        </a:rPr>
                        <a:t>con Fondeo</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$115,668,000</a:t>
                      </a: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0292">
                <a:tc>
                  <a:txBody>
                    <a:bodyPr/>
                    <a:lstStyle/>
                    <a:p>
                      <a:pPr marL="457200" lvl="1" indent="0" algn="l" fontAlgn="b">
                        <a:buClr>
                          <a:srgbClr val="CD0000"/>
                        </a:buClr>
                        <a:buFont typeface="Arial" pitchFamily="34" charset="0"/>
                        <a:buNone/>
                      </a:pPr>
                      <a:r>
                        <a:rPr lang="es-MX" sz="1400" b="1" i="0" u="none" strike="noStrike" dirty="0" smtClean="0">
                          <a:solidFill>
                            <a:srgbClr val="000000"/>
                          </a:solidFill>
                          <a:effectLst/>
                          <a:latin typeface="Century Gothic" pitchFamily="34" charset="0"/>
                        </a:rPr>
                        <a:t>Diferencia (costo de oportunidad)  </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1" i="0" u="none" strike="noStrike" dirty="0" smtClean="0">
                          <a:solidFill>
                            <a:schemeClr val="tx1"/>
                          </a:solidFill>
                          <a:effectLst/>
                          <a:latin typeface="Century Gothic" pitchFamily="34" charset="0"/>
                        </a:rPr>
                        <a:t>$83,339,384</a:t>
                      </a: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499291">
                <a:tc>
                  <a:txBody>
                    <a:bodyPr/>
                    <a:lstStyle/>
                    <a:p>
                      <a:pPr marL="457200" lvl="1" indent="0" algn="l" fontAlgn="b">
                        <a:buClr>
                          <a:srgbClr val="CD0000"/>
                        </a:buClr>
                        <a:buFont typeface="Arial" pitchFamily="34" charset="0"/>
                        <a:buNone/>
                      </a:pPr>
                      <a:r>
                        <a:rPr lang="es-MX" sz="1400" b="1" i="0" u="none" strike="noStrike" dirty="0">
                          <a:solidFill>
                            <a:srgbClr val="000000"/>
                          </a:solidFill>
                          <a:effectLst/>
                          <a:latin typeface="Century Gothic" pitchFamily="34" charset="0"/>
                        </a:rPr>
                        <a:t>% sobre Fondeo </a:t>
                      </a:r>
                      <a:r>
                        <a:rPr lang="es-MX" sz="1400" b="1" i="0" u="none" strike="noStrike" dirty="0" smtClean="0">
                          <a:solidFill>
                            <a:srgbClr val="000000"/>
                          </a:solidFill>
                          <a:effectLst/>
                          <a:latin typeface="Century Gothic" pitchFamily="34" charset="0"/>
                        </a:rPr>
                        <a:t>gubernamental</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72%</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Cuadro de texto 2"/>
          <p:cNvSpPr txBox="1">
            <a:spLocks noChangeArrowheads="1"/>
          </p:cNvSpPr>
          <p:nvPr/>
        </p:nvSpPr>
        <p:spPr bwMode="auto">
          <a:xfrm>
            <a:off x="151951" y="6406508"/>
            <a:ext cx="8463566" cy="430887"/>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Century Gothic" pitchFamily="34" charset="0"/>
                <a:ea typeface="Batang"/>
              </a:rPr>
              <a:t>1. Se utilizó el promedio de los activos durante el periodo del 15 de julio al 14 de agosto de 2015 para el cálculo de las ganancias y el costo de oportunidad: 45,360 millones. Con base al YTM sin liquidez.</a:t>
            </a:r>
            <a:endParaRPr lang="es-MX" sz="1100" dirty="0">
              <a:solidFill>
                <a:prstClr val="black"/>
              </a:solidFill>
              <a:latin typeface="Century Gothic" pitchFamily="34" charset="0"/>
              <a:ea typeface="Batang"/>
            </a:endParaRPr>
          </a:p>
        </p:txBody>
      </p:sp>
      <p:sp>
        <p:nvSpPr>
          <p:cNvPr id="11" name="2 Marcador de contenido"/>
          <p:cNvSpPr txBox="1">
            <a:spLocks/>
          </p:cNvSpPr>
          <p:nvPr/>
        </p:nvSpPr>
        <p:spPr>
          <a:xfrm>
            <a:off x="360737" y="1361829"/>
            <a:ext cx="8254780" cy="521672"/>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spcBef>
                <a:spcPct val="0"/>
              </a:spcBef>
              <a:spcAft>
                <a:spcPts val="600"/>
              </a:spcAft>
              <a:buClr>
                <a:srgbClr val="C00000"/>
              </a:buClr>
              <a:buFont typeface="Arial" pitchFamily="34" charset="0"/>
              <a:buChar char="•"/>
            </a:pPr>
            <a:r>
              <a:rPr lang="es-MX" b="0" dirty="0" smtClean="0">
                <a:latin typeface="Century Gothic" pitchFamily="34" charset="0"/>
                <a:cs typeface="Times New Roman" pitchFamily="18" charset="0"/>
              </a:rPr>
              <a:t>Se presentan los resultados del FANVIT con base al rendimiento al vencimiento (YTM) del periodo d</a:t>
            </a:r>
            <a:r>
              <a:rPr lang="es-MX" b="0" dirty="0" smtClean="0">
                <a:latin typeface="Century Gothic" pitchFamily="34" charset="0"/>
              </a:rPr>
              <a:t>el 15 </a:t>
            </a:r>
            <a:r>
              <a:rPr lang="es-MX" b="0" dirty="0">
                <a:latin typeface="Century Gothic" pitchFamily="34" charset="0"/>
              </a:rPr>
              <a:t>de </a:t>
            </a:r>
            <a:r>
              <a:rPr lang="es-MX" b="0" dirty="0" smtClean="0">
                <a:latin typeface="Century Gothic" pitchFamily="34" charset="0"/>
              </a:rPr>
              <a:t>julio al 14 de agosto de 2015:</a:t>
            </a:r>
            <a:endParaRPr lang="es-MX" b="0" dirty="0">
              <a:latin typeface="Century Gothic" pitchFamily="34" charset="0"/>
              <a:cs typeface="Times New Roman" pitchFamily="18" charset="0"/>
            </a:endParaRPr>
          </a:p>
        </p:txBody>
      </p:sp>
      <p:cxnSp>
        <p:nvCxnSpPr>
          <p:cNvPr id="12" name="11 Conector recto"/>
          <p:cNvCxnSpPr/>
          <p:nvPr/>
        </p:nvCxnSpPr>
        <p:spPr>
          <a:xfrm>
            <a:off x="494732" y="2769913"/>
            <a:ext cx="7668000" cy="0"/>
          </a:xfrm>
          <a:prstGeom prst="line">
            <a:avLst/>
          </a:prstGeom>
          <a:ln w="38100">
            <a:solidFill>
              <a:srgbClr val="BB2D2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0092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61811" cy="742950"/>
          </a:xfrm>
        </p:spPr>
        <p:txBody>
          <a:bodyPr>
            <a:noAutofit/>
          </a:bodyPr>
          <a:lstStyle/>
          <a:p>
            <a:r>
              <a:rPr lang="es-MX" sz="2400" b="1" dirty="0" smtClean="0">
                <a:latin typeface="Century Gothic" pitchFamily="34" charset="0"/>
              </a:rPr>
              <a:t>Resultados económicos del FANVIT</a:t>
            </a:r>
            <a:endParaRPr lang="en-US" sz="2400" b="1" dirty="0">
              <a:latin typeface="Century Gothic" pitchFamily="34" charset="0"/>
            </a:endParaRPr>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16</a:t>
            </a:fld>
            <a:endParaRPr lang="es-ES" sz="1050" dirty="0">
              <a:solidFill>
                <a:prstClr val="black"/>
              </a:solidFill>
              <a:latin typeface="Century Gothic" pitchFamily="34" charset="0"/>
              <a:cs typeface="Arial" pitchFamily="34" charset="0"/>
            </a:endParaRPr>
          </a:p>
        </p:txBody>
      </p:sp>
      <p:sp>
        <p:nvSpPr>
          <p:cNvPr id="8" name="2 Marcador de contenido"/>
          <p:cNvSpPr txBox="1">
            <a:spLocks/>
          </p:cNvSpPr>
          <p:nvPr/>
        </p:nvSpPr>
        <p:spPr>
          <a:xfrm>
            <a:off x="6548739" y="1495946"/>
            <a:ext cx="2305190" cy="4374747"/>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smtClean="0">
                <a:latin typeface="Century Gothic" pitchFamily="34" charset="0"/>
              </a:rPr>
              <a:t>Al 14 de agosto de 2015, el FANVIT han generado un rendimiento aproximado de $947.79 millones de pesos, con un promedio de activos bajo gestión (AUM) de $33,674 millones de pesos.</a:t>
            </a:r>
          </a:p>
          <a:p>
            <a:pPr marL="177800" indent="-177800">
              <a:spcAft>
                <a:spcPts val="1200"/>
              </a:spcAft>
              <a:buClr>
                <a:srgbClr val="CD0000"/>
              </a:buClr>
              <a:buFont typeface="Arial" pitchFamily="34" charset="0"/>
              <a:buChar char="•"/>
            </a:pPr>
            <a:r>
              <a:rPr lang="es-MX" sz="1400" b="0" dirty="0" smtClean="0">
                <a:latin typeface="Century Gothic" pitchFamily="34" charset="0"/>
              </a:rPr>
              <a:t>La gráfica muestra las minusvalías y plusvalías registradas durante el periodo derivado de movimientos del mercado,  por lo que representan sólo valuaciones diarias y no constituyen pérdidas o ganancias realizadas.</a:t>
            </a:r>
          </a:p>
          <a:p>
            <a:pPr marL="177800" indent="-177800">
              <a:spcAft>
                <a:spcPts val="1200"/>
              </a:spcAft>
              <a:buClr>
                <a:srgbClr val="CD0000"/>
              </a:buClr>
              <a:buFont typeface="Arial" pitchFamily="34" charset="0"/>
              <a:buChar char="•"/>
            </a:pPr>
            <a:endParaRPr lang="es-MX" sz="1400" b="0" dirty="0">
              <a:latin typeface="Century Gothic" pitchFamily="34" charset="0"/>
            </a:endParaRPr>
          </a:p>
        </p:txBody>
      </p:sp>
      <p:sp>
        <p:nvSpPr>
          <p:cNvPr id="10" name="FlowTriangle"/>
          <p:cNvSpPr>
            <a:spLocks noChangeArrowheads="1"/>
          </p:cNvSpPr>
          <p:nvPr/>
        </p:nvSpPr>
        <p:spPr bwMode="gray">
          <a:xfrm rot="5400000">
            <a:off x="4185842" y="3679429"/>
            <a:ext cx="3956769" cy="250126"/>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latin typeface="Century Gothic" pitchFamily="34" charset="0"/>
            </a:endParaRPr>
          </a:p>
        </p:txBody>
      </p:sp>
      <p:sp>
        <p:nvSpPr>
          <p:cNvPr id="3" name="2 Rectángulo"/>
          <p:cNvSpPr/>
          <p:nvPr/>
        </p:nvSpPr>
        <p:spPr>
          <a:xfrm>
            <a:off x="929326" y="1278965"/>
            <a:ext cx="4572000" cy="577081"/>
          </a:xfrm>
          <a:prstGeom prst="rect">
            <a:avLst/>
          </a:prstGeom>
        </p:spPr>
        <p:txBody>
          <a:bodyPr>
            <a:spAutoFit/>
          </a:bodyPr>
          <a:lstStyle/>
          <a:p>
            <a:pPr algn="ctr">
              <a:defRPr sz="1050" b="1" i="0" u="none" strike="noStrike" kern="1200" baseline="0">
                <a:solidFill>
                  <a:prstClr val="black"/>
                </a:solidFill>
                <a:latin typeface="Century Gothic" pitchFamily="34" charset="0"/>
                <a:ea typeface="+mn-ea"/>
                <a:cs typeface="+mn-cs"/>
              </a:defRPr>
            </a:pPr>
            <a:r>
              <a:rPr lang="es-MX" dirty="0"/>
              <a:t>Valuación al corte diaria FANVIT incluyendo costo por asesoría financiera </a:t>
            </a:r>
          </a:p>
          <a:p>
            <a:pPr algn="ctr">
              <a:defRPr sz="1050" b="1" i="0" u="none" strike="noStrike" kern="1200" baseline="0">
                <a:solidFill>
                  <a:prstClr val="black"/>
                </a:solidFill>
                <a:latin typeface="Century Gothic" pitchFamily="34" charset="0"/>
                <a:ea typeface="+mn-ea"/>
                <a:cs typeface="+mn-cs"/>
              </a:defRPr>
            </a:pPr>
            <a:r>
              <a:rPr lang="es-MX" dirty="0"/>
              <a:t>(periodo de </a:t>
            </a:r>
            <a:r>
              <a:rPr lang="es-MX" dirty="0" smtClean="0"/>
              <a:t>julio a agosto </a:t>
            </a:r>
            <a:r>
              <a:rPr lang="es-MX" dirty="0"/>
              <a:t>2015)</a:t>
            </a:r>
          </a:p>
        </p:txBody>
      </p:sp>
      <p:graphicFrame>
        <p:nvGraphicFramePr>
          <p:cNvPr id="12" name="6 Gráfico"/>
          <p:cNvGraphicFramePr>
            <a:graphicFrameLocks/>
          </p:cNvGraphicFramePr>
          <p:nvPr>
            <p:extLst>
              <p:ext uri="{D42A27DB-BD31-4B8C-83A1-F6EECF244321}">
                <p14:modId xmlns:p14="http://schemas.microsoft.com/office/powerpoint/2010/main" val="3993332060"/>
              </p:ext>
            </p:extLst>
          </p:nvPr>
        </p:nvGraphicFramePr>
        <p:xfrm>
          <a:off x="144000" y="1856046"/>
          <a:ext cx="6235822" cy="43418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34854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2 Gráfico"/>
          <p:cNvGraphicFramePr>
            <a:graphicFrameLocks/>
          </p:cNvGraphicFramePr>
          <p:nvPr>
            <p:extLst>
              <p:ext uri="{D42A27DB-BD31-4B8C-83A1-F6EECF244321}">
                <p14:modId xmlns:p14="http://schemas.microsoft.com/office/powerpoint/2010/main" val="1017545190"/>
              </p:ext>
            </p:extLst>
          </p:nvPr>
        </p:nvGraphicFramePr>
        <p:xfrm>
          <a:off x="24651" y="1011828"/>
          <a:ext cx="6702151" cy="5291299"/>
        </p:xfrm>
        <a:graphic>
          <a:graphicData uri="http://schemas.openxmlformats.org/drawingml/2006/chart">
            <c:chart xmlns:c="http://schemas.openxmlformats.org/drawingml/2006/chart" xmlns:r="http://schemas.openxmlformats.org/officeDocument/2006/relationships" r:id="rId3"/>
          </a:graphicData>
        </a:graphic>
      </p:graphicFrame>
      <p:sp>
        <p:nvSpPr>
          <p:cNvPr id="10" name="9 Rectángulo"/>
          <p:cNvSpPr/>
          <p:nvPr/>
        </p:nvSpPr>
        <p:spPr>
          <a:xfrm>
            <a:off x="462875" y="1852764"/>
            <a:ext cx="3454956" cy="3680819"/>
          </a:xfrm>
          <a:prstGeom prst="rect">
            <a:avLst/>
          </a:prstGeom>
          <a:solidFill>
            <a:srgbClr val="0070C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 name="5 CuadroTexto"/>
          <p:cNvSpPr txBox="1"/>
          <p:nvPr/>
        </p:nvSpPr>
        <p:spPr>
          <a:xfrm>
            <a:off x="771164" y="1872801"/>
            <a:ext cx="3038475" cy="314325"/>
          </a:xfrm>
          <a:prstGeom prst="rect">
            <a:avLst/>
          </a:prstGeom>
          <a:solidFill>
            <a:schemeClr val="accent1">
              <a:alpha val="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1200" b="1" dirty="0">
                <a:latin typeface="Century Gothic" pitchFamily="34" charset="0"/>
              </a:rPr>
              <a:t>ETAPA</a:t>
            </a:r>
            <a:r>
              <a:rPr lang="es-MX" sz="1200" b="1" baseline="0" dirty="0">
                <a:latin typeface="Century Gothic" pitchFamily="34" charset="0"/>
              </a:rPr>
              <a:t> INICIAL</a:t>
            </a:r>
            <a:endParaRPr lang="es-MX" sz="1200" b="1" dirty="0">
              <a:latin typeface="Century Gothic" pitchFamily="34" charset="0"/>
            </a:endParaRPr>
          </a:p>
        </p:txBody>
      </p:sp>
      <p:sp>
        <p:nvSpPr>
          <p:cNvPr id="8" name="7 Rectángulo"/>
          <p:cNvSpPr/>
          <p:nvPr/>
        </p:nvSpPr>
        <p:spPr>
          <a:xfrm>
            <a:off x="5168349" y="1852710"/>
            <a:ext cx="1010821" cy="3683331"/>
          </a:xfrm>
          <a:prstGeom prst="rect">
            <a:avLst/>
          </a:prstGeom>
          <a:solidFill>
            <a:srgbClr val="C0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11 Rectángulo"/>
          <p:cNvSpPr/>
          <p:nvPr/>
        </p:nvSpPr>
        <p:spPr>
          <a:xfrm>
            <a:off x="3917831" y="1852709"/>
            <a:ext cx="1250518" cy="3683331"/>
          </a:xfrm>
          <a:prstGeom prst="rect">
            <a:avLst/>
          </a:prstGeom>
          <a:solidFill>
            <a:schemeClr val="accent3">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6" name="6 CuadroTexto"/>
          <p:cNvSpPr txBox="1"/>
          <p:nvPr/>
        </p:nvSpPr>
        <p:spPr>
          <a:xfrm>
            <a:off x="3585395" y="1872801"/>
            <a:ext cx="1915390" cy="314325"/>
          </a:xfrm>
          <a:prstGeom prst="rect">
            <a:avLst/>
          </a:prstGeom>
          <a:solidFill>
            <a:schemeClr val="accent1">
              <a:alpha val="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1200" b="1" dirty="0">
                <a:latin typeface="Century Gothic" pitchFamily="34" charset="0"/>
              </a:rPr>
              <a:t>ETAPA</a:t>
            </a:r>
            <a:r>
              <a:rPr lang="es-MX" sz="1200" b="1" baseline="0" dirty="0">
                <a:latin typeface="Century Gothic" pitchFamily="34" charset="0"/>
              </a:rPr>
              <a:t> HÍBRIDA</a:t>
            </a:r>
            <a:endParaRPr lang="es-MX" sz="1200" b="1" dirty="0">
              <a:latin typeface="Century Gothic" pitchFamily="34" charset="0"/>
            </a:endParaRPr>
          </a:p>
        </p:txBody>
      </p:sp>
      <p:sp>
        <p:nvSpPr>
          <p:cNvPr id="19" name="6 CuadroTexto"/>
          <p:cNvSpPr txBox="1"/>
          <p:nvPr/>
        </p:nvSpPr>
        <p:spPr>
          <a:xfrm>
            <a:off x="5328793" y="1892444"/>
            <a:ext cx="850377" cy="314325"/>
          </a:xfrm>
          <a:prstGeom prst="rect">
            <a:avLst/>
          </a:prstGeom>
          <a:solidFill>
            <a:schemeClr val="accent1">
              <a:alpha val="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1200" b="1" dirty="0">
                <a:latin typeface="Century Gothic" pitchFamily="34" charset="0"/>
              </a:rPr>
              <a:t>ETAPA</a:t>
            </a:r>
            <a:r>
              <a:rPr lang="es-MX" sz="1200" b="1" baseline="0" dirty="0">
                <a:latin typeface="Century Gothic" pitchFamily="34" charset="0"/>
              </a:rPr>
              <a:t> </a:t>
            </a:r>
            <a:r>
              <a:rPr lang="es-MX" sz="1200" b="1" dirty="0" smtClean="0">
                <a:latin typeface="Century Gothic" pitchFamily="34" charset="0"/>
              </a:rPr>
              <a:t>INTERNA</a:t>
            </a:r>
            <a:endParaRPr lang="es-MX" sz="1200" b="1" dirty="0">
              <a:latin typeface="Century Gothic" pitchFamily="34" charset="0"/>
            </a:endParaRPr>
          </a:p>
        </p:txBody>
      </p:sp>
      <p:sp>
        <p:nvSpPr>
          <p:cNvPr id="2" name="1 Título"/>
          <p:cNvSpPr>
            <a:spLocks noGrp="1"/>
          </p:cNvSpPr>
          <p:nvPr>
            <p:ph type="title"/>
          </p:nvPr>
        </p:nvSpPr>
        <p:spPr>
          <a:xfrm>
            <a:off x="144000" y="288000"/>
            <a:ext cx="7178040" cy="742950"/>
          </a:xfrm>
        </p:spPr>
        <p:txBody>
          <a:bodyPr>
            <a:noAutofit/>
          </a:bodyPr>
          <a:lstStyle/>
          <a:p>
            <a:r>
              <a:rPr lang="es-MX" sz="2400" b="1" dirty="0" smtClean="0">
                <a:latin typeface="Century Gothic" pitchFamily="34" charset="0"/>
              </a:rPr>
              <a:t>Resultados económicos del FANVIT </a:t>
            </a:r>
            <a:endParaRPr lang="en-US" sz="2400" b="1" dirty="0">
              <a:latin typeface="Century Gothic" pitchFamily="34" charset="0"/>
            </a:endParaRPr>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
        <p:nvSpPr>
          <p:cNvPr id="13" name="2 Marcador de contenido"/>
          <p:cNvSpPr txBox="1">
            <a:spLocks/>
          </p:cNvSpPr>
          <p:nvPr/>
        </p:nvSpPr>
        <p:spPr>
          <a:xfrm>
            <a:off x="7023858" y="1510195"/>
            <a:ext cx="2032468" cy="3406826"/>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a:latin typeface="Century Gothic" pitchFamily="34" charset="0"/>
              </a:rPr>
              <a:t>Con base en la diferencia de tasa de rendimiento a vencimiento (YTM</a:t>
            </a:r>
            <a:r>
              <a:rPr lang="es-MX" sz="1400" b="0" dirty="0" smtClean="0">
                <a:latin typeface="Century Gothic" pitchFamily="34" charset="0"/>
              </a:rPr>
              <a:t>), al 14 de agosto de 2015, el FANVIT presentó un </a:t>
            </a:r>
            <a:r>
              <a:rPr lang="es-MX" sz="1400" dirty="0" smtClean="0">
                <a:latin typeface="Century Gothic" pitchFamily="34" charset="0"/>
              </a:rPr>
              <a:t>rendimiento mayor al de fondeo de ~220</a:t>
            </a:r>
            <a:r>
              <a:rPr lang="es-MX" sz="1400" dirty="0" smtClean="0">
                <a:solidFill>
                  <a:srgbClr val="FF0000"/>
                </a:solidFill>
                <a:latin typeface="Century Gothic" pitchFamily="34" charset="0"/>
              </a:rPr>
              <a:t> </a:t>
            </a:r>
            <a:r>
              <a:rPr lang="es-MX" sz="1400" dirty="0" smtClean="0">
                <a:latin typeface="Century Gothic" pitchFamily="34" charset="0"/>
              </a:rPr>
              <a:t>puntos base </a:t>
            </a:r>
            <a:r>
              <a:rPr lang="es-MX" sz="1400" b="0" dirty="0" smtClean="0">
                <a:latin typeface="Century Gothic" pitchFamily="34" charset="0"/>
              </a:rPr>
              <a:t>y registra una </a:t>
            </a:r>
            <a:r>
              <a:rPr lang="es-MX" sz="1400" dirty="0" smtClean="0">
                <a:latin typeface="Century Gothic" pitchFamily="34" charset="0"/>
              </a:rPr>
              <a:t>ganancia adicional promedio aproximada de 362 millones</a:t>
            </a:r>
            <a:r>
              <a:rPr lang="es-MX" sz="1400" b="0" baseline="30000" dirty="0" smtClean="0">
                <a:latin typeface="Century Gothic" pitchFamily="34" charset="0"/>
              </a:rPr>
              <a:t>1</a:t>
            </a:r>
            <a:r>
              <a:rPr lang="es-MX" sz="1400" dirty="0" smtClean="0">
                <a:latin typeface="Century Gothic" pitchFamily="34" charset="0"/>
              </a:rPr>
              <a:t> </a:t>
            </a:r>
            <a:r>
              <a:rPr lang="es-MX" sz="1400" b="0" dirty="0" smtClean="0">
                <a:latin typeface="Century Gothic" pitchFamily="34" charset="0"/>
              </a:rPr>
              <a:t>a lo generado por fondeo.</a:t>
            </a:r>
          </a:p>
          <a:p>
            <a:pPr marL="177800" indent="-177800">
              <a:spcAft>
                <a:spcPts val="1200"/>
              </a:spcAft>
              <a:buClr>
                <a:srgbClr val="CD0000"/>
              </a:buClr>
              <a:buFont typeface="Arial" pitchFamily="34" charset="0"/>
              <a:buChar char="•"/>
            </a:pPr>
            <a:r>
              <a:rPr lang="es-MX" sz="1400" b="0" dirty="0" smtClean="0">
                <a:latin typeface="Century Gothic" pitchFamily="34" charset="0"/>
              </a:rPr>
              <a:t>Actualmente, el </a:t>
            </a:r>
            <a:r>
              <a:rPr lang="es-MX" sz="1400" dirty="0" smtClean="0">
                <a:latin typeface="Century Gothic" pitchFamily="34" charset="0"/>
              </a:rPr>
              <a:t>INFONAVIT  gestiona el 100%</a:t>
            </a:r>
            <a:r>
              <a:rPr lang="es-MX" sz="1400" b="0" dirty="0" smtClean="0">
                <a:latin typeface="Century Gothic" pitchFamily="34" charset="0"/>
              </a:rPr>
              <a:t> de los activos del FANVIT.</a:t>
            </a:r>
          </a:p>
        </p:txBody>
      </p:sp>
      <p:sp>
        <p:nvSpPr>
          <p:cNvPr id="14" name="FlowTriangle"/>
          <p:cNvSpPr>
            <a:spLocks noChangeArrowheads="1"/>
          </p:cNvSpPr>
          <p:nvPr/>
        </p:nvSpPr>
        <p:spPr bwMode="gray">
          <a:xfrm rot="5400000">
            <a:off x="5082158" y="3505825"/>
            <a:ext cx="3693933" cy="189466"/>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endParaRPr>
          </a:p>
        </p:txBody>
      </p:sp>
      <p:sp>
        <p:nvSpPr>
          <p:cNvPr id="9" name="Cuadro de texto 2"/>
          <p:cNvSpPr txBox="1">
            <a:spLocks noChangeArrowheads="1"/>
          </p:cNvSpPr>
          <p:nvPr/>
        </p:nvSpPr>
        <p:spPr bwMode="auto">
          <a:xfrm>
            <a:off x="151951" y="6406508"/>
            <a:ext cx="8463566" cy="400110"/>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000" dirty="0" smtClean="0">
                <a:solidFill>
                  <a:prstClr val="black"/>
                </a:solidFill>
                <a:latin typeface="Century Gothic" pitchFamily="34" charset="0"/>
                <a:ea typeface="Batang"/>
              </a:rPr>
              <a:t>1. Para el cálculo se utilizaron los siguientes datos: 35,000 millones en activos  bajo gestión promedio y un diferencial de tasas de 1.36 (YTM promedio al 15 de julio FANVIT:4.42, Fondeo: 3.07).</a:t>
            </a:r>
            <a:endParaRPr lang="es-MX" sz="1000" dirty="0">
              <a:solidFill>
                <a:prstClr val="black"/>
              </a:solidFill>
              <a:latin typeface="Century Gothic" pitchFamily="34" charset="0"/>
              <a:ea typeface="Batang"/>
            </a:endParaRPr>
          </a:p>
        </p:txBody>
      </p:sp>
      <p:sp>
        <p:nvSpPr>
          <p:cNvPr id="17" name="2 Rectángulo"/>
          <p:cNvSpPr/>
          <p:nvPr/>
        </p:nvSpPr>
        <p:spPr>
          <a:xfrm>
            <a:off x="5598914" y="3018954"/>
            <a:ext cx="668773" cy="384721"/>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950" b="1" dirty="0" smtClean="0">
                <a:latin typeface="Century Gothic" pitchFamily="34" charset="0"/>
              </a:rPr>
              <a:t>1,407</a:t>
            </a:r>
          </a:p>
          <a:p>
            <a:pPr algn="ctr"/>
            <a:r>
              <a:rPr lang="es-MX" sz="950" b="1" dirty="0" smtClean="0">
                <a:latin typeface="Century Gothic" pitchFamily="34" charset="0"/>
              </a:rPr>
              <a:t>millones</a:t>
            </a:r>
            <a:endParaRPr lang="es-MX" sz="950" b="1" dirty="0">
              <a:latin typeface="Century Gothic" pitchFamily="34" charset="0"/>
            </a:endParaRPr>
          </a:p>
        </p:txBody>
      </p:sp>
      <p:sp>
        <p:nvSpPr>
          <p:cNvPr id="20" name="2 Rectángulo"/>
          <p:cNvSpPr/>
          <p:nvPr/>
        </p:nvSpPr>
        <p:spPr>
          <a:xfrm>
            <a:off x="5578232" y="5133473"/>
            <a:ext cx="668773" cy="384721"/>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950" b="1" dirty="0" smtClean="0">
                <a:latin typeface="Century Gothic" pitchFamily="34" charset="0"/>
              </a:rPr>
              <a:t>818</a:t>
            </a:r>
          </a:p>
          <a:p>
            <a:pPr algn="ctr"/>
            <a:r>
              <a:rPr lang="es-MX" sz="950" b="1" dirty="0" smtClean="0">
                <a:latin typeface="Century Gothic" pitchFamily="34" charset="0"/>
              </a:rPr>
              <a:t>millones</a:t>
            </a:r>
            <a:endParaRPr lang="es-MX" sz="950" b="1" dirty="0">
              <a:latin typeface="Century Gothic" pitchFamily="34" charset="0"/>
            </a:endParaRPr>
          </a:p>
        </p:txBody>
      </p:sp>
      <p:sp>
        <p:nvSpPr>
          <p:cNvPr id="3" name="2 Cerrar llave"/>
          <p:cNvSpPr/>
          <p:nvPr/>
        </p:nvSpPr>
        <p:spPr>
          <a:xfrm>
            <a:off x="5538716" y="3093057"/>
            <a:ext cx="220456" cy="2182256"/>
          </a:xfrm>
          <a:prstGeom prst="rightBrace">
            <a:avLst>
              <a:gd name="adj1" fmla="val 0"/>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dirty="0"/>
          </a:p>
        </p:txBody>
      </p:sp>
      <p:sp>
        <p:nvSpPr>
          <p:cNvPr id="22" name="22 Rectángulo"/>
          <p:cNvSpPr/>
          <p:nvPr/>
        </p:nvSpPr>
        <p:spPr>
          <a:xfrm>
            <a:off x="1361094" y="2096712"/>
            <a:ext cx="4273504" cy="415498"/>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1000" b="1" dirty="0" smtClean="0">
                <a:solidFill>
                  <a:srgbClr val="017475"/>
                </a:solidFill>
                <a:latin typeface="Century Gothic" pitchFamily="34" charset="0"/>
              </a:rPr>
              <a:t>Ganancia Adicional Promedio</a:t>
            </a:r>
          </a:p>
          <a:p>
            <a:pPr algn="ctr"/>
            <a:r>
              <a:rPr lang="es-MX" b="1" dirty="0" smtClean="0">
                <a:latin typeface="Century Gothic" pitchFamily="34" charset="0"/>
              </a:rPr>
              <a:t>362  millones</a:t>
            </a:r>
            <a:endParaRPr lang="es-MX" b="1" dirty="0">
              <a:latin typeface="Century Gothic" pitchFamily="34" charset="0"/>
            </a:endParaRPr>
          </a:p>
        </p:txBody>
      </p:sp>
      <p:sp>
        <p:nvSpPr>
          <p:cNvPr id="24" name="23 Cerrar llave"/>
          <p:cNvSpPr/>
          <p:nvPr/>
        </p:nvSpPr>
        <p:spPr>
          <a:xfrm rot="16200000">
            <a:off x="2799685" y="217577"/>
            <a:ext cx="289469" cy="4761786"/>
          </a:xfrm>
          <a:prstGeom prst="rightBrace">
            <a:avLst>
              <a:gd name="adj1" fmla="val 0"/>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dirty="0"/>
          </a:p>
        </p:txBody>
      </p:sp>
      <p:sp>
        <p:nvSpPr>
          <p:cNvPr id="27" name="2 Rectángulo"/>
          <p:cNvSpPr/>
          <p:nvPr/>
        </p:nvSpPr>
        <p:spPr>
          <a:xfrm>
            <a:off x="5583749" y="3688449"/>
            <a:ext cx="683200" cy="684803"/>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50" b="1" dirty="0" smtClean="0">
                <a:solidFill>
                  <a:srgbClr val="017475"/>
                </a:solidFill>
                <a:latin typeface="Century Gothic" pitchFamily="34" charset="0"/>
              </a:rPr>
              <a:t>Ganancia </a:t>
            </a:r>
          </a:p>
          <a:p>
            <a:pPr algn="ctr"/>
            <a:r>
              <a:rPr lang="es-MX" sz="750" b="1" dirty="0" smtClean="0">
                <a:solidFill>
                  <a:srgbClr val="017475"/>
                </a:solidFill>
                <a:latin typeface="Century Gothic" pitchFamily="34" charset="0"/>
              </a:rPr>
              <a:t>Adicional </a:t>
            </a:r>
          </a:p>
          <a:p>
            <a:pPr algn="ctr"/>
            <a:r>
              <a:rPr lang="es-MX" sz="750" b="1" dirty="0" smtClean="0">
                <a:solidFill>
                  <a:srgbClr val="017475"/>
                </a:solidFill>
                <a:latin typeface="Century Gothic" pitchFamily="34" charset="0"/>
              </a:rPr>
              <a:t>al Corte</a:t>
            </a:r>
          </a:p>
          <a:p>
            <a:pPr algn="ctr"/>
            <a:r>
              <a:rPr lang="es-MX" sz="800" dirty="0" smtClean="0">
                <a:latin typeface="Century Gothic" pitchFamily="34" charset="0"/>
              </a:rPr>
              <a:t>589</a:t>
            </a:r>
          </a:p>
          <a:p>
            <a:pPr algn="ctr"/>
            <a:r>
              <a:rPr lang="es-MX" sz="800" dirty="0" smtClean="0">
                <a:latin typeface="Century Gothic" pitchFamily="34" charset="0"/>
              </a:rPr>
              <a:t>millones</a:t>
            </a:r>
            <a:endParaRPr lang="es-MX" sz="800" dirty="0">
              <a:latin typeface="Century Gothic" pitchFamily="34" charset="0"/>
            </a:endParaRPr>
          </a:p>
        </p:txBody>
      </p:sp>
      <p:sp>
        <p:nvSpPr>
          <p:cNvPr id="21" name="Cuadro de texto 2"/>
          <p:cNvSpPr txBox="1">
            <a:spLocks noChangeArrowheads="1"/>
          </p:cNvSpPr>
          <p:nvPr/>
        </p:nvSpPr>
        <p:spPr bwMode="auto">
          <a:xfrm>
            <a:off x="144000" y="6087684"/>
            <a:ext cx="1669774" cy="215444"/>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800" dirty="0" smtClean="0">
                <a:solidFill>
                  <a:prstClr val="black"/>
                </a:solidFill>
                <a:latin typeface="Century Gothic" pitchFamily="34" charset="0"/>
                <a:ea typeface="Batang"/>
              </a:rPr>
              <a:t>* YTM sin liquidez</a:t>
            </a:r>
            <a:endParaRPr lang="es-MX" sz="800" dirty="0">
              <a:solidFill>
                <a:prstClr val="black"/>
              </a:solidFill>
              <a:latin typeface="Century Gothic" pitchFamily="34" charset="0"/>
              <a:ea typeface="Batang"/>
            </a:endParaRPr>
          </a:p>
        </p:txBody>
      </p:sp>
    </p:spTree>
    <p:extLst>
      <p:ext uri="{BB962C8B-B14F-4D97-AF65-F5344CB8AC3E}">
        <p14:creationId xmlns:p14="http://schemas.microsoft.com/office/powerpoint/2010/main" val="27634865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sp>
        <p:nvSpPr>
          <p:cNvPr id="5" name="2 Marcador de contenido"/>
          <p:cNvSpPr>
            <a:spLocks noGrp="1"/>
          </p:cNvSpPr>
          <p:nvPr>
            <p:ph idx="1"/>
          </p:nvPr>
        </p:nvSpPr>
        <p:spPr>
          <a:xfrm>
            <a:off x="319095" y="1077675"/>
            <a:ext cx="8499467" cy="425281"/>
          </a:xfrm>
        </p:spPr>
        <p:txBody>
          <a:bodyPr>
            <a:normAutofit fontScale="92500"/>
          </a:bodyPr>
          <a:lstStyle/>
          <a:p>
            <a:pPr marL="177800" indent="-177800">
              <a:buFont typeface="Arial" pitchFamily="34" charset="0"/>
              <a:buChar char="•"/>
            </a:pPr>
            <a:r>
              <a:rPr lang="es-MX" sz="1600" b="0" dirty="0" smtClean="0">
                <a:latin typeface="Century Gothic" pitchFamily="34" charset="0"/>
              </a:rPr>
              <a:t>A partir del 11 de julio de 2014, se han tenido las siguientes aportaciones al FANVIT:</a:t>
            </a:r>
          </a:p>
          <a:p>
            <a:pPr marL="285750" indent="-285750">
              <a:buFont typeface="Arial" pitchFamily="34" charset="0"/>
              <a:buChar char="•"/>
            </a:pPr>
            <a:endParaRPr lang="es-MX" sz="1600" b="0" dirty="0">
              <a:latin typeface="Century Gothic" pitchFamily="34" charset="0"/>
            </a:endParaRPr>
          </a:p>
          <a:p>
            <a:pPr marL="285750" indent="-285750">
              <a:buFont typeface="Arial" pitchFamily="34" charset="0"/>
              <a:buChar char="•"/>
            </a:pPr>
            <a:endParaRPr lang="es-MX" sz="1600" b="0" dirty="0" smtClean="0">
              <a:latin typeface="Century Gothic" pitchFamily="34" charset="0"/>
            </a:endParaRPr>
          </a:p>
          <a:p>
            <a:pPr marL="285750" indent="-285750">
              <a:buFont typeface="Arial" pitchFamily="34" charset="0"/>
              <a:buChar char="•"/>
            </a:pPr>
            <a:endParaRPr lang="es-MX" sz="1600" b="0" dirty="0">
              <a:latin typeface="Century Gothic" pitchFamily="34" charset="0"/>
            </a:endParaRPr>
          </a:p>
          <a:p>
            <a:pPr marL="285750" indent="-285750">
              <a:buFont typeface="Arial" pitchFamily="34" charset="0"/>
              <a:buChar char="•"/>
            </a:pPr>
            <a:endParaRPr lang="es-MX" sz="1600" b="0" dirty="0" smtClean="0">
              <a:latin typeface="Century Gothic" pitchFamily="34" charset="0"/>
            </a:endParaRPr>
          </a:p>
          <a:p>
            <a:pPr marL="285750" indent="-285750">
              <a:buFont typeface="Arial" pitchFamily="34" charset="0"/>
              <a:buChar char="•"/>
            </a:pPr>
            <a:endParaRPr lang="es-MX" sz="1600" b="0" dirty="0">
              <a:latin typeface="Century Gothic" pitchFamily="34" charset="0"/>
            </a:endParaRPr>
          </a:p>
          <a:p>
            <a:pPr marL="285750" indent="-285750">
              <a:buFont typeface="Arial" pitchFamily="34" charset="0"/>
              <a:buChar char="•"/>
            </a:pPr>
            <a:endParaRPr lang="es-MX" sz="1600" b="0" dirty="0" smtClean="0">
              <a:latin typeface="Century Gothic" pitchFamily="34" charset="0"/>
            </a:endParaRPr>
          </a:p>
          <a:p>
            <a:pPr marL="285750" indent="-285750">
              <a:buFont typeface="Arial" pitchFamily="34" charset="0"/>
              <a:buChar char="•"/>
            </a:pPr>
            <a:endParaRPr lang="es-MX" sz="1600" b="0" dirty="0">
              <a:latin typeface="Century Gothic"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2389706188"/>
              </p:ext>
            </p:extLst>
          </p:nvPr>
        </p:nvGraphicFramePr>
        <p:xfrm>
          <a:off x="200873" y="1573314"/>
          <a:ext cx="2032270" cy="4947421"/>
        </p:xfrm>
        <a:graphic>
          <a:graphicData uri="http://schemas.openxmlformats.org/drawingml/2006/table">
            <a:tbl>
              <a:tblPr/>
              <a:tblGrid>
                <a:gridCol w="1076906"/>
                <a:gridCol w="955364"/>
              </a:tblGrid>
              <a:tr h="300920">
                <a:tc>
                  <a:txBody>
                    <a:bodyPr/>
                    <a:lstStyle/>
                    <a:p>
                      <a:pPr algn="ctr" fontAlgn="b"/>
                      <a:r>
                        <a:rPr lang="es-MX" sz="1100" b="1" i="0" u="none" strike="noStrike" dirty="0">
                          <a:solidFill>
                            <a:schemeClr val="tx1"/>
                          </a:solidFill>
                          <a:effectLst/>
                          <a:latin typeface="Century Gothic" pitchFamily="34" charset="0"/>
                        </a:rPr>
                        <a:t>Fecha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MX" sz="1100" b="1" i="0" u="none" strike="noStrike" dirty="0" smtClean="0">
                          <a:solidFill>
                            <a:schemeClr val="tx1"/>
                          </a:solidFill>
                          <a:effectLst/>
                          <a:latin typeface="Century Gothic" pitchFamily="34" charset="0"/>
                        </a:rPr>
                        <a:t>Aportaciones (millones)</a:t>
                      </a:r>
                      <a:endParaRPr lang="es-MX" sz="1100" b="1" i="0" u="none" strike="noStrike" dirty="0">
                        <a:solidFill>
                          <a:schemeClr val="tx1"/>
                        </a:solidFill>
                        <a:effectLst/>
                        <a:latin typeface="Century Gothic"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30725">
                <a:tc>
                  <a:txBody>
                    <a:bodyPr/>
                    <a:lstStyle/>
                    <a:p>
                      <a:pPr algn="ctr" fontAlgn="b"/>
                      <a:r>
                        <a:rPr lang="es-MX" sz="1100" b="0" i="0" u="none" strike="noStrike" dirty="0">
                          <a:solidFill>
                            <a:srgbClr val="000000"/>
                          </a:solidFill>
                          <a:effectLst/>
                          <a:latin typeface="Century Gothic" pitchFamily="34" charset="0"/>
                        </a:rPr>
                        <a:t>11/07/2014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entury Gothic" pitchFamily="34" charset="0"/>
                        </a:rPr>
                        <a:t> 10</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33972">
                <a:tc>
                  <a:txBody>
                    <a:bodyPr/>
                    <a:lstStyle/>
                    <a:p>
                      <a:pPr algn="ctr" fontAlgn="b"/>
                      <a:r>
                        <a:rPr lang="es-MX" sz="1100" b="0" i="0" u="none" strike="noStrike" dirty="0">
                          <a:solidFill>
                            <a:srgbClr val="000000"/>
                          </a:solidFill>
                          <a:effectLst/>
                          <a:latin typeface="Century Gothic" pitchFamily="34" charset="0"/>
                        </a:rPr>
                        <a:t>15/07/2014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0" i="0" u="none" strike="noStrike" dirty="0" smtClean="0">
                          <a:solidFill>
                            <a:srgbClr val="000000"/>
                          </a:solidFill>
                          <a:effectLst/>
                          <a:latin typeface="Century Gothic" pitchFamily="34" charset="0"/>
                        </a:rPr>
                        <a:t> 50</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fontAlgn="b"/>
                      <a:r>
                        <a:rPr lang="es-MX" sz="1100" b="0" i="0" u="none" strike="noStrike" dirty="0">
                          <a:solidFill>
                            <a:srgbClr val="000000"/>
                          </a:solidFill>
                          <a:effectLst/>
                          <a:latin typeface="Century Gothic" pitchFamily="34" charset="0"/>
                        </a:rPr>
                        <a:t>24/07/2014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entury Gothic" pitchFamily="34" charset="0"/>
                        </a:rPr>
                        <a:t> 2,000 </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algn="ctr" fontAlgn="b"/>
                      <a:r>
                        <a:rPr lang="es-MX" sz="1100" b="0" i="0" u="none" strike="noStrike" dirty="0">
                          <a:solidFill>
                            <a:srgbClr val="000000"/>
                          </a:solidFill>
                          <a:effectLst/>
                          <a:latin typeface="Century Gothic" pitchFamily="34" charset="0"/>
                        </a:rPr>
                        <a:t>31/07/2014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0" i="0" u="none" strike="noStrike" dirty="0" smtClean="0">
                          <a:solidFill>
                            <a:srgbClr val="000000"/>
                          </a:solidFill>
                          <a:effectLst/>
                          <a:latin typeface="Century Gothic" pitchFamily="34" charset="0"/>
                        </a:rPr>
                        <a:t> 2,000 </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fontAlgn="b"/>
                      <a:r>
                        <a:rPr lang="es-MX" sz="1100" b="0" i="0" u="none" strike="noStrike" dirty="0">
                          <a:solidFill>
                            <a:srgbClr val="000000"/>
                          </a:solidFill>
                          <a:effectLst/>
                          <a:latin typeface="Century Gothic" pitchFamily="34" charset="0"/>
                        </a:rPr>
                        <a:t>07/08/2014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entury Gothic" pitchFamily="34" charset="0"/>
                        </a:rPr>
                        <a:t> 2,000,</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algn="ctr" fontAlgn="b"/>
                      <a:r>
                        <a:rPr lang="es-MX" sz="1100" b="0" i="0" u="none" strike="noStrike" dirty="0">
                          <a:solidFill>
                            <a:srgbClr val="000000"/>
                          </a:solidFill>
                          <a:effectLst/>
                          <a:latin typeface="Century Gothic" pitchFamily="34" charset="0"/>
                        </a:rPr>
                        <a:t>14/08/2014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0" i="0" u="none" strike="noStrike" dirty="0" smtClean="0">
                          <a:solidFill>
                            <a:srgbClr val="000000"/>
                          </a:solidFill>
                          <a:effectLst/>
                          <a:latin typeface="Century Gothic" pitchFamily="34" charset="0"/>
                        </a:rPr>
                        <a:t> 2,000 </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fontAlgn="b"/>
                      <a:r>
                        <a:rPr lang="es-MX" sz="1100" b="0" i="0" u="none" strike="noStrike" dirty="0" smtClean="0">
                          <a:solidFill>
                            <a:srgbClr val="000000"/>
                          </a:solidFill>
                          <a:effectLst/>
                          <a:latin typeface="Century Gothic" pitchFamily="34" charset="0"/>
                        </a:rPr>
                        <a:t>21/08/2014</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entury Gothic" pitchFamily="34" charset="0"/>
                        </a:rPr>
                        <a:t>  2,000</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algn="ctr" fontAlgn="b"/>
                      <a:r>
                        <a:rPr lang="es-MX" sz="1100" b="0" i="0" u="none" strike="noStrike" dirty="0" smtClean="0">
                          <a:solidFill>
                            <a:srgbClr val="000000"/>
                          </a:solidFill>
                          <a:effectLst/>
                          <a:latin typeface="Century Gothic" pitchFamily="34" charset="0"/>
                        </a:rPr>
                        <a:t>28/08/2014</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0" i="0" u="none" strike="noStrike" dirty="0" smtClean="0">
                          <a:solidFill>
                            <a:srgbClr val="000000"/>
                          </a:solidFill>
                          <a:effectLst/>
                          <a:latin typeface="Century Gothic" pitchFamily="34" charset="0"/>
                        </a:rPr>
                        <a:t>  2,000</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fontAlgn="b"/>
                      <a:r>
                        <a:rPr lang="es-MX" sz="1100" b="0" i="0" u="none" strike="noStrike" dirty="0" smtClean="0">
                          <a:solidFill>
                            <a:srgbClr val="000000"/>
                          </a:solidFill>
                          <a:effectLst/>
                          <a:latin typeface="Century Gothic" pitchFamily="34" charset="0"/>
                        </a:rPr>
                        <a:t>04/09/2014</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entury Gothic" pitchFamily="34" charset="0"/>
                        </a:rPr>
                        <a:t>  2,000</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itchFamily="34" charset="0"/>
                        </a:rPr>
                        <a:t>11/09/2014</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0" i="0" u="none" strike="noStrike" dirty="0" smtClean="0">
                          <a:solidFill>
                            <a:srgbClr val="000000"/>
                          </a:solidFill>
                          <a:effectLst/>
                          <a:latin typeface="Century Gothic" pitchFamily="34" charset="0"/>
                        </a:rPr>
                        <a:t>  1,000</a:t>
                      </a:r>
                      <a:endParaRPr lang="es-MX" sz="1100" b="0"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a:r>
                        <a:rPr lang="es-MX" sz="1100" dirty="0" smtClean="0">
                          <a:latin typeface="Century Gothic" pitchFamily="34" charset="0"/>
                        </a:rPr>
                        <a:t>17/09/2014</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100" dirty="0" smtClean="0">
                          <a:latin typeface="Century Gothic" pitchFamily="34" charset="0"/>
                        </a:rPr>
                        <a:t>3,300</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algn="ctr"/>
                      <a:r>
                        <a:rPr lang="es-MX" sz="1100" dirty="0" smtClean="0">
                          <a:latin typeface="Century Gothic" pitchFamily="34" charset="0"/>
                        </a:rPr>
                        <a:t>22/09/2014</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100" dirty="0" smtClean="0">
                          <a:latin typeface="Century Gothic" pitchFamily="34" charset="0"/>
                        </a:rPr>
                        <a:t>3,000</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a:r>
                        <a:rPr lang="es-MX" sz="1100" dirty="0" smtClean="0">
                          <a:latin typeface="Century Gothic" pitchFamily="34" charset="0"/>
                        </a:rPr>
                        <a:t>29/09/2014</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100" dirty="0" smtClean="0">
                          <a:latin typeface="Century Gothic" pitchFamily="34" charset="0"/>
                        </a:rPr>
                        <a:t>3,000</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algn="ctr"/>
                      <a:r>
                        <a:rPr lang="es-MX" sz="1100" dirty="0" smtClean="0">
                          <a:latin typeface="Century Gothic" pitchFamily="34" charset="0"/>
                        </a:rPr>
                        <a:t>06/10/2014</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100" dirty="0" smtClean="0">
                          <a:latin typeface="Century Gothic" pitchFamily="34" charset="0"/>
                        </a:rPr>
                        <a:t>3,000</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a:r>
                        <a:rPr lang="es-MX" sz="1100" dirty="0" smtClean="0">
                          <a:latin typeface="Century Gothic" pitchFamily="34" charset="0"/>
                        </a:rPr>
                        <a:t>13/10/2014</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100" dirty="0" smtClean="0">
                          <a:latin typeface="Century Gothic" pitchFamily="34" charset="0"/>
                        </a:rPr>
                        <a:t>3,000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algn="ctr"/>
                      <a:r>
                        <a:rPr lang="es-MX" sz="1100" dirty="0" smtClean="0">
                          <a:latin typeface="Century Gothic" pitchFamily="34" charset="0"/>
                        </a:rPr>
                        <a:t>16/12/14</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100" dirty="0" smtClean="0">
                          <a:latin typeface="Century Gothic" pitchFamily="34" charset="0"/>
                        </a:rPr>
                        <a:t>5,000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2731">
                <a:tc>
                  <a:txBody>
                    <a:bodyPr/>
                    <a:lstStyle/>
                    <a:p>
                      <a:pPr algn="ctr"/>
                      <a:r>
                        <a:rPr lang="es-MX" sz="1100" dirty="0" smtClean="0">
                          <a:latin typeface="Century Gothic" pitchFamily="34" charset="0"/>
                        </a:rPr>
                        <a:t>22/12/2014</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s-MX" sz="1100" dirty="0" smtClean="0">
                          <a:latin typeface="Century Gothic" pitchFamily="34" charset="0"/>
                        </a:rPr>
                        <a:t>5,000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2731">
                <a:tc>
                  <a:txBody>
                    <a:bodyPr/>
                    <a:lstStyle/>
                    <a:p>
                      <a:pPr algn="ctr"/>
                      <a:r>
                        <a:rPr lang="es-MX" sz="1100" dirty="0" smtClean="0">
                          <a:latin typeface="Century Gothic" pitchFamily="34" charset="0"/>
                        </a:rPr>
                        <a:t>27/03/2015</a:t>
                      </a:r>
                      <a:endParaRPr lang="es-MX" sz="1100" dirty="0">
                        <a:latin typeface="Century Gothic" pitchFamily="34" charset="0"/>
                      </a:endParaRP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s-MX" sz="1100" dirty="0" smtClean="0">
                          <a:latin typeface="Century Gothic" pitchFamily="34" charset="0"/>
                        </a:rPr>
                        <a:t>5,000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r>
              <a:tr h="230725">
                <a:tc>
                  <a:txBody>
                    <a:bodyPr/>
                    <a:lstStyle/>
                    <a:p>
                      <a:pPr algn="ctr" fontAlgn="b"/>
                      <a:r>
                        <a:rPr lang="es-MX" sz="1100" b="1" i="0" u="none" strike="noStrike" dirty="0" smtClean="0">
                          <a:solidFill>
                            <a:srgbClr val="000000"/>
                          </a:solidFill>
                          <a:effectLst/>
                          <a:latin typeface="Century Gothic" pitchFamily="34" charset="0"/>
                        </a:rPr>
                        <a:t>Total</a:t>
                      </a:r>
                      <a:endParaRPr lang="es-MX" sz="1100" b="1"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1" i="0" u="none" strike="noStrike" dirty="0" smtClean="0">
                          <a:solidFill>
                            <a:srgbClr val="000000"/>
                          </a:solidFill>
                          <a:effectLst/>
                          <a:latin typeface="Century Gothic" pitchFamily="34" charset="0"/>
                        </a:rPr>
                        <a:t>45,360</a:t>
                      </a:r>
                      <a:endParaRPr lang="es-MX" sz="1100" b="1" i="0" u="none" strike="noStrike" dirty="0">
                        <a:solidFill>
                          <a:srgbClr val="000000"/>
                        </a:solidFill>
                        <a:effectLst/>
                        <a:latin typeface="Century Gothic" pitchFamily="34" charset="0"/>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8" name="1 Título"/>
          <p:cNvSpPr>
            <a:spLocks noGrp="1"/>
          </p:cNvSpPr>
          <p:nvPr>
            <p:ph type="title"/>
          </p:nvPr>
        </p:nvSpPr>
        <p:spPr>
          <a:xfrm>
            <a:off x="144000" y="288000"/>
            <a:ext cx="7178040" cy="742950"/>
          </a:xfrm>
        </p:spPr>
        <p:txBody>
          <a:bodyPr>
            <a:noAutofit/>
          </a:bodyPr>
          <a:lstStyle/>
          <a:p>
            <a:r>
              <a:rPr lang="es-MX" sz="2400" b="1" dirty="0">
                <a:latin typeface="Century Gothic" pitchFamily="34" charset="0"/>
              </a:rPr>
              <a:t>Activos bajo gestión </a:t>
            </a:r>
            <a:r>
              <a:rPr lang="es-MX" sz="2400" b="1" dirty="0" smtClean="0">
                <a:latin typeface="Century Gothic" pitchFamily="34" charset="0"/>
              </a:rPr>
              <a:t>etapas inicial, híbrida e interna</a:t>
            </a:r>
            <a:endParaRPr lang="es-MX" sz="2400" b="1" dirty="0">
              <a:latin typeface="Century Gothic" pitchFamily="34" charset="0"/>
            </a:endParaRPr>
          </a:p>
        </p:txBody>
      </p:sp>
      <p:sp>
        <p:nvSpPr>
          <p:cNvPr id="9" name="Rectangular Callout 74"/>
          <p:cNvSpPr/>
          <p:nvPr/>
        </p:nvSpPr>
        <p:spPr>
          <a:xfrm>
            <a:off x="4544529" y="2513431"/>
            <a:ext cx="1963882" cy="484371"/>
          </a:xfrm>
          <a:prstGeom prst="wedgeRectCallout">
            <a:avLst>
              <a:gd name="adj1" fmla="val 38904"/>
              <a:gd name="adj2" fmla="val 91137"/>
            </a:avLst>
          </a:prstGeom>
          <a:solidFill>
            <a:schemeClr val="accent1">
              <a:lumMod val="20000"/>
              <a:lumOff val="80000"/>
            </a:schemeClr>
          </a:solidFill>
          <a:ln w="9525" algn="ctr">
            <a:solidFill>
              <a:schemeClr val="accent1">
                <a:lumMod val="20000"/>
                <a:lumOff val="80000"/>
              </a:schemeClr>
            </a:solidFill>
            <a:miter lim="800000"/>
            <a:headEnd type="none" w="lg" len="lg"/>
            <a:tailEnd type="none" w="lg" len="lg"/>
          </a:ln>
        </p:spPr>
        <p:txBody>
          <a:bodyPr wrap="square" tIns="91440" bIns="91440" rtlCol="0" anchor="ctr" anchorCtr="1"/>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r>
              <a:rPr lang="es-MX" sz="1200" b="1" dirty="0"/>
              <a:t>Comienzo de etapa híbrida</a:t>
            </a:r>
          </a:p>
        </p:txBody>
      </p:sp>
      <p:graphicFrame>
        <p:nvGraphicFramePr>
          <p:cNvPr id="11" name="8 Gráfico"/>
          <p:cNvGraphicFramePr>
            <a:graphicFrameLocks/>
          </p:cNvGraphicFramePr>
          <p:nvPr>
            <p:extLst>
              <p:ext uri="{D42A27DB-BD31-4B8C-83A1-F6EECF244321}">
                <p14:modId xmlns:p14="http://schemas.microsoft.com/office/powerpoint/2010/main" val="1511317565"/>
              </p:ext>
            </p:extLst>
          </p:nvPr>
        </p:nvGraphicFramePr>
        <p:xfrm>
          <a:off x="2410860" y="1844929"/>
          <a:ext cx="6510503" cy="437844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ular Callout 74"/>
          <p:cNvSpPr/>
          <p:nvPr/>
        </p:nvSpPr>
        <p:spPr>
          <a:xfrm>
            <a:off x="6704552" y="2271245"/>
            <a:ext cx="1593284" cy="484371"/>
          </a:xfrm>
          <a:prstGeom prst="wedgeRectCallout">
            <a:avLst>
              <a:gd name="adj1" fmla="val 9369"/>
              <a:gd name="adj2" fmla="val 130902"/>
            </a:avLst>
          </a:prstGeom>
          <a:solidFill>
            <a:srgbClr val="92D050">
              <a:alpha val="57000"/>
            </a:srgbClr>
          </a:solidFill>
          <a:ln w="9525" algn="ctr">
            <a:solidFill>
              <a:srgbClr val="92D050">
                <a:alpha val="67000"/>
              </a:srgbClr>
            </a:solidFill>
            <a:miter lim="800000"/>
            <a:headEnd type="none" w="lg" len="lg"/>
            <a:tailEnd type="none" w="lg" len="lg"/>
          </a:ln>
        </p:spPr>
        <p:txBody>
          <a:bodyPr wrap="square" tIns="91440" bIns="91440" rtlCol="0" anchor="ctr" anchorCtr="1"/>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r>
              <a:rPr lang="es-MX" sz="1200" b="1" dirty="0"/>
              <a:t>Comienzo de etapa </a:t>
            </a:r>
            <a:r>
              <a:rPr lang="es-MX" sz="1200" b="1" dirty="0" smtClean="0"/>
              <a:t>interna</a:t>
            </a:r>
            <a:endParaRPr lang="es-MX" sz="1200" b="1" dirty="0"/>
          </a:p>
        </p:txBody>
      </p:sp>
    </p:spTree>
    <p:extLst>
      <p:ext uri="{BB962C8B-B14F-4D97-AF65-F5344CB8AC3E}">
        <p14:creationId xmlns:p14="http://schemas.microsoft.com/office/powerpoint/2010/main" val="11673144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19</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transición del régimen de inversión SB1 al SB2</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entorno económico</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la composición de la cartera del FANVIT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los avances en la implementación de lo establecido en la fracción V del Art. 51 del Estatuto Orgánico del Infonavit (Comité Cumplimiento Legal)</a:t>
            </a:r>
            <a:endParaRPr lang="es-MX" sz="1600" b="1" dirty="0" smtClean="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3 de septiembre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16421581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288000"/>
            <a:ext cx="7178040" cy="742950"/>
          </a:xfrm>
        </p:spPr>
        <p:txBody>
          <a:bodyPr>
            <a:normAutofit/>
          </a:bodyPr>
          <a:lstStyle/>
          <a:p>
            <a:r>
              <a:rPr lang="es-MX" sz="2400" b="1" dirty="0" smtClean="0">
                <a:latin typeface="Century Gothic" pitchFamily="34" charset="0"/>
              </a:rPr>
              <a:t>Composición de la cartera</a:t>
            </a:r>
            <a:endParaRPr lang="es-MX" sz="2400" b="1" dirty="0">
              <a:latin typeface="Century Gothic" pitchFamily="34" charset="0"/>
            </a:endParaRPr>
          </a:p>
        </p:txBody>
      </p:sp>
      <p:sp>
        <p:nvSpPr>
          <p:cNvPr id="12" name="11 Rectángulo"/>
          <p:cNvSpPr/>
          <p:nvPr/>
        </p:nvSpPr>
        <p:spPr>
          <a:xfrm>
            <a:off x="629816" y="1361582"/>
            <a:ext cx="3239990" cy="523220"/>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s-MX" sz="1400" dirty="0">
                <a:latin typeface="Century Gothic" pitchFamily="34" charset="0"/>
              </a:rPr>
              <a:t>Composición </a:t>
            </a:r>
            <a:r>
              <a:rPr lang="es-MX" sz="1400" dirty="0" smtClean="0">
                <a:latin typeface="Century Gothic" pitchFamily="34" charset="0"/>
              </a:rPr>
              <a:t>por clase </a:t>
            </a:r>
            <a:r>
              <a:rPr lang="es-MX" sz="1400" dirty="0">
                <a:latin typeface="Century Gothic" pitchFamily="34" charset="0"/>
              </a:rPr>
              <a:t>de </a:t>
            </a:r>
            <a:r>
              <a:rPr lang="es-MX" sz="1400" dirty="0" smtClean="0">
                <a:latin typeface="Century Gothic" pitchFamily="34" charset="0"/>
              </a:rPr>
              <a:t>activo</a:t>
            </a:r>
            <a:r>
              <a:rPr lang="es-MX" sz="1400" baseline="30000" dirty="0" smtClean="0">
                <a:latin typeface="Century Gothic" pitchFamily="34" charset="0"/>
              </a:rPr>
              <a:t>1</a:t>
            </a:r>
            <a:r>
              <a:rPr lang="es-MX" sz="1400" dirty="0" smtClean="0">
                <a:latin typeface="Century Gothic" pitchFamily="34" charset="0"/>
              </a:rPr>
              <a:t> </a:t>
            </a:r>
          </a:p>
          <a:p>
            <a:pPr algn="ctr">
              <a:defRPr sz="1800" b="1" i="0" u="none" strike="noStrike" kern="1200" baseline="0">
                <a:solidFill>
                  <a:prstClr val="black"/>
                </a:solidFill>
                <a:latin typeface="+mn-lt"/>
                <a:ea typeface="+mn-ea"/>
                <a:cs typeface="+mn-cs"/>
              </a:defRPr>
            </a:pPr>
            <a:r>
              <a:rPr lang="es-MX" sz="1400" dirty="0" smtClean="0">
                <a:latin typeface="Century Gothic" pitchFamily="34" charset="0"/>
              </a:rPr>
              <a:t>(al 14 de agosto de 2015)         </a:t>
            </a:r>
            <a:endParaRPr lang="es-MX" sz="1400" dirty="0">
              <a:latin typeface="Century Gothic"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20</a:t>
            </a:fld>
            <a:endParaRPr lang="es-ES" sz="1050" dirty="0">
              <a:solidFill>
                <a:prstClr val="black"/>
              </a:solidFill>
              <a:latin typeface="Century Gothic" pitchFamily="34" charset="0"/>
              <a:cs typeface="Arial" pitchFamily="34" charset="0"/>
            </a:endParaRPr>
          </a:p>
        </p:txBody>
      </p:sp>
      <p:graphicFrame>
        <p:nvGraphicFramePr>
          <p:cNvPr id="8" name="7 Tabla"/>
          <p:cNvGraphicFramePr>
            <a:graphicFrameLocks noGrp="1"/>
          </p:cNvGraphicFramePr>
          <p:nvPr>
            <p:extLst>
              <p:ext uri="{D42A27DB-BD31-4B8C-83A1-F6EECF244321}">
                <p14:modId xmlns:p14="http://schemas.microsoft.com/office/powerpoint/2010/main" val="2542003986"/>
              </p:ext>
            </p:extLst>
          </p:nvPr>
        </p:nvGraphicFramePr>
        <p:xfrm>
          <a:off x="152932" y="2010922"/>
          <a:ext cx="4146113" cy="3821803"/>
        </p:xfrm>
        <a:graphic>
          <a:graphicData uri="http://schemas.openxmlformats.org/drawingml/2006/table">
            <a:tbl>
              <a:tblPr/>
              <a:tblGrid>
                <a:gridCol w="1738699"/>
                <a:gridCol w="1424775"/>
                <a:gridCol w="982639"/>
              </a:tblGrid>
              <a:tr h="380716">
                <a:tc>
                  <a:txBody>
                    <a:bodyPr/>
                    <a:lstStyle/>
                    <a:p>
                      <a:pPr algn="ctr" fontAlgn="b"/>
                      <a:r>
                        <a:rPr lang="es-MX" sz="1200" b="1" i="0" u="none" strike="noStrike" dirty="0">
                          <a:solidFill>
                            <a:schemeClr val="bg1"/>
                          </a:solidFill>
                          <a:effectLst/>
                          <a:latin typeface="Century Gothic" pitchFamily="34" charset="0"/>
                        </a:rPr>
                        <a:t>Clase de activo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Century Gothic" pitchFamily="34" charset="0"/>
                        </a:rPr>
                        <a:t>Valor de Mercado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Century Gothic" pitchFamily="34" charset="0"/>
                        </a:rPr>
                        <a:t>Porcentaje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r>
              <a:tr h="380716">
                <a:tc>
                  <a:txBody>
                    <a:bodyPr/>
                    <a:lstStyle/>
                    <a:p>
                      <a:pPr algn="l" rtl="0" fontAlgn="ctr"/>
                      <a:r>
                        <a:rPr lang="es-MX" sz="1200" b="0" i="0" u="none" strike="noStrike" dirty="0">
                          <a:solidFill>
                            <a:srgbClr val="000000"/>
                          </a:solidFill>
                          <a:effectLst/>
                          <a:latin typeface="Century Gothic" pitchFamily="34" charset="0"/>
                        </a:rPr>
                        <a:t>Derivados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itchFamily="34" charset="0"/>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Century Gothic" pitchFamily="34" charset="0"/>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5359">
                <a:tc>
                  <a:txBody>
                    <a:bodyPr/>
                    <a:lstStyle/>
                    <a:p>
                      <a:pPr algn="l" rtl="0" fontAlgn="ctr"/>
                      <a:r>
                        <a:rPr lang="es-MX" sz="1200" b="0" i="0" u="none" strike="noStrike" dirty="0">
                          <a:solidFill>
                            <a:srgbClr val="000000"/>
                          </a:solidFill>
                          <a:effectLst/>
                          <a:latin typeface="Century Gothic" pitchFamily="34" charset="0"/>
                        </a:rPr>
                        <a:t>Divisas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0</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0%</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Century Gothic" pitchFamily="34" charset="0"/>
                        </a:rPr>
                        <a:t>Liquidez</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3,828,121,879</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8.30%</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Century Gothic" pitchFamily="34" charset="0"/>
                        </a:rPr>
                        <a:t>Renta </a:t>
                      </a:r>
                      <a:r>
                        <a:rPr lang="es-MX" sz="1200" b="0" i="0" u="none" strike="noStrike" dirty="0" smtClean="0">
                          <a:solidFill>
                            <a:srgbClr val="000000"/>
                          </a:solidFill>
                          <a:effectLst/>
                          <a:latin typeface="Century Gothic" pitchFamily="34" charset="0"/>
                        </a:rPr>
                        <a:t>Fija Tasa Real</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24,047,803,805</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52.16%</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Century Gothic" pitchFamily="34" charset="0"/>
                        </a:rPr>
                        <a:t>Renta Fija Tasa Nominal</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9,175,954,121</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19.90%</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Century Gothic" pitchFamily="34" charset="0"/>
                        </a:rPr>
                        <a:t>Renta Variable</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1,260,883,893</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2.74%</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Century Gothic" pitchFamily="34" charset="0"/>
                        </a:rPr>
                        <a:t>Estructurados</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2,275,933,559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4.94%</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Century Gothic" pitchFamily="34" charset="0"/>
                        </a:rPr>
                        <a:t>Certificados Bursátiles</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4,075,300,713</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12.36%</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1" i="0" u="none" strike="noStrike" dirty="0">
                          <a:solidFill>
                            <a:srgbClr val="000000"/>
                          </a:solidFill>
                          <a:effectLst/>
                          <a:latin typeface="Century Gothic" pitchFamily="34" charset="0"/>
                        </a:rPr>
                        <a:t>Total Activos </a:t>
                      </a:r>
                      <a:r>
                        <a:rPr lang="es-MX" sz="1200" b="1" i="0" u="none" strike="noStrike" dirty="0" smtClean="0">
                          <a:solidFill>
                            <a:srgbClr val="000000"/>
                          </a:solidFill>
                          <a:effectLst/>
                          <a:latin typeface="Century Gothic" pitchFamily="34" charset="0"/>
                        </a:rPr>
                        <a:t>Netos</a:t>
                      </a:r>
                      <a:r>
                        <a:rPr lang="es-MX" sz="1200" b="1" i="0" u="none" strike="noStrike" baseline="30000" dirty="0" smtClean="0">
                          <a:solidFill>
                            <a:srgbClr val="000000"/>
                          </a:solidFill>
                          <a:effectLst/>
                          <a:latin typeface="Century Gothic" pitchFamily="34" charset="0"/>
                        </a:rPr>
                        <a:t>2</a:t>
                      </a:r>
                      <a:endParaRPr lang="es-MX" sz="1200" b="1" i="0" u="none" strike="noStrike" baseline="30000"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1" i="0" u="none" strike="noStrike" dirty="0" smtClean="0">
                          <a:solidFill>
                            <a:srgbClr val="000000"/>
                          </a:solidFill>
                          <a:effectLst/>
                          <a:latin typeface="Century Gothic" pitchFamily="34" charset="0"/>
                        </a:rPr>
                        <a:t>46,100,796,134</a:t>
                      </a:r>
                      <a:endParaRPr lang="es-MX" sz="1200" b="1"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1" i="0" u="none" strike="noStrike" dirty="0">
                          <a:solidFill>
                            <a:srgbClr val="000000"/>
                          </a:solidFill>
                          <a:effectLst/>
                          <a:latin typeface="Century Gothic" pitchFamily="34" charset="0"/>
                        </a:rPr>
                        <a:t>100%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0" name="Cuadro de texto 2"/>
          <p:cNvSpPr txBox="1">
            <a:spLocks noChangeArrowheads="1"/>
          </p:cNvSpPr>
          <p:nvPr/>
        </p:nvSpPr>
        <p:spPr bwMode="auto">
          <a:xfrm>
            <a:off x="151951" y="6406508"/>
            <a:ext cx="8463566" cy="261610"/>
          </a:xfrm>
          <a:prstGeom prst="rect">
            <a:avLst/>
          </a:prstGeom>
          <a:noFill/>
          <a:ln w="9525">
            <a:noFill/>
            <a:miter lim="800000"/>
            <a:headEnd/>
            <a:tailEnd/>
          </a:ln>
        </p:spPr>
        <p:txBody>
          <a:bodyPr rot="0" vert="horz" wrap="square" lIns="91440" tIns="45720" rIns="91440" bIns="45720" anchor="t" anchorCtr="0">
            <a:spAutoFit/>
          </a:bodyPr>
          <a:lstStyle/>
          <a:p>
            <a:pPr marL="228600" indent="-228600" defTabSz="457200" fontAlgn="base">
              <a:spcBef>
                <a:spcPct val="0"/>
              </a:spcBef>
              <a:buAutoNum type="arabicPeriod"/>
            </a:pPr>
            <a:r>
              <a:rPr lang="es-ES" sz="1100" dirty="0" smtClean="0">
                <a:solidFill>
                  <a:prstClr val="black"/>
                </a:solidFill>
                <a:latin typeface="Century Gothic" pitchFamily="34" charset="0"/>
                <a:ea typeface="Batang"/>
              </a:rPr>
              <a:t>Total aproximado con base en valores nominales y contabilizado al 14 de Agosto.</a:t>
            </a:r>
            <a:endParaRPr lang="es-MX" sz="1100" dirty="0">
              <a:solidFill>
                <a:prstClr val="black"/>
              </a:solidFill>
              <a:latin typeface="Century Gothic" pitchFamily="34" charset="0"/>
              <a:ea typeface="Batang"/>
            </a:endParaRPr>
          </a:p>
        </p:txBody>
      </p:sp>
      <p:graphicFrame>
        <p:nvGraphicFramePr>
          <p:cNvPr id="9" name="1 Gráfico"/>
          <p:cNvGraphicFramePr>
            <a:graphicFrameLocks/>
          </p:cNvGraphicFramePr>
          <p:nvPr>
            <p:extLst>
              <p:ext uri="{D42A27DB-BD31-4B8C-83A1-F6EECF244321}">
                <p14:modId xmlns:p14="http://schemas.microsoft.com/office/powerpoint/2010/main" val="83857355"/>
              </p:ext>
            </p:extLst>
          </p:nvPr>
        </p:nvGraphicFramePr>
        <p:xfrm>
          <a:off x="4383734" y="1749973"/>
          <a:ext cx="4572000" cy="40827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066612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288000"/>
            <a:ext cx="7178040" cy="742950"/>
          </a:xfrm>
        </p:spPr>
        <p:txBody>
          <a:bodyPr>
            <a:normAutofit/>
          </a:bodyPr>
          <a:lstStyle/>
          <a:p>
            <a:r>
              <a:rPr lang="es-MX" sz="2400" b="1" dirty="0" smtClean="0">
                <a:latin typeface="Century Gothic" pitchFamily="34" charset="0"/>
              </a:rPr>
              <a:t>Composición por tipo de activo</a:t>
            </a:r>
            <a:endParaRPr lang="es-MX" sz="2400" b="1" dirty="0">
              <a:latin typeface="Century Gothic"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21</a:t>
            </a:fld>
            <a:endParaRPr lang="es-ES" sz="1050" dirty="0">
              <a:solidFill>
                <a:prstClr val="black"/>
              </a:solidFill>
              <a:latin typeface="Century Gothic" pitchFamily="34" charset="0"/>
              <a:cs typeface="Arial" pitchFamily="34" charset="0"/>
            </a:endParaRPr>
          </a:p>
        </p:txBody>
      </p:sp>
      <p:sp>
        <p:nvSpPr>
          <p:cNvPr id="4" name="3 Rectángulo"/>
          <p:cNvSpPr/>
          <p:nvPr/>
        </p:nvSpPr>
        <p:spPr>
          <a:xfrm>
            <a:off x="1115674" y="994445"/>
            <a:ext cx="6509467" cy="3308598"/>
          </a:xfrm>
          <a:prstGeom prst="rect">
            <a:avLst/>
          </a:prstGeom>
        </p:spPr>
        <p:txBody>
          <a:bodyPr wrap="square">
            <a:spAutoFit/>
          </a:bodyPr>
          <a:lstStyle/>
          <a:p>
            <a:pPr marL="180975" lvl="0" indent="-180975" algn="just" defTabSz="457200">
              <a:spcBef>
                <a:spcPct val="20000"/>
              </a:spcBef>
              <a:buClr>
                <a:srgbClr val="CD0000"/>
              </a:buClr>
              <a:buFont typeface="Arial" pitchFamily="34" charset="0"/>
              <a:buChar char="•"/>
            </a:pPr>
            <a:r>
              <a:rPr lang="es-MX" sz="1200" dirty="0" smtClean="0">
                <a:solidFill>
                  <a:prstClr val="black"/>
                </a:solidFill>
                <a:latin typeface="Century Gothic" pitchFamily="34" charset="0"/>
              </a:rPr>
              <a:t>La </a:t>
            </a:r>
            <a:r>
              <a:rPr lang="es-MX" sz="1200" dirty="0">
                <a:solidFill>
                  <a:prstClr val="black"/>
                </a:solidFill>
                <a:latin typeface="Century Gothic" pitchFamily="34" charset="0"/>
              </a:rPr>
              <a:t>cartera de inversión tiene activos en tasas reales correspondiente al </a:t>
            </a:r>
            <a:r>
              <a:rPr lang="es-MX" sz="1200" dirty="0" smtClean="0">
                <a:solidFill>
                  <a:prstClr val="black"/>
                </a:solidFill>
                <a:latin typeface="Century Gothic" pitchFamily="34" charset="0"/>
              </a:rPr>
              <a:t>52.2% </a:t>
            </a:r>
            <a:r>
              <a:rPr lang="es-MX" sz="1200" dirty="0">
                <a:solidFill>
                  <a:prstClr val="black"/>
                </a:solidFill>
                <a:latin typeface="Century Gothic" pitchFamily="34" charset="0"/>
              </a:rPr>
              <a:t>del total de activos, la cual está diversificada de la siguiente forma</a:t>
            </a:r>
            <a:r>
              <a:rPr lang="es-MX" sz="1200" dirty="0" smtClean="0">
                <a:solidFill>
                  <a:prstClr val="black"/>
                </a:solidFill>
                <a:latin typeface="Century Gothic" pitchFamily="34" charset="0"/>
              </a:rPr>
              <a:t>:</a:t>
            </a:r>
            <a:endParaRPr lang="es-MX" sz="1200" dirty="0">
              <a:solidFill>
                <a:prstClr val="black"/>
              </a:solidFill>
              <a:latin typeface="Century Gothic" pitchFamily="34" charset="0"/>
            </a:endParaRPr>
          </a:p>
          <a:p>
            <a:pPr marL="444500" indent="-174625" algn="just" defTabSz="457200">
              <a:spcBef>
                <a:spcPct val="20000"/>
              </a:spcBef>
              <a:buClr>
                <a:srgbClr val="CD0000"/>
              </a:buClr>
              <a:buFont typeface="Courier New" pitchFamily="49" charset="0"/>
              <a:buChar char="o"/>
              <a:tabLst>
                <a:tab pos="1343025" algn="l"/>
                <a:tab pos="1431925" algn="l"/>
                <a:tab pos="1612900" algn="l"/>
              </a:tabLst>
            </a:pPr>
            <a:r>
              <a:rPr lang="es-MX" sz="1200" dirty="0" smtClean="0">
                <a:solidFill>
                  <a:prstClr val="black"/>
                </a:solidFill>
                <a:latin typeface="Century Gothic" pitchFamily="34" charset="0"/>
              </a:rPr>
              <a:t>Udibono: </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87% </a:t>
            </a:r>
            <a:r>
              <a:rPr lang="es-MX" sz="1200" dirty="0">
                <a:solidFill>
                  <a:prstClr val="black"/>
                </a:solidFill>
                <a:latin typeface="Century Gothic" pitchFamily="34" charset="0"/>
              </a:rPr>
              <a:t>de Bonos Tasa Real</a:t>
            </a:r>
          </a:p>
          <a:p>
            <a:pPr marL="444500" lvl="4" indent="-174625" algn="just" defTabSz="457200">
              <a:spcBef>
                <a:spcPct val="20000"/>
              </a:spcBef>
              <a:buClr>
                <a:srgbClr val="CD0000"/>
              </a:buClr>
            </a:pP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	Udibono 2019	28%</a:t>
            </a:r>
            <a:endParaRPr lang="es-MX" sz="1200" dirty="0">
              <a:solidFill>
                <a:prstClr val="black"/>
              </a:solidFill>
              <a:latin typeface="Century Gothic" pitchFamily="34" charset="0"/>
            </a:endParaRPr>
          </a:p>
          <a:p>
            <a:pPr marL="444500" lvl="7" indent="-174625" algn="just" defTabSz="457200">
              <a:spcBef>
                <a:spcPct val="20000"/>
              </a:spcBef>
              <a:buClr>
                <a:srgbClr val="CD0000"/>
              </a:buClr>
            </a:pPr>
            <a:r>
              <a:rPr lang="es-MX" sz="1200" dirty="0" smtClean="0">
                <a:solidFill>
                  <a:prstClr val="black"/>
                </a:solidFill>
                <a:latin typeface="Century Gothic" pitchFamily="34" charset="0"/>
                <a:cs typeface="Myriad Pro Light"/>
              </a:rPr>
              <a:t>				Udibono 2017</a:t>
            </a:r>
            <a:r>
              <a:rPr lang="es-MX" sz="1200" dirty="0">
                <a:solidFill>
                  <a:prstClr val="black"/>
                </a:solidFill>
                <a:latin typeface="Century Gothic" pitchFamily="34" charset="0"/>
                <a:cs typeface="Myriad Pro Light"/>
              </a:rPr>
              <a:t>	</a:t>
            </a:r>
            <a:r>
              <a:rPr lang="es-MX" sz="1200" dirty="0" smtClean="0">
                <a:solidFill>
                  <a:prstClr val="black"/>
                </a:solidFill>
                <a:latin typeface="Century Gothic" pitchFamily="34" charset="0"/>
                <a:cs typeface="Myriad Pro Light"/>
              </a:rPr>
              <a:t>18%</a:t>
            </a:r>
            <a:endParaRPr lang="es-MX" sz="1200" dirty="0">
              <a:solidFill>
                <a:prstClr val="black"/>
              </a:solidFill>
              <a:latin typeface="Century Gothic" pitchFamily="34" charset="0"/>
              <a:cs typeface="Myriad Pro Light"/>
            </a:endParaRPr>
          </a:p>
          <a:p>
            <a:pPr marL="444500" lvl="7" indent="-174625" algn="just" defTabSz="457200">
              <a:spcBef>
                <a:spcPct val="20000"/>
              </a:spcBef>
              <a:buClr>
                <a:srgbClr val="CD0000"/>
              </a:buClr>
            </a:pPr>
            <a:r>
              <a:rPr lang="es-MX" sz="1200" dirty="0" smtClean="0">
                <a:solidFill>
                  <a:prstClr val="black"/>
                </a:solidFill>
                <a:latin typeface="Century Gothic" pitchFamily="34" charset="0"/>
                <a:cs typeface="Myriad Pro Light"/>
              </a:rPr>
              <a:t>				Udibono 2016	</a:t>
            </a:r>
            <a:r>
              <a:rPr lang="es-MX" sz="1200" dirty="0">
                <a:solidFill>
                  <a:prstClr val="black"/>
                </a:solidFill>
                <a:latin typeface="Century Gothic" pitchFamily="34" charset="0"/>
                <a:cs typeface="Myriad Pro Light"/>
              </a:rPr>
              <a:t>8</a:t>
            </a:r>
            <a:r>
              <a:rPr lang="es-MX" sz="1200" dirty="0" smtClean="0">
                <a:solidFill>
                  <a:prstClr val="black"/>
                </a:solidFill>
                <a:latin typeface="Century Gothic" pitchFamily="34" charset="0"/>
                <a:cs typeface="Myriad Pro Light"/>
              </a:rPr>
              <a:t>%</a:t>
            </a:r>
            <a:endParaRPr lang="es-MX" sz="1200" dirty="0">
              <a:solidFill>
                <a:prstClr val="black"/>
              </a:solidFill>
              <a:latin typeface="Century Gothic" pitchFamily="34" charset="0"/>
              <a:cs typeface="Myriad Pro Light"/>
            </a:endParaRPr>
          </a:p>
          <a:p>
            <a:pPr marL="444500" indent="-174625" algn="just" defTabSz="457200">
              <a:spcBef>
                <a:spcPct val="20000"/>
              </a:spcBef>
              <a:buClr>
                <a:srgbClr val="CD0000"/>
              </a:buClr>
            </a:pPr>
            <a:r>
              <a:rPr lang="es-MX" sz="1200" dirty="0">
                <a:solidFill>
                  <a:prstClr val="black"/>
                </a:solidFill>
                <a:latin typeface="Century Gothic" pitchFamily="34" charset="0"/>
              </a:rPr>
              <a:t>				Otros </a:t>
            </a:r>
            <a:r>
              <a:rPr lang="es-MX" sz="1200" dirty="0" smtClean="0">
                <a:solidFill>
                  <a:prstClr val="black"/>
                </a:solidFill>
                <a:latin typeface="Century Gothic" pitchFamily="34" charset="0"/>
              </a:rPr>
              <a:t>Udibonos</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34%</a:t>
            </a:r>
            <a:endParaRPr lang="es-MX" sz="1200" dirty="0">
              <a:solidFill>
                <a:prstClr val="black"/>
              </a:solidFill>
              <a:latin typeface="Century Gothic" pitchFamily="34" charset="0"/>
            </a:endParaRPr>
          </a:p>
          <a:p>
            <a:pPr marL="444500" indent="-174625" algn="just" defTabSz="457200">
              <a:spcBef>
                <a:spcPct val="20000"/>
              </a:spcBef>
              <a:buClr>
                <a:srgbClr val="CD0000"/>
              </a:buClr>
              <a:buFont typeface="Courier New" pitchFamily="49" charset="0"/>
              <a:buChar char="o"/>
              <a:tabLst>
                <a:tab pos="1258888" algn="l"/>
                <a:tab pos="1612900" algn="l"/>
              </a:tabLst>
            </a:pPr>
            <a:r>
              <a:rPr lang="es-MX" sz="1200" dirty="0" smtClean="0">
                <a:solidFill>
                  <a:prstClr val="black"/>
                </a:solidFill>
                <a:latin typeface="Century Gothic" pitchFamily="34" charset="0"/>
              </a:rPr>
              <a:t>BPA182:</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	5.5% </a:t>
            </a:r>
            <a:r>
              <a:rPr lang="es-MX" sz="1200" dirty="0">
                <a:solidFill>
                  <a:prstClr val="black"/>
                </a:solidFill>
                <a:latin typeface="Century Gothic" pitchFamily="34" charset="0"/>
              </a:rPr>
              <a:t>de Bonos Tasa Real</a:t>
            </a:r>
          </a:p>
          <a:p>
            <a:pPr marL="444500" indent="-174625" algn="just" defTabSz="457200">
              <a:spcBef>
                <a:spcPct val="20000"/>
              </a:spcBef>
              <a:buClr>
                <a:srgbClr val="CD0000"/>
              </a:buClr>
              <a:buFont typeface="Courier New" pitchFamily="49" charset="0"/>
              <a:buChar char="o"/>
              <a:tabLst>
                <a:tab pos="1612900" algn="l"/>
              </a:tabLst>
            </a:pPr>
            <a:r>
              <a:rPr lang="es-MX" sz="1200" dirty="0" smtClean="0">
                <a:solidFill>
                  <a:prstClr val="black"/>
                </a:solidFill>
                <a:latin typeface="Century Gothic" pitchFamily="34" charset="0"/>
              </a:rPr>
              <a:t>TFOVIS		3.6% </a:t>
            </a:r>
            <a:r>
              <a:rPr lang="es-MX" sz="1200" dirty="0">
                <a:solidFill>
                  <a:prstClr val="black"/>
                </a:solidFill>
                <a:latin typeface="Century Gothic" pitchFamily="34" charset="0"/>
              </a:rPr>
              <a:t>de Bonos Tasa </a:t>
            </a:r>
            <a:r>
              <a:rPr lang="es-MX" sz="1200" dirty="0" smtClean="0">
                <a:solidFill>
                  <a:prstClr val="black"/>
                </a:solidFill>
                <a:latin typeface="Century Gothic" pitchFamily="34" charset="0"/>
              </a:rPr>
              <a:t>Real</a:t>
            </a:r>
          </a:p>
          <a:p>
            <a:pPr marL="444500" indent="-174625" algn="just" defTabSz="457200">
              <a:spcBef>
                <a:spcPct val="20000"/>
              </a:spcBef>
              <a:buClr>
                <a:srgbClr val="CD0000"/>
              </a:buClr>
              <a:buFont typeface="Courier New" pitchFamily="49" charset="0"/>
              <a:buChar char="o"/>
              <a:tabLst>
                <a:tab pos="1612900" algn="l"/>
              </a:tabLst>
            </a:pPr>
            <a:r>
              <a:rPr lang="es-MX" sz="1200" dirty="0" smtClean="0">
                <a:solidFill>
                  <a:prstClr val="black"/>
                </a:solidFill>
                <a:latin typeface="Century Gothic" pitchFamily="34" charset="0"/>
              </a:rPr>
              <a:t>CFE		0.8% de Bonos Tasa Real</a:t>
            </a:r>
          </a:p>
          <a:p>
            <a:pPr marL="581025" lvl="1" indent="-180975" algn="just" defTabSz="457200">
              <a:spcBef>
                <a:spcPct val="20000"/>
              </a:spcBef>
              <a:buClr>
                <a:srgbClr val="CD0000"/>
              </a:buClr>
              <a:buFont typeface="Arial"/>
              <a:buChar char="–"/>
            </a:pPr>
            <a:endParaRPr lang="es-MX" sz="1200" dirty="0" smtClean="0">
              <a:solidFill>
                <a:prstClr val="black"/>
              </a:solidFill>
              <a:latin typeface="Century Gothic" pitchFamily="34" charset="0"/>
            </a:endParaRPr>
          </a:p>
          <a:p>
            <a:pPr marL="180975" indent="-180975" algn="just" defTabSz="457200">
              <a:spcBef>
                <a:spcPct val="20000"/>
              </a:spcBef>
              <a:buClr>
                <a:srgbClr val="CD0000"/>
              </a:buClr>
              <a:buFont typeface="Arial" pitchFamily="34" charset="0"/>
              <a:buChar char="•"/>
            </a:pPr>
            <a:r>
              <a:rPr lang="es-MX" sz="1200" dirty="0" smtClean="0">
                <a:solidFill>
                  <a:prstClr val="black"/>
                </a:solidFill>
                <a:latin typeface="Century Gothic" pitchFamily="34" charset="0"/>
              </a:rPr>
              <a:t>En </a:t>
            </a:r>
            <a:r>
              <a:rPr lang="es-MX" sz="1200" dirty="0">
                <a:solidFill>
                  <a:prstClr val="black"/>
                </a:solidFill>
                <a:latin typeface="Century Gothic" pitchFamily="34" charset="0"/>
              </a:rPr>
              <a:t>tasas nominales contiene el </a:t>
            </a:r>
            <a:r>
              <a:rPr lang="es-MX" sz="1200" dirty="0" smtClean="0">
                <a:solidFill>
                  <a:prstClr val="black"/>
                </a:solidFill>
                <a:latin typeface="Century Gothic" pitchFamily="34" charset="0"/>
              </a:rPr>
              <a:t>20% </a:t>
            </a:r>
            <a:r>
              <a:rPr lang="es-MX" sz="1200" dirty="0">
                <a:solidFill>
                  <a:prstClr val="black"/>
                </a:solidFill>
                <a:latin typeface="Century Gothic" pitchFamily="34" charset="0"/>
              </a:rPr>
              <a:t>del total de activos, diversificado de la siguiente forma:</a:t>
            </a:r>
          </a:p>
          <a:p>
            <a:pPr marL="630238" lvl="1" indent="-174625" algn="just">
              <a:spcAft>
                <a:spcPts val="600"/>
              </a:spcAft>
              <a:buClr>
                <a:srgbClr val="CD0000"/>
              </a:buClr>
              <a:buFont typeface="Courier New" pitchFamily="49" charset="0"/>
              <a:buChar char="o"/>
            </a:pPr>
            <a:r>
              <a:rPr lang="es-MX" sz="1200" dirty="0" smtClean="0">
                <a:solidFill>
                  <a:prstClr val="black"/>
                </a:solidFill>
                <a:latin typeface="Century Gothic" pitchFamily="34" charset="0"/>
              </a:rPr>
              <a:t>Bonos M:</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15%  </a:t>
            </a:r>
            <a:r>
              <a:rPr lang="es-MX" sz="1200" dirty="0">
                <a:solidFill>
                  <a:prstClr val="black"/>
                </a:solidFill>
                <a:latin typeface="Century Gothic" pitchFamily="34" charset="0"/>
              </a:rPr>
              <a:t>de la posición en Bonos Tasa Nominal</a:t>
            </a:r>
          </a:p>
          <a:p>
            <a:pPr marL="630238" lvl="1" indent="-174625" algn="just">
              <a:spcAft>
                <a:spcPts val="600"/>
              </a:spcAft>
              <a:buClr>
                <a:srgbClr val="CD0000"/>
              </a:buClr>
              <a:buFont typeface="Courier New" pitchFamily="49" charset="0"/>
              <a:buChar char="o"/>
            </a:pPr>
            <a:r>
              <a:rPr lang="es-MX" sz="1200" dirty="0">
                <a:solidFill>
                  <a:prstClr val="black"/>
                </a:solidFill>
                <a:latin typeface="Century Gothic" pitchFamily="34" charset="0"/>
              </a:rPr>
              <a:t>Paraestatales</a:t>
            </a:r>
            <a:r>
              <a:rPr lang="es-MX" sz="1200" dirty="0" smtClean="0">
                <a:solidFill>
                  <a:prstClr val="black"/>
                </a:solidFill>
                <a:latin typeface="Century Gothic" pitchFamily="34" charset="0"/>
              </a:rPr>
              <a:t>:	85% </a:t>
            </a:r>
            <a:r>
              <a:rPr lang="es-MX" sz="1200" dirty="0">
                <a:solidFill>
                  <a:prstClr val="black"/>
                </a:solidFill>
                <a:latin typeface="Century Gothic" pitchFamily="34" charset="0"/>
              </a:rPr>
              <a:t>de la posición en Bonos Tasa </a:t>
            </a:r>
            <a:r>
              <a:rPr lang="es-MX" sz="1200" dirty="0" smtClean="0">
                <a:solidFill>
                  <a:prstClr val="black"/>
                </a:solidFill>
                <a:latin typeface="Century Gothic" pitchFamily="34" charset="0"/>
              </a:rPr>
              <a:t>Nominal</a:t>
            </a:r>
            <a:endParaRPr lang="es-MX" sz="1200" dirty="0">
              <a:solidFill>
                <a:prstClr val="black"/>
              </a:solidFill>
              <a:latin typeface="Century Gothic" pitchFamily="34" charset="0"/>
            </a:endParaRPr>
          </a:p>
        </p:txBody>
      </p:sp>
      <p:sp>
        <p:nvSpPr>
          <p:cNvPr id="8" name="Rectangle 62"/>
          <p:cNvSpPr/>
          <p:nvPr/>
        </p:nvSpPr>
        <p:spPr>
          <a:xfrm>
            <a:off x="51755" y="994445"/>
            <a:ext cx="1047600" cy="2318098"/>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sz="1600" b="1" dirty="0">
                <a:solidFill>
                  <a:schemeClr val="bg1"/>
                </a:solidFill>
                <a:latin typeface="Century Gothic" pitchFamily="34" charset="0"/>
              </a:rPr>
              <a:t>Tasa Real</a:t>
            </a:r>
          </a:p>
        </p:txBody>
      </p:sp>
      <p:sp>
        <p:nvSpPr>
          <p:cNvPr id="9" name="Rectangle 62"/>
          <p:cNvSpPr/>
          <p:nvPr/>
        </p:nvSpPr>
        <p:spPr>
          <a:xfrm>
            <a:off x="51755" y="3416066"/>
            <a:ext cx="1046666" cy="869725"/>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600" b="1" dirty="0">
                <a:solidFill>
                  <a:schemeClr val="bg1"/>
                </a:solidFill>
                <a:latin typeface="Century Gothic" pitchFamily="34" charset="0"/>
              </a:rPr>
              <a:t>Tasa Nominal</a:t>
            </a:r>
          </a:p>
        </p:txBody>
      </p:sp>
      <p:cxnSp>
        <p:nvCxnSpPr>
          <p:cNvPr id="10" name="9 Conector recto"/>
          <p:cNvCxnSpPr/>
          <p:nvPr/>
        </p:nvCxnSpPr>
        <p:spPr>
          <a:xfrm flipV="1">
            <a:off x="109270" y="3368000"/>
            <a:ext cx="8640000" cy="8626"/>
          </a:xfrm>
          <a:prstGeom prst="line">
            <a:avLst/>
          </a:prstGeom>
          <a:ln w="19050">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Rectangle 54"/>
          <p:cNvSpPr/>
          <p:nvPr/>
        </p:nvSpPr>
        <p:spPr>
          <a:xfrm>
            <a:off x="51755" y="4391696"/>
            <a:ext cx="1044000" cy="2397293"/>
          </a:xfrm>
          <a:prstGeom prst="rect">
            <a:avLst/>
          </a:prstGeom>
          <a:solidFill>
            <a:srgbClr val="017475"/>
          </a:solidFill>
          <a:ln w="9525" algn="ctr">
            <a:solidFill>
              <a:schemeClr val="accent1"/>
            </a:solidFill>
            <a:miter lim="800000"/>
            <a:headEnd type="none" w="lg" len="lg"/>
            <a:tailEnd type="none" w="lg" len="lg"/>
          </a:ln>
        </p:spPr>
        <p:txBody>
          <a:bodyPr wrap="square" lIns="36000" tIns="91440" bIns="91440" rtlCol="0" anchor="ctr" anchorCtr="1"/>
          <a:lstStyle/>
          <a:p>
            <a:pPr algn="ctr" defTabSz="914400"/>
            <a:r>
              <a:rPr lang="es-MX" sz="1400" b="1" dirty="0" smtClean="0">
                <a:solidFill>
                  <a:schemeClr val="bg1"/>
                </a:solidFill>
                <a:latin typeface="Century Gothic" pitchFamily="34" charset="0"/>
              </a:rPr>
              <a:t>Nueva</a:t>
            </a:r>
          </a:p>
          <a:p>
            <a:pPr algn="ctr" defTabSz="914400"/>
            <a:r>
              <a:rPr lang="es-MX" sz="1400" b="1" dirty="0" smtClean="0">
                <a:solidFill>
                  <a:schemeClr val="bg1"/>
                </a:solidFill>
                <a:latin typeface="Century Gothic" pitchFamily="34" charset="0"/>
              </a:rPr>
              <a:t>Adhesión</a:t>
            </a:r>
            <a:endParaRPr lang="es-MX" sz="1400" b="1" dirty="0">
              <a:solidFill>
                <a:schemeClr val="bg1"/>
              </a:solidFill>
              <a:latin typeface="Century Gothic" pitchFamily="34" charset="0"/>
            </a:endParaRPr>
          </a:p>
        </p:txBody>
      </p:sp>
      <p:cxnSp>
        <p:nvCxnSpPr>
          <p:cNvPr id="13" name="12 Conector recto"/>
          <p:cNvCxnSpPr/>
          <p:nvPr/>
        </p:nvCxnSpPr>
        <p:spPr>
          <a:xfrm flipV="1">
            <a:off x="50407" y="4357192"/>
            <a:ext cx="8640000" cy="8626"/>
          </a:xfrm>
          <a:prstGeom prst="line">
            <a:avLst/>
          </a:prstGeom>
          <a:ln w="19050">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4" name="13 Rectángulo"/>
          <p:cNvSpPr/>
          <p:nvPr/>
        </p:nvSpPr>
        <p:spPr>
          <a:xfrm>
            <a:off x="1179512" y="4452078"/>
            <a:ext cx="8001000" cy="1938992"/>
          </a:xfrm>
          <a:prstGeom prst="rect">
            <a:avLst/>
          </a:prstGeom>
        </p:spPr>
        <p:txBody>
          <a:bodyPr wrap="square">
            <a:spAutoFit/>
          </a:bodyPr>
          <a:lstStyle/>
          <a:p>
            <a:pPr marL="0" lvl="1" algn="just">
              <a:buClr>
                <a:srgbClr val="CD0000"/>
              </a:buClr>
            </a:pPr>
            <a:r>
              <a:rPr lang="es-MX" sz="1200" dirty="0" smtClean="0">
                <a:latin typeface="Century Gothic" pitchFamily="34" charset="0"/>
                <a:cs typeface="Myriad Pro Light"/>
              </a:rPr>
              <a:t>En Certificados Bursátiles:</a:t>
            </a:r>
          </a:p>
          <a:p>
            <a:pPr marL="180975" lvl="1" indent="-180975" algn="just">
              <a:buClr>
                <a:srgbClr val="CD0000"/>
              </a:buClr>
              <a:buFont typeface="Arial" panose="020B0604020202020204" pitchFamily="34" charset="0"/>
              <a:buChar char="•"/>
            </a:pPr>
            <a:r>
              <a:rPr lang="es-MX" sz="1200" dirty="0" smtClean="0">
                <a:latin typeface="Century Gothic" pitchFamily="34" charset="0"/>
                <a:cs typeface="Myriad Pro Light"/>
              </a:rPr>
              <a:t>Sector Bancario</a:t>
            </a:r>
            <a:endParaRPr lang="es-MX" sz="1200" dirty="0">
              <a:latin typeface="Century Gothic" pitchFamily="34" charset="0"/>
              <a:cs typeface="Myriad Pro Light"/>
            </a:endParaRPr>
          </a:p>
          <a:p>
            <a:pPr marL="742950" lvl="1" indent="-285750" algn="just">
              <a:buClr>
                <a:srgbClr val="CD0000"/>
              </a:buClr>
              <a:buFont typeface="Courier New" panose="02070309020205020404" pitchFamily="49" charset="0"/>
              <a:buChar char="o"/>
            </a:pPr>
            <a:r>
              <a:rPr lang="es-MX" sz="1200" dirty="0" smtClean="0">
                <a:latin typeface="Century Gothic" pitchFamily="34" charset="0"/>
                <a:cs typeface="Myriad Pro Light"/>
              </a:rPr>
              <a:t>Emisiones de Deuda Privada</a:t>
            </a:r>
          </a:p>
          <a:p>
            <a:pPr marL="742950" lvl="1" indent="-285750" algn="just">
              <a:buClr>
                <a:srgbClr val="CD0000"/>
              </a:buClr>
              <a:buFont typeface="Courier New" panose="02070309020205020404" pitchFamily="49" charset="0"/>
              <a:buChar char="o"/>
            </a:pPr>
            <a:r>
              <a:rPr lang="es-MX" sz="1200" dirty="0" smtClean="0">
                <a:latin typeface="Century Gothic" pitchFamily="34" charset="0"/>
                <a:cs typeface="Myriad Pro Light"/>
              </a:rPr>
              <a:t>Notas relacionadas con el rendimiento de USDMXN y TIIE</a:t>
            </a:r>
            <a:endParaRPr lang="es-MX" sz="1200" dirty="0">
              <a:latin typeface="Century Gothic" pitchFamily="34" charset="0"/>
              <a:cs typeface="Myriad Pro Light"/>
            </a:endParaRPr>
          </a:p>
          <a:p>
            <a:pPr marL="180975" lvl="1" indent="-180975" algn="just">
              <a:buClr>
                <a:srgbClr val="CD0000"/>
              </a:buClr>
              <a:buFont typeface="Arial" panose="020B0604020202020204" pitchFamily="34" charset="0"/>
              <a:buChar char="•"/>
            </a:pPr>
            <a:r>
              <a:rPr lang="es-MX" sz="1200" dirty="0" smtClean="0">
                <a:latin typeface="Century Gothic" pitchFamily="34" charset="0"/>
                <a:cs typeface="Myriad Pro Light"/>
              </a:rPr>
              <a:t>Sector Paraestatales</a:t>
            </a:r>
          </a:p>
          <a:p>
            <a:pPr marL="742950" lvl="1" indent="-285750" algn="just">
              <a:buClr>
                <a:srgbClr val="CD0000"/>
              </a:buClr>
              <a:buFont typeface="Courier New" panose="02070309020205020404" pitchFamily="49" charset="0"/>
              <a:buChar char="o"/>
            </a:pPr>
            <a:r>
              <a:rPr lang="es-MX" sz="1200" dirty="0" smtClean="0">
                <a:latin typeface="Century Gothic" pitchFamily="34" charset="0"/>
                <a:cs typeface="Myriad Pro Light"/>
              </a:rPr>
              <a:t>Aumento de Posición en bonos con tenencia previa</a:t>
            </a:r>
            <a:endParaRPr lang="es-MX" sz="1200" dirty="0">
              <a:latin typeface="Century Gothic" pitchFamily="34" charset="0"/>
              <a:cs typeface="Myriad Pro Light"/>
            </a:endParaRPr>
          </a:p>
          <a:p>
            <a:pPr marL="0" lvl="1" algn="just"/>
            <a:r>
              <a:rPr lang="es-MX" sz="1200" dirty="0" smtClean="0">
                <a:latin typeface="Century Gothic" pitchFamily="34" charset="0"/>
                <a:cs typeface="Myriad Pro Light"/>
              </a:rPr>
              <a:t>En Renta Variable:</a:t>
            </a:r>
            <a:endParaRPr lang="es-MX" sz="1200" dirty="0">
              <a:latin typeface="Century Gothic" pitchFamily="34" charset="0"/>
              <a:cs typeface="Myriad Pro Light"/>
            </a:endParaRPr>
          </a:p>
          <a:p>
            <a:pPr marL="9784" indent="-285750" algn="just">
              <a:buClr>
                <a:srgbClr val="CD0000"/>
              </a:buClr>
              <a:buFont typeface="Arial" pitchFamily="34" charset="0"/>
              <a:buChar char="•"/>
              <a:tabLst>
                <a:tab pos="361950" algn="l"/>
              </a:tabLst>
            </a:pPr>
            <a:r>
              <a:rPr lang="es-MX" sz="1200" dirty="0" smtClean="0">
                <a:latin typeface="Century Gothic" pitchFamily="34" charset="0"/>
                <a:cs typeface="Myriad Pro Light"/>
              </a:rPr>
              <a:t>Sector Especializado en Fondos</a:t>
            </a:r>
            <a:endParaRPr lang="es-MX" sz="1200" dirty="0">
              <a:latin typeface="Century Gothic" pitchFamily="34" charset="0"/>
              <a:cs typeface="Myriad Pro Light"/>
            </a:endParaRPr>
          </a:p>
          <a:p>
            <a:pPr marL="742950" lvl="1" indent="-285750" algn="just">
              <a:buClr>
                <a:srgbClr val="CD0000"/>
              </a:buClr>
              <a:buFont typeface="Courier New" pitchFamily="49" charset="0"/>
              <a:buChar char="o"/>
            </a:pPr>
            <a:r>
              <a:rPr lang="es-MX" sz="1200" dirty="0" smtClean="0">
                <a:latin typeface="Century Gothic" pitchFamily="34" charset="0"/>
                <a:cs typeface="Myriad Pro Light"/>
              </a:rPr>
              <a:t>Renta Variable Nacional</a:t>
            </a:r>
            <a:endParaRPr lang="es-MX" sz="1200" dirty="0">
              <a:latin typeface="Century Gothic" pitchFamily="34" charset="0"/>
              <a:cs typeface="Myriad Pro Light"/>
            </a:endParaRPr>
          </a:p>
          <a:p>
            <a:pPr marL="742950" lvl="1" indent="-285750" algn="just">
              <a:buClr>
                <a:srgbClr val="CD0000"/>
              </a:buClr>
              <a:buFont typeface="Courier New" pitchFamily="49" charset="0"/>
              <a:buChar char="o"/>
            </a:pPr>
            <a:r>
              <a:rPr lang="es-MX" sz="1200" dirty="0" smtClean="0">
                <a:latin typeface="Century Gothic" pitchFamily="34" charset="0"/>
                <a:cs typeface="Myriad Pro Light"/>
              </a:rPr>
              <a:t>Renta Variable EUA</a:t>
            </a:r>
            <a:endParaRPr lang="es-MX" sz="1200" dirty="0">
              <a:latin typeface="Century Gothic" pitchFamily="34" charset="0"/>
              <a:cs typeface="Myriad Pro Light"/>
            </a:endParaRPr>
          </a:p>
        </p:txBody>
      </p:sp>
      <p:graphicFrame>
        <p:nvGraphicFramePr>
          <p:cNvPr id="15" name="6 Gráfico"/>
          <p:cNvGraphicFramePr>
            <a:graphicFrameLocks/>
          </p:cNvGraphicFramePr>
          <p:nvPr>
            <p:extLst>
              <p:ext uri="{D42A27DB-BD31-4B8C-83A1-F6EECF244321}">
                <p14:modId xmlns:p14="http://schemas.microsoft.com/office/powerpoint/2010/main" val="1029191046"/>
              </p:ext>
            </p:extLst>
          </p:nvPr>
        </p:nvGraphicFramePr>
        <p:xfrm>
          <a:off x="4572000" y="1447136"/>
          <a:ext cx="4572000" cy="17810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88383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22</a:t>
            </a:fld>
            <a:endParaRPr lang="es-ES" sz="1050" dirty="0">
              <a:solidFill>
                <a:prstClr val="black"/>
              </a:solidFill>
              <a:latin typeface="Century Gothic" pitchFamily="34" charset="0"/>
              <a:cs typeface="Arial" pitchFamily="34" charset="0"/>
            </a:endParaRPr>
          </a:p>
        </p:txBody>
      </p:sp>
      <p:sp>
        <p:nvSpPr>
          <p:cNvPr id="13" name="1 Título"/>
          <p:cNvSpPr>
            <a:spLocks noGrp="1"/>
          </p:cNvSpPr>
          <p:nvPr>
            <p:ph type="title"/>
          </p:nvPr>
        </p:nvSpPr>
        <p:spPr>
          <a:xfrm>
            <a:off x="144000" y="288000"/>
            <a:ext cx="7178040" cy="742950"/>
          </a:xfrm>
        </p:spPr>
        <p:txBody>
          <a:bodyPr>
            <a:normAutofit/>
          </a:bodyPr>
          <a:lstStyle/>
          <a:p>
            <a:r>
              <a:rPr lang="es-MX" sz="2400" b="1" dirty="0" smtClean="0">
                <a:latin typeface="Century Gothic" pitchFamily="34" charset="0"/>
              </a:rPr>
              <a:t>Composición </a:t>
            </a:r>
            <a:r>
              <a:rPr lang="es-MX" sz="2400" b="1" dirty="0">
                <a:latin typeface="Century Gothic" pitchFamily="34" charset="0"/>
              </a:rPr>
              <a:t>por tipo de activo</a:t>
            </a:r>
          </a:p>
        </p:txBody>
      </p:sp>
      <p:graphicFrame>
        <p:nvGraphicFramePr>
          <p:cNvPr id="10" name="2 Gráfico"/>
          <p:cNvGraphicFramePr>
            <a:graphicFrameLocks/>
          </p:cNvGraphicFramePr>
          <p:nvPr>
            <p:extLst>
              <p:ext uri="{D42A27DB-BD31-4B8C-83A1-F6EECF244321}">
                <p14:modId xmlns:p14="http://schemas.microsoft.com/office/powerpoint/2010/main" val="2744931984"/>
              </p:ext>
            </p:extLst>
          </p:nvPr>
        </p:nvGraphicFramePr>
        <p:xfrm>
          <a:off x="0" y="937092"/>
          <a:ext cx="4371975" cy="3124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3 Gráfico"/>
          <p:cNvGraphicFramePr>
            <a:graphicFrameLocks/>
          </p:cNvGraphicFramePr>
          <p:nvPr>
            <p:extLst>
              <p:ext uri="{D42A27DB-BD31-4B8C-83A1-F6EECF244321}">
                <p14:modId xmlns:p14="http://schemas.microsoft.com/office/powerpoint/2010/main" val="3007773114"/>
              </p:ext>
            </p:extLst>
          </p:nvPr>
        </p:nvGraphicFramePr>
        <p:xfrm>
          <a:off x="80389" y="3983601"/>
          <a:ext cx="4572000" cy="29017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4 Gráfico"/>
          <p:cNvGraphicFramePr>
            <a:graphicFrameLocks/>
          </p:cNvGraphicFramePr>
          <p:nvPr>
            <p:extLst>
              <p:ext uri="{D42A27DB-BD31-4B8C-83A1-F6EECF244321}">
                <p14:modId xmlns:p14="http://schemas.microsoft.com/office/powerpoint/2010/main" val="2550663428"/>
              </p:ext>
            </p:extLst>
          </p:nvPr>
        </p:nvGraphicFramePr>
        <p:xfrm>
          <a:off x="4504414" y="3983602"/>
          <a:ext cx="4572000" cy="287439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5 Gráfico"/>
          <p:cNvGraphicFramePr>
            <a:graphicFrameLocks/>
          </p:cNvGraphicFramePr>
          <p:nvPr>
            <p:extLst>
              <p:ext uri="{D42A27DB-BD31-4B8C-83A1-F6EECF244321}">
                <p14:modId xmlns:p14="http://schemas.microsoft.com/office/powerpoint/2010/main" val="459747063"/>
              </p:ext>
            </p:extLst>
          </p:nvPr>
        </p:nvGraphicFramePr>
        <p:xfrm>
          <a:off x="4371975" y="1030950"/>
          <a:ext cx="4572000" cy="3124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34903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23</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transición del régimen de inversión SB1 al SB2</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entorno económico</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composición de la cartera del FANVIT</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resultados, estrategia de inversión y composición  del FINVIT.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los avances en la implementación de lo establecido en la fracción V del Art. 51 del Estatuto Orgánico del Infonavit (Comité Cumplimiento Legal)</a:t>
            </a:r>
            <a:endParaRPr lang="es-MX" sz="1600" b="1" dirty="0" smtClean="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3 de septiembre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19502037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860508"/>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113698" y="1173471"/>
            <a:ext cx="4692620" cy="1107996"/>
          </a:xfrm>
          <a:prstGeom prst="rect">
            <a:avLst/>
          </a:prstGeom>
          <a:noFill/>
          <a:ln w="38100">
            <a:solidFill>
              <a:schemeClr val="bg1">
                <a:lumMod val="50000"/>
              </a:schemeClr>
            </a:solidFill>
          </a:ln>
        </p:spPr>
        <p:txBody>
          <a:bodyPr wrap="square" rtlCol="0">
            <a:spAutoFit/>
          </a:bodyPr>
          <a:lstStyle/>
          <a:p>
            <a:pPr marL="0" lvl="2" algn="ctr" defTabSz="913881"/>
            <a:r>
              <a:rPr lang="es-MX" sz="2800" b="1" dirty="0" smtClean="0">
                <a:solidFill>
                  <a:prstClr val="black"/>
                </a:solidFill>
                <a:latin typeface="Arial" pitchFamily="34" charset="0"/>
                <a:cs typeface="Arial" pitchFamily="34" charset="0"/>
              </a:rPr>
              <a:t>960</a:t>
            </a:r>
            <a:r>
              <a:rPr lang="es-MX" sz="2100" b="1" dirty="0" smtClean="0">
                <a:solidFill>
                  <a:prstClr val="black"/>
                </a:solidFill>
                <a:latin typeface="Arial" pitchFamily="34" charset="0"/>
                <a:cs typeface="Arial" pitchFamily="34" charset="0"/>
              </a:rPr>
              <a:t> </a:t>
            </a:r>
            <a:r>
              <a:rPr lang="es-MX" sz="2100" b="1" dirty="0">
                <a:solidFill>
                  <a:prstClr val="black"/>
                </a:solidFill>
                <a:latin typeface="Arial" pitchFamily="34" charset="0"/>
                <a:cs typeface="Arial" pitchFamily="34" charset="0"/>
              </a:rPr>
              <a:t>trabajadores inscritos </a:t>
            </a:r>
          </a:p>
          <a:p>
            <a:pPr marL="0" lvl="2" algn="ctr" defTabSz="913881"/>
            <a:r>
              <a:rPr lang="es-MX" b="1" dirty="0" smtClean="0">
                <a:solidFill>
                  <a:prstClr val="black">
                    <a:lumMod val="65000"/>
                    <a:lumOff val="35000"/>
                  </a:prstClr>
                </a:solidFill>
                <a:latin typeface="Arial" pitchFamily="34" charset="0"/>
                <a:cs typeface="Arial" pitchFamily="34" charset="0"/>
              </a:rPr>
              <a:t>(22% </a:t>
            </a:r>
            <a:r>
              <a:rPr lang="es-MX" b="1" dirty="0">
                <a:solidFill>
                  <a:prstClr val="black">
                    <a:lumMod val="65000"/>
                    <a:lumOff val="35000"/>
                  </a:prstClr>
                </a:solidFill>
                <a:latin typeface="Arial" pitchFamily="34" charset="0"/>
                <a:cs typeface="Arial" pitchFamily="34" charset="0"/>
              </a:rPr>
              <a:t>del total de la plantilla que corresponde a </a:t>
            </a:r>
            <a:r>
              <a:rPr lang="es-MX" sz="2000" b="1" dirty="0" smtClean="0">
                <a:solidFill>
                  <a:prstClr val="black">
                    <a:lumMod val="65000"/>
                    <a:lumOff val="35000"/>
                  </a:prstClr>
                </a:solidFill>
                <a:latin typeface="Arial" pitchFamily="34" charset="0"/>
                <a:cs typeface="Arial" pitchFamily="34" charset="0"/>
              </a:rPr>
              <a:t>4,377</a:t>
            </a:r>
            <a:r>
              <a:rPr lang="es-MX" b="1" dirty="0" smtClean="0">
                <a:solidFill>
                  <a:prstClr val="black">
                    <a:lumMod val="65000"/>
                    <a:lumOff val="35000"/>
                  </a:prstClr>
                </a:solidFill>
                <a:latin typeface="Arial" pitchFamily="34" charset="0"/>
                <a:cs typeface="Arial" pitchFamily="34" charset="0"/>
              </a:rPr>
              <a:t> </a:t>
            </a:r>
            <a:r>
              <a:rPr lang="es-MX" b="1" dirty="0">
                <a:solidFill>
                  <a:prstClr val="black">
                    <a:lumMod val="65000"/>
                    <a:lumOff val="35000"/>
                  </a:prstClr>
                </a:solidFill>
                <a:latin typeface="Arial" pitchFamily="34" charset="0"/>
                <a:cs typeface="Arial" pitchFamily="34" charset="0"/>
              </a:rPr>
              <a:t>trabajadores)</a:t>
            </a:r>
          </a:p>
        </p:txBody>
      </p:sp>
      <p:sp>
        <p:nvSpPr>
          <p:cNvPr id="16" name="15 CuadroTexto"/>
          <p:cNvSpPr txBox="1"/>
          <p:nvPr/>
        </p:nvSpPr>
        <p:spPr>
          <a:xfrm>
            <a:off x="143999" y="5228483"/>
            <a:ext cx="4137715" cy="1292662"/>
          </a:xfrm>
          <a:prstGeom prst="rect">
            <a:avLst/>
          </a:prstGeom>
          <a:noFill/>
          <a:ln w="38100">
            <a:solidFill>
              <a:srgbClr val="C00000"/>
            </a:solidFill>
          </a:ln>
        </p:spPr>
        <p:txBody>
          <a:bodyPr wrap="square" rtlCol="0">
            <a:spAutoFit/>
          </a:bodyPr>
          <a:lstStyle/>
          <a:p>
            <a:pPr algn="ctr" defTabSz="457200"/>
            <a:r>
              <a:rPr lang="es-MX" b="1" dirty="0">
                <a:solidFill>
                  <a:prstClr val="black"/>
                </a:solidFill>
                <a:latin typeface="Arial" pitchFamily="34" charset="0"/>
                <a:cs typeface="Arial" pitchFamily="34" charset="0"/>
              </a:rPr>
              <a:t>Personal Sindicalizado</a:t>
            </a:r>
          </a:p>
          <a:p>
            <a:pPr algn="ctr" defTabSz="457200"/>
            <a:r>
              <a:rPr lang="es-MX" b="1" dirty="0" smtClean="0">
                <a:solidFill>
                  <a:prstClr val="black">
                    <a:lumMod val="75000"/>
                    <a:lumOff val="25000"/>
                  </a:prstClr>
                </a:solidFill>
                <a:latin typeface="Arial" pitchFamily="34" charset="0"/>
                <a:cs typeface="Arial" pitchFamily="34" charset="0"/>
              </a:rPr>
              <a:t>2,821 </a:t>
            </a:r>
            <a:r>
              <a:rPr lang="es-MX" b="1" dirty="0">
                <a:solidFill>
                  <a:prstClr val="black">
                    <a:lumMod val="75000"/>
                    <a:lumOff val="25000"/>
                  </a:prstClr>
                </a:solidFill>
                <a:latin typeface="Arial" pitchFamily="34" charset="0"/>
                <a:cs typeface="Arial" pitchFamily="34" charset="0"/>
              </a:rPr>
              <a:t>trabajadores</a:t>
            </a:r>
          </a:p>
          <a:p>
            <a:pPr algn="ctr" defTabSz="457200"/>
            <a:r>
              <a:rPr lang="es-MX" sz="2400" b="1" dirty="0" smtClean="0">
                <a:solidFill>
                  <a:srgbClr val="C00000"/>
                </a:solidFill>
                <a:latin typeface="Arial" pitchFamily="34" charset="0"/>
                <a:cs typeface="Arial" pitchFamily="34" charset="0"/>
              </a:rPr>
              <a:t>540 </a:t>
            </a:r>
            <a:r>
              <a:rPr lang="es-MX" sz="2400" b="1" dirty="0">
                <a:solidFill>
                  <a:srgbClr val="C00000"/>
                </a:solidFill>
                <a:latin typeface="Arial" pitchFamily="34" charset="0"/>
                <a:cs typeface="Arial" pitchFamily="34" charset="0"/>
              </a:rPr>
              <a:t>inscritos – </a:t>
            </a:r>
            <a:r>
              <a:rPr lang="es-MX" sz="2400" b="1" dirty="0" smtClean="0">
                <a:solidFill>
                  <a:srgbClr val="C00000"/>
                </a:solidFill>
                <a:latin typeface="Arial" pitchFamily="34" charset="0"/>
                <a:cs typeface="Arial" pitchFamily="34" charset="0"/>
              </a:rPr>
              <a:t>56%</a:t>
            </a:r>
            <a:r>
              <a:rPr lang="es-MX" b="1" dirty="0" smtClean="0">
                <a:solidFill>
                  <a:srgbClr val="C00000"/>
                </a:solidFill>
                <a:latin typeface="Arial" pitchFamily="34" charset="0"/>
                <a:cs typeface="Arial" pitchFamily="34" charset="0"/>
              </a:rPr>
              <a:t> </a:t>
            </a:r>
            <a:r>
              <a:rPr lang="es-MX" b="1" dirty="0">
                <a:solidFill>
                  <a:prstClr val="black">
                    <a:lumMod val="75000"/>
                    <a:lumOff val="25000"/>
                  </a:prstClr>
                </a:solidFill>
                <a:latin typeface="Arial" pitchFamily="34" charset="0"/>
                <a:cs typeface="Arial" pitchFamily="34" charset="0"/>
              </a:rPr>
              <a:t>del total del personal inscrito</a:t>
            </a:r>
          </a:p>
        </p:txBody>
      </p:sp>
      <p:sp>
        <p:nvSpPr>
          <p:cNvPr id="17" name="16 CuadroTexto"/>
          <p:cNvSpPr txBox="1"/>
          <p:nvPr/>
        </p:nvSpPr>
        <p:spPr>
          <a:xfrm>
            <a:off x="5667293" y="2385755"/>
            <a:ext cx="3240000" cy="1384995"/>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dirty="0">
                <a:solidFill>
                  <a:prstClr val="black"/>
                </a:solidFill>
                <a:latin typeface="Arial"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Arial" pitchFamily="34" charset="0"/>
                <a:cs typeface="Arial" pitchFamily="34" charset="0"/>
              </a:rPr>
              <a:t>2,135 </a:t>
            </a:r>
            <a:r>
              <a:rPr lang="es-MX" sz="1600" dirty="0">
                <a:solidFill>
                  <a:prstClr val="black">
                    <a:lumMod val="75000"/>
                    <a:lumOff val="25000"/>
                  </a:prstClr>
                </a:solidFill>
                <a:latin typeface="Arial" pitchFamily="34" charset="0"/>
                <a:cs typeface="Arial" pitchFamily="34" charset="0"/>
              </a:rPr>
              <a:t>trabajadores</a:t>
            </a:r>
          </a:p>
          <a:p>
            <a:pPr defTabSz="457200"/>
            <a:r>
              <a:rPr lang="es-MX" sz="1600" dirty="0" smtClean="0">
                <a:solidFill>
                  <a:srgbClr val="C00000"/>
                </a:solidFill>
                <a:latin typeface="Arial" pitchFamily="34" charset="0"/>
                <a:cs typeface="Arial" pitchFamily="34" charset="0"/>
              </a:rPr>
              <a:t>495 </a:t>
            </a:r>
            <a:r>
              <a:rPr lang="es-MX" sz="1600" dirty="0">
                <a:solidFill>
                  <a:srgbClr val="C00000"/>
                </a:solidFill>
                <a:latin typeface="Arial" pitchFamily="34" charset="0"/>
                <a:cs typeface="Arial" pitchFamily="34" charset="0"/>
              </a:rPr>
              <a:t>inscritos – </a:t>
            </a:r>
            <a:r>
              <a:rPr lang="es-MX" sz="1600" dirty="0" smtClean="0">
                <a:solidFill>
                  <a:srgbClr val="C00000"/>
                </a:solidFill>
                <a:latin typeface="Arial" pitchFamily="34" charset="0"/>
                <a:cs typeface="Arial" pitchFamily="34" charset="0"/>
              </a:rPr>
              <a:t>52% </a:t>
            </a:r>
            <a:r>
              <a:rPr lang="es-MX" sz="1600" dirty="0">
                <a:solidFill>
                  <a:prstClr val="black">
                    <a:lumMod val="75000"/>
                    <a:lumOff val="25000"/>
                  </a:prstClr>
                </a:solidFill>
                <a:latin typeface="Arial" pitchFamily="34" charset="0"/>
                <a:cs typeface="Arial" pitchFamily="34" charset="0"/>
              </a:rPr>
              <a:t>del total del </a:t>
            </a:r>
            <a:r>
              <a:rPr lang="es-MX" sz="1600" dirty="0" smtClean="0">
                <a:solidFill>
                  <a:prstClr val="black">
                    <a:lumMod val="75000"/>
                    <a:lumOff val="25000"/>
                  </a:prstClr>
                </a:solidFill>
                <a:latin typeface="Arial" pitchFamily="34" charset="0"/>
                <a:cs typeface="Arial" pitchFamily="34" charset="0"/>
              </a:rPr>
              <a:t>personal inscrito</a:t>
            </a:r>
            <a:endParaRPr lang="es-MX" sz="1600" dirty="0">
              <a:solidFill>
                <a:prstClr val="black">
                  <a:lumMod val="75000"/>
                  <a:lumOff val="25000"/>
                </a:prstClr>
              </a:solidFill>
              <a:latin typeface="Arial" pitchFamily="34" charset="0"/>
              <a:cs typeface="Arial" pitchFamily="34" charset="0"/>
            </a:endParaRPr>
          </a:p>
        </p:txBody>
      </p:sp>
      <p:sp>
        <p:nvSpPr>
          <p:cNvPr id="10" name="9 CuadroTexto"/>
          <p:cNvSpPr txBox="1"/>
          <p:nvPr/>
        </p:nvSpPr>
        <p:spPr>
          <a:xfrm>
            <a:off x="144000" y="841961"/>
            <a:ext cx="8801592" cy="307777"/>
          </a:xfrm>
          <a:prstGeom prst="rect">
            <a:avLst/>
          </a:prstGeom>
          <a:noFill/>
        </p:spPr>
        <p:txBody>
          <a:bodyPr wrap="square" rtlCol="0">
            <a:spAutoFit/>
          </a:bodyPr>
          <a:lstStyle/>
          <a:p>
            <a:pPr marL="180975" indent="-180975" defTabSz="457200">
              <a:buClr>
                <a:srgbClr val="C00000"/>
              </a:buClr>
              <a:buFont typeface="Arial" pitchFamily="34" charset="0"/>
              <a:buChar char="•"/>
              <a:tabLst>
                <a:tab pos="180975" algn="l"/>
              </a:tabLst>
            </a:pPr>
            <a:r>
              <a:rPr lang="es-MX" sz="1400" dirty="0">
                <a:solidFill>
                  <a:prstClr val="black"/>
                </a:solidFill>
                <a:latin typeface="Arial" pitchFamily="34" charset="0"/>
                <a:cs typeface="Arial" pitchFamily="34" charset="0"/>
              </a:rPr>
              <a:t>Al </a:t>
            </a:r>
            <a:r>
              <a:rPr lang="es-MX" sz="1400" dirty="0" smtClean="0">
                <a:solidFill>
                  <a:prstClr val="black"/>
                </a:solidFill>
                <a:latin typeface="Arial" pitchFamily="34" charset="0"/>
                <a:cs typeface="Arial" pitchFamily="34" charset="0"/>
              </a:rPr>
              <a:t>13 </a:t>
            </a:r>
            <a:r>
              <a:rPr lang="es-MX" sz="1400" dirty="0">
                <a:solidFill>
                  <a:prstClr val="black"/>
                </a:solidFill>
                <a:latin typeface="Arial" pitchFamily="34" charset="0"/>
                <a:cs typeface="Arial" pitchFamily="34" charset="0"/>
              </a:rPr>
              <a:t>de </a:t>
            </a:r>
            <a:r>
              <a:rPr lang="es-MX" sz="1400" dirty="0" smtClean="0">
                <a:solidFill>
                  <a:prstClr val="black"/>
                </a:solidFill>
                <a:latin typeface="Arial" pitchFamily="34" charset="0"/>
                <a:cs typeface="Arial" pitchFamily="34" charset="0"/>
              </a:rPr>
              <a:t>agosto </a:t>
            </a:r>
            <a:r>
              <a:rPr lang="es-MX" sz="1400" dirty="0">
                <a:solidFill>
                  <a:prstClr val="black"/>
                </a:solidFill>
                <a:latin typeface="Arial" pitchFamily="34" charset="0"/>
                <a:cs typeface="Arial" pitchFamily="34" charset="0"/>
              </a:rPr>
              <a:t>de 2015 se </a:t>
            </a:r>
            <a:r>
              <a:rPr lang="es-MX" sz="1400" dirty="0" smtClean="0">
                <a:solidFill>
                  <a:prstClr val="black"/>
                </a:solidFill>
                <a:latin typeface="Arial" pitchFamily="34" charset="0"/>
                <a:cs typeface="Arial" pitchFamily="34" charset="0"/>
              </a:rPr>
              <a:t>tienen </a:t>
            </a:r>
            <a:r>
              <a:rPr lang="es-MX" sz="1400" dirty="0">
                <a:solidFill>
                  <a:prstClr val="black"/>
                </a:solidFill>
                <a:latin typeface="Arial" pitchFamily="34" charset="0"/>
                <a:cs typeface="Arial" pitchFamily="34" charset="0"/>
              </a:rPr>
              <a:t>los siguientes avances:</a:t>
            </a:r>
          </a:p>
        </p:txBody>
      </p:sp>
      <p:sp>
        <p:nvSpPr>
          <p:cNvPr id="13" name="12 CuadroTexto"/>
          <p:cNvSpPr txBox="1"/>
          <p:nvPr/>
        </p:nvSpPr>
        <p:spPr>
          <a:xfrm>
            <a:off x="71559" y="2410050"/>
            <a:ext cx="3408620" cy="1292662"/>
          </a:xfrm>
          <a:prstGeom prst="rect">
            <a:avLst/>
          </a:prstGeom>
          <a:noFill/>
          <a:ln w="38100">
            <a:solidFill>
              <a:srgbClr val="C00000"/>
            </a:solidFill>
          </a:ln>
        </p:spPr>
        <p:txBody>
          <a:bodyPr wrap="square" rtlCol="0">
            <a:spAutoFit/>
          </a:bodyPr>
          <a:lstStyle/>
          <a:p>
            <a:pPr algn="ctr" defTabSz="457200"/>
            <a:r>
              <a:rPr lang="es-MX" b="1" dirty="0">
                <a:solidFill>
                  <a:prstClr val="black"/>
                </a:solidFill>
                <a:latin typeface="Arial" pitchFamily="34" charset="0"/>
                <a:cs typeface="Arial" pitchFamily="34" charset="0"/>
              </a:rPr>
              <a:t>Delegaciones</a:t>
            </a:r>
          </a:p>
          <a:p>
            <a:pPr algn="ctr" defTabSz="457200"/>
            <a:r>
              <a:rPr lang="es-MX" b="1" dirty="0" smtClean="0">
                <a:solidFill>
                  <a:prstClr val="black">
                    <a:lumMod val="75000"/>
                    <a:lumOff val="25000"/>
                  </a:prstClr>
                </a:solidFill>
                <a:latin typeface="Arial" pitchFamily="34" charset="0"/>
                <a:cs typeface="Arial" pitchFamily="34" charset="0"/>
              </a:rPr>
              <a:t>2,242 </a:t>
            </a:r>
            <a:r>
              <a:rPr lang="es-MX" b="1" dirty="0">
                <a:solidFill>
                  <a:prstClr val="black">
                    <a:lumMod val="75000"/>
                    <a:lumOff val="25000"/>
                  </a:prstClr>
                </a:solidFill>
                <a:latin typeface="Arial" pitchFamily="34" charset="0"/>
                <a:cs typeface="Arial" pitchFamily="34" charset="0"/>
              </a:rPr>
              <a:t>trabajadores</a:t>
            </a:r>
          </a:p>
          <a:p>
            <a:pPr algn="ctr" defTabSz="457200"/>
            <a:r>
              <a:rPr lang="es-MX" sz="2400" b="1" dirty="0" smtClean="0">
                <a:solidFill>
                  <a:srgbClr val="C00000"/>
                </a:solidFill>
                <a:latin typeface="Arial" pitchFamily="34" charset="0"/>
                <a:cs typeface="Arial" pitchFamily="34" charset="0"/>
              </a:rPr>
              <a:t>465 </a:t>
            </a:r>
            <a:r>
              <a:rPr lang="es-MX" sz="2400" b="1" dirty="0">
                <a:solidFill>
                  <a:srgbClr val="C00000"/>
                </a:solidFill>
                <a:latin typeface="Arial" pitchFamily="34" charset="0"/>
                <a:cs typeface="Arial" pitchFamily="34" charset="0"/>
              </a:rPr>
              <a:t>inscritos – </a:t>
            </a:r>
            <a:r>
              <a:rPr lang="es-MX" sz="2400" b="1" dirty="0" smtClean="0">
                <a:solidFill>
                  <a:srgbClr val="C00000"/>
                </a:solidFill>
                <a:latin typeface="Arial" pitchFamily="34" charset="0"/>
                <a:cs typeface="Arial" pitchFamily="34" charset="0"/>
              </a:rPr>
              <a:t>48%</a:t>
            </a:r>
            <a:r>
              <a:rPr lang="es-MX" b="1" dirty="0" smtClean="0">
                <a:solidFill>
                  <a:srgbClr val="C00000"/>
                </a:solidFill>
                <a:latin typeface="Arial" pitchFamily="34" charset="0"/>
                <a:cs typeface="Arial" pitchFamily="34" charset="0"/>
              </a:rPr>
              <a:t> </a:t>
            </a:r>
            <a:r>
              <a:rPr lang="es-MX" b="1" dirty="0">
                <a:solidFill>
                  <a:prstClr val="black">
                    <a:lumMod val="75000"/>
                    <a:lumOff val="25000"/>
                  </a:prstClr>
                </a:solidFill>
                <a:latin typeface="Arial" pitchFamily="34" charset="0"/>
                <a:cs typeface="Arial" pitchFamily="34" charset="0"/>
              </a:rPr>
              <a:t>del total del personal  inscrito</a:t>
            </a:r>
          </a:p>
        </p:txBody>
      </p:sp>
      <p:sp>
        <p:nvSpPr>
          <p:cNvPr id="14" name="13 CuadroTexto"/>
          <p:cNvSpPr txBox="1"/>
          <p:nvPr/>
        </p:nvSpPr>
        <p:spPr>
          <a:xfrm>
            <a:off x="5486400" y="5228483"/>
            <a:ext cx="3518897" cy="1292662"/>
          </a:xfrm>
          <a:prstGeom prst="rect">
            <a:avLst/>
          </a:prstGeom>
          <a:noFill/>
          <a:ln w="38100">
            <a:solidFill>
              <a:srgbClr val="C00000"/>
            </a:solidFill>
          </a:ln>
        </p:spPr>
        <p:txBody>
          <a:bodyPr wrap="square" rtlCol="0">
            <a:spAutoFit/>
          </a:bodyPr>
          <a:lstStyle/>
          <a:p>
            <a:pPr algn="ctr" defTabSz="457200"/>
            <a:r>
              <a:rPr lang="es-MX" b="1" dirty="0">
                <a:solidFill>
                  <a:prstClr val="black"/>
                </a:solidFill>
                <a:latin typeface="Arial" pitchFamily="34" charset="0"/>
                <a:cs typeface="Arial" pitchFamily="34" charset="0"/>
              </a:rPr>
              <a:t>Personal no Sindicalizado</a:t>
            </a:r>
          </a:p>
          <a:p>
            <a:pPr algn="ctr" defTabSz="457200"/>
            <a:r>
              <a:rPr lang="es-MX" b="1" dirty="0" smtClean="0">
                <a:solidFill>
                  <a:prstClr val="black">
                    <a:lumMod val="75000"/>
                    <a:lumOff val="25000"/>
                  </a:prstClr>
                </a:solidFill>
                <a:latin typeface="Arial" pitchFamily="34" charset="0"/>
                <a:cs typeface="Arial" pitchFamily="34" charset="0"/>
              </a:rPr>
              <a:t>1,557 </a:t>
            </a:r>
            <a:r>
              <a:rPr lang="es-MX" b="1" dirty="0">
                <a:solidFill>
                  <a:prstClr val="black">
                    <a:lumMod val="75000"/>
                    <a:lumOff val="25000"/>
                  </a:prstClr>
                </a:solidFill>
                <a:latin typeface="Arial" pitchFamily="34" charset="0"/>
                <a:cs typeface="Arial" pitchFamily="34" charset="0"/>
              </a:rPr>
              <a:t>trabajadores</a:t>
            </a:r>
          </a:p>
          <a:p>
            <a:pPr algn="ctr" defTabSz="457200"/>
            <a:r>
              <a:rPr lang="es-MX" sz="2400" b="1" dirty="0" smtClean="0">
                <a:solidFill>
                  <a:srgbClr val="C00000"/>
                </a:solidFill>
                <a:latin typeface="Arial" pitchFamily="34" charset="0"/>
                <a:cs typeface="Arial" pitchFamily="34" charset="0"/>
              </a:rPr>
              <a:t>420 </a:t>
            </a:r>
            <a:r>
              <a:rPr lang="es-MX" sz="2400" b="1" dirty="0">
                <a:solidFill>
                  <a:srgbClr val="C00000"/>
                </a:solidFill>
                <a:latin typeface="Arial" pitchFamily="34" charset="0"/>
                <a:cs typeface="Arial" pitchFamily="34" charset="0"/>
              </a:rPr>
              <a:t>inscritos – </a:t>
            </a:r>
            <a:r>
              <a:rPr lang="es-MX" sz="2400" b="1" dirty="0" smtClean="0">
                <a:solidFill>
                  <a:srgbClr val="C00000"/>
                </a:solidFill>
                <a:latin typeface="Arial" pitchFamily="34" charset="0"/>
                <a:cs typeface="Arial" pitchFamily="34" charset="0"/>
              </a:rPr>
              <a:t>44%</a:t>
            </a:r>
            <a:r>
              <a:rPr lang="es-MX" b="1" dirty="0" smtClean="0">
                <a:solidFill>
                  <a:srgbClr val="C00000"/>
                </a:solidFill>
                <a:latin typeface="Arial" pitchFamily="34" charset="0"/>
                <a:cs typeface="Arial" pitchFamily="34" charset="0"/>
              </a:rPr>
              <a:t> </a:t>
            </a:r>
            <a:r>
              <a:rPr lang="es-MX" b="1" dirty="0">
                <a:solidFill>
                  <a:prstClr val="black">
                    <a:lumMod val="75000"/>
                    <a:lumOff val="25000"/>
                  </a:prstClr>
                </a:solidFill>
                <a:latin typeface="Arial" pitchFamily="34" charset="0"/>
                <a:cs typeface="Arial" pitchFamily="34" charset="0"/>
              </a:rPr>
              <a:t>del total del personal inscrito</a:t>
            </a:r>
          </a:p>
        </p:txBody>
      </p:sp>
      <p:sp>
        <p:nvSpPr>
          <p:cNvPr id="2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24</a:t>
            </a:fld>
            <a:endParaRPr lang="es-ES" sz="1050" dirty="0">
              <a:solidFill>
                <a:prstClr val="black"/>
              </a:solidFill>
              <a:latin typeface="Arial" pitchFamily="34" charset="0"/>
              <a:cs typeface="Arial" pitchFamily="34" charset="0"/>
            </a:endParaRPr>
          </a:p>
        </p:txBody>
      </p:sp>
      <p:sp>
        <p:nvSpPr>
          <p:cNvPr id="11" name="Título 1"/>
          <p:cNvSpPr>
            <a:spLocks noGrp="1"/>
          </p:cNvSpPr>
          <p:nvPr>
            <p:ph type="title"/>
          </p:nvPr>
        </p:nvSpPr>
        <p:spPr>
          <a:xfrm>
            <a:off x="144000" y="288000"/>
            <a:ext cx="6096000" cy="631524"/>
          </a:xfrm>
        </p:spPr>
        <p:txBody>
          <a:bodyPr>
            <a:normAutofit/>
          </a:bodyPr>
          <a:lstStyle/>
          <a:p>
            <a:r>
              <a:rPr lang="es-MX" sz="2400" b="1" dirty="0" smtClean="0">
                <a:latin typeface="Century Gothic" pitchFamily="34" charset="0"/>
                <a:cs typeface="Microsoft Uighur" pitchFamily="2" charset="-78"/>
              </a:rPr>
              <a:t>Participación en el FINVIT</a:t>
            </a:r>
            <a:endParaRPr lang="es-MX" sz="2400" b="1" dirty="0">
              <a:latin typeface="Century Gothic" pitchFamily="34" charset="0"/>
              <a:cs typeface="Microsoft Uighur" pitchFamily="2" charset="-78"/>
            </a:endParaRPr>
          </a:p>
        </p:txBody>
      </p:sp>
    </p:spTree>
    <p:extLst>
      <p:ext uri="{BB962C8B-B14F-4D97-AF65-F5344CB8AC3E}">
        <p14:creationId xmlns:p14="http://schemas.microsoft.com/office/powerpoint/2010/main" val="68247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288000"/>
            <a:ext cx="7748649" cy="631524"/>
          </a:xfrm>
        </p:spPr>
        <p:txBody>
          <a:bodyPr>
            <a:normAutofit/>
          </a:bodyPr>
          <a:lstStyle/>
          <a:p>
            <a:r>
              <a:rPr lang="es-MX" sz="2400" b="1" dirty="0" smtClean="0">
                <a:solidFill>
                  <a:srgbClr val="CD0000"/>
                </a:solidFill>
                <a:latin typeface="Myriad Pro"/>
                <a:cs typeface="Myriad Pro"/>
              </a:rPr>
              <a:t>Aportaciones al FINVIT</a:t>
            </a:r>
            <a:endParaRPr lang="es-MX" sz="2200" dirty="0"/>
          </a:p>
        </p:txBody>
      </p:sp>
      <p:sp>
        <p:nvSpPr>
          <p:cNvPr id="23" name="TextColumnContent"/>
          <p:cNvSpPr>
            <a:spLocks noChangeArrowheads="1"/>
          </p:cNvSpPr>
          <p:nvPr/>
        </p:nvSpPr>
        <p:spPr bwMode="gray">
          <a:xfrm>
            <a:off x="244467" y="1213103"/>
            <a:ext cx="8212030" cy="504056"/>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400" dirty="0">
                <a:solidFill>
                  <a:prstClr val="black"/>
                </a:solidFill>
                <a:latin typeface="Century Gothic" pitchFamily="34" charset="0"/>
              </a:rPr>
              <a:t>Desde su lanzamiento el </a:t>
            </a:r>
            <a:r>
              <a:rPr lang="es-MX" sz="1400" dirty="0" smtClean="0">
                <a:solidFill>
                  <a:prstClr val="black"/>
                </a:solidFill>
                <a:latin typeface="Century Gothic" pitchFamily="34" charset="0"/>
              </a:rPr>
              <a:t>3 </a:t>
            </a:r>
            <a:r>
              <a:rPr lang="es-MX" sz="1400" dirty="0">
                <a:solidFill>
                  <a:prstClr val="black"/>
                </a:solidFill>
                <a:latin typeface="Century Gothic" pitchFamily="34" charset="0"/>
              </a:rPr>
              <a:t>de marzo al </a:t>
            </a:r>
            <a:r>
              <a:rPr lang="es-MX" sz="1400" dirty="0" smtClean="0">
                <a:solidFill>
                  <a:prstClr val="black"/>
                </a:solidFill>
                <a:latin typeface="Century Gothic" pitchFamily="34" charset="0"/>
              </a:rPr>
              <a:t>14 </a:t>
            </a:r>
            <a:r>
              <a:rPr lang="es-MX" sz="1400" dirty="0">
                <a:solidFill>
                  <a:prstClr val="black"/>
                </a:solidFill>
                <a:latin typeface="Century Gothic" pitchFamily="34" charset="0"/>
              </a:rPr>
              <a:t>de </a:t>
            </a:r>
            <a:r>
              <a:rPr lang="es-MX" sz="1400" dirty="0" smtClean="0">
                <a:solidFill>
                  <a:prstClr val="black"/>
                </a:solidFill>
                <a:latin typeface="Century Gothic" pitchFamily="34" charset="0"/>
              </a:rPr>
              <a:t>agosto </a:t>
            </a:r>
            <a:r>
              <a:rPr lang="es-MX" sz="1400" dirty="0">
                <a:solidFill>
                  <a:prstClr val="black"/>
                </a:solidFill>
                <a:latin typeface="Century Gothic" pitchFamily="34" charset="0"/>
              </a:rPr>
              <a:t>de 2015, el FINVIT presenta los siguientes resultados:</a:t>
            </a:r>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2265255073"/>
              </p:ext>
            </p:extLst>
          </p:nvPr>
        </p:nvGraphicFramePr>
        <p:xfrm>
          <a:off x="249943" y="2171911"/>
          <a:ext cx="4602584" cy="3249042"/>
        </p:xfrm>
        <a:graphic>
          <a:graphicData uri="http://schemas.openxmlformats.org/drawingml/2006/table">
            <a:tbl>
              <a:tblPr firstRow="1" bandRow="1">
                <a:tableStyleId>{5C22544A-7EE6-4342-B048-85BDC9FD1C3A}</a:tableStyleId>
              </a:tblPr>
              <a:tblGrid>
                <a:gridCol w="2838260"/>
                <a:gridCol w="1764324"/>
              </a:tblGrid>
              <a:tr h="433480">
                <a:tc>
                  <a:txBody>
                    <a:bodyPr/>
                    <a:lstStyle/>
                    <a:p>
                      <a:pPr marL="0" indent="0" algn="ctr">
                        <a:buClr>
                          <a:srgbClr val="CD0000"/>
                        </a:buClr>
                        <a:buSzPct val="140000"/>
                        <a:buFont typeface="Wingdings" pitchFamily="2" charset="2"/>
                        <a:buNone/>
                      </a:pPr>
                      <a:r>
                        <a:rPr lang="es-MX" sz="1400" b="1" dirty="0" smtClean="0">
                          <a:solidFill>
                            <a:schemeClr val="bg1"/>
                          </a:solidFill>
                          <a:latin typeface="Century Gothic" pitchFamily="34" charset="0"/>
                        </a:rPr>
                        <a:t>Indicadores</a:t>
                      </a:r>
                      <a:endParaRPr lang="es-MX" sz="1400" b="1" dirty="0">
                        <a:solidFill>
                          <a:schemeClr val="bg1"/>
                        </a:solidFill>
                        <a:latin typeface="Century Gothic" pitchFamily="34" charset="0"/>
                      </a:endParaRPr>
                    </a:p>
                  </a:txBody>
                  <a:tcPr marT="72000" marB="3600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rgbClr val="CD0000"/>
                    </a:solidFill>
                  </a:tcPr>
                </a:tc>
                <a:tc>
                  <a:txBody>
                    <a:bodyPr/>
                    <a:lstStyle/>
                    <a:p>
                      <a:pPr marL="0" indent="0" algn="ctr">
                        <a:buClr>
                          <a:srgbClr val="CD0000"/>
                        </a:buClr>
                        <a:buFont typeface="Arial" pitchFamily="34" charset="0"/>
                        <a:buNone/>
                      </a:pPr>
                      <a:r>
                        <a:rPr lang="es-MX" sz="1400" b="1" dirty="0" smtClean="0">
                          <a:solidFill>
                            <a:schemeClr val="bg1"/>
                          </a:solidFill>
                          <a:latin typeface="Century Gothic" pitchFamily="34" charset="0"/>
                        </a:rPr>
                        <a:t>Cifras</a:t>
                      </a:r>
                      <a:r>
                        <a:rPr lang="es-MX" sz="1400" b="1" baseline="0" dirty="0" smtClean="0">
                          <a:solidFill>
                            <a:schemeClr val="bg1"/>
                          </a:solidFill>
                          <a:latin typeface="Century Gothic" pitchFamily="34" charset="0"/>
                        </a:rPr>
                        <a:t> al </a:t>
                      </a:r>
                      <a:r>
                        <a:rPr lang="es-MX" sz="1400" b="1" baseline="0" dirty="0" smtClean="0">
                          <a:solidFill>
                            <a:schemeClr val="bg1"/>
                          </a:solidFill>
                          <a:latin typeface="Century Gothic" pitchFamily="34" charset="0"/>
                        </a:rPr>
                        <a:t>14 de agosto</a:t>
                      </a:r>
                      <a:endParaRPr lang="es-MX" sz="1400" b="1" dirty="0">
                        <a:solidFill>
                          <a:schemeClr val="bg1"/>
                        </a:solidFill>
                        <a:latin typeface="Century Gothic" pitchFamily="34" charset="0"/>
                      </a:endParaRPr>
                    </a:p>
                  </a:txBody>
                  <a:tcPr marT="72000" marB="3600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rgbClr val="CD0000"/>
                    </a:solidFill>
                  </a:tcPr>
                </a:tc>
              </a:tr>
              <a:tr h="450294">
                <a:tc>
                  <a:txBody>
                    <a:bodyPr/>
                    <a:lstStyle/>
                    <a:p>
                      <a:pPr marL="171450" marR="0" lvl="1" indent="-171450" algn="l" defTabSz="457200" rtl="0" eaLnBrk="1" fontAlgn="auto" latinLnBrk="0" hangingPunct="1">
                        <a:lnSpc>
                          <a:spcPct val="100000"/>
                        </a:lnSpc>
                        <a:spcBef>
                          <a:spcPts val="0"/>
                        </a:spcBef>
                        <a:spcAft>
                          <a:spcPts val="0"/>
                        </a:spcAft>
                        <a:buClr>
                          <a:srgbClr val="CD0000"/>
                        </a:buClr>
                        <a:buSzPct val="140000"/>
                        <a:buFont typeface="Arial" pitchFamily="34" charset="0"/>
                        <a:buChar char="•"/>
                        <a:tabLst/>
                        <a:defRPr/>
                      </a:pPr>
                      <a:r>
                        <a:rPr lang="es-MX" sz="1400" b="1" kern="1200" dirty="0" smtClean="0">
                          <a:solidFill>
                            <a:schemeClr val="dk1"/>
                          </a:solidFill>
                          <a:latin typeface="Century Gothic" pitchFamily="34" charset="0"/>
                          <a:ea typeface="+mn-ea"/>
                          <a:cs typeface="+mn-cs"/>
                        </a:rPr>
                        <a:t>Total</a:t>
                      </a:r>
                      <a:r>
                        <a:rPr lang="es-MX" sz="1400" b="1" kern="1200" baseline="0" dirty="0" smtClean="0">
                          <a:solidFill>
                            <a:schemeClr val="dk1"/>
                          </a:solidFill>
                          <a:latin typeface="Century Gothic" pitchFamily="34" charset="0"/>
                          <a:ea typeface="+mn-ea"/>
                          <a:cs typeface="+mn-cs"/>
                        </a:rPr>
                        <a:t> aportado </a:t>
                      </a:r>
                      <a:endParaRPr lang="es-MX" sz="1400" b="1" kern="1200" dirty="0" smtClean="0">
                        <a:solidFill>
                          <a:schemeClr val="dk1"/>
                        </a:solidFill>
                        <a:latin typeface="Century Gothic" pitchFamily="34" charset="0"/>
                        <a:ea typeface="+mn-ea"/>
                        <a:cs typeface="+mn-cs"/>
                      </a:endParaRPr>
                    </a:p>
                  </a:txBody>
                  <a:tcPr marT="72000" marB="36000" anchor="ctr">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r">
                        <a:buFont typeface="Arial" pitchFamily="34" charset="0"/>
                        <a:buNone/>
                      </a:pPr>
                      <a:r>
                        <a:rPr lang="es-MX" sz="1400" b="0" kern="1200" dirty="0" smtClean="0">
                          <a:solidFill>
                            <a:schemeClr val="tx1"/>
                          </a:solidFill>
                          <a:latin typeface="Century Gothic" pitchFamily="34" charset="0"/>
                          <a:ea typeface="+mn-ea"/>
                          <a:cs typeface="+mn-cs"/>
                        </a:rPr>
                        <a:t>$15,423,567.87</a:t>
                      </a:r>
                      <a:endParaRPr lang="es-MX" sz="1400" b="0" kern="1200" dirty="0">
                        <a:solidFill>
                          <a:schemeClr val="tx1"/>
                        </a:solidFill>
                        <a:latin typeface="Century Gothic" pitchFamily="34" charset="0"/>
                        <a:ea typeface="+mn-ea"/>
                        <a:cs typeface="+mn-cs"/>
                      </a:endParaRPr>
                    </a:p>
                  </a:txBody>
                  <a:tcPr marR="396000" marT="72000" marB="36000" anchor="ctr">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550980">
                <a:tc>
                  <a:txBody>
                    <a:bodyPr/>
                    <a:lstStyle/>
                    <a:p>
                      <a:pPr marL="349250" lvl="1" indent="-171450" algn="l">
                        <a:buClr>
                          <a:srgbClr val="CD0000"/>
                        </a:buClr>
                        <a:buSzPct val="120000"/>
                        <a:buFont typeface="Calibri" pitchFamily="34" charset="0"/>
                        <a:buChar char="‒"/>
                      </a:pPr>
                      <a:r>
                        <a:rPr lang="es-MX" sz="1400" b="1" dirty="0" smtClean="0">
                          <a:latin typeface="Century Gothic" pitchFamily="34" charset="0"/>
                        </a:rPr>
                        <a:t>Aportaciones directas al FINVIT</a:t>
                      </a:r>
                      <a:endParaRPr lang="es-MX" sz="1400" b="1" dirty="0">
                        <a:latin typeface="Century Gothic" pitchFamily="34" charset="0"/>
                      </a:endParaRPr>
                    </a:p>
                  </a:txBody>
                  <a:tcPr marT="72000" marB="36000" anchor="ctr">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r">
                        <a:buClr>
                          <a:srgbClr val="CD0000"/>
                        </a:buClr>
                        <a:buFont typeface="Arial" pitchFamily="34" charset="0"/>
                        <a:buNone/>
                      </a:pPr>
                      <a:r>
                        <a:rPr lang="es-MX" sz="1400" b="0" kern="1200" dirty="0" smtClean="0">
                          <a:solidFill>
                            <a:schemeClr val="tx1"/>
                          </a:solidFill>
                          <a:latin typeface="Century Gothic" pitchFamily="34" charset="0"/>
                          <a:ea typeface="+mn-ea"/>
                          <a:cs typeface="+mn-cs"/>
                        </a:rPr>
                        <a:t>$12,452,326.53</a:t>
                      </a:r>
                      <a:r>
                        <a:rPr lang="es-MX" sz="1800" kern="1200" dirty="0" smtClean="0">
                          <a:solidFill>
                            <a:schemeClr val="dk1"/>
                          </a:solidFill>
                          <a:effectLst/>
                          <a:latin typeface="+mn-lt"/>
                          <a:ea typeface="+mn-ea"/>
                          <a:cs typeface="+mn-cs"/>
                        </a:rPr>
                        <a:t> </a:t>
                      </a:r>
                      <a:endParaRPr lang="es-MX" sz="1400" b="0" dirty="0">
                        <a:solidFill>
                          <a:schemeClr val="tx1"/>
                        </a:solidFill>
                        <a:latin typeface="Century Gothic" pitchFamily="34" charset="0"/>
                      </a:endParaRPr>
                    </a:p>
                  </a:txBody>
                  <a:tcPr marR="396000" marT="72000" marB="36000" anchor="ctr">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581034">
                <a:tc>
                  <a:txBody>
                    <a:bodyPr/>
                    <a:lstStyle/>
                    <a:p>
                      <a:pPr marL="349250" marR="0" lvl="1" indent="-171450" algn="l" defTabSz="457200" rtl="0" eaLnBrk="1" fontAlgn="auto" latinLnBrk="0" hangingPunct="1">
                        <a:lnSpc>
                          <a:spcPct val="100000"/>
                        </a:lnSpc>
                        <a:spcBef>
                          <a:spcPts val="0"/>
                        </a:spcBef>
                        <a:spcAft>
                          <a:spcPts val="0"/>
                        </a:spcAft>
                        <a:buClr>
                          <a:srgbClr val="CD0000"/>
                        </a:buClr>
                        <a:buSzPct val="120000"/>
                        <a:buFont typeface="Calibri" pitchFamily="34" charset="0"/>
                        <a:buChar char="‒"/>
                        <a:tabLst/>
                        <a:defRPr/>
                      </a:pPr>
                      <a:r>
                        <a:rPr lang="es-MX" sz="1400" b="1" kern="1200" dirty="0" smtClean="0">
                          <a:solidFill>
                            <a:schemeClr val="dk1"/>
                          </a:solidFill>
                          <a:latin typeface="Century Gothic" pitchFamily="34" charset="0"/>
                          <a:ea typeface="+mn-ea"/>
                          <a:cs typeface="+mn-cs"/>
                        </a:rPr>
                        <a:t>Aportaciones vía nómina </a:t>
                      </a:r>
                    </a:p>
                  </a:txBody>
                  <a:tcPr marT="72000" marB="36000" anchor="ctr">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r">
                        <a:buClr>
                          <a:srgbClr val="CD0000"/>
                        </a:buClr>
                        <a:buFont typeface="Arial" pitchFamily="34" charset="0"/>
                        <a:buNone/>
                      </a:pPr>
                      <a:r>
                        <a:rPr lang="es-MX" sz="1400" dirty="0" smtClean="0">
                          <a:solidFill>
                            <a:schemeClr val="tx1"/>
                          </a:solidFill>
                          <a:latin typeface="Century Gothic" pitchFamily="34" charset="0"/>
                        </a:rPr>
                        <a:t>$</a:t>
                      </a:r>
                      <a:r>
                        <a:rPr lang="es-MX" sz="1400" b="0" kern="1200" dirty="0" smtClean="0">
                          <a:solidFill>
                            <a:schemeClr val="tx1"/>
                          </a:solidFill>
                          <a:latin typeface="Century Gothic" pitchFamily="34" charset="0"/>
                          <a:ea typeface="+mn-ea"/>
                          <a:cs typeface="+mn-cs"/>
                        </a:rPr>
                        <a:t>4,338,067.46</a:t>
                      </a:r>
                      <a:endParaRPr lang="es-MX" sz="1400" b="0" kern="1200" dirty="0">
                        <a:solidFill>
                          <a:schemeClr val="tx1"/>
                        </a:solidFill>
                        <a:latin typeface="Century Gothic" pitchFamily="34" charset="0"/>
                        <a:ea typeface="+mn-ea"/>
                        <a:cs typeface="+mn-cs"/>
                      </a:endParaRPr>
                    </a:p>
                  </a:txBody>
                  <a:tcPr marR="396000" marT="72000" marB="36000" anchor="ctr">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581034">
                <a:tc>
                  <a:txBody>
                    <a:bodyPr/>
                    <a:lstStyle/>
                    <a:p>
                      <a:pPr marL="171450" marR="0" lvl="1" indent="-171450" algn="l" defTabSz="457200" rtl="0" eaLnBrk="1" fontAlgn="auto" latinLnBrk="0" hangingPunct="1">
                        <a:lnSpc>
                          <a:spcPct val="100000"/>
                        </a:lnSpc>
                        <a:spcBef>
                          <a:spcPts val="0"/>
                        </a:spcBef>
                        <a:spcAft>
                          <a:spcPts val="0"/>
                        </a:spcAft>
                        <a:buClr>
                          <a:srgbClr val="CD0000"/>
                        </a:buClr>
                        <a:buSzPct val="140000"/>
                        <a:buFont typeface="Arial" pitchFamily="34" charset="0"/>
                        <a:buChar char="•"/>
                        <a:tabLst/>
                        <a:defRPr/>
                      </a:pPr>
                      <a:r>
                        <a:rPr lang="es-MX" sz="1400" b="1" dirty="0" smtClean="0">
                          <a:latin typeface="Century Gothic" pitchFamily="34" charset="0"/>
                        </a:rPr>
                        <a:t>Aportaciones vía nómina  (descuento</a:t>
                      </a:r>
                      <a:r>
                        <a:rPr lang="es-MX" sz="1400" b="1" baseline="0" dirty="0" smtClean="0">
                          <a:latin typeface="Century Gothic" pitchFamily="34" charset="0"/>
                        </a:rPr>
                        <a:t> catorcenal)</a:t>
                      </a:r>
                      <a:endParaRPr lang="es-MX" sz="1400" b="1" kern="1200" dirty="0" smtClean="0">
                        <a:solidFill>
                          <a:schemeClr val="dk1"/>
                        </a:solidFill>
                        <a:latin typeface="Century Gothic" pitchFamily="34" charset="0"/>
                        <a:ea typeface="+mn-ea"/>
                        <a:cs typeface="+mn-cs"/>
                      </a:endParaRPr>
                    </a:p>
                  </a:txBody>
                  <a:tcPr marT="72000" marB="36000" anchor="ctr">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r">
                        <a:buClr>
                          <a:srgbClr val="CD0000"/>
                        </a:buClr>
                        <a:buFont typeface="Arial" pitchFamily="34" charset="0"/>
                        <a:buNone/>
                      </a:pPr>
                      <a:r>
                        <a:rPr lang="es-MX" sz="1400" dirty="0" smtClean="0">
                          <a:solidFill>
                            <a:schemeClr val="tx1"/>
                          </a:solidFill>
                          <a:latin typeface="Century Gothic" pitchFamily="34" charset="0"/>
                        </a:rPr>
                        <a:t>$564,050.82</a:t>
                      </a:r>
                      <a:endParaRPr lang="es-MX" sz="1400" dirty="0">
                        <a:solidFill>
                          <a:schemeClr val="tx1"/>
                        </a:solidFill>
                        <a:latin typeface="Century Gothic" pitchFamily="34" charset="0"/>
                      </a:endParaRPr>
                    </a:p>
                  </a:txBody>
                  <a:tcPr marR="396000" marT="72000" marB="36000" anchor="ctr">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550980">
                <a:tc>
                  <a:txBody>
                    <a:bodyPr/>
                    <a:lstStyle/>
                    <a:p>
                      <a:pPr marL="171450" marR="0" lvl="1" indent="-171450" algn="l" defTabSz="457200" rtl="0" eaLnBrk="1" fontAlgn="auto" latinLnBrk="0" hangingPunct="1">
                        <a:lnSpc>
                          <a:spcPct val="100000"/>
                        </a:lnSpc>
                        <a:spcBef>
                          <a:spcPts val="0"/>
                        </a:spcBef>
                        <a:spcAft>
                          <a:spcPts val="0"/>
                        </a:spcAft>
                        <a:buClr>
                          <a:srgbClr val="CD0000"/>
                        </a:buClr>
                        <a:buSzPct val="140000"/>
                        <a:buFont typeface="Arial" pitchFamily="34" charset="0"/>
                        <a:buChar char="•"/>
                        <a:tabLst/>
                        <a:defRPr/>
                      </a:pPr>
                      <a:r>
                        <a:rPr lang="es-MX" sz="1400" b="1" kern="1200" dirty="0" smtClean="0">
                          <a:solidFill>
                            <a:schemeClr val="dk1"/>
                          </a:solidFill>
                          <a:latin typeface="Century Gothic" pitchFamily="34" charset="0"/>
                          <a:ea typeface="+mn-ea"/>
                          <a:cs typeface="+mn-cs"/>
                        </a:rPr>
                        <a:t>Solicitudes</a:t>
                      </a:r>
                      <a:r>
                        <a:rPr lang="es-MX" sz="1400" b="1" kern="1200" baseline="0" dirty="0" smtClean="0">
                          <a:solidFill>
                            <a:schemeClr val="dk1"/>
                          </a:solidFill>
                          <a:latin typeface="Century Gothic" pitchFamily="34" charset="0"/>
                          <a:ea typeface="+mn-ea"/>
                          <a:cs typeface="+mn-cs"/>
                        </a:rPr>
                        <a:t> de descuento ví</a:t>
                      </a:r>
                      <a:r>
                        <a:rPr lang="es-MX" sz="1400" b="1" kern="1200" dirty="0" smtClean="0">
                          <a:solidFill>
                            <a:schemeClr val="dk1"/>
                          </a:solidFill>
                          <a:latin typeface="Century Gothic" pitchFamily="34" charset="0"/>
                          <a:ea typeface="+mn-ea"/>
                          <a:cs typeface="+mn-cs"/>
                        </a:rPr>
                        <a:t>a nómina</a:t>
                      </a:r>
                    </a:p>
                  </a:txBody>
                  <a:tcPr marT="72000" marB="36000" anchor="ctr">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r">
                        <a:buFont typeface="Arial" pitchFamily="34" charset="0"/>
                        <a:buNone/>
                      </a:pPr>
                      <a:r>
                        <a:rPr lang="es-MX" sz="1400" dirty="0" smtClean="0">
                          <a:solidFill>
                            <a:schemeClr val="tx1"/>
                          </a:solidFill>
                          <a:latin typeface="Century Gothic" pitchFamily="34" charset="0"/>
                        </a:rPr>
                        <a:t>779</a:t>
                      </a:r>
                      <a:endParaRPr lang="es-MX" sz="1400" dirty="0">
                        <a:solidFill>
                          <a:schemeClr val="tx1"/>
                        </a:solidFill>
                        <a:latin typeface="Century Gothic" pitchFamily="34" charset="0"/>
                      </a:endParaRPr>
                    </a:p>
                  </a:txBody>
                  <a:tcPr marR="396000" marT="72000" marB="36000" anchor="ctr">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3" name="2 Gráfico"/>
          <p:cNvGraphicFramePr/>
          <p:nvPr>
            <p:extLst>
              <p:ext uri="{D42A27DB-BD31-4B8C-83A1-F6EECF244321}">
                <p14:modId xmlns:p14="http://schemas.microsoft.com/office/powerpoint/2010/main" val="3781149364"/>
              </p:ext>
            </p:extLst>
          </p:nvPr>
        </p:nvGraphicFramePr>
        <p:xfrm>
          <a:off x="4852527" y="2345819"/>
          <a:ext cx="3960440" cy="31683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373805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Century Gothic" pitchFamily="34" charset="0"/>
              </a:rPr>
              <a:t>Estrategia de inversión FINVIT </a:t>
            </a:r>
            <a:endParaRPr lang="es-MX" sz="2400" b="1" dirty="0">
              <a:latin typeface="Century Gothic" pitchFamily="34" charset="0"/>
            </a:endParaRPr>
          </a:p>
        </p:txBody>
      </p:sp>
      <p:sp>
        <p:nvSpPr>
          <p:cNvPr id="5" name="Rectangle 54"/>
          <p:cNvSpPr/>
          <p:nvPr/>
        </p:nvSpPr>
        <p:spPr>
          <a:xfrm>
            <a:off x="186532" y="1670990"/>
            <a:ext cx="1800000" cy="1571939"/>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sz="1400" b="1" dirty="0">
                <a:solidFill>
                  <a:schemeClr val="bg1"/>
                </a:solidFill>
                <a:latin typeface="Century Gothic" pitchFamily="34" charset="0"/>
              </a:rPr>
              <a:t>Bonos Corporativos</a:t>
            </a:r>
          </a:p>
        </p:txBody>
      </p:sp>
      <p:sp>
        <p:nvSpPr>
          <p:cNvPr id="8" name="ColumnHeader"/>
          <p:cNvSpPr>
            <a:spLocks noChangeArrowheads="1"/>
          </p:cNvSpPr>
          <p:nvPr/>
        </p:nvSpPr>
        <p:spPr bwMode="gray">
          <a:xfrm>
            <a:off x="144000" y="1190008"/>
            <a:ext cx="1961247" cy="251794"/>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Tipo de instrumento</a:t>
            </a:r>
            <a:endParaRPr lang="es-MX" sz="1400" b="1" dirty="0">
              <a:solidFill>
                <a:prstClr val="black"/>
              </a:solidFill>
              <a:latin typeface="Century Gothic" pitchFamily="34" charset="0"/>
            </a:endParaRPr>
          </a:p>
        </p:txBody>
      </p:sp>
      <p:sp>
        <p:nvSpPr>
          <p:cNvPr id="9" name="ColumnHeader"/>
          <p:cNvSpPr>
            <a:spLocks noChangeArrowheads="1"/>
          </p:cNvSpPr>
          <p:nvPr/>
        </p:nvSpPr>
        <p:spPr bwMode="gray">
          <a:xfrm>
            <a:off x="2346080" y="1190006"/>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Descripción</a:t>
            </a:r>
            <a:endParaRPr lang="es-MX" sz="1400" b="1" dirty="0">
              <a:solidFill>
                <a:prstClr val="black"/>
              </a:solidFill>
              <a:latin typeface="Century Gothic" pitchFamily="34" charset="0"/>
            </a:endParaRPr>
          </a:p>
        </p:txBody>
      </p:sp>
      <p:sp>
        <p:nvSpPr>
          <p:cNvPr id="2" name="1 Rectángulo"/>
          <p:cNvSpPr/>
          <p:nvPr/>
        </p:nvSpPr>
        <p:spPr>
          <a:xfrm>
            <a:off x="2385051" y="4955797"/>
            <a:ext cx="6259875" cy="1400383"/>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600" dirty="0" smtClean="0">
                <a:latin typeface="Century Gothic" pitchFamily="34" charset="0"/>
                <a:cs typeface="Myriad Pro"/>
              </a:rPr>
              <a:t>Compra </a:t>
            </a:r>
            <a:r>
              <a:rPr lang="es-MX" sz="1600" dirty="0">
                <a:latin typeface="Century Gothic" pitchFamily="34" charset="0"/>
                <a:cs typeface="Myriad Pro"/>
              </a:rPr>
              <a:t>de Bonos Gubernamentales de </a:t>
            </a:r>
            <a:r>
              <a:rPr lang="es-MX" sz="1600" dirty="0" smtClean="0">
                <a:latin typeface="Century Gothic" pitchFamily="34" charset="0"/>
                <a:cs typeface="Myriad Pro"/>
              </a:rPr>
              <a:t>tasa real</a:t>
            </a:r>
          </a:p>
          <a:p>
            <a:pPr marL="1094856" lvl="4" indent="-180975" algn="just">
              <a:spcAft>
                <a:spcPts val="600"/>
              </a:spcAft>
              <a:buClr>
                <a:srgbClr val="CD0000"/>
              </a:buClr>
              <a:buSzPct val="110000"/>
              <a:buFont typeface="Courier New" pitchFamily="49" charset="0"/>
              <a:buChar char="o"/>
            </a:pPr>
            <a:r>
              <a:rPr lang="es-MX" sz="1600" dirty="0" smtClean="0">
                <a:latin typeface="Century Gothic" pitchFamily="34" charset="0"/>
                <a:cs typeface="Myriad Pro"/>
              </a:rPr>
              <a:t>Se </a:t>
            </a:r>
            <a:r>
              <a:rPr lang="es-MX" sz="1600" dirty="0">
                <a:latin typeface="Century Gothic" pitchFamily="34" charset="0"/>
                <a:cs typeface="Myriad Pro"/>
              </a:rPr>
              <a:t>buscará aprovechar </a:t>
            </a:r>
            <a:r>
              <a:rPr lang="es-MX" sz="1600" dirty="0" smtClean="0">
                <a:latin typeface="Century Gothic" pitchFamily="34" charset="0"/>
                <a:cs typeface="Myriad Pro"/>
              </a:rPr>
              <a:t>el periodo inflacionario, aumentando la duración en los bonos de tasa real que muestren las mejores tasas de inflación implícitas.</a:t>
            </a:r>
          </a:p>
        </p:txBody>
      </p:sp>
      <p:sp>
        <p:nvSpPr>
          <p:cNvPr id="10" name="Rectangle 54"/>
          <p:cNvSpPr/>
          <p:nvPr/>
        </p:nvSpPr>
        <p:spPr>
          <a:xfrm>
            <a:off x="186532" y="3522934"/>
            <a:ext cx="1800000" cy="1152000"/>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400" b="1" dirty="0">
                <a:solidFill>
                  <a:schemeClr val="bg1"/>
                </a:solidFill>
                <a:latin typeface="Century Gothic" pitchFamily="34" charset="0"/>
              </a:rPr>
              <a:t>Bonos Gubernamentales</a:t>
            </a:r>
          </a:p>
          <a:p>
            <a:pPr algn="ctr" defTabSz="914400"/>
            <a:r>
              <a:rPr lang="es-MX" sz="1400" b="1" dirty="0">
                <a:solidFill>
                  <a:schemeClr val="bg1"/>
                </a:solidFill>
                <a:latin typeface="Century Gothic" pitchFamily="34" charset="0"/>
              </a:rPr>
              <a:t>Tasa Flotante</a:t>
            </a:r>
          </a:p>
        </p:txBody>
      </p:sp>
      <p:sp>
        <p:nvSpPr>
          <p:cNvPr id="13" name="Rectangle 54"/>
          <p:cNvSpPr/>
          <p:nvPr/>
        </p:nvSpPr>
        <p:spPr>
          <a:xfrm>
            <a:off x="186532" y="5050058"/>
            <a:ext cx="1800000" cy="1476250"/>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algn="ctr" defTabSz="914400"/>
            <a:r>
              <a:rPr lang="es-MX" sz="1400" b="1" dirty="0">
                <a:solidFill>
                  <a:schemeClr val="bg1"/>
                </a:solidFill>
                <a:latin typeface="Century Gothic" pitchFamily="34" charset="0"/>
              </a:rPr>
              <a:t>Bonos Gubernamentales</a:t>
            </a:r>
          </a:p>
          <a:p>
            <a:pPr algn="ctr" defTabSz="914400"/>
            <a:r>
              <a:rPr lang="es-MX" sz="1400" b="1" dirty="0">
                <a:solidFill>
                  <a:schemeClr val="bg1"/>
                </a:solidFill>
                <a:latin typeface="Century Gothic" pitchFamily="34" charset="0"/>
              </a:rPr>
              <a:t>Tasa Real</a:t>
            </a:r>
          </a:p>
        </p:txBody>
      </p:sp>
      <p:sp>
        <p:nvSpPr>
          <p:cNvPr id="3" name="2 Rectángulo"/>
          <p:cNvSpPr/>
          <p:nvPr/>
        </p:nvSpPr>
        <p:spPr>
          <a:xfrm>
            <a:off x="2385051" y="1575294"/>
            <a:ext cx="5972140" cy="1892826"/>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600" dirty="0">
                <a:latin typeface="Century Gothic" pitchFamily="34" charset="0"/>
                <a:cs typeface="Myriad Pro"/>
              </a:rPr>
              <a:t>Compra de Bonos Corporativos</a:t>
            </a:r>
          </a:p>
          <a:p>
            <a:pPr marL="1199631" lvl="2" indent="-285750" algn="just">
              <a:buClr>
                <a:srgbClr val="CD0000"/>
              </a:buClr>
              <a:buFont typeface="Courier New" pitchFamily="49" charset="0"/>
              <a:buChar char="o"/>
            </a:pPr>
            <a:r>
              <a:rPr lang="es-MX" sz="1600" dirty="0">
                <a:latin typeface="Century Gothic" pitchFamily="34" charset="0"/>
                <a:cs typeface="Myriad Pro"/>
              </a:rPr>
              <a:t>Buscar CB mayor sobretasa respecto a su referencia de mercado</a:t>
            </a:r>
          </a:p>
          <a:p>
            <a:pPr marL="1199631" lvl="2" indent="-285750" algn="just">
              <a:buClr>
                <a:srgbClr val="CD0000"/>
              </a:buClr>
              <a:buFont typeface="Courier New" pitchFamily="49" charset="0"/>
              <a:buChar char="o"/>
            </a:pPr>
            <a:r>
              <a:rPr lang="es-MX" sz="1600" dirty="0">
                <a:latin typeface="Century Gothic" pitchFamily="34" charset="0"/>
                <a:cs typeface="Myriad Pro"/>
              </a:rPr>
              <a:t>Incrementar el rendimiento y tasa de cupón del portafolio</a:t>
            </a:r>
          </a:p>
          <a:p>
            <a:pPr marL="1199631" lvl="2" indent="-285750" algn="just">
              <a:buClr>
                <a:srgbClr val="CD0000"/>
              </a:buClr>
              <a:buFont typeface="Courier New" pitchFamily="49" charset="0"/>
              <a:buChar char="o"/>
            </a:pPr>
            <a:r>
              <a:rPr lang="es-MX" sz="1600" dirty="0">
                <a:latin typeface="Century Gothic" pitchFamily="34" charset="0"/>
                <a:cs typeface="Myriad Pro"/>
              </a:rPr>
              <a:t>Incluir en el portafolio CB con buena calidad crediticia</a:t>
            </a:r>
          </a:p>
        </p:txBody>
      </p:sp>
      <p:sp>
        <p:nvSpPr>
          <p:cNvPr id="4" name="3 Rectángulo"/>
          <p:cNvSpPr/>
          <p:nvPr/>
        </p:nvSpPr>
        <p:spPr>
          <a:xfrm>
            <a:off x="2385051" y="3636960"/>
            <a:ext cx="5972140" cy="907941"/>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600" dirty="0">
                <a:latin typeface="Century Gothic" pitchFamily="34" charset="0"/>
                <a:cs typeface="Myriad Pro"/>
              </a:rPr>
              <a:t>Compra de Bonos Gubernamentales de tasa flotante</a:t>
            </a:r>
          </a:p>
          <a:p>
            <a:pPr marL="1094856" lvl="4" indent="-180975" algn="just">
              <a:spcAft>
                <a:spcPts val="600"/>
              </a:spcAft>
              <a:buClr>
                <a:srgbClr val="CD0000"/>
              </a:buClr>
              <a:buSzPct val="110000"/>
              <a:buFont typeface="Courier New" pitchFamily="49" charset="0"/>
              <a:buChar char="o"/>
            </a:pPr>
            <a:r>
              <a:rPr lang="es-MX" sz="1600" dirty="0">
                <a:latin typeface="Century Gothic" pitchFamily="34" charset="0"/>
                <a:cs typeface="Myriad Pro Light"/>
              </a:rPr>
              <a:t>Buscar protección ante una posible alza de tasas de Banxico</a:t>
            </a:r>
          </a:p>
        </p:txBody>
      </p:sp>
      <p:sp>
        <p:nvSpPr>
          <p:cNvPr id="2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26</a:t>
            </a:fld>
            <a:endParaRPr lang="es-ES" sz="1050" dirty="0">
              <a:solidFill>
                <a:prstClr val="black"/>
              </a:solidFill>
              <a:latin typeface="Century Gothic" pitchFamily="34" charset="0"/>
              <a:cs typeface="Arial" pitchFamily="34" charset="0"/>
            </a:endParaRPr>
          </a:p>
        </p:txBody>
      </p:sp>
      <p:cxnSp>
        <p:nvCxnSpPr>
          <p:cNvPr id="12" name="Straight Connector 9"/>
          <p:cNvCxnSpPr/>
          <p:nvPr/>
        </p:nvCxnSpPr>
        <p:spPr>
          <a:xfrm flipV="1">
            <a:off x="96800" y="3468119"/>
            <a:ext cx="8904001" cy="1"/>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 name="Straight Connector 9"/>
          <p:cNvCxnSpPr/>
          <p:nvPr/>
        </p:nvCxnSpPr>
        <p:spPr>
          <a:xfrm flipV="1">
            <a:off x="144000" y="4843595"/>
            <a:ext cx="8904001" cy="1"/>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23717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374260"/>
            <a:ext cx="7680158" cy="742950"/>
          </a:xfrm>
        </p:spPr>
        <p:txBody>
          <a:bodyPr>
            <a:noAutofit/>
          </a:bodyPr>
          <a:lstStyle/>
          <a:p>
            <a:r>
              <a:rPr lang="es-MX" sz="2400" b="1" dirty="0" smtClean="0">
                <a:solidFill>
                  <a:srgbClr val="C00000"/>
                </a:solidFill>
                <a:latin typeface="Century Gothic" pitchFamily="34" charset="0"/>
                <a:cs typeface="Arial" pitchFamily="34" charset="0"/>
              </a:rPr>
              <a:t>Resultados y composición de la cartera del FINVIT</a:t>
            </a:r>
            <a:endParaRPr lang="en-US" sz="2400" b="1" dirty="0">
              <a:solidFill>
                <a:srgbClr val="C00000"/>
              </a:solidFill>
              <a:latin typeface="Century Gothic" pitchFamily="34" charset="0"/>
              <a:cs typeface="Arial" pitchFamily="34" charset="0"/>
            </a:endParaRPr>
          </a:p>
        </p:txBody>
      </p:sp>
      <p:sp>
        <p:nvSpPr>
          <p:cNvPr id="5" name="2 Marcador de contenido"/>
          <p:cNvSpPr>
            <a:spLocks noGrp="1"/>
          </p:cNvSpPr>
          <p:nvPr>
            <p:ph idx="1"/>
          </p:nvPr>
        </p:nvSpPr>
        <p:spPr>
          <a:xfrm>
            <a:off x="347154" y="1014421"/>
            <a:ext cx="7583487" cy="451234"/>
          </a:xfrm>
        </p:spPr>
        <p:txBody>
          <a:bodyPr>
            <a:noAutofit/>
          </a:bodyPr>
          <a:lstStyle/>
          <a:p>
            <a:pPr marL="171450" indent="-171450">
              <a:spcBef>
                <a:spcPct val="0"/>
              </a:spcBef>
              <a:spcAft>
                <a:spcPts val="1000"/>
              </a:spcAft>
              <a:buClr>
                <a:srgbClr val="CD0000"/>
              </a:buClr>
              <a:buSzPct val="110000"/>
              <a:buFont typeface="Arial" pitchFamily="34" charset="0"/>
              <a:buChar char="•"/>
            </a:pPr>
            <a:r>
              <a:rPr lang="es-MX" altLang="en-US" sz="1400" b="0" dirty="0" smtClean="0">
                <a:latin typeface="Century Gothic" pitchFamily="34" charset="0"/>
                <a:ea typeface="Myriad Pro"/>
                <a:cs typeface="Times New Roman" pitchFamily="18" charset="0"/>
              </a:rPr>
              <a:t>Al </a:t>
            </a:r>
            <a:r>
              <a:rPr lang="es-MX" altLang="en-US" sz="1400" dirty="0" smtClean="0">
                <a:latin typeface="Century Gothic" pitchFamily="34" charset="0"/>
                <a:ea typeface="Myriad Pro"/>
                <a:cs typeface="Times New Roman" pitchFamily="18" charset="0"/>
              </a:rPr>
              <a:t>14</a:t>
            </a:r>
            <a:r>
              <a:rPr lang="es-MX" altLang="en-US" sz="1400" b="0" dirty="0" smtClean="0">
                <a:latin typeface="Century Gothic" pitchFamily="34" charset="0"/>
                <a:ea typeface="Myriad Pro"/>
                <a:cs typeface="Times New Roman" pitchFamily="18" charset="0"/>
              </a:rPr>
              <a:t> de </a:t>
            </a:r>
            <a:r>
              <a:rPr lang="es-MX" altLang="en-US" sz="1400" dirty="0" smtClean="0">
                <a:latin typeface="Century Gothic" pitchFamily="34" charset="0"/>
                <a:ea typeface="Myriad Pro"/>
                <a:cs typeface="Times New Roman" pitchFamily="18" charset="0"/>
              </a:rPr>
              <a:t>agosto </a:t>
            </a:r>
            <a:r>
              <a:rPr lang="es-MX" altLang="en-US" sz="1400" b="0" dirty="0" smtClean="0">
                <a:latin typeface="Century Gothic" pitchFamily="34" charset="0"/>
                <a:ea typeface="Myriad Pro"/>
                <a:cs typeface="Times New Roman" pitchFamily="18" charset="0"/>
              </a:rPr>
              <a:t>de 2015 se tienen los siguientes analíticos</a:t>
            </a:r>
            <a:r>
              <a:rPr lang="es-MX" altLang="en-US" sz="1400" dirty="0" smtClean="0">
                <a:latin typeface="Century Gothic" pitchFamily="34" charset="0"/>
                <a:ea typeface="Myriad Pro"/>
                <a:cs typeface="Times New Roman" pitchFamily="18" charset="0"/>
              </a:rPr>
              <a:t>:</a:t>
            </a:r>
            <a:endParaRPr lang="es-MX" altLang="en-US" sz="1400" dirty="0">
              <a:latin typeface="Century Gothic" pitchFamily="34" charset="0"/>
              <a:ea typeface="Myriad Pro"/>
              <a:cs typeface="Times New Roman" pitchFamily="18" charset="0"/>
            </a:endParaRPr>
          </a:p>
        </p:txBody>
      </p:sp>
      <p:graphicFrame>
        <p:nvGraphicFramePr>
          <p:cNvPr id="7" name="6 Tabla"/>
          <p:cNvGraphicFramePr>
            <a:graphicFrameLocks noGrp="1"/>
          </p:cNvGraphicFramePr>
          <p:nvPr>
            <p:extLst>
              <p:ext uri="{D42A27DB-BD31-4B8C-83A1-F6EECF244321}">
                <p14:modId xmlns:p14="http://schemas.microsoft.com/office/powerpoint/2010/main" val="3130538876"/>
              </p:ext>
            </p:extLst>
          </p:nvPr>
        </p:nvGraphicFramePr>
        <p:xfrm>
          <a:off x="595422" y="1356471"/>
          <a:ext cx="7387688" cy="2435668"/>
        </p:xfrm>
        <a:graphic>
          <a:graphicData uri="http://schemas.openxmlformats.org/drawingml/2006/table">
            <a:tbl>
              <a:tblPr>
                <a:tableStyleId>{5C22544A-7EE6-4342-B048-85BDC9FD1C3A}</a:tableStyleId>
              </a:tblPr>
              <a:tblGrid>
                <a:gridCol w="4048742"/>
                <a:gridCol w="1716879"/>
                <a:gridCol w="1622067"/>
              </a:tblGrid>
              <a:tr h="288530">
                <a:tc gridSpan="3">
                  <a:txBody>
                    <a:bodyPr/>
                    <a:lstStyle/>
                    <a:p>
                      <a:pPr algn="ctr" fontAlgn="b"/>
                      <a:r>
                        <a:rPr lang="es-MX" sz="1600" b="1" u="none" strike="noStrike" dirty="0">
                          <a:solidFill>
                            <a:schemeClr val="bg1"/>
                          </a:solidFill>
                          <a:effectLst/>
                          <a:latin typeface="Century Gothic" pitchFamily="34" charset="0"/>
                        </a:rPr>
                        <a:t>Principales </a:t>
                      </a:r>
                      <a:r>
                        <a:rPr lang="es-MX" sz="1600" b="1" u="none" strike="noStrike" dirty="0" smtClean="0">
                          <a:solidFill>
                            <a:schemeClr val="bg1"/>
                          </a:solidFill>
                          <a:effectLst/>
                          <a:latin typeface="Century Gothic" pitchFamily="34" charset="0"/>
                        </a:rPr>
                        <a:t>Analíticos</a:t>
                      </a:r>
                      <a:endParaRPr lang="es-MX" sz="1600" b="1" i="0" u="none" strike="noStrike" dirty="0">
                        <a:solidFill>
                          <a:schemeClr val="bg1"/>
                        </a:solidFill>
                        <a:effectLst/>
                        <a:latin typeface="Century Gothic"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tc hMerge="1">
                  <a:txBody>
                    <a:bodyPr/>
                    <a:lstStyle/>
                    <a:p>
                      <a:pPr algn="ctr" fontAlgn="b"/>
                      <a:endParaRPr lang="es-MX" sz="1600" b="1" i="0" u="none" strike="noStrike" dirty="0">
                        <a:solidFill>
                          <a:schemeClr val="bg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r>
              <a:tr h="315932">
                <a:tc>
                  <a:txBody>
                    <a:bodyPr/>
                    <a:lstStyle/>
                    <a:p>
                      <a:pPr algn="ctr" fontAlgn="b"/>
                      <a:endParaRPr lang="es-MX" sz="1400" b="0" i="0" u="none" strike="noStrike" kern="1200" dirty="0">
                        <a:solidFill>
                          <a:srgbClr val="000000"/>
                        </a:solidFill>
                        <a:effectLst/>
                        <a:latin typeface="Century Gothic" pitchFamily="34" charset="0"/>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al 14 de agosto</a:t>
                      </a:r>
                      <a:endParaRPr lang="es-MX" sz="1400" b="0" i="0" u="none" strike="noStrike" dirty="0">
                        <a:solidFill>
                          <a:srgbClr val="000000"/>
                        </a:solidFill>
                        <a:effectLst/>
                        <a:latin typeface="Century Gothic"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al 15 de julio</a:t>
                      </a:r>
                      <a:endParaRPr lang="es-MX" sz="1400" b="0" i="0" u="none" strike="noStrike" dirty="0">
                        <a:solidFill>
                          <a:srgbClr val="000000"/>
                        </a:solidFill>
                        <a:effectLst/>
                        <a:latin typeface="Century Gothic"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2041">
                <a:tc>
                  <a:txBody>
                    <a:bodyPr/>
                    <a:lstStyle/>
                    <a:p>
                      <a:pPr algn="l" fontAlgn="b"/>
                      <a:r>
                        <a:rPr lang="es-MX" sz="1400" b="1" i="0" u="none" strike="noStrike" kern="1200" dirty="0" smtClean="0">
                          <a:solidFill>
                            <a:srgbClr val="000000"/>
                          </a:solidFill>
                          <a:effectLst/>
                          <a:latin typeface="Century Gothic" pitchFamily="34" charset="0"/>
                          <a:ea typeface="+mn-ea"/>
                          <a:cs typeface="+mn-cs"/>
                        </a:rPr>
                        <a:t>Tasa de Rendimiento</a:t>
                      </a:r>
                      <a:r>
                        <a:rPr lang="es-MX" sz="1400" b="1" i="0" u="none" strike="noStrike" kern="1200" baseline="0" dirty="0" smtClean="0">
                          <a:solidFill>
                            <a:srgbClr val="000000"/>
                          </a:solidFill>
                          <a:effectLst/>
                          <a:latin typeface="Century Gothic" pitchFamily="34" charset="0"/>
                          <a:ea typeface="+mn-ea"/>
                          <a:cs typeface="+mn-cs"/>
                        </a:rPr>
                        <a:t> Anualizada (Valuación al corte)</a:t>
                      </a:r>
                      <a:endParaRPr lang="es-MX" sz="1400" b="1" i="0" u="none" strike="noStrike" kern="1200" dirty="0">
                        <a:solidFill>
                          <a:srgbClr val="000000"/>
                        </a:solidFill>
                        <a:effectLst/>
                        <a:latin typeface="Century Gothic" pitchFamily="34" charset="0"/>
                        <a:ea typeface="+mn-ea"/>
                        <a:cs typeface="+mn-cs"/>
                      </a:endParaRPr>
                    </a:p>
                  </a:txBody>
                  <a:tcPr marL="25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3.59</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3.52%</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15932">
                <a:tc>
                  <a:txBody>
                    <a:bodyPr/>
                    <a:lstStyle/>
                    <a:p>
                      <a:pPr algn="l" fontAlgn="b"/>
                      <a:r>
                        <a:rPr lang="es-MX" sz="1400" b="1" u="none" strike="noStrike" dirty="0">
                          <a:effectLst/>
                          <a:latin typeface="Century Gothic" pitchFamily="34" charset="0"/>
                        </a:rPr>
                        <a:t>Tasa de </a:t>
                      </a:r>
                      <a:r>
                        <a:rPr lang="es-MX" sz="1400" b="1" u="none" strike="noStrike" dirty="0" smtClean="0">
                          <a:effectLst/>
                          <a:latin typeface="Century Gothic" pitchFamily="34" charset="0"/>
                        </a:rPr>
                        <a:t>rendimiento (a</a:t>
                      </a:r>
                      <a:r>
                        <a:rPr lang="es-MX" sz="1400" b="1" u="none" strike="noStrike" baseline="0" dirty="0" smtClean="0">
                          <a:effectLst/>
                          <a:latin typeface="Century Gothic" pitchFamily="34" charset="0"/>
                        </a:rPr>
                        <a:t> vencimiento) YTM</a:t>
                      </a:r>
                      <a:endParaRPr lang="es-MX" sz="1400" b="1" i="0" u="none" strike="noStrike" dirty="0">
                        <a:solidFill>
                          <a:srgbClr val="000000"/>
                        </a:solidFill>
                        <a:effectLst/>
                        <a:latin typeface="Century Gothic" pitchFamily="34" charset="0"/>
                      </a:endParaRPr>
                    </a:p>
                  </a:txBody>
                  <a:tcPr marL="25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3.46%</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3.53%</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69806">
                <a:tc>
                  <a:txBody>
                    <a:bodyPr/>
                    <a:lstStyle/>
                    <a:p>
                      <a:pPr mar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Duración (años)</a:t>
                      </a:r>
                      <a:endParaRPr lang="es-MX" sz="1400" b="1" i="0" u="none" strike="noStrike" kern="1200" dirty="0">
                        <a:solidFill>
                          <a:srgbClr val="000000"/>
                        </a:solidFill>
                        <a:effectLst/>
                        <a:latin typeface="Century Gothic" pitchFamily="34" charset="0"/>
                        <a:ea typeface="+mn-ea"/>
                        <a:cs typeface="+mn-cs"/>
                      </a:endParaRPr>
                    </a:p>
                  </a:txBody>
                  <a:tcPr marL="25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1.75</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1.60</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9741">
                <a:tc>
                  <a:txBody>
                    <a:bodyPr/>
                    <a:lstStyle/>
                    <a:p>
                      <a:pPr mar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VaR</a:t>
                      </a:r>
                      <a:endParaRPr lang="es-MX" sz="1400" b="1" i="0" u="none" strike="noStrike" kern="1200" dirty="0">
                        <a:solidFill>
                          <a:srgbClr val="000000"/>
                        </a:solidFill>
                        <a:effectLst/>
                        <a:latin typeface="Century Gothic" pitchFamily="34" charset="0"/>
                        <a:ea typeface="+mn-ea"/>
                        <a:cs typeface="+mn-cs"/>
                      </a:endParaRPr>
                    </a:p>
                  </a:txBody>
                  <a:tcPr marL="25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-0.01%</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-0.01%</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69741">
                <a:tc>
                  <a:txBody>
                    <a:bodyPr/>
                    <a:lstStyle/>
                    <a:p>
                      <a:pPr lvl="0" algn="l" fontAlgn="b"/>
                      <a:r>
                        <a:rPr lang="es-MX" sz="1400" b="1" i="0" u="none" strike="noStrike" dirty="0" smtClean="0">
                          <a:solidFill>
                            <a:srgbClr val="000000"/>
                          </a:solidFill>
                          <a:effectLst/>
                          <a:latin typeface="Century Gothic" pitchFamily="34" charset="0"/>
                        </a:rPr>
                        <a:t>Activos netos</a:t>
                      </a:r>
                      <a:endParaRPr lang="es-MX" sz="1400" b="1" i="0" u="none" strike="noStrike" dirty="0">
                        <a:solidFill>
                          <a:srgbClr val="000000"/>
                        </a:solidFill>
                        <a:effectLst/>
                        <a:latin typeface="Century Gothic" pitchFamily="34" charset="0"/>
                      </a:endParaRPr>
                    </a:p>
                  </a:txBody>
                  <a:tcPr marL="25200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400" b="0" i="0" u="none" strike="noStrike" kern="1200" baseline="0" dirty="0" smtClean="0">
                          <a:solidFill>
                            <a:schemeClr val="tx1"/>
                          </a:solidFill>
                          <a:effectLst/>
                          <a:latin typeface="Century Gothic" pitchFamily="34" charset="0"/>
                          <a:ea typeface="+mn-ea"/>
                          <a:cs typeface="+mn-cs"/>
                        </a:rPr>
                        <a:t>15,532,087</a:t>
                      </a:r>
                      <a:endParaRPr lang="es-MX" sz="1400" b="0" i="0" u="none" strike="noStrike" kern="1200" dirty="0" smtClean="0">
                        <a:solidFill>
                          <a:srgbClr val="000000"/>
                        </a:solidFill>
                        <a:effectLst/>
                        <a:latin typeface="Century Gothic" pitchFamily="34" charset="0"/>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457200" rtl="0" eaLnBrk="1" fontAlgn="b" latinLnBrk="0" hangingPunct="1"/>
                      <a:r>
                        <a:rPr lang="es-MX" sz="1400" b="0" i="0" u="none" strike="noStrike" kern="1200" baseline="0" dirty="0" smtClean="0">
                          <a:solidFill>
                            <a:schemeClr val="tx1"/>
                          </a:solidFill>
                          <a:effectLst/>
                          <a:latin typeface="Century Gothic" pitchFamily="34" charset="0"/>
                          <a:ea typeface="+mn-ea"/>
                          <a:cs typeface="+mn-cs"/>
                        </a:rPr>
                        <a:t>11,379,614</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9741">
                <a:tc>
                  <a:txBody>
                    <a:bodyPr/>
                    <a:lstStyle/>
                    <a:p>
                      <a:pPr lvl="0" algn="l" fontAlgn="b"/>
                      <a:r>
                        <a:rPr lang="es-MX" sz="1400" b="1" i="0" u="none" strike="noStrike" dirty="0" smtClean="0">
                          <a:solidFill>
                            <a:srgbClr val="000000"/>
                          </a:solidFill>
                          <a:effectLst/>
                          <a:latin typeface="Century Gothic" pitchFamily="34" charset="0"/>
                        </a:rPr>
                        <a:t>Precio de la acción</a:t>
                      </a:r>
                      <a:endParaRPr lang="es-MX" sz="1400" b="1" i="0" u="none" strike="noStrike" dirty="0">
                        <a:solidFill>
                          <a:srgbClr val="000000"/>
                        </a:solidFill>
                        <a:effectLst/>
                        <a:latin typeface="Century Gothic" pitchFamily="34" charset="0"/>
                      </a:endParaRPr>
                    </a:p>
                  </a:txBody>
                  <a:tcPr marL="25200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1.0161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1.0128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27</a:t>
            </a:fld>
            <a:endParaRPr lang="es-ES" sz="1050" dirty="0">
              <a:solidFill>
                <a:prstClr val="black"/>
              </a:solidFill>
              <a:latin typeface="Century Gothic" pitchFamily="34" charset="0"/>
              <a:cs typeface="Arial" pitchFamily="34" charset="0"/>
            </a:endParaRPr>
          </a:p>
        </p:txBody>
      </p:sp>
      <p:graphicFrame>
        <p:nvGraphicFramePr>
          <p:cNvPr id="11" name="5 Gráfico"/>
          <p:cNvGraphicFramePr>
            <a:graphicFrameLocks/>
          </p:cNvGraphicFramePr>
          <p:nvPr>
            <p:extLst>
              <p:ext uri="{D42A27DB-BD31-4B8C-83A1-F6EECF244321}">
                <p14:modId xmlns:p14="http://schemas.microsoft.com/office/powerpoint/2010/main" val="2263475085"/>
              </p:ext>
            </p:extLst>
          </p:nvPr>
        </p:nvGraphicFramePr>
        <p:xfrm>
          <a:off x="144000" y="3952008"/>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3 Gráfico"/>
          <p:cNvGraphicFramePr>
            <a:graphicFrameLocks/>
          </p:cNvGraphicFramePr>
          <p:nvPr>
            <p:extLst>
              <p:ext uri="{D42A27DB-BD31-4B8C-83A1-F6EECF244321}">
                <p14:modId xmlns:p14="http://schemas.microsoft.com/office/powerpoint/2010/main" val="2067781227"/>
              </p:ext>
            </p:extLst>
          </p:nvPr>
        </p:nvGraphicFramePr>
        <p:xfrm>
          <a:off x="4452730" y="3952008"/>
          <a:ext cx="469127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2584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374260"/>
            <a:ext cx="7680158" cy="742950"/>
          </a:xfrm>
        </p:spPr>
        <p:txBody>
          <a:bodyPr>
            <a:noAutofit/>
          </a:bodyPr>
          <a:lstStyle/>
          <a:p>
            <a:r>
              <a:rPr lang="es-MX" sz="2400" b="1" dirty="0">
                <a:latin typeface="Century Gothic" pitchFamily="34" charset="0"/>
              </a:rPr>
              <a:t>Composición por tipo de activo</a:t>
            </a:r>
            <a:endParaRPr lang="en-US" sz="2400" b="1" dirty="0">
              <a:solidFill>
                <a:srgbClr val="C00000"/>
              </a:solidFill>
              <a:latin typeface="Century Gothic" pitchFamily="34" charset="0"/>
              <a:cs typeface="Arial" pitchFamily="34" charset="0"/>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28</a:t>
            </a:fld>
            <a:endParaRPr lang="es-ES" sz="1050" dirty="0">
              <a:solidFill>
                <a:prstClr val="black"/>
              </a:solidFill>
              <a:latin typeface="Century Gothic" pitchFamily="34" charset="0"/>
              <a:cs typeface="Arial" pitchFamily="34" charset="0"/>
            </a:endParaRPr>
          </a:p>
        </p:txBody>
      </p:sp>
      <p:graphicFrame>
        <p:nvGraphicFramePr>
          <p:cNvPr id="7" name="2 Gráfico"/>
          <p:cNvGraphicFramePr>
            <a:graphicFrameLocks/>
          </p:cNvGraphicFramePr>
          <p:nvPr>
            <p:extLst>
              <p:ext uri="{D42A27DB-BD31-4B8C-83A1-F6EECF244321}">
                <p14:modId xmlns:p14="http://schemas.microsoft.com/office/powerpoint/2010/main" val="623610297"/>
              </p:ext>
            </p:extLst>
          </p:nvPr>
        </p:nvGraphicFramePr>
        <p:xfrm>
          <a:off x="144000" y="1117210"/>
          <a:ext cx="4086094" cy="28266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3 Gráfico"/>
          <p:cNvGraphicFramePr>
            <a:graphicFrameLocks/>
          </p:cNvGraphicFramePr>
          <p:nvPr>
            <p:extLst>
              <p:ext uri="{D42A27DB-BD31-4B8C-83A1-F6EECF244321}">
                <p14:modId xmlns:p14="http://schemas.microsoft.com/office/powerpoint/2010/main" val="1378757603"/>
              </p:ext>
            </p:extLst>
          </p:nvPr>
        </p:nvGraphicFramePr>
        <p:xfrm>
          <a:off x="4317558" y="1104289"/>
          <a:ext cx="4862954" cy="28585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4 Gráfico"/>
          <p:cNvGraphicFramePr>
            <a:graphicFrameLocks/>
          </p:cNvGraphicFramePr>
          <p:nvPr>
            <p:extLst>
              <p:ext uri="{D42A27DB-BD31-4B8C-83A1-F6EECF244321}">
                <p14:modId xmlns:p14="http://schemas.microsoft.com/office/powerpoint/2010/main" val="2091613750"/>
              </p:ext>
            </p:extLst>
          </p:nvPr>
        </p:nvGraphicFramePr>
        <p:xfrm>
          <a:off x="1364776" y="3943847"/>
          <a:ext cx="6073254"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080525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29</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transición del régimen de inversión SB1 al SB2</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entorno económico</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composición de la cartera del FANVIT</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resultados, estrategia de inversión y composición  del FINVIT.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los avances en la implementación de lo establecido en la fracción V del Art. 51 del Estatuto Orgánico del Infonavit (Comité Cumplimiento Legal)</a:t>
            </a:r>
            <a:endParaRPr lang="es-MX" sz="1600" b="1" dirty="0" smtClean="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3 de septiembre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15671649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lumnHeader"/>
          <p:cNvSpPr>
            <a:spLocks noChangeArrowheads="1"/>
          </p:cNvSpPr>
          <p:nvPr/>
        </p:nvSpPr>
        <p:spPr bwMode="gray">
          <a:xfrm>
            <a:off x="-34880" y="1552488"/>
            <a:ext cx="1620000"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defRPr/>
            </a:pPr>
            <a:r>
              <a:rPr lang="es-MX" sz="1200" b="1" kern="0" dirty="0">
                <a:solidFill>
                  <a:sysClr val="windowText" lastClr="000000"/>
                </a:solidFill>
                <a:latin typeface="Century Gothic" pitchFamily="34" charset="0"/>
              </a:rPr>
              <a:t>Fondo</a:t>
            </a:r>
          </a:p>
        </p:txBody>
      </p:sp>
      <p:cxnSp>
        <p:nvCxnSpPr>
          <p:cNvPr id="7" name="6 Conector recto"/>
          <p:cNvCxnSpPr/>
          <p:nvPr/>
        </p:nvCxnSpPr>
        <p:spPr>
          <a:xfrm>
            <a:off x="34001" y="1890104"/>
            <a:ext cx="1476000" cy="0"/>
          </a:xfrm>
          <a:prstGeom prst="line">
            <a:avLst/>
          </a:prstGeom>
          <a:noFill/>
          <a:ln w="22225" cap="flat" cmpd="sng" algn="ctr">
            <a:solidFill>
              <a:srgbClr val="BB2D2C"/>
            </a:solidFill>
            <a:prstDash val="solid"/>
          </a:ln>
          <a:effectLst/>
        </p:spPr>
      </p:cxnSp>
      <p:cxnSp>
        <p:nvCxnSpPr>
          <p:cNvPr id="8" name="7 Conector recto"/>
          <p:cNvCxnSpPr/>
          <p:nvPr/>
        </p:nvCxnSpPr>
        <p:spPr>
          <a:xfrm>
            <a:off x="1736057" y="1890104"/>
            <a:ext cx="3024000" cy="0"/>
          </a:xfrm>
          <a:prstGeom prst="line">
            <a:avLst/>
          </a:prstGeom>
          <a:noFill/>
          <a:ln w="22225" cap="flat" cmpd="sng" algn="ctr">
            <a:solidFill>
              <a:srgbClr val="BB2D2C"/>
            </a:solidFill>
            <a:prstDash val="solid"/>
          </a:ln>
          <a:effectLst/>
        </p:spPr>
      </p:cxnSp>
      <p:sp>
        <p:nvSpPr>
          <p:cNvPr id="9" name="ColumnHeader"/>
          <p:cNvSpPr>
            <a:spLocks noChangeArrowheads="1"/>
          </p:cNvSpPr>
          <p:nvPr/>
        </p:nvSpPr>
        <p:spPr bwMode="gray">
          <a:xfrm>
            <a:off x="1865637" y="1552405"/>
            <a:ext cx="2834020"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defRPr/>
            </a:pPr>
            <a:r>
              <a:rPr lang="es-MX" sz="1200" b="1" kern="0" dirty="0">
                <a:solidFill>
                  <a:sysClr val="windowText" lastClr="000000"/>
                </a:solidFill>
                <a:latin typeface="Century Gothic" pitchFamily="34" charset="0"/>
              </a:rPr>
              <a:t>Implementación Legal</a:t>
            </a:r>
          </a:p>
        </p:txBody>
      </p:sp>
      <p:sp>
        <p:nvSpPr>
          <p:cNvPr id="10" name="ColumnHeader"/>
          <p:cNvSpPr>
            <a:spLocks noChangeArrowheads="1"/>
          </p:cNvSpPr>
          <p:nvPr/>
        </p:nvSpPr>
        <p:spPr bwMode="gray">
          <a:xfrm>
            <a:off x="5741840" y="1552488"/>
            <a:ext cx="2692470"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defRPr/>
            </a:pPr>
            <a:r>
              <a:rPr lang="es-MX" sz="1200" b="1" kern="0" dirty="0">
                <a:solidFill>
                  <a:sysClr val="windowText" lastClr="000000"/>
                </a:solidFill>
                <a:latin typeface="Century Gothic" pitchFamily="34" charset="0"/>
              </a:rPr>
              <a:t>Implementación Operativa</a:t>
            </a:r>
          </a:p>
        </p:txBody>
      </p:sp>
      <p:cxnSp>
        <p:nvCxnSpPr>
          <p:cNvPr id="11" name="10 Conector recto"/>
          <p:cNvCxnSpPr/>
          <p:nvPr/>
        </p:nvCxnSpPr>
        <p:spPr>
          <a:xfrm>
            <a:off x="5057073" y="1890104"/>
            <a:ext cx="3564000" cy="0"/>
          </a:xfrm>
          <a:prstGeom prst="line">
            <a:avLst/>
          </a:prstGeom>
          <a:noFill/>
          <a:ln w="22225" cap="flat" cmpd="sng" algn="ctr">
            <a:solidFill>
              <a:srgbClr val="BB2D2C"/>
            </a:solidFill>
            <a:prstDash val="solid"/>
          </a:ln>
          <a:effectLst/>
        </p:spPr>
      </p:cxnSp>
      <p:sp>
        <p:nvSpPr>
          <p:cNvPr id="12" name="Rectangle 62"/>
          <p:cNvSpPr/>
          <p:nvPr/>
        </p:nvSpPr>
        <p:spPr>
          <a:xfrm>
            <a:off x="78063" y="1933814"/>
            <a:ext cx="1368000" cy="1146395"/>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a:r>
              <a:rPr lang="es-MX" sz="1100" b="1" dirty="0">
                <a:solidFill>
                  <a:prstClr val="white"/>
                </a:solidFill>
                <a:latin typeface="Century Gothic" pitchFamily="34" charset="0"/>
              </a:rPr>
              <a:t>Fondo de Jubilaciones y Pensiones (FJP)</a:t>
            </a:r>
          </a:p>
        </p:txBody>
      </p:sp>
      <p:sp>
        <p:nvSpPr>
          <p:cNvPr id="13" name="Rectangle 62"/>
          <p:cNvSpPr/>
          <p:nvPr/>
        </p:nvSpPr>
        <p:spPr>
          <a:xfrm>
            <a:off x="78063" y="3182628"/>
            <a:ext cx="1368000" cy="1140655"/>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a:r>
              <a:rPr lang="es-MX" sz="1100" b="1" dirty="0">
                <a:solidFill>
                  <a:prstClr val="white"/>
                </a:solidFill>
                <a:latin typeface="Century Gothic" pitchFamily="34" charset="0"/>
              </a:rPr>
              <a:t>Fondo de Ahorro (FOAH)</a:t>
            </a:r>
          </a:p>
        </p:txBody>
      </p:sp>
      <p:sp>
        <p:nvSpPr>
          <p:cNvPr id="14" name="Rectangle 62"/>
          <p:cNvSpPr/>
          <p:nvPr/>
        </p:nvSpPr>
        <p:spPr>
          <a:xfrm>
            <a:off x="78063" y="4449510"/>
            <a:ext cx="1368000" cy="1153184"/>
          </a:xfrm>
          <a:prstGeom prst="rect">
            <a:avLst/>
          </a:prstGeom>
          <a:solidFill>
            <a:srgbClr val="017475"/>
          </a:solidFill>
          <a:ln w="9525" algn="ctr">
            <a:solidFill>
              <a:schemeClr val="accent5"/>
            </a:solidFill>
            <a:miter lim="800000"/>
            <a:headEnd type="none" w="lg" len="lg"/>
            <a:tailEnd type="none" w="lg" len="lg"/>
          </a:ln>
        </p:spPr>
        <p:txBody>
          <a:bodyPr wrap="square" lIns="36000" tIns="91440" bIns="91440" rtlCol="0" anchor="ctr" anchorCtr="1"/>
          <a:lstStyle/>
          <a:p>
            <a:pPr algn="ctr"/>
            <a:r>
              <a:rPr lang="es-MX" sz="1100" b="1" dirty="0">
                <a:solidFill>
                  <a:prstClr val="white"/>
                </a:solidFill>
                <a:latin typeface="Century Gothic" pitchFamily="34" charset="0"/>
              </a:rPr>
              <a:t>Fondo Jubilación por Contribución Definida (CONDE): </a:t>
            </a:r>
          </a:p>
        </p:txBody>
      </p:sp>
      <p:sp>
        <p:nvSpPr>
          <p:cNvPr id="15" name="Rectangle 62"/>
          <p:cNvSpPr/>
          <p:nvPr/>
        </p:nvSpPr>
        <p:spPr>
          <a:xfrm>
            <a:off x="78063" y="5732571"/>
            <a:ext cx="1368000" cy="874366"/>
          </a:xfrm>
          <a:prstGeom prst="rect">
            <a:avLst/>
          </a:prstGeom>
          <a:solidFill>
            <a:schemeClr val="tx2"/>
          </a:solidFill>
          <a:ln w="9525" algn="ctr">
            <a:solidFill>
              <a:schemeClr val="accent1"/>
            </a:solidFill>
            <a:miter lim="800000"/>
            <a:headEnd type="none" w="lg" len="lg"/>
            <a:tailEnd type="none" w="lg" len="lg"/>
          </a:ln>
        </p:spPr>
        <p:txBody>
          <a:bodyPr wrap="square" lIns="0" tIns="91440" rIns="36000" bIns="91440" rtlCol="0" anchor="ctr" anchorCtr="1"/>
          <a:lstStyle/>
          <a:p>
            <a:pPr algn="ctr"/>
            <a:r>
              <a:rPr lang="es-MX" sz="1100" b="1" dirty="0">
                <a:solidFill>
                  <a:prstClr val="white"/>
                </a:solidFill>
                <a:latin typeface="Century Gothic" pitchFamily="34" charset="0"/>
              </a:rPr>
              <a:t>Fondo de Protección de Pagos (FPP)</a:t>
            </a:r>
          </a:p>
        </p:txBody>
      </p:sp>
      <p:cxnSp>
        <p:nvCxnSpPr>
          <p:cNvPr id="16" name="15 Conector recto"/>
          <p:cNvCxnSpPr/>
          <p:nvPr/>
        </p:nvCxnSpPr>
        <p:spPr>
          <a:xfrm flipV="1">
            <a:off x="129450" y="3125140"/>
            <a:ext cx="8640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flipV="1">
            <a:off x="91235" y="4384019"/>
            <a:ext cx="4752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flipV="1">
            <a:off x="37120" y="5624641"/>
            <a:ext cx="8640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1 Título"/>
          <p:cNvSpPr>
            <a:spLocks noGrp="1"/>
          </p:cNvSpPr>
          <p:nvPr>
            <p:ph type="title"/>
          </p:nvPr>
        </p:nvSpPr>
        <p:spPr>
          <a:xfrm>
            <a:off x="144462" y="287338"/>
            <a:ext cx="7170737" cy="631825"/>
          </a:xfrm>
        </p:spPr>
        <p:txBody>
          <a:bodyPr>
            <a:noAutofit/>
          </a:bodyPr>
          <a:lstStyle/>
          <a:p>
            <a:r>
              <a:rPr lang="es-MX" sz="2400" b="1" dirty="0" smtClean="0">
                <a:latin typeface="Microsoft YaHei" pitchFamily="34" charset="-122"/>
                <a:ea typeface="Microsoft YaHei" pitchFamily="34" charset="-122"/>
              </a:rPr>
              <a:t>Avances sobre la gestión de otros Fondos del Infonavit</a:t>
            </a:r>
            <a:endParaRPr lang="es-MX" sz="2400" b="1" dirty="0">
              <a:latin typeface="Microsoft YaHei" pitchFamily="34" charset="-122"/>
              <a:ea typeface="Microsoft YaHei" pitchFamily="34" charset="-122"/>
            </a:endParaRPr>
          </a:p>
        </p:txBody>
      </p:sp>
      <p:graphicFrame>
        <p:nvGraphicFramePr>
          <p:cNvPr id="20" name="19 Tabla"/>
          <p:cNvGraphicFramePr>
            <a:graphicFrameLocks noGrp="1"/>
          </p:cNvGraphicFramePr>
          <p:nvPr>
            <p:extLst>
              <p:ext uri="{D42A27DB-BD31-4B8C-83A1-F6EECF244321}">
                <p14:modId xmlns:p14="http://schemas.microsoft.com/office/powerpoint/2010/main" val="2277732971"/>
              </p:ext>
            </p:extLst>
          </p:nvPr>
        </p:nvGraphicFramePr>
        <p:xfrm>
          <a:off x="1501537" y="1934324"/>
          <a:ext cx="7543810" cy="4698892"/>
        </p:xfrm>
        <a:graphic>
          <a:graphicData uri="http://schemas.openxmlformats.org/drawingml/2006/table">
            <a:tbl>
              <a:tblPr firstRow="1" bandRow="1"/>
              <a:tblGrid>
                <a:gridCol w="3408538"/>
                <a:gridCol w="4135272"/>
              </a:tblGrid>
              <a:tr h="936373">
                <a:tc>
                  <a:txBody>
                    <a:bodyPr/>
                    <a:lstStyle/>
                    <a:p>
                      <a:pPr marL="171450" indent="-171450" algn="just">
                        <a:buFont typeface="Arial" panose="020B0604020202020204" pitchFamily="34" charset="0"/>
                        <a:buChar char="•"/>
                      </a:pPr>
                      <a:r>
                        <a:rPr lang="es-MX" sz="1150" b="1" dirty="0" smtClean="0">
                          <a:latin typeface="Century Gothic" pitchFamily="34" charset="0"/>
                        </a:rPr>
                        <a:t>Fideicomiso:</a:t>
                      </a:r>
                      <a:r>
                        <a:rPr lang="es-MX" sz="1150" b="1" baseline="0" dirty="0" smtClean="0">
                          <a:latin typeface="Century Gothic" pitchFamily="34" charset="0"/>
                        </a:rPr>
                        <a:t> </a:t>
                      </a:r>
                      <a:r>
                        <a:rPr lang="es-MX" sz="1150" baseline="0" dirty="0" smtClean="0">
                          <a:latin typeface="Century Gothic" pitchFamily="34" charset="0"/>
                        </a:rPr>
                        <a:t>El</a:t>
                      </a:r>
                      <a:r>
                        <a:rPr lang="es-MX" sz="1150" dirty="0" smtClean="0">
                          <a:latin typeface="Century Gothic" pitchFamily="34" charset="0"/>
                        </a:rPr>
                        <a:t> 27 de febrero de 2015, el INFONAVIT constituyó con Banco Actinver, el Fideicomiso No. F/1953 </a:t>
                      </a:r>
                    </a:p>
                    <a:p>
                      <a:pPr marL="171450" indent="-171450" algn="just">
                        <a:buFont typeface="Arial" panose="020B0604020202020204" pitchFamily="34" charset="0"/>
                        <a:buChar char="•"/>
                      </a:pPr>
                      <a:r>
                        <a:rPr lang="es-MX" sz="1150" b="1" dirty="0" smtClean="0">
                          <a:latin typeface="Century Gothic" pitchFamily="34" charset="0"/>
                        </a:rPr>
                        <a:t>Custodio:</a:t>
                      </a:r>
                      <a:r>
                        <a:rPr lang="es-MX" sz="1150" b="1" baseline="0" dirty="0" smtClean="0">
                          <a:latin typeface="Century Gothic" pitchFamily="34" charset="0"/>
                        </a:rPr>
                        <a:t> </a:t>
                      </a:r>
                      <a:r>
                        <a:rPr lang="es-MX" sz="1150" b="0" baseline="0" dirty="0" smtClean="0">
                          <a:latin typeface="Century Gothic" pitchFamily="34" charset="0"/>
                        </a:rPr>
                        <a:t>Contrato </a:t>
                      </a:r>
                      <a:r>
                        <a:rPr lang="es-MX" sz="1150" b="0" dirty="0" smtClean="0">
                          <a:latin typeface="Century Gothic" pitchFamily="34" charset="0"/>
                        </a:rPr>
                        <a:t>formalizado.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baseline="0" dirty="0" smtClean="0">
                          <a:latin typeface="Century Gothic" pitchFamily="34" charset="0"/>
                        </a:rPr>
                        <a:t>Valuadora: </a:t>
                      </a:r>
                      <a:r>
                        <a:rPr lang="es-MX" sz="1150" dirty="0" smtClean="0">
                          <a:latin typeface="Century Gothic" pitchFamily="34" charset="0"/>
                        </a:rPr>
                        <a:t>Se cuenta con versión final de contrato</a:t>
                      </a:r>
                      <a:r>
                        <a:rPr lang="es-MX" sz="1150" baseline="0" dirty="0" smtClean="0">
                          <a:latin typeface="Century Gothic" pitchFamily="34" charset="0"/>
                        </a:rPr>
                        <a:t>, en proceso de formalización.</a:t>
                      </a:r>
                      <a:endParaRPr lang="es-MX" sz="1150" dirty="0">
                        <a:latin typeface="Century Gothic"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0" baseline="0" dirty="0" smtClean="0">
                          <a:latin typeface="Century Gothic" pitchFamily="34" charset="0"/>
                        </a:rPr>
                        <a:t>Se definió el nuevo flujo para la operación del fondo.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0" baseline="0" dirty="0" smtClean="0">
                          <a:latin typeface="Century Gothic" pitchFamily="34" charset="0"/>
                        </a:rPr>
                        <a:t>Una vez formalizados los vehículos legales, se instruirá al Fideicomiso actual de transferencia de posiciones a la nueva cuenta del Custodio, para que con ese acto se llegue a su extinción e inicie la gestión de los recursos por parte del Instituto. </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r h="1085763">
                <a:tc>
                  <a:txBody>
                    <a:bodyPr/>
                    <a:lstStyle/>
                    <a:p>
                      <a:pPr marL="171450" indent="-171450" algn="just">
                        <a:buFont typeface="Arial" panose="020B0604020202020204" pitchFamily="34" charset="0"/>
                        <a:buChar char="•"/>
                      </a:pPr>
                      <a:r>
                        <a:rPr lang="es-MX" sz="1150" b="1" dirty="0" smtClean="0">
                          <a:latin typeface="Century Gothic" pitchFamily="34" charset="0"/>
                        </a:rPr>
                        <a:t>Fideicomiso:</a:t>
                      </a:r>
                      <a:r>
                        <a:rPr lang="es-MX" sz="1150" b="1" baseline="0" dirty="0" smtClean="0">
                          <a:latin typeface="Century Gothic" pitchFamily="34" charset="0"/>
                        </a:rPr>
                        <a:t> </a:t>
                      </a:r>
                      <a:r>
                        <a:rPr lang="es-MX" sz="1150" baseline="0" dirty="0" smtClean="0">
                          <a:latin typeface="Century Gothic" pitchFamily="34" charset="0"/>
                        </a:rPr>
                        <a:t>El</a:t>
                      </a:r>
                      <a:r>
                        <a:rPr lang="es-MX" sz="1150" dirty="0" smtClean="0">
                          <a:latin typeface="Century Gothic" pitchFamily="34" charset="0"/>
                        </a:rPr>
                        <a:t> 12 de marzo de 2015, el INFONAVIT constituyó con Banco Actinver, el Fideicomiso No. F/1981.</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dirty="0" smtClean="0">
                          <a:latin typeface="Century Gothic" pitchFamily="34" charset="0"/>
                        </a:rPr>
                        <a:t>Custodio</a:t>
                      </a:r>
                      <a:r>
                        <a:rPr lang="es-MX" sz="1150" dirty="0" smtClean="0">
                          <a:latin typeface="Century Gothic" pitchFamily="34" charset="0"/>
                        </a:rPr>
                        <a:t>:  </a:t>
                      </a:r>
                      <a:r>
                        <a:rPr lang="es-MX" sz="1150" b="0" baseline="0" dirty="0" smtClean="0">
                          <a:latin typeface="Century Gothic" pitchFamily="34" charset="0"/>
                        </a:rPr>
                        <a:t>Contrato </a:t>
                      </a:r>
                      <a:r>
                        <a:rPr lang="es-MX" sz="1150" b="0" dirty="0" smtClean="0">
                          <a:latin typeface="Century Gothic" pitchFamily="34" charset="0"/>
                        </a:rPr>
                        <a:t>formalizado.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baseline="0" dirty="0" smtClean="0">
                          <a:latin typeface="Century Gothic" pitchFamily="34" charset="0"/>
                        </a:rPr>
                        <a:t>Valuadora: </a:t>
                      </a:r>
                      <a:r>
                        <a:rPr lang="es-MX" sz="1150" dirty="0" smtClean="0">
                          <a:latin typeface="Century Gothic" pitchFamily="34" charset="0"/>
                        </a:rPr>
                        <a:t>Se cuenta con versión final de contrato</a:t>
                      </a:r>
                      <a:r>
                        <a:rPr lang="es-MX" sz="1150" baseline="0" dirty="0" smtClean="0">
                          <a:latin typeface="Century Gothic" pitchFamily="34" charset="0"/>
                        </a:rPr>
                        <a:t>, en proceso de formalización.</a:t>
                      </a:r>
                      <a:endParaRPr lang="es-MX" sz="1150" dirty="0" smtClean="0">
                        <a:latin typeface="Century Gothic" pitchFamily="34" charset="0"/>
                      </a:endParaRPr>
                    </a:p>
                    <a:p>
                      <a:pPr marL="171450" indent="-171450" algn="just">
                        <a:buFont typeface="Arial" panose="020B0604020202020204" pitchFamily="34" charset="0"/>
                        <a:buChar char="•"/>
                      </a:pPr>
                      <a:endParaRPr lang="es-ES" sz="1150" baseline="0" dirty="0" smtClean="0">
                        <a:latin typeface="Century Gothic" pitchFamily="34" charset="0"/>
                      </a:endParaRPr>
                    </a:p>
                  </a:txBody>
                  <a:tcPr marT="72000">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rowSpan="2">
                  <a:txBody>
                    <a:bodyPr/>
                    <a:lstStyle/>
                    <a:p>
                      <a:pPr marL="171450" indent="-171450" algn="just">
                        <a:buFont typeface="Arial" panose="020B0604020202020204" pitchFamily="34" charset="0"/>
                        <a:buChar char="•"/>
                      </a:pPr>
                      <a:r>
                        <a:rPr lang="es-MX" sz="1150" b="0" dirty="0" smtClean="0">
                          <a:latin typeface="Century Gothic" pitchFamily="34" charset="0"/>
                        </a:rPr>
                        <a:t>Para avanzar en la implementación de los nuevos parámetros autorizados por el Consejo de Administración para la gestión del fondo se encuentran pendientes definiciones sobre temas laborales por parte de la Subdirección General de Administración de Personas</a:t>
                      </a:r>
                      <a:r>
                        <a:rPr lang="es-MX" sz="1150" b="0" baseline="0" dirty="0" smtClean="0">
                          <a:latin typeface="Century Gothic" pitchFamily="34" charset="0"/>
                        </a:rPr>
                        <a:t> y la Subdirección General Jurídica. </a:t>
                      </a:r>
                    </a:p>
                    <a:p>
                      <a:pPr marL="171450" indent="-171450" algn="just">
                        <a:buFont typeface="Arial" panose="020B0604020202020204" pitchFamily="34" charset="0"/>
                        <a:buChar char="•"/>
                      </a:pPr>
                      <a:r>
                        <a:rPr lang="es-MX" sz="1150" b="0" baseline="0" dirty="0" smtClean="0">
                          <a:latin typeface="Century Gothic" pitchFamily="34" charset="0"/>
                        </a:rPr>
                        <a:t>La Gerencia Sr. de Mercados Financieros y Gestión de Inversiones (MFGI) esta en espera de la respuesta a dichas definiciones para poder continuar con el proceso de implementación de los fondos.</a:t>
                      </a:r>
                      <a:endParaRPr lang="es-ES" sz="1150" b="0" baseline="0" dirty="0" smtClean="0">
                        <a:latin typeface="Century Gothic" pitchFamily="34"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r h="1243612">
                <a:tc>
                  <a:txBody>
                    <a:bodyPr/>
                    <a:lstStyle/>
                    <a:p>
                      <a:pPr marL="171450" indent="-171450" algn="just">
                        <a:buFont typeface="Arial" panose="020B0604020202020204" pitchFamily="34" charset="0"/>
                        <a:buChar char="•"/>
                      </a:pPr>
                      <a:r>
                        <a:rPr lang="es-MX" sz="1150" b="1" dirty="0" smtClean="0">
                          <a:latin typeface="Century Gothic" pitchFamily="34" charset="0"/>
                        </a:rPr>
                        <a:t>Fideicomiso:</a:t>
                      </a:r>
                      <a:r>
                        <a:rPr lang="es-MX" sz="1150" baseline="0" dirty="0" smtClean="0">
                          <a:latin typeface="Century Gothic" pitchFamily="34" charset="0"/>
                        </a:rPr>
                        <a:t> El</a:t>
                      </a:r>
                      <a:r>
                        <a:rPr lang="es-MX" sz="1150" dirty="0" smtClean="0">
                          <a:latin typeface="Century Gothic" pitchFamily="34" charset="0"/>
                        </a:rPr>
                        <a:t> </a:t>
                      </a:r>
                      <a:r>
                        <a:rPr lang="es-MX" sz="1150" baseline="0" dirty="0" smtClean="0">
                          <a:latin typeface="Century Gothic" pitchFamily="34" charset="0"/>
                        </a:rPr>
                        <a:t>12 de marzo de 2015, el INFONAVIT constituyó con Banco Actinver, el Fideicomiso No. F/1983</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dirty="0" smtClean="0">
                          <a:latin typeface="Century Gothic" pitchFamily="34" charset="0"/>
                        </a:rPr>
                        <a:t>Custodio</a:t>
                      </a:r>
                      <a:r>
                        <a:rPr lang="es-MX" sz="1150" dirty="0" smtClean="0">
                          <a:latin typeface="Century Gothic" pitchFamily="34" charset="0"/>
                        </a:rPr>
                        <a:t>:  </a:t>
                      </a:r>
                      <a:r>
                        <a:rPr lang="es-MX" sz="1150" b="0" baseline="0" dirty="0" smtClean="0">
                          <a:latin typeface="Century Gothic" pitchFamily="34" charset="0"/>
                        </a:rPr>
                        <a:t>Contrato </a:t>
                      </a:r>
                      <a:r>
                        <a:rPr lang="es-MX" sz="1150" b="0" dirty="0" smtClean="0">
                          <a:latin typeface="Century Gothic" pitchFamily="34" charset="0"/>
                        </a:rPr>
                        <a:t>formalizado.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baseline="0" dirty="0" smtClean="0">
                          <a:latin typeface="Century Gothic" pitchFamily="34" charset="0"/>
                        </a:rPr>
                        <a:t>Valuadora: </a:t>
                      </a:r>
                      <a:r>
                        <a:rPr lang="es-MX" sz="1150" dirty="0" smtClean="0">
                          <a:latin typeface="Century Gothic" pitchFamily="34" charset="0"/>
                        </a:rPr>
                        <a:t>Se cuenta con versión final de contrato</a:t>
                      </a:r>
                      <a:r>
                        <a:rPr lang="es-MX" sz="1150" baseline="0" dirty="0" smtClean="0">
                          <a:latin typeface="Century Gothic" pitchFamily="34" charset="0"/>
                        </a:rPr>
                        <a:t>, en proceso de formalización.</a:t>
                      </a:r>
                      <a:endParaRPr lang="es-MX" sz="1150" dirty="0">
                        <a:latin typeface="Century Gothic" pitchFamily="34"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vMerge="1">
                  <a:txBody>
                    <a:bodyPr/>
                    <a:lstStyle/>
                    <a:p>
                      <a:pPr marL="171450" indent="-171450" algn="just">
                        <a:buFont typeface="Arial" panose="020B0604020202020204" pitchFamily="34" charset="0"/>
                        <a:buChar char="•"/>
                      </a:pPr>
                      <a:endParaRPr lang="es-MX" sz="1150" b="0" dirty="0">
                        <a:latin typeface="Century Gothic"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936373">
                <a:tc gridSpan="2">
                  <a:txBody>
                    <a:bodyPr/>
                    <a:lstStyle/>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0" baseline="0" dirty="0" smtClean="0">
                          <a:latin typeface="Century Gothic" pitchFamily="34" charset="0"/>
                        </a:rPr>
                        <a:t>La Gerencia Sr. de MFGI se encuentra operativamente lista para iniciar la gestión del fondo, se está en espera de recibir la aprobación por parte del actual Comité Técnico del Fideicomiso para iniciar la gestión del FPP, en términos de la nueva política aprobada por el Consejo de Administración.</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0" baseline="0" dirty="0" smtClean="0">
                          <a:latin typeface="Century Gothic" pitchFamily="34" charset="0"/>
                        </a:rPr>
                        <a:t>La contratación de Fideicomiso y Custodio esta sujeta a aprobación del Comité Técnico.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0" baseline="0" dirty="0" smtClean="0">
                          <a:latin typeface="Century Gothic" pitchFamily="34" charset="0"/>
                        </a:rPr>
                        <a:t>Se requerirá la elaboración y formalización de procesos.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50" b="0" baseline="0" dirty="0" smtClean="0">
                        <a:latin typeface="Century Gothic"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bl>
          </a:graphicData>
        </a:graphic>
      </p:graphicFrame>
      <p:sp>
        <p:nvSpPr>
          <p:cNvPr id="2" name="1 Rectángulo"/>
          <p:cNvSpPr/>
          <p:nvPr/>
        </p:nvSpPr>
        <p:spPr>
          <a:xfrm>
            <a:off x="144463" y="969335"/>
            <a:ext cx="8904004" cy="646331"/>
          </a:xfrm>
          <a:prstGeom prst="rect">
            <a:avLst/>
          </a:prstGeom>
        </p:spPr>
        <p:txBody>
          <a:bodyPr wrap="square">
            <a:spAutoFit/>
          </a:bodyPr>
          <a:lstStyle/>
          <a:p>
            <a:pPr marL="177800" indent="-177800" defTabSz="913881">
              <a:buFont typeface="Arial" pitchFamily="34" charset="0"/>
              <a:buChar char="•"/>
            </a:pPr>
            <a:r>
              <a:rPr lang="es-MX" sz="1200" dirty="0">
                <a:solidFill>
                  <a:prstClr val="black"/>
                </a:solidFill>
                <a:latin typeface="Century Gothic" pitchFamily="34" charset="0"/>
              </a:rPr>
              <a:t>Con relación a los avances en la implementación de lo establecido en la fracción V del Art. 51 del Estatuto Orgánico del Infonavit sobre  “Administrar el marco de gestión de los distintos fondos del Instituto, de acuerdo con los parámetros autorizados por el Consejo de Administración” se informa lo siguiente:</a:t>
            </a:r>
          </a:p>
        </p:txBody>
      </p:sp>
    </p:spTree>
    <p:extLst>
      <p:ext uri="{BB962C8B-B14F-4D97-AF65-F5344CB8AC3E}">
        <p14:creationId xmlns:p14="http://schemas.microsoft.com/office/powerpoint/2010/main" val="4260579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4119605" cy="1051612"/>
          </a:xfrm>
        </p:spPr>
        <p:txBody>
          <a:bodyPr>
            <a:normAutofit fontScale="90000"/>
          </a:bodyPr>
          <a:lstStyle/>
          <a:p>
            <a:r>
              <a:rPr lang="es-MX" sz="2500" b="1" dirty="0">
                <a:latin typeface="Century Gothic" pitchFamily="34" charset="0"/>
              </a:rPr>
              <a:t>Grupo de Trabajo de </a:t>
            </a:r>
            <a:r>
              <a:rPr lang="es-MX" sz="2500" b="1" dirty="0" smtClean="0">
                <a:latin typeface="Century Gothic" pitchFamily="34" charset="0"/>
              </a:rPr>
              <a:t>Inversiones</a:t>
            </a:r>
            <a:br>
              <a:rPr lang="es-MX" sz="2500" b="1" dirty="0" smtClean="0">
                <a:latin typeface="Century Gothic" pitchFamily="34" charset="0"/>
              </a:rPr>
            </a:br>
            <a:r>
              <a:rPr lang="es-MX" sz="2500" b="1" dirty="0" smtClean="0">
                <a:latin typeface="Century Gothic" pitchFamily="34" charset="0"/>
              </a:rPr>
              <a:t>Sesión </a:t>
            </a:r>
            <a:r>
              <a:rPr lang="es-MX" sz="2500" b="1" dirty="0">
                <a:latin typeface="Century Gothic" pitchFamily="34" charset="0"/>
              </a:rPr>
              <a:t>número </a:t>
            </a:r>
            <a:r>
              <a:rPr lang="es-MX" sz="2500" b="1" dirty="0" smtClean="0">
                <a:latin typeface="Century Gothic" pitchFamily="34" charset="0"/>
              </a:rPr>
              <a:t>011</a:t>
            </a:r>
            <a:endParaRPr lang="es-MX" sz="2500" b="1" dirty="0">
              <a:latin typeface="Century Gothic" pitchFamily="34" charset="0"/>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Century Gothic" pitchFamily="34" charset="0"/>
              </a:rPr>
              <a:t>Septiembre 2015</a:t>
            </a:r>
            <a:endParaRPr lang="es-MX" sz="2000" dirty="0">
              <a:latin typeface="Century Gothic" pitchFamily="34" charset="0"/>
            </a:endParaRPr>
          </a:p>
        </p:txBody>
      </p:sp>
    </p:spTree>
    <p:custDataLst>
      <p:tags r:id="rId1"/>
    </p:custDataLst>
    <p:extLst>
      <p:ext uri="{BB962C8B-B14F-4D97-AF65-F5344CB8AC3E}">
        <p14:creationId xmlns:p14="http://schemas.microsoft.com/office/powerpoint/2010/main" val="32942099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SLIDESTYLE" val="CoverPage"/>
</p:tagLst>
</file>

<file path=ppt/tags/tag9.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5.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60613</TotalTime>
  <Words>4346</Words>
  <Application>Microsoft Office PowerPoint</Application>
  <PresentationFormat>Carta (216 x 279 mm)</PresentationFormat>
  <Paragraphs>673</Paragraphs>
  <Slides>32</Slides>
  <Notes>21</Notes>
  <HiddenSlides>0</HiddenSlides>
  <MMClips>0</MMClips>
  <ScaleCrop>false</ScaleCrop>
  <HeadingPairs>
    <vt:vector size="6" baseType="variant">
      <vt:variant>
        <vt:lpstr>Tema</vt:lpstr>
      </vt:variant>
      <vt:variant>
        <vt:i4>9</vt:i4>
      </vt:variant>
      <vt:variant>
        <vt:lpstr>Servidores OLE incrustados</vt:lpstr>
      </vt:variant>
      <vt:variant>
        <vt:i4>1</vt:i4>
      </vt:variant>
      <vt:variant>
        <vt:lpstr>Títulos de diapositiva</vt:lpstr>
      </vt:variant>
      <vt:variant>
        <vt:i4>32</vt:i4>
      </vt:variant>
    </vt:vector>
  </HeadingPairs>
  <TitlesOfParts>
    <vt:vector size="42" baseType="lpstr">
      <vt:lpstr>blank</vt:lpstr>
      <vt:lpstr>1_blank</vt:lpstr>
      <vt:lpstr>2_blank</vt:lpstr>
      <vt:lpstr>3_blank</vt:lpstr>
      <vt:lpstr>4_blank</vt:lpstr>
      <vt:lpstr>Infonavit_2015</vt:lpstr>
      <vt:lpstr>1_Infonavit_2015</vt:lpstr>
      <vt:lpstr>2_Infonavit_2015</vt:lpstr>
      <vt:lpstr>5_blank</vt:lpstr>
      <vt:lpstr>think-cell Slide</vt:lpstr>
      <vt:lpstr>Grupo de Trabajo de Inversiones Sesión número 011</vt:lpstr>
      <vt:lpstr>Presentación de PowerPoint</vt:lpstr>
      <vt:lpstr>Implicaciones para llegar a un portafolio SB2</vt:lpstr>
      <vt:lpstr>Estrategia de inversión para llegar a un portafolio SB2 (1/2)</vt:lpstr>
      <vt:lpstr>Estrategia de inversión para llegar a un portafolio SB2 (2/2)</vt:lpstr>
      <vt:lpstr>Presentación de PowerPoint</vt:lpstr>
      <vt:lpstr>Escenario económico: Agosto 2015</vt:lpstr>
      <vt:lpstr>Un año difícil para países emergentes</vt:lpstr>
      <vt:lpstr>Países emergentes han tenido que intervenir</vt:lpstr>
      <vt:lpstr>El tipo de cambio llegó a máximos históricos</vt:lpstr>
      <vt:lpstr>Los analistas esperan subida de tasa en septiembre </vt:lpstr>
      <vt:lpstr>Presentación de PowerPoint</vt:lpstr>
      <vt:lpstr>Estrategia de inversión </vt:lpstr>
      <vt:lpstr>Presentación de PowerPoint</vt:lpstr>
      <vt:lpstr>Presentación de PowerPoint</vt:lpstr>
      <vt:lpstr>Resultados económicos del FANVIT</vt:lpstr>
      <vt:lpstr>Resultados económicos del FANVIT</vt:lpstr>
      <vt:lpstr>Resultados económicos del FANVIT </vt:lpstr>
      <vt:lpstr>Activos bajo gestión etapas inicial, híbrida e interna</vt:lpstr>
      <vt:lpstr>Presentación de PowerPoint</vt:lpstr>
      <vt:lpstr>Composición de la cartera</vt:lpstr>
      <vt:lpstr>Composición por tipo de activo</vt:lpstr>
      <vt:lpstr>Composición por tipo de activo</vt:lpstr>
      <vt:lpstr>Presentación de PowerPoint</vt:lpstr>
      <vt:lpstr>Participación en el FINVIT</vt:lpstr>
      <vt:lpstr>Aportaciones al FINVIT</vt:lpstr>
      <vt:lpstr>Estrategia de inversión FINVIT </vt:lpstr>
      <vt:lpstr>Resultados y composición de la cartera del FINVIT</vt:lpstr>
      <vt:lpstr>Composición por tipo de activo</vt:lpstr>
      <vt:lpstr>Presentación de PowerPoint</vt:lpstr>
      <vt:lpstr>Avances sobre la gestión de otros Fondos del Infonavit</vt:lpstr>
      <vt:lpstr>Grupo de Trabajo de Inversiones Sesión número 011</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Trumbley Arroyo Paula Susana</cp:lastModifiedBy>
  <cp:revision>1266</cp:revision>
  <cp:lastPrinted>2014-10-10T17:14:48Z</cp:lastPrinted>
  <dcterms:created xsi:type="dcterms:W3CDTF">2014-04-09T15:13:30Z</dcterms:created>
  <dcterms:modified xsi:type="dcterms:W3CDTF">2016-01-21T00:50:40Z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