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tags/tag5.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6.xml" ContentType="application/vnd.openxmlformats-officedocument.theme+xml"/>
  <Override PartName="/ppt/tags/tag6.xml" ContentType="application/vnd.openxmlformats-officedocument.presentationml.tags+xml"/>
  <Override PartName="/ppt/theme/theme7.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bookmarkIdSeed="2">
  <p:sldMasterIdLst>
    <p:sldMasterId id="2147483656" r:id="rId1"/>
    <p:sldMasterId id="2147483677" r:id="rId2"/>
    <p:sldMasterId id="2147483699" r:id="rId3"/>
    <p:sldMasterId id="2147483719" r:id="rId4"/>
    <p:sldMasterId id="2147483731" r:id="rId5"/>
    <p:sldMasterId id="2147483737" r:id="rId6"/>
  </p:sldMasterIdLst>
  <p:notesMasterIdLst>
    <p:notesMasterId r:id="rId40"/>
  </p:notesMasterIdLst>
  <p:sldIdLst>
    <p:sldId id="261" r:id="rId7"/>
    <p:sldId id="517" r:id="rId8"/>
    <p:sldId id="696" r:id="rId9"/>
    <p:sldId id="657" r:id="rId10"/>
    <p:sldId id="674" r:id="rId11"/>
    <p:sldId id="710" r:id="rId12"/>
    <p:sldId id="637" r:id="rId13"/>
    <p:sldId id="663" r:id="rId14"/>
    <p:sldId id="653" r:id="rId15"/>
    <p:sldId id="711" r:id="rId16"/>
    <p:sldId id="681" r:id="rId17"/>
    <p:sldId id="668" r:id="rId18"/>
    <p:sldId id="694" r:id="rId19"/>
    <p:sldId id="690" r:id="rId20"/>
    <p:sldId id="686" r:id="rId21"/>
    <p:sldId id="682" r:id="rId22"/>
    <p:sldId id="701" r:id="rId23"/>
    <p:sldId id="691" r:id="rId24"/>
    <p:sldId id="692" r:id="rId25"/>
    <p:sldId id="708" r:id="rId26"/>
    <p:sldId id="702" r:id="rId27"/>
    <p:sldId id="703" r:id="rId28"/>
    <p:sldId id="704" r:id="rId29"/>
    <p:sldId id="705" r:id="rId30"/>
    <p:sldId id="706" r:id="rId31"/>
    <p:sldId id="707" r:id="rId32"/>
    <p:sldId id="683" r:id="rId33"/>
    <p:sldId id="697" r:id="rId34"/>
    <p:sldId id="698" r:id="rId35"/>
    <p:sldId id="699" r:id="rId36"/>
    <p:sldId id="700" r:id="rId37"/>
    <p:sldId id="685" r:id="rId38"/>
    <p:sldId id="689" r:id="rId39"/>
  </p:sldIdLst>
  <p:sldSz cx="9144000" cy="6858000" type="letter"/>
  <p:notesSz cx="7010400" cy="9296400"/>
  <p:custDataLst>
    <p:tags r:id="rId41"/>
  </p:custDataLst>
  <p:defaultTex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0000"/>
    <a:srgbClr val="CC0000"/>
    <a:srgbClr val="FF7979"/>
    <a:srgbClr val="E2E2E2"/>
    <a:srgbClr val="BB2D2C"/>
    <a:srgbClr val="E8B7B7"/>
    <a:srgbClr val="808080"/>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36" autoAdjust="0"/>
    <p:restoredTop sz="94671" autoAdjust="0"/>
  </p:normalViewPr>
  <p:slideViewPr>
    <p:cSldViewPr snapToGrid="0" snapToObjects="1" showGuides="1">
      <p:cViewPr>
        <p:scale>
          <a:sx n="90" d="100"/>
          <a:sy n="90" d="100"/>
        </p:scale>
        <p:origin x="-2814" y="-1002"/>
      </p:cViewPr>
      <p:guideLst>
        <p:guide orient="horz" pos="2156"/>
        <p:guide orient="horz" pos="3804"/>
        <p:guide pos="5759"/>
        <p:guide pos="205"/>
      </p:guideLst>
    </p:cSldViewPr>
  </p:slideViewPr>
  <p:notesTextViewPr>
    <p:cViewPr>
      <p:scale>
        <a:sx n="100" d="100"/>
        <a:sy n="100" d="100"/>
      </p:scale>
      <p:origin x="0" y="0"/>
    </p:cViewPr>
  </p:notesTextViewPr>
  <p:sorterViewPr>
    <p:cViewPr>
      <p:scale>
        <a:sx n="60" d="100"/>
        <a:sy n="60" d="100"/>
      </p:scale>
      <p:origin x="0" y="1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IN332849\AppData\Local\Microsoft\Windows\Temporary%20Internet%20Files\Content.Outlook\5ECFLT2G\graficas%202.xlsx"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6.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1045067537289546"/>
          <c:y val="0.18002040829154942"/>
          <c:w val="0.84483387747263294"/>
          <c:h val="0.59460835566581527"/>
        </c:manualLayout>
      </c:layout>
      <c:barChart>
        <c:barDir val="col"/>
        <c:grouping val="clustered"/>
        <c:varyColors val="0"/>
        <c:ser>
          <c:idx val="0"/>
          <c:order val="0"/>
          <c:spPr>
            <a:solidFill>
              <a:schemeClr val="tx2">
                <a:lumMod val="75000"/>
              </a:schemeClr>
            </a:solidFill>
          </c:spPr>
          <c:invertIfNegative val="0"/>
          <c:cat>
            <c:strRef>
              <c:f>Hoja1!$A$4:$A$8</c:f>
              <c:strCache>
                <c:ptCount val="5"/>
                <c:pt idx="0">
                  <c:v>México</c:v>
                </c:pt>
                <c:pt idx="1">
                  <c:v>EE.UU.</c:v>
                </c:pt>
                <c:pt idx="2">
                  <c:v>Japón</c:v>
                </c:pt>
                <c:pt idx="3">
                  <c:v>Reino Unido</c:v>
                </c:pt>
                <c:pt idx="4">
                  <c:v>Eurozona</c:v>
                </c:pt>
              </c:strCache>
            </c:strRef>
          </c:cat>
          <c:val>
            <c:numRef>
              <c:f>Hoja1!$B$4:$B$8</c:f>
              <c:numCache>
                <c:formatCode>General</c:formatCode>
                <c:ptCount val="5"/>
                <c:pt idx="0">
                  <c:v>-1.1500000000000004</c:v>
                </c:pt>
                <c:pt idx="1">
                  <c:v>-1.45</c:v>
                </c:pt>
                <c:pt idx="2">
                  <c:v>-3.1999999999999997</c:v>
                </c:pt>
                <c:pt idx="3">
                  <c:v>-1</c:v>
                </c:pt>
                <c:pt idx="4">
                  <c:v>-0.25</c:v>
                </c:pt>
              </c:numCache>
            </c:numRef>
          </c:val>
        </c:ser>
        <c:dLbls>
          <c:showLegendKey val="0"/>
          <c:showVal val="0"/>
          <c:showCatName val="0"/>
          <c:showSerName val="0"/>
          <c:showPercent val="0"/>
          <c:showBubbleSize val="0"/>
        </c:dLbls>
        <c:gapWidth val="150"/>
        <c:axId val="40280832"/>
        <c:axId val="40282368"/>
      </c:barChart>
      <c:catAx>
        <c:axId val="40280832"/>
        <c:scaling>
          <c:orientation val="minMax"/>
        </c:scaling>
        <c:delete val="0"/>
        <c:axPos val="b"/>
        <c:majorTickMark val="out"/>
        <c:minorTickMark val="none"/>
        <c:tickLblPos val="low"/>
        <c:txPr>
          <a:bodyPr/>
          <a:lstStyle/>
          <a:p>
            <a:pPr>
              <a:defRPr sz="900">
                <a:latin typeface="+mn-lt"/>
              </a:defRPr>
            </a:pPr>
            <a:endParaRPr lang="es-MX"/>
          </a:p>
        </c:txPr>
        <c:crossAx val="40282368"/>
        <c:crosses val="autoZero"/>
        <c:auto val="1"/>
        <c:lblAlgn val="ctr"/>
        <c:lblOffset val="100"/>
        <c:noMultiLvlLbl val="0"/>
      </c:catAx>
      <c:valAx>
        <c:axId val="40282368"/>
        <c:scaling>
          <c:orientation val="minMax"/>
        </c:scaling>
        <c:delete val="0"/>
        <c:axPos val="l"/>
        <c:majorGridlines/>
        <c:numFmt formatCode="General" sourceLinked="1"/>
        <c:majorTickMark val="out"/>
        <c:minorTickMark val="none"/>
        <c:tickLblPos val="nextTo"/>
        <c:txPr>
          <a:bodyPr/>
          <a:lstStyle/>
          <a:p>
            <a:pPr>
              <a:defRPr sz="1000"/>
            </a:pPr>
            <a:endParaRPr lang="es-MX"/>
          </a:p>
        </c:txPr>
        <c:crossAx val="40280832"/>
        <c:crosses val="autoZero"/>
        <c:crossBetween val="between"/>
      </c:valAx>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s-MX"/>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lgn="l">
              <a:defRPr sz="1200"/>
            </a:pPr>
            <a:r>
              <a:rPr lang="en-US" sz="1200"/>
              <a:t>Niveles de tenencia</a:t>
            </a:r>
            <a:r>
              <a:rPr lang="en-US" sz="1200" baseline="0"/>
              <a:t> extranjera de Bonos, Cetes y Udibonos</a:t>
            </a:r>
            <a:endParaRPr lang="en-US" sz="1200"/>
          </a:p>
        </c:rich>
      </c:tx>
      <c:layout>
        <c:manualLayout>
          <c:xMode val="edge"/>
          <c:yMode val="edge"/>
          <c:x val="1.1737246401708005E-2"/>
          <c:y val="0"/>
        </c:manualLayout>
      </c:layout>
      <c:overlay val="0"/>
    </c:title>
    <c:autoTitleDeleted val="0"/>
    <c:plotArea>
      <c:layout/>
      <c:lineChart>
        <c:grouping val="standard"/>
        <c:varyColors val="0"/>
        <c:ser>
          <c:idx val="0"/>
          <c:order val="0"/>
          <c:tx>
            <c:v>serie</c:v>
          </c:tx>
          <c:spPr>
            <a:ln>
              <a:solidFill>
                <a:schemeClr val="tx2">
                  <a:lumMod val="60000"/>
                  <a:lumOff val="40000"/>
                </a:schemeClr>
              </a:solidFill>
            </a:ln>
          </c:spPr>
          <c:marker>
            <c:symbol val="none"/>
          </c:marker>
          <c:cat>
            <c:numRef>
              <c:f>Hoja1!$A$13:$A$951</c:f>
              <c:numCache>
                <c:formatCode>dd/mm/yyyy</c:formatCode>
                <c:ptCount val="939"/>
                <c:pt idx="0">
                  <c:v>40546</c:v>
                </c:pt>
                <c:pt idx="1">
                  <c:v>40547</c:v>
                </c:pt>
                <c:pt idx="2">
                  <c:v>40548</c:v>
                </c:pt>
                <c:pt idx="3">
                  <c:v>40549</c:v>
                </c:pt>
                <c:pt idx="4">
                  <c:v>40550</c:v>
                </c:pt>
                <c:pt idx="5">
                  <c:v>40553</c:v>
                </c:pt>
                <c:pt idx="6">
                  <c:v>40554</c:v>
                </c:pt>
                <c:pt idx="7">
                  <c:v>40555</c:v>
                </c:pt>
                <c:pt idx="8">
                  <c:v>40556</c:v>
                </c:pt>
                <c:pt idx="9">
                  <c:v>40557</c:v>
                </c:pt>
                <c:pt idx="10">
                  <c:v>40560</c:v>
                </c:pt>
                <c:pt idx="11">
                  <c:v>40561</c:v>
                </c:pt>
                <c:pt idx="12">
                  <c:v>40562</c:v>
                </c:pt>
                <c:pt idx="13">
                  <c:v>40563</c:v>
                </c:pt>
                <c:pt idx="14">
                  <c:v>40564</c:v>
                </c:pt>
                <c:pt idx="15">
                  <c:v>40567</c:v>
                </c:pt>
                <c:pt idx="16">
                  <c:v>40568</c:v>
                </c:pt>
                <c:pt idx="17">
                  <c:v>40569</c:v>
                </c:pt>
                <c:pt idx="18">
                  <c:v>40570</c:v>
                </c:pt>
                <c:pt idx="19">
                  <c:v>40571</c:v>
                </c:pt>
                <c:pt idx="20">
                  <c:v>40574</c:v>
                </c:pt>
                <c:pt idx="21">
                  <c:v>40575</c:v>
                </c:pt>
                <c:pt idx="22">
                  <c:v>40576</c:v>
                </c:pt>
                <c:pt idx="23">
                  <c:v>40577</c:v>
                </c:pt>
                <c:pt idx="24">
                  <c:v>40578</c:v>
                </c:pt>
                <c:pt idx="25">
                  <c:v>40582</c:v>
                </c:pt>
                <c:pt idx="26">
                  <c:v>40583</c:v>
                </c:pt>
                <c:pt idx="27">
                  <c:v>40584</c:v>
                </c:pt>
                <c:pt idx="28">
                  <c:v>40585</c:v>
                </c:pt>
                <c:pt idx="29">
                  <c:v>40588</c:v>
                </c:pt>
                <c:pt idx="30">
                  <c:v>40589</c:v>
                </c:pt>
                <c:pt idx="31">
                  <c:v>40590</c:v>
                </c:pt>
                <c:pt idx="32">
                  <c:v>40591</c:v>
                </c:pt>
                <c:pt idx="33">
                  <c:v>40592</c:v>
                </c:pt>
                <c:pt idx="34">
                  <c:v>40595</c:v>
                </c:pt>
                <c:pt idx="35">
                  <c:v>40596</c:v>
                </c:pt>
                <c:pt idx="36">
                  <c:v>40597</c:v>
                </c:pt>
                <c:pt idx="37">
                  <c:v>40598</c:v>
                </c:pt>
                <c:pt idx="38">
                  <c:v>40599</c:v>
                </c:pt>
                <c:pt idx="39">
                  <c:v>40602</c:v>
                </c:pt>
                <c:pt idx="40">
                  <c:v>40603</c:v>
                </c:pt>
                <c:pt idx="41">
                  <c:v>40604</c:v>
                </c:pt>
                <c:pt idx="42">
                  <c:v>40605</c:v>
                </c:pt>
                <c:pt idx="43">
                  <c:v>40606</c:v>
                </c:pt>
                <c:pt idx="44">
                  <c:v>40609</c:v>
                </c:pt>
                <c:pt idx="45">
                  <c:v>40610</c:v>
                </c:pt>
                <c:pt idx="46">
                  <c:v>40611</c:v>
                </c:pt>
                <c:pt idx="47">
                  <c:v>40612</c:v>
                </c:pt>
                <c:pt idx="48">
                  <c:v>40613</c:v>
                </c:pt>
                <c:pt idx="49">
                  <c:v>40616</c:v>
                </c:pt>
                <c:pt idx="50">
                  <c:v>40617</c:v>
                </c:pt>
                <c:pt idx="51">
                  <c:v>40618</c:v>
                </c:pt>
                <c:pt idx="52">
                  <c:v>40619</c:v>
                </c:pt>
                <c:pt idx="53">
                  <c:v>40620</c:v>
                </c:pt>
                <c:pt idx="54">
                  <c:v>40624</c:v>
                </c:pt>
                <c:pt idx="55">
                  <c:v>40625</c:v>
                </c:pt>
                <c:pt idx="56">
                  <c:v>40626</c:v>
                </c:pt>
                <c:pt idx="57">
                  <c:v>40627</c:v>
                </c:pt>
                <c:pt idx="58">
                  <c:v>40630</c:v>
                </c:pt>
                <c:pt idx="59">
                  <c:v>40631</c:v>
                </c:pt>
                <c:pt idx="60">
                  <c:v>40632</c:v>
                </c:pt>
                <c:pt idx="61">
                  <c:v>40633</c:v>
                </c:pt>
                <c:pt idx="62">
                  <c:v>40634</c:v>
                </c:pt>
                <c:pt idx="63">
                  <c:v>40637</c:v>
                </c:pt>
                <c:pt idx="64">
                  <c:v>40638</c:v>
                </c:pt>
                <c:pt idx="65">
                  <c:v>40639</c:v>
                </c:pt>
                <c:pt idx="66">
                  <c:v>40640</c:v>
                </c:pt>
                <c:pt idx="67">
                  <c:v>40641</c:v>
                </c:pt>
                <c:pt idx="68">
                  <c:v>40644</c:v>
                </c:pt>
                <c:pt idx="69">
                  <c:v>40645</c:v>
                </c:pt>
                <c:pt idx="70">
                  <c:v>40646</c:v>
                </c:pt>
                <c:pt idx="71">
                  <c:v>40647</c:v>
                </c:pt>
                <c:pt idx="72">
                  <c:v>40648</c:v>
                </c:pt>
                <c:pt idx="73">
                  <c:v>40651</c:v>
                </c:pt>
                <c:pt idx="74">
                  <c:v>40652</c:v>
                </c:pt>
                <c:pt idx="75">
                  <c:v>40653</c:v>
                </c:pt>
                <c:pt idx="76">
                  <c:v>40658</c:v>
                </c:pt>
                <c:pt idx="77">
                  <c:v>40659</c:v>
                </c:pt>
                <c:pt idx="78">
                  <c:v>40660</c:v>
                </c:pt>
                <c:pt idx="79">
                  <c:v>40661</c:v>
                </c:pt>
                <c:pt idx="80">
                  <c:v>40662</c:v>
                </c:pt>
                <c:pt idx="81">
                  <c:v>40665</c:v>
                </c:pt>
                <c:pt idx="82">
                  <c:v>40666</c:v>
                </c:pt>
                <c:pt idx="83">
                  <c:v>40667</c:v>
                </c:pt>
                <c:pt idx="84">
                  <c:v>40668</c:v>
                </c:pt>
                <c:pt idx="85">
                  <c:v>40669</c:v>
                </c:pt>
                <c:pt idx="86">
                  <c:v>40672</c:v>
                </c:pt>
                <c:pt idx="87">
                  <c:v>40673</c:v>
                </c:pt>
                <c:pt idx="88">
                  <c:v>40674</c:v>
                </c:pt>
                <c:pt idx="89">
                  <c:v>40675</c:v>
                </c:pt>
                <c:pt idx="90">
                  <c:v>40676</c:v>
                </c:pt>
                <c:pt idx="91">
                  <c:v>40679</c:v>
                </c:pt>
                <c:pt idx="92">
                  <c:v>40680</c:v>
                </c:pt>
                <c:pt idx="93">
                  <c:v>40681</c:v>
                </c:pt>
                <c:pt idx="94">
                  <c:v>40682</c:v>
                </c:pt>
                <c:pt idx="95">
                  <c:v>40683</c:v>
                </c:pt>
                <c:pt idx="96">
                  <c:v>40686</c:v>
                </c:pt>
                <c:pt idx="97">
                  <c:v>40687</c:v>
                </c:pt>
                <c:pt idx="98">
                  <c:v>40688</c:v>
                </c:pt>
                <c:pt idx="99">
                  <c:v>40689</c:v>
                </c:pt>
                <c:pt idx="100">
                  <c:v>40690</c:v>
                </c:pt>
                <c:pt idx="101">
                  <c:v>40693</c:v>
                </c:pt>
                <c:pt idx="102">
                  <c:v>40694</c:v>
                </c:pt>
                <c:pt idx="103">
                  <c:v>40695</c:v>
                </c:pt>
                <c:pt idx="104">
                  <c:v>40696</c:v>
                </c:pt>
                <c:pt idx="105">
                  <c:v>40697</c:v>
                </c:pt>
                <c:pt idx="106">
                  <c:v>40700</c:v>
                </c:pt>
                <c:pt idx="107">
                  <c:v>40701</c:v>
                </c:pt>
                <c:pt idx="108">
                  <c:v>40702</c:v>
                </c:pt>
                <c:pt idx="109">
                  <c:v>40703</c:v>
                </c:pt>
                <c:pt idx="110">
                  <c:v>40704</c:v>
                </c:pt>
                <c:pt idx="111">
                  <c:v>40707</c:v>
                </c:pt>
                <c:pt idx="112">
                  <c:v>40708</c:v>
                </c:pt>
                <c:pt idx="113">
                  <c:v>40709</c:v>
                </c:pt>
                <c:pt idx="114">
                  <c:v>40710</c:v>
                </c:pt>
                <c:pt idx="115">
                  <c:v>40711</c:v>
                </c:pt>
                <c:pt idx="116">
                  <c:v>40714</c:v>
                </c:pt>
                <c:pt idx="117">
                  <c:v>40715</c:v>
                </c:pt>
                <c:pt idx="118">
                  <c:v>40716</c:v>
                </c:pt>
                <c:pt idx="119">
                  <c:v>40717</c:v>
                </c:pt>
                <c:pt idx="120">
                  <c:v>40718</c:v>
                </c:pt>
                <c:pt idx="121">
                  <c:v>40721</c:v>
                </c:pt>
                <c:pt idx="122">
                  <c:v>40722</c:v>
                </c:pt>
                <c:pt idx="123">
                  <c:v>40723</c:v>
                </c:pt>
                <c:pt idx="124">
                  <c:v>40724</c:v>
                </c:pt>
                <c:pt idx="125">
                  <c:v>40725</c:v>
                </c:pt>
                <c:pt idx="126">
                  <c:v>40728</c:v>
                </c:pt>
                <c:pt idx="127">
                  <c:v>40729</c:v>
                </c:pt>
                <c:pt idx="128">
                  <c:v>40730</c:v>
                </c:pt>
                <c:pt idx="129">
                  <c:v>40731</c:v>
                </c:pt>
                <c:pt idx="130">
                  <c:v>40732</c:v>
                </c:pt>
                <c:pt idx="131">
                  <c:v>40735</c:v>
                </c:pt>
                <c:pt idx="132">
                  <c:v>40736</c:v>
                </c:pt>
                <c:pt idx="133">
                  <c:v>40737</c:v>
                </c:pt>
                <c:pt idx="134">
                  <c:v>40738</c:v>
                </c:pt>
                <c:pt idx="135">
                  <c:v>40739</c:v>
                </c:pt>
                <c:pt idx="136">
                  <c:v>40742</c:v>
                </c:pt>
                <c:pt idx="137">
                  <c:v>40743</c:v>
                </c:pt>
                <c:pt idx="138">
                  <c:v>40744</c:v>
                </c:pt>
                <c:pt idx="139">
                  <c:v>40745</c:v>
                </c:pt>
                <c:pt idx="140">
                  <c:v>40746</c:v>
                </c:pt>
                <c:pt idx="141">
                  <c:v>40749</c:v>
                </c:pt>
                <c:pt idx="142">
                  <c:v>40750</c:v>
                </c:pt>
                <c:pt idx="143">
                  <c:v>40751</c:v>
                </c:pt>
                <c:pt idx="144">
                  <c:v>40752</c:v>
                </c:pt>
                <c:pt idx="145">
                  <c:v>40753</c:v>
                </c:pt>
                <c:pt idx="146">
                  <c:v>40756</c:v>
                </c:pt>
                <c:pt idx="147">
                  <c:v>40757</c:v>
                </c:pt>
                <c:pt idx="148">
                  <c:v>40758</c:v>
                </c:pt>
                <c:pt idx="149">
                  <c:v>40759</c:v>
                </c:pt>
                <c:pt idx="150">
                  <c:v>40760</c:v>
                </c:pt>
                <c:pt idx="151">
                  <c:v>40763</c:v>
                </c:pt>
                <c:pt idx="152">
                  <c:v>40764</c:v>
                </c:pt>
                <c:pt idx="153">
                  <c:v>40765</c:v>
                </c:pt>
                <c:pt idx="154">
                  <c:v>40766</c:v>
                </c:pt>
                <c:pt idx="155">
                  <c:v>40767</c:v>
                </c:pt>
                <c:pt idx="156">
                  <c:v>40770</c:v>
                </c:pt>
                <c:pt idx="157">
                  <c:v>40771</c:v>
                </c:pt>
                <c:pt idx="158">
                  <c:v>40772</c:v>
                </c:pt>
                <c:pt idx="159">
                  <c:v>40773</c:v>
                </c:pt>
                <c:pt idx="160">
                  <c:v>40774</c:v>
                </c:pt>
                <c:pt idx="161">
                  <c:v>40777</c:v>
                </c:pt>
                <c:pt idx="162">
                  <c:v>40778</c:v>
                </c:pt>
                <c:pt idx="163">
                  <c:v>40779</c:v>
                </c:pt>
                <c:pt idx="164">
                  <c:v>40780</c:v>
                </c:pt>
                <c:pt idx="165">
                  <c:v>40781</c:v>
                </c:pt>
                <c:pt idx="166">
                  <c:v>40784</c:v>
                </c:pt>
                <c:pt idx="167">
                  <c:v>40785</c:v>
                </c:pt>
                <c:pt idx="168">
                  <c:v>40786</c:v>
                </c:pt>
                <c:pt idx="169">
                  <c:v>40787</c:v>
                </c:pt>
                <c:pt idx="170">
                  <c:v>40788</c:v>
                </c:pt>
                <c:pt idx="171">
                  <c:v>40791</c:v>
                </c:pt>
                <c:pt idx="172">
                  <c:v>40792</c:v>
                </c:pt>
                <c:pt idx="173">
                  <c:v>40793</c:v>
                </c:pt>
                <c:pt idx="174">
                  <c:v>40794</c:v>
                </c:pt>
                <c:pt idx="175">
                  <c:v>40795</c:v>
                </c:pt>
                <c:pt idx="176">
                  <c:v>40798</c:v>
                </c:pt>
                <c:pt idx="177">
                  <c:v>40799</c:v>
                </c:pt>
                <c:pt idx="178">
                  <c:v>40800</c:v>
                </c:pt>
                <c:pt idx="179">
                  <c:v>40801</c:v>
                </c:pt>
                <c:pt idx="180">
                  <c:v>40805</c:v>
                </c:pt>
                <c:pt idx="181">
                  <c:v>40806</c:v>
                </c:pt>
                <c:pt idx="182">
                  <c:v>40807</c:v>
                </c:pt>
                <c:pt idx="183">
                  <c:v>40808</c:v>
                </c:pt>
                <c:pt idx="184">
                  <c:v>40809</c:v>
                </c:pt>
                <c:pt idx="185">
                  <c:v>40812</c:v>
                </c:pt>
                <c:pt idx="186">
                  <c:v>40813</c:v>
                </c:pt>
                <c:pt idx="187">
                  <c:v>40814</c:v>
                </c:pt>
                <c:pt idx="188">
                  <c:v>40815</c:v>
                </c:pt>
                <c:pt idx="189">
                  <c:v>40816</c:v>
                </c:pt>
                <c:pt idx="190">
                  <c:v>40819</c:v>
                </c:pt>
                <c:pt idx="191">
                  <c:v>40820</c:v>
                </c:pt>
                <c:pt idx="192">
                  <c:v>40821</c:v>
                </c:pt>
                <c:pt idx="193">
                  <c:v>40822</c:v>
                </c:pt>
                <c:pt idx="194">
                  <c:v>40823</c:v>
                </c:pt>
                <c:pt idx="195">
                  <c:v>40826</c:v>
                </c:pt>
                <c:pt idx="196">
                  <c:v>40827</c:v>
                </c:pt>
                <c:pt idx="197">
                  <c:v>40828</c:v>
                </c:pt>
                <c:pt idx="198">
                  <c:v>40829</c:v>
                </c:pt>
                <c:pt idx="199">
                  <c:v>40830</c:v>
                </c:pt>
                <c:pt idx="200">
                  <c:v>40833</c:v>
                </c:pt>
                <c:pt idx="201">
                  <c:v>40834</c:v>
                </c:pt>
                <c:pt idx="202">
                  <c:v>40835</c:v>
                </c:pt>
                <c:pt idx="203">
                  <c:v>40836</c:v>
                </c:pt>
                <c:pt idx="204">
                  <c:v>40837</c:v>
                </c:pt>
                <c:pt idx="205">
                  <c:v>40840</c:v>
                </c:pt>
                <c:pt idx="206">
                  <c:v>40841</c:v>
                </c:pt>
                <c:pt idx="207">
                  <c:v>40842</c:v>
                </c:pt>
                <c:pt idx="208">
                  <c:v>40843</c:v>
                </c:pt>
                <c:pt idx="209">
                  <c:v>40844</c:v>
                </c:pt>
                <c:pt idx="210">
                  <c:v>40847</c:v>
                </c:pt>
                <c:pt idx="211">
                  <c:v>40848</c:v>
                </c:pt>
                <c:pt idx="212">
                  <c:v>40850</c:v>
                </c:pt>
                <c:pt idx="213">
                  <c:v>40851</c:v>
                </c:pt>
                <c:pt idx="214">
                  <c:v>40854</c:v>
                </c:pt>
                <c:pt idx="215">
                  <c:v>40855</c:v>
                </c:pt>
                <c:pt idx="216">
                  <c:v>40856</c:v>
                </c:pt>
                <c:pt idx="217">
                  <c:v>40857</c:v>
                </c:pt>
                <c:pt idx="218">
                  <c:v>40858</c:v>
                </c:pt>
                <c:pt idx="219">
                  <c:v>40861</c:v>
                </c:pt>
                <c:pt idx="220">
                  <c:v>40862</c:v>
                </c:pt>
                <c:pt idx="221">
                  <c:v>40863</c:v>
                </c:pt>
                <c:pt idx="222">
                  <c:v>40864</c:v>
                </c:pt>
                <c:pt idx="223">
                  <c:v>40865</c:v>
                </c:pt>
                <c:pt idx="224">
                  <c:v>40869</c:v>
                </c:pt>
                <c:pt idx="225">
                  <c:v>40870</c:v>
                </c:pt>
                <c:pt idx="226">
                  <c:v>40871</c:v>
                </c:pt>
                <c:pt idx="227">
                  <c:v>40872</c:v>
                </c:pt>
                <c:pt idx="228">
                  <c:v>40875</c:v>
                </c:pt>
                <c:pt idx="229">
                  <c:v>40876</c:v>
                </c:pt>
                <c:pt idx="230">
                  <c:v>40877</c:v>
                </c:pt>
                <c:pt idx="231">
                  <c:v>40878</c:v>
                </c:pt>
                <c:pt idx="232">
                  <c:v>40879</c:v>
                </c:pt>
                <c:pt idx="233">
                  <c:v>40882</c:v>
                </c:pt>
                <c:pt idx="234">
                  <c:v>40883</c:v>
                </c:pt>
                <c:pt idx="235">
                  <c:v>40884</c:v>
                </c:pt>
                <c:pt idx="236">
                  <c:v>40885</c:v>
                </c:pt>
                <c:pt idx="237">
                  <c:v>40886</c:v>
                </c:pt>
                <c:pt idx="238">
                  <c:v>40890</c:v>
                </c:pt>
                <c:pt idx="239">
                  <c:v>40891</c:v>
                </c:pt>
                <c:pt idx="240">
                  <c:v>40892</c:v>
                </c:pt>
                <c:pt idx="241">
                  <c:v>40893</c:v>
                </c:pt>
                <c:pt idx="242">
                  <c:v>40896</c:v>
                </c:pt>
                <c:pt idx="243">
                  <c:v>40897</c:v>
                </c:pt>
                <c:pt idx="244">
                  <c:v>40898</c:v>
                </c:pt>
                <c:pt idx="245">
                  <c:v>40899</c:v>
                </c:pt>
                <c:pt idx="246">
                  <c:v>40900</c:v>
                </c:pt>
                <c:pt idx="247">
                  <c:v>40903</c:v>
                </c:pt>
                <c:pt idx="248">
                  <c:v>40904</c:v>
                </c:pt>
                <c:pt idx="249">
                  <c:v>40905</c:v>
                </c:pt>
                <c:pt idx="250">
                  <c:v>40906</c:v>
                </c:pt>
                <c:pt idx="251">
                  <c:v>40907</c:v>
                </c:pt>
                <c:pt idx="252">
                  <c:v>40910</c:v>
                </c:pt>
                <c:pt idx="253">
                  <c:v>40911</c:v>
                </c:pt>
                <c:pt idx="254">
                  <c:v>40912</c:v>
                </c:pt>
                <c:pt idx="255">
                  <c:v>40913</c:v>
                </c:pt>
                <c:pt idx="256">
                  <c:v>40914</c:v>
                </c:pt>
                <c:pt idx="257">
                  <c:v>40917</c:v>
                </c:pt>
                <c:pt idx="258">
                  <c:v>40918</c:v>
                </c:pt>
                <c:pt idx="259">
                  <c:v>40919</c:v>
                </c:pt>
                <c:pt idx="260">
                  <c:v>40920</c:v>
                </c:pt>
                <c:pt idx="261">
                  <c:v>40921</c:v>
                </c:pt>
                <c:pt idx="262">
                  <c:v>40924</c:v>
                </c:pt>
                <c:pt idx="263">
                  <c:v>40925</c:v>
                </c:pt>
                <c:pt idx="264">
                  <c:v>40926</c:v>
                </c:pt>
                <c:pt idx="265">
                  <c:v>40927</c:v>
                </c:pt>
                <c:pt idx="266">
                  <c:v>40928</c:v>
                </c:pt>
                <c:pt idx="267">
                  <c:v>40931</c:v>
                </c:pt>
                <c:pt idx="268">
                  <c:v>40932</c:v>
                </c:pt>
                <c:pt idx="269">
                  <c:v>40933</c:v>
                </c:pt>
                <c:pt idx="270">
                  <c:v>40934</c:v>
                </c:pt>
                <c:pt idx="271">
                  <c:v>40935</c:v>
                </c:pt>
                <c:pt idx="272">
                  <c:v>40938</c:v>
                </c:pt>
                <c:pt idx="273">
                  <c:v>40939</c:v>
                </c:pt>
                <c:pt idx="274">
                  <c:v>40940</c:v>
                </c:pt>
                <c:pt idx="275">
                  <c:v>40941</c:v>
                </c:pt>
                <c:pt idx="276">
                  <c:v>40942</c:v>
                </c:pt>
                <c:pt idx="277">
                  <c:v>40946</c:v>
                </c:pt>
                <c:pt idx="278">
                  <c:v>40947</c:v>
                </c:pt>
                <c:pt idx="279">
                  <c:v>40948</c:v>
                </c:pt>
                <c:pt idx="280">
                  <c:v>40949</c:v>
                </c:pt>
                <c:pt idx="281">
                  <c:v>40952</c:v>
                </c:pt>
                <c:pt idx="282">
                  <c:v>40953</c:v>
                </c:pt>
                <c:pt idx="283">
                  <c:v>40954</c:v>
                </c:pt>
                <c:pt idx="284">
                  <c:v>40955</c:v>
                </c:pt>
                <c:pt idx="285">
                  <c:v>40956</c:v>
                </c:pt>
                <c:pt idx="286">
                  <c:v>40959</c:v>
                </c:pt>
                <c:pt idx="287">
                  <c:v>40960</c:v>
                </c:pt>
                <c:pt idx="288">
                  <c:v>40961</c:v>
                </c:pt>
                <c:pt idx="289">
                  <c:v>40962</c:v>
                </c:pt>
                <c:pt idx="290">
                  <c:v>40963</c:v>
                </c:pt>
                <c:pt idx="291">
                  <c:v>40966</c:v>
                </c:pt>
                <c:pt idx="292">
                  <c:v>40967</c:v>
                </c:pt>
                <c:pt idx="293">
                  <c:v>40968</c:v>
                </c:pt>
                <c:pt idx="294">
                  <c:v>40969</c:v>
                </c:pt>
                <c:pt idx="295">
                  <c:v>40970</c:v>
                </c:pt>
                <c:pt idx="296">
                  <c:v>40973</c:v>
                </c:pt>
                <c:pt idx="297">
                  <c:v>40974</c:v>
                </c:pt>
                <c:pt idx="298">
                  <c:v>40975</c:v>
                </c:pt>
                <c:pt idx="299">
                  <c:v>40976</c:v>
                </c:pt>
                <c:pt idx="300">
                  <c:v>40977</c:v>
                </c:pt>
                <c:pt idx="301">
                  <c:v>40980</c:v>
                </c:pt>
                <c:pt idx="302">
                  <c:v>40981</c:v>
                </c:pt>
                <c:pt idx="303">
                  <c:v>40982</c:v>
                </c:pt>
                <c:pt idx="304">
                  <c:v>40983</c:v>
                </c:pt>
                <c:pt idx="305">
                  <c:v>40984</c:v>
                </c:pt>
                <c:pt idx="306">
                  <c:v>40988</c:v>
                </c:pt>
                <c:pt idx="307">
                  <c:v>40989</c:v>
                </c:pt>
                <c:pt idx="308">
                  <c:v>40990</c:v>
                </c:pt>
                <c:pt idx="309">
                  <c:v>40991</c:v>
                </c:pt>
                <c:pt idx="310">
                  <c:v>40994</c:v>
                </c:pt>
                <c:pt idx="311">
                  <c:v>40995</c:v>
                </c:pt>
                <c:pt idx="312">
                  <c:v>40996</c:v>
                </c:pt>
                <c:pt idx="313">
                  <c:v>40997</c:v>
                </c:pt>
                <c:pt idx="314">
                  <c:v>40998</c:v>
                </c:pt>
                <c:pt idx="315">
                  <c:v>41001</c:v>
                </c:pt>
                <c:pt idx="316">
                  <c:v>41002</c:v>
                </c:pt>
                <c:pt idx="317">
                  <c:v>41003</c:v>
                </c:pt>
                <c:pt idx="318">
                  <c:v>41008</c:v>
                </c:pt>
                <c:pt idx="319">
                  <c:v>41009</c:v>
                </c:pt>
                <c:pt idx="320">
                  <c:v>41010</c:v>
                </c:pt>
                <c:pt idx="321">
                  <c:v>41011</c:v>
                </c:pt>
                <c:pt idx="322">
                  <c:v>41012</c:v>
                </c:pt>
                <c:pt idx="323">
                  <c:v>41015</c:v>
                </c:pt>
                <c:pt idx="324">
                  <c:v>41016</c:v>
                </c:pt>
                <c:pt idx="325">
                  <c:v>41017</c:v>
                </c:pt>
                <c:pt idx="326">
                  <c:v>41018</c:v>
                </c:pt>
                <c:pt idx="327">
                  <c:v>41019</c:v>
                </c:pt>
                <c:pt idx="328">
                  <c:v>41022</c:v>
                </c:pt>
                <c:pt idx="329">
                  <c:v>41023</c:v>
                </c:pt>
                <c:pt idx="330">
                  <c:v>41024</c:v>
                </c:pt>
                <c:pt idx="331">
                  <c:v>41025</c:v>
                </c:pt>
                <c:pt idx="332">
                  <c:v>41026</c:v>
                </c:pt>
                <c:pt idx="333">
                  <c:v>41029</c:v>
                </c:pt>
                <c:pt idx="334">
                  <c:v>41031</c:v>
                </c:pt>
                <c:pt idx="335">
                  <c:v>41032</c:v>
                </c:pt>
                <c:pt idx="336">
                  <c:v>41033</c:v>
                </c:pt>
                <c:pt idx="337">
                  <c:v>41036</c:v>
                </c:pt>
                <c:pt idx="338">
                  <c:v>41037</c:v>
                </c:pt>
                <c:pt idx="339">
                  <c:v>41038</c:v>
                </c:pt>
                <c:pt idx="340">
                  <c:v>41039</c:v>
                </c:pt>
                <c:pt idx="341">
                  <c:v>41040</c:v>
                </c:pt>
                <c:pt idx="342">
                  <c:v>41043</c:v>
                </c:pt>
                <c:pt idx="343">
                  <c:v>41044</c:v>
                </c:pt>
                <c:pt idx="344">
                  <c:v>41045</c:v>
                </c:pt>
                <c:pt idx="345">
                  <c:v>41046</c:v>
                </c:pt>
                <c:pt idx="346">
                  <c:v>41047</c:v>
                </c:pt>
                <c:pt idx="347">
                  <c:v>41050</c:v>
                </c:pt>
                <c:pt idx="348">
                  <c:v>41051</c:v>
                </c:pt>
                <c:pt idx="349">
                  <c:v>41052</c:v>
                </c:pt>
                <c:pt idx="350">
                  <c:v>41053</c:v>
                </c:pt>
                <c:pt idx="351">
                  <c:v>41054</c:v>
                </c:pt>
                <c:pt idx="352">
                  <c:v>41057</c:v>
                </c:pt>
                <c:pt idx="353">
                  <c:v>41058</c:v>
                </c:pt>
                <c:pt idx="354">
                  <c:v>41059</c:v>
                </c:pt>
                <c:pt idx="355">
                  <c:v>41060</c:v>
                </c:pt>
                <c:pt idx="356">
                  <c:v>41061</c:v>
                </c:pt>
                <c:pt idx="357">
                  <c:v>41064</c:v>
                </c:pt>
                <c:pt idx="358">
                  <c:v>41065</c:v>
                </c:pt>
                <c:pt idx="359">
                  <c:v>41066</c:v>
                </c:pt>
                <c:pt idx="360">
                  <c:v>41067</c:v>
                </c:pt>
                <c:pt idx="361">
                  <c:v>41068</c:v>
                </c:pt>
                <c:pt idx="362">
                  <c:v>41071</c:v>
                </c:pt>
                <c:pt idx="363">
                  <c:v>41072</c:v>
                </c:pt>
                <c:pt idx="364">
                  <c:v>41073</c:v>
                </c:pt>
                <c:pt idx="365">
                  <c:v>41074</c:v>
                </c:pt>
                <c:pt idx="366">
                  <c:v>41075</c:v>
                </c:pt>
                <c:pt idx="367">
                  <c:v>41078</c:v>
                </c:pt>
                <c:pt idx="368">
                  <c:v>41079</c:v>
                </c:pt>
                <c:pt idx="369">
                  <c:v>41080</c:v>
                </c:pt>
                <c:pt idx="370">
                  <c:v>41081</c:v>
                </c:pt>
                <c:pt idx="371">
                  <c:v>41082</c:v>
                </c:pt>
                <c:pt idx="372">
                  <c:v>41085</c:v>
                </c:pt>
                <c:pt idx="373">
                  <c:v>41086</c:v>
                </c:pt>
                <c:pt idx="374">
                  <c:v>41087</c:v>
                </c:pt>
                <c:pt idx="375">
                  <c:v>41088</c:v>
                </c:pt>
                <c:pt idx="376">
                  <c:v>41089</c:v>
                </c:pt>
                <c:pt idx="377">
                  <c:v>41092</c:v>
                </c:pt>
                <c:pt idx="378">
                  <c:v>41093</c:v>
                </c:pt>
                <c:pt idx="379">
                  <c:v>41094</c:v>
                </c:pt>
                <c:pt idx="380">
                  <c:v>41095</c:v>
                </c:pt>
                <c:pt idx="381">
                  <c:v>41096</c:v>
                </c:pt>
                <c:pt idx="382">
                  <c:v>41099</c:v>
                </c:pt>
                <c:pt idx="383">
                  <c:v>41100</c:v>
                </c:pt>
                <c:pt idx="384">
                  <c:v>41101</c:v>
                </c:pt>
                <c:pt idx="385">
                  <c:v>41102</c:v>
                </c:pt>
                <c:pt idx="386">
                  <c:v>41103</c:v>
                </c:pt>
                <c:pt idx="387">
                  <c:v>41106</c:v>
                </c:pt>
                <c:pt idx="388">
                  <c:v>41107</c:v>
                </c:pt>
                <c:pt idx="389">
                  <c:v>41108</c:v>
                </c:pt>
                <c:pt idx="390">
                  <c:v>41109</c:v>
                </c:pt>
                <c:pt idx="391">
                  <c:v>41110</c:v>
                </c:pt>
                <c:pt idx="392">
                  <c:v>41113</c:v>
                </c:pt>
                <c:pt idx="393">
                  <c:v>41114</c:v>
                </c:pt>
                <c:pt idx="394">
                  <c:v>41115</c:v>
                </c:pt>
                <c:pt idx="395">
                  <c:v>41116</c:v>
                </c:pt>
                <c:pt idx="396">
                  <c:v>41117</c:v>
                </c:pt>
                <c:pt idx="397">
                  <c:v>41120</c:v>
                </c:pt>
                <c:pt idx="398">
                  <c:v>41121</c:v>
                </c:pt>
                <c:pt idx="399">
                  <c:v>41122</c:v>
                </c:pt>
                <c:pt idx="400">
                  <c:v>41123</c:v>
                </c:pt>
                <c:pt idx="401">
                  <c:v>41124</c:v>
                </c:pt>
                <c:pt idx="402">
                  <c:v>41127</c:v>
                </c:pt>
                <c:pt idx="403">
                  <c:v>41128</c:v>
                </c:pt>
                <c:pt idx="404">
                  <c:v>41129</c:v>
                </c:pt>
                <c:pt idx="405">
                  <c:v>41130</c:v>
                </c:pt>
                <c:pt idx="406">
                  <c:v>41131</c:v>
                </c:pt>
                <c:pt idx="407">
                  <c:v>41134</c:v>
                </c:pt>
                <c:pt idx="408">
                  <c:v>41135</c:v>
                </c:pt>
                <c:pt idx="409">
                  <c:v>41136</c:v>
                </c:pt>
                <c:pt idx="410">
                  <c:v>41137</c:v>
                </c:pt>
                <c:pt idx="411">
                  <c:v>41138</c:v>
                </c:pt>
                <c:pt idx="412">
                  <c:v>41141</c:v>
                </c:pt>
                <c:pt idx="413">
                  <c:v>41142</c:v>
                </c:pt>
                <c:pt idx="414">
                  <c:v>41143</c:v>
                </c:pt>
                <c:pt idx="415">
                  <c:v>41144</c:v>
                </c:pt>
                <c:pt idx="416">
                  <c:v>41145</c:v>
                </c:pt>
                <c:pt idx="417">
                  <c:v>41148</c:v>
                </c:pt>
                <c:pt idx="418">
                  <c:v>41149</c:v>
                </c:pt>
                <c:pt idx="419">
                  <c:v>41150</c:v>
                </c:pt>
                <c:pt idx="420">
                  <c:v>41151</c:v>
                </c:pt>
                <c:pt idx="421">
                  <c:v>41152</c:v>
                </c:pt>
                <c:pt idx="422">
                  <c:v>41155</c:v>
                </c:pt>
                <c:pt idx="423">
                  <c:v>41156</c:v>
                </c:pt>
                <c:pt idx="424">
                  <c:v>41157</c:v>
                </c:pt>
                <c:pt idx="425">
                  <c:v>41158</c:v>
                </c:pt>
                <c:pt idx="426">
                  <c:v>41159</c:v>
                </c:pt>
                <c:pt idx="427">
                  <c:v>41162</c:v>
                </c:pt>
                <c:pt idx="428">
                  <c:v>41163</c:v>
                </c:pt>
                <c:pt idx="429">
                  <c:v>41164</c:v>
                </c:pt>
                <c:pt idx="430">
                  <c:v>41165</c:v>
                </c:pt>
                <c:pt idx="431">
                  <c:v>41166</c:v>
                </c:pt>
                <c:pt idx="432">
                  <c:v>41169</c:v>
                </c:pt>
                <c:pt idx="433">
                  <c:v>41170</c:v>
                </c:pt>
                <c:pt idx="434">
                  <c:v>41171</c:v>
                </c:pt>
                <c:pt idx="435">
                  <c:v>41172</c:v>
                </c:pt>
                <c:pt idx="436">
                  <c:v>41173</c:v>
                </c:pt>
                <c:pt idx="437">
                  <c:v>41176</c:v>
                </c:pt>
                <c:pt idx="438">
                  <c:v>41177</c:v>
                </c:pt>
                <c:pt idx="439">
                  <c:v>41178</c:v>
                </c:pt>
                <c:pt idx="440">
                  <c:v>41179</c:v>
                </c:pt>
                <c:pt idx="441">
                  <c:v>41180</c:v>
                </c:pt>
                <c:pt idx="442">
                  <c:v>41183</c:v>
                </c:pt>
                <c:pt idx="443">
                  <c:v>41184</c:v>
                </c:pt>
                <c:pt idx="444">
                  <c:v>41185</c:v>
                </c:pt>
                <c:pt idx="445">
                  <c:v>41186</c:v>
                </c:pt>
                <c:pt idx="446">
                  <c:v>41187</c:v>
                </c:pt>
                <c:pt idx="447">
                  <c:v>41190</c:v>
                </c:pt>
                <c:pt idx="448">
                  <c:v>41191</c:v>
                </c:pt>
                <c:pt idx="449">
                  <c:v>41192</c:v>
                </c:pt>
                <c:pt idx="450">
                  <c:v>41193</c:v>
                </c:pt>
                <c:pt idx="451">
                  <c:v>41194</c:v>
                </c:pt>
                <c:pt idx="452">
                  <c:v>41197</c:v>
                </c:pt>
                <c:pt idx="453">
                  <c:v>41198</c:v>
                </c:pt>
                <c:pt idx="454">
                  <c:v>41199</c:v>
                </c:pt>
                <c:pt idx="455">
                  <c:v>41200</c:v>
                </c:pt>
                <c:pt idx="456">
                  <c:v>41201</c:v>
                </c:pt>
                <c:pt idx="457">
                  <c:v>41204</c:v>
                </c:pt>
                <c:pt idx="458">
                  <c:v>41205</c:v>
                </c:pt>
                <c:pt idx="459">
                  <c:v>41206</c:v>
                </c:pt>
                <c:pt idx="460">
                  <c:v>41207</c:v>
                </c:pt>
                <c:pt idx="461">
                  <c:v>41208</c:v>
                </c:pt>
                <c:pt idx="462">
                  <c:v>41211</c:v>
                </c:pt>
                <c:pt idx="463">
                  <c:v>41212</c:v>
                </c:pt>
                <c:pt idx="464">
                  <c:v>41213</c:v>
                </c:pt>
                <c:pt idx="465">
                  <c:v>41214</c:v>
                </c:pt>
                <c:pt idx="466">
                  <c:v>41218</c:v>
                </c:pt>
                <c:pt idx="467">
                  <c:v>41219</c:v>
                </c:pt>
                <c:pt idx="468">
                  <c:v>41220</c:v>
                </c:pt>
                <c:pt idx="469">
                  <c:v>41221</c:v>
                </c:pt>
                <c:pt idx="470">
                  <c:v>41222</c:v>
                </c:pt>
                <c:pt idx="471">
                  <c:v>41225</c:v>
                </c:pt>
                <c:pt idx="472">
                  <c:v>41226</c:v>
                </c:pt>
                <c:pt idx="473">
                  <c:v>41227</c:v>
                </c:pt>
                <c:pt idx="474">
                  <c:v>41228</c:v>
                </c:pt>
                <c:pt idx="475">
                  <c:v>41229</c:v>
                </c:pt>
                <c:pt idx="476">
                  <c:v>41233</c:v>
                </c:pt>
                <c:pt idx="477">
                  <c:v>41234</c:v>
                </c:pt>
                <c:pt idx="478">
                  <c:v>41235</c:v>
                </c:pt>
                <c:pt idx="479">
                  <c:v>41236</c:v>
                </c:pt>
                <c:pt idx="480">
                  <c:v>41239</c:v>
                </c:pt>
                <c:pt idx="481">
                  <c:v>41240</c:v>
                </c:pt>
                <c:pt idx="482">
                  <c:v>41241</c:v>
                </c:pt>
                <c:pt idx="483">
                  <c:v>41242</c:v>
                </c:pt>
                <c:pt idx="484">
                  <c:v>41243</c:v>
                </c:pt>
                <c:pt idx="485">
                  <c:v>41246</c:v>
                </c:pt>
                <c:pt idx="486">
                  <c:v>41247</c:v>
                </c:pt>
                <c:pt idx="487">
                  <c:v>41248</c:v>
                </c:pt>
                <c:pt idx="488">
                  <c:v>41249</c:v>
                </c:pt>
                <c:pt idx="489">
                  <c:v>41250</c:v>
                </c:pt>
                <c:pt idx="490">
                  <c:v>41253</c:v>
                </c:pt>
                <c:pt idx="491">
                  <c:v>41254</c:v>
                </c:pt>
                <c:pt idx="492">
                  <c:v>41256</c:v>
                </c:pt>
                <c:pt idx="493">
                  <c:v>41257</c:v>
                </c:pt>
                <c:pt idx="494">
                  <c:v>41260</c:v>
                </c:pt>
                <c:pt idx="495">
                  <c:v>41261</c:v>
                </c:pt>
                <c:pt idx="496">
                  <c:v>41262</c:v>
                </c:pt>
                <c:pt idx="497">
                  <c:v>41263</c:v>
                </c:pt>
                <c:pt idx="498">
                  <c:v>41264</c:v>
                </c:pt>
                <c:pt idx="499">
                  <c:v>41267</c:v>
                </c:pt>
                <c:pt idx="500">
                  <c:v>41269</c:v>
                </c:pt>
                <c:pt idx="501">
                  <c:v>41270</c:v>
                </c:pt>
                <c:pt idx="502">
                  <c:v>41271</c:v>
                </c:pt>
                <c:pt idx="503">
                  <c:v>41274</c:v>
                </c:pt>
                <c:pt idx="504">
                  <c:v>41276</c:v>
                </c:pt>
                <c:pt idx="505">
                  <c:v>41277</c:v>
                </c:pt>
                <c:pt idx="506">
                  <c:v>41278</c:v>
                </c:pt>
                <c:pt idx="507">
                  <c:v>41281</c:v>
                </c:pt>
                <c:pt idx="508">
                  <c:v>41282</c:v>
                </c:pt>
                <c:pt idx="509">
                  <c:v>41283</c:v>
                </c:pt>
                <c:pt idx="510">
                  <c:v>41284</c:v>
                </c:pt>
                <c:pt idx="511">
                  <c:v>41285</c:v>
                </c:pt>
                <c:pt idx="512">
                  <c:v>41288</c:v>
                </c:pt>
                <c:pt idx="513">
                  <c:v>41289</c:v>
                </c:pt>
                <c:pt idx="514">
                  <c:v>41290</c:v>
                </c:pt>
                <c:pt idx="515">
                  <c:v>41291</c:v>
                </c:pt>
                <c:pt idx="516">
                  <c:v>41292</c:v>
                </c:pt>
                <c:pt idx="517">
                  <c:v>41295</c:v>
                </c:pt>
                <c:pt idx="518">
                  <c:v>41296</c:v>
                </c:pt>
                <c:pt idx="519">
                  <c:v>41297</c:v>
                </c:pt>
                <c:pt idx="520">
                  <c:v>41298</c:v>
                </c:pt>
                <c:pt idx="521">
                  <c:v>41299</c:v>
                </c:pt>
                <c:pt idx="522">
                  <c:v>41302</c:v>
                </c:pt>
                <c:pt idx="523">
                  <c:v>41303</c:v>
                </c:pt>
                <c:pt idx="524">
                  <c:v>41304</c:v>
                </c:pt>
                <c:pt idx="525">
                  <c:v>41305</c:v>
                </c:pt>
                <c:pt idx="526">
                  <c:v>41306</c:v>
                </c:pt>
                <c:pt idx="527">
                  <c:v>41310</c:v>
                </c:pt>
                <c:pt idx="528">
                  <c:v>41311</c:v>
                </c:pt>
                <c:pt idx="529">
                  <c:v>41312</c:v>
                </c:pt>
                <c:pt idx="530">
                  <c:v>41313</c:v>
                </c:pt>
                <c:pt idx="531">
                  <c:v>41316</c:v>
                </c:pt>
                <c:pt idx="532">
                  <c:v>41317</c:v>
                </c:pt>
                <c:pt idx="533">
                  <c:v>41318</c:v>
                </c:pt>
                <c:pt idx="534">
                  <c:v>41319</c:v>
                </c:pt>
                <c:pt idx="535">
                  <c:v>41320</c:v>
                </c:pt>
                <c:pt idx="536">
                  <c:v>41323</c:v>
                </c:pt>
                <c:pt idx="537">
                  <c:v>41324</c:v>
                </c:pt>
                <c:pt idx="538">
                  <c:v>41325</c:v>
                </c:pt>
                <c:pt idx="539">
                  <c:v>41326</c:v>
                </c:pt>
                <c:pt idx="540">
                  <c:v>41327</c:v>
                </c:pt>
                <c:pt idx="541">
                  <c:v>41330</c:v>
                </c:pt>
                <c:pt idx="542">
                  <c:v>41331</c:v>
                </c:pt>
                <c:pt idx="543">
                  <c:v>41332</c:v>
                </c:pt>
                <c:pt idx="544">
                  <c:v>41333</c:v>
                </c:pt>
                <c:pt idx="545">
                  <c:v>41334</c:v>
                </c:pt>
                <c:pt idx="546">
                  <c:v>41337</c:v>
                </c:pt>
                <c:pt idx="547">
                  <c:v>41338</c:v>
                </c:pt>
                <c:pt idx="548">
                  <c:v>41339</c:v>
                </c:pt>
                <c:pt idx="549">
                  <c:v>41340</c:v>
                </c:pt>
                <c:pt idx="550">
                  <c:v>41341</c:v>
                </c:pt>
                <c:pt idx="551">
                  <c:v>41344</c:v>
                </c:pt>
                <c:pt idx="552">
                  <c:v>41345</c:v>
                </c:pt>
                <c:pt idx="553">
                  <c:v>41346</c:v>
                </c:pt>
                <c:pt idx="554">
                  <c:v>41347</c:v>
                </c:pt>
                <c:pt idx="555">
                  <c:v>41348</c:v>
                </c:pt>
                <c:pt idx="556">
                  <c:v>41352</c:v>
                </c:pt>
                <c:pt idx="557">
                  <c:v>41353</c:v>
                </c:pt>
                <c:pt idx="558">
                  <c:v>41354</c:v>
                </c:pt>
                <c:pt idx="559">
                  <c:v>41355</c:v>
                </c:pt>
                <c:pt idx="560">
                  <c:v>41358</c:v>
                </c:pt>
                <c:pt idx="561">
                  <c:v>41359</c:v>
                </c:pt>
                <c:pt idx="562">
                  <c:v>41360</c:v>
                </c:pt>
                <c:pt idx="563">
                  <c:v>41365</c:v>
                </c:pt>
                <c:pt idx="564">
                  <c:v>41366</c:v>
                </c:pt>
                <c:pt idx="565">
                  <c:v>41367</c:v>
                </c:pt>
                <c:pt idx="566">
                  <c:v>41368</c:v>
                </c:pt>
                <c:pt idx="567">
                  <c:v>41369</c:v>
                </c:pt>
                <c:pt idx="568">
                  <c:v>41372</c:v>
                </c:pt>
                <c:pt idx="569">
                  <c:v>41373</c:v>
                </c:pt>
                <c:pt idx="570">
                  <c:v>41374</c:v>
                </c:pt>
                <c:pt idx="571">
                  <c:v>41375</c:v>
                </c:pt>
                <c:pt idx="572">
                  <c:v>41376</c:v>
                </c:pt>
                <c:pt idx="573">
                  <c:v>41379</c:v>
                </c:pt>
                <c:pt idx="574">
                  <c:v>41380</c:v>
                </c:pt>
                <c:pt idx="575">
                  <c:v>41381</c:v>
                </c:pt>
                <c:pt idx="576">
                  <c:v>41382</c:v>
                </c:pt>
                <c:pt idx="577">
                  <c:v>41383</c:v>
                </c:pt>
                <c:pt idx="578">
                  <c:v>41386</c:v>
                </c:pt>
                <c:pt idx="579">
                  <c:v>41387</c:v>
                </c:pt>
                <c:pt idx="580">
                  <c:v>41388</c:v>
                </c:pt>
                <c:pt idx="581">
                  <c:v>41389</c:v>
                </c:pt>
                <c:pt idx="582">
                  <c:v>41390</c:v>
                </c:pt>
                <c:pt idx="583">
                  <c:v>41393</c:v>
                </c:pt>
                <c:pt idx="584">
                  <c:v>41394</c:v>
                </c:pt>
                <c:pt idx="585">
                  <c:v>41396</c:v>
                </c:pt>
                <c:pt idx="586">
                  <c:v>41397</c:v>
                </c:pt>
                <c:pt idx="587">
                  <c:v>41400</c:v>
                </c:pt>
                <c:pt idx="588">
                  <c:v>41401</c:v>
                </c:pt>
                <c:pt idx="589">
                  <c:v>41402</c:v>
                </c:pt>
                <c:pt idx="590">
                  <c:v>41403</c:v>
                </c:pt>
                <c:pt idx="591">
                  <c:v>41404</c:v>
                </c:pt>
                <c:pt idx="592">
                  <c:v>41407</c:v>
                </c:pt>
                <c:pt idx="593">
                  <c:v>41408</c:v>
                </c:pt>
                <c:pt idx="594">
                  <c:v>41409</c:v>
                </c:pt>
                <c:pt idx="595">
                  <c:v>41410</c:v>
                </c:pt>
                <c:pt idx="596">
                  <c:v>41411</c:v>
                </c:pt>
                <c:pt idx="597">
                  <c:v>41414</c:v>
                </c:pt>
                <c:pt idx="598">
                  <c:v>41415</c:v>
                </c:pt>
                <c:pt idx="599">
                  <c:v>41416</c:v>
                </c:pt>
                <c:pt idx="600">
                  <c:v>41417</c:v>
                </c:pt>
                <c:pt idx="601">
                  <c:v>41418</c:v>
                </c:pt>
                <c:pt idx="602">
                  <c:v>41421</c:v>
                </c:pt>
                <c:pt idx="603">
                  <c:v>41422</c:v>
                </c:pt>
                <c:pt idx="604">
                  <c:v>41423</c:v>
                </c:pt>
                <c:pt idx="605">
                  <c:v>41424</c:v>
                </c:pt>
                <c:pt idx="606">
                  <c:v>41425</c:v>
                </c:pt>
                <c:pt idx="607">
                  <c:v>41428</c:v>
                </c:pt>
                <c:pt idx="608">
                  <c:v>41429</c:v>
                </c:pt>
                <c:pt idx="609">
                  <c:v>41430</c:v>
                </c:pt>
                <c:pt idx="610">
                  <c:v>41431</c:v>
                </c:pt>
                <c:pt idx="611">
                  <c:v>41432</c:v>
                </c:pt>
                <c:pt idx="612">
                  <c:v>41435</c:v>
                </c:pt>
                <c:pt idx="613">
                  <c:v>41436</c:v>
                </c:pt>
                <c:pt idx="614">
                  <c:v>41437</c:v>
                </c:pt>
                <c:pt idx="615">
                  <c:v>41438</c:v>
                </c:pt>
                <c:pt idx="616">
                  <c:v>41439</c:v>
                </c:pt>
                <c:pt idx="617">
                  <c:v>41442</c:v>
                </c:pt>
                <c:pt idx="618">
                  <c:v>41443</c:v>
                </c:pt>
                <c:pt idx="619">
                  <c:v>41444</c:v>
                </c:pt>
                <c:pt idx="620">
                  <c:v>41445</c:v>
                </c:pt>
                <c:pt idx="621">
                  <c:v>41446</c:v>
                </c:pt>
                <c:pt idx="622">
                  <c:v>41449</c:v>
                </c:pt>
                <c:pt idx="623">
                  <c:v>41450</c:v>
                </c:pt>
                <c:pt idx="624">
                  <c:v>41451</c:v>
                </c:pt>
                <c:pt idx="625">
                  <c:v>41452</c:v>
                </c:pt>
                <c:pt idx="626">
                  <c:v>41453</c:v>
                </c:pt>
                <c:pt idx="627">
                  <c:v>41456</c:v>
                </c:pt>
                <c:pt idx="628">
                  <c:v>41457</c:v>
                </c:pt>
                <c:pt idx="629">
                  <c:v>41458</c:v>
                </c:pt>
                <c:pt idx="630">
                  <c:v>41459</c:v>
                </c:pt>
                <c:pt idx="631">
                  <c:v>41460</c:v>
                </c:pt>
                <c:pt idx="632">
                  <c:v>41463</c:v>
                </c:pt>
                <c:pt idx="633">
                  <c:v>41464</c:v>
                </c:pt>
                <c:pt idx="634">
                  <c:v>41465</c:v>
                </c:pt>
                <c:pt idx="635">
                  <c:v>41466</c:v>
                </c:pt>
                <c:pt idx="636">
                  <c:v>41467</c:v>
                </c:pt>
                <c:pt idx="637">
                  <c:v>41470</c:v>
                </c:pt>
                <c:pt idx="638">
                  <c:v>41471</c:v>
                </c:pt>
                <c:pt idx="639">
                  <c:v>41472</c:v>
                </c:pt>
                <c:pt idx="640">
                  <c:v>41473</c:v>
                </c:pt>
                <c:pt idx="641">
                  <c:v>41474</c:v>
                </c:pt>
                <c:pt idx="642">
                  <c:v>41477</c:v>
                </c:pt>
                <c:pt idx="643">
                  <c:v>41478</c:v>
                </c:pt>
                <c:pt idx="644">
                  <c:v>41479</c:v>
                </c:pt>
                <c:pt idx="645">
                  <c:v>41480</c:v>
                </c:pt>
                <c:pt idx="646">
                  <c:v>41481</c:v>
                </c:pt>
                <c:pt idx="647">
                  <c:v>41484</c:v>
                </c:pt>
                <c:pt idx="648">
                  <c:v>41485</c:v>
                </c:pt>
                <c:pt idx="649">
                  <c:v>41486</c:v>
                </c:pt>
                <c:pt idx="650">
                  <c:v>41487</c:v>
                </c:pt>
                <c:pt idx="651">
                  <c:v>41488</c:v>
                </c:pt>
                <c:pt idx="652">
                  <c:v>41491</c:v>
                </c:pt>
                <c:pt idx="653">
                  <c:v>41492</c:v>
                </c:pt>
                <c:pt idx="654">
                  <c:v>41493</c:v>
                </c:pt>
                <c:pt idx="655">
                  <c:v>41494</c:v>
                </c:pt>
                <c:pt idx="656">
                  <c:v>41495</c:v>
                </c:pt>
                <c:pt idx="657">
                  <c:v>41498</c:v>
                </c:pt>
                <c:pt idx="658">
                  <c:v>41499</c:v>
                </c:pt>
                <c:pt idx="659">
                  <c:v>41500</c:v>
                </c:pt>
                <c:pt idx="660">
                  <c:v>41501</c:v>
                </c:pt>
                <c:pt idx="661">
                  <c:v>41502</c:v>
                </c:pt>
                <c:pt idx="662">
                  <c:v>41505</c:v>
                </c:pt>
                <c:pt idx="663">
                  <c:v>41506</c:v>
                </c:pt>
                <c:pt idx="664">
                  <c:v>41507</c:v>
                </c:pt>
                <c:pt idx="665">
                  <c:v>41508</c:v>
                </c:pt>
                <c:pt idx="666">
                  <c:v>41509</c:v>
                </c:pt>
                <c:pt idx="667">
                  <c:v>41512</c:v>
                </c:pt>
                <c:pt idx="668">
                  <c:v>41513</c:v>
                </c:pt>
                <c:pt idx="669">
                  <c:v>41514</c:v>
                </c:pt>
                <c:pt idx="670">
                  <c:v>41515</c:v>
                </c:pt>
                <c:pt idx="671">
                  <c:v>41516</c:v>
                </c:pt>
                <c:pt idx="672">
                  <c:v>41519</c:v>
                </c:pt>
                <c:pt idx="673">
                  <c:v>41520</c:v>
                </c:pt>
                <c:pt idx="674">
                  <c:v>41521</c:v>
                </c:pt>
                <c:pt idx="675">
                  <c:v>41522</c:v>
                </c:pt>
                <c:pt idx="676">
                  <c:v>41523</c:v>
                </c:pt>
                <c:pt idx="677">
                  <c:v>41526</c:v>
                </c:pt>
                <c:pt idx="678">
                  <c:v>41527</c:v>
                </c:pt>
                <c:pt idx="679">
                  <c:v>41528</c:v>
                </c:pt>
                <c:pt idx="680">
                  <c:v>41529</c:v>
                </c:pt>
                <c:pt idx="681">
                  <c:v>41530</c:v>
                </c:pt>
                <c:pt idx="682">
                  <c:v>41534</c:v>
                </c:pt>
                <c:pt idx="683">
                  <c:v>41535</c:v>
                </c:pt>
                <c:pt idx="684">
                  <c:v>41536</c:v>
                </c:pt>
                <c:pt idx="685">
                  <c:v>41537</c:v>
                </c:pt>
                <c:pt idx="686">
                  <c:v>41540</c:v>
                </c:pt>
                <c:pt idx="687">
                  <c:v>41541</c:v>
                </c:pt>
                <c:pt idx="688">
                  <c:v>41542</c:v>
                </c:pt>
                <c:pt idx="689">
                  <c:v>41543</c:v>
                </c:pt>
                <c:pt idx="690">
                  <c:v>41544</c:v>
                </c:pt>
                <c:pt idx="691">
                  <c:v>41547</c:v>
                </c:pt>
                <c:pt idx="692">
                  <c:v>41548</c:v>
                </c:pt>
                <c:pt idx="693">
                  <c:v>41549</c:v>
                </c:pt>
                <c:pt idx="694">
                  <c:v>41550</c:v>
                </c:pt>
                <c:pt idx="695">
                  <c:v>41551</c:v>
                </c:pt>
                <c:pt idx="696">
                  <c:v>41554</c:v>
                </c:pt>
                <c:pt idx="697">
                  <c:v>41555</c:v>
                </c:pt>
                <c:pt idx="698">
                  <c:v>41556</c:v>
                </c:pt>
                <c:pt idx="699">
                  <c:v>41557</c:v>
                </c:pt>
                <c:pt idx="700">
                  <c:v>41558</c:v>
                </c:pt>
                <c:pt idx="701">
                  <c:v>41561</c:v>
                </c:pt>
                <c:pt idx="702">
                  <c:v>41562</c:v>
                </c:pt>
                <c:pt idx="703">
                  <c:v>41563</c:v>
                </c:pt>
                <c:pt idx="704">
                  <c:v>41564</c:v>
                </c:pt>
                <c:pt idx="705">
                  <c:v>41565</c:v>
                </c:pt>
                <c:pt idx="706">
                  <c:v>41568</c:v>
                </c:pt>
                <c:pt idx="707">
                  <c:v>41569</c:v>
                </c:pt>
                <c:pt idx="708">
                  <c:v>41570</c:v>
                </c:pt>
                <c:pt idx="709">
                  <c:v>41571</c:v>
                </c:pt>
                <c:pt idx="710">
                  <c:v>41572</c:v>
                </c:pt>
                <c:pt idx="711">
                  <c:v>41575</c:v>
                </c:pt>
                <c:pt idx="712">
                  <c:v>41576</c:v>
                </c:pt>
                <c:pt idx="713">
                  <c:v>41577</c:v>
                </c:pt>
                <c:pt idx="714">
                  <c:v>41578</c:v>
                </c:pt>
                <c:pt idx="715">
                  <c:v>41579</c:v>
                </c:pt>
                <c:pt idx="716">
                  <c:v>41582</c:v>
                </c:pt>
                <c:pt idx="717">
                  <c:v>41583</c:v>
                </c:pt>
                <c:pt idx="718">
                  <c:v>41584</c:v>
                </c:pt>
                <c:pt idx="719">
                  <c:v>41585</c:v>
                </c:pt>
                <c:pt idx="720">
                  <c:v>41586</c:v>
                </c:pt>
                <c:pt idx="721">
                  <c:v>41589</c:v>
                </c:pt>
                <c:pt idx="722">
                  <c:v>41590</c:v>
                </c:pt>
                <c:pt idx="723">
                  <c:v>41591</c:v>
                </c:pt>
                <c:pt idx="724">
                  <c:v>41592</c:v>
                </c:pt>
                <c:pt idx="725">
                  <c:v>41593</c:v>
                </c:pt>
                <c:pt idx="726">
                  <c:v>41597</c:v>
                </c:pt>
                <c:pt idx="727">
                  <c:v>41598</c:v>
                </c:pt>
                <c:pt idx="728">
                  <c:v>41599</c:v>
                </c:pt>
                <c:pt idx="729">
                  <c:v>41600</c:v>
                </c:pt>
                <c:pt idx="730">
                  <c:v>41603</c:v>
                </c:pt>
                <c:pt idx="731">
                  <c:v>41604</c:v>
                </c:pt>
                <c:pt idx="732">
                  <c:v>41605</c:v>
                </c:pt>
                <c:pt idx="733">
                  <c:v>41606</c:v>
                </c:pt>
                <c:pt idx="734">
                  <c:v>41607</c:v>
                </c:pt>
                <c:pt idx="735">
                  <c:v>41610</c:v>
                </c:pt>
                <c:pt idx="736">
                  <c:v>41611</c:v>
                </c:pt>
                <c:pt idx="737">
                  <c:v>41612</c:v>
                </c:pt>
                <c:pt idx="738">
                  <c:v>41613</c:v>
                </c:pt>
                <c:pt idx="739">
                  <c:v>41614</c:v>
                </c:pt>
                <c:pt idx="740">
                  <c:v>41617</c:v>
                </c:pt>
                <c:pt idx="741">
                  <c:v>41618</c:v>
                </c:pt>
                <c:pt idx="742">
                  <c:v>41619</c:v>
                </c:pt>
                <c:pt idx="743">
                  <c:v>41621</c:v>
                </c:pt>
                <c:pt idx="744">
                  <c:v>41624</c:v>
                </c:pt>
                <c:pt idx="745">
                  <c:v>41625</c:v>
                </c:pt>
                <c:pt idx="746">
                  <c:v>41626</c:v>
                </c:pt>
                <c:pt idx="747">
                  <c:v>41627</c:v>
                </c:pt>
                <c:pt idx="748">
                  <c:v>41628</c:v>
                </c:pt>
                <c:pt idx="749">
                  <c:v>41631</c:v>
                </c:pt>
                <c:pt idx="750">
                  <c:v>41632</c:v>
                </c:pt>
                <c:pt idx="751">
                  <c:v>41634</c:v>
                </c:pt>
                <c:pt idx="752">
                  <c:v>41635</c:v>
                </c:pt>
                <c:pt idx="753">
                  <c:v>41638</c:v>
                </c:pt>
                <c:pt idx="754">
                  <c:v>41639</c:v>
                </c:pt>
                <c:pt idx="755">
                  <c:v>41641</c:v>
                </c:pt>
                <c:pt idx="756">
                  <c:v>41642</c:v>
                </c:pt>
                <c:pt idx="757">
                  <c:v>41645</c:v>
                </c:pt>
                <c:pt idx="758">
                  <c:v>41646</c:v>
                </c:pt>
                <c:pt idx="759">
                  <c:v>41647</c:v>
                </c:pt>
                <c:pt idx="760">
                  <c:v>41648</c:v>
                </c:pt>
                <c:pt idx="761">
                  <c:v>41649</c:v>
                </c:pt>
                <c:pt idx="762">
                  <c:v>41652</c:v>
                </c:pt>
                <c:pt idx="763">
                  <c:v>41653</c:v>
                </c:pt>
                <c:pt idx="764">
                  <c:v>41654</c:v>
                </c:pt>
                <c:pt idx="765">
                  <c:v>41655</c:v>
                </c:pt>
                <c:pt idx="766">
                  <c:v>41656</c:v>
                </c:pt>
                <c:pt idx="767">
                  <c:v>41659</c:v>
                </c:pt>
                <c:pt idx="768">
                  <c:v>41660</c:v>
                </c:pt>
                <c:pt idx="769">
                  <c:v>41661</c:v>
                </c:pt>
                <c:pt idx="770">
                  <c:v>41662</c:v>
                </c:pt>
                <c:pt idx="771">
                  <c:v>41663</c:v>
                </c:pt>
                <c:pt idx="772">
                  <c:v>41666</c:v>
                </c:pt>
                <c:pt idx="773">
                  <c:v>41667</c:v>
                </c:pt>
                <c:pt idx="774">
                  <c:v>41668</c:v>
                </c:pt>
                <c:pt idx="775">
                  <c:v>41669</c:v>
                </c:pt>
                <c:pt idx="776">
                  <c:v>41670</c:v>
                </c:pt>
                <c:pt idx="777">
                  <c:v>41674</c:v>
                </c:pt>
                <c:pt idx="778">
                  <c:v>41675</c:v>
                </c:pt>
                <c:pt idx="779">
                  <c:v>41676</c:v>
                </c:pt>
                <c:pt idx="780">
                  <c:v>41677</c:v>
                </c:pt>
                <c:pt idx="781">
                  <c:v>41680</c:v>
                </c:pt>
                <c:pt idx="782">
                  <c:v>41681</c:v>
                </c:pt>
                <c:pt idx="783">
                  <c:v>41682</c:v>
                </c:pt>
                <c:pt idx="784">
                  <c:v>41683</c:v>
                </c:pt>
                <c:pt idx="785">
                  <c:v>41684</c:v>
                </c:pt>
                <c:pt idx="786">
                  <c:v>41687</c:v>
                </c:pt>
                <c:pt idx="787">
                  <c:v>41688</c:v>
                </c:pt>
                <c:pt idx="788">
                  <c:v>41689</c:v>
                </c:pt>
                <c:pt idx="789">
                  <c:v>41690</c:v>
                </c:pt>
                <c:pt idx="790">
                  <c:v>41691</c:v>
                </c:pt>
                <c:pt idx="791">
                  <c:v>41694</c:v>
                </c:pt>
                <c:pt idx="792">
                  <c:v>41695</c:v>
                </c:pt>
                <c:pt idx="793">
                  <c:v>41696</c:v>
                </c:pt>
                <c:pt idx="794">
                  <c:v>41697</c:v>
                </c:pt>
                <c:pt idx="795">
                  <c:v>41698</c:v>
                </c:pt>
                <c:pt idx="796">
                  <c:v>41701</c:v>
                </c:pt>
                <c:pt idx="797">
                  <c:v>41702</c:v>
                </c:pt>
                <c:pt idx="798">
                  <c:v>41703</c:v>
                </c:pt>
                <c:pt idx="799">
                  <c:v>41704</c:v>
                </c:pt>
                <c:pt idx="800">
                  <c:v>41705</c:v>
                </c:pt>
                <c:pt idx="801">
                  <c:v>41708</c:v>
                </c:pt>
                <c:pt idx="802">
                  <c:v>41709</c:v>
                </c:pt>
                <c:pt idx="803">
                  <c:v>41710</c:v>
                </c:pt>
                <c:pt idx="804">
                  <c:v>41711</c:v>
                </c:pt>
                <c:pt idx="805">
                  <c:v>41712</c:v>
                </c:pt>
                <c:pt idx="806">
                  <c:v>41716</c:v>
                </c:pt>
                <c:pt idx="807">
                  <c:v>41717</c:v>
                </c:pt>
                <c:pt idx="808">
                  <c:v>41718</c:v>
                </c:pt>
                <c:pt idx="809">
                  <c:v>41719</c:v>
                </c:pt>
                <c:pt idx="810">
                  <c:v>41722</c:v>
                </c:pt>
                <c:pt idx="811">
                  <c:v>41723</c:v>
                </c:pt>
                <c:pt idx="812">
                  <c:v>41724</c:v>
                </c:pt>
                <c:pt idx="813">
                  <c:v>41725</c:v>
                </c:pt>
                <c:pt idx="814">
                  <c:v>41726</c:v>
                </c:pt>
                <c:pt idx="815">
                  <c:v>41729</c:v>
                </c:pt>
                <c:pt idx="816">
                  <c:v>41730</c:v>
                </c:pt>
                <c:pt idx="817">
                  <c:v>41731</c:v>
                </c:pt>
                <c:pt idx="818">
                  <c:v>41732</c:v>
                </c:pt>
                <c:pt idx="819">
                  <c:v>41733</c:v>
                </c:pt>
                <c:pt idx="820">
                  <c:v>41736</c:v>
                </c:pt>
                <c:pt idx="821">
                  <c:v>41737</c:v>
                </c:pt>
                <c:pt idx="822">
                  <c:v>41738</c:v>
                </c:pt>
                <c:pt idx="823">
                  <c:v>41739</c:v>
                </c:pt>
                <c:pt idx="824">
                  <c:v>41740</c:v>
                </c:pt>
                <c:pt idx="825">
                  <c:v>41743</c:v>
                </c:pt>
                <c:pt idx="826">
                  <c:v>41744</c:v>
                </c:pt>
                <c:pt idx="827">
                  <c:v>41745</c:v>
                </c:pt>
                <c:pt idx="828">
                  <c:v>41750</c:v>
                </c:pt>
                <c:pt idx="829">
                  <c:v>41751</c:v>
                </c:pt>
                <c:pt idx="830">
                  <c:v>41752</c:v>
                </c:pt>
                <c:pt idx="831">
                  <c:v>41753</c:v>
                </c:pt>
                <c:pt idx="832">
                  <c:v>41754</c:v>
                </c:pt>
                <c:pt idx="833">
                  <c:v>41757</c:v>
                </c:pt>
                <c:pt idx="834">
                  <c:v>41758</c:v>
                </c:pt>
                <c:pt idx="835">
                  <c:v>41759</c:v>
                </c:pt>
                <c:pt idx="836">
                  <c:v>41761</c:v>
                </c:pt>
                <c:pt idx="837">
                  <c:v>41764</c:v>
                </c:pt>
                <c:pt idx="838">
                  <c:v>41765</c:v>
                </c:pt>
                <c:pt idx="839">
                  <c:v>41766</c:v>
                </c:pt>
                <c:pt idx="840">
                  <c:v>41767</c:v>
                </c:pt>
                <c:pt idx="841">
                  <c:v>41768</c:v>
                </c:pt>
                <c:pt idx="842">
                  <c:v>41771</c:v>
                </c:pt>
                <c:pt idx="843">
                  <c:v>41772</c:v>
                </c:pt>
                <c:pt idx="844">
                  <c:v>41773</c:v>
                </c:pt>
                <c:pt idx="845">
                  <c:v>41774</c:v>
                </c:pt>
                <c:pt idx="846">
                  <c:v>41775</c:v>
                </c:pt>
                <c:pt idx="847">
                  <c:v>41778</c:v>
                </c:pt>
                <c:pt idx="848">
                  <c:v>41779</c:v>
                </c:pt>
                <c:pt idx="849">
                  <c:v>41780</c:v>
                </c:pt>
                <c:pt idx="850">
                  <c:v>41781</c:v>
                </c:pt>
                <c:pt idx="851">
                  <c:v>41782</c:v>
                </c:pt>
                <c:pt idx="852">
                  <c:v>41785</c:v>
                </c:pt>
                <c:pt idx="853">
                  <c:v>41786</c:v>
                </c:pt>
                <c:pt idx="854">
                  <c:v>41787</c:v>
                </c:pt>
                <c:pt idx="855">
                  <c:v>41788</c:v>
                </c:pt>
                <c:pt idx="856">
                  <c:v>41789</c:v>
                </c:pt>
                <c:pt idx="857">
                  <c:v>41792</c:v>
                </c:pt>
                <c:pt idx="858">
                  <c:v>41793</c:v>
                </c:pt>
                <c:pt idx="859">
                  <c:v>41794</c:v>
                </c:pt>
                <c:pt idx="860">
                  <c:v>41795</c:v>
                </c:pt>
                <c:pt idx="861">
                  <c:v>41796</c:v>
                </c:pt>
                <c:pt idx="862">
                  <c:v>41799</c:v>
                </c:pt>
                <c:pt idx="863">
                  <c:v>41800</c:v>
                </c:pt>
                <c:pt idx="864">
                  <c:v>41801</c:v>
                </c:pt>
                <c:pt idx="865">
                  <c:v>41802</c:v>
                </c:pt>
                <c:pt idx="866">
                  <c:v>41803</c:v>
                </c:pt>
                <c:pt idx="867">
                  <c:v>41806</c:v>
                </c:pt>
                <c:pt idx="868">
                  <c:v>41807</c:v>
                </c:pt>
                <c:pt idx="869">
                  <c:v>41808</c:v>
                </c:pt>
                <c:pt idx="870">
                  <c:v>41809</c:v>
                </c:pt>
                <c:pt idx="871">
                  <c:v>41810</c:v>
                </c:pt>
                <c:pt idx="872">
                  <c:v>41813</c:v>
                </c:pt>
                <c:pt idx="873">
                  <c:v>41814</c:v>
                </c:pt>
                <c:pt idx="874">
                  <c:v>41815</c:v>
                </c:pt>
                <c:pt idx="875">
                  <c:v>41816</c:v>
                </c:pt>
                <c:pt idx="876">
                  <c:v>41817</c:v>
                </c:pt>
                <c:pt idx="877">
                  <c:v>41820</c:v>
                </c:pt>
                <c:pt idx="878">
                  <c:v>41821</c:v>
                </c:pt>
                <c:pt idx="879">
                  <c:v>41822</c:v>
                </c:pt>
                <c:pt idx="880">
                  <c:v>41823</c:v>
                </c:pt>
                <c:pt idx="881">
                  <c:v>41824</c:v>
                </c:pt>
                <c:pt idx="882">
                  <c:v>41827</c:v>
                </c:pt>
                <c:pt idx="883">
                  <c:v>41828</c:v>
                </c:pt>
                <c:pt idx="884">
                  <c:v>41829</c:v>
                </c:pt>
                <c:pt idx="885">
                  <c:v>41830</c:v>
                </c:pt>
                <c:pt idx="886">
                  <c:v>41831</c:v>
                </c:pt>
                <c:pt idx="887">
                  <c:v>41834</c:v>
                </c:pt>
                <c:pt idx="888">
                  <c:v>41835</c:v>
                </c:pt>
                <c:pt idx="889">
                  <c:v>41836</c:v>
                </c:pt>
                <c:pt idx="890">
                  <c:v>41837</c:v>
                </c:pt>
                <c:pt idx="891">
                  <c:v>41838</c:v>
                </c:pt>
                <c:pt idx="892">
                  <c:v>41841</c:v>
                </c:pt>
                <c:pt idx="893">
                  <c:v>41842</c:v>
                </c:pt>
                <c:pt idx="894">
                  <c:v>41843</c:v>
                </c:pt>
                <c:pt idx="895">
                  <c:v>41844</c:v>
                </c:pt>
                <c:pt idx="896">
                  <c:v>41845</c:v>
                </c:pt>
                <c:pt idx="897">
                  <c:v>41848</c:v>
                </c:pt>
                <c:pt idx="898">
                  <c:v>41849</c:v>
                </c:pt>
                <c:pt idx="899">
                  <c:v>41850</c:v>
                </c:pt>
                <c:pt idx="900">
                  <c:v>41851</c:v>
                </c:pt>
                <c:pt idx="901">
                  <c:v>41852</c:v>
                </c:pt>
                <c:pt idx="902">
                  <c:v>41855</c:v>
                </c:pt>
                <c:pt idx="903">
                  <c:v>41856</c:v>
                </c:pt>
                <c:pt idx="904">
                  <c:v>41857</c:v>
                </c:pt>
                <c:pt idx="905">
                  <c:v>41858</c:v>
                </c:pt>
                <c:pt idx="906">
                  <c:v>41859</c:v>
                </c:pt>
                <c:pt idx="907">
                  <c:v>41862</c:v>
                </c:pt>
                <c:pt idx="908">
                  <c:v>41863</c:v>
                </c:pt>
                <c:pt idx="909">
                  <c:v>41864</c:v>
                </c:pt>
                <c:pt idx="910">
                  <c:v>41865</c:v>
                </c:pt>
                <c:pt idx="911">
                  <c:v>41866</c:v>
                </c:pt>
                <c:pt idx="912">
                  <c:v>41869</c:v>
                </c:pt>
                <c:pt idx="913">
                  <c:v>41870</c:v>
                </c:pt>
                <c:pt idx="914">
                  <c:v>41871</c:v>
                </c:pt>
                <c:pt idx="915">
                  <c:v>41872</c:v>
                </c:pt>
                <c:pt idx="916">
                  <c:v>41873</c:v>
                </c:pt>
                <c:pt idx="917">
                  <c:v>41876</c:v>
                </c:pt>
                <c:pt idx="918">
                  <c:v>41877</c:v>
                </c:pt>
                <c:pt idx="919">
                  <c:v>41878</c:v>
                </c:pt>
                <c:pt idx="920">
                  <c:v>41879</c:v>
                </c:pt>
                <c:pt idx="921">
                  <c:v>41880</c:v>
                </c:pt>
                <c:pt idx="922">
                  <c:v>41883</c:v>
                </c:pt>
                <c:pt idx="923">
                  <c:v>41884</c:v>
                </c:pt>
                <c:pt idx="924">
                  <c:v>41885</c:v>
                </c:pt>
                <c:pt idx="925">
                  <c:v>41886</c:v>
                </c:pt>
                <c:pt idx="926">
                  <c:v>41887</c:v>
                </c:pt>
                <c:pt idx="927">
                  <c:v>41890</c:v>
                </c:pt>
                <c:pt idx="928">
                  <c:v>41891</c:v>
                </c:pt>
                <c:pt idx="929">
                  <c:v>41892</c:v>
                </c:pt>
                <c:pt idx="930">
                  <c:v>41893</c:v>
                </c:pt>
                <c:pt idx="931">
                  <c:v>41894</c:v>
                </c:pt>
                <c:pt idx="932">
                  <c:v>41897</c:v>
                </c:pt>
                <c:pt idx="933">
                  <c:v>41899</c:v>
                </c:pt>
                <c:pt idx="934">
                  <c:v>41900</c:v>
                </c:pt>
                <c:pt idx="935">
                  <c:v>41901</c:v>
                </c:pt>
                <c:pt idx="936">
                  <c:v>41904</c:v>
                </c:pt>
                <c:pt idx="937">
                  <c:v>41905</c:v>
                </c:pt>
                <c:pt idx="938">
                  <c:v>41906</c:v>
                </c:pt>
              </c:numCache>
            </c:numRef>
          </c:cat>
          <c:val>
            <c:numRef>
              <c:f>Hoja1!$E$13:$E$951</c:f>
              <c:numCache>
                <c:formatCode>#,##0.00</c:formatCode>
                <c:ptCount val="939"/>
                <c:pt idx="0">
                  <c:v>581961.12</c:v>
                </c:pt>
                <c:pt idx="1">
                  <c:v>589747.5</c:v>
                </c:pt>
                <c:pt idx="2">
                  <c:v>593533.21</c:v>
                </c:pt>
                <c:pt idx="3">
                  <c:v>605421.26</c:v>
                </c:pt>
                <c:pt idx="4">
                  <c:v>609897.87</c:v>
                </c:pt>
                <c:pt idx="5">
                  <c:v>615730.55000000005</c:v>
                </c:pt>
                <c:pt idx="6">
                  <c:v>613534.11</c:v>
                </c:pt>
                <c:pt idx="7">
                  <c:v>616414.30000000005</c:v>
                </c:pt>
                <c:pt idx="8">
                  <c:v>620344.78</c:v>
                </c:pt>
                <c:pt idx="9">
                  <c:v>619960.01</c:v>
                </c:pt>
                <c:pt idx="10">
                  <c:v>622366.03</c:v>
                </c:pt>
                <c:pt idx="11">
                  <c:v>619079.85</c:v>
                </c:pt>
                <c:pt idx="12">
                  <c:v>621303.31000000006</c:v>
                </c:pt>
                <c:pt idx="13">
                  <c:v>628121.63</c:v>
                </c:pt>
                <c:pt idx="14">
                  <c:v>629089.37</c:v>
                </c:pt>
                <c:pt idx="15">
                  <c:v>631072.56000000006</c:v>
                </c:pt>
                <c:pt idx="16">
                  <c:v>630943.56999999995</c:v>
                </c:pt>
                <c:pt idx="17">
                  <c:v>633256.16999999993</c:v>
                </c:pt>
                <c:pt idx="18">
                  <c:v>625176.63</c:v>
                </c:pt>
                <c:pt idx="19">
                  <c:v>626337.76</c:v>
                </c:pt>
                <c:pt idx="20">
                  <c:v>626224.47</c:v>
                </c:pt>
                <c:pt idx="21">
                  <c:v>628481.72</c:v>
                </c:pt>
                <c:pt idx="22">
                  <c:v>623096.73</c:v>
                </c:pt>
                <c:pt idx="23">
                  <c:v>638996.46</c:v>
                </c:pt>
                <c:pt idx="24">
                  <c:v>658619.65</c:v>
                </c:pt>
                <c:pt idx="25">
                  <c:v>659631.80000000005</c:v>
                </c:pt>
                <c:pt idx="26">
                  <c:v>660078.47</c:v>
                </c:pt>
                <c:pt idx="27">
                  <c:v>648506.85000000009</c:v>
                </c:pt>
                <c:pt idx="28">
                  <c:v>648769.76</c:v>
                </c:pt>
                <c:pt idx="29">
                  <c:v>656005.4</c:v>
                </c:pt>
                <c:pt idx="30">
                  <c:v>661744.16</c:v>
                </c:pt>
                <c:pt idx="31">
                  <c:v>665297.65</c:v>
                </c:pt>
                <c:pt idx="32">
                  <c:v>666391.92000000004</c:v>
                </c:pt>
                <c:pt idx="33">
                  <c:v>670748.66999999993</c:v>
                </c:pt>
                <c:pt idx="34">
                  <c:v>670657.52</c:v>
                </c:pt>
                <c:pt idx="35">
                  <c:v>673951.07</c:v>
                </c:pt>
                <c:pt idx="36">
                  <c:v>674322.16</c:v>
                </c:pt>
                <c:pt idx="37">
                  <c:v>668830.56000000006</c:v>
                </c:pt>
                <c:pt idx="38">
                  <c:v>669431.32000000007</c:v>
                </c:pt>
                <c:pt idx="39">
                  <c:v>671145.05</c:v>
                </c:pt>
                <c:pt idx="40">
                  <c:v>670962.71</c:v>
                </c:pt>
                <c:pt idx="41">
                  <c:v>676134.53</c:v>
                </c:pt>
                <c:pt idx="42">
                  <c:v>688808.21</c:v>
                </c:pt>
                <c:pt idx="43">
                  <c:v>699999.35</c:v>
                </c:pt>
                <c:pt idx="44">
                  <c:v>700131.80999999994</c:v>
                </c:pt>
                <c:pt idx="45">
                  <c:v>704768.23</c:v>
                </c:pt>
                <c:pt idx="46">
                  <c:v>706956.04</c:v>
                </c:pt>
                <c:pt idx="47">
                  <c:v>699096.13</c:v>
                </c:pt>
                <c:pt idx="48">
                  <c:v>705927.11</c:v>
                </c:pt>
                <c:pt idx="49">
                  <c:v>710837.83000000007</c:v>
                </c:pt>
                <c:pt idx="50">
                  <c:v>712763.92999999993</c:v>
                </c:pt>
                <c:pt idx="51">
                  <c:v>702770.34000000008</c:v>
                </c:pt>
                <c:pt idx="52">
                  <c:v>705217.75</c:v>
                </c:pt>
                <c:pt idx="53">
                  <c:v>706673.99</c:v>
                </c:pt>
                <c:pt idx="54">
                  <c:v>704335.76</c:v>
                </c:pt>
                <c:pt idx="55">
                  <c:v>707622.39</c:v>
                </c:pt>
                <c:pt idx="56">
                  <c:v>668558.72</c:v>
                </c:pt>
                <c:pt idx="57">
                  <c:v>684552.44000000006</c:v>
                </c:pt>
                <c:pt idx="58">
                  <c:v>688717.44</c:v>
                </c:pt>
                <c:pt idx="59">
                  <c:v>693023.35</c:v>
                </c:pt>
                <c:pt idx="60">
                  <c:v>695179.81</c:v>
                </c:pt>
                <c:pt idx="61">
                  <c:v>694357.51</c:v>
                </c:pt>
                <c:pt idx="62">
                  <c:v>696009.17</c:v>
                </c:pt>
                <c:pt idx="63">
                  <c:v>704384.92999999993</c:v>
                </c:pt>
                <c:pt idx="64">
                  <c:v>715751.19</c:v>
                </c:pt>
                <c:pt idx="65">
                  <c:v>723538.49</c:v>
                </c:pt>
                <c:pt idx="66">
                  <c:v>708761.05</c:v>
                </c:pt>
                <c:pt idx="67">
                  <c:v>716951.79</c:v>
                </c:pt>
                <c:pt idx="68">
                  <c:v>720497.04</c:v>
                </c:pt>
                <c:pt idx="69">
                  <c:v>721711.02</c:v>
                </c:pt>
                <c:pt idx="70">
                  <c:v>718229.51</c:v>
                </c:pt>
                <c:pt idx="71">
                  <c:v>713034.62</c:v>
                </c:pt>
                <c:pt idx="72">
                  <c:v>713090.53</c:v>
                </c:pt>
                <c:pt idx="73">
                  <c:v>712451.17</c:v>
                </c:pt>
                <c:pt idx="74">
                  <c:v>717449.95000000007</c:v>
                </c:pt>
                <c:pt idx="75">
                  <c:v>708429.09000000008</c:v>
                </c:pt>
                <c:pt idx="76">
                  <c:v>710487.58000000007</c:v>
                </c:pt>
                <c:pt idx="77">
                  <c:v>713486.95</c:v>
                </c:pt>
                <c:pt idx="78">
                  <c:v>718833.05999999994</c:v>
                </c:pt>
                <c:pt idx="79">
                  <c:v>718152.96</c:v>
                </c:pt>
                <c:pt idx="80">
                  <c:v>727601.33</c:v>
                </c:pt>
                <c:pt idx="81">
                  <c:v>725985.79</c:v>
                </c:pt>
                <c:pt idx="82">
                  <c:v>738681.41999999993</c:v>
                </c:pt>
                <c:pt idx="83">
                  <c:v>741737.34</c:v>
                </c:pt>
                <c:pt idx="84">
                  <c:v>747500.08000000007</c:v>
                </c:pt>
                <c:pt idx="85">
                  <c:v>752549.38</c:v>
                </c:pt>
                <c:pt idx="86">
                  <c:v>756148.3</c:v>
                </c:pt>
                <c:pt idx="87">
                  <c:v>758173.58000000007</c:v>
                </c:pt>
                <c:pt idx="88">
                  <c:v>765500.99</c:v>
                </c:pt>
                <c:pt idx="89">
                  <c:v>766915.53</c:v>
                </c:pt>
                <c:pt idx="90">
                  <c:v>768634.61</c:v>
                </c:pt>
                <c:pt idx="91">
                  <c:v>771392.2</c:v>
                </c:pt>
                <c:pt idx="92">
                  <c:v>768528.96</c:v>
                </c:pt>
                <c:pt idx="93">
                  <c:v>766757.10000000009</c:v>
                </c:pt>
                <c:pt idx="94">
                  <c:v>761698.65</c:v>
                </c:pt>
                <c:pt idx="95">
                  <c:v>768775.85</c:v>
                </c:pt>
                <c:pt idx="96">
                  <c:v>769746.59000000008</c:v>
                </c:pt>
                <c:pt idx="97">
                  <c:v>770680.57000000007</c:v>
                </c:pt>
                <c:pt idx="98">
                  <c:v>771866.23</c:v>
                </c:pt>
                <c:pt idx="99">
                  <c:v>761897.23</c:v>
                </c:pt>
                <c:pt idx="100">
                  <c:v>769802.85</c:v>
                </c:pt>
                <c:pt idx="101">
                  <c:v>771638.16</c:v>
                </c:pt>
                <c:pt idx="102">
                  <c:v>775558.22</c:v>
                </c:pt>
                <c:pt idx="103">
                  <c:v>786375.95</c:v>
                </c:pt>
                <c:pt idx="104">
                  <c:v>776364.81</c:v>
                </c:pt>
                <c:pt idx="105">
                  <c:v>776183.46</c:v>
                </c:pt>
                <c:pt idx="106">
                  <c:v>779806.27999999991</c:v>
                </c:pt>
                <c:pt idx="107">
                  <c:v>784549.35</c:v>
                </c:pt>
                <c:pt idx="108">
                  <c:v>787535.64</c:v>
                </c:pt>
                <c:pt idx="109">
                  <c:v>784934.16</c:v>
                </c:pt>
                <c:pt idx="110">
                  <c:v>787117.15999999992</c:v>
                </c:pt>
                <c:pt idx="111">
                  <c:v>790982.72</c:v>
                </c:pt>
                <c:pt idx="112">
                  <c:v>780785.61</c:v>
                </c:pt>
                <c:pt idx="113">
                  <c:v>783840.9</c:v>
                </c:pt>
                <c:pt idx="114">
                  <c:v>746909.82000000007</c:v>
                </c:pt>
                <c:pt idx="115">
                  <c:v>755024.34</c:v>
                </c:pt>
                <c:pt idx="116">
                  <c:v>749069.40999999992</c:v>
                </c:pt>
                <c:pt idx="117">
                  <c:v>762032.61999999988</c:v>
                </c:pt>
                <c:pt idx="118">
                  <c:v>763404</c:v>
                </c:pt>
                <c:pt idx="119">
                  <c:v>750728.65999999992</c:v>
                </c:pt>
                <c:pt idx="120">
                  <c:v>761241.91</c:v>
                </c:pt>
                <c:pt idx="121">
                  <c:v>763551.14999999991</c:v>
                </c:pt>
                <c:pt idx="122">
                  <c:v>773424.44000000006</c:v>
                </c:pt>
                <c:pt idx="123">
                  <c:v>775367.82000000007</c:v>
                </c:pt>
                <c:pt idx="124">
                  <c:v>761237.01</c:v>
                </c:pt>
                <c:pt idx="125">
                  <c:v>800622.43</c:v>
                </c:pt>
                <c:pt idx="126">
                  <c:v>805880.45</c:v>
                </c:pt>
                <c:pt idx="127">
                  <c:v>807057.97</c:v>
                </c:pt>
                <c:pt idx="128">
                  <c:v>809099.82</c:v>
                </c:pt>
                <c:pt idx="129">
                  <c:v>802723.94</c:v>
                </c:pt>
                <c:pt idx="130">
                  <c:v>813551.16999999993</c:v>
                </c:pt>
                <c:pt idx="131">
                  <c:v>810162.1</c:v>
                </c:pt>
                <c:pt idx="132">
                  <c:v>812539.04</c:v>
                </c:pt>
                <c:pt idx="133">
                  <c:v>804762.30999999994</c:v>
                </c:pt>
                <c:pt idx="134">
                  <c:v>804601.81</c:v>
                </c:pt>
                <c:pt idx="135">
                  <c:v>814694.65</c:v>
                </c:pt>
                <c:pt idx="136">
                  <c:v>814125.9</c:v>
                </c:pt>
                <c:pt idx="137">
                  <c:v>813057.65</c:v>
                </c:pt>
                <c:pt idx="138">
                  <c:v>810262.39</c:v>
                </c:pt>
                <c:pt idx="139">
                  <c:v>810732.42</c:v>
                </c:pt>
                <c:pt idx="140">
                  <c:v>804901.04999999993</c:v>
                </c:pt>
                <c:pt idx="141">
                  <c:v>818428.41</c:v>
                </c:pt>
                <c:pt idx="142">
                  <c:v>819095.55999999994</c:v>
                </c:pt>
                <c:pt idx="143">
                  <c:v>816566.38</c:v>
                </c:pt>
                <c:pt idx="144">
                  <c:v>819582.03</c:v>
                </c:pt>
                <c:pt idx="145">
                  <c:v>834178.3600000001</c:v>
                </c:pt>
                <c:pt idx="146">
                  <c:v>848257.05</c:v>
                </c:pt>
                <c:pt idx="147">
                  <c:v>849616.30999999994</c:v>
                </c:pt>
                <c:pt idx="148">
                  <c:v>853854.99</c:v>
                </c:pt>
                <c:pt idx="149">
                  <c:v>860690.75</c:v>
                </c:pt>
                <c:pt idx="150">
                  <c:v>872452.49</c:v>
                </c:pt>
                <c:pt idx="151">
                  <c:v>865242.82000000007</c:v>
                </c:pt>
                <c:pt idx="152">
                  <c:v>862259.72</c:v>
                </c:pt>
                <c:pt idx="153">
                  <c:v>864495.9</c:v>
                </c:pt>
                <c:pt idx="154">
                  <c:v>854224.3</c:v>
                </c:pt>
                <c:pt idx="155">
                  <c:v>860957.84000000008</c:v>
                </c:pt>
                <c:pt idx="156">
                  <c:v>859081.87</c:v>
                </c:pt>
                <c:pt idx="157">
                  <c:v>856290.44000000006</c:v>
                </c:pt>
                <c:pt idx="158">
                  <c:v>856805.8</c:v>
                </c:pt>
                <c:pt idx="159">
                  <c:v>853615.39</c:v>
                </c:pt>
                <c:pt idx="160">
                  <c:v>856231.72</c:v>
                </c:pt>
                <c:pt idx="161">
                  <c:v>859466.28</c:v>
                </c:pt>
                <c:pt idx="162">
                  <c:v>856782.14999999991</c:v>
                </c:pt>
                <c:pt idx="163">
                  <c:v>870687.02</c:v>
                </c:pt>
                <c:pt idx="164">
                  <c:v>861992.72</c:v>
                </c:pt>
                <c:pt idx="165">
                  <c:v>863916.3899999999</c:v>
                </c:pt>
                <c:pt idx="166">
                  <c:v>859886.45</c:v>
                </c:pt>
                <c:pt idx="167">
                  <c:v>873417.05</c:v>
                </c:pt>
                <c:pt idx="168">
                  <c:v>875595.43</c:v>
                </c:pt>
                <c:pt idx="169">
                  <c:v>886910.12</c:v>
                </c:pt>
                <c:pt idx="170">
                  <c:v>881516.44000000006</c:v>
                </c:pt>
                <c:pt idx="171">
                  <c:v>883552.19</c:v>
                </c:pt>
                <c:pt idx="172">
                  <c:v>879942.84</c:v>
                </c:pt>
                <c:pt idx="173">
                  <c:v>883766.54</c:v>
                </c:pt>
                <c:pt idx="174">
                  <c:v>865361.55999999994</c:v>
                </c:pt>
                <c:pt idx="175">
                  <c:v>886746.58000000007</c:v>
                </c:pt>
                <c:pt idx="176">
                  <c:v>885590.60000000009</c:v>
                </c:pt>
                <c:pt idx="177">
                  <c:v>888694.5</c:v>
                </c:pt>
                <c:pt idx="178">
                  <c:v>883539.56</c:v>
                </c:pt>
                <c:pt idx="179">
                  <c:v>887632.42</c:v>
                </c:pt>
                <c:pt idx="180">
                  <c:v>879943.97000000009</c:v>
                </c:pt>
                <c:pt idx="181">
                  <c:v>878407.3899999999</c:v>
                </c:pt>
                <c:pt idx="182">
                  <c:v>879766.66999999993</c:v>
                </c:pt>
                <c:pt idx="183">
                  <c:v>847216.60999999987</c:v>
                </c:pt>
                <c:pt idx="184">
                  <c:v>852284.08</c:v>
                </c:pt>
                <c:pt idx="185">
                  <c:v>847912.54</c:v>
                </c:pt>
                <c:pt idx="186">
                  <c:v>845010.26</c:v>
                </c:pt>
                <c:pt idx="187">
                  <c:v>840383.28</c:v>
                </c:pt>
                <c:pt idx="188">
                  <c:v>833935.65999999992</c:v>
                </c:pt>
                <c:pt idx="189">
                  <c:v>839508.85</c:v>
                </c:pt>
                <c:pt idx="190">
                  <c:v>836004.82</c:v>
                </c:pt>
                <c:pt idx="191">
                  <c:v>840469.63</c:v>
                </c:pt>
                <c:pt idx="192">
                  <c:v>837459.69</c:v>
                </c:pt>
                <c:pt idx="193">
                  <c:v>836525.99</c:v>
                </c:pt>
                <c:pt idx="194">
                  <c:v>843512.52</c:v>
                </c:pt>
                <c:pt idx="195">
                  <c:v>843321.81</c:v>
                </c:pt>
                <c:pt idx="196">
                  <c:v>843107.04999999993</c:v>
                </c:pt>
                <c:pt idx="197">
                  <c:v>845473.92</c:v>
                </c:pt>
                <c:pt idx="198">
                  <c:v>842904.28</c:v>
                </c:pt>
                <c:pt idx="199">
                  <c:v>846564.98</c:v>
                </c:pt>
                <c:pt idx="200">
                  <c:v>848691.19000000006</c:v>
                </c:pt>
                <c:pt idx="201">
                  <c:v>847593.95</c:v>
                </c:pt>
                <c:pt idx="202">
                  <c:v>839335.88</c:v>
                </c:pt>
                <c:pt idx="203">
                  <c:v>839686.33000000007</c:v>
                </c:pt>
                <c:pt idx="204">
                  <c:v>842077.02</c:v>
                </c:pt>
                <c:pt idx="205">
                  <c:v>843246.56</c:v>
                </c:pt>
                <c:pt idx="206">
                  <c:v>847825.21</c:v>
                </c:pt>
                <c:pt idx="207">
                  <c:v>851767.02</c:v>
                </c:pt>
                <c:pt idx="208">
                  <c:v>855693.31</c:v>
                </c:pt>
                <c:pt idx="209">
                  <c:v>860484.73</c:v>
                </c:pt>
                <c:pt idx="210">
                  <c:v>858408.66999999993</c:v>
                </c:pt>
                <c:pt idx="211">
                  <c:v>869589.06</c:v>
                </c:pt>
                <c:pt idx="212">
                  <c:v>845446.58</c:v>
                </c:pt>
                <c:pt idx="213">
                  <c:v>860131.76</c:v>
                </c:pt>
                <c:pt idx="214">
                  <c:v>869902.32</c:v>
                </c:pt>
                <c:pt idx="215">
                  <c:v>868059.8600000001</c:v>
                </c:pt>
                <c:pt idx="216">
                  <c:v>868014.58</c:v>
                </c:pt>
                <c:pt idx="217">
                  <c:v>867289.16999999993</c:v>
                </c:pt>
                <c:pt idx="218">
                  <c:v>867782.51</c:v>
                </c:pt>
                <c:pt idx="219">
                  <c:v>873183.29999999993</c:v>
                </c:pt>
                <c:pt idx="220">
                  <c:v>873912.4800000001</c:v>
                </c:pt>
                <c:pt idx="221">
                  <c:v>864779.98</c:v>
                </c:pt>
                <c:pt idx="222">
                  <c:v>841286.62</c:v>
                </c:pt>
                <c:pt idx="223">
                  <c:v>851900.56</c:v>
                </c:pt>
                <c:pt idx="224">
                  <c:v>864410.59000000008</c:v>
                </c:pt>
                <c:pt idx="225">
                  <c:v>866328.98</c:v>
                </c:pt>
                <c:pt idx="226">
                  <c:v>865882.27</c:v>
                </c:pt>
                <c:pt idx="227">
                  <c:v>868366.74</c:v>
                </c:pt>
                <c:pt idx="228">
                  <c:v>873713.63</c:v>
                </c:pt>
                <c:pt idx="229">
                  <c:v>875507.21</c:v>
                </c:pt>
                <c:pt idx="230">
                  <c:v>880638.32</c:v>
                </c:pt>
                <c:pt idx="231">
                  <c:v>877330.4</c:v>
                </c:pt>
                <c:pt idx="232">
                  <c:v>894216.74</c:v>
                </c:pt>
                <c:pt idx="233">
                  <c:v>906674.61</c:v>
                </c:pt>
                <c:pt idx="234">
                  <c:v>907004.74</c:v>
                </c:pt>
                <c:pt idx="235">
                  <c:v>908175.34</c:v>
                </c:pt>
                <c:pt idx="236">
                  <c:v>907998.27</c:v>
                </c:pt>
                <c:pt idx="237">
                  <c:v>912873.30999999994</c:v>
                </c:pt>
                <c:pt idx="238">
                  <c:v>909489.13</c:v>
                </c:pt>
                <c:pt idx="239">
                  <c:v>913417.82</c:v>
                </c:pt>
                <c:pt idx="240">
                  <c:v>895499.28</c:v>
                </c:pt>
                <c:pt idx="241">
                  <c:v>899336.51</c:v>
                </c:pt>
                <c:pt idx="242">
                  <c:v>906693.28999999992</c:v>
                </c:pt>
                <c:pt idx="243">
                  <c:v>919605.23</c:v>
                </c:pt>
                <c:pt idx="244">
                  <c:v>921711.44</c:v>
                </c:pt>
                <c:pt idx="245">
                  <c:v>906621.57</c:v>
                </c:pt>
                <c:pt idx="246">
                  <c:v>922578.1100000001</c:v>
                </c:pt>
                <c:pt idx="247">
                  <c:v>922759.98</c:v>
                </c:pt>
                <c:pt idx="248">
                  <c:v>929254.82000000007</c:v>
                </c:pt>
                <c:pt idx="249">
                  <c:v>930210.56</c:v>
                </c:pt>
                <c:pt idx="250">
                  <c:v>929490.26</c:v>
                </c:pt>
                <c:pt idx="251">
                  <c:v>932832.58000000007</c:v>
                </c:pt>
                <c:pt idx="252">
                  <c:v>925643.03999999992</c:v>
                </c:pt>
                <c:pt idx="253">
                  <c:v>939046.76</c:v>
                </c:pt>
                <c:pt idx="254">
                  <c:v>941024.7300000001</c:v>
                </c:pt>
                <c:pt idx="255">
                  <c:v>950343.14</c:v>
                </c:pt>
                <c:pt idx="256">
                  <c:v>959220.4</c:v>
                </c:pt>
                <c:pt idx="257">
                  <c:v>953971.38</c:v>
                </c:pt>
                <c:pt idx="258">
                  <c:v>959951.08</c:v>
                </c:pt>
                <c:pt idx="259">
                  <c:v>964914.49</c:v>
                </c:pt>
                <c:pt idx="260">
                  <c:v>956292.56</c:v>
                </c:pt>
                <c:pt idx="261">
                  <c:v>968660.70000000007</c:v>
                </c:pt>
                <c:pt idx="262">
                  <c:v>969669.8</c:v>
                </c:pt>
                <c:pt idx="263">
                  <c:v>976329.8899999999</c:v>
                </c:pt>
                <c:pt idx="264">
                  <c:v>976043.87</c:v>
                </c:pt>
                <c:pt idx="265">
                  <c:v>979184.6</c:v>
                </c:pt>
                <c:pt idx="266">
                  <c:v>982028.78</c:v>
                </c:pt>
                <c:pt idx="267">
                  <c:v>991921.06</c:v>
                </c:pt>
                <c:pt idx="268">
                  <c:v>990968.9</c:v>
                </c:pt>
                <c:pt idx="269">
                  <c:v>994171.57</c:v>
                </c:pt>
                <c:pt idx="270">
                  <c:v>993797.05999999994</c:v>
                </c:pt>
                <c:pt idx="271">
                  <c:v>1005968</c:v>
                </c:pt>
                <c:pt idx="272">
                  <c:v>1006019.47</c:v>
                </c:pt>
                <c:pt idx="273">
                  <c:v>1000440.5</c:v>
                </c:pt>
                <c:pt idx="274">
                  <c:v>1017815.6499999999</c:v>
                </c:pt>
                <c:pt idx="275">
                  <c:v>1019269.19</c:v>
                </c:pt>
                <c:pt idx="276">
                  <c:v>1023619.48</c:v>
                </c:pt>
                <c:pt idx="277">
                  <c:v>1025067.04</c:v>
                </c:pt>
                <c:pt idx="278">
                  <c:v>1025474.8300000001</c:v>
                </c:pt>
                <c:pt idx="279">
                  <c:v>1012666.77</c:v>
                </c:pt>
                <c:pt idx="280">
                  <c:v>1012965.03</c:v>
                </c:pt>
                <c:pt idx="281">
                  <c:v>1019381.05</c:v>
                </c:pt>
                <c:pt idx="282">
                  <c:v>1022493.6599999999</c:v>
                </c:pt>
                <c:pt idx="283">
                  <c:v>1033046.18</c:v>
                </c:pt>
                <c:pt idx="284">
                  <c:v>1048172.52</c:v>
                </c:pt>
                <c:pt idx="285">
                  <c:v>1048369.77</c:v>
                </c:pt>
                <c:pt idx="286">
                  <c:v>1050694.43</c:v>
                </c:pt>
                <c:pt idx="287">
                  <c:v>1055359.05</c:v>
                </c:pt>
                <c:pt idx="288">
                  <c:v>1057552.48</c:v>
                </c:pt>
                <c:pt idx="289">
                  <c:v>1048562.81</c:v>
                </c:pt>
                <c:pt idx="290">
                  <c:v>1047149.1299999999</c:v>
                </c:pt>
                <c:pt idx="291">
                  <c:v>1050367.58</c:v>
                </c:pt>
                <c:pt idx="292">
                  <c:v>1049224.6299999999</c:v>
                </c:pt>
                <c:pt idx="293">
                  <c:v>1055499.5899999999</c:v>
                </c:pt>
                <c:pt idx="294">
                  <c:v>1069140.75</c:v>
                </c:pt>
                <c:pt idx="295">
                  <c:v>1072708.54</c:v>
                </c:pt>
                <c:pt idx="296">
                  <c:v>1078797.6299999999</c:v>
                </c:pt>
                <c:pt idx="297">
                  <c:v>1082986.8999999999</c:v>
                </c:pt>
                <c:pt idx="298">
                  <c:v>1077903.96</c:v>
                </c:pt>
                <c:pt idx="299">
                  <c:v>1040815.66</c:v>
                </c:pt>
                <c:pt idx="300">
                  <c:v>1054608.4100000001</c:v>
                </c:pt>
                <c:pt idx="301">
                  <c:v>1064345.04</c:v>
                </c:pt>
                <c:pt idx="302">
                  <c:v>1069768.43</c:v>
                </c:pt>
                <c:pt idx="303">
                  <c:v>1077797.92</c:v>
                </c:pt>
                <c:pt idx="304">
                  <c:v>1080579.82</c:v>
                </c:pt>
                <c:pt idx="305">
                  <c:v>1082013.82</c:v>
                </c:pt>
                <c:pt idx="306">
                  <c:v>1077594.73</c:v>
                </c:pt>
                <c:pt idx="307">
                  <c:v>1080029.95</c:v>
                </c:pt>
                <c:pt idx="308">
                  <c:v>1071180.8800000001</c:v>
                </c:pt>
                <c:pt idx="309">
                  <c:v>1074787.77</c:v>
                </c:pt>
                <c:pt idx="310">
                  <c:v>1081385.99</c:v>
                </c:pt>
                <c:pt idx="311">
                  <c:v>1087063.57</c:v>
                </c:pt>
                <c:pt idx="312">
                  <c:v>1081377.8599999999</c:v>
                </c:pt>
                <c:pt idx="313">
                  <c:v>1093005.67</c:v>
                </c:pt>
                <c:pt idx="314">
                  <c:v>1093264.3999999999</c:v>
                </c:pt>
                <c:pt idx="315">
                  <c:v>1094615.92</c:v>
                </c:pt>
                <c:pt idx="316">
                  <c:v>1101026.3</c:v>
                </c:pt>
                <c:pt idx="317">
                  <c:v>1088827.54</c:v>
                </c:pt>
                <c:pt idx="318">
                  <c:v>1093289.1499999999</c:v>
                </c:pt>
                <c:pt idx="319">
                  <c:v>1097461.8999999999</c:v>
                </c:pt>
                <c:pt idx="320">
                  <c:v>1095943.26</c:v>
                </c:pt>
                <c:pt idx="321">
                  <c:v>1103556.43</c:v>
                </c:pt>
                <c:pt idx="322">
                  <c:v>1102348.31</c:v>
                </c:pt>
                <c:pt idx="323">
                  <c:v>1105311.97</c:v>
                </c:pt>
                <c:pt idx="324">
                  <c:v>1103438.05</c:v>
                </c:pt>
                <c:pt idx="325">
                  <c:v>1106653.01</c:v>
                </c:pt>
                <c:pt idx="326">
                  <c:v>1091786.3899999999</c:v>
                </c:pt>
                <c:pt idx="327">
                  <c:v>1089186.32</c:v>
                </c:pt>
                <c:pt idx="328">
                  <c:v>1101072.01</c:v>
                </c:pt>
                <c:pt idx="329">
                  <c:v>1102088.08</c:v>
                </c:pt>
                <c:pt idx="330">
                  <c:v>1102696.74</c:v>
                </c:pt>
                <c:pt idx="331">
                  <c:v>1121941.45</c:v>
                </c:pt>
                <c:pt idx="332">
                  <c:v>1120452.6199999999</c:v>
                </c:pt>
                <c:pt idx="333">
                  <c:v>1128502.9000000001</c:v>
                </c:pt>
                <c:pt idx="334">
                  <c:v>1124238.26</c:v>
                </c:pt>
                <c:pt idx="335">
                  <c:v>1105954.49</c:v>
                </c:pt>
                <c:pt idx="336">
                  <c:v>1128970.1400000001</c:v>
                </c:pt>
                <c:pt idx="337">
                  <c:v>1125417.0899999999</c:v>
                </c:pt>
                <c:pt idx="338">
                  <c:v>1123891.25</c:v>
                </c:pt>
                <c:pt idx="339">
                  <c:v>1131584.3599999999</c:v>
                </c:pt>
                <c:pt idx="340">
                  <c:v>1108523.1099999999</c:v>
                </c:pt>
                <c:pt idx="341">
                  <c:v>1122407.98</c:v>
                </c:pt>
                <c:pt idx="342">
                  <c:v>1126131.23</c:v>
                </c:pt>
                <c:pt idx="343">
                  <c:v>1127091.96</c:v>
                </c:pt>
                <c:pt idx="344">
                  <c:v>1113769.06</c:v>
                </c:pt>
                <c:pt idx="345">
                  <c:v>1115018.7</c:v>
                </c:pt>
                <c:pt idx="346">
                  <c:v>1121169.42</c:v>
                </c:pt>
                <c:pt idx="347">
                  <c:v>1125669.32</c:v>
                </c:pt>
                <c:pt idx="348">
                  <c:v>1125825.1499999999</c:v>
                </c:pt>
                <c:pt idx="349">
                  <c:v>1128148.08</c:v>
                </c:pt>
                <c:pt idx="350">
                  <c:v>1127328.75</c:v>
                </c:pt>
                <c:pt idx="351">
                  <c:v>1131068.1299999999</c:v>
                </c:pt>
                <c:pt idx="352">
                  <c:v>1131563.19</c:v>
                </c:pt>
                <c:pt idx="353">
                  <c:v>1133297.55</c:v>
                </c:pt>
                <c:pt idx="354">
                  <c:v>1130902.3</c:v>
                </c:pt>
                <c:pt idx="355">
                  <c:v>1124108.57</c:v>
                </c:pt>
                <c:pt idx="356">
                  <c:v>1130612.5899999999</c:v>
                </c:pt>
                <c:pt idx="357">
                  <c:v>1135261.17</c:v>
                </c:pt>
                <c:pt idx="358">
                  <c:v>1143202.28</c:v>
                </c:pt>
                <c:pt idx="359">
                  <c:v>1143515.1299999999</c:v>
                </c:pt>
                <c:pt idx="360">
                  <c:v>1139914.3600000001</c:v>
                </c:pt>
                <c:pt idx="361">
                  <c:v>1141185.25</c:v>
                </c:pt>
                <c:pt idx="362">
                  <c:v>1146875.29</c:v>
                </c:pt>
                <c:pt idx="363">
                  <c:v>1144627.75</c:v>
                </c:pt>
                <c:pt idx="364">
                  <c:v>1146225.45</c:v>
                </c:pt>
                <c:pt idx="365">
                  <c:v>1129654.0499999998</c:v>
                </c:pt>
                <c:pt idx="366">
                  <c:v>1129978.53</c:v>
                </c:pt>
                <c:pt idx="367">
                  <c:v>1134521.8999999999</c:v>
                </c:pt>
                <c:pt idx="368">
                  <c:v>1139114.23</c:v>
                </c:pt>
                <c:pt idx="369">
                  <c:v>1145168.48</c:v>
                </c:pt>
                <c:pt idx="370">
                  <c:v>1131058.3999999999</c:v>
                </c:pt>
                <c:pt idx="371">
                  <c:v>1137384.98</c:v>
                </c:pt>
                <c:pt idx="372">
                  <c:v>1142150.1299999999</c:v>
                </c:pt>
                <c:pt idx="373">
                  <c:v>1145296.1099999999</c:v>
                </c:pt>
                <c:pt idx="374">
                  <c:v>1149087.6599999999</c:v>
                </c:pt>
                <c:pt idx="375">
                  <c:v>1148244.02</c:v>
                </c:pt>
                <c:pt idx="376">
                  <c:v>1156334.26</c:v>
                </c:pt>
                <c:pt idx="377">
                  <c:v>1172095.02</c:v>
                </c:pt>
                <c:pt idx="378">
                  <c:v>1188408.31</c:v>
                </c:pt>
                <c:pt idx="379">
                  <c:v>1194220.44</c:v>
                </c:pt>
                <c:pt idx="380">
                  <c:v>1203983.73</c:v>
                </c:pt>
                <c:pt idx="381">
                  <c:v>1195821.52</c:v>
                </c:pt>
                <c:pt idx="382">
                  <c:v>1206146.23</c:v>
                </c:pt>
                <c:pt idx="383">
                  <c:v>1201572</c:v>
                </c:pt>
                <c:pt idx="384">
                  <c:v>1204316.58</c:v>
                </c:pt>
                <c:pt idx="385">
                  <c:v>1191748.6599999999</c:v>
                </c:pt>
                <c:pt idx="386">
                  <c:v>1199414.6299999999</c:v>
                </c:pt>
                <c:pt idx="387">
                  <c:v>1200159.69</c:v>
                </c:pt>
                <c:pt idx="388">
                  <c:v>1205164.6099999999</c:v>
                </c:pt>
                <c:pt idx="389">
                  <c:v>1203053.81</c:v>
                </c:pt>
                <c:pt idx="390">
                  <c:v>1205078.42</c:v>
                </c:pt>
                <c:pt idx="391">
                  <c:v>1221726.5</c:v>
                </c:pt>
                <c:pt idx="392">
                  <c:v>1226491.57</c:v>
                </c:pt>
                <c:pt idx="393">
                  <c:v>1228878.6800000002</c:v>
                </c:pt>
                <c:pt idx="394">
                  <c:v>1228295.77</c:v>
                </c:pt>
                <c:pt idx="395">
                  <c:v>1209455.6100000001</c:v>
                </c:pt>
                <c:pt idx="396">
                  <c:v>1222777.8599999999</c:v>
                </c:pt>
                <c:pt idx="397">
                  <c:v>1218628.52</c:v>
                </c:pt>
                <c:pt idx="398">
                  <c:v>1232875.56</c:v>
                </c:pt>
                <c:pt idx="399">
                  <c:v>1236365.22</c:v>
                </c:pt>
                <c:pt idx="400">
                  <c:v>1235677.1099999999</c:v>
                </c:pt>
                <c:pt idx="401">
                  <c:v>1242529.44</c:v>
                </c:pt>
                <c:pt idx="402">
                  <c:v>1257239.77</c:v>
                </c:pt>
                <c:pt idx="403">
                  <c:v>1262822.33</c:v>
                </c:pt>
                <c:pt idx="404">
                  <c:v>1262423.21</c:v>
                </c:pt>
                <c:pt idx="405">
                  <c:v>1249030.75</c:v>
                </c:pt>
                <c:pt idx="406">
                  <c:v>1242690.2</c:v>
                </c:pt>
                <c:pt idx="407">
                  <c:v>1251584.99</c:v>
                </c:pt>
                <c:pt idx="408">
                  <c:v>1247094.6100000001</c:v>
                </c:pt>
                <c:pt idx="409">
                  <c:v>1250598.48</c:v>
                </c:pt>
                <c:pt idx="410">
                  <c:v>1256913.04</c:v>
                </c:pt>
                <c:pt idx="411">
                  <c:v>1261288.17</c:v>
                </c:pt>
                <c:pt idx="412">
                  <c:v>1261780.56</c:v>
                </c:pt>
                <c:pt idx="413">
                  <c:v>1263312.25</c:v>
                </c:pt>
                <c:pt idx="414">
                  <c:v>1268259.3199999998</c:v>
                </c:pt>
                <c:pt idx="415">
                  <c:v>1244350.81</c:v>
                </c:pt>
                <c:pt idx="416">
                  <c:v>1250154.3899999999</c:v>
                </c:pt>
                <c:pt idx="417">
                  <c:v>1266910.6200000001</c:v>
                </c:pt>
                <c:pt idx="418">
                  <c:v>1259948.5</c:v>
                </c:pt>
                <c:pt idx="419">
                  <c:v>1261998.23</c:v>
                </c:pt>
                <c:pt idx="420">
                  <c:v>1266557.8</c:v>
                </c:pt>
                <c:pt idx="421">
                  <c:v>1273333.6499999999</c:v>
                </c:pt>
                <c:pt idx="422">
                  <c:v>1271671.7</c:v>
                </c:pt>
                <c:pt idx="423">
                  <c:v>1280625.92</c:v>
                </c:pt>
                <c:pt idx="424">
                  <c:v>1281508.75</c:v>
                </c:pt>
                <c:pt idx="425">
                  <c:v>1281489.8500000001</c:v>
                </c:pt>
                <c:pt idx="426">
                  <c:v>1285176.8</c:v>
                </c:pt>
                <c:pt idx="427">
                  <c:v>1298391.28</c:v>
                </c:pt>
                <c:pt idx="428">
                  <c:v>1296897.92</c:v>
                </c:pt>
                <c:pt idx="429">
                  <c:v>1299228.73</c:v>
                </c:pt>
                <c:pt idx="430">
                  <c:v>1288767.5900000001</c:v>
                </c:pt>
                <c:pt idx="431">
                  <c:v>1306577.3900000001</c:v>
                </c:pt>
                <c:pt idx="432">
                  <c:v>1316040.17</c:v>
                </c:pt>
                <c:pt idx="433">
                  <c:v>1324238.3700000001</c:v>
                </c:pt>
                <c:pt idx="434">
                  <c:v>1332903.08</c:v>
                </c:pt>
                <c:pt idx="435">
                  <c:v>1284502.8700000001</c:v>
                </c:pt>
                <c:pt idx="436">
                  <c:v>1298079.79</c:v>
                </c:pt>
                <c:pt idx="437">
                  <c:v>1301071.52</c:v>
                </c:pt>
                <c:pt idx="438">
                  <c:v>1307655.31</c:v>
                </c:pt>
                <c:pt idx="439">
                  <c:v>1317938.04</c:v>
                </c:pt>
                <c:pt idx="440">
                  <c:v>1314564.71</c:v>
                </c:pt>
                <c:pt idx="441">
                  <c:v>1325300.2999999998</c:v>
                </c:pt>
                <c:pt idx="442">
                  <c:v>1331329.32</c:v>
                </c:pt>
                <c:pt idx="443">
                  <c:v>1333087.52</c:v>
                </c:pt>
                <c:pt idx="444">
                  <c:v>1342895.17</c:v>
                </c:pt>
                <c:pt idx="445">
                  <c:v>1327974.8999999999</c:v>
                </c:pt>
                <c:pt idx="446">
                  <c:v>1320271.52</c:v>
                </c:pt>
                <c:pt idx="447">
                  <c:v>1320409.99</c:v>
                </c:pt>
                <c:pt idx="448">
                  <c:v>1322936.18</c:v>
                </c:pt>
                <c:pt idx="449">
                  <c:v>1335186.97</c:v>
                </c:pt>
                <c:pt idx="450">
                  <c:v>1330841.78</c:v>
                </c:pt>
                <c:pt idx="451">
                  <c:v>1334365.98</c:v>
                </c:pt>
                <c:pt idx="452">
                  <c:v>1327845.53</c:v>
                </c:pt>
                <c:pt idx="453">
                  <c:v>1322888.56</c:v>
                </c:pt>
                <c:pt idx="454">
                  <c:v>1329927.1800000002</c:v>
                </c:pt>
                <c:pt idx="455">
                  <c:v>1306404.8599999999</c:v>
                </c:pt>
                <c:pt idx="456">
                  <c:v>1315347.71</c:v>
                </c:pt>
                <c:pt idx="457">
                  <c:v>1319837.8699999999</c:v>
                </c:pt>
                <c:pt idx="458">
                  <c:v>1319466.26</c:v>
                </c:pt>
                <c:pt idx="459">
                  <c:v>1321560.67</c:v>
                </c:pt>
                <c:pt idx="460">
                  <c:v>1326310.3400000001</c:v>
                </c:pt>
                <c:pt idx="461">
                  <c:v>1339636.0900000001</c:v>
                </c:pt>
                <c:pt idx="462">
                  <c:v>1350290.0899999999</c:v>
                </c:pt>
                <c:pt idx="463">
                  <c:v>1352085.46</c:v>
                </c:pt>
                <c:pt idx="464">
                  <c:v>1355360.85</c:v>
                </c:pt>
                <c:pt idx="465">
                  <c:v>1340283.4100000001</c:v>
                </c:pt>
                <c:pt idx="466">
                  <c:v>1349259.2</c:v>
                </c:pt>
                <c:pt idx="467">
                  <c:v>1358029.23</c:v>
                </c:pt>
                <c:pt idx="468">
                  <c:v>1351474.83</c:v>
                </c:pt>
                <c:pt idx="469">
                  <c:v>1354134.03</c:v>
                </c:pt>
                <c:pt idx="470">
                  <c:v>1359849.6099999999</c:v>
                </c:pt>
                <c:pt idx="471">
                  <c:v>1359456.21</c:v>
                </c:pt>
                <c:pt idx="472">
                  <c:v>1367837.99</c:v>
                </c:pt>
                <c:pt idx="473">
                  <c:v>1366877.8900000001</c:v>
                </c:pt>
                <c:pt idx="474">
                  <c:v>1359272.33</c:v>
                </c:pt>
                <c:pt idx="475">
                  <c:v>1364592.26</c:v>
                </c:pt>
                <c:pt idx="476">
                  <c:v>1374168.8599999999</c:v>
                </c:pt>
                <c:pt idx="477">
                  <c:v>1375664.23</c:v>
                </c:pt>
                <c:pt idx="478">
                  <c:v>1368179.4</c:v>
                </c:pt>
                <c:pt idx="479">
                  <c:v>1385569.97</c:v>
                </c:pt>
                <c:pt idx="480">
                  <c:v>1388181.56</c:v>
                </c:pt>
                <c:pt idx="481">
                  <c:v>1389900.26</c:v>
                </c:pt>
                <c:pt idx="482">
                  <c:v>1395623.97</c:v>
                </c:pt>
                <c:pt idx="483">
                  <c:v>1396720.66</c:v>
                </c:pt>
                <c:pt idx="484">
                  <c:v>1401496.51</c:v>
                </c:pt>
                <c:pt idx="485">
                  <c:v>1417666.3599999999</c:v>
                </c:pt>
                <c:pt idx="486">
                  <c:v>1422359.26</c:v>
                </c:pt>
                <c:pt idx="487">
                  <c:v>1429833.04</c:v>
                </c:pt>
                <c:pt idx="488">
                  <c:v>1441014.11</c:v>
                </c:pt>
                <c:pt idx="489">
                  <c:v>1439849.72</c:v>
                </c:pt>
                <c:pt idx="490">
                  <c:v>1449057.3599999999</c:v>
                </c:pt>
                <c:pt idx="491">
                  <c:v>1449836.71</c:v>
                </c:pt>
                <c:pt idx="492">
                  <c:v>1438703.85</c:v>
                </c:pt>
                <c:pt idx="493">
                  <c:v>1454445.31</c:v>
                </c:pt>
                <c:pt idx="494">
                  <c:v>1467678.45</c:v>
                </c:pt>
                <c:pt idx="495">
                  <c:v>1481631.53</c:v>
                </c:pt>
                <c:pt idx="496">
                  <c:v>1483329.3699999999</c:v>
                </c:pt>
                <c:pt idx="497">
                  <c:v>1461275.02</c:v>
                </c:pt>
                <c:pt idx="498">
                  <c:v>1481667.28</c:v>
                </c:pt>
                <c:pt idx="499">
                  <c:v>1479093.94</c:v>
                </c:pt>
                <c:pt idx="500">
                  <c:v>1482733.77</c:v>
                </c:pt>
                <c:pt idx="501">
                  <c:v>1474346.49</c:v>
                </c:pt>
                <c:pt idx="502">
                  <c:v>1477940.26</c:v>
                </c:pt>
                <c:pt idx="503">
                  <c:v>1494673.93</c:v>
                </c:pt>
                <c:pt idx="504">
                  <c:v>1482126.0699999998</c:v>
                </c:pt>
                <c:pt idx="505">
                  <c:v>1485523.6199999999</c:v>
                </c:pt>
                <c:pt idx="506">
                  <c:v>1499260.67</c:v>
                </c:pt>
                <c:pt idx="507">
                  <c:v>1514071.32</c:v>
                </c:pt>
                <c:pt idx="508">
                  <c:v>1519961.3599999999</c:v>
                </c:pt>
                <c:pt idx="509">
                  <c:v>1512856.48</c:v>
                </c:pt>
                <c:pt idx="510">
                  <c:v>1506982.7</c:v>
                </c:pt>
                <c:pt idx="511">
                  <c:v>1516339.44</c:v>
                </c:pt>
                <c:pt idx="512">
                  <c:v>1519269.63</c:v>
                </c:pt>
                <c:pt idx="513">
                  <c:v>1527499.63</c:v>
                </c:pt>
                <c:pt idx="514">
                  <c:v>1531601.09</c:v>
                </c:pt>
                <c:pt idx="515">
                  <c:v>1522429.06</c:v>
                </c:pt>
                <c:pt idx="516">
                  <c:v>1505491.56</c:v>
                </c:pt>
                <c:pt idx="517">
                  <c:v>1518282.73</c:v>
                </c:pt>
                <c:pt idx="518">
                  <c:v>1527177.01</c:v>
                </c:pt>
                <c:pt idx="519">
                  <c:v>1527073.69</c:v>
                </c:pt>
                <c:pt idx="520">
                  <c:v>1512327.46</c:v>
                </c:pt>
                <c:pt idx="521">
                  <c:v>1516133.45</c:v>
                </c:pt>
                <c:pt idx="522">
                  <c:v>1521847.25</c:v>
                </c:pt>
                <c:pt idx="523">
                  <c:v>1527190.71</c:v>
                </c:pt>
                <c:pt idx="524">
                  <c:v>1530677.35</c:v>
                </c:pt>
                <c:pt idx="525">
                  <c:v>1534872.53</c:v>
                </c:pt>
                <c:pt idx="526">
                  <c:v>1532148.29</c:v>
                </c:pt>
                <c:pt idx="527">
                  <c:v>1535088.12</c:v>
                </c:pt>
                <c:pt idx="528">
                  <c:v>1521191.78</c:v>
                </c:pt>
                <c:pt idx="529">
                  <c:v>1480097.17</c:v>
                </c:pt>
                <c:pt idx="530">
                  <c:v>1492274.5</c:v>
                </c:pt>
                <c:pt idx="531">
                  <c:v>1506203.69</c:v>
                </c:pt>
                <c:pt idx="532">
                  <c:v>1501654.13</c:v>
                </c:pt>
                <c:pt idx="533">
                  <c:v>1495708.5</c:v>
                </c:pt>
                <c:pt idx="534">
                  <c:v>1502886.1</c:v>
                </c:pt>
                <c:pt idx="535">
                  <c:v>1508634.63</c:v>
                </c:pt>
                <c:pt idx="536">
                  <c:v>1508207.5699999998</c:v>
                </c:pt>
                <c:pt idx="537">
                  <c:v>1519511.02</c:v>
                </c:pt>
                <c:pt idx="538">
                  <c:v>1520353.59</c:v>
                </c:pt>
                <c:pt idx="539">
                  <c:v>1518366.05</c:v>
                </c:pt>
                <c:pt idx="540">
                  <c:v>1524068.81</c:v>
                </c:pt>
                <c:pt idx="541">
                  <c:v>1529973.53</c:v>
                </c:pt>
                <c:pt idx="542">
                  <c:v>1534557.05</c:v>
                </c:pt>
                <c:pt idx="543">
                  <c:v>1542129.8</c:v>
                </c:pt>
                <c:pt idx="544">
                  <c:v>1544381.2</c:v>
                </c:pt>
                <c:pt idx="545">
                  <c:v>1547762.93</c:v>
                </c:pt>
                <c:pt idx="546">
                  <c:v>1546177.1</c:v>
                </c:pt>
                <c:pt idx="547">
                  <c:v>1553530.58</c:v>
                </c:pt>
                <c:pt idx="548">
                  <c:v>1558774.4100000001</c:v>
                </c:pt>
                <c:pt idx="549">
                  <c:v>1554770.01</c:v>
                </c:pt>
                <c:pt idx="550">
                  <c:v>1573436.1800000002</c:v>
                </c:pt>
                <c:pt idx="551">
                  <c:v>1575610.99</c:v>
                </c:pt>
                <c:pt idx="552">
                  <c:v>1570141.21</c:v>
                </c:pt>
                <c:pt idx="553">
                  <c:v>1575186.52</c:v>
                </c:pt>
                <c:pt idx="554">
                  <c:v>1568726.4400000002</c:v>
                </c:pt>
                <c:pt idx="555">
                  <c:v>1590528.64</c:v>
                </c:pt>
                <c:pt idx="556">
                  <c:v>1584468.07</c:v>
                </c:pt>
                <c:pt idx="557">
                  <c:v>1591632.9100000001</c:v>
                </c:pt>
                <c:pt idx="558">
                  <c:v>1580502.8900000001</c:v>
                </c:pt>
                <c:pt idx="559">
                  <c:v>1579717.56</c:v>
                </c:pt>
                <c:pt idx="560">
                  <c:v>1593220.23</c:v>
                </c:pt>
                <c:pt idx="561">
                  <c:v>1588441.41</c:v>
                </c:pt>
                <c:pt idx="562">
                  <c:v>1585089.88</c:v>
                </c:pt>
                <c:pt idx="563">
                  <c:v>1597222.9</c:v>
                </c:pt>
                <c:pt idx="564">
                  <c:v>1592609.47</c:v>
                </c:pt>
                <c:pt idx="565">
                  <c:v>1597688.7599999998</c:v>
                </c:pt>
                <c:pt idx="566">
                  <c:v>1499344.8900000001</c:v>
                </c:pt>
                <c:pt idx="567">
                  <c:v>1535402.7599999998</c:v>
                </c:pt>
                <c:pt idx="568">
                  <c:v>1541990.3800000001</c:v>
                </c:pt>
                <c:pt idx="569">
                  <c:v>1542817.63</c:v>
                </c:pt>
                <c:pt idx="570">
                  <c:v>1542300.24</c:v>
                </c:pt>
                <c:pt idx="571">
                  <c:v>1547934.4400000002</c:v>
                </c:pt>
                <c:pt idx="572">
                  <c:v>1548428.78</c:v>
                </c:pt>
                <c:pt idx="573">
                  <c:v>1549255.1</c:v>
                </c:pt>
                <c:pt idx="574">
                  <c:v>1553768.9100000001</c:v>
                </c:pt>
                <c:pt idx="575">
                  <c:v>1562480.56</c:v>
                </c:pt>
                <c:pt idx="576">
                  <c:v>1552182.73</c:v>
                </c:pt>
                <c:pt idx="577">
                  <c:v>1559213.27</c:v>
                </c:pt>
                <c:pt idx="578">
                  <c:v>1570493.99</c:v>
                </c:pt>
                <c:pt idx="579">
                  <c:v>1577102.2000000002</c:v>
                </c:pt>
                <c:pt idx="580">
                  <c:v>1574542.59</c:v>
                </c:pt>
                <c:pt idx="581">
                  <c:v>1592505.52</c:v>
                </c:pt>
                <c:pt idx="582">
                  <c:v>1602479.62</c:v>
                </c:pt>
                <c:pt idx="583">
                  <c:v>1598350.9</c:v>
                </c:pt>
                <c:pt idx="584">
                  <c:v>1602135.28</c:v>
                </c:pt>
                <c:pt idx="585">
                  <c:v>1608197.75</c:v>
                </c:pt>
                <c:pt idx="586">
                  <c:v>1622472.1300000001</c:v>
                </c:pt>
                <c:pt idx="587">
                  <c:v>1620803.3599999999</c:v>
                </c:pt>
                <c:pt idx="588">
                  <c:v>1616328.17</c:v>
                </c:pt>
                <c:pt idx="589">
                  <c:v>1617153.44</c:v>
                </c:pt>
                <c:pt idx="590">
                  <c:v>1632054.99</c:v>
                </c:pt>
                <c:pt idx="591">
                  <c:v>1636739.27</c:v>
                </c:pt>
                <c:pt idx="592">
                  <c:v>1640084.48</c:v>
                </c:pt>
                <c:pt idx="593">
                  <c:v>1641540.68</c:v>
                </c:pt>
                <c:pt idx="594">
                  <c:v>1645473.42</c:v>
                </c:pt>
                <c:pt idx="595">
                  <c:v>1628885.97</c:v>
                </c:pt>
                <c:pt idx="596">
                  <c:v>1628473.23</c:v>
                </c:pt>
                <c:pt idx="597">
                  <c:v>1642606.81</c:v>
                </c:pt>
                <c:pt idx="598">
                  <c:v>1642227.69</c:v>
                </c:pt>
                <c:pt idx="599">
                  <c:v>1648234.6</c:v>
                </c:pt>
                <c:pt idx="600">
                  <c:v>1652880.5199999998</c:v>
                </c:pt>
                <c:pt idx="601">
                  <c:v>1652684.41</c:v>
                </c:pt>
                <c:pt idx="602">
                  <c:v>1649366.59</c:v>
                </c:pt>
                <c:pt idx="603">
                  <c:v>1644791.5899999999</c:v>
                </c:pt>
                <c:pt idx="604">
                  <c:v>1641263.7</c:v>
                </c:pt>
                <c:pt idx="605">
                  <c:v>1617371.3599999999</c:v>
                </c:pt>
                <c:pt idx="606">
                  <c:v>1624535.87</c:v>
                </c:pt>
                <c:pt idx="607">
                  <c:v>1623383.8399999999</c:v>
                </c:pt>
                <c:pt idx="608">
                  <c:v>1627976.97</c:v>
                </c:pt>
                <c:pt idx="609">
                  <c:v>1636388.77</c:v>
                </c:pt>
                <c:pt idx="610">
                  <c:v>1640033.29</c:v>
                </c:pt>
                <c:pt idx="611">
                  <c:v>1641934.73</c:v>
                </c:pt>
                <c:pt idx="612">
                  <c:v>1650459.6400000001</c:v>
                </c:pt>
                <c:pt idx="613">
                  <c:v>1661042.9</c:v>
                </c:pt>
                <c:pt idx="614">
                  <c:v>1661277.3299999998</c:v>
                </c:pt>
                <c:pt idx="615">
                  <c:v>1625949.53</c:v>
                </c:pt>
                <c:pt idx="616">
                  <c:v>1631837.56</c:v>
                </c:pt>
                <c:pt idx="617">
                  <c:v>1650596.93</c:v>
                </c:pt>
                <c:pt idx="618">
                  <c:v>1650163.18</c:v>
                </c:pt>
                <c:pt idx="619">
                  <c:v>1641810.43</c:v>
                </c:pt>
                <c:pt idx="620">
                  <c:v>1575204.8199999998</c:v>
                </c:pt>
                <c:pt idx="621">
                  <c:v>1587379.75</c:v>
                </c:pt>
                <c:pt idx="622">
                  <c:v>1596010.12</c:v>
                </c:pt>
                <c:pt idx="623">
                  <c:v>1593148.5499999998</c:v>
                </c:pt>
                <c:pt idx="624">
                  <c:v>1587069.37</c:v>
                </c:pt>
                <c:pt idx="625">
                  <c:v>1591955.3</c:v>
                </c:pt>
                <c:pt idx="626">
                  <c:v>1600460.63</c:v>
                </c:pt>
                <c:pt idx="627">
                  <c:v>1594917.01</c:v>
                </c:pt>
                <c:pt idx="628">
                  <c:v>1588712.27</c:v>
                </c:pt>
                <c:pt idx="629">
                  <c:v>1587534.9000000001</c:v>
                </c:pt>
                <c:pt idx="630">
                  <c:v>1603735.31</c:v>
                </c:pt>
                <c:pt idx="631">
                  <c:v>1616554.61</c:v>
                </c:pt>
                <c:pt idx="632">
                  <c:v>1617377.71</c:v>
                </c:pt>
                <c:pt idx="633">
                  <c:v>1618103.4200000002</c:v>
                </c:pt>
                <c:pt idx="634">
                  <c:v>1617587.1400000001</c:v>
                </c:pt>
                <c:pt idx="635">
                  <c:v>1611024.78</c:v>
                </c:pt>
                <c:pt idx="636">
                  <c:v>1625470</c:v>
                </c:pt>
                <c:pt idx="637">
                  <c:v>1614516.7200000002</c:v>
                </c:pt>
                <c:pt idx="638">
                  <c:v>1609359.3499999999</c:v>
                </c:pt>
                <c:pt idx="639">
                  <c:v>1606824.1300000001</c:v>
                </c:pt>
                <c:pt idx="640">
                  <c:v>1616623.9500000002</c:v>
                </c:pt>
                <c:pt idx="641">
                  <c:v>1621209.4300000002</c:v>
                </c:pt>
                <c:pt idx="642">
                  <c:v>1629894.28</c:v>
                </c:pt>
                <c:pt idx="643">
                  <c:v>1639657.3900000001</c:v>
                </c:pt>
                <c:pt idx="644">
                  <c:v>1642525.93</c:v>
                </c:pt>
                <c:pt idx="645">
                  <c:v>1605178.83</c:v>
                </c:pt>
                <c:pt idx="646">
                  <c:v>1606495.48</c:v>
                </c:pt>
                <c:pt idx="647">
                  <c:v>1606616.42</c:v>
                </c:pt>
                <c:pt idx="648">
                  <c:v>1609785.62</c:v>
                </c:pt>
                <c:pt idx="649">
                  <c:v>1614521.1099999999</c:v>
                </c:pt>
                <c:pt idx="650">
                  <c:v>1624138.23</c:v>
                </c:pt>
                <c:pt idx="651">
                  <c:v>1616547.22</c:v>
                </c:pt>
                <c:pt idx="652">
                  <c:v>1633197.38</c:v>
                </c:pt>
                <c:pt idx="653">
                  <c:v>1631959.88</c:v>
                </c:pt>
                <c:pt idx="654">
                  <c:v>1631757.11</c:v>
                </c:pt>
                <c:pt idx="655">
                  <c:v>1592062.88</c:v>
                </c:pt>
                <c:pt idx="656">
                  <c:v>1597992.3399999999</c:v>
                </c:pt>
                <c:pt idx="657">
                  <c:v>1587727.31</c:v>
                </c:pt>
                <c:pt idx="658">
                  <c:v>1581558.29</c:v>
                </c:pt>
                <c:pt idx="659">
                  <c:v>1590399.63</c:v>
                </c:pt>
                <c:pt idx="660">
                  <c:v>1589562.6199999999</c:v>
                </c:pt>
                <c:pt idx="661">
                  <c:v>1605822.05</c:v>
                </c:pt>
                <c:pt idx="662">
                  <c:v>1602846.33</c:v>
                </c:pt>
                <c:pt idx="663">
                  <c:v>1610952.63</c:v>
                </c:pt>
                <c:pt idx="664">
                  <c:v>1612082.35</c:v>
                </c:pt>
                <c:pt idx="665">
                  <c:v>1594532.5899999999</c:v>
                </c:pt>
                <c:pt idx="666">
                  <c:v>1596749.2</c:v>
                </c:pt>
                <c:pt idx="667">
                  <c:v>1601900.56</c:v>
                </c:pt>
                <c:pt idx="668">
                  <c:v>1605031.42</c:v>
                </c:pt>
                <c:pt idx="669">
                  <c:v>1600139</c:v>
                </c:pt>
                <c:pt idx="670">
                  <c:v>1596530.76</c:v>
                </c:pt>
                <c:pt idx="671">
                  <c:v>1602747.61</c:v>
                </c:pt>
                <c:pt idx="672">
                  <c:v>1600221.73</c:v>
                </c:pt>
                <c:pt idx="673">
                  <c:v>1610572.45</c:v>
                </c:pt>
                <c:pt idx="674">
                  <c:v>1611438.9900000002</c:v>
                </c:pt>
                <c:pt idx="675">
                  <c:v>1602324.33</c:v>
                </c:pt>
                <c:pt idx="676">
                  <c:v>1612758.55</c:v>
                </c:pt>
                <c:pt idx="677">
                  <c:v>1616924.67</c:v>
                </c:pt>
                <c:pt idx="678">
                  <c:v>1629700.9</c:v>
                </c:pt>
                <c:pt idx="679">
                  <c:v>1630495.5299999998</c:v>
                </c:pt>
                <c:pt idx="680">
                  <c:v>1637788.44</c:v>
                </c:pt>
                <c:pt idx="681">
                  <c:v>1653256.3</c:v>
                </c:pt>
                <c:pt idx="682">
                  <c:v>1668403.8900000001</c:v>
                </c:pt>
                <c:pt idx="683">
                  <c:v>1675089.74</c:v>
                </c:pt>
                <c:pt idx="684">
                  <c:v>1621638.8299999998</c:v>
                </c:pt>
                <c:pt idx="685">
                  <c:v>1637363.5</c:v>
                </c:pt>
                <c:pt idx="686">
                  <c:v>1640278.6300000001</c:v>
                </c:pt>
                <c:pt idx="687">
                  <c:v>1645167.1</c:v>
                </c:pt>
                <c:pt idx="688">
                  <c:v>1639050.75</c:v>
                </c:pt>
                <c:pt idx="689">
                  <c:v>1658236.5</c:v>
                </c:pt>
                <c:pt idx="690">
                  <c:v>1650311.73</c:v>
                </c:pt>
                <c:pt idx="691">
                  <c:v>1661470.3699999999</c:v>
                </c:pt>
                <c:pt idx="692">
                  <c:v>1666649.08</c:v>
                </c:pt>
                <c:pt idx="693">
                  <c:v>1675686.9100000001</c:v>
                </c:pt>
                <c:pt idx="694">
                  <c:v>1630265.8399999999</c:v>
                </c:pt>
                <c:pt idx="695">
                  <c:v>1644491.02</c:v>
                </c:pt>
                <c:pt idx="696">
                  <c:v>1658957.84</c:v>
                </c:pt>
                <c:pt idx="697">
                  <c:v>1651053.39</c:v>
                </c:pt>
                <c:pt idx="698">
                  <c:v>1655314.6099999999</c:v>
                </c:pt>
                <c:pt idx="699">
                  <c:v>1662418.07</c:v>
                </c:pt>
                <c:pt idx="700">
                  <c:v>1669439.39</c:v>
                </c:pt>
                <c:pt idx="701">
                  <c:v>1674440.96</c:v>
                </c:pt>
                <c:pt idx="702">
                  <c:v>1678034.22</c:v>
                </c:pt>
                <c:pt idx="703">
                  <c:v>1669014.24</c:v>
                </c:pt>
                <c:pt idx="704">
                  <c:v>1655917.21</c:v>
                </c:pt>
                <c:pt idx="705">
                  <c:v>1661755.8599999999</c:v>
                </c:pt>
                <c:pt idx="706">
                  <c:v>1670389.1099999999</c:v>
                </c:pt>
                <c:pt idx="707">
                  <c:v>1666879.6800000002</c:v>
                </c:pt>
                <c:pt idx="708">
                  <c:v>1665197.1</c:v>
                </c:pt>
                <c:pt idx="709">
                  <c:v>1681091.53</c:v>
                </c:pt>
                <c:pt idx="710">
                  <c:v>1650636.4300000002</c:v>
                </c:pt>
                <c:pt idx="711">
                  <c:v>1647603.35</c:v>
                </c:pt>
                <c:pt idx="712">
                  <c:v>1652422.23</c:v>
                </c:pt>
                <c:pt idx="713">
                  <c:v>1647543.94</c:v>
                </c:pt>
                <c:pt idx="714">
                  <c:v>1637471.6</c:v>
                </c:pt>
                <c:pt idx="715">
                  <c:v>1660669.72</c:v>
                </c:pt>
                <c:pt idx="716">
                  <c:v>1669186.92</c:v>
                </c:pt>
                <c:pt idx="717">
                  <c:v>1657255.92</c:v>
                </c:pt>
                <c:pt idx="718">
                  <c:v>1659462.49</c:v>
                </c:pt>
                <c:pt idx="719">
                  <c:v>1666559.06</c:v>
                </c:pt>
                <c:pt idx="720">
                  <c:v>1671368.24</c:v>
                </c:pt>
                <c:pt idx="721">
                  <c:v>1672110.04</c:v>
                </c:pt>
                <c:pt idx="722">
                  <c:v>1683826.2400000002</c:v>
                </c:pt>
                <c:pt idx="723">
                  <c:v>1683774.5</c:v>
                </c:pt>
                <c:pt idx="724">
                  <c:v>1656442.9</c:v>
                </c:pt>
                <c:pt idx="725">
                  <c:v>1662982.26</c:v>
                </c:pt>
                <c:pt idx="726">
                  <c:v>1664007.8900000001</c:v>
                </c:pt>
                <c:pt idx="727">
                  <c:v>1667943.65</c:v>
                </c:pt>
                <c:pt idx="728">
                  <c:v>1670661.9100000001</c:v>
                </c:pt>
                <c:pt idx="729">
                  <c:v>1673459.87</c:v>
                </c:pt>
                <c:pt idx="730">
                  <c:v>1676627.74</c:v>
                </c:pt>
                <c:pt idx="731">
                  <c:v>1681086.3</c:v>
                </c:pt>
                <c:pt idx="732">
                  <c:v>1674823.0699999998</c:v>
                </c:pt>
                <c:pt idx="733">
                  <c:v>1664301.41</c:v>
                </c:pt>
                <c:pt idx="734">
                  <c:v>1670541.92</c:v>
                </c:pt>
                <c:pt idx="735">
                  <c:v>1699802.3399999999</c:v>
                </c:pt>
                <c:pt idx="736">
                  <c:v>1697834.93</c:v>
                </c:pt>
                <c:pt idx="737">
                  <c:v>1703201.01</c:v>
                </c:pt>
                <c:pt idx="738">
                  <c:v>1705659.34</c:v>
                </c:pt>
                <c:pt idx="739">
                  <c:v>1707480.21</c:v>
                </c:pt>
                <c:pt idx="740">
                  <c:v>1728108.67</c:v>
                </c:pt>
                <c:pt idx="741">
                  <c:v>1732515.28</c:v>
                </c:pt>
                <c:pt idx="742">
                  <c:v>1711646.17</c:v>
                </c:pt>
                <c:pt idx="743">
                  <c:v>1723313.12</c:v>
                </c:pt>
                <c:pt idx="744">
                  <c:v>1740342.0099999998</c:v>
                </c:pt>
                <c:pt idx="745">
                  <c:v>1755736.9</c:v>
                </c:pt>
                <c:pt idx="746">
                  <c:v>1746258.06</c:v>
                </c:pt>
                <c:pt idx="747">
                  <c:v>1688798.23</c:v>
                </c:pt>
                <c:pt idx="748">
                  <c:v>1739359.5999999999</c:v>
                </c:pt>
                <c:pt idx="749">
                  <c:v>1750329.42</c:v>
                </c:pt>
                <c:pt idx="750">
                  <c:v>1753651.32</c:v>
                </c:pt>
                <c:pt idx="751">
                  <c:v>1743860.49</c:v>
                </c:pt>
                <c:pt idx="752">
                  <c:v>1747023.71</c:v>
                </c:pt>
                <c:pt idx="753">
                  <c:v>1751946.39</c:v>
                </c:pt>
                <c:pt idx="754">
                  <c:v>1759223.2600000002</c:v>
                </c:pt>
                <c:pt idx="755">
                  <c:v>1753936.96</c:v>
                </c:pt>
                <c:pt idx="756">
                  <c:v>1745874.7000000002</c:v>
                </c:pt>
                <c:pt idx="757">
                  <c:v>1753765.62</c:v>
                </c:pt>
                <c:pt idx="758">
                  <c:v>1756526.63</c:v>
                </c:pt>
                <c:pt idx="759">
                  <c:v>1760780.23</c:v>
                </c:pt>
                <c:pt idx="760">
                  <c:v>1711958.73</c:v>
                </c:pt>
                <c:pt idx="761">
                  <c:v>1716117.9</c:v>
                </c:pt>
                <c:pt idx="762">
                  <c:v>1731918.71</c:v>
                </c:pt>
                <c:pt idx="763">
                  <c:v>1734850</c:v>
                </c:pt>
                <c:pt idx="764">
                  <c:v>1747346.2600000002</c:v>
                </c:pt>
                <c:pt idx="765">
                  <c:v>1739014.76</c:v>
                </c:pt>
                <c:pt idx="766">
                  <c:v>1744197.1</c:v>
                </c:pt>
                <c:pt idx="767">
                  <c:v>1748159.46</c:v>
                </c:pt>
                <c:pt idx="768">
                  <c:v>1738190.56</c:v>
                </c:pt>
                <c:pt idx="769">
                  <c:v>1744560.8399999999</c:v>
                </c:pt>
                <c:pt idx="770">
                  <c:v>1735996.92</c:v>
                </c:pt>
                <c:pt idx="771">
                  <c:v>1728295.1500000001</c:v>
                </c:pt>
                <c:pt idx="772">
                  <c:v>1739587.0299999998</c:v>
                </c:pt>
                <c:pt idx="773">
                  <c:v>1738513.71</c:v>
                </c:pt>
                <c:pt idx="774">
                  <c:v>1737527.87</c:v>
                </c:pt>
                <c:pt idx="775">
                  <c:v>1747190.98</c:v>
                </c:pt>
                <c:pt idx="776">
                  <c:v>1753163.2199999997</c:v>
                </c:pt>
                <c:pt idx="777">
                  <c:v>1768687.21</c:v>
                </c:pt>
                <c:pt idx="778">
                  <c:v>1762936.04</c:v>
                </c:pt>
                <c:pt idx="779">
                  <c:v>1749739.07</c:v>
                </c:pt>
                <c:pt idx="780">
                  <c:v>1758490.08</c:v>
                </c:pt>
                <c:pt idx="781">
                  <c:v>1768096.8</c:v>
                </c:pt>
                <c:pt idx="782">
                  <c:v>1773296.6099999999</c:v>
                </c:pt>
                <c:pt idx="783">
                  <c:v>1786409.77</c:v>
                </c:pt>
                <c:pt idx="784">
                  <c:v>1789072.55</c:v>
                </c:pt>
                <c:pt idx="785">
                  <c:v>1793176.27</c:v>
                </c:pt>
                <c:pt idx="786">
                  <c:v>1794175.45</c:v>
                </c:pt>
                <c:pt idx="787">
                  <c:v>1794943.6500000001</c:v>
                </c:pt>
                <c:pt idx="788">
                  <c:v>1800625.58</c:v>
                </c:pt>
                <c:pt idx="789">
                  <c:v>1788485.2000000002</c:v>
                </c:pt>
                <c:pt idx="790">
                  <c:v>1796795.1600000001</c:v>
                </c:pt>
                <c:pt idx="791">
                  <c:v>1806392.21</c:v>
                </c:pt>
                <c:pt idx="792">
                  <c:v>1807745.23</c:v>
                </c:pt>
                <c:pt idx="793">
                  <c:v>1810638.5699999998</c:v>
                </c:pt>
                <c:pt idx="794">
                  <c:v>1819731.29</c:v>
                </c:pt>
                <c:pt idx="795">
                  <c:v>1829009.9300000002</c:v>
                </c:pt>
                <c:pt idx="796">
                  <c:v>1835582.21</c:v>
                </c:pt>
                <c:pt idx="797">
                  <c:v>1823125.81</c:v>
                </c:pt>
                <c:pt idx="798">
                  <c:v>1831924.65</c:v>
                </c:pt>
                <c:pt idx="799">
                  <c:v>1804668.84</c:v>
                </c:pt>
                <c:pt idx="800">
                  <c:v>1813641.78</c:v>
                </c:pt>
                <c:pt idx="801">
                  <c:v>1822304.3599999999</c:v>
                </c:pt>
                <c:pt idx="802">
                  <c:v>1828623.62</c:v>
                </c:pt>
                <c:pt idx="803">
                  <c:v>1822227.31</c:v>
                </c:pt>
                <c:pt idx="804">
                  <c:v>1825633.2400000002</c:v>
                </c:pt>
                <c:pt idx="805">
                  <c:v>1824158.0699999998</c:v>
                </c:pt>
                <c:pt idx="806">
                  <c:v>1820671.5100000002</c:v>
                </c:pt>
                <c:pt idx="807">
                  <c:v>1813835.41</c:v>
                </c:pt>
                <c:pt idx="808">
                  <c:v>1799991.5699999998</c:v>
                </c:pt>
                <c:pt idx="809">
                  <c:v>1803434.31</c:v>
                </c:pt>
                <c:pt idx="810">
                  <c:v>1810553.3699999999</c:v>
                </c:pt>
                <c:pt idx="811">
                  <c:v>1807458.73</c:v>
                </c:pt>
                <c:pt idx="812">
                  <c:v>1810543.3900000001</c:v>
                </c:pt>
                <c:pt idx="813">
                  <c:v>1804506.3399999999</c:v>
                </c:pt>
                <c:pt idx="814">
                  <c:v>1814412.21</c:v>
                </c:pt>
                <c:pt idx="815">
                  <c:v>1812225.9100000001</c:v>
                </c:pt>
                <c:pt idx="816">
                  <c:v>1823627.27</c:v>
                </c:pt>
                <c:pt idx="817">
                  <c:v>1827486.0099999998</c:v>
                </c:pt>
                <c:pt idx="818">
                  <c:v>1780445.71</c:v>
                </c:pt>
                <c:pt idx="819">
                  <c:v>1791882.5699999998</c:v>
                </c:pt>
                <c:pt idx="820">
                  <c:v>1795956.62</c:v>
                </c:pt>
                <c:pt idx="821">
                  <c:v>1797207.2599999998</c:v>
                </c:pt>
                <c:pt idx="822">
                  <c:v>1809228.62</c:v>
                </c:pt>
                <c:pt idx="823">
                  <c:v>1821146.33</c:v>
                </c:pt>
                <c:pt idx="824">
                  <c:v>1822050.9899999998</c:v>
                </c:pt>
                <c:pt idx="825">
                  <c:v>1820970.2399999998</c:v>
                </c:pt>
                <c:pt idx="826">
                  <c:v>1822714.27</c:v>
                </c:pt>
                <c:pt idx="827">
                  <c:v>1804153.33</c:v>
                </c:pt>
                <c:pt idx="828">
                  <c:v>1804587.98</c:v>
                </c:pt>
                <c:pt idx="829">
                  <c:v>1796828.04</c:v>
                </c:pt>
                <c:pt idx="830">
                  <c:v>1799335.35</c:v>
                </c:pt>
                <c:pt idx="831">
                  <c:v>1802255.4900000002</c:v>
                </c:pt>
                <c:pt idx="832">
                  <c:v>1799936.42</c:v>
                </c:pt>
                <c:pt idx="833">
                  <c:v>1809169.13</c:v>
                </c:pt>
                <c:pt idx="834">
                  <c:v>1810025.3599999999</c:v>
                </c:pt>
                <c:pt idx="835">
                  <c:v>1753811.68</c:v>
                </c:pt>
                <c:pt idx="836">
                  <c:v>1771918.1600000001</c:v>
                </c:pt>
                <c:pt idx="837">
                  <c:v>1775612.3599999999</c:v>
                </c:pt>
                <c:pt idx="838">
                  <c:v>1775476.9000000001</c:v>
                </c:pt>
                <c:pt idx="839">
                  <c:v>1784129.5499999998</c:v>
                </c:pt>
                <c:pt idx="840">
                  <c:v>1790696.23</c:v>
                </c:pt>
                <c:pt idx="841">
                  <c:v>1798885.83</c:v>
                </c:pt>
                <c:pt idx="842">
                  <c:v>1812981.8199999998</c:v>
                </c:pt>
                <c:pt idx="843">
                  <c:v>1817332.0499999998</c:v>
                </c:pt>
                <c:pt idx="844">
                  <c:v>1818750.98</c:v>
                </c:pt>
                <c:pt idx="845">
                  <c:v>1802998.38</c:v>
                </c:pt>
                <c:pt idx="846">
                  <c:v>1813530.4100000001</c:v>
                </c:pt>
                <c:pt idx="847">
                  <c:v>1829586.65</c:v>
                </c:pt>
                <c:pt idx="848">
                  <c:v>1830682.31</c:v>
                </c:pt>
                <c:pt idx="849">
                  <c:v>1831430.63</c:v>
                </c:pt>
                <c:pt idx="850">
                  <c:v>1832909.4699999997</c:v>
                </c:pt>
                <c:pt idx="851">
                  <c:v>1830652.17</c:v>
                </c:pt>
                <c:pt idx="852">
                  <c:v>1833758.84</c:v>
                </c:pt>
                <c:pt idx="853">
                  <c:v>1840078.6700000002</c:v>
                </c:pt>
                <c:pt idx="854">
                  <c:v>1836291.04</c:v>
                </c:pt>
                <c:pt idx="855">
                  <c:v>1821404.77</c:v>
                </c:pt>
                <c:pt idx="856">
                  <c:v>1832064.8199999998</c:v>
                </c:pt>
                <c:pt idx="857">
                  <c:v>1843141.88</c:v>
                </c:pt>
                <c:pt idx="858">
                  <c:v>1835682.9500000002</c:v>
                </c:pt>
                <c:pt idx="859">
                  <c:v>1839792.29</c:v>
                </c:pt>
                <c:pt idx="860">
                  <c:v>1838094.8599999999</c:v>
                </c:pt>
                <c:pt idx="861">
                  <c:v>1846994.23</c:v>
                </c:pt>
                <c:pt idx="862">
                  <c:v>1854557.3499999999</c:v>
                </c:pt>
                <c:pt idx="863">
                  <c:v>1856261.02</c:v>
                </c:pt>
                <c:pt idx="864">
                  <c:v>1862356.17</c:v>
                </c:pt>
                <c:pt idx="865">
                  <c:v>1849813.09</c:v>
                </c:pt>
                <c:pt idx="866">
                  <c:v>1852479.71</c:v>
                </c:pt>
                <c:pt idx="867">
                  <c:v>1851182.34</c:v>
                </c:pt>
                <c:pt idx="868">
                  <c:v>1862142.52</c:v>
                </c:pt>
                <c:pt idx="869">
                  <c:v>1866128.8800000001</c:v>
                </c:pt>
                <c:pt idx="870">
                  <c:v>1833688.66</c:v>
                </c:pt>
                <c:pt idx="871">
                  <c:v>1844562.7200000002</c:v>
                </c:pt>
                <c:pt idx="872">
                  <c:v>1852171.23</c:v>
                </c:pt>
                <c:pt idx="873">
                  <c:v>1864847.22</c:v>
                </c:pt>
                <c:pt idx="874">
                  <c:v>1871698.48</c:v>
                </c:pt>
                <c:pt idx="875">
                  <c:v>1861215.7799999998</c:v>
                </c:pt>
                <c:pt idx="876">
                  <c:v>1872048.2999999998</c:v>
                </c:pt>
                <c:pt idx="877">
                  <c:v>1886379.9900000002</c:v>
                </c:pt>
                <c:pt idx="878">
                  <c:v>1900056.2</c:v>
                </c:pt>
                <c:pt idx="879">
                  <c:v>1898222.8399999999</c:v>
                </c:pt>
                <c:pt idx="880">
                  <c:v>1897004.25</c:v>
                </c:pt>
                <c:pt idx="881">
                  <c:v>1903018.83</c:v>
                </c:pt>
                <c:pt idx="882">
                  <c:v>1914221.4699999997</c:v>
                </c:pt>
                <c:pt idx="883">
                  <c:v>1915537.3199999998</c:v>
                </c:pt>
                <c:pt idx="884">
                  <c:v>1919488.1</c:v>
                </c:pt>
                <c:pt idx="885">
                  <c:v>1904588.34</c:v>
                </c:pt>
                <c:pt idx="886">
                  <c:v>1907481.33</c:v>
                </c:pt>
                <c:pt idx="887">
                  <c:v>1915560.52</c:v>
                </c:pt>
                <c:pt idx="888">
                  <c:v>1920634.7</c:v>
                </c:pt>
                <c:pt idx="889">
                  <c:v>1925930.8</c:v>
                </c:pt>
                <c:pt idx="890">
                  <c:v>1936910.29</c:v>
                </c:pt>
                <c:pt idx="891">
                  <c:v>1941697.37</c:v>
                </c:pt>
                <c:pt idx="892">
                  <c:v>1947356.72</c:v>
                </c:pt>
                <c:pt idx="893">
                  <c:v>1951473.2</c:v>
                </c:pt>
                <c:pt idx="894">
                  <c:v>1951258.38</c:v>
                </c:pt>
                <c:pt idx="895">
                  <c:v>1926072.34</c:v>
                </c:pt>
                <c:pt idx="896">
                  <c:v>1931403.9500000002</c:v>
                </c:pt>
                <c:pt idx="897">
                  <c:v>1925951.48</c:v>
                </c:pt>
                <c:pt idx="898">
                  <c:v>1927314.21</c:v>
                </c:pt>
                <c:pt idx="899">
                  <c:v>1929030.6</c:v>
                </c:pt>
                <c:pt idx="900">
                  <c:v>1923931.74</c:v>
                </c:pt>
                <c:pt idx="901">
                  <c:v>1925527.23</c:v>
                </c:pt>
                <c:pt idx="902">
                  <c:v>1922334.8499999999</c:v>
                </c:pt>
                <c:pt idx="903">
                  <c:v>1927280.54</c:v>
                </c:pt>
                <c:pt idx="904">
                  <c:v>1920542.1400000001</c:v>
                </c:pt>
                <c:pt idx="905">
                  <c:v>1894707.3</c:v>
                </c:pt>
                <c:pt idx="906">
                  <c:v>1902396.92</c:v>
                </c:pt>
                <c:pt idx="907">
                  <c:v>1899062.43</c:v>
                </c:pt>
                <c:pt idx="908">
                  <c:v>1895076.59</c:v>
                </c:pt>
                <c:pt idx="909">
                  <c:v>1901829.85</c:v>
                </c:pt>
                <c:pt idx="910">
                  <c:v>1902495.96</c:v>
                </c:pt>
                <c:pt idx="911">
                  <c:v>1915812.54</c:v>
                </c:pt>
                <c:pt idx="912">
                  <c:v>1929501.52</c:v>
                </c:pt>
                <c:pt idx="913">
                  <c:v>1932168.19</c:v>
                </c:pt>
                <c:pt idx="914">
                  <c:v>1933697.9</c:v>
                </c:pt>
                <c:pt idx="915">
                  <c:v>1855083.72</c:v>
                </c:pt>
                <c:pt idx="916">
                  <c:v>1859369.19</c:v>
                </c:pt>
                <c:pt idx="917">
                  <c:v>1865907.29</c:v>
                </c:pt>
                <c:pt idx="918">
                  <c:v>1871690.16</c:v>
                </c:pt>
                <c:pt idx="919">
                  <c:v>1877129.2000000002</c:v>
                </c:pt>
                <c:pt idx="920">
                  <c:v>1875516.48</c:v>
                </c:pt>
                <c:pt idx="921">
                  <c:v>1874632.65</c:v>
                </c:pt>
                <c:pt idx="922">
                  <c:v>1877865.1800000002</c:v>
                </c:pt>
                <c:pt idx="923">
                  <c:v>1888464.13</c:v>
                </c:pt>
                <c:pt idx="924">
                  <c:v>1889407.62</c:v>
                </c:pt>
                <c:pt idx="925">
                  <c:v>1879725.2999999998</c:v>
                </c:pt>
                <c:pt idx="926">
                  <c:v>1879038.6400000001</c:v>
                </c:pt>
                <c:pt idx="927">
                  <c:v>1888318.3699999999</c:v>
                </c:pt>
                <c:pt idx="928">
                  <c:v>1895814.33</c:v>
                </c:pt>
                <c:pt idx="929">
                  <c:v>1904110.0699999998</c:v>
                </c:pt>
                <c:pt idx="930">
                  <c:v>1910874.2999999998</c:v>
                </c:pt>
                <c:pt idx="931">
                  <c:v>1913384.45</c:v>
                </c:pt>
                <c:pt idx="932">
                  <c:v>1913012.06</c:v>
                </c:pt>
                <c:pt idx="933">
                  <c:v>1925246.29</c:v>
                </c:pt>
                <c:pt idx="934">
                  <c:v>1916848.54</c:v>
                </c:pt>
                <c:pt idx="935">
                  <c:v>1923120.14</c:v>
                </c:pt>
                <c:pt idx="936">
                  <c:v>1927388.9500000002</c:v>
                </c:pt>
                <c:pt idx="937">
                  <c:v>1926393.6800000002</c:v>
                </c:pt>
                <c:pt idx="938">
                  <c:v>1930311.98</c:v>
                </c:pt>
              </c:numCache>
            </c:numRef>
          </c:val>
          <c:smooth val="0"/>
        </c:ser>
        <c:dLbls>
          <c:showLegendKey val="0"/>
          <c:showVal val="0"/>
          <c:showCatName val="0"/>
          <c:showSerName val="0"/>
          <c:showPercent val="0"/>
          <c:showBubbleSize val="0"/>
        </c:dLbls>
        <c:marker val="1"/>
        <c:smooth val="0"/>
        <c:axId val="40437632"/>
        <c:axId val="40439168"/>
      </c:lineChart>
      <c:dateAx>
        <c:axId val="40437632"/>
        <c:scaling>
          <c:orientation val="minMax"/>
        </c:scaling>
        <c:delete val="0"/>
        <c:axPos val="b"/>
        <c:numFmt formatCode="yyyy" sourceLinked="0"/>
        <c:majorTickMark val="out"/>
        <c:minorTickMark val="none"/>
        <c:tickLblPos val="nextTo"/>
        <c:crossAx val="40439168"/>
        <c:crosses val="autoZero"/>
        <c:auto val="1"/>
        <c:lblOffset val="100"/>
        <c:baseTimeUnit val="days"/>
        <c:majorUnit val="1"/>
        <c:majorTimeUnit val="years"/>
        <c:minorUnit val="1"/>
        <c:minorTimeUnit val="years"/>
      </c:dateAx>
      <c:valAx>
        <c:axId val="40439168"/>
        <c:scaling>
          <c:orientation val="minMax"/>
          <c:max val="2100000"/>
          <c:min val="500000"/>
        </c:scaling>
        <c:delete val="0"/>
        <c:axPos val="l"/>
        <c:majorGridlines/>
        <c:numFmt formatCode="#,##0" sourceLinked="0"/>
        <c:majorTickMark val="out"/>
        <c:minorTickMark val="none"/>
        <c:tickLblPos val="nextTo"/>
        <c:txPr>
          <a:bodyPr/>
          <a:lstStyle/>
          <a:p>
            <a:pPr>
              <a:defRPr sz="900"/>
            </a:pPr>
            <a:endParaRPr lang="es-MX"/>
          </a:p>
        </c:txPr>
        <c:crossAx val="40437632"/>
        <c:crosses val="autoZero"/>
        <c:crossBetween val="midCat"/>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8.3189934731133189E-2"/>
          <c:y val="3.0403612248220455E-2"/>
          <c:w val="0.87590863845071043"/>
          <c:h val="0.6816608182087438"/>
        </c:manualLayout>
      </c:layout>
      <c:barChart>
        <c:barDir val="col"/>
        <c:grouping val="clustered"/>
        <c:varyColors val="0"/>
        <c:ser>
          <c:idx val="0"/>
          <c:order val="0"/>
          <c:tx>
            <c:strRef>
              <c:f>'[graficas 2.xlsx]Hoja1'!$C$2</c:f>
              <c:strCache>
                <c:ptCount val="1"/>
                <c:pt idx="0">
                  <c:v>Siefore Básica 1</c:v>
                </c:pt>
              </c:strCache>
            </c:strRef>
          </c:tx>
          <c:spPr>
            <a:solidFill>
              <a:schemeClr val="bg1">
                <a:lumMod val="65000"/>
              </a:schemeClr>
            </a:solidFill>
          </c:spPr>
          <c:invertIfNegative val="0"/>
          <c:dPt>
            <c:idx val="12"/>
            <c:invertIfNegative val="0"/>
            <c:bubble3D val="0"/>
            <c:spPr>
              <a:solidFill>
                <a:schemeClr val="tx2"/>
              </a:solidFill>
            </c:spPr>
          </c:dPt>
          <c:cat>
            <c:strRef>
              <c:f>'[graficas 2.xlsx]Hoja1'!$B$3:$B$16</c:f>
              <c:strCache>
                <c:ptCount val="14"/>
                <c:pt idx="0">
                  <c:v>Límite</c:v>
                </c:pt>
                <c:pt idx="1">
                  <c:v>PensionISSSTE</c:v>
                </c:pt>
                <c:pt idx="2">
                  <c:v>SURA</c:v>
                </c:pt>
                <c:pt idx="3">
                  <c:v>Invercap</c:v>
                </c:pt>
                <c:pt idx="4">
                  <c:v>Sistema</c:v>
                </c:pt>
                <c:pt idx="5">
                  <c:v>Metlife</c:v>
                </c:pt>
                <c:pt idx="6">
                  <c:v>Banamex</c:v>
                </c:pt>
                <c:pt idx="7">
                  <c:v>Profuturo GNP</c:v>
                </c:pt>
                <c:pt idx="8">
                  <c:v>Principal</c:v>
                </c:pt>
                <c:pt idx="9">
                  <c:v>Coppel</c:v>
                </c:pt>
                <c:pt idx="10">
                  <c:v>XXI-Banorte</c:v>
                </c:pt>
                <c:pt idx="11">
                  <c:v>Azteca</c:v>
                </c:pt>
                <c:pt idx="12">
                  <c:v>FANVIT</c:v>
                </c:pt>
                <c:pt idx="13">
                  <c:v>Inbursa</c:v>
                </c:pt>
              </c:strCache>
            </c:strRef>
          </c:cat>
          <c:val>
            <c:numRef>
              <c:f>'[graficas 2.xlsx]Hoja1'!$C$3:$C$16</c:f>
              <c:numCache>
                <c:formatCode>General</c:formatCode>
                <c:ptCount val="14"/>
                <c:pt idx="0">
                  <c:v>0.7</c:v>
                </c:pt>
                <c:pt idx="1">
                  <c:v>0.63746000000000003</c:v>
                </c:pt>
                <c:pt idx="2">
                  <c:v>0.596302</c:v>
                </c:pt>
                <c:pt idx="3">
                  <c:v>0.57356300000000005</c:v>
                </c:pt>
                <c:pt idx="4">
                  <c:v>0.53725000000000001</c:v>
                </c:pt>
                <c:pt idx="5">
                  <c:v>0.536825</c:v>
                </c:pt>
                <c:pt idx="6">
                  <c:v>0.53454699999999999</c:v>
                </c:pt>
                <c:pt idx="7">
                  <c:v>0.52344599999999997</c:v>
                </c:pt>
                <c:pt idx="8">
                  <c:v>0.46325699999999997</c:v>
                </c:pt>
                <c:pt idx="9">
                  <c:v>0.43956499999999998</c:v>
                </c:pt>
                <c:pt idx="10">
                  <c:v>0.43107899999999999</c:v>
                </c:pt>
                <c:pt idx="11">
                  <c:v>0.42837200000000003</c:v>
                </c:pt>
                <c:pt idx="12">
                  <c:v>0.14799999999999999</c:v>
                </c:pt>
                <c:pt idx="13">
                  <c:v>9.8850999999999994E-2</c:v>
                </c:pt>
              </c:numCache>
            </c:numRef>
          </c:val>
        </c:ser>
        <c:dLbls>
          <c:showLegendKey val="0"/>
          <c:showVal val="0"/>
          <c:showCatName val="0"/>
          <c:showSerName val="0"/>
          <c:showPercent val="0"/>
          <c:showBubbleSize val="0"/>
        </c:dLbls>
        <c:gapWidth val="150"/>
        <c:axId val="40751104"/>
        <c:axId val="40752640"/>
      </c:barChart>
      <c:catAx>
        <c:axId val="40751104"/>
        <c:scaling>
          <c:orientation val="minMax"/>
        </c:scaling>
        <c:delete val="0"/>
        <c:axPos val="b"/>
        <c:majorTickMark val="out"/>
        <c:minorTickMark val="none"/>
        <c:tickLblPos val="nextTo"/>
        <c:txPr>
          <a:bodyPr rot="-5400000" vert="horz"/>
          <a:lstStyle/>
          <a:p>
            <a:pPr>
              <a:defRPr sz="700"/>
            </a:pPr>
            <a:endParaRPr lang="es-MX"/>
          </a:p>
        </c:txPr>
        <c:crossAx val="40752640"/>
        <c:crosses val="autoZero"/>
        <c:auto val="1"/>
        <c:lblAlgn val="ctr"/>
        <c:lblOffset val="100"/>
        <c:noMultiLvlLbl val="0"/>
      </c:catAx>
      <c:valAx>
        <c:axId val="40752640"/>
        <c:scaling>
          <c:orientation val="minMax"/>
        </c:scaling>
        <c:delete val="0"/>
        <c:axPos val="l"/>
        <c:numFmt formatCode="General" sourceLinked="1"/>
        <c:majorTickMark val="out"/>
        <c:minorTickMark val="none"/>
        <c:tickLblPos val="nextTo"/>
        <c:crossAx val="40751104"/>
        <c:crosses val="autoZero"/>
        <c:crossBetween val="between"/>
      </c:valAx>
    </c:plotArea>
    <c:plotVisOnly val="1"/>
    <c:dispBlanksAs val="gap"/>
    <c:showDLblsOverMax val="0"/>
  </c:chart>
  <c:spPr>
    <a:no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8802804671431432E-2"/>
          <c:y val="5.4582326283334322E-2"/>
          <c:w val="0.89020814239710011"/>
          <c:h val="0.76657744313163523"/>
        </c:manualLayout>
      </c:layout>
      <c:barChart>
        <c:barDir val="col"/>
        <c:grouping val="stacked"/>
        <c:varyColors val="0"/>
        <c:ser>
          <c:idx val="0"/>
          <c:order val="0"/>
          <c:tx>
            <c:strRef>
              <c:f>'[excel tablas 20141003.xlsx]Hoja2'!$X$3</c:f>
              <c:strCache>
                <c:ptCount val="1"/>
                <c:pt idx="0">
                  <c:v>Nominal</c:v>
                </c:pt>
              </c:strCache>
            </c:strRef>
          </c:tx>
          <c:spPr>
            <a:solidFill>
              <a:sysClr val="window" lastClr="FFFFFF">
                <a:lumMod val="65000"/>
              </a:sysClr>
            </a:solidFill>
          </c:spPr>
          <c:invertIfNegative val="0"/>
          <c:cat>
            <c:strRef>
              <c:f>'[excel tablas 20141003.xlsx]Hoja2'!$W$4:$W$11</c:f>
              <c:strCache>
                <c:ptCount val="8"/>
                <c:pt idx="0">
                  <c:v>0-1y</c:v>
                </c:pt>
                <c:pt idx="1">
                  <c:v>1-3y</c:v>
                </c:pt>
                <c:pt idx="2">
                  <c:v>3-5y</c:v>
                </c:pt>
                <c:pt idx="3">
                  <c:v>5-7y</c:v>
                </c:pt>
                <c:pt idx="4">
                  <c:v>7-10y</c:v>
                </c:pt>
                <c:pt idx="5">
                  <c:v>10-15y</c:v>
                </c:pt>
                <c:pt idx="6">
                  <c:v>15-20y</c:v>
                </c:pt>
                <c:pt idx="7">
                  <c:v>+20y</c:v>
                </c:pt>
              </c:strCache>
            </c:strRef>
          </c:cat>
          <c:val>
            <c:numRef>
              <c:f>'[excel tablas 20141003.xlsx]Hoja2'!$X$4:$X$11</c:f>
              <c:numCache>
                <c:formatCode>General</c:formatCode>
                <c:ptCount val="8"/>
                <c:pt idx="0" formatCode="_-* #,##0_-;\-* #,##0_-;_-* &quot;-&quot;??_-;_-@_-">
                  <c:v>501</c:v>
                </c:pt>
                <c:pt idx="3" formatCode="_-* #,##0_-;\-* #,##0_-;_-* &quot;-&quot;??_-;_-@_-">
                  <c:v>876773</c:v>
                </c:pt>
                <c:pt idx="4" formatCode="_-* #,##0_-;\-* #,##0_-;_-* &quot;-&quot;??_-;_-@_-">
                  <c:v>730247</c:v>
                </c:pt>
                <c:pt idx="5" formatCode="_-* #,##0_-;\-* #,##0_-;_-* &quot;-&quot;??_-;_-@_-">
                  <c:v>283408</c:v>
                </c:pt>
              </c:numCache>
            </c:numRef>
          </c:val>
        </c:ser>
        <c:ser>
          <c:idx val="1"/>
          <c:order val="1"/>
          <c:tx>
            <c:strRef>
              <c:f>'[excel tablas 20141003.xlsx]Hoja2'!$Y$3</c:f>
              <c:strCache>
                <c:ptCount val="1"/>
                <c:pt idx="0">
                  <c:v>Real</c:v>
                </c:pt>
              </c:strCache>
            </c:strRef>
          </c:tx>
          <c:invertIfNegative val="0"/>
          <c:cat>
            <c:strRef>
              <c:f>'[excel tablas 20141003.xlsx]Hoja2'!$W$4:$W$11</c:f>
              <c:strCache>
                <c:ptCount val="8"/>
                <c:pt idx="0">
                  <c:v>0-1y</c:v>
                </c:pt>
                <c:pt idx="1">
                  <c:v>1-3y</c:v>
                </c:pt>
                <c:pt idx="2">
                  <c:v>3-5y</c:v>
                </c:pt>
                <c:pt idx="3">
                  <c:v>5-7y</c:v>
                </c:pt>
                <c:pt idx="4">
                  <c:v>7-10y</c:v>
                </c:pt>
                <c:pt idx="5">
                  <c:v>10-15y</c:v>
                </c:pt>
                <c:pt idx="6">
                  <c:v>15-20y</c:v>
                </c:pt>
                <c:pt idx="7">
                  <c:v>+20y</c:v>
                </c:pt>
              </c:strCache>
            </c:strRef>
          </c:cat>
          <c:val>
            <c:numRef>
              <c:f>'[excel tablas 20141003.xlsx]Hoja2'!$Y$4:$Y$11</c:f>
              <c:numCache>
                <c:formatCode>_-* #,##0_-;\-* #,##0_-;_-* "-"??_-;_-@_-</c:formatCode>
                <c:ptCount val="8"/>
                <c:pt idx="0">
                  <c:v>449091</c:v>
                </c:pt>
                <c:pt idx="1">
                  <c:v>3279938</c:v>
                </c:pt>
                <c:pt idx="2">
                  <c:v>709310</c:v>
                </c:pt>
                <c:pt idx="3">
                  <c:v>751096</c:v>
                </c:pt>
                <c:pt idx="4">
                  <c:v>127583</c:v>
                </c:pt>
                <c:pt idx="5">
                  <c:v>1125397</c:v>
                </c:pt>
                <c:pt idx="6">
                  <c:v>217597</c:v>
                </c:pt>
              </c:numCache>
            </c:numRef>
          </c:val>
        </c:ser>
        <c:dLbls>
          <c:showLegendKey val="0"/>
          <c:showVal val="0"/>
          <c:showCatName val="0"/>
          <c:showSerName val="0"/>
          <c:showPercent val="0"/>
          <c:showBubbleSize val="0"/>
        </c:dLbls>
        <c:gapWidth val="55"/>
        <c:overlap val="100"/>
        <c:axId val="44586880"/>
        <c:axId val="44588416"/>
      </c:barChart>
      <c:catAx>
        <c:axId val="44586880"/>
        <c:scaling>
          <c:orientation val="minMax"/>
        </c:scaling>
        <c:delete val="0"/>
        <c:axPos val="b"/>
        <c:numFmt formatCode="_-* #,##0_-;\-* #,##0_-;_-* &quot;-&quot;??_-;_-@_-" sourceLinked="1"/>
        <c:majorTickMark val="none"/>
        <c:minorTickMark val="none"/>
        <c:tickLblPos val="nextTo"/>
        <c:crossAx val="44588416"/>
        <c:crosses val="autoZero"/>
        <c:auto val="1"/>
        <c:lblAlgn val="ctr"/>
        <c:lblOffset val="100"/>
        <c:noMultiLvlLbl val="0"/>
      </c:catAx>
      <c:valAx>
        <c:axId val="44588416"/>
        <c:scaling>
          <c:orientation val="minMax"/>
        </c:scaling>
        <c:delete val="0"/>
        <c:axPos val="l"/>
        <c:majorGridlines/>
        <c:numFmt formatCode="_(* #,##0_);_(* \(#,##0\);_(* &quot;-&quot;_);_(@_)" sourceLinked="0"/>
        <c:majorTickMark val="none"/>
        <c:minorTickMark val="none"/>
        <c:tickLblPos val="nextTo"/>
        <c:txPr>
          <a:bodyPr/>
          <a:lstStyle/>
          <a:p>
            <a:pPr>
              <a:defRPr sz="1200"/>
            </a:pPr>
            <a:endParaRPr lang="es-MX"/>
          </a:p>
        </c:txPr>
        <c:crossAx val="44586880"/>
        <c:crosses val="autoZero"/>
        <c:crossBetween val="between"/>
      </c:valAx>
    </c:plotArea>
    <c:legend>
      <c:legendPos val="r"/>
      <c:layout>
        <c:manualLayout>
          <c:xMode val="edge"/>
          <c:yMode val="edge"/>
          <c:x val="0.36978829255109735"/>
          <c:y val="0.93450518906579505"/>
          <c:w val="0.23482888149876313"/>
          <c:h val="6.5494810934204908E-2"/>
        </c:manualLayout>
      </c:layout>
      <c:overlay val="0"/>
      <c:txPr>
        <a:bodyPr/>
        <a:lstStyle/>
        <a:p>
          <a:pPr>
            <a:defRPr sz="1050"/>
          </a:pPr>
          <a:endParaRPr lang="es-MX"/>
        </a:p>
      </c:txPr>
    </c:legend>
    <c:plotVisOnly val="1"/>
    <c:dispBlanksAs val="gap"/>
    <c:showDLblsOverMax val="0"/>
  </c:chart>
  <c:spPr>
    <a:ln>
      <a:noFill/>
    </a:ln>
  </c:sp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drawing1.xml><?xml version="1.0" encoding="utf-8"?>
<c:userShapes xmlns:c="http://schemas.openxmlformats.org/drawingml/2006/chart">
  <cdr:relSizeAnchor xmlns:cdr="http://schemas.openxmlformats.org/drawingml/2006/chartDrawing">
    <cdr:from>
      <cdr:x>0.07107</cdr:x>
      <cdr:y>0.05291</cdr:y>
    </cdr:from>
    <cdr:to>
      <cdr:x>0.84538</cdr:x>
      <cdr:y>0.15609</cdr:y>
    </cdr:to>
    <cdr:sp macro="" textlink="">
      <cdr:nvSpPr>
        <cdr:cNvPr id="2" name="1 CuadroTexto"/>
        <cdr:cNvSpPr txBox="1"/>
      </cdr:nvSpPr>
      <cdr:spPr>
        <a:xfrm xmlns:a="http://schemas.openxmlformats.org/drawingml/2006/main">
          <a:off x="257744" y="126254"/>
          <a:ext cx="2808312" cy="246221"/>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r>
            <a:rPr lang="es-ES" sz="1000" b="1" dirty="0" smtClean="0"/>
            <a:t>Tasas Reales México y principales economías</a:t>
          </a:r>
          <a:endParaRPr lang="en-US" sz="1000" b="1" dirty="0" err="1" smtClean="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5A6CE-42F9-4E01-AD14-17456ACECB09}" type="datetimeFigureOut">
              <a:rPr lang="en-US" smtClean="0"/>
              <a:pPr/>
              <a:t>1/20/2016</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nl-NL"/>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B1C575A-FA3C-4170-BDE2-E20A38399392}" type="slidenum">
              <a:rPr lang="en-US" smtClean="0"/>
              <a:pPr/>
              <a:t>‹Nº›</a:t>
            </a:fld>
            <a:endParaRPr lang="en-US"/>
          </a:p>
        </p:txBody>
      </p:sp>
    </p:spTree>
    <p:extLst>
      <p:ext uri="{BB962C8B-B14F-4D97-AF65-F5344CB8AC3E}">
        <p14:creationId xmlns:p14="http://schemas.microsoft.com/office/powerpoint/2010/main" val="2999174450"/>
      </p:ext>
    </p:extLst>
  </p:cSld>
  <p:clrMap bg1="lt1" tx1="dk1" bg2="lt2" tx2="dk2" accent1="accent1" accent2="accent2" accent3="accent3" accent4="accent4" accent5="accent5" accent6="accent6" hlink="hlink" folHlink="folHlink"/>
  <p:notesStyle>
    <a:lvl1pPr marL="0" algn="l" defTabSz="913881" rtl="0" eaLnBrk="1" latinLnBrk="0" hangingPunct="1">
      <a:defRPr sz="1200" kern="1200">
        <a:solidFill>
          <a:schemeClr val="tx1"/>
        </a:solidFill>
        <a:latin typeface="+mn-lt"/>
        <a:ea typeface="+mn-ea"/>
        <a:cs typeface="+mn-cs"/>
      </a:defRPr>
    </a:lvl1pPr>
    <a:lvl2pPr marL="456941" algn="l" defTabSz="913881" rtl="0" eaLnBrk="1" latinLnBrk="0" hangingPunct="1">
      <a:defRPr sz="1200" kern="1200">
        <a:solidFill>
          <a:schemeClr val="tx1"/>
        </a:solidFill>
        <a:latin typeface="+mn-lt"/>
        <a:ea typeface="+mn-ea"/>
        <a:cs typeface="+mn-cs"/>
      </a:defRPr>
    </a:lvl2pPr>
    <a:lvl3pPr marL="913881" algn="l" defTabSz="913881" rtl="0" eaLnBrk="1" latinLnBrk="0" hangingPunct="1">
      <a:defRPr sz="1200" kern="1200">
        <a:solidFill>
          <a:schemeClr val="tx1"/>
        </a:solidFill>
        <a:latin typeface="+mn-lt"/>
        <a:ea typeface="+mn-ea"/>
        <a:cs typeface="+mn-cs"/>
      </a:defRPr>
    </a:lvl3pPr>
    <a:lvl4pPr marL="1370821" algn="l" defTabSz="913881" rtl="0" eaLnBrk="1" latinLnBrk="0" hangingPunct="1">
      <a:defRPr sz="1200" kern="1200">
        <a:solidFill>
          <a:schemeClr val="tx1"/>
        </a:solidFill>
        <a:latin typeface="+mn-lt"/>
        <a:ea typeface="+mn-ea"/>
        <a:cs typeface="+mn-cs"/>
      </a:defRPr>
    </a:lvl4pPr>
    <a:lvl5pPr marL="1827762" algn="l" defTabSz="913881" rtl="0" eaLnBrk="1" latinLnBrk="0" hangingPunct="1">
      <a:defRPr sz="1200" kern="1200">
        <a:solidFill>
          <a:schemeClr val="tx1"/>
        </a:solidFill>
        <a:latin typeface="+mn-lt"/>
        <a:ea typeface="+mn-ea"/>
        <a:cs typeface="+mn-cs"/>
      </a:defRPr>
    </a:lvl5pPr>
    <a:lvl6pPr marL="2284702" algn="l" defTabSz="913881" rtl="0" eaLnBrk="1" latinLnBrk="0" hangingPunct="1">
      <a:defRPr sz="1200" kern="1200">
        <a:solidFill>
          <a:schemeClr val="tx1"/>
        </a:solidFill>
        <a:latin typeface="+mn-lt"/>
        <a:ea typeface="+mn-ea"/>
        <a:cs typeface="+mn-cs"/>
      </a:defRPr>
    </a:lvl6pPr>
    <a:lvl7pPr marL="2741643" algn="l" defTabSz="913881" rtl="0" eaLnBrk="1" latinLnBrk="0" hangingPunct="1">
      <a:defRPr sz="1200" kern="1200">
        <a:solidFill>
          <a:schemeClr val="tx1"/>
        </a:solidFill>
        <a:latin typeface="+mn-lt"/>
        <a:ea typeface="+mn-ea"/>
        <a:cs typeface="+mn-cs"/>
      </a:defRPr>
    </a:lvl7pPr>
    <a:lvl8pPr marL="3198584" algn="l" defTabSz="913881" rtl="0" eaLnBrk="1" latinLnBrk="0" hangingPunct="1">
      <a:defRPr sz="1200" kern="1200">
        <a:solidFill>
          <a:schemeClr val="tx1"/>
        </a:solidFill>
        <a:latin typeface="+mn-lt"/>
        <a:ea typeface="+mn-ea"/>
        <a:cs typeface="+mn-cs"/>
      </a:defRPr>
    </a:lvl8pPr>
    <a:lvl9pPr marL="3655524" algn="l" defTabSz="9138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0</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10</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smtClean="0"/>
          </a:p>
          <a:p>
            <a:r>
              <a:rPr lang="es-MX" dirty="0" smtClean="0"/>
              <a:t>Versión del Marco de Gestión del FANVIT para que se aplique de manera específica al Fondo de Pensiones, modificando únicamente el horizonte de inversión y retorno </a:t>
            </a:r>
            <a:endParaRPr lang="es-MX" dirty="0"/>
          </a:p>
        </p:txBody>
      </p:sp>
      <p:sp>
        <p:nvSpPr>
          <p:cNvPr id="4" name="3 Marcador de número de diapositiva"/>
          <p:cNvSpPr>
            <a:spLocks noGrp="1"/>
          </p:cNvSpPr>
          <p:nvPr>
            <p:ph type="sldNum" sz="quarter" idx="10"/>
          </p:nvPr>
        </p:nvSpPr>
        <p:spPr/>
        <p:txBody>
          <a:bodyPr/>
          <a:lstStyle/>
          <a:p>
            <a:fld id="{D5EE5FE6-6824-4E6E-9B57-44BDB55FE459}" type="slidenum">
              <a:rPr lang="en-US" smtClean="0"/>
              <a:pPr/>
              <a:t>13</a:t>
            </a:fld>
            <a:endParaRPr lang="en-US"/>
          </a:p>
        </p:txBody>
      </p:sp>
    </p:spTree>
    <p:extLst>
      <p:ext uri="{BB962C8B-B14F-4D97-AF65-F5344CB8AC3E}">
        <p14:creationId xmlns:p14="http://schemas.microsoft.com/office/powerpoint/2010/main" val="2108030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smtClean="0"/>
          </a:p>
          <a:p>
            <a:r>
              <a:rPr lang="es-MX" dirty="0" smtClean="0"/>
              <a:t>Versión del Marco de Gestión del FANVIT para que se aplique de manera específica al Fondo de Pensiones, modificando únicamente el horizonte de inversión y retorno </a:t>
            </a:r>
            <a:endParaRPr lang="es-MX" dirty="0"/>
          </a:p>
        </p:txBody>
      </p:sp>
      <p:sp>
        <p:nvSpPr>
          <p:cNvPr id="4" name="3 Marcador de número de diapositiva"/>
          <p:cNvSpPr>
            <a:spLocks noGrp="1"/>
          </p:cNvSpPr>
          <p:nvPr>
            <p:ph type="sldNum" sz="quarter" idx="10"/>
          </p:nvPr>
        </p:nvSpPr>
        <p:spPr/>
        <p:txBody>
          <a:bodyPr/>
          <a:lstStyle/>
          <a:p>
            <a:fld id="{D5EE5FE6-6824-4E6E-9B57-44BDB55FE459}" type="slidenum">
              <a:rPr lang="en-US" smtClean="0"/>
              <a:pPr/>
              <a:t>14</a:t>
            </a:fld>
            <a:endParaRPr lang="en-US"/>
          </a:p>
        </p:txBody>
      </p:sp>
    </p:spTree>
    <p:extLst>
      <p:ext uri="{BB962C8B-B14F-4D97-AF65-F5344CB8AC3E}">
        <p14:creationId xmlns:p14="http://schemas.microsoft.com/office/powerpoint/2010/main" val="2108030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15</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smtClean="0"/>
          </a:p>
        </p:txBody>
      </p:sp>
      <p:sp>
        <p:nvSpPr>
          <p:cNvPr id="4" name="3 Marcador de número de diapositiva"/>
          <p:cNvSpPr>
            <a:spLocks noGrp="1"/>
          </p:cNvSpPr>
          <p:nvPr>
            <p:ph type="sldNum" sz="quarter" idx="10"/>
          </p:nvPr>
        </p:nvSpPr>
        <p:spPr/>
        <p:txBody>
          <a:bodyPr/>
          <a:lstStyle/>
          <a:p>
            <a:fld id="{D5EE5FE6-6824-4E6E-9B57-44BDB55FE459}" type="slidenum">
              <a:rPr lang="en-US" smtClean="0"/>
              <a:pPr/>
              <a:t>19</a:t>
            </a:fld>
            <a:endParaRPr lang="en-US"/>
          </a:p>
        </p:txBody>
      </p:sp>
    </p:spTree>
    <p:extLst>
      <p:ext uri="{BB962C8B-B14F-4D97-AF65-F5344CB8AC3E}">
        <p14:creationId xmlns:p14="http://schemas.microsoft.com/office/powerpoint/2010/main" val="2108030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26</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smtClean="0"/>
          </a:p>
        </p:txBody>
      </p:sp>
      <p:sp>
        <p:nvSpPr>
          <p:cNvPr id="4" name="3 Marcador de número de diapositiva"/>
          <p:cNvSpPr>
            <a:spLocks noGrp="1"/>
          </p:cNvSpPr>
          <p:nvPr>
            <p:ph type="sldNum" sz="quarter" idx="10"/>
          </p:nvPr>
        </p:nvSpPr>
        <p:spPr/>
        <p:txBody>
          <a:bodyPr/>
          <a:lstStyle/>
          <a:p>
            <a:fld id="{D5EE5FE6-6824-4E6E-9B57-44BDB55FE459}" type="slidenum">
              <a:rPr lang="en-US" smtClean="0"/>
              <a:pPr/>
              <a:t>27</a:t>
            </a:fld>
            <a:endParaRPr lang="en-US"/>
          </a:p>
        </p:txBody>
      </p:sp>
    </p:spTree>
    <p:extLst>
      <p:ext uri="{BB962C8B-B14F-4D97-AF65-F5344CB8AC3E}">
        <p14:creationId xmlns:p14="http://schemas.microsoft.com/office/powerpoint/2010/main" val="2108030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smtClean="0"/>
          </a:p>
        </p:txBody>
      </p:sp>
      <p:sp>
        <p:nvSpPr>
          <p:cNvPr id="4" name="3 Marcador de número de diapositiva"/>
          <p:cNvSpPr>
            <a:spLocks noGrp="1"/>
          </p:cNvSpPr>
          <p:nvPr>
            <p:ph type="sldNum" sz="quarter" idx="10"/>
          </p:nvPr>
        </p:nvSpPr>
        <p:spPr/>
        <p:txBody>
          <a:bodyPr/>
          <a:lstStyle/>
          <a:p>
            <a:fld id="{D5EE5FE6-6824-4E6E-9B57-44BDB55FE459}" type="slidenum">
              <a:rPr lang="en-US" smtClean="0"/>
              <a:pPr/>
              <a:t>28</a:t>
            </a:fld>
            <a:endParaRPr lang="en-US"/>
          </a:p>
        </p:txBody>
      </p:sp>
    </p:spTree>
    <p:extLst>
      <p:ext uri="{BB962C8B-B14F-4D97-AF65-F5344CB8AC3E}">
        <p14:creationId xmlns:p14="http://schemas.microsoft.com/office/powerpoint/2010/main" val="2108030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smtClean="0"/>
          </a:p>
        </p:txBody>
      </p:sp>
      <p:sp>
        <p:nvSpPr>
          <p:cNvPr id="4" name="3 Marcador de número de diapositiva"/>
          <p:cNvSpPr>
            <a:spLocks noGrp="1"/>
          </p:cNvSpPr>
          <p:nvPr>
            <p:ph type="sldNum" sz="quarter" idx="10"/>
          </p:nvPr>
        </p:nvSpPr>
        <p:spPr/>
        <p:txBody>
          <a:bodyPr/>
          <a:lstStyle/>
          <a:p>
            <a:fld id="{D5EE5FE6-6824-4E6E-9B57-44BDB55FE459}" type="slidenum">
              <a:rPr lang="en-US" smtClean="0"/>
              <a:pPr/>
              <a:t>29</a:t>
            </a:fld>
            <a:endParaRPr lang="en-US"/>
          </a:p>
        </p:txBody>
      </p:sp>
    </p:spTree>
    <p:extLst>
      <p:ext uri="{BB962C8B-B14F-4D97-AF65-F5344CB8AC3E}">
        <p14:creationId xmlns:p14="http://schemas.microsoft.com/office/powerpoint/2010/main" val="2108030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31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32</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0B269FB4-0E9D-2A4D-AD78-B250C3D9B52A}" type="datetimeFigureOut">
              <a:rPr lang="es-ES" smtClean="0"/>
              <a:t>20/01/2016</a:t>
            </a:fld>
            <a:endParaRPr lang="es-ES"/>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3474099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pPr/>
              <a:t>‹Nº›</a:t>
            </a:fld>
            <a:endParaRPr lang="es-ES"/>
          </a:p>
        </p:txBody>
      </p:sp>
    </p:spTree>
    <p:extLst>
      <p:ext uri="{BB962C8B-B14F-4D97-AF65-F5344CB8AC3E}">
        <p14:creationId xmlns:p14="http://schemas.microsoft.com/office/powerpoint/2010/main" val="350662239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3295856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6275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01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82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82430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70610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5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16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459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314830" y="3449087"/>
            <a:ext cx="5863814" cy="587828"/>
          </a:xfrm>
        </p:spPr>
        <p:txBody>
          <a:bodyPr>
            <a:normAutofit/>
          </a:bodyPr>
          <a:lstStyle>
            <a:lvl1pPr>
              <a:defRPr sz="2800">
                <a:solidFill>
                  <a:srgbClr val="FF0000"/>
                </a:solidFill>
              </a:defRPr>
            </a:lvl1pPr>
          </a:lstStyle>
          <a:p>
            <a:r>
              <a:rPr lang="es-ES_tradnl" dirty="0" smtClean="0"/>
              <a:t>Clic para editar título</a:t>
            </a:r>
            <a:endParaRPr lang="es-ES" dirty="0"/>
          </a:p>
        </p:txBody>
      </p:sp>
      <p:sp>
        <p:nvSpPr>
          <p:cNvPr id="3" name="Subtítulo 2"/>
          <p:cNvSpPr>
            <a:spLocks noGrp="1"/>
          </p:cNvSpPr>
          <p:nvPr>
            <p:ph type="subTitle" idx="1"/>
          </p:nvPr>
        </p:nvSpPr>
        <p:spPr>
          <a:xfrm>
            <a:off x="314830" y="4163057"/>
            <a:ext cx="5863814" cy="452935"/>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lang="es-ES" dirty="0"/>
          </a:p>
        </p:txBody>
      </p:sp>
    </p:spTree>
    <p:extLst>
      <p:ext uri="{BB962C8B-B14F-4D97-AF65-F5344CB8AC3E}">
        <p14:creationId xmlns:p14="http://schemas.microsoft.com/office/powerpoint/2010/main" val="1477015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85A532E-0A39-42BF-AF16-C1F3E16CBE4C}" type="datetime1">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0492467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EA4538EC-9AFA-4836-9793-83F692BBC3F2}" type="datetime1">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8008702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329170DD-940F-42E3-95C6-3E2A33D292B2}" type="datetime1">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400445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C642AF4C-4B10-48F9-A9F0-599F2DD1BC04}" type="datetime1">
              <a:rPr lang="es-ES" smtClean="0">
                <a:solidFill>
                  <a:prstClr val="black">
                    <a:tint val="75000"/>
                  </a:prstClr>
                </a:solidFill>
              </a:rPr>
              <a:pPr/>
              <a:t>20/01/2016</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067110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763CD9AD-FD86-4BAF-81C0-6B1F9F3CF323}" type="datetime1">
              <a:rPr lang="es-ES" smtClean="0">
                <a:solidFill>
                  <a:prstClr val="black">
                    <a:tint val="75000"/>
                  </a:prstClr>
                </a:solidFill>
              </a:rPr>
              <a:pPr/>
              <a:t>20/01/2016</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2301528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F6FBD20-E73F-4D72-8258-324ADCB94265}" type="datetime1">
              <a:rPr lang="es-ES" smtClean="0">
                <a:solidFill>
                  <a:prstClr val="black">
                    <a:tint val="75000"/>
                  </a:prstClr>
                </a:solidFill>
              </a:rPr>
              <a:pPr/>
              <a:t>20/01/2016</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8477056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C72A9840-6701-4DF0-A763-919090F0688F}" type="datetime1">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5086325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732383CC-5619-4273-9E80-A513A8AC38A5}" type="datetime1">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0265717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DD55FACA-2E1B-4854-B6EA-8684D830EE22}" type="datetime1">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4040749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E3A00754-041C-4753-9C23-06E52B9B0E75}" type="datetime1">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907298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004678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378873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9383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3690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0B269FB4-0E9D-2A4D-AD78-B250C3D9B52A}" type="datetimeFigureOut">
              <a:rPr lang="es-ES" smtClean="0">
                <a:solidFill>
                  <a:prstClr val="black"/>
                </a:solidFill>
              </a:rPr>
              <a:pPr/>
              <a:t>20/01/2016</a:t>
            </a:fld>
            <a:endParaRPr lang="es-ES">
              <a:solidFill>
                <a:prstClr val="black"/>
              </a:solidFill>
            </a:endParaRPr>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
              <a:solidFill>
                <a:prstClr val="black"/>
              </a:solidFill>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994D2B2F-BC50-EF4E-8B6C-BAC6A0A8BB6B}"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20169446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7551019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278586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7478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52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tags" Target="../tags/tag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vmlDrawing" Target="../drawings/vmlDrawing2.vml"/><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10.xml"/><Relationship Id="rId9"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13.xml"/><Relationship Id="rId7" Type="http://schemas.openxmlformats.org/officeDocument/2006/relationships/vmlDrawing" Target="../drawings/vmlDrawing3.v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11" Type="http://schemas.openxmlformats.org/officeDocument/2006/relationships/image" Target="../media/image1.emf"/><Relationship Id="rId5" Type="http://schemas.openxmlformats.org/officeDocument/2006/relationships/slideLayout" Target="../slideLayouts/slideLayout15.xml"/><Relationship Id="rId10" Type="http://schemas.openxmlformats.org/officeDocument/2006/relationships/oleObject" Target="../embeddings/oleObject3.bin"/><Relationship Id="rId4" Type="http://schemas.openxmlformats.org/officeDocument/2006/relationships/slideLayout" Target="../slideLayouts/slideLayout14.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4.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5.xml"/><Relationship Id="rId3" Type="http://schemas.openxmlformats.org/officeDocument/2006/relationships/slideLayout" Target="../slideLayouts/slideLayout29.xml"/><Relationship Id="rId7" Type="http://schemas.openxmlformats.org/officeDocument/2006/relationships/vmlDrawing" Target="../drawings/vmlDrawing4.v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5.xml"/><Relationship Id="rId11" Type="http://schemas.openxmlformats.org/officeDocument/2006/relationships/image" Target="../media/image1.emf"/><Relationship Id="rId5" Type="http://schemas.openxmlformats.org/officeDocument/2006/relationships/slideLayout" Target="../slideLayouts/slideLayout31.xml"/><Relationship Id="rId10" Type="http://schemas.openxmlformats.org/officeDocument/2006/relationships/oleObject" Target="../embeddings/oleObject4.bin"/><Relationship Id="rId4" Type="http://schemas.openxmlformats.org/officeDocument/2006/relationships/slideLayout" Target="../slideLayouts/slideLayout30.xml"/><Relationship Id="rId9"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4.xml"/><Relationship Id="rId7" Type="http://schemas.openxmlformats.org/officeDocument/2006/relationships/tags" Target="../tags/tag6.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vmlDrawing" Target="../drawings/vmlDrawing5.vml"/><Relationship Id="rId5" Type="http://schemas.openxmlformats.org/officeDocument/2006/relationships/theme" Target="../theme/theme6.xml"/><Relationship Id="rId10" Type="http://schemas.openxmlformats.org/officeDocument/2006/relationships/image" Target="../media/image1.emf"/><Relationship Id="rId4" Type="http://schemas.openxmlformats.org/officeDocument/2006/relationships/slideLayout" Target="../slideLayouts/slideLayout35.xml"/><Relationship Id="rId9" Type="http://schemas.openxmlformats.org/officeDocument/2006/relationships/oleObject" Target="../embeddings/oleObject5.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10"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9"/>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501" name="think-cell Slide" r:id="rId11" imgW="360" imgH="360" progId="TCLayout.ActiveDocument.1">
                  <p:embed/>
                </p:oleObj>
              </mc:Choice>
              <mc:Fallback>
                <p:oleObj name="think-cell Slide" r:id="rId11" imgW="360" imgH="360" progId="TCLayout.ActiveDocument.1">
                  <p:embed/>
                  <p:pic>
                    <p:nvPicPr>
                      <p:cNvPr id="0" name="Picture 2"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 id="2147483661" r:id="rId3"/>
    <p:sldLayoutId id="2147483663" r:id="rId4"/>
    <p:sldLayoutId id="2147483664" r:id="rId5"/>
    <p:sldLayoutId id="2147483742" r:id="rId6"/>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4918"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77574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6135"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971097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5"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243158" y="242572"/>
            <a:ext cx="6813051" cy="677773"/>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329091"/>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FD467692-F60D-4D7E-9704-32F46756119E}" type="datetime1">
              <a:rPr lang="es-ES" smtClean="0">
                <a:solidFill>
                  <a:prstClr val="black">
                    <a:tint val="75000"/>
                  </a:prstClr>
                </a:solidFill>
              </a:rPr>
              <a:pPr defTabSz="457200"/>
              <a:t>20/01/2016</a:t>
            </a:fld>
            <a:endParaRPr lang="es-ES">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r>
              <a:rPr lang="es-MX" smtClean="0">
                <a:solidFill>
                  <a:prstClr val="black">
                    <a:tint val="75000"/>
                  </a:prstClr>
                </a:solidFill>
              </a:rPr>
              <a:t>Cantidad al 01 agosto 2014 Último rendimiento reportado</a:t>
            </a: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994D2B2F-BC50-EF4E-8B6C-BAC6A0A8BB6B}" type="slidenum">
              <a:rPr lang="es-ES" smtClean="0">
                <a:solidFill>
                  <a:prstClr val="black">
                    <a:tint val="75000"/>
                  </a:prstClr>
                </a:solidFill>
              </a:rPr>
              <a:pPr defTabSz="457200"/>
              <a:t>‹Nº›</a:t>
            </a:fld>
            <a:endParaRPr lang="es-ES">
              <a:solidFill>
                <a:prstClr val="black">
                  <a:tint val="75000"/>
                </a:prstClr>
              </a:solidFill>
            </a:endParaRPr>
          </a:p>
        </p:txBody>
      </p:sp>
    </p:spTree>
    <p:extLst>
      <p:ext uri="{BB962C8B-B14F-4D97-AF65-F5344CB8AC3E}">
        <p14:creationId xmlns:p14="http://schemas.microsoft.com/office/powerpoint/2010/main" val="122691661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hf hdr="0" dt="0"/>
  <p:txStyles>
    <p:title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p:titleStyle>
    <p:bodyStyle>
      <a:lvl1pPr marL="342900" indent="-342900" algn="l" defTabSz="457200" rtl="0" eaLnBrk="1" latinLnBrk="0" hangingPunct="1">
        <a:spcBef>
          <a:spcPct val="20000"/>
        </a:spcBef>
        <a:buFont typeface="Arial"/>
        <a:buChar char="•"/>
        <a:defRPr sz="2400" b="0" i="0" kern="1200">
          <a:solidFill>
            <a:schemeClr val="tx1"/>
          </a:solidFill>
          <a:latin typeface="Myriad Pro"/>
          <a:ea typeface="+mn-ea"/>
          <a:cs typeface="Myriad Pro"/>
        </a:defRPr>
      </a:lvl1pPr>
      <a:lvl2pPr marL="742950" indent="-285750" algn="l" defTabSz="457200" rtl="0" eaLnBrk="1" latinLnBrk="0" hangingPunct="1">
        <a:spcBef>
          <a:spcPct val="20000"/>
        </a:spcBef>
        <a:buFont typeface="Arial"/>
        <a:buChar char="–"/>
        <a:defRPr sz="2400" b="0" i="0" kern="1200">
          <a:solidFill>
            <a:schemeClr val="tx1"/>
          </a:solidFill>
          <a:latin typeface="Myriad Pro"/>
          <a:ea typeface="+mn-ea"/>
          <a:cs typeface="Myriad Pro"/>
        </a:defRPr>
      </a:lvl2pPr>
      <a:lvl3pPr marL="1143000" indent="-228600" algn="l" defTabSz="457200" rtl="0" eaLnBrk="1" latinLnBrk="0" hangingPunct="1">
        <a:spcBef>
          <a:spcPct val="20000"/>
        </a:spcBef>
        <a:buFont typeface="Arial"/>
        <a:buChar char="•"/>
        <a:defRPr sz="2000" b="0" i="0" kern="1200">
          <a:solidFill>
            <a:schemeClr val="tx1"/>
          </a:solidFill>
          <a:latin typeface="Myriad Pro"/>
          <a:ea typeface="+mn-ea"/>
          <a:cs typeface="Myriad Pro"/>
        </a:defRPr>
      </a:lvl3pPr>
      <a:lvl4pPr marL="1600200" indent="-228600" algn="l" defTabSz="457200" rtl="0" eaLnBrk="1" latinLnBrk="0" hangingPunct="1">
        <a:spcBef>
          <a:spcPct val="20000"/>
        </a:spcBef>
        <a:buFont typeface="Arial"/>
        <a:buChar char="–"/>
        <a:defRPr sz="1800" b="0" i="0" kern="1200">
          <a:solidFill>
            <a:schemeClr val="tx1"/>
          </a:solidFill>
          <a:latin typeface="Myriad Pro"/>
          <a:ea typeface="+mn-ea"/>
          <a:cs typeface="Myriad Pro"/>
        </a:defRPr>
      </a:lvl4pPr>
      <a:lvl5pPr marL="2057400" indent="-228600" algn="l" defTabSz="457200" rtl="0" eaLnBrk="1" latinLnBrk="0" hangingPunct="1">
        <a:spcBef>
          <a:spcPct val="20000"/>
        </a:spcBef>
        <a:buFont typeface="Arial"/>
        <a:buChar char="»"/>
        <a:defRPr sz="1600" b="0" i="0" kern="1200">
          <a:solidFill>
            <a:schemeClr val="tx1"/>
          </a:solidFill>
          <a:latin typeface="Myriad Pro"/>
          <a:ea typeface="+mn-ea"/>
          <a:cs typeface="Myriad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3208"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8666514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6273"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6746338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vmlDrawing" Target="../drawings/vmlDrawing6.vml"/><Relationship Id="rId5" Type="http://schemas.openxmlformats.org/officeDocument/2006/relationships/image" Target="../media/image7.emf"/><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4.xml"/><Relationship Id="rId1" Type="http://schemas.openxmlformats.org/officeDocument/2006/relationships/vmlDrawing" Target="../drawings/vmlDrawing7.vml"/><Relationship Id="rId5" Type="http://schemas.openxmlformats.org/officeDocument/2006/relationships/image" Target="../media/image10.emf"/><Relationship Id="rId4" Type="http://schemas.openxmlformats.org/officeDocument/2006/relationships/package" Target="../embeddings/Microsoft_Excel_Worksheet3.xlsx"/></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4.xml"/><Relationship Id="rId1" Type="http://schemas.openxmlformats.org/officeDocument/2006/relationships/vmlDrawing" Target="../drawings/vmlDrawing8.vml"/><Relationship Id="rId5" Type="http://schemas.openxmlformats.org/officeDocument/2006/relationships/image" Target="../media/image11.emf"/><Relationship Id="rId4" Type="http://schemas.openxmlformats.org/officeDocument/2006/relationships/package" Target="../embeddings/Microsoft_Excel_Worksheet4.xlsx"/></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0896" y="3447288"/>
            <a:ext cx="5916168" cy="1327912"/>
          </a:xfrm>
        </p:spPr>
        <p:txBody>
          <a:bodyPr/>
          <a:lstStyle/>
          <a:p>
            <a:r>
              <a:rPr lang="es-MX" b="1" dirty="0" smtClean="0">
                <a:solidFill>
                  <a:schemeClr val="tx2"/>
                </a:solidFill>
              </a:rPr>
              <a:t>Grupo de Trabajo de Inversiones </a:t>
            </a:r>
            <a:r>
              <a:rPr lang="es-MX" b="1" dirty="0">
                <a:solidFill>
                  <a:schemeClr val="tx2"/>
                </a:solidFill>
              </a:rPr>
              <a:t>Sesión número </a:t>
            </a:r>
            <a:r>
              <a:rPr lang="es-MX" b="1" dirty="0" smtClean="0">
                <a:solidFill>
                  <a:schemeClr val="tx2"/>
                </a:solidFill>
              </a:rPr>
              <a:t>002</a:t>
            </a:r>
            <a:endParaRPr lang="es-MX" b="1" dirty="0">
              <a:solidFill>
                <a:schemeClr val="tx2"/>
              </a:solidFill>
            </a:endParaRPr>
          </a:p>
        </p:txBody>
      </p:sp>
      <p:sp>
        <p:nvSpPr>
          <p:cNvPr id="5" name="Text Placeholder 4"/>
          <p:cNvSpPr>
            <a:spLocks noGrp="1"/>
          </p:cNvSpPr>
          <p:nvPr>
            <p:ph type="body" sz="quarter" idx="10"/>
          </p:nvPr>
        </p:nvSpPr>
        <p:spPr>
          <a:xfrm>
            <a:off x="310896" y="4657231"/>
            <a:ext cx="5861304" cy="457200"/>
          </a:xfrm>
        </p:spPr>
        <p:txBody>
          <a:bodyPr/>
          <a:lstStyle/>
          <a:p>
            <a:pPr algn="r"/>
            <a:r>
              <a:rPr lang="es-MX" dirty="0" smtClean="0"/>
              <a:t>Octubre 2014</a:t>
            </a:r>
            <a:endParaRPr lang="es-MX" dirty="0"/>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2" name="1 Rectángulo"/>
          <p:cNvSpPr/>
          <p:nvPr/>
        </p:nvSpPr>
        <p:spPr>
          <a:xfrm>
            <a:off x="561573" y="2317581"/>
            <a:ext cx="8009223" cy="3462486"/>
          </a:xfrm>
          <a:prstGeom prst="rect">
            <a:avLst/>
          </a:prstGeom>
        </p:spPr>
        <p:txBody>
          <a:bodyPr wrap="square">
            <a:spAutoFit/>
          </a:bodyPr>
          <a:lstStyle/>
          <a:p>
            <a:pPr marL="355600" indent="-355600" algn="just" defTabSz="457200">
              <a:spcAft>
                <a:spcPts val="1800"/>
              </a:spcAft>
              <a:buFont typeface="+mj-lt"/>
              <a:buAutoNum type="arabicPeriod"/>
            </a:pPr>
            <a:r>
              <a:rPr lang="es-MX" b="1" dirty="0">
                <a:solidFill>
                  <a:srgbClr val="BB2D2C"/>
                </a:solidFill>
              </a:rPr>
              <a:t>Informe sobre </a:t>
            </a:r>
            <a:r>
              <a:rPr lang="es-MX" b="1" dirty="0" smtClean="0">
                <a:solidFill>
                  <a:srgbClr val="BB2D2C"/>
                </a:solidFill>
              </a:rPr>
              <a:t>la estrategia </a:t>
            </a:r>
            <a:r>
              <a:rPr lang="es-MX" b="1" dirty="0">
                <a:solidFill>
                  <a:srgbClr val="BB2D2C"/>
                </a:solidFill>
              </a:rPr>
              <a:t>de inversión </a:t>
            </a:r>
            <a:r>
              <a:rPr lang="es-MX" b="1" dirty="0" smtClean="0">
                <a:solidFill>
                  <a:srgbClr val="BB2D2C"/>
                </a:solidFill>
              </a:rPr>
              <a:t>y resultados del </a:t>
            </a:r>
            <a:r>
              <a:rPr lang="es-MX" b="1" dirty="0">
                <a:solidFill>
                  <a:srgbClr val="BB2D2C"/>
                </a:solidFill>
              </a:rPr>
              <a:t>FANVIT</a:t>
            </a:r>
            <a:r>
              <a:rPr lang="es-MX" b="1" dirty="0" smtClean="0">
                <a:solidFill>
                  <a:srgbClr val="BB2D2C"/>
                </a:solidFill>
              </a:rPr>
              <a:t>.</a:t>
            </a:r>
          </a:p>
          <a:p>
            <a:pPr marL="355600" indent="-355600" algn="just" defTabSz="457200">
              <a:spcAft>
                <a:spcPts val="1800"/>
              </a:spcAft>
              <a:buFont typeface="+mj-lt"/>
              <a:buAutoNum type="arabicPeriod"/>
            </a:pPr>
            <a:r>
              <a:rPr lang="es-MX" b="1" dirty="0">
                <a:solidFill>
                  <a:srgbClr val="B2B2B2"/>
                </a:solidFill>
              </a:rPr>
              <a:t>Propuesta del Marco de Gestión del Fondo de Protección de Pagos (FPP) y Fondo de Jubilaciones y Pensiones (FJP). </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Informe </a:t>
            </a:r>
            <a:r>
              <a:rPr lang="es-MX" b="1" dirty="0">
                <a:solidFill>
                  <a:srgbClr val="B2B2B2"/>
                </a:solidFill>
              </a:rPr>
              <a:t>sobre la selección de los asesores de inversión, custodio y fiduciario para el FPP y el FJP.</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Propuesta </a:t>
            </a:r>
            <a:r>
              <a:rPr lang="es-MX" b="1" dirty="0">
                <a:solidFill>
                  <a:srgbClr val="B2B2B2"/>
                </a:solidFill>
              </a:rPr>
              <a:t>de la creación del Fondo de Inversión del Infonavit (FINVIT)</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Asuntos </a:t>
            </a:r>
            <a:r>
              <a:rPr lang="es-MX" b="1" dirty="0">
                <a:solidFill>
                  <a:srgbClr val="B2B2B2"/>
                </a:solidFill>
              </a:rPr>
              <a:t>Generales.</a:t>
            </a:r>
          </a:p>
          <a:p>
            <a:pPr marL="355600" indent="-355600" algn="just" defTabSz="457200">
              <a:spcAft>
                <a:spcPts val="1800"/>
              </a:spcAft>
              <a:buFont typeface="+mj-lt"/>
              <a:buAutoNum type="arabicPeriod" startAt="4"/>
            </a:pPr>
            <a:endParaRPr lang="es-MX" b="1" dirty="0">
              <a:solidFill>
                <a:srgbClr val="B2B2B2"/>
              </a:solidFill>
            </a:endParaRPr>
          </a:p>
        </p:txBody>
      </p:sp>
      <p:sp>
        <p:nvSpPr>
          <p:cNvPr id="7" name="6 Rectángulo"/>
          <p:cNvSpPr/>
          <p:nvPr/>
        </p:nvSpPr>
        <p:spPr>
          <a:xfrm>
            <a:off x="397798" y="1176735"/>
            <a:ext cx="8323122" cy="646331"/>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 Grupo de Trabajo de Inversiones 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002</a:t>
            </a:r>
            <a:endParaRPr lang="es-MX" b="1" dirty="0">
              <a:solidFill>
                <a:prstClr val="black"/>
              </a:solidFill>
              <a:ea typeface="MS PGothic" pitchFamily="34" charset="-128"/>
              <a:cs typeface="Arial" pitchFamily="34" charset="0"/>
            </a:endParaRPr>
          </a:p>
          <a:p>
            <a:pPr algn="ctr" defTabSz="457200"/>
            <a:r>
              <a:rPr lang="es-MX" b="1" dirty="0">
                <a:solidFill>
                  <a:prstClr val="black"/>
                </a:solidFill>
                <a:ea typeface="MS PGothic" pitchFamily="34" charset="-128"/>
                <a:cs typeface="Arial" pitchFamily="34" charset="0"/>
              </a:rPr>
              <a:t>7</a:t>
            </a:r>
            <a:r>
              <a:rPr lang="es-MX" b="1" dirty="0" smtClean="0">
                <a:solidFill>
                  <a:prstClr val="black"/>
                </a:solidFill>
                <a:ea typeface="MS PGothic" pitchFamily="34" charset="-128"/>
                <a:cs typeface="Arial" pitchFamily="34" charset="0"/>
              </a:rPr>
              <a:t> de octubre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31002157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pPr fontAlgn="ctr"/>
            <a:r>
              <a:rPr lang="es-MX" sz="2200" dirty="0">
                <a:solidFill>
                  <a:prstClr val="white"/>
                </a:solidFill>
                <a:latin typeface="+mn-lt"/>
                <a:cs typeface="Arial" pitchFamily="34" charset="0"/>
              </a:rPr>
              <a:t>Expectativa </a:t>
            </a:r>
            <a:r>
              <a:rPr lang="es-MX" sz="2200" dirty="0" smtClean="0">
                <a:solidFill>
                  <a:prstClr val="white"/>
                </a:solidFill>
                <a:latin typeface="+mn-lt"/>
                <a:cs typeface="Arial" pitchFamily="34" charset="0"/>
              </a:rPr>
              <a:t>Económica</a:t>
            </a:r>
            <a:endParaRPr lang="en-US" sz="2200" dirty="0">
              <a:solidFill>
                <a:prstClr val="white"/>
              </a:solidFill>
              <a:latin typeface="+mn-lt"/>
              <a:cs typeface="Arial" pitchFamily="34" charset="0"/>
            </a:endParaRPr>
          </a:p>
        </p:txBody>
      </p:sp>
      <p:sp>
        <p:nvSpPr>
          <p:cNvPr id="6" name="2 Marcador de contenido"/>
          <p:cNvSpPr>
            <a:spLocks noGrp="1"/>
          </p:cNvSpPr>
          <p:nvPr>
            <p:ph idx="1"/>
          </p:nvPr>
        </p:nvSpPr>
        <p:spPr>
          <a:xfrm>
            <a:off x="144000" y="1231519"/>
            <a:ext cx="3988052" cy="5220814"/>
          </a:xfrm>
          <a:noFill/>
        </p:spPr>
        <p:txBody>
          <a:bodyPr tIns="72000">
            <a:noAutofit/>
          </a:bodyPr>
          <a:lstStyle/>
          <a:p>
            <a:pPr marL="177800" indent="-177800">
              <a:spcBef>
                <a:spcPct val="0"/>
              </a:spcBef>
              <a:spcAft>
                <a:spcPts val="600"/>
              </a:spcAft>
              <a:buClr>
                <a:schemeClr val="tx2"/>
              </a:buClr>
              <a:buFont typeface="Arial" pitchFamily="34" charset="0"/>
              <a:buChar char="•"/>
            </a:pPr>
            <a:r>
              <a:rPr lang="es-MX" altLang="en-US" sz="1200" b="0" dirty="0" smtClean="0">
                <a:ea typeface="Myriad Pro"/>
                <a:cs typeface="Times New Roman" pitchFamily="18" charset="0"/>
              </a:rPr>
              <a:t>En México, Banxico mantuvo la tasa de referencia al 3%  en línea con la expectativas,  y mostró un tono más restrictivo con especial énfasis en las presiones inflacionarias de corto plazo y la postura de política monetaria de EE.UU., por lo que no se esperan movimientos en el futuro cercano. </a:t>
            </a:r>
          </a:p>
          <a:p>
            <a:pPr marL="177800" indent="-177800">
              <a:spcBef>
                <a:spcPct val="0"/>
              </a:spcBef>
              <a:spcAft>
                <a:spcPts val="600"/>
              </a:spcAft>
              <a:buClr>
                <a:schemeClr val="tx2"/>
              </a:buClr>
              <a:buFont typeface="Arial" pitchFamily="34" charset="0"/>
              <a:buChar char="•"/>
            </a:pPr>
            <a:r>
              <a:rPr lang="es-MX" altLang="en-US" sz="1200" b="0" dirty="0" smtClean="0">
                <a:ea typeface="Myriad Pro"/>
                <a:cs typeface="Times New Roman" pitchFamily="18" charset="0"/>
              </a:rPr>
              <a:t>Se </a:t>
            </a:r>
            <a:r>
              <a:rPr lang="es-MX" altLang="en-US" sz="1200" b="0" dirty="0">
                <a:ea typeface="Myriad Pro"/>
                <a:cs typeface="Times New Roman" pitchFamily="18" charset="0"/>
              </a:rPr>
              <a:t>han logrado implementar reformas estructurales que pueden ayudar a reactivar la economía y, la conducción de la política monetaria ha sido adecuada para el desenvolvimiento del mercado financiero </a:t>
            </a:r>
            <a:r>
              <a:rPr lang="es-MX" altLang="en-US" sz="1200" b="0" dirty="0" smtClean="0">
                <a:ea typeface="Myriad Pro"/>
                <a:cs typeface="Times New Roman" pitchFamily="18" charset="0"/>
              </a:rPr>
              <a:t>mexicano, reflejando </a:t>
            </a:r>
            <a:r>
              <a:rPr lang="es-MX" altLang="en-US" sz="1200" b="0" dirty="0">
                <a:ea typeface="Myriad Pro"/>
                <a:cs typeface="Times New Roman" pitchFamily="18" charset="0"/>
              </a:rPr>
              <a:t>confianza en el país por parte de los inversionistas extranjeros. </a:t>
            </a:r>
            <a:endParaRPr lang="es-MX" altLang="en-US" sz="1200" b="0" dirty="0" smtClean="0">
              <a:ea typeface="Myriad Pro"/>
              <a:cs typeface="Times New Roman" pitchFamily="18" charset="0"/>
            </a:endParaRPr>
          </a:p>
          <a:p>
            <a:pPr marL="177800" indent="-177800">
              <a:spcBef>
                <a:spcPct val="0"/>
              </a:spcBef>
              <a:spcAft>
                <a:spcPts val="600"/>
              </a:spcAft>
              <a:buClr>
                <a:schemeClr val="tx2"/>
              </a:buClr>
              <a:buFont typeface="Arial" pitchFamily="34" charset="0"/>
              <a:buChar char="•"/>
            </a:pPr>
            <a:r>
              <a:rPr lang="es-MX" altLang="en-US" sz="1200" b="0" dirty="0" smtClean="0">
                <a:ea typeface="Myriad Pro"/>
                <a:cs typeface="Times New Roman" pitchFamily="18" charset="0"/>
              </a:rPr>
              <a:t>Las tasas en todo el mundo siguen en niveles históricamente bajos y existe mucha expectativa sobre su comportamiento futuro. Ante ello, los indicadores de volatilidad que muestran incrementos importantes y hacen que el debate sobre el destino de las tasas se materialice cada vez más en hechos de mercado. </a:t>
            </a:r>
          </a:p>
          <a:p>
            <a:pPr marL="177800" indent="-177800">
              <a:spcBef>
                <a:spcPct val="0"/>
              </a:spcBef>
              <a:spcAft>
                <a:spcPts val="600"/>
              </a:spcAft>
              <a:buClr>
                <a:schemeClr val="tx2"/>
              </a:buClr>
              <a:buFont typeface="Arial" pitchFamily="34" charset="0"/>
              <a:buChar char="•"/>
            </a:pPr>
            <a:r>
              <a:rPr lang="es-MX" altLang="en-US" sz="1200" b="0" dirty="0" smtClean="0">
                <a:ea typeface="Myriad Pro"/>
                <a:cs typeface="Times New Roman" pitchFamily="18" charset="0"/>
              </a:rPr>
              <a:t>Con respecto a las tasas, el miércoles 8 de octubre la FOMC emitirá las actas correspondientes a la reunión del 17 de septiembre. Los mercados estarán pendientes al tono en que los miembros hablen sobre el futuro de las tasas.</a:t>
            </a:r>
          </a:p>
          <a:p>
            <a:pPr marL="177800" indent="-177800">
              <a:spcBef>
                <a:spcPct val="0"/>
              </a:spcBef>
              <a:spcAft>
                <a:spcPts val="600"/>
              </a:spcAft>
              <a:buClr>
                <a:schemeClr val="tx2"/>
              </a:buClr>
              <a:buFont typeface="Arial" pitchFamily="34" charset="0"/>
              <a:buChar char="•"/>
            </a:pPr>
            <a:r>
              <a:rPr lang="es-MX" altLang="en-US" sz="1200" b="0" dirty="0" smtClean="0">
                <a:ea typeface="Myriad Pro"/>
                <a:cs typeface="Times New Roman" pitchFamily="18" charset="0"/>
              </a:rPr>
              <a:t>El 29 de octubre la </a:t>
            </a:r>
            <a:r>
              <a:rPr lang="es-MX" altLang="en-US" sz="1200" b="0" dirty="0" err="1" smtClean="0">
                <a:ea typeface="Myriad Pro"/>
                <a:cs typeface="Times New Roman" pitchFamily="18" charset="0"/>
              </a:rPr>
              <a:t>Fed</a:t>
            </a:r>
            <a:r>
              <a:rPr lang="es-MX" altLang="en-US" sz="1200" b="0" dirty="0" smtClean="0">
                <a:ea typeface="Myriad Pro"/>
                <a:cs typeface="Times New Roman" pitchFamily="18" charset="0"/>
              </a:rPr>
              <a:t> actualizará sus proyecciones sobre empleo, crecimiento, inflación y sus expectativas sobre el primer ajuste a la alza de la tasa de referencia.</a:t>
            </a:r>
            <a:endParaRPr lang="es-MX" sz="1400" dirty="0">
              <a:solidFill>
                <a:srgbClr val="FF0000"/>
              </a:solidFill>
            </a:endParaRPr>
          </a:p>
        </p:txBody>
      </p:sp>
      <p:sp>
        <p:nvSpPr>
          <p:cNvPr id="17" name="16 Rectángulo"/>
          <p:cNvSpPr/>
          <p:nvPr/>
        </p:nvSpPr>
        <p:spPr>
          <a:xfrm>
            <a:off x="4877677" y="3608816"/>
            <a:ext cx="1067921" cy="215444"/>
          </a:xfrm>
          <a:prstGeom prst="rect">
            <a:avLst/>
          </a:prstGeom>
        </p:spPr>
        <p:txBody>
          <a:bodyPr wrap="none">
            <a:spAutoFit/>
          </a:bodyPr>
          <a:lstStyle/>
          <a:p>
            <a:pPr defTabSz="913881"/>
            <a:r>
              <a:rPr lang="es-MX" sz="800" dirty="0">
                <a:solidFill>
                  <a:prstClr val="black"/>
                </a:solidFill>
              </a:rPr>
              <a:t>Fuente: </a:t>
            </a:r>
            <a:r>
              <a:rPr lang="es-MX" sz="800" dirty="0" err="1">
                <a:solidFill>
                  <a:prstClr val="black"/>
                </a:solidFill>
              </a:rPr>
              <a:t>Bloomberg</a:t>
            </a:r>
            <a:r>
              <a:rPr lang="es-MX" sz="800" dirty="0">
                <a:solidFill>
                  <a:prstClr val="black"/>
                </a:solidFill>
              </a:rPr>
              <a:t>, </a:t>
            </a:r>
          </a:p>
        </p:txBody>
      </p:sp>
      <p:sp>
        <p:nvSpPr>
          <p:cNvPr id="25" name="24 Rectángulo"/>
          <p:cNvSpPr/>
          <p:nvPr/>
        </p:nvSpPr>
        <p:spPr>
          <a:xfrm>
            <a:off x="5030077" y="6090247"/>
            <a:ext cx="2042547" cy="215444"/>
          </a:xfrm>
          <a:prstGeom prst="rect">
            <a:avLst/>
          </a:prstGeom>
        </p:spPr>
        <p:txBody>
          <a:bodyPr wrap="none">
            <a:spAutoFit/>
          </a:bodyPr>
          <a:lstStyle/>
          <a:p>
            <a:pPr defTabSz="913881"/>
            <a:r>
              <a:rPr lang="es-MX" sz="800" dirty="0">
                <a:solidFill>
                  <a:prstClr val="black"/>
                </a:solidFill>
              </a:rPr>
              <a:t>Fuente: </a:t>
            </a:r>
            <a:r>
              <a:rPr lang="es-MX" sz="800" dirty="0" err="1">
                <a:solidFill>
                  <a:prstClr val="black"/>
                </a:solidFill>
              </a:rPr>
              <a:t>Bloomberg</a:t>
            </a:r>
            <a:r>
              <a:rPr lang="es-MX" sz="800" dirty="0">
                <a:solidFill>
                  <a:prstClr val="black"/>
                </a:solidFill>
              </a:rPr>
              <a:t>, PRO </a:t>
            </a:r>
            <a:r>
              <a:rPr lang="es-MX" sz="800" dirty="0" err="1">
                <a:solidFill>
                  <a:prstClr val="black"/>
                </a:solidFill>
              </a:rPr>
              <a:t>Asset</a:t>
            </a:r>
            <a:r>
              <a:rPr lang="es-MX" sz="800" dirty="0">
                <a:solidFill>
                  <a:prstClr val="black"/>
                </a:solidFill>
              </a:rPr>
              <a:t> Management</a:t>
            </a:r>
          </a:p>
        </p:txBody>
      </p:sp>
      <p:sp>
        <p:nvSpPr>
          <p:cNvPr id="26" name="FlowTriangle"/>
          <p:cNvSpPr>
            <a:spLocks noChangeArrowheads="1"/>
          </p:cNvSpPr>
          <p:nvPr/>
        </p:nvSpPr>
        <p:spPr bwMode="gray">
          <a:xfrm rot="5400000">
            <a:off x="2718755" y="3745460"/>
            <a:ext cx="3653330" cy="266700"/>
          </a:xfrm>
          <a:prstGeom prst="triangle">
            <a:avLst>
              <a:gd name="adj" fmla="val 50000"/>
            </a:avLst>
          </a:prstGeom>
          <a:solidFill>
            <a:schemeClr val="bg1">
              <a:lumMod val="65000"/>
            </a:schemeClr>
          </a:solidFill>
          <a:ln w="9525" algn="ctr">
            <a:solidFill>
              <a:srgbClr val="B2B2B2"/>
            </a:solidFill>
            <a:miter lim="800000"/>
            <a:headEnd/>
            <a:tailEnd/>
          </a:ln>
        </p:spPr>
        <p:txBody>
          <a:bodyPr rot="10800000" vert="eaVert" wrap="none" anchor="ctr"/>
          <a:lstStyle/>
          <a:p>
            <a:pPr algn="ctr" defTabSz="913881"/>
            <a:endParaRPr lang="en-US" sz="1400" b="1">
              <a:solidFill>
                <a:srgbClr val="000000"/>
              </a:solidFill>
            </a:endParaRPr>
          </a:p>
        </p:txBody>
      </p:sp>
      <p:sp>
        <p:nvSpPr>
          <p:cNvPr id="2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a:t>
            </a:fld>
            <a:endParaRPr lang="es-ES" sz="1050" dirty="0">
              <a:solidFill>
                <a:prstClr val="black"/>
              </a:solidFill>
              <a:latin typeface="Arial" pitchFamily="34" charset="0"/>
              <a:cs typeface="Arial" pitchFamily="34" charset="0"/>
            </a:endParaRPr>
          </a:p>
        </p:txBody>
      </p:sp>
      <p:graphicFrame>
        <p:nvGraphicFramePr>
          <p:cNvPr id="12" name="2 Gráfico"/>
          <p:cNvGraphicFramePr>
            <a:graphicFrameLocks/>
          </p:cNvGraphicFramePr>
          <p:nvPr>
            <p:extLst>
              <p:ext uri="{D42A27DB-BD31-4B8C-83A1-F6EECF244321}">
                <p14:modId xmlns:p14="http://schemas.microsoft.com/office/powerpoint/2010/main" val="3772737304"/>
              </p:ext>
            </p:extLst>
          </p:nvPr>
        </p:nvGraphicFramePr>
        <p:xfrm>
          <a:off x="4890320" y="3878810"/>
          <a:ext cx="3626824" cy="23862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5 Gráfico"/>
          <p:cNvGraphicFramePr>
            <a:graphicFrameLocks/>
          </p:cNvGraphicFramePr>
          <p:nvPr>
            <p:extLst>
              <p:ext uri="{D42A27DB-BD31-4B8C-83A1-F6EECF244321}">
                <p14:modId xmlns:p14="http://schemas.microsoft.com/office/powerpoint/2010/main" val="2532170951"/>
              </p:ext>
            </p:extLst>
          </p:nvPr>
        </p:nvGraphicFramePr>
        <p:xfrm>
          <a:off x="4995650" y="1412776"/>
          <a:ext cx="3777973" cy="2203965"/>
        </p:xfrm>
        <a:graphic>
          <a:graphicData uri="http://schemas.openxmlformats.org/drawingml/2006/chart">
            <c:chart xmlns:c="http://schemas.openxmlformats.org/drawingml/2006/chart" xmlns:r="http://schemas.openxmlformats.org/officeDocument/2006/relationships" r:id="rId4"/>
          </a:graphicData>
        </a:graphic>
      </p:graphicFrame>
      <p:sp>
        <p:nvSpPr>
          <p:cNvPr id="3" name="2 Rectángulo"/>
          <p:cNvSpPr/>
          <p:nvPr/>
        </p:nvSpPr>
        <p:spPr>
          <a:xfrm>
            <a:off x="4987545" y="1760455"/>
            <a:ext cx="2116285" cy="230832"/>
          </a:xfrm>
          <a:prstGeom prst="rect">
            <a:avLst/>
          </a:prstGeom>
          <a:noFill/>
        </p:spPr>
        <p:txBody>
          <a:bodyPr wrap="none">
            <a:spAutoFit/>
          </a:bodyPr>
          <a:lstStyle/>
          <a:p>
            <a:pPr>
              <a:defRPr sz="900" b="1" i="0" u="none" strike="noStrike" kern="1200" baseline="0">
                <a:solidFill>
                  <a:prstClr val="black"/>
                </a:solidFill>
                <a:latin typeface="+mn-lt"/>
                <a:ea typeface="+mn-ea"/>
                <a:cs typeface="+mn-cs"/>
              </a:defRPr>
            </a:pPr>
            <a:r>
              <a:rPr lang="es-MX" dirty="0"/>
              <a:t>(saldos nominales en millones de pesos)</a:t>
            </a:r>
          </a:p>
        </p:txBody>
      </p:sp>
    </p:spTree>
    <p:extLst>
      <p:ext uri="{BB962C8B-B14F-4D97-AF65-F5344CB8AC3E}">
        <p14:creationId xmlns:p14="http://schemas.microsoft.com/office/powerpoint/2010/main" val="8129594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pPr fontAlgn="ctr"/>
            <a:r>
              <a:rPr lang="es-MX" sz="2200" dirty="0" smtClean="0">
                <a:solidFill>
                  <a:prstClr val="white"/>
                </a:solidFill>
                <a:latin typeface="+mn-lt"/>
                <a:cs typeface="Arial" pitchFamily="34" charset="0"/>
              </a:rPr>
              <a:t>Estrategia de inversión del </a:t>
            </a:r>
            <a:r>
              <a:rPr lang="es-MX" sz="2200" dirty="0">
                <a:solidFill>
                  <a:prstClr val="white"/>
                </a:solidFill>
                <a:latin typeface="+mn-lt"/>
                <a:cs typeface="Arial" pitchFamily="34" charset="0"/>
              </a:rPr>
              <a:t>FANVIT</a:t>
            </a:r>
            <a:endParaRPr lang="en-US" sz="2200" dirty="0">
              <a:solidFill>
                <a:prstClr val="white"/>
              </a:solidFill>
              <a:latin typeface="+mn-lt"/>
              <a:cs typeface="Arial" pitchFamily="34" charset="0"/>
            </a:endParaRPr>
          </a:p>
        </p:txBody>
      </p:sp>
      <p:sp>
        <p:nvSpPr>
          <p:cNvPr id="8" name="7 Rectángulo"/>
          <p:cNvSpPr/>
          <p:nvPr/>
        </p:nvSpPr>
        <p:spPr>
          <a:xfrm>
            <a:off x="361073" y="1655731"/>
            <a:ext cx="4500000" cy="4968000"/>
          </a:xfrm>
          <a:prstGeom prst="rect">
            <a:avLst/>
          </a:prstGeom>
          <a:solidFill>
            <a:srgbClr val="E2E2E2"/>
          </a:solidFill>
        </p:spPr>
        <p:txBody>
          <a:bodyPr wrap="square">
            <a:spAutoFit/>
          </a:bodyPr>
          <a:lstStyle/>
          <a:p>
            <a:r>
              <a:rPr lang="es-MX" sz="1200" b="1" dirty="0" smtClean="0"/>
              <a:t>Descripción</a:t>
            </a:r>
          </a:p>
          <a:p>
            <a:pPr marL="171450" indent="-171450">
              <a:buClr>
                <a:schemeClr val="tx2"/>
              </a:buClr>
              <a:buFont typeface="Arial" pitchFamily="34" charset="0"/>
              <a:buChar char="•"/>
            </a:pPr>
            <a:r>
              <a:rPr lang="es-MX" sz="1200" dirty="0" smtClean="0"/>
              <a:t>Debido </a:t>
            </a:r>
            <a:r>
              <a:rPr lang="es-MX" sz="1200" dirty="0"/>
              <a:t>a la importancia de </a:t>
            </a:r>
            <a:r>
              <a:rPr lang="es-MX" sz="1200" dirty="0" smtClean="0"/>
              <a:t>proteger los </a:t>
            </a:r>
            <a:r>
              <a:rPr lang="es-MX" sz="1200" dirty="0"/>
              <a:t>recursos del FANVIT, se ha optado por una estrategia conservadora que gane más dinero en comparación a como se invertía anteriormente</a:t>
            </a:r>
            <a:r>
              <a:rPr lang="es-MX" sz="1200" dirty="0" smtClean="0"/>
              <a:t>.</a:t>
            </a:r>
          </a:p>
          <a:p>
            <a:pPr>
              <a:spcBef>
                <a:spcPts val="600"/>
              </a:spcBef>
            </a:pPr>
            <a:r>
              <a:rPr lang="es-MX" sz="1200" b="1" dirty="0"/>
              <a:t>Estrategia de inversión</a:t>
            </a:r>
          </a:p>
          <a:p>
            <a:pPr marL="171450" indent="-171450">
              <a:buClr>
                <a:schemeClr val="tx2"/>
              </a:buClr>
              <a:buFont typeface="Arial" pitchFamily="34" charset="0"/>
              <a:buChar char="•"/>
            </a:pPr>
            <a:r>
              <a:rPr lang="es-MX" sz="1200" dirty="0"/>
              <a:t>La estrategia de inversión para el FANVIT que se está implementando tiene el objetivo de construir un portafolio de mediano y largo plazo con la menor volatilidad posible que pueda capitalizar oportunidades de inversión en ciertos instrumentos. </a:t>
            </a:r>
          </a:p>
          <a:p>
            <a:pPr marL="171450" indent="-171450">
              <a:buClr>
                <a:schemeClr val="tx2"/>
              </a:buClr>
              <a:buFont typeface="Arial" pitchFamily="34" charset="0"/>
              <a:buChar char="•"/>
            </a:pPr>
            <a:r>
              <a:rPr lang="es-MX" sz="1200" dirty="0"/>
              <a:t>En particular, la estrategia de inversión actual contempla capitalizar el rendimiento de los </a:t>
            </a:r>
            <a:r>
              <a:rPr lang="es-MX" sz="1200" dirty="0" err="1"/>
              <a:t>Udibonos</a:t>
            </a:r>
            <a:r>
              <a:rPr lang="es-MX" sz="1200" dirty="0"/>
              <a:t> en lo que queda del año. Al mismo tiempo, esta estrategia es defensiva en cuanto a posibles movimientos a la alza en las tasas alentados por la implementación del cambio de paradigma monetario en Estados Unidos. Pues ante una subida de las tasas de interés se comenzará construir para el FANVIT una posición en el mediano y largo plazo de la curvas de </a:t>
            </a:r>
            <a:r>
              <a:rPr lang="es-MX" sz="1200" dirty="0" err="1"/>
              <a:t>Mbonos</a:t>
            </a:r>
            <a:r>
              <a:rPr lang="es-MX" sz="1200" dirty="0"/>
              <a:t> y </a:t>
            </a:r>
            <a:r>
              <a:rPr lang="es-MX" sz="1200" dirty="0" err="1"/>
              <a:t>Udibonos</a:t>
            </a:r>
            <a:r>
              <a:rPr lang="es-MX" sz="1200" dirty="0"/>
              <a:t>.  </a:t>
            </a:r>
          </a:p>
          <a:p>
            <a:pPr>
              <a:spcBef>
                <a:spcPts val="600"/>
              </a:spcBef>
            </a:pPr>
            <a:r>
              <a:rPr lang="es-MX" sz="1200" b="1" dirty="0"/>
              <a:t>Lógica de perseguir esta estrategia</a:t>
            </a:r>
          </a:p>
          <a:p>
            <a:pPr marL="171450" indent="-171450">
              <a:buClr>
                <a:schemeClr val="tx2"/>
              </a:buClr>
              <a:buFont typeface="Arial" pitchFamily="34" charset="0"/>
              <a:buChar char="•"/>
            </a:pPr>
            <a:r>
              <a:rPr lang="es-MX" sz="1200" dirty="0"/>
              <a:t>La inflación ha capitalizado un 2.11% efectivo, y con base en la expectativa de inflación al cierre del año, falta por capitalizar un 1.88% que es equivalente a un 6.31% anualizado. Esto significa que estar invertido en instrumentos con baja sensibilidad pero alta exposición al rendimiento generado por la inflación es una combinación ideal para enfrentar la coyuntura actual, por lo que se seguirá sobre ponderando la inversión en </a:t>
            </a:r>
            <a:r>
              <a:rPr lang="es-MX" sz="1200" dirty="0" err="1"/>
              <a:t>Udibonos</a:t>
            </a:r>
            <a:r>
              <a:rPr lang="es-MX" sz="1200" dirty="0"/>
              <a:t> de corto plazo para disminuir la volatilidad del FANVIT.</a:t>
            </a:r>
          </a:p>
        </p:txBody>
      </p:sp>
      <p:sp>
        <p:nvSpPr>
          <p:cNvPr id="12" name="BoxHeader"/>
          <p:cNvSpPr>
            <a:spLocks noChangeArrowheads="1"/>
          </p:cNvSpPr>
          <p:nvPr/>
        </p:nvSpPr>
        <p:spPr bwMode="gray">
          <a:xfrm>
            <a:off x="361073" y="1163377"/>
            <a:ext cx="4495788" cy="469671"/>
          </a:xfrm>
          <a:prstGeom prst="rect">
            <a:avLst/>
          </a:prstGeom>
          <a:solidFill>
            <a:srgbClr val="BB2D2C"/>
          </a:solidFill>
          <a:ln w="9525" algn="ctr">
            <a:solidFill>
              <a:srgbClr val="BB2D2C"/>
            </a:solidFill>
            <a:miter lim="800000"/>
            <a:headEnd type="none" w="lg" len="lg"/>
            <a:tailEnd type="none" w="lg" len="lg"/>
          </a:ln>
        </p:spPr>
        <p:txBody>
          <a:bodyPr tIns="91440" bIns="91440" anchor="ctr"/>
          <a:lstStyle/>
          <a:p>
            <a:pPr algn="ctr"/>
            <a:r>
              <a:rPr lang="es-MX" sz="1400" b="1" dirty="0">
                <a:solidFill>
                  <a:schemeClr val="bg1"/>
                </a:solidFill>
              </a:rPr>
              <a:t>Estrategia de inversión del FANVIT</a:t>
            </a:r>
          </a:p>
        </p:txBody>
      </p:sp>
      <p:graphicFrame>
        <p:nvGraphicFramePr>
          <p:cNvPr id="9" name="2 Gráfico"/>
          <p:cNvGraphicFramePr>
            <a:graphicFrameLocks/>
          </p:cNvGraphicFramePr>
          <p:nvPr>
            <p:extLst>
              <p:ext uri="{D42A27DB-BD31-4B8C-83A1-F6EECF244321}">
                <p14:modId xmlns:p14="http://schemas.microsoft.com/office/powerpoint/2010/main" val="3395432618"/>
              </p:ext>
            </p:extLst>
          </p:nvPr>
        </p:nvGraphicFramePr>
        <p:xfrm>
          <a:off x="4995324" y="1438197"/>
          <a:ext cx="4036534" cy="2349050"/>
        </p:xfrm>
        <a:graphic>
          <a:graphicData uri="http://schemas.openxmlformats.org/drawingml/2006/chart">
            <c:chart xmlns:c="http://schemas.openxmlformats.org/drawingml/2006/chart" xmlns:r="http://schemas.openxmlformats.org/officeDocument/2006/relationships" r:id="rId3"/>
          </a:graphicData>
        </a:graphic>
      </p:graphicFrame>
      <p:sp>
        <p:nvSpPr>
          <p:cNvPr id="4" name="3 Rectángulo"/>
          <p:cNvSpPr/>
          <p:nvPr/>
        </p:nvSpPr>
        <p:spPr>
          <a:xfrm>
            <a:off x="4926316" y="1046738"/>
            <a:ext cx="3122133" cy="400110"/>
          </a:xfrm>
          <a:prstGeom prst="rect">
            <a:avLst/>
          </a:prstGeom>
        </p:spPr>
        <p:txBody>
          <a:bodyPr wrap="square">
            <a:spAutoFit/>
          </a:bodyPr>
          <a:lstStyle/>
          <a:p>
            <a:r>
              <a:rPr lang="es-MX" sz="1000" b="1" dirty="0" smtClean="0"/>
              <a:t>Comparativo de riesgo  (</a:t>
            </a:r>
            <a:r>
              <a:rPr lang="es-MX" sz="1000" b="1" dirty="0" err="1" smtClean="0"/>
              <a:t>VaR</a:t>
            </a:r>
            <a:r>
              <a:rPr lang="es-MX" sz="1000" b="1" dirty="0" smtClean="0"/>
              <a:t>) de las SB1 y el FANVIT</a:t>
            </a:r>
          </a:p>
          <a:p>
            <a:r>
              <a:rPr lang="es-MX" sz="1000" dirty="0" smtClean="0"/>
              <a:t>(Porcentaje)</a:t>
            </a:r>
            <a:endParaRPr lang="es-MX" sz="1000" dirty="0"/>
          </a:p>
        </p:txBody>
      </p:sp>
      <p:graphicFrame>
        <p:nvGraphicFramePr>
          <p:cNvPr id="7" name="6 Tabla"/>
          <p:cNvGraphicFramePr>
            <a:graphicFrameLocks noGrp="1"/>
          </p:cNvGraphicFramePr>
          <p:nvPr>
            <p:extLst>
              <p:ext uri="{D42A27DB-BD31-4B8C-83A1-F6EECF244321}">
                <p14:modId xmlns:p14="http://schemas.microsoft.com/office/powerpoint/2010/main" val="3236758706"/>
              </p:ext>
            </p:extLst>
          </p:nvPr>
        </p:nvGraphicFramePr>
        <p:xfrm>
          <a:off x="5199480" y="4291767"/>
          <a:ext cx="3157269" cy="2411895"/>
        </p:xfrm>
        <a:graphic>
          <a:graphicData uri="http://schemas.openxmlformats.org/drawingml/2006/table">
            <a:tbl>
              <a:tblPr firstRow="1" firstCol="1" bandRow="1"/>
              <a:tblGrid>
                <a:gridCol w="1613141"/>
                <a:gridCol w="1544128"/>
              </a:tblGrid>
              <a:tr h="308775">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Inflación esperada </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3.99%</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r>
              <a:tr h="312481">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Inflación acumulada desde Enero 2014</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2.11%</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12481">
                <a:tc>
                  <a:txBody>
                    <a:bodyPr/>
                    <a:lstStyle/>
                    <a:p>
                      <a:pPr algn="ctr">
                        <a:lnSpc>
                          <a:spcPct val="115000"/>
                        </a:lnSpc>
                        <a:spcAft>
                          <a:spcPts val="0"/>
                        </a:spcAft>
                      </a:pPr>
                      <a:r>
                        <a:rPr lang="es-MX" sz="1000" b="1" dirty="0" err="1">
                          <a:solidFill>
                            <a:srgbClr val="000000"/>
                          </a:solidFill>
                          <a:effectLst/>
                          <a:latin typeface="+mj-lt"/>
                          <a:ea typeface="Times New Roman"/>
                          <a:cs typeface="Times New Roman"/>
                        </a:rPr>
                        <a:t>Inflacion</a:t>
                      </a:r>
                      <a:r>
                        <a:rPr lang="es-MX" sz="1000" b="1" dirty="0">
                          <a:solidFill>
                            <a:srgbClr val="000000"/>
                          </a:solidFill>
                          <a:effectLst/>
                          <a:latin typeface="+mj-lt"/>
                          <a:ea typeface="Times New Roman"/>
                          <a:cs typeface="Times New Roman"/>
                        </a:rPr>
                        <a:t> restante a fecha de cierre</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1.88%</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r>
              <a:tr h="312481">
                <a:tc>
                  <a:txBody>
                    <a:bodyPr/>
                    <a:lstStyle/>
                    <a:p>
                      <a:pPr algn="ctr">
                        <a:lnSpc>
                          <a:spcPct val="115000"/>
                        </a:lnSpc>
                        <a:spcAft>
                          <a:spcPts val="0"/>
                        </a:spcAft>
                      </a:pPr>
                      <a:r>
                        <a:rPr lang="es-MX" sz="1000" b="1">
                          <a:solidFill>
                            <a:srgbClr val="000000"/>
                          </a:solidFill>
                          <a:effectLst/>
                          <a:latin typeface="+mj-lt"/>
                          <a:ea typeface="Times New Roman"/>
                          <a:cs typeface="Times New Roman"/>
                        </a:rPr>
                        <a:t>Inflacion restante a al cierre anualizada</a:t>
                      </a:r>
                      <a:endParaRPr lang="es-MX" sz="100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6.31%</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08775">
                <a:tc>
                  <a:txBody>
                    <a:bodyPr/>
                    <a:lstStyle/>
                    <a:p>
                      <a:pPr algn="ctr">
                        <a:lnSpc>
                          <a:spcPct val="115000"/>
                        </a:lnSpc>
                        <a:spcAft>
                          <a:spcPts val="0"/>
                        </a:spcAft>
                      </a:pPr>
                      <a:r>
                        <a:rPr lang="es-MX" sz="1000" b="1" dirty="0" err="1">
                          <a:solidFill>
                            <a:srgbClr val="000000"/>
                          </a:solidFill>
                          <a:effectLst/>
                          <a:latin typeface="+mj-lt"/>
                          <a:ea typeface="Times New Roman"/>
                          <a:cs typeface="Times New Roman"/>
                        </a:rPr>
                        <a:t>Udibono</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c>
                  <a:txBody>
                    <a:bodyPr/>
                    <a:lstStyle/>
                    <a:p>
                      <a:pPr algn="ctr">
                        <a:lnSpc>
                          <a:spcPct val="115000"/>
                        </a:lnSpc>
                        <a:spcAft>
                          <a:spcPts val="0"/>
                        </a:spcAft>
                      </a:pPr>
                      <a:r>
                        <a:rPr lang="es-MX" sz="1000" b="1" dirty="0">
                          <a:solidFill>
                            <a:srgbClr val="000000"/>
                          </a:solidFill>
                          <a:effectLst/>
                          <a:latin typeface="+mj-lt"/>
                          <a:ea typeface="Times New Roman"/>
                          <a:cs typeface="Times New Roman"/>
                        </a:rPr>
                        <a:t>Rendimiento esperado anualizado</a:t>
                      </a:r>
                      <a:endParaRPr lang="es-MX" sz="1000" dirty="0">
                        <a:effectLst/>
                        <a:latin typeface="+mj-lt"/>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2E2"/>
                    </a:solidFill>
                  </a:tcPr>
                </a:tc>
              </a:tr>
              <a:tr h="156240">
                <a:tc>
                  <a:txBody>
                    <a:bodyPr/>
                    <a:lstStyle/>
                    <a:p>
                      <a:pPr algn="ctr">
                        <a:lnSpc>
                          <a:spcPct val="115000"/>
                        </a:lnSpc>
                        <a:spcAft>
                          <a:spcPts val="0"/>
                        </a:spcAft>
                      </a:pPr>
                      <a:r>
                        <a:rPr lang="es-MX" sz="800" b="1">
                          <a:solidFill>
                            <a:srgbClr val="000000"/>
                          </a:solidFill>
                          <a:effectLst/>
                          <a:latin typeface="+mj-lt"/>
                          <a:ea typeface="Times New Roman"/>
                          <a:cs typeface="Times New Roman"/>
                        </a:rPr>
                        <a:t>Jun-16</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5000"/>
                        </a:lnSpc>
                        <a:spcAft>
                          <a:spcPts val="0"/>
                        </a:spcAft>
                      </a:pPr>
                      <a:r>
                        <a:rPr lang="es-MX" sz="1000" b="1">
                          <a:solidFill>
                            <a:srgbClr val="000000"/>
                          </a:solidFill>
                          <a:effectLst/>
                          <a:latin typeface="+mj-lt"/>
                          <a:ea typeface="Times New Roman"/>
                          <a:cs typeface="Times New Roman"/>
                        </a:rPr>
                        <a:t>6.22%</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56240">
                <a:tc>
                  <a:txBody>
                    <a:bodyPr/>
                    <a:lstStyle/>
                    <a:p>
                      <a:pPr algn="ctr">
                        <a:lnSpc>
                          <a:spcPct val="115000"/>
                        </a:lnSpc>
                        <a:spcAft>
                          <a:spcPts val="0"/>
                        </a:spcAft>
                      </a:pPr>
                      <a:r>
                        <a:rPr lang="es-MX" sz="800" b="1">
                          <a:effectLst/>
                          <a:latin typeface="+mj-lt"/>
                          <a:ea typeface="Times New Roman"/>
                          <a:cs typeface="Times New Roman"/>
                        </a:rPr>
                        <a:t>Dec-17</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5000"/>
                        </a:lnSpc>
                        <a:spcAft>
                          <a:spcPts val="0"/>
                        </a:spcAft>
                      </a:pPr>
                      <a:r>
                        <a:rPr lang="es-MX" sz="1000" b="1">
                          <a:effectLst/>
                          <a:latin typeface="+mj-lt"/>
                          <a:ea typeface="Times New Roman"/>
                          <a:cs typeface="Times New Roman"/>
                        </a:rPr>
                        <a:t>6.96%</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56240">
                <a:tc>
                  <a:txBody>
                    <a:bodyPr/>
                    <a:lstStyle/>
                    <a:p>
                      <a:pPr algn="ctr">
                        <a:lnSpc>
                          <a:spcPct val="115000"/>
                        </a:lnSpc>
                        <a:spcAft>
                          <a:spcPts val="0"/>
                        </a:spcAft>
                      </a:pPr>
                      <a:r>
                        <a:rPr lang="es-MX" sz="800" b="1">
                          <a:solidFill>
                            <a:srgbClr val="000000"/>
                          </a:solidFill>
                          <a:effectLst/>
                          <a:latin typeface="+mj-lt"/>
                          <a:ea typeface="Times New Roman"/>
                          <a:cs typeface="Times New Roman"/>
                        </a:rPr>
                        <a:t>Jun-19</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5000"/>
                        </a:lnSpc>
                        <a:spcAft>
                          <a:spcPts val="0"/>
                        </a:spcAft>
                      </a:pPr>
                      <a:r>
                        <a:rPr lang="es-MX" sz="1000" b="1" dirty="0">
                          <a:solidFill>
                            <a:srgbClr val="000000"/>
                          </a:solidFill>
                          <a:effectLst/>
                          <a:latin typeface="+mj-lt"/>
                          <a:ea typeface="Times New Roman"/>
                          <a:cs typeface="Times New Roman"/>
                        </a:rPr>
                        <a:t>7.72%</a:t>
                      </a:r>
                      <a:endParaRPr lang="es-MX" sz="1000" dirty="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56240">
                <a:tc>
                  <a:txBody>
                    <a:bodyPr/>
                    <a:lstStyle/>
                    <a:p>
                      <a:pPr algn="ctr">
                        <a:lnSpc>
                          <a:spcPct val="115000"/>
                        </a:lnSpc>
                        <a:spcAft>
                          <a:spcPts val="0"/>
                        </a:spcAft>
                      </a:pPr>
                      <a:r>
                        <a:rPr lang="es-MX" sz="800" b="1">
                          <a:effectLst/>
                          <a:latin typeface="+mj-lt"/>
                          <a:ea typeface="Times New Roman"/>
                          <a:cs typeface="Times New Roman"/>
                        </a:rPr>
                        <a:t>Dec-20</a:t>
                      </a:r>
                      <a:endParaRPr lang="es-MX" sz="100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5000"/>
                        </a:lnSpc>
                        <a:spcAft>
                          <a:spcPts val="0"/>
                        </a:spcAft>
                      </a:pPr>
                      <a:r>
                        <a:rPr lang="es-MX" sz="1000" b="1" dirty="0">
                          <a:effectLst/>
                          <a:latin typeface="+mj-lt"/>
                          <a:ea typeface="Times New Roman"/>
                          <a:cs typeface="Times New Roman"/>
                        </a:rPr>
                        <a:t>8.26%</a:t>
                      </a:r>
                      <a:endParaRPr lang="es-MX" sz="1000" dirty="0">
                        <a:effectLst/>
                        <a:latin typeface="+mj-lt"/>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5" name="14 Rectángulo"/>
          <p:cNvSpPr/>
          <p:nvPr/>
        </p:nvSpPr>
        <p:spPr>
          <a:xfrm>
            <a:off x="4995324" y="3891657"/>
            <a:ext cx="3274533" cy="400110"/>
          </a:xfrm>
          <a:prstGeom prst="rect">
            <a:avLst/>
          </a:prstGeom>
        </p:spPr>
        <p:txBody>
          <a:bodyPr wrap="square">
            <a:spAutoFit/>
          </a:bodyPr>
          <a:lstStyle/>
          <a:p>
            <a:r>
              <a:rPr lang="es-MX" sz="1000" b="1" dirty="0" smtClean="0"/>
              <a:t>Expectativas de Inflación y rendimiento</a:t>
            </a:r>
          </a:p>
          <a:p>
            <a:r>
              <a:rPr lang="es-MX" sz="1000" dirty="0" smtClean="0"/>
              <a:t>(Porcentaje)</a:t>
            </a:r>
            <a:endParaRPr lang="es-MX" sz="1000" dirty="0"/>
          </a:p>
        </p:txBody>
      </p:sp>
      <p:sp>
        <p:nvSpPr>
          <p:cNvPr id="18" name="17 Rectángulo"/>
          <p:cNvSpPr/>
          <p:nvPr/>
        </p:nvSpPr>
        <p:spPr>
          <a:xfrm>
            <a:off x="5127047" y="6649992"/>
            <a:ext cx="1534394" cy="215444"/>
          </a:xfrm>
          <a:prstGeom prst="rect">
            <a:avLst/>
          </a:prstGeom>
        </p:spPr>
        <p:txBody>
          <a:bodyPr wrap="none">
            <a:spAutoFit/>
          </a:bodyPr>
          <a:lstStyle/>
          <a:p>
            <a:r>
              <a:rPr lang="es-MX" sz="800" dirty="0"/>
              <a:t>Fuente: PRO </a:t>
            </a:r>
            <a:r>
              <a:rPr lang="es-MX" sz="800" dirty="0" err="1"/>
              <a:t>Asset</a:t>
            </a:r>
            <a:r>
              <a:rPr lang="es-MX" sz="800" dirty="0"/>
              <a:t> Management</a:t>
            </a:r>
          </a:p>
        </p:txBody>
      </p:sp>
      <p:sp>
        <p:nvSpPr>
          <p:cNvPr id="20" name="19 Rectángulo"/>
          <p:cNvSpPr/>
          <p:nvPr/>
        </p:nvSpPr>
        <p:spPr>
          <a:xfrm>
            <a:off x="5095992" y="3670416"/>
            <a:ext cx="1931939" cy="215444"/>
          </a:xfrm>
          <a:prstGeom prst="rect">
            <a:avLst/>
          </a:prstGeom>
        </p:spPr>
        <p:txBody>
          <a:bodyPr wrap="none">
            <a:spAutoFit/>
          </a:bodyPr>
          <a:lstStyle/>
          <a:p>
            <a:r>
              <a:rPr lang="it-IT" sz="800" dirty="0"/>
              <a:t>Fuente: CONSAR, PRO Asset Management</a:t>
            </a:r>
            <a:endParaRPr lang="es-MX" sz="800" dirty="0"/>
          </a:p>
        </p:txBody>
      </p:sp>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540383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Composición de Cartera del FANVIT</a:t>
            </a:r>
            <a:endParaRPr lang="es-MX" dirty="0"/>
          </a:p>
        </p:txBody>
      </p:sp>
      <p:pic>
        <p:nvPicPr>
          <p:cNvPr id="39629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4593" y="1160059"/>
            <a:ext cx="9098198" cy="4817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878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1827845914"/>
              </p:ext>
            </p:extLst>
          </p:nvPr>
        </p:nvGraphicFramePr>
        <p:xfrm>
          <a:off x="395885" y="1146562"/>
          <a:ext cx="7806419" cy="5086395"/>
        </p:xfrm>
        <a:graphic>
          <a:graphicData uri="http://schemas.openxmlformats.org/drawingml/2006/table">
            <a:tbl>
              <a:tblPr>
                <a:tableStyleId>{5C22544A-7EE6-4342-B048-85BDC9FD1C3A}</a:tableStyleId>
              </a:tblPr>
              <a:tblGrid>
                <a:gridCol w="2671794"/>
                <a:gridCol w="1057957"/>
                <a:gridCol w="987428"/>
                <a:gridCol w="888687"/>
                <a:gridCol w="1029746"/>
                <a:gridCol w="1170807"/>
              </a:tblGrid>
              <a:tr h="620983">
                <a:tc>
                  <a:txBody>
                    <a:bodyPr/>
                    <a:lstStyle/>
                    <a:p>
                      <a:pPr algn="ctr" fontAlgn="b"/>
                      <a:r>
                        <a:rPr lang="es-MX" sz="1200" b="1" i="0" u="none" strike="noStrike" dirty="0" smtClean="0">
                          <a:solidFill>
                            <a:schemeClr val="bg1"/>
                          </a:solidFill>
                          <a:effectLst/>
                          <a:latin typeface="Calibri"/>
                        </a:rPr>
                        <a:t>Valor de Referencia </a:t>
                      </a:r>
                      <a:endParaRPr lang="es-MX" sz="1200" b="1" i="0"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200" b="1" u="none" strike="noStrike" dirty="0">
                          <a:solidFill>
                            <a:schemeClr val="bg1"/>
                          </a:solidFill>
                          <a:effectLst/>
                        </a:rPr>
                        <a:t>Ponderación</a:t>
                      </a:r>
                      <a:endParaRPr lang="es-MX" sz="12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200" b="1" u="none" strike="noStrike" dirty="0" smtClean="0">
                          <a:solidFill>
                            <a:schemeClr val="bg1"/>
                          </a:solidFill>
                          <a:effectLst/>
                        </a:rPr>
                        <a:t>Rendimiento</a:t>
                      </a:r>
                      <a:endParaRPr lang="es-MX" sz="12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200" b="1" u="none" strike="noStrike" dirty="0">
                          <a:solidFill>
                            <a:schemeClr val="bg1"/>
                          </a:solidFill>
                          <a:effectLst/>
                        </a:rPr>
                        <a:t>Duración</a:t>
                      </a:r>
                      <a:endParaRPr lang="es-MX" sz="12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200" b="1" u="none" strike="noStrike" dirty="0">
                          <a:solidFill>
                            <a:schemeClr val="bg1"/>
                          </a:solidFill>
                          <a:effectLst/>
                        </a:rPr>
                        <a:t>Rendimiento </a:t>
                      </a:r>
                      <a:r>
                        <a:rPr lang="es-MX" sz="1200" b="1" u="none" strike="noStrike" dirty="0" smtClean="0">
                          <a:solidFill>
                            <a:schemeClr val="bg1"/>
                          </a:solidFill>
                          <a:effectLst/>
                        </a:rPr>
                        <a:t>Ponderado al 30 de septiembre</a:t>
                      </a:r>
                      <a:endParaRPr lang="es-MX" sz="12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200" b="1" u="none" strike="noStrike" dirty="0">
                          <a:solidFill>
                            <a:schemeClr val="bg1"/>
                          </a:solidFill>
                          <a:effectLst/>
                        </a:rPr>
                        <a:t>Duración Ponderada R.F.</a:t>
                      </a:r>
                      <a:endParaRPr lang="es-MX" sz="1200" b="1" i="1" u="none" strike="noStrike" dirty="0">
                        <a:solidFill>
                          <a:schemeClr val="bg1"/>
                        </a:solidFill>
                        <a:effectLst/>
                        <a:latin typeface="Calibri"/>
                      </a:endParaRPr>
                    </a:p>
                  </a:txBody>
                  <a:tcPr marL="9525" marR="9525" marT="9525" marB="0" anchor="ctr">
                    <a:solidFill>
                      <a:schemeClr val="tx2"/>
                    </a:solidFill>
                  </a:tcPr>
                </a:tc>
              </a:tr>
              <a:tr h="214059">
                <a:tc>
                  <a:txBody>
                    <a:bodyPr/>
                    <a:lstStyle/>
                    <a:p>
                      <a:pPr algn="l" fontAlgn="b"/>
                      <a:r>
                        <a:rPr lang="es-MX" sz="1200" b="1" u="sng" strike="noStrike" dirty="0" smtClean="0">
                          <a:effectLst/>
                        </a:rPr>
                        <a:t>Julio – agosto</a:t>
                      </a:r>
                      <a:r>
                        <a:rPr lang="es-MX" sz="1200" b="1" u="sng" strike="noStrike" baseline="0" dirty="0" smtClean="0">
                          <a:effectLst/>
                        </a:rPr>
                        <a:t> - septiembre</a:t>
                      </a:r>
                      <a:endParaRPr lang="es-MX" sz="12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200" b="0" i="0" u="none" strike="noStrike" dirty="0">
                        <a:solidFill>
                          <a:srgbClr val="000000"/>
                        </a:solidFill>
                        <a:effectLst/>
                        <a:latin typeface="Calibri"/>
                      </a:endParaRPr>
                    </a:p>
                  </a:txBody>
                  <a:tcPr marL="9525" marR="9525" marT="9525" marB="0" anchor="b">
                    <a:solidFill>
                      <a:schemeClr val="bg1"/>
                    </a:solidFill>
                  </a:tcPr>
                </a:tc>
              </a:tr>
              <a:tr h="300340">
                <a:tc>
                  <a:txBody>
                    <a:bodyPr/>
                    <a:lstStyle/>
                    <a:p>
                      <a:pPr algn="l" fontAlgn="b"/>
                      <a:r>
                        <a:rPr lang="es-MX" sz="1200" u="none" strike="noStrike" dirty="0">
                          <a:effectLst/>
                        </a:rPr>
                        <a:t>Cetes </a:t>
                      </a:r>
                      <a:r>
                        <a:rPr lang="es-MX" sz="1200" u="none" strike="noStrike" dirty="0" smtClean="0">
                          <a:effectLst/>
                        </a:rPr>
                        <a:t>Serie</a:t>
                      </a:r>
                      <a:r>
                        <a:rPr lang="es-MX" sz="1200" u="none" strike="noStrike" baseline="0" dirty="0" smtClean="0">
                          <a:effectLst/>
                        </a:rPr>
                        <a:t> </a:t>
                      </a:r>
                      <a:r>
                        <a:rPr lang="es-MX" sz="1200" u="none" strike="noStrike" dirty="0" smtClean="0">
                          <a:effectLst/>
                        </a:rPr>
                        <a:t>141009</a:t>
                      </a:r>
                      <a:r>
                        <a:rPr lang="es-MX" sz="1200" u="none" strike="noStrike" baseline="0" dirty="0" smtClean="0">
                          <a:effectLst/>
                        </a:rPr>
                        <a:t>  (85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400" u="none" strike="noStrike" dirty="0">
                          <a:effectLst/>
                          <a:latin typeface="+mj-lt"/>
                        </a:rPr>
                        <a:t>25%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2.85%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0.025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141218</a:t>
                      </a:r>
                      <a:r>
                        <a:rPr lang="es-MX" sz="1200" u="none" strike="noStrike" baseline="0" dirty="0" smtClean="0">
                          <a:effectLst/>
                        </a:rPr>
                        <a:t> (155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400" u="none" strike="noStrike" dirty="0">
                          <a:effectLst/>
                          <a:latin typeface="+mj-lt"/>
                        </a:rPr>
                        <a:t>25%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0.80%</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0.223</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160616</a:t>
                      </a:r>
                      <a:r>
                        <a:rPr lang="es-MX" sz="1200" u="none" strike="noStrike" baseline="0" dirty="0" smtClean="0">
                          <a:effectLst/>
                        </a:rPr>
                        <a:t> (701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400" u="none" strike="noStrike" dirty="0">
                          <a:effectLst/>
                          <a:latin typeface="+mj-lt"/>
                        </a:rPr>
                        <a:t>25%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4.25%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1.666</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171214</a:t>
                      </a:r>
                    </a:p>
                    <a:p>
                      <a:pPr algn="l" fontAlgn="b"/>
                      <a:r>
                        <a:rPr lang="es-MX" sz="1200" u="none" strike="noStrike" baseline="0" dirty="0" smtClean="0">
                          <a:effectLst/>
                        </a:rPr>
                        <a:t>(1,247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400" u="none" strike="noStrike" dirty="0">
                          <a:effectLst/>
                          <a:latin typeface="+mj-lt"/>
                        </a:rPr>
                        <a:t>25%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5.07%</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3.069</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3.24%</a:t>
                      </a:r>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c>
                  <a:txBody>
                    <a:bodyPr/>
                    <a:lstStyle/>
                    <a:p>
                      <a:pPr algn="r" fontAlgn="b"/>
                      <a:r>
                        <a:rPr lang="es-MX" sz="1400" u="none" strike="noStrike" dirty="0" smtClean="0">
                          <a:effectLst/>
                          <a:latin typeface="+mj-lt"/>
                        </a:rPr>
                        <a:t>1.246</a:t>
                      </a:r>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r>
              <a:tr h="145157">
                <a:tc>
                  <a:txBody>
                    <a:bodyPr/>
                    <a:lstStyle/>
                    <a:p>
                      <a:pPr algn="l" fontAlgn="b"/>
                      <a:endParaRPr lang="es-MX" sz="7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800" b="0" i="0" u="none" strike="noStrike" dirty="0">
                        <a:solidFill>
                          <a:srgbClr val="000000"/>
                        </a:solidFill>
                        <a:effectLst/>
                        <a:latin typeface="+mj-lt"/>
                      </a:endParaRPr>
                    </a:p>
                  </a:txBody>
                  <a:tcPr marL="9525" marR="180000" marT="9525" marB="0" anchor="b">
                    <a:solidFill>
                      <a:schemeClr val="bg1"/>
                    </a:solidFill>
                  </a:tcPr>
                </a:tc>
                <a:tc>
                  <a:txBody>
                    <a:bodyPr/>
                    <a:lstStyle/>
                    <a:p>
                      <a:pPr algn="l" fontAlgn="b"/>
                      <a:endParaRPr lang="es-MX" sz="800" b="0" i="0" u="none" strike="noStrike" dirty="0">
                        <a:solidFill>
                          <a:srgbClr val="000000"/>
                        </a:solidFill>
                        <a:effectLst/>
                        <a:latin typeface="+mj-lt"/>
                      </a:endParaRPr>
                    </a:p>
                  </a:txBody>
                  <a:tcPr marL="9525" marR="180000" marT="9525" marB="0" anchor="b">
                    <a:solidFill>
                      <a:schemeClr val="bg1"/>
                    </a:solidFill>
                  </a:tcPr>
                </a:tc>
                <a:tc>
                  <a:txBody>
                    <a:bodyPr/>
                    <a:lstStyle/>
                    <a:p>
                      <a:pPr algn="l" fontAlgn="b"/>
                      <a:endParaRPr lang="es-MX" sz="800" b="0" i="0" u="none" strike="noStrike" dirty="0">
                        <a:solidFill>
                          <a:srgbClr val="000000"/>
                        </a:solidFill>
                        <a:effectLst/>
                        <a:latin typeface="+mj-lt"/>
                      </a:endParaRPr>
                    </a:p>
                  </a:txBody>
                  <a:tcPr marL="9525" marR="180000" marT="9525" marB="0" anchor="b">
                    <a:solidFill>
                      <a:schemeClr val="bg1"/>
                    </a:solidFill>
                  </a:tcPr>
                </a:tc>
                <a:tc>
                  <a:txBody>
                    <a:bodyPr/>
                    <a:lstStyle/>
                    <a:p>
                      <a:pPr algn="l" fontAlgn="b"/>
                      <a:endParaRPr lang="es-MX" sz="500" b="0" i="0" u="none" strike="noStrike" dirty="0">
                        <a:solidFill>
                          <a:srgbClr val="000000"/>
                        </a:solidFill>
                        <a:effectLst/>
                        <a:latin typeface="+mj-lt"/>
                      </a:endParaRPr>
                    </a:p>
                  </a:txBody>
                  <a:tcPr marL="9525" marR="144000" marT="9525" marB="0" anchor="b">
                    <a:solidFill>
                      <a:schemeClr val="bg1"/>
                    </a:solidFill>
                  </a:tcPr>
                </a:tc>
                <a:tc>
                  <a:txBody>
                    <a:bodyPr/>
                    <a:lstStyle/>
                    <a:p>
                      <a:pPr algn="l" fontAlgn="b"/>
                      <a:endParaRPr lang="es-MX" sz="800" b="0" i="0" u="none" strike="noStrike" dirty="0">
                        <a:solidFill>
                          <a:srgbClr val="000000"/>
                        </a:solidFill>
                        <a:effectLst/>
                        <a:latin typeface="+mj-lt"/>
                      </a:endParaRPr>
                    </a:p>
                  </a:txBody>
                  <a:tcPr marL="9525" marR="144000" marT="9525" marB="0" anchor="b">
                    <a:solidFill>
                      <a:schemeClr val="bg1"/>
                    </a:solidFill>
                  </a:tcPr>
                </a:tc>
              </a:tr>
              <a:tr h="214059">
                <a:tc>
                  <a:txBody>
                    <a:bodyPr/>
                    <a:lstStyle/>
                    <a:p>
                      <a:pPr algn="l" fontAlgn="b"/>
                      <a:r>
                        <a:rPr lang="es-MX" sz="1200" b="1" u="sng" strike="noStrike" dirty="0" smtClean="0">
                          <a:effectLst/>
                        </a:rPr>
                        <a:t>Octubre – noviembre</a:t>
                      </a:r>
                      <a:r>
                        <a:rPr lang="es-MX" sz="1200" b="1" u="sng" strike="noStrike" baseline="0" dirty="0" smtClean="0">
                          <a:effectLst/>
                        </a:rPr>
                        <a:t> - diciembre</a:t>
                      </a:r>
                      <a:endParaRPr lang="es-MX" sz="12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mj-lt"/>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mj-lt"/>
                      </a:endParaRPr>
                    </a:p>
                  </a:txBody>
                  <a:tcPr marL="9525" marR="180000" marT="9525" marB="0" anchor="b">
                    <a:solidFill>
                      <a:schemeClr val="bg1"/>
                    </a:solidFill>
                  </a:tcPr>
                </a:tc>
                <a:tc>
                  <a:txBody>
                    <a:bodyPr/>
                    <a:lstStyle/>
                    <a:p>
                      <a:pPr algn="l" fontAlgn="b"/>
                      <a:endParaRPr lang="es-MX" sz="1400" b="0" i="0" u="none" strike="noStrike">
                        <a:solidFill>
                          <a:srgbClr val="000000"/>
                        </a:solidFill>
                        <a:effectLst/>
                        <a:latin typeface="+mj-lt"/>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solidFill>
                  </a:tcPr>
                </a:tc>
              </a:tr>
              <a:tr h="317377">
                <a:tc>
                  <a:txBody>
                    <a:bodyPr/>
                    <a:lstStyle/>
                    <a:p>
                      <a:pPr algn="l" fontAlgn="b"/>
                      <a:r>
                        <a:rPr lang="es-MX" sz="1200" u="none" strike="noStrike" dirty="0" smtClean="0">
                          <a:effectLst/>
                        </a:rPr>
                        <a:t>Cetes Serie150108</a:t>
                      </a:r>
                      <a:r>
                        <a:rPr lang="es-MX" sz="1200" u="none" strike="noStrike" baseline="0" dirty="0" smtClean="0">
                          <a:effectLst/>
                        </a:rPr>
                        <a:t> (176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400" u="none" strike="noStrike" dirty="0">
                          <a:effectLst/>
                          <a:latin typeface="+mj-lt"/>
                        </a:rPr>
                        <a:t>10%</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2.95%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0.276</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141218</a:t>
                      </a:r>
                      <a:r>
                        <a:rPr lang="es-MX" sz="1200" u="none" strike="noStrike" baseline="0" dirty="0" smtClean="0">
                          <a:effectLst/>
                        </a:rPr>
                        <a:t> (155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400" u="none" strike="noStrike" dirty="0">
                          <a:effectLst/>
                          <a:latin typeface="+mj-lt"/>
                        </a:rPr>
                        <a:t>25%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0.80%</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0.223</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160616</a:t>
                      </a:r>
                      <a:r>
                        <a:rPr lang="es-MX" sz="1200" u="none" strike="noStrike" baseline="0" dirty="0" smtClean="0">
                          <a:effectLst/>
                        </a:rPr>
                        <a:t> (701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400" u="none" strike="noStrike" dirty="0">
                          <a:effectLst/>
                          <a:latin typeface="+mj-lt"/>
                        </a:rPr>
                        <a:t>25%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4.25%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1.666</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UDIBONO</a:t>
                      </a:r>
                      <a:r>
                        <a:rPr lang="es-MX" sz="1200" u="none" strike="noStrike" baseline="0" dirty="0" smtClean="0">
                          <a:effectLst/>
                        </a:rPr>
                        <a:t> </a:t>
                      </a:r>
                      <a:r>
                        <a:rPr lang="es-MX" sz="1200" u="none" strike="noStrike" dirty="0" smtClean="0">
                          <a:effectLst/>
                        </a:rPr>
                        <a:t>Serie 171214</a:t>
                      </a:r>
                    </a:p>
                    <a:p>
                      <a:pPr algn="l" fontAlgn="b"/>
                      <a:r>
                        <a:rPr lang="es-MX" sz="1200" u="none" strike="noStrike" baseline="0" dirty="0" smtClean="0">
                          <a:effectLst/>
                        </a:rPr>
                        <a:t>(1,247 días por vencer)</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400" u="none" strike="noStrike" dirty="0">
                          <a:effectLst/>
                          <a:latin typeface="+mj-lt"/>
                        </a:rPr>
                        <a:t>25%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5.07%</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3.069</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r>
              <a:tr h="417521">
                <a:tc>
                  <a:txBody>
                    <a:bodyPr/>
                    <a:lstStyle/>
                    <a:p>
                      <a:pPr algn="l" fontAlgn="b"/>
                      <a:r>
                        <a:rPr lang="es-MX" sz="1200" u="none" strike="noStrike" dirty="0" smtClean="0">
                          <a:effectLst/>
                        </a:rPr>
                        <a:t>Bono PEMEX (Serie 14U)</a:t>
                      </a:r>
                    </a:p>
                    <a:p>
                      <a:pPr marL="0" marR="0" indent="0" algn="l" defTabSz="457200" rtl="0" eaLnBrk="1" fontAlgn="b" latinLnBrk="0" hangingPunct="1">
                        <a:lnSpc>
                          <a:spcPct val="100000"/>
                        </a:lnSpc>
                        <a:spcBef>
                          <a:spcPts val="0"/>
                        </a:spcBef>
                        <a:spcAft>
                          <a:spcPts val="0"/>
                        </a:spcAft>
                        <a:buClrTx/>
                        <a:buSzTx/>
                        <a:buFontTx/>
                        <a:buNone/>
                        <a:tabLst/>
                        <a:defRPr/>
                      </a:pPr>
                      <a:r>
                        <a:rPr lang="es-MX" sz="1200" u="none" strike="noStrike" baseline="0" dirty="0" smtClean="0">
                          <a:effectLst/>
                        </a:rPr>
                        <a:t>(4,201 días por vencer)</a:t>
                      </a:r>
                      <a:endParaRPr lang="es-MX" sz="1200" b="0" i="0" u="none" strike="noStrike" dirty="0" smtClean="0">
                        <a:solidFill>
                          <a:srgbClr val="000000"/>
                        </a:solidFill>
                        <a:effectLst/>
                        <a:latin typeface="+mn-lt"/>
                      </a:endParaRPr>
                    </a:p>
                  </a:txBody>
                  <a:tcPr marL="9525" marR="9525" marT="9525" marB="0" anchor="b">
                    <a:solidFill>
                      <a:schemeClr val="bg1">
                        <a:lumMod val="95000"/>
                      </a:schemeClr>
                    </a:solidFill>
                  </a:tcPr>
                </a:tc>
                <a:tc>
                  <a:txBody>
                    <a:bodyPr/>
                    <a:lstStyle/>
                    <a:p>
                      <a:pPr algn="r" fontAlgn="b"/>
                      <a:r>
                        <a:rPr lang="es-MX" sz="1400" u="none" strike="noStrike" dirty="0">
                          <a:effectLst/>
                          <a:latin typeface="+mj-lt"/>
                        </a:rPr>
                        <a:t>10%</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7.43%</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9.218</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c>
                  <a:txBody>
                    <a:bodyPr/>
                    <a:lstStyle/>
                    <a:p>
                      <a:pPr algn="l" fontAlgn="b"/>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r>
              <a:tr h="214059">
                <a:tc>
                  <a:txBody>
                    <a:bodyPr/>
                    <a:lstStyle/>
                    <a:p>
                      <a:pPr algn="l" fontAlgn="b"/>
                      <a:r>
                        <a:rPr lang="es-MX" sz="1200" u="none" strike="noStrike" dirty="0">
                          <a:effectLst/>
                        </a:rPr>
                        <a:t>IPC</a:t>
                      </a:r>
                      <a:endParaRPr lang="es-MX" sz="12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400" u="none" strike="noStrike" dirty="0">
                          <a:effectLst/>
                          <a:latin typeface="+mj-lt"/>
                        </a:rPr>
                        <a:t>5%</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8.83%</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a:effectLst/>
                          <a:latin typeface="+mj-lt"/>
                        </a:rPr>
                        <a:t>N/A</a:t>
                      </a:r>
                      <a:endParaRPr lang="es-MX" sz="1400" b="0" i="0" u="none" strike="noStrike" dirty="0">
                        <a:solidFill>
                          <a:srgbClr val="000000"/>
                        </a:solidFill>
                        <a:effectLst/>
                        <a:latin typeface="+mj-lt"/>
                      </a:endParaRPr>
                    </a:p>
                  </a:txBody>
                  <a:tcPr marL="9525" marR="180000" marT="9525" marB="0" anchor="b">
                    <a:solidFill>
                      <a:schemeClr val="bg1">
                        <a:lumMod val="95000"/>
                      </a:schemeClr>
                    </a:solidFill>
                  </a:tcPr>
                </a:tc>
                <a:tc>
                  <a:txBody>
                    <a:bodyPr/>
                    <a:lstStyle/>
                    <a:p>
                      <a:pPr algn="r" fontAlgn="b"/>
                      <a:r>
                        <a:rPr lang="es-MX" sz="1400" u="none" strike="noStrike" dirty="0" smtClean="0">
                          <a:effectLst/>
                          <a:latin typeface="+mj-lt"/>
                        </a:rPr>
                        <a:t>4.01%</a:t>
                      </a:r>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c>
                  <a:txBody>
                    <a:bodyPr/>
                    <a:lstStyle/>
                    <a:p>
                      <a:pPr algn="r" fontAlgn="b"/>
                      <a:r>
                        <a:rPr lang="es-MX" sz="1400" u="none" strike="noStrike" dirty="0" smtClean="0">
                          <a:effectLst/>
                          <a:latin typeface="+mj-lt"/>
                        </a:rPr>
                        <a:t>2.304</a:t>
                      </a:r>
                      <a:endParaRPr lang="es-MX" sz="1400" b="0" i="0" u="none" strike="noStrike" dirty="0">
                        <a:solidFill>
                          <a:srgbClr val="000000"/>
                        </a:solidFill>
                        <a:effectLst/>
                        <a:latin typeface="+mj-lt"/>
                      </a:endParaRPr>
                    </a:p>
                  </a:txBody>
                  <a:tcPr marL="9525" marR="144000" marT="9525" marB="0" anchor="b">
                    <a:solidFill>
                      <a:schemeClr val="bg1">
                        <a:lumMod val="95000"/>
                      </a:schemeClr>
                    </a:solidFill>
                  </a:tcPr>
                </a:tc>
              </a:tr>
            </a:tbl>
          </a:graphicData>
        </a:graphic>
      </p:graphicFrame>
      <p:sp>
        <p:nvSpPr>
          <p:cNvPr id="5" name="4 CuadroTexto"/>
          <p:cNvSpPr txBox="1"/>
          <p:nvPr/>
        </p:nvSpPr>
        <p:spPr>
          <a:xfrm>
            <a:off x="-2506" y="6504302"/>
            <a:ext cx="8606374" cy="369332"/>
          </a:xfrm>
          <a:prstGeom prst="rect">
            <a:avLst/>
          </a:prstGeom>
          <a:noFill/>
        </p:spPr>
        <p:txBody>
          <a:bodyPr wrap="square" rtlCol="0">
            <a:spAutoFit/>
          </a:bodyPr>
          <a:lstStyle/>
          <a:p>
            <a:pPr defTabSz="913881"/>
            <a:r>
              <a:rPr lang="es-MX" sz="900" dirty="0">
                <a:solidFill>
                  <a:prstClr val="black"/>
                </a:solidFill>
              </a:rPr>
              <a:t>* La nomenclatura de los Cetes y UDIBONOS incluye la fecha de emisión. Así, UDIBONO 141218 significa que se trata de un UDIBONO con fecha de vencimiento al 18 de diciembre del 2014. Valuación al </a:t>
            </a:r>
            <a:r>
              <a:rPr lang="es-MX" sz="900" dirty="0" smtClean="0">
                <a:solidFill>
                  <a:prstClr val="black"/>
                </a:solidFill>
              </a:rPr>
              <a:t>30 </a:t>
            </a:r>
            <a:r>
              <a:rPr lang="es-MX" sz="900" dirty="0">
                <a:solidFill>
                  <a:prstClr val="black"/>
                </a:solidFill>
              </a:rPr>
              <a:t>de </a:t>
            </a:r>
            <a:r>
              <a:rPr lang="es-MX" sz="900" dirty="0" smtClean="0">
                <a:solidFill>
                  <a:prstClr val="black"/>
                </a:solidFill>
              </a:rPr>
              <a:t>septiembre </a:t>
            </a:r>
            <a:r>
              <a:rPr lang="es-MX" sz="900" dirty="0">
                <a:solidFill>
                  <a:prstClr val="black"/>
                </a:solidFill>
              </a:rPr>
              <a:t>de 2014. Fuente: VALMER e INEGI</a:t>
            </a:r>
            <a:r>
              <a:rPr lang="es-MX" sz="900" dirty="0" smtClean="0">
                <a:solidFill>
                  <a:prstClr val="black"/>
                </a:solidFill>
              </a:rPr>
              <a:t>.</a:t>
            </a:r>
            <a:endParaRPr lang="es-MX" sz="1200" dirty="0">
              <a:solidFill>
                <a:srgbClr val="C00000"/>
              </a:solidFill>
            </a:endParaRPr>
          </a:p>
        </p:txBody>
      </p:sp>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5</a:t>
            </a:fld>
            <a:endParaRPr lang="es-ES" sz="1050" dirty="0">
              <a:solidFill>
                <a:prstClr val="black"/>
              </a:solidFill>
              <a:latin typeface="Arial" pitchFamily="34" charset="0"/>
              <a:cs typeface="Arial" pitchFamily="34" charset="0"/>
            </a:endParaRPr>
          </a:p>
        </p:txBody>
      </p:sp>
      <p:sp>
        <p:nvSpPr>
          <p:cNvPr id="7" name="1 Título"/>
          <p:cNvSpPr>
            <a:spLocks noGrp="1"/>
          </p:cNvSpPr>
          <p:nvPr>
            <p:ph type="title"/>
          </p:nvPr>
        </p:nvSpPr>
        <p:spPr>
          <a:xfrm>
            <a:off x="112468" y="0"/>
            <a:ext cx="4945307" cy="1078248"/>
          </a:xfrm>
        </p:spPr>
        <p:txBody>
          <a:bodyPr/>
          <a:lstStyle/>
          <a:p>
            <a:r>
              <a:rPr lang="es-MX" sz="2200" dirty="0" smtClean="0"/>
              <a:t>Valor de Referencia aprobado por el Comité de Inversiones 002</a:t>
            </a:r>
            <a:endParaRPr lang="es-MX" sz="2200" dirty="0"/>
          </a:p>
        </p:txBody>
      </p:sp>
    </p:spTree>
    <p:extLst>
      <p:ext uri="{BB962C8B-B14F-4D97-AF65-F5344CB8AC3E}">
        <p14:creationId xmlns:p14="http://schemas.microsoft.com/office/powerpoint/2010/main" val="15164956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base">
              <a:spcBef>
                <a:spcPct val="0"/>
              </a:spcBef>
              <a:spcAft>
                <a:spcPct val="0"/>
              </a:spcAft>
            </a:pPr>
            <a:r>
              <a:rPr lang="es-MX" sz="2200" dirty="0" smtClean="0">
                <a:solidFill>
                  <a:prstClr val="white"/>
                </a:solidFill>
                <a:ea typeface="MS PGothic" pitchFamily="34" charset="-128"/>
                <a:cs typeface="Arial" pitchFamily="34" charset="0"/>
              </a:rPr>
              <a:t>Rendimiento del FANVIT</a:t>
            </a:r>
            <a:endParaRPr lang="es-MX" sz="2200" dirty="0">
              <a:solidFill>
                <a:prstClr val="white"/>
              </a:solidFill>
              <a:ea typeface="MS PGothic" pitchFamily="34" charset="-128"/>
              <a:cs typeface="Arial" pitchFamily="34" charset="0"/>
            </a:endParaRPr>
          </a:p>
        </p:txBody>
      </p:sp>
      <p:sp>
        <p:nvSpPr>
          <p:cNvPr id="10" name="Cuadro de texto 2"/>
          <p:cNvSpPr txBox="1">
            <a:spLocks noChangeArrowheads="1"/>
          </p:cNvSpPr>
          <p:nvPr/>
        </p:nvSpPr>
        <p:spPr bwMode="auto">
          <a:xfrm>
            <a:off x="1345865" y="3000340"/>
            <a:ext cx="6851177" cy="52322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defTabSz="457200" fontAlgn="base">
              <a:spcBef>
                <a:spcPct val="0"/>
              </a:spcBef>
            </a:pPr>
            <a:r>
              <a:rPr lang="es-ES" sz="1400" b="1" dirty="0" smtClean="0">
                <a:solidFill>
                  <a:prstClr val="black"/>
                </a:solidFill>
                <a:ea typeface="Batang"/>
              </a:rPr>
              <a:t>Rendimiento del FANVIT  vs. Valores de referencia </a:t>
            </a:r>
          </a:p>
          <a:p>
            <a:pPr algn="ctr" defTabSz="457200" fontAlgn="base">
              <a:spcBef>
                <a:spcPct val="0"/>
              </a:spcBef>
            </a:pPr>
            <a:r>
              <a:rPr lang="es-ES" sz="1400" dirty="0" smtClean="0">
                <a:solidFill>
                  <a:prstClr val="black"/>
                </a:solidFill>
                <a:ea typeface="Batang"/>
              </a:rPr>
              <a:t>(porcentaje)</a:t>
            </a:r>
            <a:endParaRPr lang="es-MX" sz="1400" dirty="0">
              <a:solidFill>
                <a:prstClr val="black"/>
              </a:solidFill>
              <a:ea typeface="Batang"/>
            </a:endParaRPr>
          </a:p>
        </p:txBody>
      </p:sp>
      <p:graphicFrame>
        <p:nvGraphicFramePr>
          <p:cNvPr id="6" name="5 Tabla"/>
          <p:cNvGraphicFramePr>
            <a:graphicFrameLocks noGrp="1"/>
          </p:cNvGraphicFramePr>
          <p:nvPr>
            <p:extLst>
              <p:ext uri="{D42A27DB-BD31-4B8C-83A1-F6EECF244321}">
                <p14:modId xmlns:p14="http://schemas.microsoft.com/office/powerpoint/2010/main" val="2759576994"/>
              </p:ext>
            </p:extLst>
          </p:nvPr>
        </p:nvGraphicFramePr>
        <p:xfrm>
          <a:off x="1963527" y="3637292"/>
          <a:ext cx="5747458" cy="1672005"/>
        </p:xfrm>
        <a:graphic>
          <a:graphicData uri="http://schemas.openxmlformats.org/drawingml/2006/table">
            <a:tbl>
              <a:tblPr/>
              <a:tblGrid>
                <a:gridCol w="2422682"/>
                <a:gridCol w="1494811"/>
                <a:gridCol w="1829965"/>
              </a:tblGrid>
              <a:tr h="318667">
                <a:tc>
                  <a:txBody>
                    <a:bodyPr/>
                    <a:lstStyle/>
                    <a:p>
                      <a:pPr algn="ctr" fontAlgn="b"/>
                      <a:r>
                        <a:rPr lang="es-MX" sz="1600" b="1" i="0" u="none" strike="noStrike" dirty="0">
                          <a:solidFill>
                            <a:schemeClr val="bg1"/>
                          </a:solidFill>
                          <a:effectLst/>
                          <a:latin typeface="Calibri"/>
                        </a:rPr>
                        <a:t>Referencias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600" b="1" i="0" u="none" strike="noStrike" dirty="0" err="1" smtClean="0">
                          <a:solidFill>
                            <a:schemeClr val="bg1"/>
                          </a:solidFill>
                          <a:effectLst/>
                          <a:latin typeface="Calibri"/>
                        </a:rPr>
                        <a:t>Rend</a:t>
                      </a:r>
                      <a:r>
                        <a:rPr lang="es-MX" sz="1600" b="1" i="0" u="none" strike="noStrike" dirty="0" smtClean="0">
                          <a:solidFill>
                            <a:schemeClr val="bg1"/>
                          </a:solidFill>
                          <a:effectLst/>
                          <a:latin typeface="Calibri"/>
                        </a:rPr>
                        <a:t>.</a:t>
                      </a:r>
                      <a:r>
                        <a:rPr lang="es-MX" sz="1600" b="1" i="0" u="none" strike="noStrike" baseline="0" dirty="0" smtClean="0">
                          <a:solidFill>
                            <a:schemeClr val="bg1"/>
                          </a:solidFill>
                          <a:effectLst/>
                          <a:latin typeface="Calibri"/>
                        </a:rPr>
                        <a:t> </a:t>
                      </a:r>
                      <a:r>
                        <a:rPr lang="es-MX" sz="1600" b="1" i="0" u="none" strike="noStrike" baseline="0" dirty="0" err="1" smtClean="0">
                          <a:solidFill>
                            <a:schemeClr val="bg1"/>
                          </a:solidFill>
                          <a:effectLst/>
                          <a:latin typeface="Calibri"/>
                        </a:rPr>
                        <a:t>ago-sep</a:t>
                      </a:r>
                      <a:endParaRPr lang="es-MX" sz="1600" b="1" i="0" u="none" strike="noStrike" dirty="0">
                        <a:solidFill>
                          <a:schemeClr val="bg1"/>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600" b="1" i="0" u="none" strike="noStrike" baseline="0" dirty="0" smtClean="0">
                          <a:solidFill>
                            <a:schemeClr val="bg1"/>
                          </a:solidFill>
                          <a:effectLst/>
                          <a:latin typeface="Calibri"/>
                        </a:rPr>
                        <a:t>al  30 de septiembre de 2014</a:t>
                      </a:r>
                      <a:endParaRPr lang="es-MX" sz="1600" b="1" i="0" u="none" strike="noStrike" dirty="0">
                        <a:solidFill>
                          <a:schemeClr val="bg1"/>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r>
              <a:tr h="358928">
                <a:tc>
                  <a:txBody>
                    <a:bodyPr/>
                    <a:lstStyle/>
                    <a:p>
                      <a:pPr algn="l" fontAlgn="b"/>
                      <a:r>
                        <a:rPr lang="es-MX" sz="1600" b="0" i="0" u="none" strike="noStrike" dirty="0">
                          <a:solidFill>
                            <a:srgbClr val="000000"/>
                          </a:solidFill>
                          <a:effectLst/>
                          <a:latin typeface="Calibri"/>
                        </a:rPr>
                        <a:t>FANVIT </a:t>
                      </a:r>
                      <a:r>
                        <a:rPr lang="es-MX" sz="1600" b="0" i="0" u="none" strike="noStrike" dirty="0" smtClean="0">
                          <a:solidFill>
                            <a:srgbClr val="000000"/>
                          </a:solidFill>
                          <a:effectLst/>
                          <a:latin typeface="Calibri"/>
                        </a:rPr>
                        <a:t>YTM</a:t>
                      </a:r>
                      <a:r>
                        <a:rPr lang="es-MX" sz="1600" b="0" i="0" u="none" strike="noStrike" baseline="30000" dirty="0" smtClean="0">
                          <a:solidFill>
                            <a:srgbClr val="000000"/>
                          </a:solidFill>
                          <a:effectLst/>
                          <a:latin typeface="+mn-lt"/>
                        </a:rPr>
                        <a:t>/1</a:t>
                      </a:r>
                      <a:endParaRPr lang="es-MX" sz="1600" b="0" i="0" u="none" strike="noStrike" dirty="0">
                        <a:solidFill>
                          <a:srgbClr val="0000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600" b="0" i="0" u="none" strike="noStrike" dirty="0" smtClean="0">
                          <a:solidFill>
                            <a:srgbClr val="000000"/>
                          </a:solidFill>
                          <a:effectLst/>
                          <a:latin typeface="Calibri"/>
                        </a:rPr>
                        <a:t>4.34%</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600" b="0" i="0" u="none" strike="noStrike" dirty="0" smtClean="0">
                          <a:solidFill>
                            <a:srgbClr val="000000"/>
                          </a:solidFill>
                          <a:effectLst/>
                          <a:latin typeface="Calibri"/>
                        </a:rPr>
                        <a:t>4.60%</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58928">
                <a:tc>
                  <a:txBody>
                    <a:bodyPr/>
                    <a:lstStyle/>
                    <a:p>
                      <a:pPr algn="l" fontAlgn="b"/>
                      <a:r>
                        <a:rPr lang="es-MX" sz="1600" b="0" i="0" u="none" strike="noStrike" dirty="0">
                          <a:solidFill>
                            <a:srgbClr val="000000"/>
                          </a:solidFill>
                          <a:effectLst/>
                          <a:latin typeface="Calibri"/>
                        </a:rPr>
                        <a:t>Valor de referencia aprobado para </a:t>
                      </a:r>
                      <a:r>
                        <a:rPr lang="es-MX" sz="1600" b="0" i="0" u="none" strike="noStrike" dirty="0" smtClean="0">
                          <a:solidFill>
                            <a:srgbClr val="000000"/>
                          </a:solidFill>
                          <a:effectLst/>
                          <a:latin typeface="Calibri"/>
                        </a:rPr>
                        <a:t>jul</a:t>
                      </a:r>
                      <a:r>
                        <a:rPr lang="es-MX" sz="1600" b="0" i="0" u="none" strike="noStrike" baseline="0" dirty="0" smtClean="0">
                          <a:solidFill>
                            <a:srgbClr val="000000"/>
                          </a:solidFill>
                          <a:effectLst/>
                          <a:latin typeface="Calibri"/>
                        </a:rPr>
                        <a:t> – </a:t>
                      </a:r>
                      <a:r>
                        <a:rPr lang="es-MX" sz="1600" b="0" i="0" u="none" strike="noStrike" baseline="0" dirty="0" err="1" smtClean="0">
                          <a:solidFill>
                            <a:srgbClr val="000000"/>
                          </a:solidFill>
                          <a:effectLst/>
                          <a:latin typeface="Calibri"/>
                        </a:rPr>
                        <a:t>ago</a:t>
                      </a:r>
                      <a:r>
                        <a:rPr lang="es-MX" sz="1600" b="0" i="0" u="none" strike="noStrike" baseline="0" dirty="0" smtClean="0">
                          <a:solidFill>
                            <a:srgbClr val="000000"/>
                          </a:solidFill>
                          <a:effectLst/>
                          <a:latin typeface="Calibri"/>
                        </a:rPr>
                        <a:t> – </a:t>
                      </a:r>
                      <a:r>
                        <a:rPr lang="es-MX" sz="1600" b="0" i="0" u="none" strike="noStrike" baseline="0" dirty="0" err="1" smtClean="0">
                          <a:solidFill>
                            <a:srgbClr val="000000"/>
                          </a:solidFill>
                          <a:effectLst/>
                          <a:latin typeface="Calibri"/>
                        </a:rPr>
                        <a:t>sep</a:t>
                      </a:r>
                      <a:r>
                        <a:rPr lang="es-MX" sz="1600" b="0" i="0" u="none" strike="noStrike" baseline="0" dirty="0" smtClean="0">
                          <a:solidFill>
                            <a:srgbClr val="000000"/>
                          </a:solidFill>
                          <a:effectLst/>
                          <a:latin typeface="Calibri"/>
                        </a:rPr>
                        <a:t> </a:t>
                      </a:r>
                      <a:endParaRPr lang="es-MX" sz="1600" b="0" i="0" u="none" strike="noStrike" dirty="0">
                        <a:solidFill>
                          <a:srgbClr val="0000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s-MX" sz="1600" b="0" i="0" u="none" strike="noStrike" dirty="0" smtClean="0">
                          <a:solidFill>
                            <a:srgbClr val="000000"/>
                          </a:solidFill>
                          <a:effectLst/>
                          <a:latin typeface="Calibri"/>
                        </a:rPr>
                        <a:t>3.18%</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s-MX" sz="1600" b="0" i="0" u="none" strike="noStrike" dirty="0" smtClean="0">
                          <a:solidFill>
                            <a:srgbClr val="000000"/>
                          </a:solidFill>
                          <a:effectLst/>
                          <a:latin typeface="Calibri"/>
                        </a:rPr>
                        <a:t>3.24%</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318667">
                <a:tc>
                  <a:txBody>
                    <a:bodyPr/>
                    <a:lstStyle/>
                    <a:p>
                      <a:pPr algn="l" fontAlgn="b"/>
                      <a:r>
                        <a:rPr lang="es-MX" sz="1600" b="0" i="0" u="none" strike="noStrike" dirty="0">
                          <a:solidFill>
                            <a:srgbClr val="000000"/>
                          </a:solidFill>
                          <a:effectLst/>
                          <a:latin typeface="Calibri"/>
                        </a:rPr>
                        <a:t>Tesorería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smtClean="0">
                          <a:solidFill>
                            <a:srgbClr val="000000"/>
                          </a:solidFill>
                          <a:effectLst/>
                          <a:latin typeface="Calibri"/>
                        </a:rPr>
                        <a:t>3.05%</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smtClean="0">
                          <a:solidFill>
                            <a:srgbClr val="000000"/>
                          </a:solidFill>
                          <a:effectLst/>
                          <a:latin typeface="Calibri"/>
                        </a:rPr>
                        <a:t>3.04%</a:t>
                      </a:r>
                      <a:endParaRPr lang="es-MX" sz="16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 name="Cuadro de texto 2"/>
          <p:cNvSpPr txBox="1">
            <a:spLocks noChangeArrowheads="1"/>
          </p:cNvSpPr>
          <p:nvPr/>
        </p:nvSpPr>
        <p:spPr bwMode="auto">
          <a:xfrm>
            <a:off x="144000" y="6538739"/>
            <a:ext cx="5186157" cy="276999"/>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dirty="0" smtClean="0">
                <a:solidFill>
                  <a:prstClr val="black"/>
                </a:solidFill>
                <a:ea typeface="Batang"/>
              </a:rPr>
              <a:t>1. Tasa neta de comisión por asesoría financiera</a:t>
            </a:r>
            <a:endParaRPr lang="es-MX" sz="1200" dirty="0">
              <a:solidFill>
                <a:prstClr val="black"/>
              </a:solidFill>
              <a:ea typeface="Batang"/>
            </a:endParaRPr>
          </a:p>
        </p:txBody>
      </p:sp>
      <p:sp>
        <p:nvSpPr>
          <p:cNvPr id="15" name="14 Rectángulo"/>
          <p:cNvSpPr/>
          <p:nvPr/>
        </p:nvSpPr>
        <p:spPr>
          <a:xfrm>
            <a:off x="441586" y="1053743"/>
            <a:ext cx="8140183" cy="1815882"/>
          </a:xfrm>
          <a:prstGeom prst="rect">
            <a:avLst/>
          </a:prstGeom>
        </p:spPr>
        <p:txBody>
          <a:bodyPr wrap="square">
            <a:spAutoFit/>
          </a:bodyPr>
          <a:lstStyle/>
          <a:p>
            <a:pPr marL="285750" indent="-285750" algn="just">
              <a:buFont typeface="Arial" pitchFamily="34" charset="0"/>
              <a:buChar char="•"/>
            </a:pPr>
            <a:r>
              <a:rPr lang="es-ES" sz="1600" dirty="0" smtClean="0">
                <a:solidFill>
                  <a:prstClr val="black"/>
                </a:solidFill>
              </a:rPr>
              <a:t>Es importante considerar que</a:t>
            </a:r>
            <a:r>
              <a:rPr lang="es-ES" sz="1600" dirty="0">
                <a:solidFill>
                  <a:prstClr val="black"/>
                </a:solidFill>
              </a:rPr>
              <a:t> </a:t>
            </a:r>
            <a:r>
              <a:rPr lang="es-ES" sz="1600" dirty="0" smtClean="0">
                <a:solidFill>
                  <a:prstClr val="black"/>
                </a:solidFill>
              </a:rPr>
              <a:t>en el transcurso de este año:</a:t>
            </a:r>
          </a:p>
          <a:p>
            <a:pPr marL="742691" lvl="1" indent="-285750" algn="just">
              <a:buFont typeface="Courier New" pitchFamily="49" charset="0"/>
              <a:buChar char="o"/>
            </a:pPr>
            <a:r>
              <a:rPr lang="es-ES" sz="1600" dirty="0" smtClean="0">
                <a:solidFill>
                  <a:prstClr val="black"/>
                </a:solidFill>
              </a:rPr>
              <a:t>Continuamos en una etapa de construcción del portafolio</a:t>
            </a:r>
            <a:endParaRPr lang="es-ES" sz="1600" dirty="0">
              <a:solidFill>
                <a:prstClr val="black"/>
              </a:solidFill>
            </a:endParaRPr>
          </a:p>
          <a:p>
            <a:pPr marL="742691" lvl="1" indent="-285750" algn="just">
              <a:buFont typeface="Courier New" pitchFamily="49" charset="0"/>
              <a:buChar char="o"/>
            </a:pPr>
            <a:r>
              <a:rPr lang="es-ES" sz="1600" dirty="0" smtClean="0">
                <a:solidFill>
                  <a:prstClr val="black"/>
                </a:solidFill>
              </a:rPr>
              <a:t>Seguimos trabajando para lograr un</a:t>
            </a:r>
            <a:r>
              <a:rPr lang="es-ES" sz="1600" dirty="0">
                <a:solidFill>
                  <a:prstClr val="black"/>
                </a:solidFill>
              </a:rPr>
              <a:t> </a:t>
            </a:r>
            <a:r>
              <a:rPr lang="es-ES" sz="1600" dirty="0" smtClean="0">
                <a:solidFill>
                  <a:prstClr val="black"/>
                </a:solidFill>
              </a:rPr>
              <a:t>rendimiento comparable a las SB1 debido a que las Afores ya cuentan con portafolios conformados por instrumentos con mayores rendimientos a los que están disponibles actualmente en el mercado.</a:t>
            </a:r>
          </a:p>
          <a:p>
            <a:pPr marL="742691" lvl="1" indent="-285750" algn="just">
              <a:buFont typeface="Courier New" pitchFamily="49" charset="0"/>
              <a:buChar char="o"/>
            </a:pPr>
            <a:r>
              <a:rPr lang="es-MX" sz="1600" dirty="0">
                <a:solidFill>
                  <a:prstClr val="black"/>
                </a:solidFill>
              </a:rPr>
              <a:t>El objetivo para principios del ejercicio fiscal 2015 </a:t>
            </a:r>
            <a:r>
              <a:rPr lang="es-MX" sz="1600" dirty="0" smtClean="0">
                <a:solidFill>
                  <a:prstClr val="black"/>
                </a:solidFill>
              </a:rPr>
              <a:t>es </a:t>
            </a:r>
            <a:r>
              <a:rPr lang="es-MX" sz="1600" dirty="0">
                <a:solidFill>
                  <a:prstClr val="black"/>
                </a:solidFill>
              </a:rPr>
              <a:t>obtener un rendimiento de </a:t>
            </a:r>
            <a:r>
              <a:rPr lang="es-MX" sz="1600" dirty="0" smtClean="0">
                <a:solidFill>
                  <a:prstClr val="black"/>
                </a:solidFill>
              </a:rPr>
              <a:t>entre </a:t>
            </a:r>
            <a:r>
              <a:rPr lang="es-MX" sz="1600" dirty="0">
                <a:solidFill>
                  <a:prstClr val="black"/>
                </a:solidFill>
              </a:rPr>
              <a:t>150 a 200% de tasa de fondeo</a:t>
            </a:r>
            <a:r>
              <a:rPr lang="es-MX" sz="1600" dirty="0" smtClean="0">
                <a:solidFill>
                  <a:prstClr val="black"/>
                </a:solidFill>
              </a:rPr>
              <a:t>.</a:t>
            </a:r>
            <a:endParaRPr lang="es-ES" dirty="0">
              <a:solidFill>
                <a:prstClr val="black"/>
              </a:solidFill>
            </a:endParaRPr>
          </a:p>
        </p:txBody>
      </p:sp>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6</a:t>
            </a:fld>
            <a:endParaRPr lang="es-ES" sz="1050" dirty="0">
              <a:solidFill>
                <a:prstClr val="black"/>
              </a:solidFill>
              <a:latin typeface="Arial" pitchFamily="34" charset="0"/>
              <a:cs typeface="Arial" pitchFamily="34" charset="0"/>
            </a:endParaRPr>
          </a:p>
        </p:txBody>
      </p:sp>
      <p:sp>
        <p:nvSpPr>
          <p:cNvPr id="3" name="2 CuadroTexto"/>
          <p:cNvSpPr txBox="1"/>
          <p:nvPr/>
        </p:nvSpPr>
        <p:spPr>
          <a:xfrm>
            <a:off x="467383" y="5523076"/>
            <a:ext cx="8140183" cy="1015663"/>
          </a:xfrm>
          <a:prstGeom prst="rect">
            <a:avLst/>
          </a:prstGeom>
          <a:noFill/>
          <a:ln w="19050" cap="rnd">
            <a:solidFill>
              <a:srgbClr val="9E0000"/>
            </a:solidFill>
          </a:ln>
        </p:spPr>
        <p:txBody>
          <a:bodyPr wrap="square" rtlCol="0">
            <a:spAutoFit/>
          </a:bodyPr>
          <a:lstStyle/>
          <a:p>
            <a:pPr marL="285750" indent="-285750">
              <a:buFont typeface="Arial" panose="020B0604020202020204" pitchFamily="34" charset="0"/>
              <a:buChar char="•"/>
            </a:pPr>
            <a:r>
              <a:rPr lang="es-MX" sz="2000" dirty="0">
                <a:solidFill>
                  <a:prstClr val="black"/>
                </a:solidFill>
              </a:rPr>
              <a:t>El rendimiento del FANVIT </a:t>
            </a:r>
            <a:r>
              <a:rPr lang="es-MX" sz="2000" dirty="0"/>
              <a:t>actualmente es </a:t>
            </a:r>
            <a:r>
              <a:rPr lang="es-MX" sz="2000" dirty="0" smtClean="0"/>
              <a:t>136pb </a:t>
            </a:r>
            <a:r>
              <a:rPr lang="es-MX" sz="2000" dirty="0"/>
              <a:t>(</a:t>
            </a:r>
            <a:r>
              <a:rPr lang="es-MX" sz="2000" dirty="0" smtClean="0"/>
              <a:t>1.36%) </a:t>
            </a:r>
            <a:r>
              <a:rPr lang="es-MX" sz="2000" dirty="0">
                <a:solidFill>
                  <a:prstClr val="black"/>
                </a:solidFill>
              </a:rPr>
              <a:t>mayor al Valor de Referencia aprobado anteriormente por este Comité, para el mes de septiembre</a:t>
            </a:r>
            <a:r>
              <a:rPr lang="es-MX" dirty="0">
                <a:solidFill>
                  <a:prstClr val="black"/>
                </a:solidFill>
              </a:rPr>
              <a:t>. </a:t>
            </a:r>
          </a:p>
        </p:txBody>
      </p:sp>
    </p:spTree>
    <p:extLst>
      <p:ext uri="{BB962C8B-B14F-4D97-AF65-F5344CB8AC3E}">
        <p14:creationId xmlns:p14="http://schemas.microsoft.com/office/powerpoint/2010/main" val="19417677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200" dirty="0" smtClean="0">
                <a:solidFill>
                  <a:prstClr val="white"/>
                </a:solidFill>
                <a:latin typeface="+mn-lt"/>
                <a:cs typeface="Arial" pitchFamily="34" charset="0"/>
              </a:rPr>
              <a:t>Duración de Instrumentos y cupones del </a:t>
            </a:r>
            <a:r>
              <a:rPr lang="es-MX" sz="2200" dirty="0">
                <a:solidFill>
                  <a:prstClr val="white"/>
                </a:solidFill>
                <a:latin typeface="+mn-lt"/>
                <a:cs typeface="Arial" pitchFamily="34" charset="0"/>
              </a:rPr>
              <a:t>FANVIT</a:t>
            </a:r>
            <a:endParaRPr lang="en-US" sz="2200" dirty="0">
              <a:solidFill>
                <a:prstClr val="white"/>
              </a:solidFill>
              <a:latin typeface="+mn-lt"/>
              <a:cs typeface="Arial" pitchFamily="34" charset="0"/>
            </a:endParaRPr>
          </a:p>
        </p:txBody>
      </p:sp>
      <p:sp>
        <p:nvSpPr>
          <p:cNvPr id="6" name="2 Marcador de contenido"/>
          <p:cNvSpPr>
            <a:spLocks noGrp="1"/>
          </p:cNvSpPr>
          <p:nvPr>
            <p:ph idx="1"/>
          </p:nvPr>
        </p:nvSpPr>
        <p:spPr>
          <a:xfrm>
            <a:off x="347154" y="1077618"/>
            <a:ext cx="7583487" cy="203350"/>
          </a:xfrm>
        </p:spPr>
        <p:txBody>
          <a:bodyPr>
            <a:normAutofit/>
          </a:bodyPr>
          <a:lstStyle/>
          <a:p>
            <a:pPr marL="171450" indent="-171450">
              <a:spcBef>
                <a:spcPct val="0"/>
              </a:spcBef>
              <a:spcAft>
                <a:spcPts val="1000"/>
              </a:spcAft>
              <a:buFont typeface="Arial" pitchFamily="34" charset="0"/>
              <a:buChar char="•"/>
            </a:pPr>
            <a:r>
              <a:rPr lang="es-MX" altLang="en-US" sz="1200" b="0" dirty="0" smtClean="0">
                <a:ea typeface="Myriad Pro"/>
                <a:cs typeface="Times New Roman" pitchFamily="18" charset="0"/>
              </a:rPr>
              <a:t>Al  30 de septiembre de 2014 se tienen los siguientes analíticos (en porcentaje)</a:t>
            </a:r>
            <a:r>
              <a:rPr lang="es-MX" altLang="en-US" sz="1200" dirty="0" smtClean="0">
                <a:ea typeface="Myriad Pro"/>
                <a:cs typeface="Times New Roman" pitchFamily="18" charset="0"/>
              </a:rPr>
              <a:t>:</a:t>
            </a:r>
            <a:endParaRPr lang="es-MX" altLang="en-US" sz="1200" dirty="0">
              <a:ea typeface="Myriad Pro"/>
              <a:cs typeface="Times New Roman" pitchFamily="18" charset="0"/>
            </a:endParaRPr>
          </a:p>
        </p:txBody>
      </p:sp>
      <p:sp>
        <p:nvSpPr>
          <p:cNvPr id="10" name="Cuadro de texto 2"/>
          <p:cNvSpPr txBox="1">
            <a:spLocks noChangeArrowheads="1"/>
          </p:cNvSpPr>
          <p:nvPr/>
        </p:nvSpPr>
        <p:spPr bwMode="auto">
          <a:xfrm>
            <a:off x="369315" y="4005403"/>
            <a:ext cx="4779671" cy="276999"/>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ea typeface="Batang"/>
              </a:rPr>
              <a:t>Sensibilidad por Duración</a:t>
            </a: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7</a:t>
            </a:fld>
            <a:endParaRPr lang="es-ES" sz="1050" dirty="0">
              <a:solidFill>
                <a:prstClr val="black"/>
              </a:solidFill>
              <a:latin typeface="Arial" pitchFamily="34" charset="0"/>
              <a:cs typeface="Arial" pitchFamily="34" charset="0"/>
            </a:endParaRPr>
          </a:p>
        </p:txBody>
      </p:sp>
      <p:graphicFrame>
        <p:nvGraphicFramePr>
          <p:cNvPr id="3" name="2 Tabla"/>
          <p:cNvGraphicFramePr>
            <a:graphicFrameLocks noGrp="1"/>
          </p:cNvGraphicFramePr>
          <p:nvPr>
            <p:extLst>
              <p:ext uri="{D42A27DB-BD31-4B8C-83A1-F6EECF244321}">
                <p14:modId xmlns:p14="http://schemas.microsoft.com/office/powerpoint/2010/main" val="763115745"/>
              </p:ext>
            </p:extLst>
          </p:nvPr>
        </p:nvGraphicFramePr>
        <p:xfrm>
          <a:off x="2598476" y="1369412"/>
          <a:ext cx="4157166" cy="2342782"/>
        </p:xfrm>
        <a:graphic>
          <a:graphicData uri="http://schemas.openxmlformats.org/drawingml/2006/table">
            <a:tbl>
              <a:tblPr>
                <a:tableStyleId>{5C22544A-7EE6-4342-B048-85BDC9FD1C3A}</a:tableStyleId>
              </a:tblPr>
              <a:tblGrid>
                <a:gridCol w="1937109"/>
                <a:gridCol w="740019"/>
                <a:gridCol w="740019"/>
                <a:gridCol w="740019"/>
              </a:tblGrid>
              <a:tr h="277154">
                <a:tc gridSpan="4">
                  <a:txBody>
                    <a:bodyPr/>
                    <a:lstStyle/>
                    <a:p>
                      <a:pPr algn="ctr" fontAlgn="b"/>
                      <a:r>
                        <a:rPr lang="es-MX" sz="1400" u="none" strike="noStrike" dirty="0">
                          <a:solidFill>
                            <a:schemeClr val="bg1"/>
                          </a:solidFill>
                          <a:effectLst/>
                        </a:rPr>
                        <a:t>Principales </a:t>
                      </a:r>
                      <a:r>
                        <a:rPr lang="es-MX" sz="1400" u="none" strike="noStrike" dirty="0" smtClean="0">
                          <a:solidFill>
                            <a:schemeClr val="bg1"/>
                          </a:solidFill>
                          <a:effectLst/>
                        </a:rPr>
                        <a:t>analíticos (porcentaje)</a:t>
                      </a:r>
                      <a:endParaRPr lang="es-MX" sz="1400" b="1" i="0" u="none" strike="noStrike" dirty="0">
                        <a:solidFill>
                          <a:schemeClr val="bg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277154">
                <a:tc>
                  <a:txBody>
                    <a:bodyPr/>
                    <a:lstStyle/>
                    <a:p>
                      <a:pPr algn="l" fontAlgn="b"/>
                      <a:r>
                        <a:rPr lang="es-MX" sz="1400" u="none" strike="noStrike">
                          <a:effectLst/>
                        </a:rPr>
                        <a:t> </a:t>
                      </a:r>
                      <a:endParaRPr lang="es-MX" sz="14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400" u="none" strike="noStrike" dirty="0" smtClean="0">
                          <a:effectLst/>
                        </a:rPr>
                        <a:t>T</a:t>
                      </a:r>
                      <a:endParaRPr lang="es-MX" sz="14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400" u="none" strike="noStrike">
                          <a:effectLst/>
                        </a:rPr>
                        <a:t>t-1</a:t>
                      </a:r>
                      <a:endParaRPr lang="es-MX" sz="14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400" u="none" strike="noStrike">
                          <a:effectLst/>
                        </a:rPr>
                        <a:t>Cambio</a:t>
                      </a:r>
                      <a:endParaRPr lang="es-MX" sz="14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7949">
                <a:tc>
                  <a:txBody>
                    <a:bodyPr/>
                    <a:lstStyle/>
                    <a:p>
                      <a:pPr algn="l" fontAlgn="b"/>
                      <a:r>
                        <a:rPr lang="es-MX" sz="1400" b="0" u="none" strike="noStrike" dirty="0">
                          <a:effectLst/>
                        </a:rPr>
                        <a:t>Tasa de rendimiento</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u="none" strike="noStrike" dirty="0" smtClean="0">
                          <a:effectLst/>
                        </a:rPr>
                        <a:t>4.60 </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u="none" strike="noStrike" dirty="0" smtClean="0">
                          <a:effectLst/>
                        </a:rPr>
                        <a:t>4.60</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s-MX" sz="1400" b="0" u="none" strike="noStrike" dirty="0" smtClean="0">
                          <a:effectLst/>
                        </a:rPr>
                        <a:t>0.04%</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96105">
                <a:tc>
                  <a:txBody>
                    <a:bodyPr/>
                    <a:lstStyle/>
                    <a:p>
                      <a:pPr algn="ctr" fontAlgn="b"/>
                      <a:r>
                        <a:rPr lang="es-MX" sz="1400" u="none" strike="noStrike">
                          <a:effectLst/>
                        </a:rPr>
                        <a:t>Real</a:t>
                      </a:r>
                      <a:endParaRPr lang="es-MX" sz="14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400" u="none" strike="noStrike" dirty="0" smtClean="0">
                          <a:effectLst/>
                        </a:rPr>
                        <a:t>0.77 </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400" u="none" strike="noStrike" dirty="0" smtClean="0">
                          <a:effectLst/>
                        </a:rPr>
                        <a:t>0.88</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s-MX" sz="1400" u="none" strike="noStrike" dirty="0" smtClean="0">
                          <a:effectLst/>
                        </a:rPr>
                        <a:t>-12.35%</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6105">
                <a:tc>
                  <a:txBody>
                    <a:bodyPr/>
                    <a:lstStyle/>
                    <a:p>
                      <a:pPr algn="ctr" fontAlgn="b"/>
                      <a:r>
                        <a:rPr lang="es-MX" sz="1400" u="none" strike="noStrike" dirty="0">
                          <a:effectLst/>
                        </a:rPr>
                        <a:t>Nominal</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u="none" strike="noStrike" dirty="0" smtClean="0">
                          <a:effectLst/>
                        </a:rPr>
                        <a:t>6.99 </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u="none" strike="noStrike" dirty="0" smtClean="0">
                          <a:effectLst/>
                        </a:rPr>
                        <a:t>7.06</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s-MX" sz="1400" u="none" strike="noStrike" dirty="0" smtClean="0">
                          <a:effectLst/>
                        </a:rPr>
                        <a:t>-0.90%</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96105">
                <a:tc>
                  <a:txBody>
                    <a:bodyPr/>
                    <a:lstStyle/>
                    <a:p>
                      <a:pPr algn="l" fontAlgn="b"/>
                      <a:r>
                        <a:rPr lang="es-MX" sz="1400" u="none" strike="noStrike" dirty="0">
                          <a:effectLst/>
                        </a:rPr>
                        <a:t>Cupón del portafolio</a:t>
                      </a:r>
                      <a:endParaRPr lang="es-MX" sz="14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400" u="none" strike="noStrike" dirty="0" smtClean="0">
                          <a:effectLst/>
                        </a:rPr>
                        <a:t>7.54</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400" u="none" strike="noStrike" dirty="0" smtClean="0">
                          <a:effectLst/>
                        </a:rPr>
                        <a:t>7.12</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s-MX" sz="1400" u="none" strike="noStrike" dirty="0" smtClean="0">
                          <a:effectLst/>
                        </a:rPr>
                        <a:t>5.92%</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6105">
                <a:tc>
                  <a:txBody>
                    <a:bodyPr/>
                    <a:lstStyle/>
                    <a:p>
                      <a:pPr algn="ctr" fontAlgn="b"/>
                      <a:r>
                        <a:rPr lang="es-MX" sz="1400" u="none" strike="noStrike" dirty="0">
                          <a:effectLst/>
                        </a:rPr>
                        <a:t>Real</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u="none" strike="noStrike" dirty="0" smtClean="0">
                          <a:effectLst/>
                        </a:rPr>
                        <a:t>4.11</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u="none" strike="noStrike" dirty="0" smtClean="0">
                          <a:effectLst/>
                        </a:rPr>
                        <a:t>4.09</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s-MX" sz="1400" u="none" strike="noStrike" dirty="0" smtClean="0">
                          <a:effectLst/>
                        </a:rPr>
                        <a:t>0.48%</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96105">
                <a:tc>
                  <a:txBody>
                    <a:bodyPr/>
                    <a:lstStyle/>
                    <a:p>
                      <a:pPr algn="ctr" fontAlgn="b"/>
                      <a:r>
                        <a:rPr lang="es-MX" sz="1400" u="none" strike="noStrike">
                          <a:effectLst/>
                        </a:rPr>
                        <a:t>Nominal</a:t>
                      </a:r>
                      <a:endParaRPr lang="es-MX" sz="14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400" u="none" strike="noStrike" dirty="0" smtClean="0">
                          <a:effectLst/>
                        </a:rPr>
                        <a:t>8.80</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400" u="none" strike="noStrike" dirty="0" smtClean="0">
                          <a:effectLst/>
                        </a:rPr>
                        <a:t>8.74</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s-MX" sz="1400" u="none" strike="noStrike" dirty="0" smtClean="0">
                          <a:effectLst/>
                        </a:rPr>
                        <a:t>0.71%</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9" name="2 Gráfico"/>
          <p:cNvGraphicFramePr>
            <a:graphicFrameLocks/>
          </p:cNvGraphicFramePr>
          <p:nvPr>
            <p:extLst>
              <p:ext uri="{D42A27DB-BD31-4B8C-83A1-F6EECF244321}">
                <p14:modId xmlns:p14="http://schemas.microsoft.com/office/powerpoint/2010/main" val="562888356"/>
              </p:ext>
            </p:extLst>
          </p:nvPr>
        </p:nvGraphicFramePr>
        <p:xfrm>
          <a:off x="322264" y="4362550"/>
          <a:ext cx="8562429" cy="23112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926618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8140191" cy="742950"/>
          </a:xfrm>
        </p:spPr>
        <p:txBody>
          <a:bodyPr/>
          <a:lstStyle/>
          <a:p>
            <a:r>
              <a:rPr lang="es-ES" dirty="0"/>
              <a:t>Riesgo</a:t>
            </a:r>
            <a:r>
              <a:rPr lang="es-ES" sz="2000" dirty="0" smtClean="0">
                <a:solidFill>
                  <a:prstClr val="white"/>
                </a:solidFill>
                <a:latin typeface="+mn-lt"/>
                <a:cs typeface="Arial" pitchFamily="34" charset="0"/>
              </a:rPr>
              <a:t/>
            </a:r>
            <a:br>
              <a:rPr lang="es-ES" sz="2000" dirty="0" smtClean="0">
                <a:solidFill>
                  <a:prstClr val="white"/>
                </a:solidFill>
                <a:latin typeface="+mn-lt"/>
                <a:cs typeface="Arial" pitchFamily="34" charset="0"/>
              </a:rPr>
            </a:br>
            <a:r>
              <a:rPr lang="es-ES" sz="2000" dirty="0" smtClean="0">
                <a:solidFill>
                  <a:prstClr val="white"/>
                </a:solidFill>
                <a:latin typeface="+mn-lt"/>
                <a:cs typeface="Arial" pitchFamily="34" charset="0"/>
              </a:rPr>
              <a:t>Comparativo </a:t>
            </a:r>
            <a:r>
              <a:rPr lang="es-ES" sz="2000" dirty="0">
                <a:solidFill>
                  <a:prstClr val="white"/>
                </a:solidFill>
                <a:latin typeface="+mn-lt"/>
                <a:cs typeface="Arial" pitchFamily="34" charset="0"/>
              </a:rPr>
              <a:t>de </a:t>
            </a:r>
            <a:r>
              <a:rPr lang="es-ES" sz="2000" dirty="0" smtClean="0">
                <a:solidFill>
                  <a:prstClr val="white"/>
                </a:solidFill>
                <a:latin typeface="+mn-lt"/>
                <a:cs typeface="Arial" pitchFamily="34" charset="0"/>
              </a:rPr>
              <a:t>la </a:t>
            </a:r>
            <a:r>
              <a:rPr lang="es-ES" sz="2000" dirty="0">
                <a:solidFill>
                  <a:prstClr val="white"/>
                </a:solidFill>
                <a:latin typeface="+mn-lt"/>
                <a:cs typeface="Arial" pitchFamily="34" charset="0"/>
              </a:rPr>
              <a:t>relación riesgo- rendimiento de las SB1 y FANVIT</a:t>
            </a:r>
          </a:p>
        </p:txBody>
      </p:sp>
      <p:sp>
        <p:nvSpPr>
          <p:cNvPr id="9" name="8 Rectángulo"/>
          <p:cNvSpPr/>
          <p:nvPr/>
        </p:nvSpPr>
        <p:spPr>
          <a:xfrm>
            <a:off x="224889" y="1235427"/>
            <a:ext cx="8523679" cy="1697901"/>
          </a:xfrm>
          <a:prstGeom prst="rect">
            <a:avLst/>
          </a:prstGeom>
        </p:spPr>
        <p:txBody>
          <a:bodyPr wrap="square">
            <a:spAutoFit/>
          </a:bodyPr>
          <a:lstStyle/>
          <a:p>
            <a:pPr marL="171450" indent="-171450" algn="just" defTabSz="457200" fontAlgn="base">
              <a:spcBef>
                <a:spcPct val="0"/>
              </a:spcBef>
              <a:spcAft>
                <a:spcPts val="1000"/>
              </a:spcAft>
              <a:buFont typeface="Arial" pitchFamily="34" charset="0"/>
              <a:buChar char="•"/>
            </a:pPr>
            <a:r>
              <a:rPr lang="es-MX" sz="1600" dirty="0"/>
              <a:t>En base a la instrucción recibida por el H. Consejo de Administración, y encontrándonos en una etapa de construcción de portafolio, el riesgo es bajo (Var = 0.2) y controlado. Sin embargo, a medida que se van desarrollando las capacidades, se buscará la obtención de un mayor rendimiento, por lo cual se incurrirá en un nivel de riesgo menos restrictivo. </a:t>
            </a:r>
            <a:endParaRPr lang="es-MX" sz="1600" dirty="0" smtClean="0">
              <a:ea typeface="Myriad Pro"/>
              <a:cs typeface="Times New Roman" pitchFamily="18" charset="0"/>
            </a:endParaRPr>
          </a:p>
          <a:p>
            <a:pPr marL="171450" indent="-171450" defTabSz="457200" fontAlgn="base">
              <a:spcBef>
                <a:spcPct val="0"/>
              </a:spcBef>
              <a:spcAft>
                <a:spcPts val="1000"/>
              </a:spcAft>
              <a:buFont typeface="Arial" pitchFamily="34" charset="0"/>
              <a:buChar char="•"/>
            </a:pPr>
            <a:r>
              <a:rPr lang="es-MX" sz="1600" dirty="0" smtClean="0">
                <a:ea typeface="Myriad Pro"/>
                <a:cs typeface="Times New Roman" pitchFamily="18" charset="0"/>
              </a:rPr>
              <a:t>La </a:t>
            </a:r>
            <a:r>
              <a:rPr lang="es-MX" sz="1600" dirty="0">
                <a:ea typeface="Myriad Pro"/>
                <a:cs typeface="Times New Roman" pitchFamily="18" charset="0"/>
              </a:rPr>
              <a:t>estrategia ejecutada coloca al FANVIT </a:t>
            </a:r>
            <a:r>
              <a:rPr lang="es-MX" sz="1600" dirty="0" smtClean="0">
                <a:ea typeface="Myriad Pro"/>
                <a:cs typeface="Times New Roman" pitchFamily="18" charset="0"/>
              </a:rPr>
              <a:t>en </a:t>
            </a:r>
            <a:r>
              <a:rPr lang="es-MX" sz="1600" dirty="0">
                <a:ea typeface="Myriad Pro"/>
                <a:cs typeface="Times New Roman" pitchFamily="18" charset="0"/>
              </a:rPr>
              <a:t>1° lugar en rendimiento por unidad de riesgo (</a:t>
            </a:r>
            <a:r>
              <a:rPr lang="es-MX" sz="1600" dirty="0" err="1">
                <a:ea typeface="Myriad Pro"/>
                <a:cs typeface="Times New Roman" pitchFamily="18" charset="0"/>
              </a:rPr>
              <a:t>Sharpe</a:t>
            </a:r>
            <a:r>
              <a:rPr lang="es-MX" sz="1600" dirty="0">
                <a:ea typeface="Myriad Pro"/>
                <a:cs typeface="Times New Roman" pitchFamily="18" charset="0"/>
              </a:rPr>
              <a:t>-Ratio):</a:t>
            </a:r>
          </a:p>
        </p:txBody>
      </p:sp>
      <p:graphicFrame>
        <p:nvGraphicFramePr>
          <p:cNvPr id="8" name="7 Tabla"/>
          <p:cNvGraphicFramePr>
            <a:graphicFrameLocks noGrp="1"/>
          </p:cNvGraphicFramePr>
          <p:nvPr>
            <p:extLst>
              <p:ext uri="{D42A27DB-BD31-4B8C-83A1-F6EECF244321}">
                <p14:modId xmlns:p14="http://schemas.microsoft.com/office/powerpoint/2010/main" val="2189436860"/>
              </p:ext>
            </p:extLst>
          </p:nvPr>
        </p:nvGraphicFramePr>
        <p:xfrm>
          <a:off x="3125187" y="2844755"/>
          <a:ext cx="4226763" cy="3601231"/>
        </p:xfrm>
        <a:graphic>
          <a:graphicData uri="http://schemas.openxmlformats.org/drawingml/2006/table">
            <a:tbl>
              <a:tblPr/>
              <a:tblGrid>
                <a:gridCol w="603824"/>
                <a:gridCol w="1523260"/>
                <a:gridCol w="2099679"/>
              </a:tblGrid>
              <a:tr h="278383">
                <a:tc>
                  <a:txBody>
                    <a:bodyPr/>
                    <a:lstStyle/>
                    <a:p>
                      <a:pPr algn="ctr" fontAlgn="b"/>
                      <a:r>
                        <a:rPr lang="es-MX" sz="1200" b="1" i="0" u="none" strike="noStrike" dirty="0">
                          <a:solidFill>
                            <a:schemeClr val="tx1"/>
                          </a:solidFill>
                          <a:effectLst/>
                          <a:latin typeface="Calibri"/>
                        </a:rPr>
                        <a:t>Lugar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200" b="1" i="0" u="none" strike="noStrike" dirty="0">
                          <a:solidFill>
                            <a:schemeClr val="tx1"/>
                          </a:solidFill>
                          <a:effectLst/>
                          <a:latin typeface="Calibri"/>
                        </a:rPr>
                        <a:t>Afore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200" b="1" i="0" u="none" strike="noStrike" dirty="0" err="1">
                          <a:solidFill>
                            <a:schemeClr val="tx1"/>
                          </a:solidFill>
                          <a:effectLst/>
                          <a:latin typeface="Calibri"/>
                        </a:rPr>
                        <a:t>Sharpe</a:t>
                      </a:r>
                      <a:r>
                        <a:rPr lang="es-MX" sz="1200" b="1" i="0" u="none" strike="noStrike" dirty="0">
                          <a:solidFill>
                            <a:schemeClr val="tx1"/>
                          </a:solidFill>
                          <a:effectLst/>
                          <a:latin typeface="Calibri"/>
                        </a:rPr>
                        <a:t> Ratio</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a:solidFill>
                            <a:srgbClr val="000000"/>
                          </a:solidFill>
                          <a:effectLst/>
                          <a:latin typeface="Calibri"/>
                        </a:rPr>
                        <a:t>1</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l" fontAlgn="b"/>
                      <a:r>
                        <a:rPr lang="es-MX" sz="1100" b="1" i="0" u="none" strike="noStrike" dirty="0">
                          <a:solidFill>
                            <a:srgbClr val="000000"/>
                          </a:solidFill>
                          <a:effectLst/>
                          <a:latin typeface="Calibri"/>
                        </a:rPr>
                        <a:t> FANVIT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1" i="0" u="none" strike="noStrike" dirty="0">
                          <a:solidFill>
                            <a:srgbClr val="000000"/>
                          </a:solidFill>
                          <a:effectLst/>
                          <a:latin typeface="Calibri"/>
                        </a:rPr>
                        <a:t>0.61</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2</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XXI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0.39</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6904">
                <a:tc>
                  <a:txBody>
                    <a:bodyPr/>
                    <a:lstStyle/>
                    <a:p>
                      <a:pPr algn="ctr" fontAlgn="b"/>
                      <a:r>
                        <a:rPr lang="es-MX" sz="1100" b="0" i="0" u="none" strike="noStrike">
                          <a:solidFill>
                            <a:srgbClr val="000000"/>
                          </a:solidFill>
                          <a:effectLst/>
                          <a:latin typeface="Calibri"/>
                        </a:rPr>
                        <a:t>3</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l" fontAlgn="b"/>
                      <a:r>
                        <a:rPr lang="es-MX" sz="1100" b="0" i="0" u="none" strike="noStrike" dirty="0">
                          <a:solidFill>
                            <a:srgbClr val="000000"/>
                          </a:solidFill>
                          <a:effectLst/>
                          <a:latin typeface="Calibri"/>
                        </a:rPr>
                        <a:t> Coppel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0" i="0" u="none" strike="noStrike" dirty="0">
                          <a:solidFill>
                            <a:srgbClr val="000000"/>
                          </a:solidFill>
                          <a:effectLst/>
                          <a:latin typeface="Calibri"/>
                        </a:rPr>
                        <a:t>0.29</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4</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Principal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0.27</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6904">
                <a:tc>
                  <a:txBody>
                    <a:bodyPr/>
                    <a:lstStyle/>
                    <a:p>
                      <a:pPr algn="ctr" fontAlgn="b"/>
                      <a:r>
                        <a:rPr lang="es-MX" sz="1100" b="0" i="0" u="none" strike="noStrike">
                          <a:solidFill>
                            <a:srgbClr val="000000"/>
                          </a:solidFill>
                          <a:effectLst/>
                          <a:latin typeface="Calibri"/>
                        </a:rPr>
                        <a:t>5</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l" fontAlgn="b"/>
                      <a:r>
                        <a:rPr lang="es-MX" sz="1100" b="0" i="0" u="none" strike="noStrike">
                          <a:solidFill>
                            <a:srgbClr val="000000"/>
                          </a:solidFill>
                          <a:effectLst/>
                          <a:latin typeface="Calibri"/>
                        </a:rPr>
                        <a:t> SURA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0" i="0" u="none" strike="noStrike" dirty="0">
                          <a:solidFill>
                            <a:srgbClr val="000000"/>
                          </a:solidFill>
                          <a:effectLst/>
                          <a:latin typeface="Calibri"/>
                        </a:rPr>
                        <a:t>0.26</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6</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Azteca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0.25</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6904">
                <a:tc>
                  <a:txBody>
                    <a:bodyPr/>
                    <a:lstStyle/>
                    <a:p>
                      <a:pPr algn="ctr" fontAlgn="b"/>
                      <a:r>
                        <a:rPr lang="es-MX" sz="1100" b="0" i="0" u="none" strike="noStrike">
                          <a:solidFill>
                            <a:srgbClr val="000000"/>
                          </a:solidFill>
                          <a:effectLst/>
                          <a:latin typeface="Calibri"/>
                        </a:rPr>
                        <a:t>7</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l" fontAlgn="b"/>
                      <a:r>
                        <a:rPr lang="es-MX" sz="1100" b="0" i="0" u="none" strike="noStrike" dirty="0">
                          <a:solidFill>
                            <a:srgbClr val="000000"/>
                          </a:solidFill>
                          <a:effectLst/>
                          <a:latin typeface="Calibri"/>
                        </a:rPr>
                        <a:t> Metlife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0" i="0" u="none" strike="noStrike">
                          <a:solidFill>
                            <a:srgbClr val="000000"/>
                          </a:solidFill>
                          <a:effectLst/>
                          <a:latin typeface="Calibri"/>
                        </a:rPr>
                        <a:t>0.16</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8</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Profuturo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0.14</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6904">
                <a:tc>
                  <a:txBody>
                    <a:bodyPr/>
                    <a:lstStyle/>
                    <a:p>
                      <a:pPr algn="ctr" fontAlgn="b"/>
                      <a:r>
                        <a:rPr lang="es-MX" sz="1100" b="0" i="0" u="none" strike="noStrike">
                          <a:solidFill>
                            <a:srgbClr val="000000"/>
                          </a:solidFill>
                          <a:effectLst/>
                          <a:latin typeface="Calibri"/>
                        </a:rPr>
                        <a:t>9</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l" fontAlgn="b"/>
                      <a:r>
                        <a:rPr lang="es-MX" sz="1100" b="0" i="0" u="none" strike="noStrike">
                          <a:solidFill>
                            <a:srgbClr val="000000"/>
                          </a:solidFill>
                          <a:effectLst/>
                          <a:latin typeface="Calibri"/>
                        </a:rPr>
                        <a:t> Inbursa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0" i="0" u="none" strike="noStrike" dirty="0">
                          <a:solidFill>
                            <a:srgbClr val="000000"/>
                          </a:solidFill>
                          <a:effectLst/>
                          <a:latin typeface="Calibri"/>
                        </a:rPr>
                        <a:t>0.11</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10</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Pensionissste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0.01</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6904">
                <a:tc>
                  <a:txBody>
                    <a:bodyPr/>
                    <a:lstStyle/>
                    <a:p>
                      <a:pPr algn="ctr" fontAlgn="b"/>
                      <a:r>
                        <a:rPr lang="es-MX" sz="1100" b="0" i="0" u="none" strike="noStrike">
                          <a:solidFill>
                            <a:srgbClr val="000000"/>
                          </a:solidFill>
                          <a:effectLst/>
                          <a:latin typeface="Calibri"/>
                        </a:rPr>
                        <a:t>11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l" fontAlgn="b"/>
                      <a:r>
                        <a:rPr lang="es-MX" sz="1100" b="0" i="0" u="none" strike="noStrike">
                          <a:solidFill>
                            <a:srgbClr val="000000"/>
                          </a:solidFill>
                          <a:effectLst/>
                          <a:latin typeface="Calibri"/>
                        </a:rPr>
                        <a:t> Banamex  </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100" b="0" i="0" u="none" strike="noStrike" dirty="0">
                          <a:solidFill>
                            <a:srgbClr val="000000"/>
                          </a:solidFill>
                          <a:effectLst/>
                          <a:latin typeface="Calibri"/>
                        </a:rPr>
                        <a:t>-0.02</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76904">
                <a:tc>
                  <a:txBody>
                    <a:bodyPr/>
                    <a:lstStyle/>
                    <a:p>
                      <a:pPr algn="ctr" fontAlgn="b"/>
                      <a:r>
                        <a:rPr lang="es-MX" sz="1100" b="0" i="0" u="none" strike="noStrike" dirty="0">
                          <a:solidFill>
                            <a:srgbClr val="000000"/>
                          </a:solidFill>
                          <a:effectLst/>
                          <a:latin typeface="Calibri"/>
                        </a:rPr>
                        <a:t>12</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s-MX" sz="1100" b="0" i="0" u="none" strike="noStrike" dirty="0">
                          <a:solidFill>
                            <a:srgbClr val="000000"/>
                          </a:solidFill>
                          <a:effectLst/>
                          <a:latin typeface="Calibri"/>
                        </a:rPr>
                        <a:t> Invercap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s-MX" sz="1100" b="0" i="0" u="none" strike="noStrike" dirty="0">
                          <a:solidFill>
                            <a:srgbClr val="000000"/>
                          </a:solidFill>
                          <a:effectLst/>
                          <a:latin typeface="Calibri"/>
                        </a:rPr>
                        <a:t>-0.11</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18" name="Cuadro de texto 2"/>
          <p:cNvSpPr txBox="1">
            <a:spLocks noChangeArrowheads="1"/>
          </p:cNvSpPr>
          <p:nvPr/>
        </p:nvSpPr>
        <p:spPr bwMode="auto">
          <a:xfrm>
            <a:off x="764275" y="3002501"/>
            <a:ext cx="1692322" cy="3347949"/>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defPPr>
              <a:defRPr lang="en-US"/>
            </a:defPPr>
            <a:lvl1pPr algn="ctr" defTabSz="914400">
              <a:defRPr sz="1200" b="1">
                <a:solidFill>
                  <a:schemeClr val="bg1"/>
                </a:solidFill>
              </a:defRPr>
            </a:lvl1pPr>
          </a:lstStyle>
          <a:p>
            <a:endParaRPr lang="es-ES" dirty="0"/>
          </a:p>
          <a:p>
            <a:endParaRPr lang="es-ES" dirty="0"/>
          </a:p>
          <a:p>
            <a:endParaRPr lang="es-ES" sz="1400" dirty="0"/>
          </a:p>
          <a:p>
            <a:r>
              <a:rPr lang="es-ES" sz="1400" dirty="0"/>
              <a:t>Comparativo de  la relación riesgo- rendimiento de las SB1 y </a:t>
            </a:r>
            <a:r>
              <a:rPr lang="es-ES" sz="1400" dirty="0" smtClean="0"/>
              <a:t>FANVIT</a:t>
            </a:r>
            <a:r>
              <a:rPr lang="es-ES" sz="1400" baseline="30000" dirty="0" smtClean="0"/>
              <a:t>1</a:t>
            </a:r>
            <a:endParaRPr lang="es-ES" sz="1400" baseline="30000" dirty="0"/>
          </a:p>
          <a:p>
            <a:endParaRPr lang="es-ES" dirty="0"/>
          </a:p>
          <a:p>
            <a:endParaRPr lang="es-ES" dirty="0"/>
          </a:p>
          <a:p>
            <a:endParaRPr lang="es-ES" dirty="0"/>
          </a:p>
          <a:p>
            <a:endParaRPr lang="es-ES" dirty="0"/>
          </a:p>
          <a:p>
            <a:endParaRPr lang="es-MX" dirty="0"/>
          </a:p>
        </p:txBody>
      </p:sp>
      <p:sp>
        <p:nvSpPr>
          <p:cNvPr id="1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8</a:t>
            </a:fld>
            <a:endParaRPr lang="es-ES" sz="1050" dirty="0">
              <a:solidFill>
                <a:prstClr val="black"/>
              </a:solidFill>
              <a:latin typeface="Arial" pitchFamily="34" charset="0"/>
              <a:cs typeface="Arial" pitchFamily="34" charset="0"/>
            </a:endParaRPr>
          </a:p>
        </p:txBody>
      </p:sp>
      <p:sp>
        <p:nvSpPr>
          <p:cNvPr id="3" name="2 Rectángulo"/>
          <p:cNvSpPr/>
          <p:nvPr/>
        </p:nvSpPr>
        <p:spPr>
          <a:xfrm>
            <a:off x="-27296" y="6583582"/>
            <a:ext cx="6926239" cy="276999"/>
          </a:xfrm>
          <a:prstGeom prst="rect">
            <a:avLst/>
          </a:prstGeom>
        </p:spPr>
        <p:txBody>
          <a:bodyPr wrap="square">
            <a:spAutoFit/>
          </a:bodyPr>
          <a:lstStyle/>
          <a:p>
            <a:r>
              <a:rPr lang="es-ES" sz="1200" dirty="0" smtClean="0"/>
              <a:t>1. Comparativo realizado con datos del </a:t>
            </a:r>
            <a:r>
              <a:rPr lang="es-ES" sz="1200" dirty="0"/>
              <a:t>11 de julio al </a:t>
            </a:r>
            <a:r>
              <a:rPr lang="es-ES" sz="1200" dirty="0" smtClean="0"/>
              <a:t>15 de septiembre </a:t>
            </a:r>
            <a:r>
              <a:rPr lang="es-ES" sz="1200" dirty="0"/>
              <a:t>de </a:t>
            </a:r>
            <a:r>
              <a:rPr lang="es-ES" sz="1200" dirty="0" smtClean="0"/>
              <a:t>2014.</a:t>
            </a:r>
            <a:endParaRPr lang="es-ES" sz="1200" dirty="0"/>
          </a:p>
        </p:txBody>
      </p:sp>
    </p:spTree>
    <p:extLst>
      <p:ext uri="{BB962C8B-B14F-4D97-AF65-F5344CB8AC3E}">
        <p14:creationId xmlns:p14="http://schemas.microsoft.com/office/powerpoint/2010/main" val="2616283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3027" cy="742950"/>
          </a:xfrm>
        </p:spPr>
        <p:txBody>
          <a:bodyPr/>
          <a:lstStyle/>
          <a:p>
            <a:r>
              <a:rPr lang="es-MX" sz="2200" dirty="0">
                <a:solidFill>
                  <a:prstClr val="white"/>
                </a:solidFill>
                <a:latin typeface="+mn-lt"/>
                <a:cs typeface="Arial" pitchFamily="34" charset="0"/>
              </a:rPr>
              <a:t>Resultados </a:t>
            </a:r>
            <a:r>
              <a:rPr lang="es-MX" sz="2200" dirty="0" smtClean="0">
                <a:solidFill>
                  <a:prstClr val="white"/>
                </a:solidFill>
                <a:latin typeface="+mn-lt"/>
                <a:cs typeface="Arial" pitchFamily="34" charset="0"/>
              </a:rPr>
              <a:t>Económicos del FANVIT presentados en  la sesión 004 del Comité del Comité de Inversiones </a:t>
            </a:r>
            <a:endParaRPr lang="en-US" sz="2200" dirty="0">
              <a:solidFill>
                <a:prstClr val="white"/>
              </a:solidFill>
              <a:latin typeface="+mn-lt"/>
              <a:cs typeface="Arial" pitchFamily="34" charset="0"/>
            </a:endParaRPr>
          </a:p>
        </p:txBody>
      </p:sp>
      <p:sp>
        <p:nvSpPr>
          <p:cNvPr id="6" name="2 Marcador de contenido"/>
          <p:cNvSpPr>
            <a:spLocks noGrp="1"/>
          </p:cNvSpPr>
          <p:nvPr>
            <p:ph idx="1"/>
          </p:nvPr>
        </p:nvSpPr>
        <p:spPr>
          <a:xfrm>
            <a:off x="1866583" y="2455511"/>
            <a:ext cx="6660000" cy="1187706"/>
          </a:xfrm>
        </p:spPr>
        <p:txBody>
          <a:bodyPr>
            <a:noAutofit/>
          </a:bodyPr>
          <a:lstStyle/>
          <a:p>
            <a:pPr marL="171450" indent="-171450">
              <a:spcBef>
                <a:spcPct val="0"/>
              </a:spcBef>
              <a:spcAft>
                <a:spcPts val="600"/>
              </a:spcAft>
              <a:buFont typeface="Arial" pitchFamily="34" charset="0"/>
              <a:buChar char="•"/>
            </a:pPr>
            <a:r>
              <a:rPr lang="es-MX" altLang="en-US" sz="1200" b="0" dirty="0" smtClean="0">
                <a:ea typeface="Myriad Pro"/>
                <a:cs typeface="Times New Roman" pitchFamily="18" charset="0"/>
              </a:rPr>
              <a:t>Al 15 de septiembre de 2014 se tienen los siguientes resultados: </a:t>
            </a:r>
            <a:endParaRPr lang="es-MX" altLang="en-US" sz="1200" b="0" dirty="0">
              <a:ea typeface="Myriad Pro"/>
              <a:cs typeface="Times New Roman" pitchFamily="18" charset="0"/>
            </a:endParaRPr>
          </a:p>
          <a:p>
            <a:pPr marL="171450" indent="-171450">
              <a:spcBef>
                <a:spcPct val="0"/>
              </a:spcBef>
              <a:spcAft>
                <a:spcPts val="600"/>
              </a:spcAft>
              <a:buFont typeface="Arial" pitchFamily="34" charset="0"/>
              <a:buChar char="•"/>
            </a:pPr>
            <a:r>
              <a:rPr lang="es-MX" altLang="en-US" sz="1200" b="0" dirty="0">
                <a:ea typeface="Myriad Pro"/>
                <a:cs typeface="Times New Roman" pitchFamily="18" charset="0"/>
              </a:rPr>
              <a:t>El monto generado por el FANVIT </a:t>
            </a:r>
            <a:r>
              <a:rPr lang="es-MX" altLang="en-US" sz="1200" b="0" dirty="0" smtClean="0">
                <a:ea typeface="Myriad Pro"/>
                <a:cs typeface="Times New Roman" pitchFamily="18" charset="0"/>
              </a:rPr>
              <a:t>durante el periodo del 15 de julio al 15 de septiembre de 2014, es </a:t>
            </a:r>
            <a:r>
              <a:rPr lang="es-MX" altLang="en-US" sz="1200" b="0" dirty="0">
                <a:ea typeface="Myriad Pro"/>
                <a:cs typeface="Times New Roman" pitchFamily="18" charset="0"/>
              </a:rPr>
              <a:t>de </a:t>
            </a:r>
            <a:r>
              <a:rPr lang="es-MX" altLang="en-US" sz="1200" b="0" dirty="0" smtClean="0">
                <a:ea typeface="Myriad Pro"/>
                <a:cs typeface="Times New Roman" pitchFamily="18" charset="0"/>
              </a:rPr>
              <a:t>aproximadamente $88,343,102.</a:t>
            </a:r>
          </a:p>
          <a:p>
            <a:pPr marL="171450" indent="-171450">
              <a:spcBef>
                <a:spcPct val="0"/>
              </a:spcBef>
              <a:spcAft>
                <a:spcPts val="600"/>
              </a:spcAft>
              <a:buFont typeface="Arial" pitchFamily="34" charset="0"/>
              <a:buChar char="•"/>
            </a:pPr>
            <a:r>
              <a:rPr lang="es-MX" altLang="en-US" sz="1200" b="0" dirty="0" smtClean="0">
                <a:ea typeface="Myriad Pro"/>
                <a:cs typeface="Times New Roman" pitchFamily="18" charset="0"/>
              </a:rPr>
              <a:t> La ganancia  económica generada por el FANVIT durante dicho periodo es aproximadamente 2.7 veces mayor al generado por una estrategia en reportos.</a:t>
            </a:r>
            <a:endParaRPr lang="es-MX" sz="1400" dirty="0"/>
          </a:p>
        </p:txBody>
      </p:sp>
      <p:sp>
        <p:nvSpPr>
          <p:cNvPr id="3" name="2 Rectángulo"/>
          <p:cNvSpPr/>
          <p:nvPr/>
        </p:nvSpPr>
        <p:spPr>
          <a:xfrm>
            <a:off x="1866583" y="1263809"/>
            <a:ext cx="6660000" cy="830997"/>
          </a:xfrm>
          <a:prstGeom prst="rect">
            <a:avLst/>
          </a:prstGeom>
        </p:spPr>
        <p:txBody>
          <a:bodyPr wrap="square">
            <a:spAutoFit/>
          </a:bodyPr>
          <a:lstStyle/>
          <a:p>
            <a:pPr marL="171450" indent="-171450" algn="just">
              <a:spcBef>
                <a:spcPct val="0"/>
              </a:spcBef>
              <a:spcAft>
                <a:spcPts val="1000"/>
              </a:spcAft>
              <a:buFont typeface="Arial" pitchFamily="34" charset="0"/>
              <a:buChar char="•"/>
            </a:pPr>
            <a:r>
              <a:rPr lang="es-MX" altLang="en-US" sz="1200" dirty="0">
                <a:ea typeface="Myriad Pro"/>
                <a:cs typeface="Times New Roman" pitchFamily="18" charset="0"/>
              </a:rPr>
              <a:t>La estrategia de inversión </a:t>
            </a:r>
            <a:r>
              <a:rPr lang="es-MX" altLang="en-US" sz="1200" dirty="0" smtClean="0">
                <a:ea typeface="Myriad Pro"/>
                <a:cs typeface="Times New Roman" pitchFamily="18" charset="0"/>
              </a:rPr>
              <a:t>que </a:t>
            </a:r>
            <a:r>
              <a:rPr lang="es-MX" altLang="en-US" sz="1200" dirty="0">
                <a:ea typeface="Myriad Pro"/>
                <a:cs typeface="Times New Roman" pitchFamily="18" charset="0"/>
              </a:rPr>
              <a:t>se está implementando para el </a:t>
            </a:r>
            <a:r>
              <a:rPr lang="es-MX" altLang="en-US" sz="1200" dirty="0" smtClean="0">
                <a:ea typeface="Myriad Pro"/>
                <a:cs typeface="Times New Roman" pitchFamily="18" charset="0"/>
              </a:rPr>
              <a:t>FANVIT, </a:t>
            </a:r>
            <a:r>
              <a:rPr lang="es-MX" altLang="en-US" sz="1200" dirty="0">
                <a:ea typeface="Myriad Pro"/>
                <a:cs typeface="Times New Roman" pitchFamily="18" charset="0"/>
              </a:rPr>
              <a:t>tiene el objetivo de construir un portafolio de mediano y largo plazo con la menor volatilidad </a:t>
            </a:r>
            <a:r>
              <a:rPr lang="es-MX" altLang="en-US" sz="1200" dirty="0" smtClean="0">
                <a:ea typeface="Myriad Pro"/>
                <a:cs typeface="Times New Roman" pitchFamily="18" charset="0"/>
              </a:rPr>
              <a:t>posible, </a:t>
            </a:r>
            <a:r>
              <a:rPr lang="es-MX" altLang="en-US" sz="1200" dirty="0">
                <a:ea typeface="Myriad Pro"/>
                <a:cs typeface="Times New Roman" pitchFamily="18" charset="0"/>
              </a:rPr>
              <a:t>que genere un rendimiento entre 175% y 225%  de la tasa de fondeo, con el objetivo final de tener el mejor rendimiento por unidad de riesgo (</a:t>
            </a:r>
            <a:r>
              <a:rPr lang="es-MX" altLang="en-US" sz="1200" dirty="0" err="1">
                <a:ea typeface="Myriad Pro"/>
                <a:cs typeface="Times New Roman" pitchFamily="18" charset="0"/>
              </a:rPr>
              <a:t>Sharpe</a:t>
            </a:r>
            <a:r>
              <a:rPr lang="es-MX" altLang="en-US" sz="1200" dirty="0">
                <a:ea typeface="Myriad Pro"/>
                <a:cs typeface="Times New Roman" pitchFamily="18" charset="0"/>
              </a:rPr>
              <a:t>-Ratio) del mercado.</a:t>
            </a:r>
          </a:p>
        </p:txBody>
      </p:sp>
      <p:sp>
        <p:nvSpPr>
          <p:cNvPr id="15" name="Rectangle 9"/>
          <p:cNvSpPr/>
          <p:nvPr/>
        </p:nvSpPr>
        <p:spPr>
          <a:xfrm>
            <a:off x="207350" y="1234051"/>
            <a:ext cx="1503679" cy="864000"/>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Objetivo</a:t>
            </a:r>
          </a:p>
        </p:txBody>
      </p:sp>
      <p:sp>
        <p:nvSpPr>
          <p:cNvPr id="17" name="Rectangle 9"/>
          <p:cNvSpPr/>
          <p:nvPr/>
        </p:nvSpPr>
        <p:spPr>
          <a:xfrm>
            <a:off x="207350" y="2355021"/>
            <a:ext cx="1503679" cy="3890516"/>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Resultados Aproximados</a:t>
            </a:r>
          </a:p>
        </p:txBody>
      </p:sp>
      <p:graphicFrame>
        <p:nvGraphicFramePr>
          <p:cNvPr id="5" name="4 Tabla"/>
          <p:cNvGraphicFramePr>
            <a:graphicFrameLocks noGrp="1"/>
          </p:cNvGraphicFramePr>
          <p:nvPr>
            <p:extLst>
              <p:ext uri="{D42A27DB-BD31-4B8C-83A1-F6EECF244321}">
                <p14:modId xmlns:p14="http://schemas.microsoft.com/office/powerpoint/2010/main" val="962638048"/>
              </p:ext>
            </p:extLst>
          </p:nvPr>
        </p:nvGraphicFramePr>
        <p:xfrm>
          <a:off x="2314575" y="3876389"/>
          <a:ext cx="5104142" cy="2111236"/>
        </p:xfrm>
        <a:graphic>
          <a:graphicData uri="http://schemas.openxmlformats.org/drawingml/2006/table">
            <a:tbl>
              <a:tblPr/>
              <a:tblGrid>
                <a:gridCol w="3976018"/>
                <a:gridCol w="1128124"/>
              </a:tblGrid>
              <a:tr h="119609">
                <a:tc>
                  <a:txBody>
                    <a:bodyPr/>
                    <a:lstStyle/>
                    <a:p>
                      <a:pPr marL="0" indent="0" algn="ctr" fontAlgn="b">
                        <a:buClr>
                          <a:schemeClr val="tx2"/>
                        </a:buClr>
                        <a:buFont typeface="Arial" pitchFamily="34" charset="0"/>
                        <a:buNone/>
                      </a:pPr>
                      <a:r>
                        <a:rPr lang="es-MX" sz="1100" b="1" i="0" u="none" strike="noStrike" dirty="0" smtClean="0">
                          <a:solidFill>
                            <a:srgbClr val="000000"/>
                          </a:solidFill>
                          <a:effectLst/>
                          <a:latin typeface="Calibri"/>
                        </a:rPr>
                        <a:t>Resultados</a:t>
                      </a:r>
                      <a:endParaRPr lang="es-MX" sz="1100" b="1" i="0" u="none" strike="noStrike" dirty="0">
                        <a:solidFill>
                          <a:srgbClr val="000000"/>
                        </a:solidFill>
                        <a:effectLst/>
                        <a:latin typeface="Calibri"/>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fontAlgn="b">
                        <a:buFont typeface="Arial" pitchFamily="34" charset="0"/>
                        <a:buNone/>
                      </a:pPr>
                      <a:r>
                        <a:rPr lang="es-MX" sz="1100" b="1" i="0" u="none" strike="noStrike" dirty="0" smtClean="0">
                          <a:solidFill>
                            <a:srgbClr val="000000"/>
                          </a:solidFill>
                          <a:effectLst/>
                          <a:latin typeface="Calibri"/>
                        </a:rPr>
                        <a:t>Total</a:t>
                      </a:r>
                    </a:p>
                    <a:p>
                      <a:pPr marL="0" indent="0" algn="ctr" fontAlgn="b">
                        <a:buFont typeface="Arial" pitchFamily="34" charset="0"/>
                        <a:buNone/>
                      </a:pPr>
                      <a:r>
                        <a:rPr lang="es-MX" sz="1100" b="0" i="0" u="none" strike="noStrike" dirty="0" smtClean="0">
                          <a:solidFill>
                            <a:srgbClr val="000000"/>
                          </a:solidFill>
                          <a:effectLst/>
                          <a:latin typeface="Calibri"/>
                        </a:rPr>
                        <a:t> (%,</a:t>
                      </a:r>
                      <a:r>
                        <a:rPr lang="es-MX" sz="1100" b="0" i="0" u="none" strike="noStrike" baseline="0" dirty="0" smtClean="0">
                          <a:solidFill>
                            <a:srgbClr val="000000"/>
                          </a:solidFill>
                          <a:effectLst/>
                          <a:latin typeface="Calibri"/>
                        </a:rPr>
                        <a:t> pesos)</a:t>
                      </a:r>
                      <a:endParaRPr lang="es-MX" sz="1100" b="0"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r>
              <a:tr h="224689">
                <a:tc>
                  <a:txBody>
                    <a:bodyPr/>
                    <a:lstStyle/>
                    <a:p>
                      <a:pPr marL="171450" indent="-171450" algn="l" fontAlgn="b">
                        <a:buClr>
                          <a:schemeClr val="tx2"/>
                        </a:buClr>
                        <a:buFont typeface="Arial" pitchFamily="34" charset="0"/>
                        <a:buChar char="•"/>
                      </a:pPr>
                      <a:r>
                        <a:rPr lang="es-MX" sz="1100" b="0" i="0" u="none" strike="noStrike" dirty="0" smtClean="0">
                          <a:solidFill>
                            <a:srgbClr val="000000"/>
                          </a:solidFill>
                          <a:effectLst/>
                          <a:latin typeface="Calibri"/>
                        </a:rPr>
                        <a:t>Rendimiento Tesorería</a:t>
                      </a:r>
                      <a:endParaRPr lang="es-MX" sz="1100" b="0" i="0" u="none" strike="noStrike" dirty="0">
                        <a:solidFill>
                          <a:srgbClr val="000000"/>
                        </a:solidFill>
                        <a:effectLst/>
                        <a:latin typeface="Calibri"/>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Calibri"/>
                        </a:rPr>
                        <a:t>3.05%</a:t>
                      </a:r>
                      <a:endParaRPr lang="es-MX" sz="1100" b="0"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5777">
                <a:tc>
                  <a:txBody>
                    <a:bodyPr/>
                    <a:lstStyle/>
                    <a:p>
                      <a:pPr marL="171450" indent="-171450" algn="l" fontAlgn="b">
                        <a:buClr>
                          <a:schemeClr val="tx2"/>
                        </a:buClr>
                        <a:buFont typeface="Arial" pitchFamily="34" charset="0"/>
                        <a:buChar char="•"/>
                      </a:pPr>
                      <a:r>
                        <a:rPr lang="es-MX" sz="1100" b="0" i="0" u="none" strike="noStrike" dirty="0" smtClean="0">
                          <a:solidFill>
                            <a:srgbClr val="000000"/>
                          </a:solidFill>
                          <a:effectLst/>
                          <a:latin typeface="+mn-lt"/>
                        </a:rPr>
                        <a:t>Valor de referencia aprobado para el  1T</a:t>
                      </a: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0" i="0" u="none" strike="noStrike" dirty="0" smtClean="0">
                          <a:solidFill>
                            <a:srgbClr val="000000"/>
                          </a:solidFill>
                          <a:effectLst/>
                          <a:latin typeface="Calibri"/>
                        </a:rPr>
                        <a:t>3.18%</a:t>
                      </a:r>
                      <a:endParaRPr lang="es-MX" sz="1100" b="0"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21208">
                <a:tc>
                  <a:txBody>
                    <a:bodyPr/>
                    <a:lstStyle/>
                    <a:p>
                      <a:pPr marL="171450" indent="-171450" algn="l" fontAlgn="b">
                        <a:buClr>
                          <a:schemeClr val="tx2"/>
                        </a:buClr>
                        <a:buFont typeface="Arial" pitchFamily="34" charset="0"/>
                        <a:buChar char="•"/>
                      </a:pPr>
                      <a:r>
                        <a:rPr lang="es-MX" sz="1100" b="0" i="0" u="none" strike="noStrike" dirty="0" smtClean="0">
                          <a:solidFill>
                            <a:srgbClr val="000000"/>
                          </a:solidFill>
                          <a:effectLst/>
                          <a:latin typeface="+mn-lt"/>
                        </a:rPr>
                        <a:t>FANVIT YTM</a:t>
                      </a: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Calibri"/>
                        </a:rPr>
                        <a:t>4.34%</a:t>
                      </a:r>
                      <a:endParaRPr lang="es-MX" sz="1100" b="0"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03158">
                <a:tc>
                  <a:txBody>
                    <a:bodyPr/>
                    <a:lstStyle/>
                    <a:p>
                      <a:pPr marL="171450" indent="-171450" algn="l" fontAlgn="b">
                        <a:buClr>
                          <a:schemeClr val="tx2"/>
                        </a:buClr>
                        <a:buFont typeface="Arial" pitchFamily="34" charset="0"/>
                        <a:buChar char="•"/>
                      </a:pPr>
                      <a:r>
                        <a:rPr lang="es-MX" sz="1100" b="0" i="0" u="none" strike="noStrike" dirty="0">
                          <a:solidFill>
                            <a:srgbClr val="000000"/>
                          </a:solidFill>
                          <a:effectLst/>
                          <a:latin typeface="Calibri"/>
                        </a:rPr>
                        <a:t>Ganancia FANVIT </a:t>
                      </a: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0" i="0" u="none" strike="noStrike" dirty="0" smtClean="0">
                          <a:solidFill>
                            <a:srgbClr val="000000"/>
                          </a:solidFill>
                          <a:effectLst/>
                          <a:latin typeface="Calibri"/>
                        </a:rPr>
                        <a:t>$88,343,102 </a:t>
                      </a:r>
                      <a:endParaRPr lang="es-MX" sz="1100" b="0"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1208">
                <a:tc>
                  <a:txBody>
                    <a:bodyPr/>
                    <a:lstStyle/>
                    <a:p>
                      <a:pPr marL="171450" indent="-171450" algn="l" fontAlgn="b">
                        <a:buClr>
                          <a:schemeClr val="tx2"/>
                        </a:buClr>
                        <a:buFont typeface="Arial" pitchFamily="34" charset="0"/>
                        <a:buChar char="•"/>
                      </a:pPr>
                      <a:r>
                        <a:rPr lang="es-MX" sz="1100" b="0" i="0" u="none" strike="noStrike" dirty="0">
                          <a:solidFill>
                            <a:srgbClr val="000000"/>
                          </a:solidFill>
                          <a:effectLst/>
                          <a:latin typeface="Calibri"/>
                        </a:rPr>
                        <a:t>Ganancia si sólo se hubiera invertido en reporto </a:t>
                      </a: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Calibri"/>
                        </a:rPr>
                        <a:t>$32,219,647</a:t>
                      </a:r>
                      <a:endParaRPr lang="es-MX" sz="1100" b="0" i="0" u="none" strike="noStrike" dirty="0">
                        <a:solidFill>
                          <a:srgbClr val="000000"/>
                        </a:solidFill>
                        <a:effectLst/>
                        <a:latin typeface="Calibri"/>
                      </a:endParaRP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21208">
                <a:tc>
                  <a:txBody>
                    <a:bodyPr/>
                    <a:lstStyle/>
                    <a:p>
                      <a:pPr marL="171450" indent="-171450" algn="l" fontAlgn="b">
                        <a:buClr>
                          <a:schemeClr val="tx2"/>
                        </a:buClr>
                        <a:buFont typeface="Arial" pitchFamily="34" charset="0"/>
                        <a:buChar char="•"/>
                      </a:pPr>
                      <a:r>
                        <a:rPr lang="es-MX" sz="1100" b="1" i="0" u="none" strike="noStrike" dirty="0" smtClean="0">
                          <a:solidFill>
                            <a:srgbClr val="000000"/>
                          </a:solidFill>
                          <a:effectLst/>
                          <a:latin typeface="Calibri"/>
                        </a:rPr>
                        <a:t>Diferencia costo de oportunidad </a:t>
                      </a:r>
                      <a:endParaRPr lang="es-MX" sz="1100" b="1" i="0" u="none" strike="noStrike" dirty="0">
                        <a:solidFill>
                          <a:srgbClr val="000000"/>
                        </a:solidFill>
                        <a:effectLst/>
                        <a:latin typeface="Calibri"/>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1" i="0" u="none" strike="noStrike" dirty="0" smtClean="0">
                          <a:solidFill>
                            <a:srgbClr val="000000"/>
                          </a:solidFill>
                          <a:effectLst/>
                          <a:latin typeface="+mn-lt"/>
                        </a:rPr>
                        <a:t>$56,123,455</a:t>
                      </a:r>
                      <a:endParaRPr lang="es-MX" sz="1100" b="1"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319183">
                <a:tc>
                  <a:txBody>
                    <a:bodyPr/>
                    <a:lstStyle/>
                    <a:p>
                      <a:pPr marL="171450" indent="-171450" algn="l" fontAlgn="b">
                        <a:buClr>
                          <a:schemeClr val="tx2"/>
                        </a:buClr>
                        <a:buFont typeface="Arial" pitchFamily="34" charset="0"/>
                        <a:buChar char="•"/>
                      </a:pPr>
                      <a:r>
                        <a:rPr lang="es-MX" sz="1100" b="1" i="0" u="none" strike="noStrike" dirty="0" smtClean="0">
                          <a:solidFill>
                            <a:srgbClr val="000000"/>
                          </a:solidFill>
                          <a:effectLst/>
                          <a:latin typeface="Calibri"/>
                        </a:rPr>
                        <a:t>Beneficio</a:t>
                      </a:r>
                      <a:r>
                        <a:rPr lang="es-MX" sz="1100" b="1" i="0" u="none" strike="noStrike" baseline="0" dirty="0" smtClean="0">
                          <a:solidFill>
                            <a:srgbClr val="000000"/>
                          </a:solidFill>
                          <a:effectLst/>
                          <a:latin typeface="Calibri"/>
                        </a:rPr>
                        <a:t> sobre Fondeo diario del FANVIT durante el periodo</a:t>
                      </a:r>
                      <a:endParaRPr lang="es-MX" sz="1100" b="1" i="0" u="none" strike="noStrike" dirty="0">
                        <a:solidFill>
                          <a:srgbClr val="000000"/>
                        </a:solidFill>
                        <a:effectLst/>
                        <a:latin typeface="Calibri"/>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1" i="0" u="none" strike="noStrike" dirty="0" smtClean="0">
                          <a:solidFill>
                            <a:srgbClr val="000000"/>
                          </a:solidFill>
                          <a:effectLst/>
                          <a:latin typeface="Calibri"/>
                        </a:rPr>
                        <a:t>$1,866,700</a:t>
                      </a:r>
                      <a:endParaRPr lang="es-MX" sz="1100" b="1" i="0" u="none" strike="noStrike" dirty="0">
                        <a:solidFill>
                          <a:srgbClr val="000000"/>
                        </a:solidFill>
                        <a:effectLst/>
                        <a:latin typeface="Calibri"/>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9</a:t>
            </a:fld>
            <a:endParaRPr lang="es-ES" sz="1050" dirty="0">
              <a:solidFill>
                <a:prstClr val="black"/>
              </a:solidFill>
              <a:latin typeface="Arial" pitchFamily="34" charset="0"/>
              <a:cs typeface="Arial" pitchFamily="34" charset="0"/>
            </a:endParaRPr>
          </a:p>
        </p:txBody>
      </p:sp>
      <p:sp>
        <p:nvSpPr>
          <p:cNvPr id="10" name="Cuadro de texto 2"/>
          <p:cNvSpPr txBox="1">
            <a:spLocks noChangeArrowheads="1"/>
          </p:cNvSpPr>
          <p:nvPr/>
        </p:nvSpPr>
        <p:spPr bwMode="auto">
          <a:xfrm>
            <a:off x="1875008" y="6282941"/>
            <a:ext cx="6732558" cy="276999"/>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r" defTabSz="457200" fontAlgn="base">
              <a:spcBef>
                <a:spcPct val="0"/>
              </a:spcBef>
            </a:pPr>
            <a:r>
              <a:rPr lang="es-ES" sz="1200" dirty="0" smtClean="0">
                <a:solidFill>
                  <a:prstClr val="black"/>
                </a:solidFill>
                <a:ea typeface="Batang"/>
              </a:rPr>
              <a:t>* Cálculo basado en saldos promedios ponderados según se ha ido incrementando el FANVIT </a:t>
            </a:r>
            <a:endParaRPr lang="es-MX" sz="1200" dirty="0">
              <a:solidFill>
                <a:prstClr val="black"/>
              </a:solidFill>
              <a:ea typeface="Batang"/>
            </a:endParaRPr>
          </a:p>
        </p:txBody>
      </p:sp>
    </p:spTree>
    <p:extLst>
      <p:ext uri="{BB962C8B-B14F-4D97-AF65-F5344CB8AC3E}">
        <p14:creationId xmlns:p14="http://schemas.microsoft.com/office/powerpoint/2010/main" val="42204635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10</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2" name="1 Rectángulo"/>
          <p:cNvSpPr/>
          <p:nvPr/>
        </p:nvSpPr>
        <p:spPr>
          <a:xfrm>
            <a:off x="561573" y="2317581"/>
            <a:ext cx="8009223" cy="3462486"/>
          </a:xfrm>
          <a:prstGeom prst="rect">
            <a:avLst/>
          </a:prstGeom>
        </p:spPr>
        <p:txBody>
          <a:bodyPr wrap="square">
            <a:spAutoFit/>
          </a:bodyPr>
          <a:lstStyle/>
          <a:p>
            <a:pPr marL="355600" indent="-355600" algn="just" defTabSz="457200">
              <a:spcAft>
                <a:spcPts val="1800"/>
              </a:spcAft>
              <a:buFont typeface="+mj-lt"/>
              <a:buAutoNum type="arabicPeriod"/>
            </a:pPr>
            <a:r>
              <a:rPr lang="es-MX" b="1" dirty="0">
                <a:solidFill>
                  <a:srgbClr val="B2B2B2"/>
                </a:solidFill>
              </a:rPr>
              <a:t>Informe sobre la estrategia de inversión y resultados del FANVIT.</a:t>
            </a:r>
          </a:p>
          <a:p>
            <a:pPr marL="355600" indent="-355600" algn="just" defTabSz="457200">
              <a:spcAft>
                <a:spcPts val="1800"/>
              </a:spcAft>
              <a:buFont typeface="+mj-lt"/>
              <a:buAutoNum type="arabicPeriod"/>
            </a:pPr>
            <a:r>
              <a:rPr lang="es-MX" b="1" dirty="0">
                <a:solidFill>
                  <a:schemeClr val="tx2"/>
                </a:solidFill>
              </a:rPr>
              <a:t>Propuesta del Marco de Gestión del Fondo de Protección de Pagos (FPP) y Fondo de Jubilaciones y Pensiones (FJP). </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Informe </a:t>
            </a:r>
            <a:r>
              <a:rPr lang="es-MX" b="1" dirty="0">
                <a:solidFill>
                  <a:srgbClr val="B2B2B2"/>
                </a:solidFill>
              </a:rPr>
              <a:t>sobre la selección de los asesores de inversión, custodio y fiduciario para el FPP y el FJP.</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Propuesta </a:t>
            </a:r>
            <a:r>
              <a:rPr lang="es-MX" b="1" dirty="0">
                <a:solidFill>
                  <a:srgbClr val="B2B2B2"/>
                </a:solidFill>
              </a:rPr>
              <a:t>de la creación del Fondo de Inversión del Infonavit (FINVIT)</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Asuntos </a:t>
            </a:r>
            <a:r>
              <a:rPr lang="es-MX" b="1" dirty="0">
                <a:solidFill>
                  <a:srgbClr val="B2B2B2"/>
                </a:solidFill>
              </a:rPr>
              <a:t>Generales.</a:t>
            </a:r>
          </a:p>
          <a:p>
            <a:pPr marL="355600" indent="-355600" algn="just" defTabSz="457200">
              <a:spcAft>
                <a:spcPts val="1800"/>
              </a:spcAft>
              <a:buFont typeface="+mj-lt"/>
              <a:buAutoNum type="arabicPeriod" startAt="4"/>
            </a:pPr>
            <a:endParaRPr lang="es-MX" b="1" dirty="0">
              <a:solidFill>
                <a:srgbClr val="B2B2B2"/>
              </a:solidFill>
            </a:endParaRPr>
          </a:p>
        </p:txBody>
      </p:sp>
      <p:sp>
        <p:nvSpPr>
          <p:cNvPr id="7" name="6 Rectángulo"/>
          <p:cNvSpPr/>
          <p:nvPr/>
        </p:nvSpPr>
        <p:spPr>
          <a:xfrm>
            <a:off x="397798" y="1176735"/>
            <a:ext cx="8323122" cy="646331"/>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 Grupo de Trabajo de Inversiones 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002</a:t>
            </a:r>
            <a:endParaRPr lang="es-MX" b="1" dirty="0">
              <a:solidFill>
                <a:prstClr val="black"/>
              </a:solidFill>
              <a:ea typeface="MS PGothic" pitchFamily="34" charset="-128"/>
              <a:cs typeface="Arial" pitchFamily="34" charset="0"/>
            </a:endParaRPr>
          </a:p>
          <a:p>
            <a:pPr algn="ctr" defTabSz="457200"/>
            <a:r>
              <a:rPr lang="es-MX" b="1" dirty="0" smtClean="0">
                <a:solidFill>
                  <a:prstClr val="black"/>
                </a:solidFill>
                <a:ea typeface="MS PGothic" pitchFamily="34" charset="-128"/>
                <a:cs typeface="Arial" pitchFamily="34" charset="0"/>
              </a:rPr>
              <a:t>6 de octubre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35952622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8921158" cy="720000"/>
          </a:xfrm>
          <a:prstGeom prst="rect">
            <a:avLst/>
          </a:prstGeom>
          <a:noFill/>
          <a:ln w="9525">
            <a:noFill/>
            <a:miter lim="800000"/>
            <a:headEnd/>
            <a:tailEnd/>
          </a:ln>
        </p:spPr>
        <p:txBody>
          <a:bodyPr lIns="91418" tIns="45709" rIns="91418" bIns="45709" anchor="ctr" anchorCtr="0"/>
          <a:lstStyle/>
          <a:p>
            <a:pPr defTabSz="457200" fontAlgn="base">
              <a:spcBef>
                <a:spcPct val="0"/>
              </a:spcBef>
              <a:spcAft>
                <a:spcPct val="0"/>
              </a:spcAft>
            </a:pPr>
            <a:r>
              <a:rPr lang="es-MX" sz="2200" dirty="0">
                <a:solidFill>
                  <a:schemeClr val="bg1"/>
                </a:solidFill>
                <a:latin typeface="+mj-lt"/>
                <a:ea typeface="MS PGothic" pitchFamily="34" charset="-128"/>
                <a:cs typeface="+mj-cs"/>
              </a:rPr>
              <a:t>Fondo de Protección de Pagos </a:t>
            </a:r>
          </a:p>
          <a:p>
            <a:pPr defTabSz="457200" fontAlgn="ctr">
              <a:spcBef>
                <a:spcPct val="0"/>
              </a:spcBef>
              <a:spcAft>
                <a:spcPct val="0"/>
              </a:spcAft>
            </a:pPr>
            <a:r>
              <a:rPr lang="es-MX" dirty="0" smtClean="0">
                <a:solidFill>
                  <a:prstClr val="white"/>
                </a:solidFill>
                <a:ea typeface="MS PGothic" pitchFamily="34" charset="-128"/>
                <a:cs typeface="Arial" pitchFamily="34" charset="0"/>
              </a:rPr>
              <a:t>(Presentado en el Comité de Inversiones 003)</a:t>
            </a:r>
            <a:endParaRPr lang="es-MX" dirty="0">
              <a:solidFill>
                <a:prstClr val="white"/>
              </a:solidFill>
              <a:ea typeface="MS PGothic" pitchFamily="34" charset="-128"/>
              <a:cs typeface="Arial"/>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11</a:t>
            </a:fld>
            <a:endParaRPr lang="es-ES" sz="1050" dirty="0">
              <a:solidFill>
                <a:prstClr val="black"/>
              </a:solidFill>
              <a:latin typeface="Arial" pitchFamily="34" charset="0"/>
              <a:cs typeface="Arial" pitchFamily="34" charset="0"/>
            </a:endParaRPr>
          </a:p>
        </p:txBody>
      </p:sp>
      <p:sp>
        <p:nvSpPr>
          <p:cNvPr id="2" name="1 Marcador de pie de página"/>
          <p:cNvSpPr>
            <a:spLocks noGrp="1"/>
          </p:cNvSpPr>
          <p:nvPr>
            <p:ph type="ftr" sz="quarter" idx="11"/>
          </p:nvPr>
        </p:nvSpPr>
        <p:spPr>
          <a:xfrm>
            <a:off x="65224" y="6282696"/>
            <a:ext cx="3957851" cy="547688"/>
          </a:xfrm>
        </p:spPr>
        <p:txBody>
          <a:bodyPr/>
          <a:lstStyle/>
          <a:p>
            <a:pPr marL="228600" indent="-228600">
              <a:buFontTx/>
              <a:buAutoNum type="arabicParenR"/>
            </a:pPr>
            <a:r>
              <a:rPr lang="es-MX" sz="900" dirty="0" smtClean="0">
                <a:solidFill>
                  <a:prstClr val="black">
                    <a:tint val="75000"/>
                  </a:prstClr>
                </a:solidFill>
              </a:rPr>
              <a:t>Cantidad al 30 de septiembre de 2014</a:t>
            </a:r>
          </a:p>
          <a:p>
            <a:pPr marL="228600" indent="-228600">
              <a:buFontTx/>
              <a:buAutoNum type="arabicParenR"/>
            </a:pPr>
            <a:r>
              <a:rPr lang="es-MX" sz="900" dirty="0" smtClean="0">
                <a:solidFill>
                  <a:prstClr val="black">
                    <a:tint val="75000"/>
                  </a:prstClr>
                </a:solidFill>
              </a:rPr>
              <a:t>Último rendimiento acumulado reportado al 30 de septiembre</a:t>
            </a:r>
          </a:p>
          <a:p>
            <a:pPr marL="228600" indent="-228600">
              <a:buFontTx/>
              <a:buAutoNum type="arabicParenR"/>
            </a:pPr>
            <a:r>
              <a:rPr lang="es-MX" sz="900" dirty="0" smtClean="0">
                <a:solidFill>
                  <a:prstClr val="black">
                    <a:tint val="75000"/>
                  </a:prstClr>
                </a:solidFill>
              </a:rPr>
              <a:t>Tasa mostrada en la página de BANXICO</a:t>
            </a:r>
          </a:p>
          <a:p>
            <a:pPr marL="228600" indent="-228600">
              <a:buFontTx/>
              <a:buAutoNum type="arabicParenR"/>
            </a:pPr>
            <a:r>
              <a:rPr lang="es-MX" sz="900" dirty="0" smtClean="0">
                <a:solidFill>
                  <a:prstClr val="black">
                    <a:tint val="75000"/>
                  </a:prstClr>
                </a:solidFill>
              </a:rPr>
              <a:t>Periodo de implementación 6 meses</a:t>
            </a:r>
          </a:p>
          <a:p>
            <a:pPr marL="228600" indent="-228600">
              <a:buFontTx/>
              <a:buAutoNum type="arabicParenR"/>
            </a:pPr>
            <a:endParaRPr lang="es-ES" sz="900" dirty="0">
              <a:solidFill>
                <a:prstClr val="black">
                  <a:tint val="75000"/>
                </a:prstClr>
              </a:solidFill>
            </a:endParaRPr>
          </a:p>
        </p:txBody>
      </p:sp>
      <p:sp>
        <p:nvSpPr>
          <p:cNvPr id="9" name="Rectangle 15"/>
          <p:cNvSpPr/>
          <p:nvPr/>
        </p:nvSpPr>
        <p:spPr>
          <a:xfrm rot="5400000">
            <a:off x="529286" y="2438867"/>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Recursos en el Fondo</a:t>
            </a:r>
          </a:p>
        </p:txBody>
      </p:sp>
      <p:sp>
        <p:nvSpPr>
          <p:cNvPr id="10" name="Rectangle 15"/>
          <p:cNvSpPr/>
          <p:nvPr/>
        </p:nvSpPr>
        <p:spPr>
          <a:xfrm rot="5400000">
            <a:off x="529285" y="3084862"/>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Rendimiento</a:t>
            </a:r>
          </a:p>
        </p:txBody>
      </p:sp>
      <p:sp>
        <p:nvSpPr>
          <p:cNvPr id="11" name="Rectangle 15"/>
          <p:cNvSpPr/>
          <p:nvPr/>
        </p:nvSpPr>
        <p:spPr>
          <a:xfrm rot="5400000">
            <a:off x="601285" y="3638379"/>
            <a:ext cx="396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457200">
              <a:defRPr/>
            </a:pPr>
            <a:r>
              <a:rPr lang="es-MX" sz="1400" b="1" dirty="0" smtClean="0">
                <a:solidFill>
                  <a:prstClr val="white"/>
                </a:solidFill>
              </a:rPr>
              <a:t>Fiduciario</a:t>
            </a:r>
            <a:endParaRPr lang="es-MX" sz="1400" b="1" dirty="0">
              <a:solidFill>
                <a:prstClr val="white"/>
              </a:solidFill>
            </a:endParaRPr>
          </a:p>
        </p:txBody>
      </p:sp>
      <p:sp>
        <p:nvSpPr>
          <p:cNvPr id="12" name="Rectangle 15"/>
          <p:cNvSpPr/>
          <p:nvPr/>
        </p:nvSpPr>
        <p:spPr>
          <a:xfrm rot="5400000">
            <a:off x="622471" y="4067564"/>
            <a:ext cx="35362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err="1">
                <a:solidFill>
                  <a:prstClr val="white"/>
                </a:solidFill>
              </a:rPr>
              <a:t>Asset</a:t>
            </a:r>
            <a:r>
              <a:rPr lang="es-MX" sz="1400" b="1" dirty="0">
                <a:solidFill>
                  <a:prstClr val="white"/>
                </a:solidFill>
              </a:rPr>
              <a:t> Manager</a:t>
            </a:r>
          </a:p>
        </p:txBody>
      </p:sp>
      <p:sp>
        <p:nvSpPr>
          <p:cNvPr id="13" name="Rectangle 15"/>
          <p:cNvSpPr/>
          <p:nvPr/>
        </p:nvSpPr>
        <p:spPr>
          <a:xfrm rot="5400000">
            <a:off x="499910" y="4617771"/>
            <a:ext cx="576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Área </a:t>
            </a:r>
            <a:r>
              <a:rPr lang="es-MX" sz="1400" b="1" dirty="0" smtClean="0">
                <a:solidFill>
                  <a:prstClr val="white"/>
                </a:solidFill>
              </a:rPr>
              <a:t>responsable </a:t>
            </a:r>
            <a:r>
              <a:rPr lang="es-MX" sz="1400" b="1" dirty="0" err="1" smtClean="0">
                <a:solidFill>
                  <a:prstClr val="white"/>
                </a:solidFill>
              </a:rPr>
              <a:t>admon</a:t>
            </a:r>
            <a:r>
              <a:rPr lang="es-MX" sz="1400" b="1" dirty="0" smtClean="0">
                <a:solidFill>
                  <a:prstClr val="white"/>
                </a:solidFill>
              </a:rPr>
              <a:t>.</a:t>
            </a:r>
            <a:endParaRPr lang="es-MX" sz="1400" b="1" dirty="0">
              <a:solidFill>
                <a:prstClr val="white"/>
              </a:solidFill>
            </a:endParaRPr>
          </a:p>
        </p:txBody>
      </p:sp>
      <p:sp>
        <p:nvSpPr>
          <p:cNvPr id="14" name="Rectangle 15"/>
          <p:cNvSpPr/>
          <p:nvPr/>
        </p:nvSpPr>
        <p:spPr>
          <a:xfrm rot="5400000">
            <a:off x="476343" y="5269133"/>
            <a:ext cx="62313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Mandato de Inversión</a:t>
            </a:r>
          </a:p>
        </p:txBody>
      </p:sp>
      <p:sp>
        <p:nvSpPr>
          <p:cNvPr id="16" name="TextColumnContent"/>
          <p:cNvSpPr>
            <a:spLocks noChangeArrowheads="1"/>
          </p:cNvSpPr>
          <p:nvPr/>
        </p:nvSpPr>
        <p:spPr bwMode="gray">
          <a:xfrm>
            <a:off x="1549046" y="2868172"/>
            <a:ext cx="3202651" cy="600350"/>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err="1">
                <a:solidFill>
                  <a:srgbClr val="000000"/>
                </a:solidFill>
              </a:rPr>
              <a:t>AuM</a:t>
            </a:r>
            <a:r>
              <a:rPr lang="es-MX" sz="1200" dirty="0">
                <a:solidFill>
                  <a:srgbClr val="000000"/>
                </a:solidFill>
              </a:rPr>
              <a:t>: </a:t>
            </a:r>
            <a:r>
              <a:rPr lang="es-MX" sz="1200" dirty="0" smtClean="0">
                <a:solidFill>
                  <a:srgbClr val="000000"/>
                </a:solidFill>
              </a:rPr>
              <a:t>2,896,000,000 pesos.</a:t>
            </a:r>
            <a:r>
              <a:rPr lang="es-MX" sz="1200" baseline="30000" dirty="0" smtClean="0">
                <a:solidFill>
                  <a:srgbClr val="000000"/>
                </a:solidFill>
              </a:rPr>
              <a:t>1</a:t>
            </a:r>
          </a:p>
          <a:p>
            <a:pPr marL="180975" lvl="1" indent="-174625">
              <a:buClr>
                <a:srgbClr val="BB2D2C"/>
              </a:buClr>
              <a:buSzPct val="100000"/>
              <a:buFont typeface="Calibri"/>
              <a:buChar char="•"/>
            </a:pPr>
            <a:r>
              <a:rPr lang="es-MX" sz="1200" dirty="0">
                <a:solidFill>
                  <a:srgbClr val="000000"/>
                </a:solidFill>
              </a:rPr>
              <a:t>Expectativa de </a:t>
            </a:r>
            <a:r>
              <a:rPr lang="es-MX" sz="1200" dirty="0" err="1" smtClean="0">
                <a:solidFill>
                  <a:srgbClr val="000000"/>
                </a:solidFill>
              </a:rPr>
              <a:t>AuM</a:t>
            </a:r>
            <a:r>
              <a:rPr lang="es-MX" sz="1200" dirty="0" smtClean="0">
                <a:solidFill>
                  <a:srgbClr val="000000"/>
                </a:solidFill>
              </a:rPr>
              <a:t> </a:t>
            </a:r>
            <a:r>
              <a:rPr lang="es-MX" sz="1200" dirty="0">
                <a:solidFill>
                  <a:srgbClr val="000000"/>
                </a:solidFill>
              </a:rPr>
              <a:t>a 3 años:  </a:t>
            </a:r>
            <a:r>
              <a:rPr lang="es-MX" sz="1200" dirty="0" smtClean="0">
                <a:solidFill>
                  <a:srgbClr val="000000"/>
                </a:solidFill>
              </a:rPr>
              <a:t>3,400,000,000 pesos</a:t>
            </a:r>
            <a:endParaRPr lang="es-MX" sz="1200" baseline="30000" dirty="0">
              <a:solidFill>
                <a:srgbClr val="000000"/>
              </a:solidFill>
            </a:endParaRPr>
          </a:p>
        </p:txBody>
      </p:sp>
      <p:sp>
        <p:nvSpPr>
          <p:cNvPr id="17" name="TextColumnContent"/>
          <p:cNvSpPr>
            <a:spLocks noChangeArrowheads="1"/>
          </p:cNvSpPr>
          <p:nvPr/>
        </p:nvSpPr>
        <p:spPr bwMode="gray">
          <a:xfrm>
            <a:off x="1549047" y="3628534"/>
            <a:ext cx="3100490" cy="428330"/>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3.2%</a:t>
            </a:r>
            <a:r>
              <a:rPr lang="es-MX" sz="1200" baseline="30000" dirty="0" smtClean="0">
                <a:solidFill>
                  <a:srgbClr val="000000"/>
                </a:solidFill>
              </a:rPr>
              <a:t>2</a:t>
            </a:r>
            <a:endParaRPr lang="es-MX" sz="1200" baseline="30000" dirty="0">
              <a:solidFill>
                <a:srgbClr val="000000"/>
              </a:solidFill>
            </a:endParaRPr>
          </a:p>
        </p:txBody>
      </p:sp>
      <p:sp>
        <p:nvSpPr>
          <p:cNvPr id="20" name="TextColumnContent"/>
          <p:cNvSpPr>
            <a:spLocks noChangeArrowheads="1"/>
          </p:cNvSpPr>
          <p:nvPr/>
        </p:nvSpPr>
        <p:spPr bwMode="gray">
          <a:xfrm>
            <a:off x="1549047" y="4213003"/>
            <a:ext cx="3100490" cy="292234"/>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HSBC</a:t>
            </a:r>
          </a:p>
        </p:txBody>
      </p:sp>
      <p:sp>
        <p:nvSpPr>
          <p:cNvPr id="22" name="TextColumnContent"/>
          <p:cNvSpPr>
            <a:spLocks noChangeArrowheads="1"/>
          </p:cNvSpPr>
          <p:nvPr/>
        </p:nvSpPr>
        <p:spPr bwMode="gray">
          <a:xfrm>
            <a:off x="1549047" y="4654144"/>
            <a:ext cx="3100490" cy="292234"/>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HSBC</a:t>
            </a:r>
          </a:p>
        </p:txBody>
      </p:sp>
      <p:sp>
        <p:nvSpPr>
          <p:cNvPr id="24" name="TextColumnContent"/>
          <p:cNvSpPr>
            <a:spLocks noChangeArrowheads="1"/>
          </p:cNvSpPr>
          <p:nvPr/>
        </p:nvSpPr>
        <p:spPr bwMode="gray">
          <a:xfrm>
            <a:off x="1549047" y="5027203"/>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Subdirección General de  Administración de Cartera</a:t>
            </a:r>
          </a:p>
        </p:txBody>
      </p:sp>
      <p:sp>
        <p:nvSpPr>
          <p:cNvPr id="25" name="TextColumnContent"/>
          <p:cNvSpPr>
            <a:spLocks noChangeArrowheads="1"/>
          </p:cNvSpPr>
          <p:nvPr/>
        </p:nvSpPr>
        <p:spPr bwMode="gray">
          <a:xfrm>
            <a:off x="1549047" y="569822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Instrumentos de deuda sujetos a reporto, emitidos por el Gobierno </a:t>
            </a:r>
            <a:r>
              <a:rPr lang="es-MX" sz="1200" dirty="0" smtClean="0">
                <a:solidFill>
                  <a:srgbClr val="000000"/>
                </a:solidFill>
              </a:rPr>
              <a:t>Federal y/o Banca de Desarrollo</a:t>
            </a:r>
            <a:endParaRPr lang="es-MX" sz="1200" dirty="0">
              <a:solidFill>
                <a:srgbClr val="000000"/>
              </a:solidFill>
            </a:endParaRPr>
          </a:p>
        </p:txBody>
      </p:sp>
      <p:sp>
        <p:nvSpPr>
          <p:cNvPr id="26" name="Rectangle 15"/>
          <p:cNvSpPr/>
          <p:nvPr/>
        </p:nvSpPr>
        <p:spPr>
          <a:xfrm rot="5400000">
            <a:off x="231895" y="1471537"/>
            <a:ext cx="1139325"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Objetivo</a:t>
            </a:r>
          </a:p>
        </p:txBody>
      </p:sp>
      <p:sp>
        <p:nvSpPr>
          <p:cNvPr id="27" name="TextColumnContent"/>
          <p:cNvSpPr>
            <a:spLocks noChangeArrowheads="1"/>
          </p:cNvSpPr>
          <p:nvPr/>
        </p:nvSpPr>
        <p:spPr bwMode="gray">
          <a:xfrm>
            <a:off x="1551320" y="1640243"/>
            <a:ext cx="3098217" cy="1102957"/>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Cobertura contra el riesgo que los acreditados derechohabientes  desempleados incumplan con la obligación de pago de sus amortizaciones mensuales del crédito de vivienda que el INFONAVIT les ha otorgado.</a:t>
            </a:r>
          </a:p>
        </p:txBody>
      </p:sp>
      <p:sp>
        <p:nvSpPr>
          <p:cNvPr id="28" name="ColumnHeader"/>
          <p:cNvSpPr>
            <a:spLocks noChangeArrowheads="1"/>
          </p:cNvSpPr>
          <p:nvPr/>
        </p:nvSpPr>
        <p:spPr bwMode="gray">
          <a:xfrm>
            <a:off x="93422" y="1108264"/>
            <a:ext cx="4615053"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Descripción</a:t>
            </a:r>
            <a:endParaRPr lang="es-MX" sz="1600" b="1" dirty="0">
              <a:solidFill>
                <a:prstClr val="black"/>
              </a:solidFill>
            </a:endParaRPr>
          </a:p>
        </p:txBody>
      </p:sp>
      <p:sp>
        <p:nvSpPr>
          <p:cNvPr id="29" name="ColumnHeader"/>
          <p:cNvSpPr>
            <a:spLocks noChangeArrowheads="1"/>
          </p:cNvSpPr>
          <p:nvPr/>
        </p:nvSpPr>
        <p:spPr bwMode="gray">
          <a:xfrm>
            <a:off x="5474974" y="1108264"/>
            <a:ext cx="3600786"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Estrategia Propuesta</a:t>
            </a:r>
            <a:endParaRPr lang="es-MX" sz="1600" b="1" dirty="0">
              <a:solidFill>
                <a:prstClr val="black"/>
              </a:solidFill>
            </a:endParaRPr>
          </a:p>
        </p:txBody>
      </p:sp>
      <p:sp>
        <p:nvSpPr>
          <p:cNvPr id="30" name="FlowTriangle"/>
          <p:cNvSpPr>
            <a:spLocks noChangeArrowheads="1"/>
          </p:cNvSpPr>
          <p:nvPr/>
        </p:nvSpPr>
        <p:spPr bwMode="gray">
          <a:xfrm rot="5400000">
            <a:off x="2947396" y="3777724"/>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31" name="Quadrant4"/>
          <p:cNvSpPr>
            <a:spLocks noChangeArrowheads="1"/>
          </p:cNvSpPr>
          <p:nvPr/>
        </p:nvSpPr>
        <p:spPr bwMode="gray">
          <a:xfrm>
            <a:off x="7493842"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r>
              <a:rPr lang="es-MX" sz="1200" dirty="0" smtClean="0">
                <a:solidFill>
                  <a:prstClr val="black"/>
                </a:solidFill>
              </a:rPr>
              <a:t>Obtener </a:t>
            </a:r>
            <a:r>
              <a:rPr lang="es-MX" sz="1200" dirty="0">
                <a:solidFill>
                  <a:prstClr val="black"/>
                </a:solidFill>
              </a:rPr>
              <a:t>un rendimiento neto nominal anual </a:t>
            </a:r>
            <a:r>
              <a:rPr lang="es-MX" sz="1200" dirty="0" smtClean="0">
                <a:solidFill>
                  <a:prstClr val="black"/>
                </a:solidFill>
              </a:rPr>
              <a:t>mayor o </a:t>
            </a:r>
            <a:r>
              <a:rPr lang="es-MX" sz="1200" dirty="0">
                <a:solidFill>
                  <a:prstClr val="black"/>
                </a:solidFill>
              </a:rPr>
              <a:t>igual al promedio ponderado de las Siefores </a:t>
            </a:r>
            <a:r>
              <a:rPr lang="es-MX" sz="1200" dirty="0" smtClean="0">
                <a:solidFill>
                  <a:prstClr val="black"/>
                </a:solidFill>
              </a:rPr>
              <a:t>Básica 1.</a:t>
            </a:r>
            <a:endParaRPr lang="es-MX" sz="1200" b="1" dirty="0" smtClean="0">
              <a:solidFill>
                <a:prstClr val="black"/>
              </a:solidFill>
            </a:endParaRPr>
          </a:p>
          <a:p>
            <a:pPr marL="180975" lvl="1" indent="-174625">
              <a:buClr>
                <a:srgbClr val="BB2D2C"/>
              </a:buClr>
              <a:buSzPct val="100000"/>
            </a:pPr>
            <a:endParaRPr lang="es-MX" sz="1200" b="1" dirty="0" smtClean="0">
              <a:solidFill>
                <a:prstClr val="black"/>
              </a:solidFill>
            </a:endParaRPr>
          </a:p>
        </p:txBody>
      </p:sp>
      <p:sp>
        <p:nvSpPr>
          <p:cNvPr id="32" name="Quadrant2"/>
          <p:cNvSpPr>
            <a:spLocks noChangeArrowheads="1"/>
          </p:cNvSpPr>
          <p:nvPr/>
        </p:nvSpPr>
        <p:spPr bwMode="gray">
          <a:xfrm>
            <a:off x="7493842"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prstClr val="black"/>
              </a:solidFill>
            </a:endParaRPr>
          </a:p>
          <a:p>
            <a:pPr marL="180975" lvl="1" indent="-174625">
              <a:buClr>
                <a:srgbClr val="BB2D2C"/>
              </a:buClr>
              <a:buSzPct val="100000"/>
              <a:buFont typeface="Calibri"/>
              <a:buChar char="•"/>
            </a:pPr>
            <a:r>
              <a:rPr lang="es-MX" sz="1200" dirty="0">
                <a:solidFill>
                  <a:prstClr val="black"/>
                </a:solidFill>
              </a:rPr>
              <a:t>Fomentar la toma de riesgos prudente estableciendo y adhiriéndose a un m</a:t>
            </a:r>
            <a:r>
              <a:rPr lang="es-MX" sz="1200" dirty="0" smtClean="0">
                <a:solidFill>
                  <a:prstClr val="black"/>
                </a:solidFill>
              </a:rPr>
              <a:t>arco </a:t>
            </a:r>
            <a:r>
              <a:rPr lang="es-MX" sz="1200" dirty="0">
                <a:solidFill>
                  <a:prstClr val="black"/>
                </a:solidFill>
              </a:rPr>
              <a:t>de administración de </a:t>
            </a:r>
            <a:r>
              <a:rPr lang="es-MX" sz="1200" dirty="0" smtClean="0">
                <a:solidFill>
                  <a:prstClr val="black"/>
                </a:solidFill>
              </a:rPr>
              <a:t>riesgos de acuerdo a un Marco de Gestión.</a:t>
            </a:r>
            <a:endParaRPr lang="es-MX" sz="600" b="1" u="sng" dirty="0" smtClean="0">
              <a:solidFill>
                <a:prstClr val="black"/>
              </a:solidFill>
            </a:endParaRPr>
          </a:p>
        </p:txBody>
      </p:sp>
      <p:sp>
        <p:nvSpPr>
          <p:cNvPr id="33" name="Rectangle 8"/>
          <p:cNvSpPr>
            <a:spLocks noChangeArrowheads="1"/>
          </p:cNvSpPr>
          <p:nvPr/>
        </p:nvSpPr>
        <p:spPr bwMode="auto">
          <a:xfrm>
            <a:off x="6359880"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Actual</a:t>
            </a:r>
            <a:endParaRPr lang="es-MX" sz="1400" b="1" dirty="0">
              <a:solidFill>
                <a:prstClr val="black"/>
              </a:solidFill>
            </a:endParaRPr>
          </a:p>
        </p:txBody>
      </p:sp>
      <p:sp>
        <p:nvSpPr>
          <p:cNvPr id="34" name="Rectangle 9"/>
          <p:cNvSpPr>
            <a:spLocks noChangeArrowheads="1"/>
          </p:cNvSpPr>
          <p:nvPr/>
        </p:nvSpPr>
        <p:spPr bwMode="auto">
          <a:xfrm>
            <a:off x="7584139" y="1539151"/>
            <a:ext cx="1481019" cy="411488"/>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Propuesta</a:t>
            </a:r>
            <a:r>
              <a:rPr lang="es-MX" sz="1400" b="1" baseline="30000" dirty="0" smtClean="0">
                <a:solidFill>
                  <a:prstClr val="black"/>
                </a:solidFill>
              </a:rPr>
              <a:t>4</a:t>
            </a:r>
            <a:endParaRPr lang="es-MX" sz="1400" b="1" baseline="30000" dirty="0">
              <a:solidFill>
                <a:prstClr val="black"/>
              </a:solidFill>
            </a:endParaRPr>
          </a:p>
        </p:txBody>
      </p:sp>
      <p:sp>
        <p:nvSpPr>
          <p:cNvPr id="36" name="Rectangle 12"/>
          <p:cNvSpPr>
            <a:spLocks noChangeArrowheads="1"/>
          </p:cNvSpPr>
          <p:nvPr/>
        </p:nvSpPr>
        <p:spPr bwMode="auto">
          <a:xfrm>
            <a:off x="5076978" y="2752171"/>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Inversión</a:t>
            </a:r>
            <a:endParaRPr lang="es-MX" sz="1300" b="1" dirty="0">
              <a:solidFill>
                <a:prstClr val="black"/>
              </a:solidFill>
            </a:endParaRPr>
          </a:p>
        </p:txBody>
      </p:sp>
      <p:sp>
        <p:nvSpPr>
          <p:cNvPr id="37" name="Quadrant3"/>
          <p:cNvSpPr>
            <a:spLocks noChangeArrowheads="1"/>
          </p:cNvSpPr>
          <p:nvPr/>
        </p:nvSpPr>
        <p:spPr bwMode="gray">
          <a:xfrm>
            <a:off x="5843901"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r>
              <a:rPr lang="es-MX" sz="1200" dirty="0" smtClean="0">
                <a:solidFill>
                  <a:prstClr val="black"/>
                </a:solidFill>
              </a:rPr>
              <a:t>La </a:t>
            </a:r>
            <a:r>
              <a:rPr lang="es-MX" sz="1200" dirty="0">
                <a:solidFill>
                  <a:prstClr val="black"/>
                </a:solidFill>
              </a:rPr>
              <a:t>tasa ponderada de fondeo gubernamental </a:t>
            </a:r>
            <a:r>
              <a:rPr lang="es-MX" sz="1200" dirty="0" smtClean="0">
                <a:solidFill>
                  <a:prstClr val="black"/>
                </a:solidFill>
              </a:rPr>
              <a:t>de Banxico.</a:t>
            </a:r>
            <a:r>
              <a:rPr lang="es-MX" sz="1200" baseline="30000" dirty="0" smtClean="0">
                <a:solidFill>
                  <a:prstClr val="black"/>
                </a:solidFill>
              </a:rPr>
              <a:t>3</a:t>
            </a:r>
            <a:endParaRPr lang="es-MX" sz="1200" baseline="30000" dirty="0">
              <a:solidFill>
                <a:srgbClr val="000000"/>
              </a:solidFill>
              <a:cs typeface="Arial" panose="020B0604020202020204" pitchFamily="34" charset="0"/>
            </a:endParaRPr>
          </a:p>
          <a:p>
            <a:pPr marL="180975" lvl="1" indent="-174625">
              <a:buClr>
                <a:srgbClr val="BB2D2C"/>
              </a:buClr>
              <a:buSzPct val="100000"/>
              <a:buFont typeface="Calibri"/>
              <a:buChar char="•"/>
            </a:pPr>
            <a:endParaRPr lang="es-MX" sz="600" b="1" dirty="0">
              <a:solidFill>
                <a:srgbClr val="000000"/>
              </a:solidFill>
            </a:endParaRPr>
          </a:p>
        </p:txBody>
      </p:sp>
      <p:sp>
        <p:nvSpPr>
          <p:cNvPr id="38" name="Quadrant1"/>
          <p:cNvSpPr>
            <a:spLocks noChangeArrowheads="1"/>
          </p:cNvSpPr>
          <p:nvPr/>
        </p:nvSpPr>
        <p:spPr bwMode="gray">
          <a:xfrm>
            <a:off x="5843901"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srgbClr val="BB2D2C"/>
              </a:solidFill>
            </a:endParaRPr>
          </a:p>
          <a:p>
            <a:pPr marL="180975" lvl="1" indent="-174625">
              <a:buClr>
                <a:srgbClr val="BB2D2C"/>
              </a:buClr>
              <a:buSzPct val="100000"/>
              <a:buFont typeface="Calibri"/>
              <a:buChar char="•"/>
            </a:pPr>
            <a:r>
              <a:rPr lang="es-MX" sz="1200" dirty="0" smtClean="0">
                <a:solidFill>
                  <a:prstClr val="black"/>
                </a:solidFill>
              </a:rPr>
              <a:t>Tener </a:t>
            </a:r>
            <a:r>
              <a:rPr lang="es-MX" sz="1200" dirty="0">
                <a:solidFill>
                  <a:prstClr val="black"/>
                </a:solidFill>
              </a:rPr>
              <a:t>una exposición mínima a factores de mercado y de crédito. </a:t>
            </a:r>
            <a:endParaRPr lang="es-MX" sz="1200" dirty="0" smtClean="0">
              <a:solidFill>
                <a:prstClr val="black"/>
              </a:solidFill>
            </a:endParaRPr>
          </a:p>
          <a:p>
            <a:pPr marL="180975" lvl="1" indent="-174625">
              <a:buClr>
                <a:srgbClr val="BB2D2C"/>
              </a:buClr>
              <a:buSzPct val="100000"/>
              <a:buFont typeface="Calibri"/>
              <a:buChar char="•"/>
            </a:pPr>
            <a:r>
              <a:rPr lang="es-MX" sz="1200" dirty="0" smtClean="0">
                <a:solidFill>
                  <a:prstClr val="black"/>
                </a:solidFill>
              </a:rPr>
              <a:t>No </a:t>
            </a:r>
            <a:r>
              <a:rPr lang="es-MX" sz="1200" dirty="0">
                <a:solidFill>
                  <a:prstClr val="black"/>
                </a:solidFill>
              </a:rPr>
              <a:t>hay medidas de riesgo.</a:t>
            </a:r>
            <a:endParaRPr lang="es-MX" sz="600" b="1" dirty="0" smtClean="0">
              <a:solidFill>
                <a:srgbClr val="000000"/>
              </a:solidFill>
            </a:endParaRPr>
          </a:p>
        </p:txBody>
      </p:sp>
      <p:sp>
        <p:nvSpPr>
          <p:cNvPr id="43" name="TextBox 65"/>
          <p:cNvSpPr txBox="1"/>
          <p:nvPr/>
        </p:nvSpPr>
        <p:spPr>
          <a:xfrm>
            <a:off x="4751698" y="1940844"/>
            <a:ext cx="1019519" cy="292388"/>
          </a:xfrm>
          <a:prstGeom prst="rect">
            <a:avLst/>
          </a:prstGeom>
          <a:noFill/>
        </p:spPr>
        <p:txBody>
          <a:bodyPr wrap="square" rtlCol="0">
            <a:spAutoFit/>
          </a:bodyPr>
          <a:lstStyle/>
          <a:p>
            <a:pPr algn="r"/>
            <a:r>
              <a:rPr lang="es-MX" sz="1300" b="1" u="sng" dirty="0" smtClean="0">
                <a:solidFill>
                  <a:prstClr val="black"/>
                </a:solidFill>
              </a:rPr>
              <a:t>Objetivos</a:t>
            </a:r>
          </a:p>
        </p:txBody>
      </p:sp>
      <p:sp>
        <p:nvSpPr>
          <p:cNvPr id="44" name="Rectangle 12"/>
          <p:cNvSpPr>
            <a:spLocks noChangeArrowheads="1"/>
          </p:cNvSpPr>
          <p:nvPr/>
        </p:nvSpPr>
        <p:spPr bwMode="auto">
          <a:xfrm>
            <a:off x="5079250" y="4296667"/>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Riesgos</a:t>
            </a:r>
            <a:endParaRPr lang="es-MX" sz="1300" b="1" dirty="0">
              <a:solidFill>
                <a:prstClr val="black"/>
              </a:solidFill>
            </a:endParaRPr>
          </a:p>
        </p:txBody>
      </p:sp>
      <p:cxnSp>
        <p:nvCxnSpPr>
          <p:cNvPr id="35" name="Straight Connector 9"/>
          <p:cNvCxnSpPr/>
          <p:nvPr/>
        </p:nvCxnSpPr>
        <p:spPr>
          <a:xfrm>
            <a:off x="103896" y="2811146"/>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9"/>
          <p:cNvCxnSpPr/>
          <p:nvPr/>
        </p:nvCxnSpPr>
        <p:spPr>
          <a:xfrm>
            <a:off x="92520" y="346852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0" name="Straight Connector 9"/>
          <p:cNvCxnSpPr/>
          <p:nvPr/>
        </p:nvCxnSpPr>
        <p:spPr>
          <a:xfrm>
            <a:off x="106168" y="4096330"/>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9"/>
          <p:cNvCxnSpPr/>
          <p:nvPr/>
        </p:nvCxnSpPr>
        <p:spPr>
          <a:xfrm>
            <a:off x="78872" y="4574010"/>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2" name="Straight Connector 9"/>
          <p:cNvCxnSpPr/>
          <p:nvPr/>
        </p:nvCxnSpPr>
        <p:spPr>
          <a:xfrm>
            <a:off x="106168" y="4983450"/>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9"/>
          <p:cNvCxnSpPr/>
          <p:nvPr/>
        </p:nvCxnSpPr>
        <p:spPr>
          <a:xfrm>
            <a:off x="65224" y="565220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46" name="1 Marcador de pie de página"/>
          <p:cNvSpPr txBox="1">
            <a:spLocks/>
          </p:cNvSpPr>
          <p:nvPr/>
        </p:nvSpPr>
        <p:spPr>
          <a:xfrm>
            <a:off x="5843901" y="6008852"/>
            <a:ext cx="3957851" cy="547688"/>
          </a:xfrm>
          <a:prstGeom prst="rect">
            <a:avLst/>
          </a:prstGeom>
        </p:spPr>
        <p:txBody>
          <a:bodyPr/>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marL="228600" indent="-228600">
              <a:buFontTx/>
              <a:buAutoNum type="arabicParenR"/>
            </a:pPr>
            <a:endParaRPr lang="es-ES" sz="1100" dirty="0">
              <a:solidFill>
                <a:prstClr val="black">
                  <a:tint val="75000"/>
                </a:prstClr>
              </a:solidFill>
            </a:endParaRPr>
          </a:p>
        </p:txBody>
      </p:sp>
    </p:spTree>
    <p:extLst>
      <p:ext uri="{BB962C8B-B14F-4D97-AF65-F5344CB8AC3E}">
        <p14:creationId xmlns:p14="http://schemas.microsoft.com/office/powerpoint/2010/main" val="3577870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4000" y="288000"/>
            <a:ext cx="8762494"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Fondo de Jubilaciones y Pensiones</a:t>
            </a:r>
          </a:p>
          <a:p>
            <a:pPr defTabSz="457200" fontAlgn="ctr">
              <a:spcBef>
                <a:spcPct val="0"/>
              </a:spcBef>
              <a:spcAft>
                <a:spcPct val="0"/>
              </a:spcAft>
            </a:pPr>
            <a:r>
              <a:rPr lang="es-MX" dirty="0" smtClean="0">
                <a:solidFill>
                  <a:prstClr val="white"/>
                </a:solidFill>
                <a:ea typeface="MS PGothic" pitchFamily="34" charset="-128"/>
                <a:cs typeface="Arial" pitchFamily="34" charset="0"/>
              </a:rPr>
              <a:t>(Presentado en el Comité de Inversiones 003)</a:t>
            </a:r>
            <a:endParaRPr lang="es-MX" dirty="0">
              <a:solidFill>
                <a:prstClr val="white"/>
              </a:solidFill>
              <a:ea typeface="MS PGothic" pitchFamily="34" charset="-128"/>
              <a:cs typeface="Arial"/>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12</a:t>
            </a:fld>
            <a:endParaRPr lang="es-ES" sz="1050" dirty="0">
              <a:solidFill>
                <a:prstClr val="black"/>
              </a:solidFill>
              <a:latin typeface="Arial" pitchFamily="34" charset="0"/>
              <a:cs typeface="Arial" pitchFamily="34" charset="0"/>
            </a:endParaRPr>
          </a:p>
        </p:txBody>
      </p:sp>
      <p:sp>
        <p:nvSpPr>
          <p:cNvPr id="9" name="Rectangle 15"/>
          <p:cNvSpPr/>
          <p:nvPr/>
        </p:nvSpPr>
        <p:spPr>
          <a:xfrm rot="5400000">
            <a:off x="433793" y="2339254"/>
            <a:ext cx="73098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Recursos en el Fondo</a:t>
            </a:r>
          </a:p>
        </p:txBody>
      </p:sp>
      <p:sp>
        <p:nvSpPr>
          <p:cNvPr id="10" name="Rectangle 15"/>
          <p:cNvSpPr/>
          <p:nvPr/>
        </p:nvSpPr>
        <p:spPr>
          <a:xfrm rot="5400000">
            <a:off x="529285" y="3142012"/>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Rendimiento</a:t>
            </a:r>
          </a:p>
        </p:txBody>
      </p:sp>
      <p:sp>
        <p:nvSpPr>
          <p:cNvPr id="11" name="Rectangle 15"/>
          <p:cNvSpPr/>
          <p:nvPr/>
        </p:nvSpPr>
        <p:spPr>
          <a:xfrm rot="5400000">
            <a:off x="617857" y="3678958"/>
            <a:ext cx="362857"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457200">
              <a:defRPr/>
            </a:pPr>
            <a:r>
              <a:rPr lang="es-MX" sz="1400" b="1" dirty="0">
                <a:solidFill>
                  <a:prstClr val="white"/>
                </a:solidFill>
              </a:rPr>
              <a:t>Fiduciario</a:t>
            </a:r>
          </a:p>
        </p:txBody>
      </p:sp>
      <p:sp>
        <p:nvSpPr>
          <p:cNvPr id="12" name="Rectangle 15"/>
          <p:cNvSpPr/>
          <p:nvPr/>
        </p:nvSpPr>
        <p:spPr>
          <a:xfrm rot="5400000">
            <a:off x="622471" y="4097418"/>
            <a:ext cx="353626"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err="1">
                <a:solidFill>
                  <a:prstClr val="white"/>
                </a:solidFill>
              </a:rPr>
              <a:t>Asset</a:t>
            </a:r>
            <a:r>
              <a:rPr lang="es-MX" sz="1400" b="1" dirty="0">
                <a:solidFill>
                  <a:prstClr val="white"/>
                </a:solidFill>
              </a:rPr>
              <a:t> Manager</a:t>
            </a:r>
          </a:p>
        </p:txBody>
      </p:sp>
      <p:sp>
        <p:nvSpPr>
          <p:cNvPr id="13" name="Rectangle 15"/>
          <p:cNvSpPr/>
          <p:nvPr/>
        </p:nvSpPr>
        <p:spPr>
          <a:xfrm rot="5400000">
            <a:off x="517910" y="4602329"/>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Área responsable</a:t>
            </a:r>
          </a:p>
        </p:txBody>
      </p:sp>
      <p:sp>
        <p:nvSpPr>
          <p:cNvPr id="14" name="Rectangle 15"/>
          <p:cNvSpPr/>
          <p:nvPr/>
        </p:nvSpPr>
        <p:spPr>
          <a:xfrm rot="5400000">
            <a:off x="476343" y="5258043"/>
            <a:ext cx="62313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a:solidFill>
                  <a:prstClr val="white"/>
                </a:solidFill>
              </a:rPr>
              <a:t>Mandato de Inversión</a:t>
            </a:r>
          </a:p>
        </p:txBody>
      </p:sp>
      <p:sp>
        <p:nvSpPr>
          <p:cNvPr id="16" name="TextColumnContent"/>
          <p:cNvSpPr>
            <a:spLocks noChangeArrowheads="1"/>
          </p:cNvSpPr>
          <p:nvPr/>
        </p:nvSpPr>
        <p:spPr bwMode="gray">
          <a:xfrm>
            <a:off x="1549046" y="2720363"/>
            <a:ext cx="3363085" cy="584469"/>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err="1">
                <a:solidFill>
                  <a:srgbClr val="000000"/>
                </a:solidFill>
              </a:rPr>
              <a:t>AuM</a:t>
            </a:r>
            <a:r>
              <a:rPr lang="es-MX" sz="1200" dirty="0">
                <a:solidFill>
                  <a:srgbClr val="000000"/>
                </a:solidFill>
              </a:rPr>
              <a:t>: </a:t>
            </a:r>
            <a:r>
              <a:rPr lang="es-MX" sz="1200" dirty="0" smtClean="0">
                <a:solidFill>
                  <a:srgbClr val="000000"/>
                </a:solidFill>
              </a:rPr>
              <a:t>2,255,000,000 pesos.</a:t>
            </a:r>
            <a:r>
              <a:rPr lang="es-MX" sz="1200" baseline="30000" dirty="0" smtClean="0">
                <a:solidFill>
                  <a:srgbClr val="000000"/>
                </a:solidFill>
              </a:rPr>
              <a:t>1</a:t>
            </a:r>
          </a:p>
          <a:p>
            <a:pPr marL="180975" lvl="1" indent="-174625">
              <a:buClr>
                <a:srgbClr val="BB2D2C"/>
              </a:buClr>
              <a:buSzPct val="100000"/>
              <a:buFont typeface="Calibri"/>
              <a:buChar char="•"/>
            </a:pPr>
            <a:r>
              <a:rPr lang="es-MX" sz="1200" dirty="0">
                <a:solidFill>
                  <a:srgbClr val="000000"/>
                </a:solidFill>
              </a:rPr>
              <a:t>Expectativas de </a:t>
            </a:r>
            <a:r>
              <a:rPr lang="es-MX" sz="1200" dirty="0" err="1" smtClean="0">
                <a:solidFill>
                  <a:srgbClr val="000000"/>
                </a:solidFill>
              </a:rPr>
              <a:t>AuM</a:t>
            </a:r>
            <a:r>
              <a:rPr lang="es-MX" sz="1200" dirty="0" smtClean="0">
                <a:solidFill>
                  <a:srgbClr val="000000"/>
                </a:solidFill>
              </a:rPr>
              <a:t> </a:t>
            </a:r>
            <a:r>
              <a:rPr lang="es-MX" sz="1200" dirty="0">
                <a:solidFill>
                  <a:srgbClr val="000000"/>
                </a:solidFill>
              </a:rPr>
              <a:t>a 3 años: 2,800,000,000 pesos</a:t>
            </a:r>
            <a:endParaRPr lang="es-MX" sz="1200" baseline="30000" dirty="0">
              <a:solidFill>
                <a:srgbClr val="000000"/>
              </a:solidFill>
            </a:endParaRPr>
          </a:p>
          <a:p>
            <a:pPr marL="180975" lvl="1" indent="-174625">
              <a:buClr>
                <a:srgbClr val="BB2D2C"/>
              </a:buClr>
              <a:buSzPct val="100000"/>
              <a:buFont typeface="Calibri"/>
              <a:buChar char="•"/>
            </a:pPr>
            <a:endParaRPr lang="es-MX" sz="1200" baseline="30000" dirty="0">
              <a:solidFill>
                <a:srgbClr val="000000"/>
              </a:solidFill>
            </a:endParaRPr>
          </a:p>
        </p:txBody>
      </p:sp>
      <p:sp>
        <p:nvSpPr>
          <p:cNvPr id="17" name="TextColumnContent"/>
          <p:cNvSpPr>
            <a:spLocks noChangeArrowheads="1"/>
          </p:cNvSpPr>
          <p:nvPr/>
        </p:nvSpPr>
        <p:spPr bwMode="gray">
          <a:xfrm>
            <a:off x="1549047" y="3764514"/>
            <a:ext cx="3100490" cy="428330"/>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3.75%</a:t>
            </a:r>
            <a:r>
              <a:rPr lang="es-MX" sz="1200" baseline="30000" dirty="0" smtClean="0">
                <a:solidFill>
                  <a:srgbClr val="000000"/>
                </a:solidFill>
              </a:rPr>
              <a:t>2</a:t>
            </a:r>
            <a:endParaRPr lang="es-MX" sz="1200" baseline="30000" dirty="0">
              <a:solidFill>
                <a:srgbClr val="000000"/>
              </a:solidFill>
            </a:endParaRPr>
          </a:p>
        </p:txBody>
      </p:sp>
      <p:sp>
        <p:nvSpPr>
          <p:cNvPr id="20" name="TextColumnContent"/>
          <p:cNvSpPr>
            <a:spLocks noChangeArrowheads="1"/>
          </p:cNvSpPr>
          <p:nvPr/>
        </p:nvSpPr>
        <p:spPr bwMode="gray">
          <a:xfrm>
            <a:off x="1549047" y="4270152"/>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Old </a:t>
            </a:r>
            <a:r>
              <a:rPr lang="es-MX" sz="1200" dirty="0">
                <a:solidFill>
                  <a:srgbClr val="000000"/>
                </a:solidFill>
              </a:rPr>
              <a:t>Mutual (</a:t>
            </a:r>
            <a:r>
              <a:rPr lang="es-MX" sz="1200" dirty="0" smtClean="0">
                <a:solidFill>
                  <a:srgbClr val="000000"/>
                </a:solidFill>
              </a:rPr>
              <a:t>SKANDIA)  </a:t>
            </a:r>
          </a:p>
        </p:txBody>
      </p:sp>
      <p:sp>
        <p:nvSpPr>
          <p:cNvPr id="22" name="TextColumnContent"/>
          <p:cNvSpPr>
            <a:spLocks noChangeArrowheads="1"/>
          </p:cNvSpPr>
          <p:nvPr/>
        </p:nvSpPr>
        <p:spPr bwMode="gray">
          <a:xfrm>
            <a:off x="1549047" y="468399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BANAMEX y EVERCORE</a:t>
            </a:r>
          </a:p>
        </p:txBody>
      </p:sp>
      <p:sp>
        <p:nvSpPr>
          <p:cNvPr id="24" name="TextColumnContent"/>
          <p:cNvSpPr>
            <a:spLocks noChangeArrowheads="1"/>
          </p:cNvSpPr>
          <p:nvPr/>
        </p:nvSpPr>
        <p:spPr bwMode="gray">
          <a:xfrm>
            <a:off x="1549047" y="505705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a:solidFill>
                  <a:srgbClr val="000000"/>
                </a:solidFill>
              </a:rPr>
              <a:t>Subdirección General de  Administración de </a:t>
            </a:r>
            <a:r>
              <a:rPr lang="es-MX" sz="1200" dirty="0" smtClean="0">
                <a:solidFill>
                  <a:srgbClr val="000000"/>
                </a:solidFill>
              </a:rPr>
              <a:t>Personas</a:t>
            </a:r>
            <a:endParaRPr lang="es-MX" sz="1200" dirty="0">
              <a:solidFill>
                <a:srgbClr val="000000"/>
              </a:solidFill>
            </a:endParaRPr>
          </a:p>
        </p:txBody>
      </p:sp>
      <p:sp>
        <p:nvSpPr>
          <p:cNvPr id="25" name="TextColumnContent"/>
          <p:cNvSpPr>
            <a:spLocks noChangeArrowheads="1"/>
          </p:cNvSpPr>
          <p:nvPr/>
        </p:nvSpPr>
        <p:spPr bwMode="gray">
          <a:xfrm>
            <a:off x="1549047" y="5687137"/>
            <a:ext cx="3100490" cy="584469"/>
          </a:xfrm>
          <a:prstGeom prst="rect">
            <a:avLst/>
          </a:prstGeom>
          <a:noFill/>
          <a:ln w="9525" algn="ctr">
            <a:noFill/>
            <a:miter lim="800000"/>
            <a:headEnd type="none" w="lg" len="lg"/>
            <a:tailEnd type="none" w="lg" len="lg"/>
          </a:ln>
          <a:effectLst/>
        </p:spPr>
        <p:txBody>
          <a:bodyPr lIns="72000" tIns="0" rIns="72000" bIns="0"/>
          <a:lstStyle/>
          <a:p>
            <a:pPr marL="179388" lvl="1" indent="-174625">
              <a:buClr>
                <a:srgbClr val="BB2D2C"/>
              </a:buClr>
              <a:buSzPct val="100000"/>
              <a:buFont typeface="Calibri"/>
              <a:buChar char="•"/>
            </a:pPr>
            <a:r>
              <a:rPr lang="es-MX" sz="1200" dirty="0" smtClean="0">
                <a:solidFill>
                  <a:srgbClr val="000000"/>
                </a:solidFill>
              </a:rPr>
              <a:t>Valores emitidos y avalados por </a:t>
            </a:r>
            <a:r>
              <a:rPr lang="es-MX" sz="1200" dirty="0">
                <a:solidFill>
                  <a:srgbClr val="000000"/>
                </a:solidFill>
              </a:rPr>
              <a:t>el Gobierno </a:t>
            </a:r>
            <a:r>
              <a:rPr lang="es-MX" sz="1200" dirty="0" smtClean="0">
                <a:solidFill>
                  <a:srgbClr val="000000"/>
                </a:solidFill>
              </a:rPr>
              <a:t>Federal</a:t>
            </a:r>
            <a:endParaRPr lang="es-MX" sz="1200" dirty="0">
              <a:solidFill>
                <a:srgbClr val="000000"/>
              </a:solidFill>
            </a:endParaRPr>
          </a:p>
        </p:txBody>
      </p:sp>
      <p:sp>
        <p:nvSpPr>
          <p:cNvPr id="26" name="Rectangle 15"/>
          <p:cNvSpPr/>
          <p:nvPr/>
        </p:nvSpPr>
        <p:spPr>
          <a:xfrm rot="5400000">
            <a:off x="350135" y="1410448"/>
            <a:ext cx="902845"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Objetivo</a:t>
            </a:r>
          </a:p>
        </p:txBody>
      </p:sp>
      <p:sp>
        <p:nvSpPr>
          <p:cNvPr id="28" name="ColumnHeader"/>
          <p:cNvSpPr>
            <a:spLocks noChangeArrowheads="1"/>
          </p:cNvSpPr>
          <p:nvPr/>
        </p:nvSpPr>
        <p:spPr bwMode="gray">
          <a:xfrm>
            <a:off x="93422" y="1108264"/>
            <a:ext cx="4615053"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Descripción</a:t>
            </a:r>
            <a:endParaRPr lang="es-MX" sz="1600" b="1" dirty="0">
              <a:solidFill>
                <a:prstClr val="black"/>
              </a:solidFill>
            </a:endParaRPr>
          </a:p>
        </p:txBody>
      </p:sp>
      <p:sp>
        <p:nvSpPr>
          <p:cNvPr id="29" name="ColumnHeader"/>
          <p:cNvSpPr>
            <a:spLocks noChangeArrowheads="1"/>
          </p:cNvSpPr>
          <p:nvPr/>
        </p:nvSpPr>
        <p:spPr bwMode="gray">
          <a:xfrm>
            <a:off x="5474974" y="1108264"/>
            <a:ext cx="3600786" cy="430887"/>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91440" bIns="91440" anchor="b">
            <a:spAutoFit/>
          </a:bodyPr>
          <a:lstStyle/>
          <a:p>
            <a:pPr algn="ctr"/>
            <a:r>
              <a:rPr lang="es-MX" sz="1600" b="1" dirty="0" smtClean="0">
                <a:solidFill>
                  <a:prstClr val="black"/>
                </a:solidFill>
              </a:rPr>
              <a:t>Estrategia Propuesta</a:t>
            </a:r>
            <a:endParaRPr lang="es-MX" sz="1600" b="1" dirty="0">
              <a:solidFill>
                <a:prstClr val="black"/>
              </a:solidFill>
            </a:endParaRPr>
          </a:p>
        </p:txBody>
      </p:sp>
      <p:sp>
        <p:nvSpPr>
          <p:cNvPr id="30" name="FlowTriangle"/>
          <p:cNvSpPr>
            <a:spLocks noChangeArrowheads="1"/>
          </p:cNvSpPr>
          <p:nvPr/>
        </p:nvSpPr>
        <p:spPr bwMode="gray">
          <a:xfrm rot="5400000">
            <a:off x="2981046" y="3834874"/>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31" name="Quadrant4"/>
          <p:cNvSpPr>
            <a:spLocks noChangeArrowheads="1"/>
          </p:cNvSpPr>
          <p:nvPr/>
        </p:nvSpPr>
        <p:spPr bwMode="gray">
          <a:xfrm>
            <a:off x="7493842"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endParaRPr lang="es-MX" sz="1200" dirty="0" smtClean="0">
              <a:solidFill>
                <a:prstClr val="black"/>
              </a:solidFill>
            </a:endParaRPr>
          </a:p>
          <a:p>
            <a:pPr marL="180975" lvl="1" indent="-174625">
              <a:buClr>
                <a:srgbClr val="BB2D2C"/>
              </a:buClr>
              <a:buSzPct val="100000"/>
              <a:buFont typeface="Calibri"/>
              <a:buChar char="•"/>
            </a:pPr>
            <a:r>
              <a:rPr lang="es-MX" sz="1200" dirty="0" smtClean="0">
                <a:solidFill>
                  <a:prstClr val="black"/>
                </a:solidFill>
              </a:rPr>
              <a:t>Obtener </a:t>
            </a:r>
            <a:r>
              <a:rPr lang="es-MX" sz="1200" dirty="0">
                <a:solidFill>
                  <a:prstClr val="black"/>
                </a:solidFill>
              </a:rPr>
              <a:t>un rendimiento neto nominal anual </a:t>
            </a:r>
            <a:r>
              <a:rPr lang="es-MX" sz="1200" dirty="0" smtClean="0">
                <a:solidFill>
                  <a:prstClr val="black"/>
                </a:solidFill>
              </a:rPr>
              <a:t>mayor o </a:t>
            </a:r>
            <a:r>
              <a:rPr lang="es-MX" sz="1200" dirty="0">
                <a:solidFill>
                  <a:prstClr val="black"/>
                </a:solidFill>
              </a:rPr>
              <a:t>igual al promedio </a:t>
            </a:r>
            <a:r>
              <a:rPr lang="es-MX" sz="1200" dirty="0" smtClean="0">
                <a:solidFill>
                  <a:prstClr val="black"/>
                </a:solidFill>
              </a:rPr>
              <a:t>de </a:t>
            </a:r>
            <a:r>
              <a:rPr lang="es-MX" sz="1200" dirty="0">
                <a:solidFill>
                  <a:prstClr val="black"/>
                </a:solidFill>
              </a:rPr>
              <a:t>las Siefores </a:t>
            </a:r>
            <a:r>
              <a:rPr lang="es-MX" sz="1200" dirty="0" smtClean="0">
                <a:solidFill>
                  <a:prstClr val="black"/>
                </a:solidFill>
              </a:rPr>
              <a:t>Básica 3</a:t>
            </a:r>
            <a:endParaRPr lang="es-MX" sz="1200" b="1" dirty="0" smtClean="0">
              <a:solidFill>
                <a:prstClr val="black"/>
              </a:solidFill>
            </a:endParaRPr>
          </a:p>
          <a:p>
            <a:pPr marL="180975" lvl="1" indent="-174625">
              <a:buClr>
                <a:srgbClr val="BB2D2C"/>
              </a:buClr>
              <a:buSzPct val="100000"/>
            </a:pPr>
            <a:endParaRPr lang="es-MX" sz="1200" b="1" dirty="0" smtClean="0">
              <a:solidFill>
                <a:prstClr val="black"/>
              </a:solidFill>
            </a:endParaRPr>
          </a:p>
        </p:txBody>
      </p:sp>
      <p:sp>
        <p:nvSpPr>
          <p:cNvPr id="32" name="Quadrant2"/>
          <p:cNvSpPr>
            <a:spLocks noChangeArrowheads="1"/>
          </p:cNvSpPr>
          <p:nvPr/>
        </p:nvSpPr>
        <p:spPr bwMode="gray">
          <a:xfrm>
            <a:off x="7493842"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pPr>
            <a:endParaRPr lang="es-MX" sz="1200" b="1" dirty="0" smtClean="0">
              <a:solidFill>
                <a:prstClr val="black"/>
              </a:solidFill>
            </a:endParaRPr>
          </a:p>
          <a:p>
            <a:pPr marL="180975" lvl="1" indent="-174625">
              <a:buClr>
                <a:srgbClr val="BB2D2C"/>
              </a:buClr>
              <a:buSzPct val="100000"/>
              <a:buFont typeface="Calibri"/>
              <a:buChar char="•"/>
            </a:pPr>
            <a:r>
              <a:rPr lang="es-MX" sz="1200" dirty="0" smtClean="0">
                <a:solidFill>
                  <a:prstClr val="black"/>
                </a:solidFill>
              </a:rPr>
              <a:t>Fomentar </a:t>
            </a:r>
            <a:r>
              <a:rPr lang="es-MX" sz="1200" dirty="0">
                <a:solidFill>
                  <a:prstClr val="black"/>
                </a:solidFill>
              </a:rPr>
              <a:t>la toma de riesgos prudente estableciendo y adhiriéndose a un m</a:t>
            </a:r>
            <a:r>
              <a:rPr lang="es-MX" sz="1200" dirty="0" smtClean="0">
                <a:solidFill>
                  <a:prstClr val="black"/>
                </a:solidFill>
              </a:rPr>
              <a:t>arco </a:t>
            </a:r>
            <a:r>
              <a:rPr lang="es-MX" sz="1200" dirty="0">
                <a:solidFill>
                  <a:prstClr val="black"/>
                </a:solidFill>
              </a:rPr>
              <a:t>de administración de </a:t>
            </a:r>
            <a:r>
              <a:rPr lang="es-MX" sz="1200" dirty="0" smtClean="0">
                <a:solidFill>
                  <a:prstClr val="black"/>
                </a:solidFill>
              </a:rPr>
              <a:t>riesgos de acuerdo a un Marco de Gestión.</a:t>
            </a:r>
            <a:endParaRPr lang="es-MX" sz="600" b="1" u="sng" dirty="0" smtClean="0">
              <a:solidFill>
                <a:prstClr val="black"/>
              </a:solidFill>
            </a:endParaRPr>
          </a:p>
        </p:txBody>
      </p:sp>
      <p:sp>
        <p:nvSpPr>
          <p:cNvPr id="33" name="Rectangle 8"/>
          <p:cNvSpPr>
            <a:spLocks noChangeArrowheads="1"/>
          </p:cNvSpPr>
          <p:nvPr/>
        </p:nvSpPr>
        <p:spPr bwMode="auto">
          <a:xfrm>
            <a:off x="6469064" y="1621068"/>
            <a:ext cx="571040" cy="329571"/>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Actual</a:t>
            </a:r>
            <a:endParaRPr lang="es-MX" sz="1400" b="1" dirty="0">
              <a:solidFill>
                <a:prstClr val="black"/>
              </a:solidFill>
            </a:endParaRPr>
          </a:p>
        </p:txBody>
      </p:sp>
      <p:sp>
        <p:nvSpPr>
          <p:cNvPr id="37" name="Quadrant3"/>
          <p:cNvSpPr>
            <a:spLocks noChangeArrowheads="1"/>
          </p:cNvSpPr>
          <p:nvPr/>
        </p:nvSpPr>
        <p:spPr bwMode="gray">
          <a:xfrm>
            <a:off x="5843901" y="1955813"/>
            <a:ext cx="1584000" cy="1764000"/>
          </a:xfrm>
          <a:prstGeom prst="rect">
            <a:avLst/>
          </a:prstGeom>
          <a:solidFill>
            <a:srgbClr val="E8B7B7"/>
          </a:solidFill>
          <a:ln w="9525" algn="ctr">
            <a:solidFill>
              <a:srgbClr val="808080"/>
            </a:solidFill>
            <a:miter lim="800000"/>
            <a:headEnd/>
            <a:tailEnd/>
          </a:ln>
        </p:spPr>
        <p:txBody>
          <a:bodyPr wrap="square" lIns="72000" tIns="91439" rIns="72000" bIns="91439" anchor="t" anchorCtr="0"/>
          <a:lstStyle/>
          <a:p>
            <a:pPr marL="180975" lvl="1" indent="-174625">
              <a:buClr>
                <a:srgbClr val="BB2D2C"/>
              </a:buClr>
              <a:buSzPct val="100000"/>
              <a:buFont typeface="Calibri"/>
              <a:buChar char="•"/>
            </a:pPr>
            <a:endParaRPr lang="es-MX" sz="1200" dirty="0" smtClean="0">
              <a:solidFill>
                <a:prstClr val="black"/>
              </a:solidFill>
            </a:endParaRPr>
          </a:p>
          <a:p>
            <a:pPr marL="180975" lvl="1" indent="-174625">
              <a:buClr>
                <a:srgbClr val="BB2D2C"/>
              </a:buClr>
              <a:buSzPct val="100000"/>
              <a:buFont typeface="Calibri"/>
              <a:buChar char="•"/>
            </a:pPr>
            <a:r>
              <a:rPr lang="es-MX" sz="1200" dirty="0" smtClean="0">
                <a:solidFill>
                  <a:prstClr val="black"/>
                </a:solidFill>
              </a:rPr>
              <a:t>La </a:t>
            </a:r>
            <a:r>
              <a:rPr lang="es-MX" sz="1200" dirty="0">
                <a:solidFill>
                  <a:prstClr val="black"/>
                </a:solidFill>
              </a:rPr>
              <a:t>tasa ponderada de fondeo gubernamental </a:t>
            </a:r>
            <a:r>
              <a:rPr lang="es-MX" sz="1200" dirty="0" smtClean="0">
                <a:solidFill>
                  <a:prstClr val="black"/>
                </a:solidFill>
              </a:rPr>
              <a:t>de Banxico</a:t>
            </a:r>
            <a:r>
              <a:rPr lang="es-MX" sz="1200" baseline="30000" dirty="0" smtClean="0">
                <a:solidFill>
                  <a:prstClr val="black"/>
                </a:solidFill>
              </a:rPr>
              <a:t>3 </a:t>
            </a:r>
            <a:r>
              <a:rPr lang="es-MX" sz="1200" dirty="0">
                <a:solidFill>
                  <a:prstClr val="black"/>
                </a:solidFill>
              </a:rPr>
              <a:t>más 30 </a:t>
            </a:r>
            <a:r>
              <a:rPr lang="es-MX" sz="1200" dirty="0" err="1" smtClean="0">
                <a:solidFill>
                  <a:prstClr val="black"/>
                </a:solidFill>
              </a:rPr>
              <a:t>pb</a:t>
            </a:r>
            <a:r>
              <a:rPr lang="es-MX" sz="1200" dirty="0" smtClean="0">
                <a:solidFill>
                  <a:prstClr val="black"/>
                </a:solidFill>
              </a:rPr>
              <a:t>.</a:t>
            </a:r>
            <a:endParaRPr lang="es-MX" sz="1200" dirty="0">
              <a:solidFill>
                <a:srgbClr val="000000"/>
              </a:solidFill>
              <a:cs typeface="Arial" panose="020B0604020202020204" pitchFamily="34" charset="0"/>
            </a:endParaRPr>
          </a:p>
          <a:p>
            <a:pPr marL="180975" lvl="1" indent="-174625">
              <a:buClr>
                <a:srgbClr val="BB2D2C"/>
              </a:buClr>
              <a:buSzPct val="100000"/>
              <a:buFont typeface="Calibri"/>
              <a:buChar char="•"/>
            </a:pPr>
            <a:endParaRPr lang="es-MX" sz="600" b="1" dirty="0">
              <a:solidFill>
                <a:srgbClr val="000000"/>
              </a:solidFill>
            </a:endParaRPr>
          </a:p>
        </p:txBody>
      </p:sp>
      <p:sp>
        <p:nvSpPr>
          <p:cNvPr id="38" name="Quadrant1"/>
          <p:cNvSpPr>
            <a:spLocks noChangeArrowheads="1"/>
          </p:cNvSpPr>
          <p:nvPr/>
        </p:nvSpPr>
        <p:spPr bwMode="gray">
          <a:xfrm>
            <a:off x="5843901" y="3783118"/>
            <a:ext cx="1584000" cy="2160000"/>
          </a:xfrm>
          <a:prstGeom prst="rect">
            <a:avLst/>
          </a:prstGeom>
          <a:solidFill>
            <a:srgbClr val="E8B7B7"/>
          </a:solidFill>
          <a:ln w="9525" algn="ctr">
            <a:solidFill>
              <a:srgbClr val="808080"/>
            </a:solidFill>
            <a:miter lim="800000"/>
            <a:headEnd/>
            <a:tailEnd/>
          </a:ln>
        </p:spPr>
        <p:txBody>
          <a:bodyPr wrap="square" lIns="72000" tIns="72000" rIns="72000" bIns="72000" anchor="t" anchorCtr="0"/>
          <a:lstStyle/>
          <a:p>
            <a:pPr marL="288925" lvl="1" indent="-174625">
              <a:buClr>
                <a:srgbClr val="BB2D2C"/>
              </a:buClr>
              <a:buSzPct val="100000"/>
              <a:buFont typeface="Calibri"/>
              <a:buChar char="•"/>
            </a:pPr>
            <a:endParaRPr lang="es-MX" sz="1200" b="1" dirty="0" smtClean="0">
              <a:solidFill>
                <a:srgbClr val="BB2D2C"/>
              </a:solidFill>
            </a:endParaRPr>
          </a:p>
          <a:p>
            <a:pPr marL="180975" lvl="1" indent="-174625">
              <a:buClr>
                <a:srgbClr val="BB2D2C"/>
              </a:buClr>
              <a:buSzPct val="100000"/>
              <a:buFont typeface="Calibri"/>
              <a:buChar char="•"/>
            </a:pPr>
            <a:r>
              <a:rPr lang="es-MX" sz="1200" dirty="0" smtClean="0">
                <a:solidFill>
                  <a:prstClr val="black"/>
                </a:solidFill>
              </a:rPr>
              <a:t>Tener </a:t>
            </a:r>
            <a:r>
              <a:rPr lang="es-MX" sz="1200" dirty="0">
                <a:solidFill>
                  <a:prstClr val="black"/>
                </a:solidFill>
              </a:rPr>
              <a:t>una exposición mínima a factores de mercado y de crédito. </a:t>
            </a:r>
            <a:endParaRPr lang="es-MX" sz="1200" dirty="0" smtClean="0">
              <a:solidFill>
                <a:prstClr val="black"/>
              </a:solidFill>
            </a:endParaRPr>
          </a:p>
          <a:p>
            <a:pPr marL="180975" lvl="1" indent="-174625">
              <a:buClr>
                <a:srgbClr val="BB2D2C"/>
              </a:buClr>
              <a:buSzPct val="100000"/>
              <a:buFont typeface="Calibri"/>
              <a:buChar char="•"/>
            </a:pPr>
            <a:r>
              <a:rPr lang="es-MX" sz="1200" dirty="0" smtClean="0">
                <a:solidFill>
                  <a:prstClr val="black"/>
                </a:solidFill>
              </a:rPr>
              <a:t>No </a:t>
            </a:r>
            <a:r>
              <a:rPr lang="es-MX" sz="1200" dirty="0">
                <a:solidFill>
                  <a:prstClr val="black"/>
                </a:solidFill>
              </a:rPr>
              <a:t>hay medidas de riesgo.</a:t>
            </a:r>
            <a:endParaRPr lang="es-MX" sz="600" b="1" dirty="0" smtClean="0">
              <a:solidFill>
                <a:srgbClr val="000000"/>
              </a:solidFill>
            </a:endParaRPr>
          </a:p>
        </p:txBody>
      </p:sp>
      <p:sp>
        <p:nvSpPr>
          <p:cNvPr id="35" name="TextColumnContent"/>
          <p:cNvSpPr>
            <a:spLocks noChangeArrowheads="1"/>
          </p:cNvSpPr>
          <p:nvPr/>
        </p:nvSpPr>
        <p:spPr bwMode="gray">
          <a:xfrm>
            <a:off x="1607985" y="1732473"/>
            <a:ext cx="3041552" cy="584469"/>
          </a:xfrm>
          <a:prstGeom prst="rect">
            <a:avLst/>
          </a:prstGeom>
          <a:noFill/>
          <a:ln w="9525" algn="ctr">
            <a:noFill/>
            <a:miter lim="800000"/>
            <a:headEnd type="none" w="lg" len="lg"/>
            <a:tailEnd type="none" w="lg" len="lg"/>
          </a:ln>
          <a:effectLst/>
        </p:spPr>
        <p:txBody>
          <a:bodyPr lIns="72000" tIns="0" rIns="72000" bIns="0"/>
          <a:lstStyle/>
          <a:p>
            <a:pPr marL="180975" lvl="1" indent="-174625">
              <a:buClr>
                <a:srgbClr val="BB2D2C"/>
              </a:buClr>
              <a:buSzPct val="100000"/>
              <a:buFont typeface="Calibri"/>
              <a:buChar char="•"/>
            </a:pPr>
            <a:r>
              <a:rPr lang="es-MX" sz="1200" dirty="0">
                <a:solidFill>
                  <a:srgbClr val="000000"/>
                </a:solidFill>
              </a:rPr>
              <a:t>Fondo especializado creado para cubrir las necesidades de una pensión y jubilación digna de los empleados </a:t>
            </a:r>
            <a:r>
              <a:rPr lang="es-MX" sz="1200" dirty="0">
                <a:solidFill>
                  <a:prstClr val="black"/>
                </a:solidFill>
              </a:rPr>
              <a:t>y funcionarios del INFONAVIT</a:t>
            </a:r>
            <a:endParaRPr lang="es-MX" sz="1200" baseline="30000" dirty="0">
              <a:solidFill>
                <a:srgbClr val="000000"/>
              </a:solidFill>
            </a:endParaRPr>
          </a:p>
        </p:txBody>
      </p:sp>
      <p:sp>
        <p:nvSpPr>
          <p:cNvPr id="39" name="Rectangle 12"/>
          <p:cNvSpPr>
            <a:spLocks noChangeArrowheads="1"/>
          </p:cNvSpPr>
          <p:nvPr/>
        </p:nvSpPr>
        <p:spPr bwMode="auto">
          <a:xfrm>
            <a:off x="5076978" y="2752171"/>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Inversión</a:t>
            </a:r>
            <a:endParaRPr lang="es-MX" sz="1300" b="1" dirty="0">
              <a:solidFill>
                <a:prstClr val="black"/>
              </a:solidFill>
            </a:endParaRPr>
          </a:p>
        </p:txBody>
      </p:sp>
      <p:sp>
        <p:nvSpPr>
          <p:cNvPr id="40" name="TextBox 65"/>
          <p:cNvSpPr txBox="1"/>
          <p:nvPr/>
        </p:nvSpPr>
        <p:spPr>
          <a:xfrm>
            <a:off x="4751698" y="1940844"/>
            <a:ext cx="1019519" cy="292388"/>
          </a:xfrm>
          <a:prstGeom prst="rect">
            <a:avLst/>
          </a:prstGeom>
          <a:noFill/>
        </p:spPr>
        <p:txBody>
          <a:bodyPr wrap="square" rtlCol="0">
            <a:spAutoFit/>
          </a:bodyPr>
          <a:lstStyle/>
          <a:p>
            <a:pPr algn="r"/>
            <a:r>
              <a:rPr lang="es-MX" sz="1300" b="1" u="sng" dirty="0" smtClean="0">
                <a:solidFill>
                  <a:prstClr val="black"/>
                </a:solidFill>
              </a:rPr>
              <a:t>Objetivos</a:t>
            </a:r>
          </a:p>
        </p:txBody>
      </p:sp>
      <p:sp>
        <p:nvSpPr>
          <p:cNvPr id="41" name="Rectangle 12"/>
          <p:cNvSpPr>
            <a:spLocks noChangeArrowheads="1"/>
          </p:cNvSpPr>
          <p:nvPr/>
        </p:nvSpPr>
        <p:spPr bwMode="auto">
          <a:xfrm>
            <a:off x="5079250" y="4296667"/>
            <a:ext cx="1001159" cy="384721"/>
          </a:xfrm>
          <a:prstGeom prst="rect">
            <a:avLst/>
          </a:prstGeom>
          <a:noFill/>
          <a:ln w="12700">
            <a:noFill/>
            <a:miter lim="800000"/>
            <a:headEnd/>
            <a:tailEnd/>
          </a:ln>
        </p:spPr>
        <p:txBody>
          <a:bodyPr wrap="square" tIns="91440" bIns="91440" anchor="ctr" anchorCtr="0">
            <a:spAutoFit/>
          </a:bodyPr>
          <a:lstStyle/>
          <a:p>
            <a:r>
              <a:rPr lang="es-MX" sz="1300" b="1" dirty="0" smtClean="0">
                <a:solidFill>
                  <a:prstClr val="black"/>
                </a:solidFill>
              </a:rPr>
              <a:t>Riesgos</a:t>
            </a:r>
            <a:endParaRPr lang="es-MX" sz="1300" b="1" dirty="0">
              <a:solidFill>
                <a:prstClr val="black"/>
              </a:solidFill>
            </a:endParaRPr>
          </a:p>
        </p:txBody>
      </p:sp>
      <p:cxnSp>
        <p:nvCxnSpPr>
          <p:cNvPr id="42" name="Straight Connector 9"/>
          <p:cNvCxnSpPr/>
          <p:nvPr/>
        </p:nvCxnSpPr>
        <p:spPr>
          <a:xfrm>
            <a:off x="103896" y="262263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9"/>
          <p:cNvCxnSpPr/>
          <p:nvPr/>
        </p:nvCxnSpPr>
        <p:spPr>
          <a:xfrm>
            <a:off x="103896" y="3496104"/>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9"/>
          <p:cNvCxnSpPr/>
          <p:nvPr/>
        </p:nvCxnSpPr>
        <p:spPr>
          <a:xfrm>
            <a:off x="103896" y="4151208"/>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9"/>
          <p:cNvCxnSpPr/>
          <p:nvPr/>
        </p:nvCxnSpPr>
        <p:spPr>
          <a:xfrm>
            <a:off x="103896" y="4601592"/>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9"/>
          <p:cNvCxnSpPr/>
          <p:nvPr/>
        </p:nvCxnSpPr>
        <p:spPr>
          <a:xfrm>
            <a:off x="103896" y="4997384"/>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9"/>
          <p:cNvCxnSpPr/>
          <p:nvPr/>
        </p:nvCxnSpPr>
        <p:spPr>
          <a:xfrm>
            <a:off x="103896" y="5597896"/>
            <a:ext cx="457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48" name="Rectangle 9"/>
          <p:cNvSpPr>
            <a:spLocks noChangeArrowheads="1"/>
          </p:cNvSpPr>
          <p:nvPr/>
        </p:nvSpPr>
        <p:spPr bwMode="auto">
          <a:xfrm>
            <a:off x="7584139" y="1570683"/>
            <a:ext cx="1481019" cy="411488"/>
          </a:xfrm>
          <a:prstGeom prst="rect">
            <a:avLst/>
          </a:prstGeom>
          <a:noFill/>
          <a:ln w="12700">
            <a:noFill/>
            <a:miter lim="800000"/>
            <a:headEnd/>
            <a:tailEnd/>
          </a:ln>
        </p:spPr>
        <p:txBody>
          <a:bodyPr wrap="none" tIns="91440" bIns="91440" anchor="ctr" anchorCtr="0"/>
          <a:lstStyle/>
          <a:p>
            <a:pPr algn="ctr"/>
            <a:r>
              <a:rPr lang="es-MX" sz="1400" b="1" dirty="0" smtClean="0">
                <a:solidFill>
                  <a:prstClr val="black"/>
                </a:solidFill>
              </a:rPr>
              <a:t>Propuesta</a:t>
            </a:r>
            <a:r>
              <a:rPr lang="es-MX" sz="1400" b="1" baseline="30000" dirty="0" smtClean="0">
                <a:solidFill>
                  <a:prstClr val="black"/>
                </a:solidFill>
              </a:rPr>
              <a:t>4</a:t>
            </a:r>
            <a:endParaRPr lang="es-MX" sz="1400" b="1" baseline="30000" dirty="0">
              <a:solidFill>
                <a:prstClr val="black"/>
              </a:solidFill>
            </a:endParaRPr>
          </a:p>
        </p:txBody>
      </p:sp>
      <p:sp>
        <p:nvSpPr>
          <p:cNvPr id="49" name="1 Marcador de pie de página"/>
          <p:cNvSpPr>
            <a:spLocks noGrp="1"/>
          </p:cNvSpPr>
          <p:nvPr>
            <p:ph type="ftr" sz="quarter" idx="11"/>
          </p:nvPr>
        </p:nvSpPr>
        <p:spPr>
          <a:xfrm>
            <a:off x="0" y="6473197"/>
            <a:ext cx="3957851" cy="369094"/>
          </a:xfrm>
        </p:spPr>
        <p:txBody>
          <a:bodyPr/>
          <a:lstStyle/>
          <a:p>
            <a:pPr marL="228600" indent="-228600">
              <a:buFontTx/>
              <a:buAutoNum type="arabicParenR"/>
            </a:pPr>
            <a:r>
              <a:rPr lang="es-MX" sz="1000" dirty="0" smtClean="0">
                <a:solidFill>
                  <a:prstClr val="black">
                    <a:tint val="75000"/>
                  </a:prstClr>
                </a:solidFill>
              </a:rPr>
              <a:t>Cantidad al 30 de septiembre de 2014</a:t>
            </a:r>
          </a:p>
          <a:p>
            <a:pPr marL="228600" indent="-228600">
              <a:buFontTx/>
              <a:buAutoNum type="arabicParenR"/>
            </a:pPr>
            <a:r>
              <a:rPr lang="es-MX" sz="1000" dirty="0" smtClean="0">
                <a:solidFill>
                  <a:prstClr val="black">
                    <a:tint val="75000"/>
                  </a:prstClr>
                </a:solidFill>
              </a:rPr>
              <a:t>Último rendimiento  acumulado reportado al 30 de septiembre</a:t>
            </a:r>
          </a:p>
        </p:txBody>
      </p:sp>
      <p:sp>
        <p:nvSpPr>
          <p:cNvPr id="4" name="3 Rectángulo"/>
          <p:cNvSpPr/>
          <p:nvPr/>
        </p:nvSpPr>
        <p:spPr>
          <a:xfrm>
            <a:off x="3598116" y="6455166"/>
            <a:ext cx="4936283" cy="400110"/>
          </a:xfrm>
          <a:prstGeom prst="rect">
            <a:avLst/>
          </a:prstGeom>
        </p:spPr>
        <p:txBody>
          <a:bodyPr wrap="square">
            <a:spAutoFit/>
          </a:bodyPr>
          <a:lstStyle/>
          <a:p>
            <a:pPr marL="228600" lvl="0" indent="-228600">
              <a:buFont typeface="+mj-lt"/>
              <a:buAutoNum type="arabicParenR" startAt="3"/>
            </a:pPr>
            <a:r>
              <a:rPr lang="es-MX" sz="1000" dirty="0">
                <a:solidFill>
                  <a:prstClr val="black">
                    <a:tint val="75000"/>
                  </a:prstClr>
                </a:solidFill>
              </a:rPr>
              <a:t>Tasa mostrada en la página de BANXICO</a:t>
            </a:r>
          </a:p>
          <a:p>
            <a:pPr marL="228600" lvl="0" indent="-228600">
              <a:buFont typeface="+mj-lt"/>
              <a:buAutoNum type="arabicParenR" startAt="3"/>
            </a:pPr>
            <a:r>
              <a:rPr lang="es-MX" sz="1000" dirty="0">
                <a:solidFill>
                  <a:prstClr val="black">
                    <a:tint val="75000"/>
                  </a:prstClr>
                </a:solidFill>
              </a:rPr>
              <a:t>Periodo de implementación 6 </a:t>
            </a:r>
            <a:r>
              <a:rPr lang="es-MX" sz="1000" dirty="0" smtClean="0">
                <a:solidFill>
                  <a:prstClr val="black">
                    <a:tint val="75000"/>
                  </a:prstClr>
                </a:solidFill>
              </a:rPr>
              <a:t>meses,</a:t>
            </a:r>
            <a:endParaRPr lang="es-ES" sz="1000" dirty="0">
              <a:solidFill>
                <a:prstClr val="black">
                  <a:tint val="75000"/>
                </a:prstClr>
              </a:solidFill>
            </a:endParaRPr>
          </a:p>
        </p:txBody>
      </p:sp>
    </p:spTree>
    <p:extLst>
      <p:ext uri="{BB962C8B-B14F-4D97-AF65-F5344CB8AC3E}">
        <p14:creationId xmlns:p14="http://schemas.microsoft.com/office/powerpoint/2010/main" val="3857182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100" smtClean="0">
                <a:solidFill>
                  <a:prstClr val="black"/>
                </a:solidFill>
                <a:latin typeface="Arial" pitchFamily="34" charset="0"/>
                <a:cs typeface="Arial" pitchFamily="34" charset="0"/>
              </a:rPr>
              <a:pPr algn="ctr"/>
              <a:t>13</a:t>
            </a:fld>
            <a:endParaRPr lang="es-ES" sz="1100" dirty="0">
              <a:solidFill>
                <a:prstClr val="black"/>
              </a:solidFill>
              <a:latin typeface="Arial" pitchFamily="34" charset="0"/>
              <a:cs typeface="Arial" pitchFamily="34" charset="0"/>
            </a:endParaRPr>
          </a:p>
        </p:txBody>
      </p:sp>
      <p:sp>
        <p:nvSpPr>
          <p:cNvPr id="23" name="Rectangle 2"/>
          <p:cNvSpPr>
            <a:spLocks noChangeArrowheads="1"/>
          </p:cNvSpPr>
          <p:nvPr/>
        </p:nvSpPr>
        <p:spPr bwMode="auto">
          <a:xfrm>
            <a:off x="143999" y="288000"/>
            <a:ext cx="8849875"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Marco de Gestión del FPP</a:t>
            </a:r>
            <a:r>
              <a:rPr lang="es-MX" sz="2200" b="1" dirty="0" smtClean="0">
                <a:solidFill>
                  <a:prstClr val="white"/>
                </a:solidFill>
                <a:ea typeface="MS PGothic" pitchFamily="34" charset="-128"/>
                <a:cs typeface="Arial" pitchFamily="34" charset="0"/>
              </a:rPr>
              <a:t>  </a:t>
            </a:r>
            <a:endParaRPr lang="es-MX" sz="2200" b="1" dirty="0">
              <a:solidFill>
                <a:prstClr val="white"/>
              </a:solidFill>
              <a:ea typeface="MS PGothic" pitchFamily="34" charset="-128"/>
              <a:cs typeface="Arial"/>
            </a:endParaRPr>
          </a:p>
        </p:txBody>
      </p:sp>
      <p:sp>
        <p:nvSpPr>
          <p:cNvPr id="25" name="ColumnHeader"/>
          <p:cNvSpPr>
            <a:spLocks noChangeArrowheads="1"/>
          </p:cNvSpPr>
          <p:nvPr/>
        </p:nvSpPr>
        <p:spPr bwMode="gray">
          <a:xfrm>
            <a:off x="325859" y="1629639"/>
            <a:ext cx="1500505"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Dimensión</a:t>
            </a:r>
            <a:endParaRPr lang="es-MX" sz="1400" b="1" dirty="0"/>
          </a:p>
        </p:txBody>
      </p:sp>
      <p:sp>
        <p:nvSpPr>
          <p:cNvPr id="26" name="ColumnHeader"/>
          <p:cNvSpPr>
            <a:spLocks noChangeArrowheads="1"/>
          </p:cNvSpPr>
          <p:nvPr/>
        </p:nvSpPr>
        <p:spPr bwMode="gray">
          <a:xfrm>
            <a:off x="2779964" y="1629639"/>
            <a:ext cx="4269246"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Descripción</a:t>
            </a:r>
            <a:endParaRPr lang="es-MX" sz="1400" b="1" dirty="0"/>
          </a:p>
        </p:txBody>
      </p:sp>
      <p:cxnSp>
        <p:nvCxnSpPr>
          <p:cNvPr id="27" name="26 Conector recto"/>
          <p:cNvCxnSpPr/>
          <p:nvPr/>
        </p:nvCxnSpPr>
        <p:spPr>
          <a:xfrm>
            <a:off x="546347" y="1980868"/>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8" name="27 Conector recto"/>
          <p:cNvCxnSpPr/>
          <p:nvPr/>
        </p:nvCxnSpPr>
        <p:spPr>
          <a:xfrm flipV="1">
            <a:off x="1954363" y="1980868"/>
            <a:ext cx="6653203" cy="1"/>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9" name="Rectangle 15"/>
          <p:cNvSpPr/>
          <p:nvPr/>
        </p:nvSpPr>
        <p:spPr>
          <a:xfrm rot="5400000">
            <a:off x="709389" y="2408032"/>
            <a:ext cx="684852"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Restricción de liquidez</a:t>
            </a:r>
          </a:p>
        </p:txBody>
      </p:sp>
      <p:sp>
        <p:nvSpPr>
          <p:cNvPr id="30" name="Rectangle 15"/>
          <p:cNvSpPr/>
          <p:nvPr/>
        </p:nvSpPr>
        <p:spPr>
          <a:xfrm rot="5400000">
            <a:off x="746746" y="3207053"/>
            <a:ext cx="610138"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smtClean="0">
                <a:solidFill>
                  <a:prstClr val="white"/>
                </a:solidFill>
              </a:rPr>
              <a:t>Esquema de inversión</a:t>
            </a:r>
            <a:endParaRPr lang="es-MX" sz="1400" b="1" dirty="0">
              <a:solidFill>
                <a:prstClr val="white"/>
              </a:solidFill>
            </a:endParaRPr>
          </a:p>
        </p:txBody>
      </p:sp>
      <p:sp>
        <p:nvSpPr>
          <p:cNvPr id="31" name="Rectangle 15"/>
          <p:cNvSpPr/>
          <p:nvPr/>
        </p:nvSpPr>
        <p:spPr>
          <a:xfrm rot="5400000">
            <a:off x="609656" y="4034712"/>
            <a:ext cx="884318"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457200">
              <a:defRPr/>
            </a:pPr>
            <a:r>
              <a:rPr lang="es-MX" sz="1400" b="1" dirty="0" smtClean="0">
                <a:solidFill>
                  <a:prstClr val="white"/>
                </a:solidFill>
              </a:rPr>
              <a:t>Valor de referencia</a:t>
            </a:r>
            <a:endParaRPr lang="es-MX" sz="1400" b="1" dirty="0">
              <a:solidFill>
                <a:prstClr val="white"/>
              </a:solidFill>
            </a:endParaRPr>
          </a:p>
        </p:txBody>
      </p:sp>
      <p:sp>
        <p:nvSpPr>
          <p:cNvPr id="32" name="Rectangle 15"/>
          <p:cNvSpPr/>
          <p:nvPr/>
        </p:nvSpPr>
        <p:spPr>
          <a:xfrm rot="5400000">
            <a:off x="338809" y="5294140"/>
            <a:ext cx="142601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smtClean="0">
                <a:solidFill>
                  <a:prstClr val="white"/>
                </a:solidFill>
              </a:rPr>
              <a:t>Gobierno Institucional</a:t>
            </a:r>
            <a:endParaRPr lang="es-MX" sz="1400" b="1" dirty="0">
              <a:solidFill>
                <a:prstClr val="white"/>
              </a:solidFill>
            </a:endParaRPr>
          </a:p>
        </p:txBody>
      </p:sp>
      <p:sp>
        <p:nvSpPr>
          <p:cNvPr id="33" name="Rectangle 15"/>
          <p:cNvSpPr/>
          <p:nvPr/>
        </p:nvSpPr>
        <p:spPr>
          <a:xfrm rot="5400000">
            <a:off x="765131" y="1649746"/>
            <a:ext cx="573365"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Objetivo</a:t>
            </a:r>
          </a:p>
        </p:txBody>
      </p:sp>
      <p:sp>
        <p:nvSpPr>
          <p:cNvPr id="6" name="5 Rectángulo"/>
          <p:cNvSpPr/>
          <p:nvPr/>
        </p:nvSpPr>
        <p:spPr>
          <a:xfrm>
            <a:off x="2038349" y="2649875"/>
            <a:ext cx="6840000" cy="954107"/>
          </a:xfrm>
          <a:prstGeom prst="rect">
            <a:avLst/>
          </a:prstGeom>
        </p:spPr>
        <p:txBody>
          <a:bodyPr wrap="square">
            <a:spAutoFit/>
          </a:bodyPr>
          <a:lstStyle/>
          <a:p>
            <a:pPr marL="285750" lvl="0" indent="-285750" algn="just">
              <a:buFont typeface="Arial" panose="020B0604020202020204" pitchFamily="34" charset="0"/>
              <a:buChar char="•"/>
              <a:defRPr/>
            </a:pPr>
            <a:r>
              <a:rPr lang="es-MX" sz="1400" dirty="0">
                <a:solidFill>
                  <a:prstClr val="black"/>
                </a:solidFill>
              </a:rPr>
              <a:t>Fondo con  mayores requerimientos de liquidez como resultado de fluctuaciones en los ingresos y egresos.</a:t>
            </a:r>
          </a:p>
          <a:p>
            <a:pPr marL="285750" lvl="0" indent="-285750" algn="just">
              <a:buFont typeface="Arial" panose="020B0604020202020204" pitchFamily="34" charset="0"/>
              <a:buChar char="•"/>
              <a:defRPr/>
            </a:pPr>
            <a:r>
              <a:rPr lang="es-MX" sz="1400" dirty="0">
                <a:solidFill>
                  <a:prstClr val="black"/>
                </a:solidFill>
              </a:rPr>
              <a:t>Los ingresos y egresos futuros se estiman con base en las proyecciones elaboradas por la “Gerencia de Seguros” del Instituto. </a:t>
            </a:r>
          </a:p>
        </p:txBody>
      </p:sp>
      <p:sp>
        <p:nvSpPr>
          <p:cNvPr id="9" name="8 Rectángulo"/>
          <p:cNvSpPr/>
          <p:nvPr/>
        </p:nvSpPr>
        <p:spPr>
          <a:xfrm>
            <a:off x="2038349" y="3620324"/>
            <a:ext cx="6840000" cy="523220"/>
          </a:xfrm>
          <a:prstGeom prst="rect">
            <a:avLst/>
          </a:prstGeom>
        </p:spPr>
        <p:txBody>
          <a:bodyPr wrap="square">
            <a:spAutoFit/>
          </a:bodyPr>
          <a:lstStyle/>
          <a:p>
            <a:pPr marL="180975" lvl="0" indent="-180975" algn="just">
              <a:buFont typeface="Arial" panose="020B0604020202020204" pitchFamily="34" charset="0"/>
              <a:buChar char="•"/>
              <a:defRPr/>
            </a:pPr>
            <a:r>
              <a:rPr lang="es-MX" sz="1400" dirty="0">
                <a:solidFill>
                  <a:prstClr val="black"/>
                </a:solidFill>
              </a:rPr>
              <a:t>Fondo con un horizonte de inversión de </a:t>
            </a:r>
            <a:r>
              <a:rPr lang="es-MX" sz="1400" dirty="0" smtClean="0">
                <a:solidFill>
                  <a:prstClr val="black"/>
                </a:solidFill>
              </a:rPr>
              <a:t>mediano </a:t>
            </a:r>
            <a:r>
              <a:rPr lang="es-MX" sz="1400" dirty="0">
                <a:solidFill>
                  <a:prstClr val="black"/>
                </a:solidFill>
              </a:rPr>
              <a:t>plazo.</a:t>
            </a:r>
          </a:p>
          <a:p>
            <a:pPr marL="173038" indent="-173038" defTabSz="457200">
              <a:buFont typeface="Arial" pitchFamily="34" charset="0"/>
              <a:buChar char="•"/>
              <a:defRPr/>
            </a:pPr>
            <a:r>
              <a:rPr lang="es-MX" sz="1400" dirty="0">
                <a:ea typeface="Calibri"/>
                <a:cs typeface="Arial" pitchFamily="34" charset="0"/>
              </a:rPr>
              <a:t>Régimen de inversión basado en el aplicable a la Siefore Básica </a:t>
            </a:r>
            <a:r>
              <a:rPr lang="es-MX" sz="1400" dirty="0" smtClean="0">
                <a:ea typeface="Calibri"/>
                <a:cs typeface="Arial" pitchFamily="34" charset="0"/>
              </a:rPr>
              <a:t>1. </a:t>
            </a:r>
            <a:endParaRPr lang="es-MX" sz="1400" dirty="0">
              <a:ea typeface="Calibri"/>
              <a:cs typeface="Arial" pitchFamily="34" charset="0"/>
            </a:endParaRPr>
          </a:p>
        </p:txBody>
      </p:sp>
      <p:sp>
        <p:nvSpPr>
          <p:cNvPr id="10" name="9 Rectángulo"/>
          <p:cNvSpPr/>
          <p:nvPr/>
        </p:nvSpPr>
        <p:spPr>
          <a:xfrm>
            <a:off x="2038349" y="4226977"/>
            <a:ext cx="6840000" cy="954107"/>
          </a:xfrm>
          <a:prstGeom prst="rect">
            <a:avLst/>
          </a:prstGeom>
        </p:spPr>
        <p:txBody>
          <a:bodyPr wrap="square">
            <a:spAutoFit/>
          </a:bodyPr>
          <a:lstStyle/>
          <a:p>
            <a:pPr marL="173038" indent="-173038" defTabSz="457200">
              <a:buFont typeface="Arial" pitchFamily="34" charset="0"/>
              <a:buChar char="•"/>
              <a:defRPr/>
            </a:pPr>
            <a:r>
              <a:rPr lang="es-MX" sz="1400" dirty="0">
                <a:cs typeface="Arial" pitchFamily="34" charset="0"/>
              </a:rPr>
              <a:t>La r</a:t>
            </a:r>
            <a:r>
              <a:rPr lang="es-MX" sz="1400" dirty="0"/>
              <a:t>eferencia de inversión será el promedio simple de los rendimientos de las Siefore Básica </a:t>
            </a:r>
            <a:r>
              <a:rPr lang="es-MX" sz="1400" dirty="0" smtClean="0"/>
              <a:t>1.</a:t>
            </a:r>
            <a:endParaRPr lang="es-MX" sz="1400" dirty="0"/>
          </a:p>
          <a:p>
            <a:pPr marL="173038" indent="-173038" defTabSz="457200">
              <a:buFont typeface="Arial" pitchFamily="34" charset="0"/>
              <a:buChar char="•"/>
              <a:defRPr/>
            </a:pPr>
            <a:r>
              <a:rPr lang="es-MX" sz="1400" dirty="0" smtClean="0">
                <a:ea typeface="Calibri"/>
                <a:cs typeface="Arial" pitchFamily="34" charset="0"/>
              </a:rPr>
              <a:t>Se basa en lo establecido por </a:t>
            </a:r>
            <a:r>
              <a:rPr lang="es-MX" sz="1400" dirty="0">
                <a:ea typeface="Calibri"/>
                <a:cs typeface="Arial" pitchFamily="34" charset="0"/>
              </a:rPr>
              <a:t>la CONSAR a fin de poder auditar y comparar el desempeño a lo largo del tiempo, de manera consistente bajo parámetros de mercado</a:t>
            </a:r>
            <a:r>
              <a:rPr lang="es-MX" sz="1400" dirty="0" smtClean="0">
                <a:ea typeface="Calibri"/>
                <a:cs typeface="Arial" pitchFamily="34" charset="0"/>
              </a:rPr>
              <a:t>.</a:t>
            </a:r>
            <a:endParaRPr lang="es-MX" sz="1400" dirty="0">
              <a:ea typeface="Calibri"/>
              <a:cs typeface="Arial" pitchFamily="34" charset="0"/>
            </a:endParaRPr>
          </a:p>
        </p:txBody>
      </p:sp>
      <p:sp>
        <p:nvSpPr>
          <p:cNvPr id="35" name="34 Rectángulo"/>
          <p:cNvSpPr/>
          <p:nvPr/>
        </p:nvSpPr>
        <p:spPr>
          <a:xfrm>
            <a:off x="2024910" y="5266169"/>
            <a:ext cx="6840000" cy="1600438"/>
          </a:xfrm>
          <a:prstGeom prst="rect">
            <a:avLst/>
          </a:prstGeom>
        </p:spPr>
        <p:txBody>
          <a:bodyPr wrap="square">
            <a:spAutoFit/>
          </a:bodyPr>
          <a:lstStyle/>
          <a:p>
            <a:pPr marL="173038" indent="-173038" defTabSz="457200">
              <a:buFont typeface="Arial" pitchFamily="34" charset="0"/>
              <a:buChar char="•"/>
              <a:defRPr/>
            </a:pPr>
            <a:r>
              <a:rPr lang="es-MX" sz="1400" dirty="0">
                <a:cs typeface="Arial" pitchFamily="34" charset="0"/>
              </a:rPr>
              <a:t>La composición del GTI es la siguiente: la presidencia del GTI corresponde al titular de la Subdirección General de Planeación y Finanzas del INFONAVIT, así también son integrantes: el titular de la Gerencia Sr. de Mercados Financieros y Gestión de Inversiones </a:t>
            </a:r>
            <a:r>
              <a:rPr lang="es-MX" sz="1400" dirty="0" smtClean="0">
                <a:cs typeface="Arial" pitchFamily="34" charset="0"/>
              </a:rPr>
              <a:t>,el </a:t>
            </a:r>
            <a:r>
              <a:rPr lang="es-MX" sz="1400" dirty="0">
                <a:cs typeface="Arial" pitchFamily="34" charset="0"/>
              </a:rPr>
              <a:t>titular de la Gerencia Sr. de Finanzas, el titular de la Gerencia Sr. de Gestión Estratégica del Balance,  el Contralor General del Instituto, el Coordinador General de Riesgos del Instituto como miembro de número con voz pero sin voto, y el titular de la Subdirección General Jurídica.  </a:t>
            </a:r>
          </a:p>
        </p:txBody>
      </p:sp>
      <p:sp>
        <p:nvSpPr>
          <p:cNvPr id="39" name="38 Rectángulo"/>
          <p:cNvSpPr/>
          <p:nvPr/>
        </p:nvSpPr>
        <p:spPr>
          <a:xfrm>
            <a:off x="2057399" y="2009890"/>
            <a:ext cx="6725699" cy="738664"/>
          </a:xfrm>
          <a:prstGeom prst="rect">
            <a:avLst/>
          </a:prstGeom>
        </p:spPr>
        <p:txBody>
          <a:bodyPr wrap="square">
            <a:spAutoFit/>
          </a:bodyPr>
          <a:lstStyle/>
          <a:p>
            <a:pPr marL="180975" indent="-180975">
              <a:buFont typeface="Arial" panose="020B0604020202020204" pitchFamily="34" charset="0"/>
              <a:buChar char="•"/>
              <a:defRPr/>
            </a:pPr>
            <a:r>
              <a:rPr lang="es-ES" sz="1400" dirty="0" smtClean="0"/>
              <a:t>Incrementar </a:t>
            </a:r>
            <a:r>
              <a:rPr lang="es-ES" sz="1400" dirty="0"/>
              <a:t>los rendimientos que se obtengan como resultado de la inversión de los Recursos del FPP y </a:t>
            </a:r>
            <a:r>
              <a:rPr lang="es-ES" sz="1400" dirty="0" smtClean="0"/>
              <a:t>gestionarlos con </a:t>
            </a:r>
            <a:r>
              <a:rPr lang="es-ES" sz="1400" dirty="0"/>
              <a:t>mayor </a:t>
            </a:r>
            <a:r>
              <a:rPr lang="es-ES" sz="1400" dirty="0" smtClean="0"/>
              <a:t>eficiencia </a:t>
            </a:r>
            <a:r>
              <a:rPr lang="es-ES" sz="1400" dirty="0"/>
              <a:t>para cubrir las necesidades de los Acreditados </a:t>
            </a:r>
            <a:r>
              <a:rPr lang="es-ES" sz="1400" dirty="0" smtClean="0"/>
              <a:t>Desempleados</a:t>
            </a:r>
            <a:r>
              <a:rPr lang="es-MX" sz="1400" dirty="0" smtClean="0">
                <a:solidFill>
                  <a:prstClr val="black"/>
                </a:solidFill>
              </a:rPr>
              <a:t>. </a:t>
            </a:r>
            <a:endParaRPr lang="es-MX" sz="1400" dirty="0">
              <a:solidFill>
                <a:prstClr val="black"/>
              </a:solidFill>
            </a:endParaRPr>
          </a:p>
        </p:txBody>
      </p:sp>
      <p:sp>
        <p:nvSpPr>
          <p:cNvPr id="42" name="41 Rectángulo"/>
          <p:cNvSpPr/>
          <p:nvPr/>
        </p:nvSpPr>
        <p:spPr>
          <a:xfrm>
            <a:off x="138868" y="1159843"/>
            <a:ext cx="8727410" cy="523220"/>
          </a:xfrm>
          <a:prstGeom prst="rect">
            <a:avLst/>
          </a:prstGeom>
        </p:spPr>
        <p:txBody>
          <a:bodyPr wrap="square">
            <a:spAutoFit/>
          </a:bodyPr>
          <a:lstStyle/>
          <a:p>
            <a:pPr marL="171450" indent="-171450" algn="just" defTabSz="457200">
              <a:spcAft>
                <a:spcPts val="600"/>
              </a:spcAft>
              <a:buClr>
                <a:schemeClr val="tx2"/>
              </a:buClr>
              <a:buFont typeface="Arial" pitchFamily="34" charset="0"/>
              <a:buChar char="•"/>
            </a:pPr>
            <a:r>
              <a:rPr lang="es-MX" sz="1400" dirty="0"/>
              <a:t>En la sesión ordinaria 004 del Comité de Inversiones, se presentó la propuesta preliminar del Marco de Gestión del FJP, la cual se basa en la estrategia planteada anteriormente y contiene las siguientes características principales:</a:t>
            </a:r>
          </a:p>
        </p:txBody>
      </p:sp>
      <p:cxnSp>
        <p:nvCxnSpPr>
          <p:cNvPr id="19" name="Straight Connector 9"/>
          <p:cNvCxnSpPr/>
          <p:nvPr/>
        </p:nvCxnSpPr>
        <p:spPr>
          <a:xfrm flipV="1">
            <a:off x="408929" y="2677143"/>
            <a:ext cx="8316000" cy="28337"/>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4" name="Straight Connector 9"/>
          <p:cNvCxnSpPr/>
          <p:nvPr/>
        </p:nvCxnSpPr>
        <p:spPr>
          <a:xfrm flipV="1">
            <a:off x="394525" y="3528658"/>
            <a:ext cx="8316000" cy="28337"/>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9"/>
          <p:cNvCxnSpPr/>
          <p:nvPr/>
        </p:nvCxnSpPr>
        <p:spPr>
          <a:xfrm flipV="1">
            <a:off x="383892" y="4220250"/>
            <a:ext cx="8316000" cy="28337"/>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9"/>
          <p:cNvCxnSpPr/>
          <p:nvPr/>
        </p:nvCxnSpPr>
        <p:spPr>
          <a:xfrm flipV="1">
            <a:off x="341360" y="5202918"/>
            <a:ext cx="8316000" cy="28337"/>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99572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100" smtClean="0">
                <a:solidFill>
                  <a:prstClr val="black"/>
                </a:solidFill>
                <a:latin typeface="Arial" pitchFamily="34" charset="0"/>
                <a:cs typeface="Arial" pitchFamily="34" charset="0"/>
              </a:rPr>
              <a:pPr algn="ctr"/>
              <a:t>14</a:t>
            </a:fld>
            <a:endParaRPr lang="es-ES" sz="1100" dirty="0">
              <a:solidFill>
                <a:prstClr val="black"/>
              </a:solidFill>
              <a:latin typeface="Arial" pitchFamily="34" charset="0"/>
              <a:cs typeface="Arial" pitchFamily="34" charset="0"/>
            </a:endParaRPr>
          </a:p>
        </p:txBody>
      </p:sp>
      <p:sp>
        <p:nvSpPr>
          <p:cNvPr id="23" name="Rectangle 2"/>
          <p:cNvSpPr>
            <a:spLocks noChangeArrowheads="1"/>
          </p:cNvSpPr>
          <p:nvPr/>
        </p:nvSpPr>
        <p:spPr bwMode="auto">
          <a:xfrm>
            <a:off x="143999" y="288000"/>
            <a:ext cx="8849875"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Marco de Gestión del FJP</a:t>
            </a:r>
            <a:r>
              <a:rPr lang="es-MX" sz="2200" b="1" dirty="0" smtClean="0">
                <a:solidFill>
                  <a:prstClr val="white"/>
                </a:solidFill>
                <a:ea typeface="MS PGothic" pitchFamily="34" charset="-128"/>
                <a:cs typeface="Arial" pitchFamily="34" charset="0"/>
              </a:rPr>
              <a:t>  </a:t>
            </a:r>
            <a:endParaRPr lang="es-MX" sz="2200" b="1" dirty="0">
              <a:solidFill>
                <a:prstClr val="white"/>
              </a:solidFill>
              <a:ea typeface="MS PGothic" pitchFamily="34" charset="-128"/>
              <a:cs typeface="Arial"/>
            </a:endParaRPr>
          </a:p>
        </p:txBody>
      </p:sp>
      <p:sp>
        <p:nvSpPr>
          <p:cNvPr id="25" name="ColumnHeader"/>
          <p:cNvSpPr>
            <a:spLocks noChangeArrowheads="1"/>
          </p:cNvSpPr>
          <p:nvPr/>
        </p:nvSpPr>
        <p:spPr bwMode="gray">
          <a:xfrm>
            <a:off x="325859" y="1629639"/>
            <a:ext cx="1500505"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Dimensión</a:t>
            </a:r>
            <a:endParaRPr lang="es-MX" sz="1400" b="1" dirty="0"/>
          </a:p>
        </p:txBody>
      </p:sp>
      <p:sp>
        <p:nvSpPr>
          <p:cNvPr id="26" name="ColumnHeader"/>
          <p:cNvSpPr>
            <a:spLocks noChangeArrowheads="1"/>
          </p:cNvSpPr>
          <p:nvPr/>
        </p:nvSpPr>
        <p:spPr bwMode="gray">
          <a:xfrm>
            <a:off x="2779964" y="1629639"/>
            <a:ext cx="4269246"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Descripción</a:t>
            </a:r>
            <a:endParaRPr lang="es-MX" sz="1400" b="1" dirty="0"/>
          </a:p>
        </p:txBody>
      </p:sp>
      <p:cxnSp>
        <p:nvCxnSpPr>
          <p:cNvPr id="27" name="26 Conector recto"/>
          <p:cNvCxnSpPr/>
          <p:nvPr/>
        </p:nvCxnSpPr>
        <p:spPr>
          <a:xfrm>
            <a:off x="546347" y="1980868"/>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8" name="27 Conector recto"/>
          <p:cNvCxnSpPr/>
          <p:nvPr/>
        </p:nvCxnSpPr>
        <p:spPr>
          <a:xfrm flipV="1">
            <a:off x="1954363" y="1980868"/>
            <a:ext cx="6653203" cy="1"/>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9" name="Rectangle 15"/>
          <p:cNvSpPr/>
          <p:nvPr/>
        </p:nvSpPr>
        <p:spPr>
          <a:xfrm rot="5400000">
            <a:off x="751008" y="2341986"/>
            <a:ext cx="601613"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Restricción de liquidez</a:t>
            </a:r>
          </a:p>
        </p:txBody>
      </p:sp>
      <p:sp>
        <p:nvSpPr>
          <p:cNvPr id="30" name="Rectangle 15"/>
          <p:cNvSpPr/>
          <p:nvPr/>
        </p:nvSpPr>
        <p:spPr>
          <a:xfrm rot="5400000">
            <a:off x="715154" y="3108786"/>
            <a:ext cx="673322"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smtClean="0">
                <a:solidFill>
                  <a:prstClr val="white"/>
                </a:solidFill>
              </a:rPr>
              <a:t>Esquema de inversión</a:t>
            </a:r>
            <a:endParaRPr lang="es-MX" sz="1400" b="1" dirty="0">
              <a:solidFill>
                <a:prstClr val="white"/>
              </a:solidFill>
            </a:endParaRPr>
          </a:p>
        </p:txBody>
      </p:sp>
      <p:sp>
        <p:nvSpPr>
          <p:cNvPr id="31" name="Rectangle 15"/>
          <p:cNvSpPr/>
          <p:nvPr/>
        </p:nvSpPr>
        <p:spPr>
          <a:xfrm rot="5400000">
            <a:off x="609655" y="4015661"/>
            <a:ext cx="884319"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457200">
              <a:defRPr/>
            </a:pPr>
            <a:r>
              <a:rPr lang="es-MX" sz="1400" b="1" dirty="0" smtClean="0">
                <a:solidFill>
                  <a:prstClr val="white"/>
                </a:solidFill>
              </a:rPr>
              <a:t>Valor de referencia</a:t>
            </a:r>
            <a:endParaRPr lang="es-MX" sz="1400" b="1" dirty="0">
              <a:solidFill>
                <a:prstClr val="white"/>
              </a:solidFill>
            </a:endParaRPr>
          </a:p>
        </p:txBody>
      </p:sp>
      <p:sp>
        <p:nvSpPr>
          <p:cNvPr id="32" name="Rectangle 15"/>
          <p:cNvSpPr/>
          <p:nvPr/>
        </p:nvSpPr>
        <p:spPr>
          <a:xfrm rot="5400000">
            <a:off x="338809" y="5294140"/>
            <a:ext cx="142601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a:r>
              <a:rPr lang="es-MX" sz="1400" b="1" dirty="0" smtClean="0">
                <a:solidFill>
                  <a:prstClr val="white"/>
                </a:solidFill>
              </a:rPr>
              <a:t>Gobierno Institucional</a:t>
            </a:r>
            <a:endParaRPr lang="es-MX" sz="1400" b="1" dirty="0">
              <a:solidFill>
                <a:prstClr val="white"/>
              </a:solidFill>
            </a:endParaRPr>
          </a:p>
        </p:txBody>
      </p:sp>
      <p:sp>
        <p:nvSpPr>
          <p:cNvPr id="33" name="Rectangle 15"/>
          <p:cNvSpPr/>
          <p:nvPr/>
        </p:nvSpPr>
        <p:spPr>
          <a:xfrm rot="5400000">
            <a:off x="781814" y="1652113"/>
            <a:ext cx="540000" cy="1404000"/>
          </a:xfrm>
          <a:prstGeom prst="rect">
            <a:avLst/>
          </a:prstGeom>
          <a:solidFill>
            <a:srgbClr val="BB2D2C"/>
          </a:solidFill>
          <a:ln w="9525" algn="ctr">
            <a:solidFill>
              <a:srgbClr val="BB2D2C"/>
            </a:solidFill>
            <a:miter lim="800000"/>
            <a:headEnd type="none" w="lg" len="lg"/>
            <a:tailEnd type="none" w="lg" len="lg"/>
          </a:ln>
        </p:spPr>
        <p:txBody>
          <a:bodyPr vert="vert270" wrap="square" tIns="91440" bIns="91440" rtlCol="0" anchor="ctr" anchorCtr="1"/>
          <a:lstStyle/>
          <a:p>
            <a:pPr algn="ctr" defTabSz="914400">
              <a:defRPr/>
            </a:pPr>
            <a:r>
              <a:rPr lang="es-MX" sz="1400" b="1" kern="0" dirty="0" smtClean="0">
                <a:solidFill>
                  <a:prstClr val="white"/>
                </a:solidFill>
              </a:rPr>
              <a:t>Objetivo</a:t>
            </a:r>
          </a:p>
        </p:txBody>
      </p:sp>
      <p:sp>
        <p:nvSpPr>
          <p:cNvPr id="6" name="5 Rectángulo"/>
          <p:cNvSpPr/>
          <p:nvPr/>
        </p:nvSpPr>
        <p:spPr>
          <a:xfrm>
            <a:off x="2038349" y="2754650"/>
            <a:ext cx="6840000" cy="523220"/>
          </a:xfrm>
          <a:prstGeom prst="rect">
            <a:avLst/>
          </a:prstGeom>
        </p:spPr>
        <p:txBody>
          <a:bodyPr wrap="square">
            <a:spAutoFit/>
          </a:bodyPr>
          <a:lstStyle/>
          <a:p>
            <a:pPr marL="285750" lvl="0" indent="-285750" algn="just">
              <a:buFont typeface="Arial" panose="020B0604020202020204" pitchFamily="34" charset="0"/>
              <a:buChar char="•"/>
              <a:defRPr/>
            </a:pPr>
            <a:r>
              <a:rPr lang="es-MX" sz="1400" dirty="0">
                <a:solidFill>
                  <a:prstClr val="black"/>
                </a:solidFill>
              </a:rPr>
              <a:t>Planeación de la estrategia y necesidades de recursos basados en una Valuación Actuarial realizado por un despacho actuarial independiente (</a:t>
            </a:r>
            <a:r>
              <a:rPr lang="es-MX" sz="1400" dirty="0">
                <a:cs typeface="Arial" pitchFamily="34" charset="0"/>
              </a:rPr>
              <a:t>obligación contractual)</a:t>
            </a:r>
          </a:p>
        </p:txBody>
      </p:sp>
      <p:sp>
        <p:nvSpPr>
          <p:cNvPr id="9" name="8 Rectángulo"/>
          <p:cNvSpPr/>
          <p:nvPr/>
        </p:nvSpPr>
        <p:spPr>
          <a:xfrm>
            <a:off x="2038349" y="3506024"/>
            <a:ext cx="6840000" cy="523220"/>
          </a:xfrm>
          <a:prstGeom prst="rect">
            <a:avLst/>
          </a:prstGeom>
        </p:spPr>
        <p:txBody>
          <a:bodyPr wrap="square">
            <a:spAutoFit/>
          </a:bodyPr>
          <a:lstStyle/>
          <a:p>
            <a:pPr marL="180975" lvl="0" indent="-180975" algn="just">
              <a:buFont typeface="Arial" panose="020B0604020202020204" pitchFamily="34" charset="0"/>
              <a:buChar char="•"/>
              <a:defRPr/>
            </a:pPr>
            <a:r>
              <a:rPr lang="es-MX" sz="1400" dirty="0">
                <a:solidFill>
                  <a:prstClr val="black"/>
                </a:solidFill>
              </a:rPr>
              <a:t>Fondo con un horizonte de inversión de largo plazo.</a:t>
            </a:r>
          </a:p>
          <a:p>
            <a:pPr marL="173038" indent="-173038" defTabSz="457200">
              <a:buFont typeface="Arial" pitchFamily="34" charset="0"/>
              <a:buChar char="•"/>
              <a:defRPr/>
            </a:pPr>
            <a:r>
              <a:rPr lang="es-MX" sz="1400" dirty="0">
                <a:ea typeface="Calibri"/>
                <a:cs typeface="Arial" pitchFamily="34" charset="0"/>
              </a:rPr>
              <a:t>Régimen de inversión basado en el aplicable a la Siefore Básica 3. </a:t>
            </a:r>
          </a:p>
        </p:txBody>
      </p:sp>
      <p:sp>
        <p:nvSpPr>
          <p:cNvPr id="10" name="9 Rectángulo"/>
          <p:cNvSpPr/>
          <p:nvPr/>
        </p:nvSpPr>
        <p:spPr>
          <a:xfrm>
            <a:off x="2038349" y="4226977"/>
            <a:ext cx="6840000" cy="954107"/>
          </a:xfrm>
          <a:prstGeom prst="rect">
            <a:avLst/>
          </a:prstGeom>
        </p:spPr>
        <p:txBody>
          <a:bodyPr wrap="square">
            <a:spAutoFit/>
          </a:bodyPr>
          <a:lstStyle/>
          <a:p>
            <a:pPr marL="173038" indent="-173038" defTabSz="457200">
              <a:buFont typeface="Arial" pitchFamily="34" charset="0"/>
              <a:buChar char="•"/>
              <a:defRPr/>
            </a:pPr>
            <a:r>
              <a:rPr lang="es-MX" sz="1400" dirty="0">
                <a:cs typeface="Arial" pitchFamily="34" charset="0"/>
              </a:rPr>
              <a:t>La r</a:t>
            </a:r>
            <a:r>
              <a:rPr lang="es-MX" sz="1400" dirty="0"/>
              <a:t>eferencia de inversión será el promedio simple de los rendimientos de las Siefore Básica 3.</a:t>
            </a:r>
          </a:p>
          <a:p>
            <a:pPr marL="173038" indent="-173038" defTabSz="457200">
              <a:buFont typeface="Arial" pitchFamily="34" charset="0"/>
              <a:buChar char="•"/>
              <a:defRPr/>
            </a:pPr>
            <a:r>
              <a:rPr lang="es-MX" sz="1400" dirty="0" smtClean="0">
                <a:ea typeface="Calibri"/>
                <a:cs typeface="Arial" pitchFamily="34" charset="0"/>
              </a:rPr>
              <a:t>Se basa en lo establecido por </a:t>
            </a:r>
            <a:r>
              <a:rPr lang="es-MX" sz="1400" dirty="0">
                <a:ea typeface="Calibri"/>
                <a:cs typeface="Arial" pitchFamily="34" charset="0"/>
              </a:rPr>
              <a:t>la CONSAR a fin de poder auditar y comparar el desempeño a lo largo del tiempo, de manera consistente bajo parámetros de mercado</a:t>
            </a:r>
            <a:r>
              <a:rPr lang="es-MX" sz="1400" dirty="0" smtClean="0">
                <a:ea typeface="Calibri"/>
                <a:cs typeface="Arial" pitchFamily="34" charset="0"/>
              </a:rPr>
              <a:t>.</a:t>
            </a:r>
            <a:endParaRPr lang="es-MX" sz="1400" dirty="0">
              <a:ea typeface="Calibri"/>
              <a:cs typeface="Arial" pitchFamily="34" charset="0"/>
            </a:endParaRPr>
          </a:p>
        </p:txBody>
      </p:sp>
      <p:sp>
        <p:nvSpPr>
          <p:cNvPr id="35" name="34 Rectángulo"/>
          <p:cNvSpPr/>
          <p:nvPr/>
        </p:nvSpPr>
        <p:spPr>
          <a:xfrm>
            <a:off x="2091585" y="5237594"/>
            <a:ext cx="6840000" cy="1600438"/>
          </a:xfrm>
          <a:prstGeom prst="rect">
            <a:avLst/>
          </a:prstGeom>
        </p:spPr>
        <p:txBody>
          <a:bodyPr wrap="square">
            <a:spAutoFit/>
          </a:bodyPr>
          <a:lstStyle/>
          <a:p>
            <a:pPr marL="173038" indent="-173038" defTabSz="457200">
              <a:buFont typeface="Arial" pitchFamily="34" charset="0"/>
              <a:buChar char="•"/>
            </a:pPr>
            <a:r>
              <a:rPr lang="es-MX" sz="1400" dirty="0" smtClean="0">
                <a:cs typeface="Arial" pitchFamily="34" charset="0"/>
              </a:rPr>
              <a:t>Se propone que el Comité </a:t>
            </a:r>
            <a:r>
              <a:rPr lang="es-MX" sz="1400" dirty="0">
                <a:cs typeface="Arial" pitchFamily="34" charset="0"/>
              </a:rPr>
              <a:t>Técnico </a:t>
            </a:r>
            <a:r>
              <a:rPr lang="es-MX" sz="1400" dirty="0" smtClean="0"/>
              <a:t>esté </a:t>
            </a:r>
            <a:r>
              <a:rPr lang="es-MX" sz="1400" dirty="0"/>
              <a:t>integrado por las personas de la Administración que ocupen los siguientes puestos en el INFONAVIT: </a:t>
            </a:r>
          </a:p>
          <a:p>
            <a:pPr marL="446088" lvl="1" indent="-265113">
              <a:buFont typeface="Courier New" pitchFamily="49" charset="0"/>
              <a:buChar char="o"/>
            </a:pPr>
            <a:r>
              <a:rPr lang="es-MX" sz="1400" dirty="0" smtClean="0"/>
              <a:t>Titular </a:t>
            </a:r>
            <a:r>
              <a:rPr lang="es-MX" sz="1400" dirty="0"/>
              <a:t>de la Subdirección General de Personas.</a:t>
            </a:r>
          </a:p>
          <a:p>
            <a:pPr marL="446088" lvl="1" indent="-265113">
              <a:buFont typeface="Courier New" pitchFamily="49" charset="0"/>
              <a:buChar char="o"/>
            </a:pPr>
            <a:r>
              <a:rPr lang="es-MX" sz="1400" dirty="0"/>
              <a:t>Titular de la Subdirección General de Planeación y Finanzas.</a:t>
            </a:r>
          </a:p>
          <a:p>
            <a:pPr marL="446088" lvl="1" indent="-265113">
              <a:buFont typeface="Courier New" pitchFamily="49" charset="0"/>
              <a:buChar char="o"/>
            </a:pPr>
            <a:r>
              <a:rPr lang="es-MX" sz="1400" dirty="0"/>
              <a:t>Titular de la Coordinación General de Contraloría.</a:t>
            </a:r>
          </a:p>
          <a:p>
            <a:pPr marL="446088" lvl="1" indent="-265113">
              <a:buFont typeface="Courier New" pitchFamily="49" charset="0"/>
              <a:buChar char="o"/>
            </a:pPr>
            <a:r>
              <a:rPr lang="es-MX" sz="1400" dirty="0"/>
              <a:t>Titular de la Coordinación General de Riesgos.</a:t>
            </a:r>
          </a:p>
          <a:p>
            <a:pPr marL="446088" lvl="1" indent="-265113">
              <a:buFont typeface="Courier New" pitchFamily="49" charset="0"/>
              <a:buChar char="o"/>
            </a:pPr>
            <a:r>
              <a:rPr lang="es-MX" sz="1400" dirty="0"/>
              <a:t>Titular de la Gerencia Sr. de Mercados Financieros y Gestión de Inversiones</a:t>
            </a:r>
            <a:endParaRPr lang="es-MX" sz="1400" dirty="0">
              <a:cs typeface="Arial" pitchFamily="34" charset="0"/>
            </a:endParaRPr>
          </a:p>
        </p:txBody>
      </p:sp>
      <p:sp>
        <p:nvSpPr>
          <p:cNvPr id="39" name="38 Rectángulo"/>
          <p:cNvSpPr/>
          <p:nvPr/>
        </p:nvSpPr>
        <p:spPr>
          <a:xfrm>
            <a:off x="2057399" y="2076565"/>
            <a:ext cx="6725699" cy="523220"/>
          </a:xfrm>
          <a:prstGeom prst="rect">
            <a:avLst/>
          </a:prstGeom>
        </p:spPr>
        <p:txBody>
          <a:bodyPr wrap="square">
            <a:spAutoFit/>
          </a:bodyPr>
          <a:lstStyle/>
          <a:p>
            <a:pPr marL="180975" indent="-180975">
              <a:buFont typeface="Arial" panose="020B0604020202020204" pitchFamily="34" charset="0"/>
              <a:buChar char="•"/>
              <a:defRPr/>
            </a:pPr>
            <a:r>
              <a:rPr lang="es-MX" sz="1400" dirty="0">
                <a:solidFill>
                  <a:prstClr val="black"/>
                </a:solidFill>
              </a:rPr>
              <a:t>Cumplir con la obligación contractual, así como reducir la brecha de mayores aportaciones de parte del Instituto al Fondo de Jubilaciones y Pensiones. </a:t>
            </a:r>
          </a:p>
        </p:txBody>
      </p:sp>
      <p:sp>
        <p:nvSpPr>
          <p:cNvPr id="42" name="41 Rectángulo"/>
          <p:cNvSpPr/>
          <p:nvPr/>
        </p:nvSpPr>
        <p:spPr>
          <a:xfrm>
            <a:off x="138868" y="1159843"/>
            <a:ext cx="8727410" cy="523220"/>
          </a:xfrm>
          <a:prstGeom prst="rect">
            <a:avLst/>
          </a:prstGeom>
        </p:spPr>
        <p:txBody>
          <a:bodyPr wrap="square">
            <a:spAutoFit/>
          </a:bodyPr>
          <a:lstStyle/>
          <a:p>
            <a:pPr marL="171450" indent="-171450" algn="just" defTabSz="457200">
              <a:spcAft>
                <a:spcPts val="600"/>
              </a:spcAft>
              <a:buClr>
                <a:schemeClr val="tx2"/>
              </a:buClr>
              <a:buFont typeface="Arial" pitchFamily="34" charset="0"/>
              <a:buChar char="•"/>
            </a:pPr>
            <a:r>
              <a:rPr lang="es-MX" sz="1400" dirty="0"/>
              <a:t>En la sesión ordinaria 004 del Comité de Inversiones, se presentó la propuesta preliminar del Marco de Gestión del FJP, la cual se basa en la estrategia planteada anteriormente y contiene las siguientes características principales:</a:t>
            </a:r>
          </a:p>
        </p:txBody>
      </p:sp>
      <p:cxnSp>
        <p:nvCxnSpPr>
          <p:cNvPr id="19" name="Straight Connector 9"/>
          <p:cNvCxnSpPr/>
          <p:nvPr/>
        </p:nvCxnSpPr>
        <p:spPr>
          <a:xfrm flipV="1">
            <a:off x="380354" y="2658093"/>
            <a:ext cx="8316000" cy="28337"/>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4" name="Straight Connector 9"/>
          <p:cNvCxnSpPr/>
          <p:nvPr/>
        </p:nvCxnSpPr>
        <p:spPr>
          <a:xfrm flipV="1">
            <a:off x="394525" y="3395308"/>
            <a:ext cx="8316000" cy="28337"/>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9"/>
          <p:cNvCxnSpPr/>
          <p:nvPr/>
        </p:nvCxnSpPr>
        <p:spPr>
          <a:xfrm flipV="1">
            <a:off x="383892" y="4182150"/>
            <a:ext cx="8316000" cy="28337"/>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9"/>
          <p:cNvCxnSpPr/>
          <p:nvPr/>
        </p:nvCxnSpPr>
        <p:spPr>
          <a:xfrm flipV="1">
            <a:off x="341360" y="5202918"/>
            <a:ext cx="8316000" cy="28337"/>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54127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15</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2" name="1 Rectángulo"/>
          <p:cNvSpPr/>
          <p:nvPr/>
        </p:nvSpPr>
        <p:spPr>
          <a:xfrm>
            <a:off x="561573" y="2317581"/>
            <a:ext cx="8009223" cy="3462486"/>
          </a:xfrm>
          <a:prstGeom prst="rect">
            <a:avLst/>
          </a:prstGeom>
        </p:spPr>
        <p:txBody>
          <a:bodyPr wrap="square">
            <a:spAutoFit/>
          </a:bodyPr>
          <a:lstStyle/>
          <a:p>
            <a:pPr marL="355600" indent="-355600" algn="just" defTabSz="457200">
              <a:spcAft>
                <a:spcPts val="1800"/>
              </a:spcAft>
              <a:buFont typeface="+mj-lt"/>
              <a:buAutoNum type="arabicPeriod"/>
            </a:pPr>
            <a:r>
              <a:rPr lang="es-MX" b="1" dirty="0">
                <a:solidFill>
                  <a:srgbClr val="B2B2B2"/>
                </a:solidFill>
              </a:rPr>
              <a:t>Informe sobre la estrategia de inversión y resultados del FANVIT.</a:t>
            </a:r>
          </a:p>
          <a:p>
            <a:pPr marL="355600" indent="-355600" algn="just" defTabSz="457200">
              <a:spcAft>
                <a:spcPts val="1800"/>
              </a:spcAft>
              <a:buFont typeface="+mj-lt"/>
              <a:buAutoNum type="arabicPeriod"/>
            </a:pPr>
            <a:r>
              <a:rPr lang="es-MX" b="1" dirty="0">
                <a:solidFill>
                  <a:srgbClr val="B2B2B2"/>
                </a:solidFill>
              </a:rPr>
              <a:t>Propuesta del Marco de Gestión del Fondo de Protección de Pagos (FPP) y Fondo de Jubilaciones y Pensiones (FJP). </a:t>
            </a:r>
          </a:p>
          <a:p>
            <a:pPr marL="355600" indent="-355600" algn="just" defTabSz="457200">
              <a:spcAft>
                <a:spcPts val="1800"/>
              </a:spcAft>
              <a:buFont typeface="+mj-lt"/>
              <a:buAutoNum type="arabicPeriod"/>
            </a:pPr>
            <a:r>
              <a:rPr lang="es-MX" b="1" dirty="0">
                <a:solidFill>
                  <a:schemeClr val="tx2"/>
                </a:solidFill>
              </a:rPr>
              <a:t> </a:t>
            </a:r>
            <a:r>
              <a:rPr lang="es-MX" b="1" dirty="0" smtClean="0">
                <a:solidFill>
                  <a:schemeClr val="tx2"/>
                </a:solidFill>
              </a:rPr>
              <a:t>Informe </a:t>
            </a:r>
            <a:r>
              <a:rPr lang="es-MX" b="1" dirty="0">
                <a:solidFill>
                  <a:schemeClr val="tx2"/>
                </a:solidFill>
              </a:rPr>
              <a:t>sobre la selección de los asesores de inversión, custodio y fiduciario para el FPP y el FJP.</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Propuesta </a:t>
            </a:r>
            <a:r>
              <a:rPr lang="es-MX" b="1" dirty="0">
                <a:solidFill>
                  <a:srgbClr val="B2B2B2"/>
                </a:solidFill>
              </a:rPr>
              <a:t>de la creación del Fondo de Inversión del Infonavit (FINVIT)</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Asuntos </a:t>
            </a:r>
            <a:r>
              <a:rPr lang="es-MX" b="1" dirty="0">
                <a:solidFill>
                  <a:srgbClr val="B2B2B2"/>
                </a:solidFill>
              </a:rPr>
              <a:t>Generales.</a:t>
            </a:r>
          </a:p>
          <a:p>
            <a:pPr marL="355600" indent="-355600" algn="just" defTabSz="457200">
              <a:spcAft>
                <a:spcPts val="1800"/>
              </a:spcAft>
              <a:buFont typeface="+mj-lt"/>
              <a:buAutoNum type="arabicPeriod" startAt="4"/>
            </a:pPr>
            <a:endParaRPr lang="es-MX" b="1" dirty="0">
              <a:solidFill>
                <a:srgbClr val="B2B2B2"/>
              </a:solidFill>
            </a:endParaRPr>
          </a:p>
        </p:txBody>
      </p:sp>
      <p:sp>
        <p:nvSpPr>
          <p:cNvPr id="7" name="6 Rectángulo"/>
          <p:cNvSpPr/>
          <p:nvPr/>
        </p:nvSpPr>
        <p:spPr>
          <a:xfrm>
            <a:off x="397798" y="1176735"/>
            <a:ext cx="8323122" cy="646331"/>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 Grupo de Trabajo de Inversiones 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002</a:t>
            </a:r>
            <a:endParaRPr lang="es-MX" b="1" dirty="0">
              <a:solidFill>
                <a:prstClr val="black"/>
              </a:solidFill>
              <a:ea typeface="MS PGothic" pitchFamily="34" charset="-128"/>
              <a:cs typeface="Arial" pitchFamily="34" charset="0"/>
            </a:endParaRPr>
          </a:p>
          <a:p>
            <a:pPr algn="ctr" defTabSz="457200"/>
            <a:r>
              <a:rPr lang="es-MX" b="1" dirty="0" smtClean="0">
                <a:solidFill>
                  <a:prstClr val="black"/>
                </a:solidFill>
                <a:ea typeface="MS PGothic" pitchFamily="34" charset="-128"/>
                <a:cs typeface="Arial" pitchFamily="34" charset="0"/>
              </a:rPr>
              <a:t>6 de octubre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35952622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93233"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10"/>
          <p:cNvSpPr/>
          <p:nvPr/>
        </p:nvSpPr>
        <p:spPr>
          <a:xfrm>
            <a:off x="322263" y="2183523"/>
            <a:ext cx="1503679" cy="666554"/>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prstClr val="white"/>
                </a:solidFill>
              </a:rPr>
              <a:t>Fideicomiso</a:t>
            </a:r>
            <a:endParaRPr lang="es-MX" sz="1200" b="1" dirty="0">
              <a:solidFill>
                <a:prstClr val="white"/>
              </a:solidFill>
            </a:endParaRPr>
          </a:p>
        </p:txBody>
      </p:sp>
      <p:sp>
        <p:nvSpPr>
          <p:cNvPr id="23" name="TextColumnContent"/>
          <p:cNvSpPr>
            <a:spLocks noChangeArrowheads="1"/>
          </p:cNvSpPr>
          <p:nvPr/>
        </p:nvSpPr>
        <p:spPr bwMode="gray">
          <a:xfrm>
            <a:off x="2013291" y="2208501"/>
            <a:ext cx="6480000" cy="861774"/>
          </a:xfrm>
          <a:prstGeom prst="rect">
            <a:avLst/>
          </a:prstGeom>
          <a:noFill/>
          <a:ln w="9525" algn="ctr">
            <a:noFill/>
            <a:miter lim="800000"/>
            <a:headEnd type="none" w="lg" len="lg"/>
            <a:tailEnd type="none" w="lg" len="lg"/>
          </a:ln>
          <a:effectLst/>
        </p:spPr>
        <p:txBody>
          <a:bodyPr lIns="0" tIns="0" rIns="0" bIns="0">
            <a:spAutoFit/>
          </a:bodyPr>
          <a:lstStyle/>
          <a:p>
            <a:pPr marL="180975" lvl="1" indent="-174625">
              <a:buClr>
                <a:schemeClr val="tx2"/>
              </a:buClr>
              <a:buFontTx/>
              <a:buChar char="•"/>
            </a:pPr>
            <a:r>
              <a:rPr lang="es-MX" sz="1400" dirty="0" smtClean="0"/>
              <a:t>Se propone una sustitución fiduciaria.</a:t>
            </a:r>
          </a:p>
          <a:p>
            <a:pPr marL="180975" lvl="1" indent="-174625">
              <a:buClr>
                <a:schemeClr val="tx2"/>
              </a:buClr>
              <a:buFontTx/>
              <a:buChar char="•"/>
            </a:pPr>
            <a:r>
              <a:rPr lang="es-MX" sz="1400" dirty="0" smtClean="0"/>
              <a:t>Contratación de Nacional Financiera.</a:t>
            </a:r>
          </a:p>
          <a:p>
            <a:pPr marL="180975" lvl="1" indent="-174625">
              <a:buClr>
                <a:schemeClr val="tx2"/>
              </a:buClr>
              <a:buFontTx/>
              <a:buChar char="•"/>
            </a:pPr>
            <a:r>
              <a:rPr lang="es-MX" sz="1400" dirty="0" smtClean="0"/>
              <a:t>Comisiones atractivas, homologación al FANVIT con el que ya existe relación fiduciaria.</a:t>
            </a:r>
          </a:p>
          <a:p>
            <a:pPr marL="180975" lvl="1" indent="-174625">
              <a:buClr>
                <a:schemeClr val="tx2"/>
              </a:buClr>
              <a:buFontTx/>
              <a:buChar char="•"/>
            </a:pPr>
            <a:endParaRPr lang="es-MX" sz="1400" dirty="0" smtClean="0"/>
          </a:p>
        </p:txBody>
      </p:sp>
      <p:cxnSp>
        <p:nvCxnSpPr>
          <p:cNvPr id="62" name="Straight Connector 61"/>
          <p:cNvCxnSpPr/>
          <p:nvPr/>
        </p:nvCxnSpPr>
        <p:spPr>
          <a:xfrm>
            <a:off x="339227" y="2900308"/>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7" name="26 Conector recto"/>
          <p:cNvCxnSpPr/>
          <p:nvPr/>
        </p:nvCxnSpPr>
        <p:spPr>
          <a:xfrm>
            <a:off x="2213254" y="2114307"/>
            <a:ext cx="6480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1" name="Rectangle 62"/>
          <p:cNvSpPr/>
          <p:nvPr/>
        </p:nvSpPr>
        <p:spPr>
          <a:xfrm>
            <a:off x="322261" y="2981351"/>
            <a:ext cx="1503679" cy="628748"/>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Custodio</a:t>
            </a:r>
          </a:p>
        </p:txBody>
      </p:sp>
      <p:sp>
        <p:nvSpPr>
          <p:cNvPr id="28" name="TextColumnContent"/>
          <p:cNvSpPr>
            <a:spLocks noChangeArrowheads="1"/>
          </p:cNvSpPr>
          <p:nvPr/>
        </p:nvSpPr>
        <p:spPr bwMode="gray">
          <a:xfrm>
            <a:off x="2013291" y="2949451"/>
            <a:ext cx="6766472" cy="855968"/>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400" dirty="0" smtClean="0"/>
              <a:t>Se propone sustitución de Custodio.</a:t>
            </a:r>
          </a:p>
          <a:p>
            <a:pPr marL="180975" lvl="1" indent="-174625">
              <a:buClr>
                <a:schemeClr val="tx2"/>
              </a:buClr>
              <a:buFontTx/>
              <a:buChar char="•"/>
            </a:pPr>
            <a:r>
              <a:rPr lang="es-MX" sz="1400" dirty="0" smtClean="0"/>
              <a:t>Contratación de BBVA Bancomer.</a:t>
            </a:r>
          </a:p>
          <a:p>
            <a:pPr marL="180975" lvl="1" indent="-174625">
              <a:buClr>
                <a:schemeClr val="tx2"/>
              </a:buClr>
              <a:buFontTx/>
              <a:buChar char="•"/>
            </a:pPr>
            <a:r>
              <a:rPr lang="es-MX" sz="1400" dirty="0" smtClean="0"/>
              <a:t>Atención a clientes especializada</a:t>
            </a:r>
            <a:r>
              <a:rPr lang="es-MX" sz="1400" dirty="0"/>
              <a:t>, homologación al FANVIT con el que ya existe </a:t>
            </a:r>
            <a:r>
              <a:rPr lang="es-MX" sz="1400" dirty="0" smtClean="0"/>
              <a:t>relación.</a:t>
            </a:r>
            <a:endParaRPr lang="es-MX" sz="1400" dirty="0"/>
          </a:p>
          <a:p>
            <a:pPr marL="6350" lvl="1">
              <a:buClr>
                <a:schemeClr val="tx2"/>
              </a:buClr>
            </a:pPr>
            <a:endParaRPr lang="es-MX" sz="1400" dirty="0" smtClean="0"/>
          </a:p>
          <a:p>
            <a:pPr marL="6350" lvl="1">
              <a:buClr>
                <a:schemeClr val="tx2"/>
              </a:buClr>
            </a:pPr>
            <a:endParaRPr lang="es-MX" sz="1400" dirty="0" smtClean="0"/>
          </a:p>
          <a:p>
            <a:pPr marL="6350" lvl="1">
              <a:buClr>
                <a:schemeClr val="tx2"/>
              </a:buClr>
            </a:pPr>
            <a:endParaRPr lang="es-MX" sz="1400" dirty="0"/>
          </a:p>
        </p:txBody>
      </p:sp>
      <p:sp>
        <p:nvSpPr>
          <p:cNvPr id="33"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16</a:t>
            </a:fld>
            <a:endParaRPr lang="es-ES" sz="1050" dirty="0">
              <a:solidFill>
                <a:prstClr val="black"/>
              </a:solidFill>
              <a:latin typeface="Arial" pitchFamily="34" charset="0"/>
              <a:cs typeface="Arial" pitchFamily="34" charset="0"/>
            </a:endParaRPr>
          </a:p>
        </p:txBody>
      </p:sp>
      <p:sp>
        <p:nvSpPr>
          <p:cNvPr id="37" name="Title 1"/>
          <p:cNvSpPr>
            <a:spLocks noGrp="1"/>
          </p:cNvSpPr>
          <p:nvPr>
            <p:ph type="title"/>
          </p:nvPr>
        </p:nvSpPr>
        <p:spPr>
          <a:xfrm>
            <a:off x="144000" y="288000"/>
            <a:ext cx="7178040" cy="742950"/>
          </a:xfrm>
        </p:spPr>
        <p:txBody>
          <a:bodyPr/>
          <a:lstStyle/>
          <a:p>
            <a:r>
              <a:rPr lang="es-MX" sz="2200" dirty="0" smtClean="0"/>
              <a:t>Estructura del FPP y FJP</a:t>
            </a:r>
            <a:endParaRPr lang="es-MX" sz="2200" dirty="0"/>
          </a:p>
        </p:txBody>
      </p:sp>
      <p:sp>
        <p:nvSpPr>
          <p:cNvPr id="22" name="Rectangle 62"/>
          <p:cNvSpPr/>
          <p:nvPr/>
        </p:nvSpPr>
        <p:spPr>
          <a:xfrm>
            <a:off x="339282" y="5095398"/>
            <a:ext cx="1503679" cy="703762"/>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Valuador Independiente</a:t>
            </a:r>
          </a:p>
        </p:txBody>
      </p:sp>
      <p:sp>
        <p:nvSpPr>
          <p:cNvPr id="38" name="TextColumnContent"/>
          <p:cNvSpPr>
            <a:spLocks noChangeArrowheads="1"/>
          </p:cNvSpPr>
          <p:nvPr/>
        </p:nvSpPr>
        <p:spPr bwMode="gray">
          <a:xfrm>
            <a:off x="2013291" y="5157041"/>
            <a:ext cx="6480000" cy="427984"/>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400" dirty="0" smtClean="0"/>
              <a:t>Se propone COVAF como valuador independiente.</a:t>
            </a:r>
          </a:p>
          <a:p>
            <a:pPr marL="180975" lvl="1" indent="-174625">
              <a:buClr>
                <a:schemeClr val="tx2"/>
              </a:buClr>
              <a:buFontTx/>
              <a:buChar char="•"/>
            </a:pPr>
            <a:r>
              <a:rPr lang="es-MX" sz="1400" dirty="0" smtClean="0"/>
              <a:t>Empresa especializada en valuación de portafolios, </a:t>
            </a:r>
            <a:r>
              <a:rPr lang="es-MX" sz="1400" dirty="0"/>
              <a:t>homologación al FANVIT con el que ya existe </a:t>
            </a:r>
            <a:r>
              <a:rPr lang="es-MX" sz="1400" dirty="0" smtClean="0"/>
              <a:t>relación.</a:t>
            </a:r>
            <a:endParaRPr lang="es-MX" sz="1400" dirty="0"/>
          </a:p>
        </p:txBody>
      </p:sp>
      <p:cxnSp>
        <p:nvCxnSpPr>
          <p:cNvPr id="39" name="Straight Connector 61"/>
          <p:cNvCxnSpPr/>
          <p:nvPr/>
        </p:nvCxnSpPr>
        <p:spPr>
          <a:xfrm>
            <a:off x="322263" y="5037710"/>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CuadroTexto"/>
          <p:cNvSpPr txBox="1"/>
          <p:nvPr/>
        </p:nvSpPr>
        <p:spPr>
          <a:xfrm>
            <a:off x="244547" y="5965332"/>
            <a:ext cx="8448139" cy="830997"/>
          </a:xfrm>
          <a:prstGeom prst="rect">
            <a:avLst/>
          </a:prstGeom>
          <a:noFill/>
        </p:spPr>
        <p:txBody>
          <a:bodyPr wrap="square" rtlCol="0">
            <a:spAutoFit/>
          </a:bodyPr>
          <a:lstStyle/>
          <a:p>
            <a:pPr marL="180975" indent="-180975" algn="just">
              <a:buFont typeface="Arial" pitchFamily="34" charset="0"/>
              <a:buChar char="•"/>
            </a:pPr>
            <a:r>
              <a:rPr lang="es-MX" sz="1600" dirty="0" smtClean="0"/>
              <a:t>Con el fin de replicar las mejores prácticas de mercado y evitar conflictos de interés en todos los niveles, se busca la separación de asesores de inversión, fiduciario, custodio y valuador independiente.</a:t>
            </a:r>
          </a:p>
        </p:txBody>
      </p:sp>
      <p:sp>
        <p:nvSpPr>
          <p:cNvPr id="17" name="ColumnHeader"/>
          <p:cNvSpPr>
            <a:spLocks noChangeArrowheads="1"/>
          </p:cNvSpPr>
          <p:nvPr/>
        </p:nvSpPr>
        <p:spPr bwMode="gray">
          <a:xfrm>
            <a:off x="325859" y="1755448"/>
            <a:ext cx="1500505"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Estructura</a:t>
            </a:r>
            <a:endParaRPr lang="es-MX" sz="1400" b="1" dirty="0"/>
          </a:p>
        </p:txBody>
      </p:sp>
      <p:cxnSp>
        <p:nvCxnSpPr>
          <p:cNvPr id="18" name="17 Conector recto"/>
          <p:cNvCxnSpPr/>
          <p:nvPr/>
        </p:nvCxnSpPr>
        <p:spPr>
          <a:xfrm>
            <a:off x="546347" y="2106677"/>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ColumnHeader"/>
          <p:cNvSpPr>
            <a:spLocks noChangeArrowheads="1"/>
          </p:cNvSpPr>
          <p:nvPr/>
        </p:nvSpPr>
        <p:spPr bwMode="gray">
          <a:xfrm>
            <a:off x="3982629" y="1735784"/>
            <a:ext cx="1500505"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Propuesta</a:t>
            </a:r>
            <a:endParaRPr lang="es-MX" sz="1400" b="1" dirty="0"/>
          </a:p>
        </p:txBody>
      </p:sp>
      <p:sp>
        <p:nvSpPr>
          <p:cNvPr id="3" name="2 Rectángulo"/>
          <p:cNvSpPr/>
          <p:nvPr/>
        </p:nvSpPr>
        <p:spPr>
          <a:xfrm>
            <a:off x="244547" y="1185830"/>
            <a:ext cx="8649491" cy="584775"/>
          </a:xfrm>
          <a:prstGeom prst="rect">
            <a:avLst/>
          </a:prstGeom>
        </p:spPr>
        <p:txBody>
          <a:bodyPr wrap="square">
            <a:spAutoFit/>
          </a:bodyPr>
          <a:lstStyle/>
          <a:p>
            <a:pPr marL="180975" indent="-180975" algn="just">
              <a:buFont typeface="Arial" pitchFamily="34" charset="0"/>
              <a:buChar char="•"/>
            </a:pPr>
            <a:r>
              <a:rPr lang="es-MX" sz="1600" dirty="0"/>
              <a:t>Con </a:t>
            </a:r>
            <a:r>
              <a:rPr lang="es-MX" sz="1600" dirty="0" smtClean="0"/>
              <a:t>base en la propuesta del Marco de Gestión del FJP y el FPP la estructura para la gestión de los fondos se conformará como sigue:</a:t>
            </a:r>
            <a:endParaRPr lang="es-MX" sz="1600" dirty="0"/>
          </a:p>
        </p:txBody>
      </p:sp>
      <p:sp>
        <p:nvSpPr>
          <p:cNvPr id="24" name="Rectangle 62"/>
          <p:cNvSpPr/>
          <p:nvPr/>
        </p:nvSpPr>
        <p:spPr>
          <a:xfrm>
            <a:off x="315166" y="3744950"/>
            <a:ext cx="1503679" cy="1195183"/>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Asesores de Inversión</a:t>
            </a:r>
          </a:p>
        </p:txBody>
      </p:sp>
      <p:sp>
        <p:nvSpPr>
          <p:cNvPr id="25" name="TextColumnContent"/>
          <p:cNvSpPr>
            <a:spLocks noChangeArrowheads="1"/>
          </p:cNvSpPr>
          <p:nvPr/>
        </p:nvSpPr>
        <p:spPr bwMode="gray">
          <a:xfrm>
            <a:off x="2013291" y="3741225"/>
            <a:ext cx="6703454" cy="855968"/>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400" dirty="0" smtClean="0"/>
              <a:t>Se propone sustitución de los Asesores de Inversión </a:t>
            </a:r>
            <a:r>
              <a:rPr lang="es-MX" sz="1400" dirty="0"/>
              <a:t>actuales del FJP </a:t>
            </a:r>
            <a:r>
              <a:rPr lang="es-MX" sz="1400" dirty="0" smtClean="0"/>
              <a:t>(BANAMEX </a:t>
            </a:r>
            <a:r>
              <a:rPr lang="es-MX" sz="1400" dirty="0"/>
              <a:t>y </a:t>
            </a:r>
            <a:r>
              <a:rPr lang="es-MX" sz="1400" dirty="0" err="1"/>
              <a:t>Evercore</a:t>
            </a:r>
            <a:r>
              <a:rPr lang="es-MX" sz="1400" dirty="0" smtClean="0"/>
              <a:t>) y del FPP </a:t>
            </a:r>
            <a:r>
              <a:rPr lang="es-MX" sz="1400" dirty="0"/>
              <a:t>(</a:t>
            </a:r>
            <a:r>
              <a:rPr lang="es-MX" sz="1400" dirty="0" smtClean="0"/>
              <a:t>HSBC)</a:t>
            </a:r>
          </a:p>
          <a:p>
            <a:pPr marL="180975" lvl="1" indent="-174625">
              <a:buClr>
                <a:schemeClr val="tx2"/>
              </a:buClr>
              <a:buFontTx/>
              <a:buChar char="•"/>
            </a:pPr>
            <a:r>
              <a:rPr lang="es-MX" sz="1400" dirty="0" smtClean="0"/>
              <a:t>Contratación de GBM Casa de Bolsa y </a:t>
            </a:r>
            <a:r>
              <a:rPr lang="es-MX" sz="1400" dirty="0" err="1" smtClean="0"/>
              <a:t>Finamex</a:t>
            </a:r>
            <a:r>
              <a:rPr lang="es-MX" sz="1400" dirty="0" smtClean="0"/>
              <a:t> para el FJP</a:t>
            </a:r>
          </a:p>
          <a:p>
            <a:pPr marL="180975" lvl="1" indent="-174625">
              <a:buClr>
                <a:schemeClr val="tx2"/>
              </a:buClr>
              <a:buFontTx/>
              <a:buChar char="•"/>
            </a:pPr>
            <a:r>
              <a:rPr lang="es-MX" sz="1400" dirty="0" smtClean="0"/>
              <a:t>Contratación de INVEX Casa de Bolsa y Columbus de México para el FPP.</a:t>
            </a:r>
          </a:p>
          <a:p>
            <a:pPr marL="180975" lvl="1" indent="-174625">
              <a:buClr>
                <a:schemeClr val="tx2"/>
              </a:buClr>
              <a:buFontTx/>
              <a:buChar char="•"/>
            </a:pPr>
            <a:r>
              <a:rPr lang="es-MX" sz="1400" dirty="0" smtClean="0"/>
              <a:t>Recomendación con base en análisis de mercado realizado por la Gerencia Sr. de Mercados Financieros y Gestión de Inversiones</a:t>
            </a:r>
            <a:endParaRPr lang="es-MX" sz="1400" dirty="0"/>
          </a:p>
          <a:p>
            <a:pPr marL="6350" lvl="1">
              <a:buClr>
                <a:schemeClr val="tx2"/>
              </a:buClr>
            </a:pPr>
            <a:endParaRPr lang="es-MX" sz="1400" dirty="0" smtClean="0"/>
          </a:p>
          <a:p>
            <a:pPr marL="6350" lvl="1">
              <a:buClr>
                <a:schemeClr val="tx2"/>
              </a:buClr>
            </a:pPr>
            <a:endParaRPr lang="es-MX" sz="1400" dirty="0" smtClean="0"/>
          </a:p>
          <a:p>
            <a:pPr marL="6350" lvl="1">
              <a:buClr>
                <a:schemeClr val="tx2"/>
              </a:buClr>
            </a:pPr>
            <a:endParaRPr lang="es-MX" sz="1400" dirty="0"/>
          </a:p>
        </p:txBody>
      </p:sp>
      <p:cxnSp>
        <p:nvCxnSpPr>
          <p:cNvPr id="29" name="Straight Connector 61"/>
          <p:cNvCxnSpPr/>
          <p:nvPr/>
        </p:nvCxnSpPr>
        <p:spPr>
          <a:xfrm>
            <a:off x="315168" y="3664230"/>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60025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dirty="0">
                <a:solidFill>
                  <a:prstClr val="white"/>
                </a:solidFill>
                <a:ea typeface="MS PGothic" pitchFamily="34" charset="-128"/>
                <a:cs typeface="Arial" pitchFamily="34" charset="0"/>
              </a:rPr>
              <a:t>Recomendación </a:t>
            </a:r>
            <a:r>
              <a:rPr lang="es-MX" sz="2400" dirty="0" smtClean="0">
                <a:solidFill>
                  <a:prstClr val="white"/>
                </a:solidFill>
                <a:ea typeface="MS PGothic" pitchFamily="34" charset="-128"/>
                <a:cs typeface="Arial" pitchFamily="34" charset="0"/>
              </a:rPr>
              <a:t>sobre la selección de Fiduciario</a:t>
            </a:r>
            <a:endParaRPr lang="es-MX" sz="2400" dirty="0">
              <a:solidFill>
                <a:prstClr val="white"/>
              </a:solidFill>
              <a:ea typeface="MS PGothic" pitchFamily="34" charset="-128"/>
              <a:cs typeface="Arial" pitchFamily="34" charset="0"/>
            </a:endParaRPr>
          </a:p>
        </p:txBody>
      </p:sp>
      <p:sp>
        <p:nvSpPr>
          <p:cNvPr id="2" name="1 CuadroTexto"/>
          <p:cNvSpPr txBox="1"/>
          <p:nvPr/>
        </p:nvSpPr>
        <p:spPr>
          <a:xfrm>
            <a:off x="143999" y="1100644"/>
            <a:ext cx="8750039" cy="5863144"/>
          </a:xfrm>
          <a:prstGeom prst="rect">
            <a:avLst/>
          </a:prstGeom>
          <a:noFill/>
        </p:spPr>
        <p:txBody>
          <a:bodyPr wrap="square" rtlCol="0">
            <a:spAutoFit/>
          </a:bodyPr>
          <a:lstStyle/>
          <a:p>
            <a:pPr algn="just"/>
            <a:r>
              <a:rPr lang="es-MX" sz="1700" dirty="0" smtClean="0"/>
              <a:t>Con base en procedimiento efectuado para el FANVIT, se propone una entidad fiduciaria </a:t>
            </a:r>
            <a:r>
              <a:rPr lang="es-MX" sz="1700" dirty="0"/>
              <a:t>para </a:t>
            </a:r>
            <a:r>
              <a:rPr lang="es-MX" sz="1700" dirty="0" smtClean="0"/>
              <a:t>administrar </a:t>
            </a:r>
            <a:r>
              <a:rPr lang="es-MX" sz="1700" dirty="0"/>
              <a:t>y salvaguardar el patrimonio </a:t>
            </a:r>
            <a:r>
              <a:rPr lang="es-MX" sz="1700" dirty="0" smtClean="0"/>
              <a:t>de los Fideicomisos del Fondo de Protección de Pagos (FPP) y el Fondo de Jubilaciones y Pensiones (FJP).</a:t>
            </a:r>
          </a:p>
          <a:p>
            <a:pPr algn="just"/>
            <a:endParaRPr lang="es-MX" sz="1700" dirty="0"/>
          </a:p>
          <a:p>
            <a:pPr algn="just"/>
            <a:r>
              <a:rPr lang="es-MX" sz="1700" dirty="0" smtClean="0"/>
              <a:t>Para ambos fondos se propone a la siguiente institución:</a:t>
            </a:r>
            <a:endParaRPr lang="es-MX" sz="1700" dirty="0"/>
          </a:p>
          <a:p>
            <a:pPr algn="just"/>
            <a:endParaRPr lang="es-MX" sz="1700" dirty="0" smtClean="0"/>
          </a:p>
          <a:p>
            <a:pPr lvl="1" algn="just"/>
            <a:r>
              <a:rPr lang="es-MX" b="1" dirty="0" smtClean="0"/>
              <a:t>Nacional Financiera:</a:t>
            </a:r>
          </a:p>
          <a:p>
            <a:pPr lvl="1" algn="just"/>
            <a:endParaRPr lang="es-MX" sz="1700" b="1" dirty="0" smtClean="0"/>
          </a:p>
          <a:p>
            <a:pPr marL="1004888" lvl="1" indent="-285750" algn="just">
              <a:buFont typeface="Courier New" pitchFamily="49" charset="0"/>
              <a:buChar char="o"/>
            </a:pPr>
            <a:r>
              <a:rPr lang="es-MX" sz="1700" dirty="0" smtClean="0"/>
              <a:t>Vasta experiencia como fiduciario.</a:t>
            </a:r>
          </a:p>
          <a:p>
            <a:pPr marL="1004888" lvl="1" indent="-285750" algn="just">
              <a:buFont typeface="Courier New" pitchFamily="49" charset="0"/>
              <a:buChar char="o"/>
            </a:pPr>
            <a:r>
              <a:rPr lang="es-MX" sz="1700" dirty="0" smtClean="0"/>
              <a:t>Respaldo del gobierno federal como institución de banca de desarrollo.</a:t>
            </a:r>
          </a:p>
          <a:p>
            <a:pPr marL="1004888" lvl="1" indent="-285750" algn="just">
              <a:buFont typeface="Courier New" pitchFamily="49" charset="0"/>
              <a:buChar char="o"/>
            </a:pPr>
            <a:r>
              <a:rPr lang="es-MX" sz="1700" dirty="0" smtClean="0"/>
              <a:t>Estrecha relación en la gestión de fideicomisos con el Instituto.</a:t>
            </a:r>
          </a:p>
          <a:p>
            <a:pPr marL="1004888" lvl="1" indent="-285750" algn="just">
              <a:buFont typeface="Courier New" pitchFamily="49" charset="0"/>
              <a:buChar char="o"/>
            </a:pPr>
            <a:r>
              <a:rPr lang="es-MX" sz="1700" dirty="0" smtClean="0"/>
              <a:t>Ha recibido </a:t>
            </a:r>
            <a:r>
              <a:rPr lang="es-MX" sz="1700" dirty="0"/>
              <a:t>premios </a:t>
            </a:r>
            <a:r>
              <a:rPr lang="es-MX" sz="1700" dirty="0" smtClean="0"/>
              <a:t>como  el “Premio de </a:t>
            </a:r>
            <a:r>
              <a:rPr lang="es-MX" sz="1700" dirty="0"/>
              <a:t>Innovación y Calidad en la Administración Pública </a:t>
            </a:r>
            <a:r>
              <a:rPr lang="es-MX" sz="1700" dirty="0" smtClean="0"/>
              <a:t>2003”</a:t>
            </a:r>
          </a:p>
          <a:p>
            <a:pPr marL="1004888" lvl="1" indent="-285750" algn="just">
              <a:buFont typeface="Courier New" pitchFamily="49" charset="0"/>
              <a:buChar char="o"/>
            </a:pPr>
            <a:r>
              <a:rPr lang="es-MX" sz="1700" dirty="0" smtClean="0"/>
              <a:t>Satisface los requerimientos en cuanto a sistemas, reportes, contabilidad, cumplimiento normativo y gobierno corporativo.</a:t>
            </a:r>
          </a:p>
          <a:p>
            <a:pPr marL="1004888" lvl="1" indent="-285750" algn="just">
              <a:buFont typeface="Courier New" pitchFamily="49" charset="0"/>
              <a:buChar char="o"/>
            </a:pPr>
            <a:r>
              <a:rPr lang="es-MX" sz="1700" dirty="0" smtClean="0"/>
              <a:t>Gestión de activos superior a 100 Mil millones de pesos.</a:t>
            </a:r>
          </a:p>
          <a:p>
            <a:pPr marL="1004888" lvl="1" indent="-285750" algn="just">
              <a:buFont typeface="Courier New" pitchFamily="49" charset="0"/>
              <a:buChar char="o"/>
            </a:pPr>
            <a:r>
              <a:rPr lang="es-MX" sz="1700" dirty="0" smtClean="0"/>
              <a:t>Propuesta económica atractiva: 0.80% de basis.</a:t>
            </a:r>
          </a:p>
          <a:p>
            <a:pPr marL="1004888" lvl="1" indent="-285750" algn="just">
              <a:buFont typeface="Courier New" pitchFamily="49" charset="0"/>
              <a:buChar char="o"/>
            </a:pPr>
            <a:r>
              <a:rPr lang="es-MX" sz="1700" dirty="0" smtClean="0"/>
              <a:t>Sistemas compatibles con la gestión de inversiones del Instituto</a:t>
            </a:r>
          </a:p>
          <a:p>
            <a:pPr marL="1004888" lvl="1" indent="-285750" algn="just">
              <a:buFont typeface="Courier New" pitchFamily="49" charset="0"/>
              <a:buChar char="o"/>
            </a:pPr>
            <a:endParaRPr lang="es-MX" sz="1700" dirty="0" smtClean="0"/>
          </a:p>
          <a:p>
            <a:pPr marL="0" lvl="1" algn="just"/>
            <a:r>
              <a:rPr lang="es-MX" sz="1700" dirty="0" smtClean="0"/>
              <a:t>Basados en los puntos anteriores consideramos que Nacional Financiera cubre los requisitos necesarios para fungir como el fiduciario para los fondos del FPP y el FJP.</a:t>
            </a:r>
          </a:p>
          <a:p>
            <a:pPr lvl="1" algn="just"/>
            <a:r>
              <a:rPr lang="es-MX" sz="1700" dirty="0" smtClean="0"/>
              <a:t>	</a:t>
            </a:r>
            <a:endParaRPr lang="es-MX" sz="1700" dirty="0"/>
          </a:p>
        </p:txBody>
      </p:sp>
      <p:sp>
        <p:nvSpPr>
          <p:cNvPr id="5"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17</a:t>
            </a:fld>
            <a:endParaRPr lang="es-ES" sz="1050" dirty="0">
              <a:solidFill>
                <a:prstClr val="black"/>
              </a:solidFill>
              <a:latin typeface="Arial" pitchFamily="34" charset="0"/>
              <a:cs typeface="Arial" pitchFamily="34" charset="0"/>
            </a:endParaRPr>
          </a:p>
        </p:txBody>
      </p:sp>
      <p:pic>
        <p:nvPicPr>
          <p:cNvPr id="388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0896" t="12951" r="19104" b="78782"/>
          <a:stretch/>
        </p:blipFill>
        <p:spPr bwMode="auto">
          <a:xfrm>
            <a:off x="6382523" y="1910686"/>
            <a:ext cx="2225043" cy="996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15601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dirty="0">
                <a:solidFill>
                  <a:prstClr val="white"/>
                </a:solidFill>
                <a:ea typeface="MS PGothic" pitchFamily="34" charset="-128"/>
                <a:cs typeface="Arial" pitchFamily="34" charset="0"/>
              </a:rPr>
              <a:t>Recomendación </a:t>
            </a:r>
            <a:r>
              <a:rPr lang="es-MX" sz="2400" dirty="0" smtClean="0">
                <a:solidFill>
                  <a:prstClr val="white"/>
                </a:solidFill>
                <a:ea typeface="MS PGothic" pitchFamily="34" charset="-128"/>
                <a:cs typeface="Arial" pitchFamily="34" charset="0"/>
              </a:rPr>
              <a:t>sobre la selección de Custodio</a:t>
            </a:r>
            <a:endParaRPr lang="es-MX" sz="2400" dirty="0">
              <a:solidFill>
                <a:prstClr val="white"/>
              </a:solidFill>
              <a:ea typeface="MS PGothic" pitchFamily="34" charset="-128"/>
              <a:cs typeface="Arial" pitchFamily="34" charset="0"/>
            </a:endParaRPr>
          </a:p>
        </p:txBody>
      </p:sp>
      <p:sp>
        <p:nvSpPr>
          <p:cNvPr id="2" name="1 CuadroTexto"/>
          <p:cNvSpPr txBox="1"/>
          <p:nvPr/>
        </p:nvSpPr>
        <p:spPr>
          <a:xfrm>
            <a:off x="143999" y="1100644"/>
            <a:ext cx="8750039" cy="6124754"/>
          </a:xfrm>
          <a:prstGeom prst="rect">
            <a:avLst/>
          </a:prstGeom>
          <a:noFill/>
        </p:spPr>
        <p:txBody>
          <a:bodyPr wrap="square" rtlCol="0">
            <a:spAutoFit/>
          </a:bodyPr>
          <a:lstStyle/>
          <a:p>
            <a:pPr algn="just"/>
            <a:r>
              <a:rPr lang="es-MX" sz="1700" dirty="0" smtClean="0"/>
              <a:t>Con base en procedimiento efectuado para el FANVIT, se propone un custodio </a:t>
            </a:r>
            <a:r>
              <a:rPr lang="es-MX" sz="1700" dirty="0"/>
              <a:t>para guarda de </a:t>
            </a:r>
            <a:r>
              <a:rPr lang="es-MX" sz="1700" dirty="0" smtClean="0"/>
              <a:t>activos, </a:t>
            </a:r>
            <a:r>
              <a:rPr lang="es-MX" sz="1700" dirty="0"/>
              <a:t>liquidación </a:t>
            </a:r>
            <a:r>
              <a:rPr lang="es-MX" sz="1700" dirty="0" smtClean="0"/>
              <a:t>de operaciones</a:t>
            </a:r>
            <a:r>
              <a:rPr lang="es-MX" sz="1700" dirty="0"/>
              <a:t>, confirmación de operaciones, reporte de operaciones, </a:t>
            </a:r>
            <a:r>
              <a:rPr lang="es-MX" sz="1700" dirty="0" smtClean="0"/>
              <a:t>registro </a:t>
            </a:r>
            <a:r>
              <a:rPr lang="es-MX" sz="1700" dirty="0"/>
              <a:t>contable de las operaciones y </a:t>
            </a:r>
            <a:r>
              <a:rPr lang="es-MX" sz="1700" dirty="0" smtClean="0"/>
              <a:t>demás actividades inherentes al custodio, del Fondo de Protección de Pagos (FPP) y el Fondo de Jubilaciones y Pensiones (FJP).</a:t>
            </a:r>
          </a:p>
          <a:p>
            <a:pPr algn="just"/>
            <a:endParaRPr lang="es-MX" sz="1700" dirty="0"/>
          </a:p>
          <a:p>
            <a:pPr algn="just"/>
            <a:r>
              <a:rPr lang="es-MX" sz="1700" dirty="0" smtClean="0"/>
              <a:t>Para ambos fondos se propone a la siguiente institución:</a:t>
            </a:r>
            <a:endParaRPr lang="es-MX" sz="1700" dirty="0"/>
          </a:p>
          <a:p>
            <a:pPr algn="just"/>
            <a:endParaRPr lang="es-MX" sz="1700" dirty="0" smtClean="0"/>
          </a:p>
          <a:p>
            <a:pPr lvl="1" algn="just"/>
            <a:r>
              <a:rPr lang="es-MX" b="1" dirty="0" smtClean="0"/>
              <a:t>BBVA Bancomer:</a:t>
            </a:r>
          </a:p>
          <a:p>
            <a:pPr lvl="1" algn="just"/>
            <a:endParaRPr lang="es-MX" sz="1700" b="1" dirty="0" smtClean="0"/>
          </a:p>
          <a:p>
            <a:pPr marL="1004888" lvl="1" indent="-285750" algn="just">
              <a:buFont typeface="Courier New" pitchFamily="49" charset="0"/>
              <a:buChar char="o"/>
            </a:pPr>
            <a:r>
              <a:rPr lang="es-MX" sz="1700" dirty="0" smtClean="0"/>
              <a:t>Cuenta con más de 20 años de experiencia en custodia de valores.</a:t>
            </a:r>
          </a:p>
          <a:p>
            <a:pPr marL="1004888" lvl="1" indent="-285750" algn="just">
              <a:buFont typeface="Courier New" pitchFamily="49" charset="0"/>
              <a:buChar char="o"/>
            </a:pPr>
            <a:r>
              <a:rPr lang="es-MX" sz="1700" dirty="0" smtClean="0"/>
              <a:t>Respaldo y experiencia de una de las instituciones líderes de México en inversiones y gestión de activos.</a:t>
            </a:r>
          </a:p>
          <a:p>
            <a:pPr marL="1004888" lvl="1" indent="-285750" algn="just">
              <a:buFont typeface="Courier New" pitchFamily="49" charset="0"/>
              <a:buChar char="o"/>
            </a:pPr>
            <a:r>
              <a:rPr lang="es-MX" sz="1700" dirty="0" smtClean="0"/>
              <a:t>Avanzada plataforma tecnológica.</a:t>
            </a:r>
          </a:p>
          <a:p>
            <a:pPr marL="1004888" lvl="1" indent="-285750" algn="just">
              <a:buFont typeface="Courier New" pitchFamily="49" charset="0"/>
              <a:buChar char="o"/>
            </a:pPr>
            <a:r>
              <a:rPr lang="es-MX" sz="1700" dirty="0" smtClean="0"/>
              <a:t>Atención a clientes dedicada al Instituto.</a:t>
            </a:r>
          </a:p>
          <a:p>
            <a:pPr marL="1004888" lvl="1" indent="-285750" algn="just">
              <a:buFont typeface="Courier New" pitchFamily="49" charset="0"/>
              <a:buChar char="o"/>
            </a:pPr>
            <a:r>
              <a:rPr lang="es-MX" sz="1700" dirty="0" smtClean="0"/>
              <a:t>Infraestructura del grupo y red de custodia con alcance internacional.</a:t>
            </a:r>
          </a:p>
          <a:p>
            <a:pPr marL="1004888" lvl="1" indent="-285750" algn="just">
              <a:buFont typeface="Courier New" pitchFamily="49" charset="0"/>
              <a:buChar char="o"/>
            </a:pPr>
            <a:r>
              <a:rPr lang="es-MX" sz="1700" dirty="0" smtClean="0"/>
              <a:t>Certificación ISO 15022 SWIFT para la gestión de instrucciones internacionales.</a:t>
            </a:r>
          </a:p>
          <a:p>
            <a:pPr marL="1004888" lvl="1" indent="-285750" algn="just">
              <a:buFont typeface="Courier New" pitchFamily="49" charset="0"/>
              <a:buChar char="o"/>
            </a:pPr>
            <a:r>
              <a:rPr lang="es-MX" sz="1700" dirty="0" smtClean="0"/>
              <a:t>Representación en eventos corporativos.</a:t>
            </a:r>
          </a:p>
          <a:p>
            <a:pPr marL="1004888" lvl="1" indent="-285750" algn="just">
              <a:buFont typeface="Courier New" pitchFamily="49" charset="0"/>
              <a:buChar char="o"/>
            </a:pPr>
            <a:r>
              <a:rPr lang="es-MX" sz="1700" dirty="0" smtClean="0"/>
              <a:t>Propuesta económica atractiva: 0.75% de basis.</a:t>
            </a:r>
          </a:p>
          <a:p>
            <a:pPr marL="1004888" lvl="1" indent="-285750" algn="just">
              <a:buFont typeface="Courier New" pitchFamily="49" charset="0"/>
              <a:buChar char="o"/>
            </a:pPr>
            <a:r>
              <a:rPr lang="es-MX" sz="1700" dirty="0" smtClean="0"/>
              <a:t>Compatibilidad con los sistemas del Instituto</a:t>
            </a:r>
          </a:p>
          <a:p>
            <a:pPr marL="1004888" lvl="1" indent="-285750" algn="just">
              <a:buFont typeface="Courier New" pitchFamily="49" charset="0"/>
              <a:buChar char="o"/>
            </a:pPr>
            <a:endParaRPr lang="es-MX" sz="1700" dirty="0" smtClean="0"/>
          </a:p>
          <a:p>
            <a:pPr marL="0" lvl="1" algn="just"/>
            <a:r>
              <a:rPr lang="es-MX" sz="1700" dirty="0" smtClean="0"/>
              <a:t>Basados en los puntos anteriores consideramos que BBVA Bancomer cubre los requisitos necesarios para fungir como el custodio para los fondos del FPP y el FJP.</a:t>
            </a:r>
          </a:p>
          <a:p>
            <a:pPr lvl="1" algn="just"/>
            <a:r>
              <a:rPr lang="es-MX" sz="1700" dirty="0" smtClean="0"/>
              <a:t>	</a:t>
            </a:r>
            <a:endParaRPr lang="es-MX" sz="1700" dirty="0"/>
          </a:p>
        </p:txBody>
      </p:sp>
      <p:sp>
        <p:nvSpPr>
          <p:cNvPr id="5"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18</a:t>
            </a:fld>
            <a:endParaRPr lang="es-ES" sz="1050" dirty="0">
              <a:solidFill>
                <a:prstClr val="black"/>
              </a:solidFill>
              <a:latin typeface="Arial" pitchFamily="34" charset="0"/>
              <a:cs typeface="Arial" pitchFamily="34" charset="0"/>
            </a:endParaRPr>
          </a:p>
        </p:txBody>
      </p:sp>
      <p:pic>
        <p:nvPicPr>
          <p:cNvPr id="38912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0016" y="2715976"/>
            <a:ext cx="3107550" cy="62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43181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100" smtClean="0">
                <a:solidFill>
                  <a:prstClr val="black"/>
                </a:solidFill>
                <a:latin typeface="Arial" pitchFamily="34" charset="0"/>
                <a:cs typeface="Arial" pitchFamily="34" charset="0"/>
              </a:rPr>
              <a:pPr algn="ctr"/>
              <a:t>19</a:t>
            </a:fld>
            <a:endParaRPr lang="es-ES" sz="1100" dirty="0">
              <a:solidFill>
                <a:prstClr val="black"/>
              </a:solidFill>
              <a:latin typeface="Arial" pitchFamily="34" charset="0"/>
              <a:cs typeface="Arial" pitchFamily="34" charset="0"/>
            </a:endParaRPr>
          </a:p>
        </p:txBody>
      </p:sp>
      <p:sp>
        <p:nvSpPr>
          <p:cNvPr id="23" name="Rectangle 2"/>
          <p:cNvSpPr>
            <a:spLocks noChangeArrowheads="1"/>
          </p:cNvSpPr>
          <p:nvPr/>
        </p:nvSpPr>
        <p:spPr bwMode="auto">
          <a:xfrm>
            <a:off x="143999" y="288000"/>
            <a:ext cx="8849875"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Selección de Asesores de inversión</a:t>
            </a:r>
            <a:endParaRPr lang="es-MX" sz="2200" b="1" dirty="0">
              <a:solidFill>
                <a:prstClr val="white"/>
              </a:solidFill>
              <a:ea typeface="MS PGothic" pitchFamily="34" charset="-128"/>
              <a:cs typeface="Arial"/>
            </a:endParaRPr>
          </a:p>
        </p:txBody>
      </p:sp>
      <p:sp>
        <p:nvSpPr>
          <p:cNvPr id="25" name="ColumnHeader"/>
          <p:cNvSpPr>
            <a:spLocks noChangeArrowheads="1"/>
          </p:cNvSpPr>
          <p:nvPr/>
        </p:nvSpPr>
        <p:spPr bwMode="gray">
          <a:xfrm>
            <a:off x="341139" y="1173966"/>
            <a:ext cx="1516336"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Justificación</a:t>
            </a:r>
            <a:endParaRPr lang="es-MX" sz="1400" b="1" dirty="0"/>
          </a:p>
        </p:txBody>
      </p:sp>
      <p:sp>
        <p:nvSpPr>
          <p:cNvPr id="26" name="ColumnHeader"/>
          <p:cNvSpPr>
            <a:spLocks noChangeArrowheads="1"/>
          </p:cNvSpPr>
          <p:nvPr/>
        </p:nvSpPr>
        <p:spPr bwMode="gray">
          <a:xfrm>
            <a:off x="3703552" y="1173966"/>
            <a:ext cx="4269246"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Proceso de Selección</a:t>
            </a:r>
            <a:endParaRPr lang="es-MX" sz="1400" b="1" dirty="0"/>
          </a:p>
        </p:txBody>
      </p:sp>
      <p:cxnSp>
        <p:nvCxnSpPr>
          <p:cNvPr id="27" name="26 Conector recto"/>
          <p:cNvCxnSpPr/>
          <p:nvPr/>
        </p:nvCxnSpPr>
        <p:spPr>
          <a:xfrm>
            <a:off x="365586" y="1503589"/>
            <a:ext cx="3921408"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8" name="27 Conector recto"/>
          <p:cNvCxnSpPr/>
          <p:nvPr/>
        </p:nvCxnSpPr>
        <p:spPr>
          <a:xfrm flipV="1">
            <a:off x="4821387" y="1503590"/>
            <a:ext cx="3950588" cy="14504"/>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0" name="Text Box 40"/>
          <p:cNvSpPr txBox="1">
            <a:spLocks noChangeArrowheads="1"/>
          </p:cNvSpPr>
          <p:nvPr/>
        </p:nvSpPr>
        <p:spPr bwMode="auto">
          <a:xfrm>
            <a:off x="4759948" y="1576488"/>
            <a:ext cx="4233926" cy="4558967"/>
          </a:xfrm>
          <a:prstGeom prst="rect">
            <a:avLst/>
          </a:prstGeom>
          <a:noFill/>
          <a:ln w="9525" algn="ctr">
            <a:noFill/>
            <a:miter lim="800000"/>
            <a:headEnd/>
            <a:tailEnd/>
          </a:ln>
        </p:spPr>
        <p:txBody>
          <a:bodyPr wrap="square" lIns="76989" tIns="38494" rIns="76989" bIns="38494">
            <a:spAutoFit/>
          </a:bodyPr>
          <a:lstStyle/>
          <a:p>
            <a:pPr marL="179388" lvl="1" indent="-174625">
              <a:spcBef>
                <a:spcPct val="20000"/>
              </a:spcBef>
              <a:buClr>
                <a:srgbClr val="BB2D2C"/>
              </a:buClr>
              <a:buSzPct val="100000"/>
              <a:buFont typeface="Calibri"/>
              <a:buChar char="•"/>
              <a:defRPr/>
            </a:pPr>
            <a:r>
              <a:rPr lang="es-MX" sz="1400" dirty="0">
                <a:solidFill>
                  <a:srgbClr val="000000"/>
                </a:solidFill>
              </a:rPr>
              <a:t>La selección de un administrador de fondos es una decisión multifactorial de aspectos tanto cualitativos como cuantitativos </a:t>
            </a:r>
            <a:r>
              <a:rPr lang="es-MX" sz="1400" dirty="0" smtClean="0">
                <a:solidFill>
                  <a:srgbClr val="000000"/>
                </a:solidFill>
              </a:rPr>
              <a:t> sobre los distintos candidatos y que debe estar en apego a las necesidades del Instituto.</a:t>
            </a:r>
          </a:p>
          <a:p>
            <a:pPr marL="179388" lvl="1" indent="-174625">
              <a:spcBef>
                <a:spcPct val="20000"/>
              </a:spcBef>
              <a:buClr>
                <a:srgbClr val="BB2D2C"/>
              </a:buClr>
              <a:buSzPct val="100000"/>
              <a:buFont typeface="Calibri"/>
              <a:buChar char="•"/>
              <a:defRPr/>
            </a:pPr>
            <a:r>
              <a:rPr lang="es-MX" sz="1400" dirty="0" smtClean="0">
                <a:solidFill>
                  <a:srgbClr val="000000"/>
                </a:solidFill>
              </a:rPr>
              <a:t>La Gerencia Sr. de Mercados Financieros y Gestión de Inversiones, realizó un estudio de mercado sobre posibles asesores de inversión para evaluar sus fortalezas y debilidades, y con el fin de contar con </a:t>
            </a:r>
            <a:r>
              <a:rPr lang="es-MX" sz="1400" dirty="0" smtClean="0"/>
              <a:t>información </a:t>
            </a:r>
            <a:r>
              <a:rPr lang="es-MX" sz="1400" dirty="0"/>
              <a:t>relevante que facilite </a:t>
            </a:r>
            <a:r>
              <a:rPr lang="es-MX" sz="1400" dirty="0" smtClean="0"/>
              <a:t>dicha selección.</a:t>
            </a:r>
          </a:p>
          <a:p>
            <a:pPr marL="179388" lvl="1" indent="-174625">
              <a:spcBef>
                <a:spcPct val="20000"/>
              </a:spcBef>
              <a:buClr>
                <a:srgbClr val="BB2D2C"/>
              </a:buClr>
              <a:buSzPct val="100000"/>
              <a:buFont typeface="Calibri"/>
              <a:buChar char="•"/>
              <a:defRPr/>
            </a:pPr>
            <a:r>
              <a:rPr lang="es-MX" sz="1400" dirty="0" smtClean="0">
                <a:solidFill>
                  <a:srgbClr val="000000"/>
                </a:solidFill>
              </a:rPr>
              <a:t>Se evaluaron  diversos asesores de inversiones en diferentes aspectos como: experiencia, estrategia de inversión, tecnología, activos bajo administración, independencia y regulación y su propuesta económica.</a:t>
            </a:r>
          </a:p>
          <a:p>
            <a:pPr marL="179388" lvl="1" indent="-174625">
              <a:spcBef>
                <a:spcPct val="20000"/>
              </a:spcBef>
              <a:buClr>
                <a:srgbClr val="BB2D2C"/>
              </a:buClr>
              <a:buSzPct val="100000"/>
              <a:buFont typeface="Calibri"/>
              <a:buChar char="•"/>
              <a:defRPr/>
            </a:pPr>
            <a:r>
              <a:rPr lang="es-MX" sz="1400" dirty="0" smtClean="0">
                <a:solidFill>
                  <a:srgbClr val="000000"/>
                </a:solidFill>
              </a:rPr>
              <a:t>Con base en los resultados del estudio, se realizó una propuesta de asesores de inversión  para cada Fondo.</a:t>
            </a:r>
          </a:p>
          <a:p>
            <a:pPr marL="179388" lvl="1" indent="-174625">
              <a:spcBef>
                <a:spcPct val="20000"/>
              </a:spcBef>
              <a:buClr>
                <a:srgbClr val="BB2D2C"/>
              </a:buClr>
              <a:buSzPct val="100000"/>
              <a:buFont typeface="Calibri"/>
              <a:buChar char="•"/>
              <a:defRPr/>
            </a:pPr>
            <a:r>
              <a:rPr lang="es-MX" sz="1400" dirty="0" smtClean="0">
                <a:solidFill>
                  <a:srgbClr val="000000"/>
                </a:solidFill>
              </a:rPr>
              <a:t>Es importante mencionar que este estudio tomó como referencia el estudio cuantitativo y cualitativo realizado por el ITAM para el FANVIT.</a:t>
            </a:r>
          </a:p>
        </p:txBody>
      </p:sp>
      <p:sp>
        <p:nvSpPr>
          <p:cNvPr id="12" name="11 CuadroTexto"/>
          <p:cNvSpPr txBox="1"/>
          <p:nvPr/>
        </p:nvSpPr>
        <p:spPr>
          <a:xfrm>
            <a:off x="137053" y="1576488"/>
            <a:ext cx="4149941" cy="4832092"/>
          </a:xfrm>
          <a:prstGeom prst="rect">
            <a:avLst/>
          </a:prstGeom>
          <a:noFill/>
        </p:spPr>
        <p:txBody>
          <a:bodyPr wrap="square" rtlCol="0">
            <a:spAutoFit/>
          </a:bodyPr>
          <a:lstStyle/>
          <a:p>
            <a:pPr marL="177800" indent="-177800" algn="just">
              <a:buClr>
                <a:schemeClr val="tx2"/>
              </a:buClr>
              <a:buFont typeface="Arial" panose="020B0604020202020204" pitchFamily="34" charset="0"/>
              <a:buChar char="•"/>
            </a:pPr>
            <a:r>
              <a:rPr lang="es-MX" sz="1400" b="1" dirty="0" smtClean="0"/>
              <a:t>El apoyo de asesores financieros en el FPP y FJP, forma parte de la etapa inicial e híbrida</a:t>
            </a:r>
            <a:r>
              <a:rPr lang="es-MX" sz="1400" dirty="0" smtClean="0"/>
              <a:t>, de acuerdo </a:t>
            </a:r>
            <a:r>
              <a:rPr lang="es-MX" sz="1400" dirty="0"/>
              <a:t>a</a:t>
            </a:r>
            <a:r>
              <a:rPr lang="es-MX" sz="1400" dirty="0" smtClean="0"/>
              <a:t>l esquema aprobado por el Consejo de Administración para la implementación del Marco de Gestión del FANVIT. </a:t>
            </a:r>
          </a:p>
          <a:p>
            <a:pPr marL="177800" indent="-177800" algn="just">
              <a:buClr>
                <a:schemeClr val="tx2"/>
              </a:buClr>
              <a:buFont typeface="Arial" panose="020B0604020202020204" pitchFamily="34" charset="0"/>
              <a:buChar char="•"/>
            </a:pPr>
            <a:r>
              <a:rPr lang="es-MX" sz="1400" b="1" dirty="0" smtClean="0"/>
              <a:t>Cada Fondo tiene un Marco de Gestión en función al Régimen de Inversión que le corresponde</a:t>
            </a:r>
            <a:r>
              <a:rPr lang="es-MX" sz="1400" dirty="0" smtClean="0"/>
              <a:t>. A su vez, cada Fondo se administra de una forma distinta siguiendo objetivos distintos con base a su función. Por lo anterior, es necesario el apoyo de asesores financieros que cumplan con los requerimientos específicos de cada Fondo buscando maximizar el rendimiento neto. </a:t>
            </a:r>
          </a:p>
          <a:p>
            <a:pPr marL="177800" indent="-177800" algn="just">
              <a:buClr>
                <a:schemeClr val="tx2"/>
              </a:buClr>
              <a:buFont typeface="Arial" panose="020B0604020202020204" pitchFamily="34" charset="0"/>
              <a:buChar char="•"/>
            </a:pPr>
            <a:r>
              <a:rPr lang="es-MX" sz="1400" b="1" dirty="0" smtClean="0"/>
              <a:t>Con </a:t>
            </a:r>
            <a:r>
              <a:rPr lang="es-MX" sz="1400" b="1" dirty="0"/>
              <a:t>el fin de evitar el conflicto de interés sobre el manejo de las </a:t>
            </a:r>
            <a:r>
              <a:rPr lang="es-MX" sz="1400" b="1" dirty="0" smtClean="0"/>
              <a:t>inversiones,</a:t>
            </a:r>
            <a:r>
              <a:rPr lang="es-MX" sz="1400" dirty="0" smtClean="0"/>
              <a:t> es recomendable el uso de asesores financieros diferentes al del FANVIT para los distintos Fondos</a:t>
            </a:r>
          </a:p>
          <a:p>
            <a:pPr marL="177800" indent="-177800" algn="just">
              <a:buClr>
                <a:schemeClr val="tx2"/>
              </a:buClr>
              <a:buFont typeface="Arial" panose="020B0604020202020204" pitchFamily="34" charset="0"/>
              <a:buChar char="•"/>
            </a:pPr>
            <a:r>
              <a:rPr lang="es-MX" sz="1400" b="1" dirty="0"/>
              <a:t>El asesor únicamente provee el servicio de manejo de fondos </a:t>
            </a:r>
            <a:r>
              <a:rPr lang="es-MX" sz="1400" dirty="0"/>
              <a:t>sin incluir el desarrollo e implementación tecnológico, transferencia de conocimiento; así como los servicios de valuación, riesgo y cumplimiento normativo. </a:t>
            </a:r>
          </a:p>
        </p:txBody>
      </p:sp>
      <p:sp>
        <p:nvSpPr>
          <p:cNvPr id="15" name="FlowTriangle"/>
          <p:cNvSpPr>
            <a:spLocks noChangeArrowheads="1"/>
          </p:cNvSpPr>
          <p:nvPr/>
        </p:nvSpPr>
        <p:spPr bwMode="gray">
          <a:xfrm rot="5400000">
            <a:off x="2648424" y="3561750"/>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Tree>
    <p:extLst>
      <p:ext uri="{BB962C8B-B14F-4D97-AF65-F5344CB8AC3E}">
        <p14:creationId xmlns:p14="http://schemas.microsoft.com/office/powerpoint/2010/main" val="27093403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Evaluación de Asesores de Inversión (1/2)</a:t>
            </a:r>
          </a:p>
        </p:txBody>
      </p:sp>
      <p:sp>
        <p:nvSpPr>
          <p:cNvPr id="5"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20</a:t>
            </a:fld>
            <a:endParaRPr lang="es-ES" sz="1050" dirty="0">
              <a:solidFill>
                <a:prstClr val="black"/>
              </a:solidFill>
              <a:latin typeface="Arial" pitchFamily="34" charset="0"/>
              <a:cs typeface="Arial" pitchFamily="34" charset="0"/>
            </a:endParaRPr>
          </a:p>
        </p:txBody>
      </p:sp>
      <p:graphicFrame>
        <p:nvGraphicFramePr>
          <p:cNvPr id="3" name="2 Objeto"/>
          <p:cNvGraphicFramePr>
            <a:graphicFrameLocks noChangeAspect="1"/>
          </p:cNvGraphicFramePr>
          <p:nvPr>
            <p:extLst>
              <p:ext uri="{D42A27DB-BD31-4B8C-83A1-F6EECF244321}">
                <p14:modId xmlns:p14="http://schemas.microsoft.com/office/powerpoint/2010/main" val="3959232263"/>
              </p:ext>
            </p:extLst>
          </p:nvPr>
        </p:nvGraphicFramePr>
        <p:xfrm>
          <a:off x="308499" y="1190626"/>
          <a:ext cx="8585540" cy="5153024"/>
        </p:xfrm>
        <a:graphic>
          <a:graphicData uri="http://schemas.openxmlformats.org/presentationml/2006/ole">
            <mc:AlternateContent xmlns:mc="http://schemas.openxmlformats.org/markup-compatibility/2006">
              <mc:Choice xmlns:v="urn:schemas-microsoft-com:vml" Requires="v">
                <p:oleObj spid="_x0000_s394256" name="Hoja de cálculo" r:id="rId4" imgW="9534612" imgH="5686470" progId="Excel.Sheet.12">
                  <p:embed/>
                </p:oleObj>
              </mc:Choice>
              <mc:Fallback>
                <p:oleObj name="Hoja de cálculo" r:id="rId4" imgW="9534612" imgH="5686470" progId="Excel.Sheet.12">
                  <p:embed/>
                  <p:pic>
                    <p:nvPicPr>
                      <p:cNvPr id="0" name=""/>
                      <p:cNvPicPr/>
                      <p:nvPr/>
                    </p:nvPicPr>
                    <p:blipFill>
                      <a:blip r:embed="rId5"/>
                      <a:stretch>
                        <a:fillRect/>
                      </a:stretch>
                    </p:blipFill>
                    <p:spPr>
                      <a:xfrm>
                        <a:off x="308499" y="1190626"/>
                        <a:ext cx="8585540" cy="5153024"/>
                      </a:xfrm>
                      <a:prstGeom prst="rect">
                        <a:avLst/>
                      </a:prstGeom>
                    </p:spPr>
                  </p:pic>
                </p:oleObj>
              </mc:Fallback>
            </mc:AlternateContent>
          </a:graphicData>
        </a:graphic>
      </p:graphicFrame>
    </p:spTree>
    <p:extLst>
      <p:ext uri="{BB962C8B-B14F-4D97-AF65-F5344CB8AC3E}">
        <p14:creationId xmlns:p14="http://schemas.microsoft.com/office/powerpoint/2010/main" val="19454768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21</a:t>
            </a:fld>
            <a:endParaRPr lang="es-ES" sz="1050" dirty="0">
              <a:solidFill>
                <a:prstClr val="black"/>
              </a:solidFill>
              <a:latin typeface="Arial" pitchFamily="34" charset="0"/>
              <a:cs typeface="Arial"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585606201"/>
              </p:ext>
            </p:extLst>
          </p:nvPr>
        </p:nvGraphicFramePr>
        <p:xfrm>
          <a:off x="352424" y="1200149"/>
          <a:ext cx="8622642" cy="5305425"/>
        </p:xfrm>
        <a:graphic>
          <a:graphicData uri="http://schemas.openxmlformats.org/presentationml/2006/ole">
            <mc:AlternateContent xmlns:mc="http://schemas.openxmlformats.org/markup-compatibility/2006">
              <mc:Choice xmlns:v="urn:schemas-microsoft-com:vml" Requires="v">
                <p:oleObj spid="_x0000_s395280" name="Hoja de cálculo" r:id="rId4" imgW="9534612" imgH="6076890" progId="Excel.Sheet.12">
                  <p:embed/>
                </p:oleObj>
              </mc:Choice>
              <mc:Fallback>
                <p:oleObj name="Hoja de cálculo" r:id="rId4" imgW="9534612" imgH="6076890" progId="Excel.Sheet.12">
                  <p:embed/>
                  <p:pic>
                    <p:nvPicPr>
                      <p:cNvPr id="0" name=""/>
                      <p:cNvPicPr/>
                      <p:nvPr/>
                    </p:nvPicPr>
                    <p:blipFill>
                      <a:blip r:embed="rId5"/>
                      <a:stretch>
                        <a:fillRect/>
                      </a:stretch>
                    </p:blipFill>
                    <p:spPr>
                      <a:xfrm>
                        <a:off x="352424" y="1200149"/>
                        <a:ext cx="8622642" cy="5305425"/>
                      </a:xfrm>
                      <a:prstGeom prst="rect">
                        <a:avLst/>
                      </a:prstGeom>
                    </p:spPr>
                  </p:pic>
                </p:oleObj>
              </mc:Fallback>
            </mc:AlternateContent>
          </a:graphicData>
        </a:graphic>
      </p:graphicFrame>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Evaluación de Asesores de Inversión (2/2)</a:t>
            </a:r>
          </a:p>
        </p:txBody>
      </p:sp>
    </p:spTree>
    <p:extLst>
      <p:ext uri="{BB962C8B-B14F-4D97-AF65-F5344CB8AC3E}">
        <p14:creationId xmlns:p14="http://schemas.microsoft.com/office/powerpoint/2010/main" val="41282605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132125" y="323625"/>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Se proponen 2 asesores de inversión para el FJP:</a:t>
            </a:r>
          </a:p>
          <a:p>
            <a:pPr defTabSz="457200" fontAlgn="ctr">
              <a:spcBef>
                <a:spcPct val="0"/>
              </a:spcBef>
              <a:spcAft>
                <a:spcPct val="0"/>
              </a:spcAft>
            </a:pPr>
            <a:r>
              <a:rPr lang="es-MX" sz="2200" dirty="0" smtClean="0">
                <a:solidFill>
                  <a:prstClr val="white"/>
                </a:solidFill>
                <a:ea typeface="MS PGothic" pitchFamily="34" charset="-128"/>
                <a:cs typeface="Arial" pitchFamily="34" charset="0"/>
              </a:rPr>
              <a:t>GBM Casa de Bolsa</a:t>
            </a:r>
          </a:p>
        </p:txBody>
      </p:sp>
      <p:pic>
        <p:nvPicPr>
          <p:cNvPr id="7" name="6 Imagen"/>
          <p:cNvPicPr>
            <a:picLocks noChangeAspect="1"/>
          </p:cNvPicPr>
          <p:nvPr/>
        </p:nvPicPr>
        <p:blipFill rotWithShape="1">
          <a:blip r:embed="rId2">
            <a:extLst>
              <a:ext uri="{28A0092B-C50C-407E-A947-70E740481C1C}">
                <a14:useLocalDpi xmlns:a14="http://schemas.microsoft.com/office/drawing/2010/main" val="0"/>
              </a:ext>
            </a:extLst>
          </a:blip>
          <a:srcRect l="22721" t="16464" r="16939" b="20732"/>
          <a:stretch/>
        </p:blipFill>
        <p:spPr>
          <a:xfrm>
            <a:off x="5814497" y="4868134"/>
            <a:ext cx="3079541" cy="1781980"/>
          </a:xfrm>
          <a:prstGeom prst="rect">
            <a:avLst/>
          </a:prstGeom>
        </p:spPr>
      </p:pic>
      <p:sp>
        <p:nvSpPr>
          <p:cNvPr id="2" name="1 CuadroTexto"/>
          <p:cNvSpPr txBox="1"/>
          <p:nvPr/>
        </p:nvSpPr>
        <p:spPr>
          <a:xfrm>
            <a:off x="143999" y="1319012"/>
            <a:ext cx="8750039" cy="3847207"/>
          </a:xfrm>
          <a:prstGeom prst="rect">
            <a:avLst/>
          </a:prstGeom>
          <a:noFill/>
        </p:spPr>
        <p:txBody>
          <a:bodyPr wrap="square" rtlCol="0">
            <a:spAutoFit/>
          </a:bodyPr>
          <a:lstStyle/>
          <a:p>
            <a:pPr marL="723900" lvl="1" indent="-368300" algn="just" defTabSz="723900">
              <a:buFont typeface="Courier New" pitchFamily="49" charset="0"/>
              <a:buChar char="o"/>
            </a:pPr>
            <a:r>
              <a:rPr lang="es-MX" sz="2200" dirty="0" smtClean="0"/>
              <a:t>Manejador </a:t>
            </a:r>
            <a:r>
              <a:rPr lang="es-MX" sz="2200" dirty="0"/>
              <a:t>de Inversiones independiente más grande en México.</a:t>
            </a:r>
          </a:p>
          <a:p>
            <a:pPr marL="723900" lvl="1" indent="-368300" algn="just" defTabSz="723900">
              <a:buFont typeface="Courier New" pitchFamily="49" charset="0"/>
              <a:buChar char="o"/>
            </a:pPr>
            <a:r>
              <a:rPr lang="es-MX" sz="2200" dirty="0"/>
              <a:t>Manejador experto en el sector de Renta Variable en México.</a:t>
            </a:r>
          </a:p>
          <a:p>
            <a:pPr marL="723900" lvl="1" indent="-368300" algn="just" defTabSz="723900">
              <a:buFont typeface="Courier New" pitchFamily="49" charset="0"/>
              <a:buChar char="o"/>
            </a:pPr>
            <a:r>
              <a:rPr lang="es-MX" sz="2200" dirty="0" smtClean="0"/>
              <a:t>Reconocido por </a:t>
            </a:r>
            <a:r>
              <a:rPr lang="es-MX" sz="2200" dirty="0" err="1" smtClean="0"/>
              <a:t>FundPro</a:t>
            </a:r>
            <a:r>
              <a:rPr lang="es-MX" sz="2200" dirty="0" smtClean="0"/>
              <a:t> y </a:t>
            </a:r>
            <a:r>
              <a:rPr lang="es-MX" sz="2200" dirty="0" err="1" smtClean="0"/>
              <a:t>MorningStar</a:t>
            </a:r>
            <a:r>
              <a:rPr lang="es-MX" sz="2200" dirty="0" smtClean="0"/>
              <a:t> como mejor operador de fondos de renta variable de México.</a:t>
            </a:r>
          </a:p>
          <a:p>
            <a:pPr marL="723900" lvl="1" indent="-368300" algn="just" defTabSz="723900">
              <a:buFont typeface="Courier New" pitchFamily="49" charset="0"/>
              <a:buChar char="o"/>
            </a:pPr>
            <a:r>
              <a:rPr lang="es-MX" sz="2200" dirty="0" smtClean="0"/>
              <a:t>Área especializada en análisis de crédito y de mercado: GBM </a:t>
            </a:r>
            <a:r>
              <a:rPr lang="es-MX" sz="2200" dirty="0" err="1" smtClean="0"/>
              <a:t>Research</a:t>
            </a:r>
            <a:r>
              <a:rPr lang="es-MX" sz="2200" dirty="0" smtClean="0"/>
              <a:t>.</a:t>
            </a:r>
          </a:p>
          <a:p>
            <a:pPr marL="723900" lvl="1" indent="-368300" algn="just" defTabSz="723900">
              <a:buFont typeface="Courier New" pitchFamily="49" charset="0"/>
              <a:buChar char="o"/>
            </a:pPr>
            <a:r>
              <a:rPr lang="es-MX" sz="2200" dirty="0" smtClean="0"/>
              <a:t>Presencia Internacional a través de filiales.</a:t>
            </a:r>
          </a:p>
          <a:p>
            <a:pPr marL="723900" lvl="1" indent="-368300" algn="just" defTabSz="723900">
              <a:buFont typeface="Courier New" pitchFamily="49" charset="0"/>
              <a:buChar char="o"/>
            </a:pPr>
            <a:r>
              <a:rPr lang="es-MX" sz="2200" dirty="0" smtClean="0"/>
              <a:t>Más de 30 años de experiencia.</a:t>
            </a:r>
          </a:p>
          <a:p>
            <a:pPr marL="723900" lvl="1" indent="-368300" algn="just" defTabSz="723900">
              <a:buFont typeface="Courier New" pitchFamily="49" charset="0"/>
              <a:buChar char="o"/>
            </a:pPr>
            <a:r>
              <a:rPr lang="es-MX" sz="2200" dirty="0" smtClean="0"/>
              <a:t>Propuesta económica atractiva: 17 PB + 20% de comisión del excedente por estar sobre el valor de referencia</a:t>
            </a:r>
            <a:r>
              <a:rPr lang="es-MX" sz="2400" dirty="0" smtClean="0"/>
              <a:t>.</a:t>
            </a:r>
          </a:p>
          <a:p>
            <a:pPr marL="723900" lvl="1" indent="-368300" algn="just" defTabSz="723900">
              <a:buFont typeface="Courier New" pitchFamily="49" charset="0"/>
              <a:buChar char="o"/>
            </a:pPr>
            <a:r>
              <a:rPr lang="es-MX" sz="2200" dirty="0" smtClean="0"/>
              <a:t>Cumple con los requisitos establecidos en el Marco de Gestión</a:t>
            </a:r>
            <a:endParaRPr lang="es-MX" sz="1400" dirty="0" smtClean="0"/>
          </a:p>
        </p:txBody>
      </p:sp>
      <p:sp>
        <p:nvSpPr>
          <p:cNvPr id="5"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7505930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43999" y="1100644"/>
            <a:ext cx="8750039" cy="5847755"/>
          </a:xfrm>
          <a:prstGeom prst="rect">
            <a:avLst/>
          </a:prstGeom>
          <a:noFill/>
        </p:spPr>
        <p:txBody>
          <a:bodyPr wrap="square" rtlCol="0">
            <a:spAutoFit/>
          </a:bodyPr>
          <a:lstStyle/>
          <a:p>
            <a:pPr lvl="1" algn="just"/>
            <a:endParaRPr lang="es-MX" sz="1600" b="1" dirty="0"/>
          </a:p>
          <a:p>
            <a:pPr marL="723900" lvl="1" indent="-368300" algn="just">
              <a:buFont typeface="Courier New" pitchFamily="49" charset="0"/>
              <a:buChar char="o"/>
            </a:pPr>
            <a:r>
              <a:rPr lang="es-MX" sz="2200" dirty="0" smtClean="0"/>
              <a:t>Más de 35 años de experiencia en el sector financiero mexicano, con más de 50 mil clientes nacionales e internacionales.</a:t>
            </a:r>
          </a:p>
          <a:p>
            <a:pPr marL="723900" lvl="1" indent="-368300" algn="just">
              <a:buFont typeface="Courier New" pitchFamily="49" charset="0"/>
              <a:buChar char="o"/>
            </a:pPr>
            <a:r>
              <a:rPr lang="es-MX" sz="2200" dirty="0" smtClean="0"/>
              <a:t>Manejador experto en Mercado de Dinero nacional.</a:t>
            </a:r>
          </a:p>
          <a:p>
            <a:pPr marL="723900" lvl="1" indent="-368300" algn="just">
              <a:buFont typeface="Courier New" pitchFamily="49" charset="0"/>
              <a:buChar char="o"/>
            </a:pPr>
            <a:r>
              <a:rPr lang="es-MX" sz="2200" dirty="0" smtClean="0"/>
              <a:t>Sólido gobierno institucional a través de comités de riesgos, cumplimiento normativo y control interno.</a:t>
            </a:r>
          </a:p>
          <a:p>
            <a:pPr marL="723900" lvl="1" indent="-368300" algn="just">
              <a:buFont typeface="Courier New" pitchFamily="49" charset="0"/>
              <a:buChar char="o"/>
            </a:pPr>
            <a:r>
              <a:rPr lang="es-MX" sz="2200" dirty="0" smtClean="0"/>
              <a:t>Implementación y desarrollo de algoritmos de operación especializados en mercado de capitales.</a:t>
            </a:r>
          </a:p>
          <a:p>
            <a:pPr marL="723900" lvl="1" indent="-368300" algn="just">
              <a:buFont typeface="Courier New" pitchFamily="49" charset="0"/>
              <a:buChar char="o"/>
            </a:pPr>
            <a:r>
              <a:rPr lang="es-MX" sz="2200" dirty="0" smtClean="0"/>
              <a:t>Figura en la lista de prospectos de Formadores de Mercado de Dinero de la SHCP.</a:t>
            </a:r>
          </a:p>
          <a:p>
            <a:pPr marL="723900" lvl="1" indent="-368300" algn="just">
              <a:buFont typeface="Courier New" pitchFamily="49" charset="0"/>
              <a:buChar char="o"/>
            </a:pPr>
            <a:r>
              <a:rPr lang="es-MX" sz="2200" dirty="0" smtClean="0"/>
              <a:t>Propuesta </a:t>
            </a:r>
            <a:r>
              <a:rPr lang="es-MX" sz="2200" dirty="0"/>
              <a:t>económica atractiva: 17 PB + 20% de comisión del excedente por estar sobre el valor de referencia</a:t>
            </a:r>
            <a:r>
              <a:rPr lang="es-MX" sz="2200" dirty="0" smtClean="0"/>
              <a:t>.</a:t>
            </a:r>
          </a:p>
          <a:p>
            <a:pPr marL="723900" lvl="1" indent="-368300" algn="just">
              <a:buFont typeface="Courier New" pitchFamily="49" charset="0"/>
              <a:buChar char="o"/>
            </a:pPr>
            <a:r>
              <a:rPr lang="es-MX" sz="2200" dirty="0"/>
              <a:t>Cumple con los requisitos establecidos en el Marco de </a:t>
            </a:r>
            <a:r>
              <a:rPr lang="es-MX" sz="2200" dirty="0" smtClean="0"/>
              <a:t>Gestión.</a:t>
            </a:r>
            <a:endParaRPr lang="es-MX" sz="2200" dirty="0"/>
          </a:p>
          <a:p>
            <a:pPr marL="719138" lvl="1" algn="just"/>
            <a:endParaRPr lang="es-MX" sz="2200" dirty="0" smtClean="0"/>
          </a:p>
          <a:p>
            <a:pPr marL="1004888" lvl="1" indent="-285750" algn="just">
              <a:buFont typeface="Courier New" pitchFamily="49" charset="0"/>
              <a:buChar char="o"/>
            </a:pPr>
            <a:endParaRPr lang="es-MX" sz="2200" dirty="0"/>
          </a:p>
          <a:p>
            <a:pPr marL="1004888" lvl="1" indent="-285750" algn="just">
              <a:buFont typeface="Courier New" pitchFamily="49" charset="0"/>
              <a:buChar char="o"/>
            </a:pPr>
            <a:endParaRPr lang="es-MX" sz="2200" dirty="0" smtClean="0"/>
          </a:p>
          <a:p>
            <a:pPr marL="719138" lvl="1" algn="just"/>
            <a:endParaRPr lang="es-MX" sz="1400" dirty="0"/>
          </a:p>
          <a:p>
            <a:pPr marL="0" lvl="1" indent="714375" algn="just"/>
            <a:endParaRPr lang="es-MX" sz="1400" dirty="0" smtClean="0"/>
          </a:p>
        </p:txBody>
      </p:sp>
      <p:sp>
        <p:nvSpPr>
          <p:cNvPr id="5"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23</a:t>
            </a:fld>
            <a:endParaRPr lang="es-ES" sz="1050" dirty="0">
              <a:solidFill>
                <a:prstClr val="black"/>
              </a:solidFill>
              <a:latin typeface="Arial" pitchFamily="34" charset="0"/>
              <a:cs typeface="Arial" pitchFamily="34" charset="0"/>
            </a:endParaRPr>
          </a:p>
        </p:txBody>
      </p:sp>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r="22819"/>
          <a:stretch/>
        </p:blipFill>
        <p:spPr>
          <a:xfrm>
            <a:off x="5777053" y="5610225"/>
            <a:ext cx="3116986" cy="609600"/>
          </a:xfrm>
          <a:prstGeom prst="rect">
            <a:avLst/>
          </a:prstGeom>
        </p:spPr>
      </p:pic>
      <p:sp>
        <p:nvSpPr>
          <p:cNvPr id="7" name="Rectangle 2"/>
          <p:cNvSpPr>
            <a:spLocks noChangeArrowheads="1"/>
          </p:cNvSpPr>
          <p:nvPr/>
        </p:nvSpPr>
        <p:spPr bwMode="auto">
          <a:xfrm>
            <a:off x="132125" y="323625"/>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Se proponen 2 asesores de inversión para el FJP:</a:t>
            </a:r>
          </a:p>
          <a:p>
            <a:pPr defTabSz="457200" fontAlgn="ctr">
              <a:spcBef>
                <a:spcPct val="0"/>
              </a:spcBef>
              <a:spcAft>
                <a:spcPct val="0"/>
              </a:spcAft>
            </a:pPr>
            <a:r>
              <a:rPr lang="es-MX" sz="2200" dirty="0">
                <a:solidFill>
                  <a:prstClr val="white"/>
                </a:solidFill>
                <a:ea typeface="MS PGothic" pitchFamily="34" charset="-128"/>
                <a:cs typeface="Arial" pitchFamily="34" charset="0"/>
              </a:rPr>
              <a:t>FINAMEX Casa de Bolsa</a:t>
            </a:r>
          </a:p>
        </p:txBody>
      </p:sp>
    </p:spTree>
    <p:extLst>
      <p:ext uri="{BB962C8B-B14F-4D97-AF65-F5344CB8AC3E}">
        <p14:creationId xmlns:p14="http://schemas.microsoft.com/office/powerpoint/2010/main" val="41768353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43999" y="1100644"/>
            <a:ext cx="8750039" cy="5847755"/>
          </a:xfrm>
          <a:prstGeom prst="rect">
            <a:avLst/>
          </a:prstGeom>
          <a:noFill/>
        </p:spPr>
        <p:txBody>
          <a:bodyPr wrap="square" rtlCol="0">
            <a:spAutoFit/>
          </a:bodyPr>
          <a:lstStyle/>
          <a:p>
            <a:pPr lvl="1" algn="just"/>
            <a:endParaRPr lang="es-MX" sz="1600" b="1" dirty="0"/>
          </a:p>
          <a:p>
            <a:pPr marL="1004888" lvl="1" indent="-285750" algn="just">
              <a:buFont typeface="Courier New" pitchFamily="49" charset="0"/>
              <a:buChar char="o"/>
            </a:pPr>
            <a:r>
              <a:rPr lang="es-MX" sz="2200" dirty="0" smtClean="0"/>
              <a:t>Sistema Independiente y Robusto (</a:t>
            </a:r>
            <a:r>
              <a:rPr lang="es-MX" sz="2200" dirty="0" err="1" smtClean="0"/>
              <a:t>TechRules</a:t>
            </a:r>
            <a:r>
              <a:rPr lang="es-MX" sz="2200" dirty="0" smtClean="0"/>
              <a:t>) para el control de cumplimiento normativo, riesgos y control interno.</a:t>
            </a:r>
          </a:p>
          <a:p>
            <a:pPr marL="1004888" lvl="1" indent="-285750" algn="just">
              <a:buFont typeface="Courier New" pitchFamily="49" charset="0"/>
              <a:buChar char="o"/>
            </a:pPr>
            <a:r>
              <a:rPr lang="es-MX" sz="2200" dirty="0" smtClean="0"/>
              <a:t>Generación de reportes en línea y diseñados de acuerdo a las necesidades del cliente.</a:t>
            </a:r>
          </a:p>
          <a:p>
            <a:pPr marL="1004888" lvl="1" indent="-285750" algn="just">
              <a:buFont typeface="Courier New" pitchFamily="49" charset="0"/>
              <a:buChar char="o"/>
            </a:pPr>
            <a:r>
              <a:rPr lang="es-MX" sz="2200" dirty="0" smtClean="0"/>
              <a:t>Implementación de herramientas para el diseño de portafolios de riesgo óptimo.</a:t>
            </a:r>
          </a:p>
          <a:p>
            <a:pPr marL="1004888" lvl="1" indent="-285750" algn="just">
              <a:buFont typeface="Courier New" pitchFamily="49" charset="0"/>
              <a:buChar char="o"/>
            </a:pPr>
            <a:r>
              <a:rPr lang="es-MX" sz="2200" dirty="0" smtClean="0"/>
              <a:t>Experiencia comprobada en la gestión de portafolios de inversión.</a:t>
            </a:r>
          </a:p>
          <a:p>
            <a:pPr marL="1004888" lvl="1" indent="-285750" algn="just">
              <a:buFont typeface="Courier New" pitchFamily="49" charset="0"/>
              <a:buChar char="o"/>
            </a:pPr>
            <a:r>
              <a:rPr lang="es-MX" sz="2200" dirty="0" smtClean="0"/>
              <a:t>Alianza estratégica internacional con </a:t>
            </a:r>
            <a:r>
              <a:rPr lang="es-MX" sz="2200" dirty="0" err="1" smtClean="0"/>
              <a:t>BlackRock</a:t>
            </a:r>
            <a:r>
              <a:rPr lang="es-MX" sz="2200" dirty="0" smtClean="0"/>
              <a:t> le permite la diversificación mundial de inversiones.</a:t>
            </a:r>
          </a:p>
          <a:p>
            <a:pPr marL="1004888" lvl="1" indent="-285750" algn="just">
              <a:buFont typeface="Courier New" pitchFamily="49" charset="0"/>
              <a:buChar char="o"/>
            </a:pPr>
            <a:r>
              <a:rPr lang="es-MX" sz="2200" dirty="0" smtClean="0"/>
              <a:t>Propuesta </a:t>
            </a:r>
            <a:r>
              <a:rPr lang="es-MX" sz="2200" dirty="0"/>
              <a:t>económica atractiva: 17 PB + 20% de comisión del excedente por estar sobre el valor de referencia</a:t>
            </a:r>
            <a:r>
              <a:rPr lang="es-MX" sz="2200" dirty="0" smtClean="0"/>
              <a:t>.</a:t>
            </a:r>
          </a:p>
          <a:p>
            <a:pPr marL="1004888" lvl="1" indent="-285750" algn="just">
              <a:buFont typeface="Courier New" pitchFamily="49" charset="0"/>
              <a:buChar char="o"/>
            </a:pPr>
            <a:r>
              <a:rPr lang="es-MX" sz="2200" dirty="0"/>
              <a:t>Cumple con los requisitos establecidos en el Marco de Gestión</a:t>
            </a:r>
          </a:p>
          <a:p>
            <a:pPr marL="1004888" lvl="1" indent="-285750" algn="just">
              <a:buFont typeface="Courier New" pitchFamily="49" charset="0"/>
              <a:buChar char="o"/>
            </a:pPr>
            <a:endParaRPr lang="es-MX" sz="2200" dirty="0" smtClean="0"/>
          </a:p>
          <a:p>
            <a:pPr marL="1004888" lvl="1" indent="-285750" algn="just">
              <a:buFont typeface="Courier New" pitchFamily="49" charset="0"/>
              <a:buChar char="o"/>
            </a:pPr>
            <a:endParaRPr lang="es-MX" sz="2200" dirty="0"/>
          </a:p>
          <a:p>
            <a:pPr marL="1004888" lvl="1" indent="-285750" algn="just">
              <a:buFont typeface="Courier New" pitchFamily="49" charset="0"/>
              <a:buChar char="o"/>
            </a:pPr>
            <a:endParaRPr lang="es-MX" sz="2200" dirty="0" smtClean="0"/>
          </a:p>
          <a:p>
            <a:pPr marL="719138" lvl="1" algn="just"/>
            <a:endParaRPr lang="es-MX" sz="1400" dirty="0"/>
          </a:p>
          <a:p>
            <a:pPr marL="0" lvl="1" indent="714375" algn="just"/>
            <a:endParaRPr lang="es-MX" sz="1400" dirty="0" smtClean="0"/>
          </a:p>
        </p:txBody>
      </p:sp>
      <p:sp>
        <p:nvSpPr>
          <p:cNvPr id="5"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24</a:t>
            </a:fld>
            <a:endParaRPr lang="es-ES" sz="1050" dirty="0">
              <a:solidFill>
                <a:prstClr val="black"/>
              </a:solidFill>
              <a:latin typeface="Arial" pitchFamily="34" charset="0"/>
              <a:cs typeface="Arial" pitchFamily="34" charset="0"/>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9438" y="5442615"/>
            <a:ext cx="2514600" cy="828675"/>
          </a:xfrm>
          <a:prstGeom prst="rect">
            <a:avLst/>
          </a:prstGeom>
        </p:spPr>
      </p:pic>
      <p:sp>
        <p:nvSpPr>
          <p:cNvPr id="7" name="Rectangle 2"/>
          <p:cNvSpPr>
            <a:spLocks noChangeArrowheads="1"/>
          </p:cNvSpPr>
          <p:nvPr/>
        </p:nvSpPr>
        <p:spPr bwMode="auto">
          <a:xfrm>
            <a:off x="132125" y="323625"/>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Se proponen 2 asesores de inversión para el FPP:</a:t>
            </a:r>
          </a:p>
          <a:p>
            <a:pPr defTabSz="457200" fontAlgn="ctr">
              <a:spcBef>
                <a:spcPct val="0"/>
              </a:spcBef>
              <a:spcAft>
                <a:spcPct val="0"/>
              </a:spcAft>
            </a:pPr>
            <a:r>
              <a:rPr lang="es-MX" sz="2200" dirty="0" smtClean="0">
                <a:solidFill>
                  <a:prstClr val="white"/>
                </a:solidFill>
                <a:ea typeface="MS PGothic" pitchFamily="34" charset="-128"/>
                <a:cs typeface="Arial" pitchFamily="34" charset="0"/>
              </a:rPr>
              <a:t>INVEX </a:t>
            </a:r>
            <a:r>
              <a:rPr lang="es-MX" sz="2200" dirty="0">
                <a:solidFill>
                  <a:prstClr val="white"/>
                </a:solidFill>
                <a:ea typeface="MS PGothic" pitchFamily="34" charset="-128"/>
                <a:cs typeface="Arial" pitchFamily="34" charset="0"/>
              </a:rPr>
              <a:t>Casa de Bolsa</a:t>
            </a:r>
          </a:p>
        </p:txBody>
      </p:sp>
    </p:spTree>
    <p:extLst>
      <p:ext uri="{BB962C8B-B14F-4D97-AF65-F5344CB8AC3E}">
        <p14:creationId xmlns:p14="http://schemas.microsoft.com/office/powerpoint/2010/main" val="33031461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43999" y="1100644"/>
            <a:ext cx="8750039" cy="5940088"/>
          </a:xfrm>
          <a:prstGeom prst="rect">
            <a:avLst/>
          </a:prstGeom>
          <a:noFill/>
        </p:spPr>
        <p:txBody>
          <a:bodyPr wrap="square" rtlCol="0">
            <a:spAutoFit/>
          </a:bodyPr>
          <a:lstStyle/>
          <a:p>
            <a:pPr marL="1004888" lvl="1" indent="-285750" algn="just">
              <a:buFont typeface="Courier New" pitchFamily="49" charset="0"/>
              <a:buChar char="o"/>
            </a:pPr>
            <a:r>
              <a:rPr lang="es-MX" sz="2200" dirty="0" smtClean="0"/>
              <a:t>Manejador especializado en el sector de Pensiones y mandatos de inversión en México.</a:t>
            </a:r>
          </a:p>
          <a:p>
            <a:pPr marL="1004888" lvl="1" indent="-285750" algn="just">
              <a:buFont typeface="Courier New" pitchFamily="49" charset="0"/>
              <a:buChar char="o"/>
            </a:pPr>
            <a:r>
              <a:rPr lang="es-MX" sz="2200" dirty="0"/>
              <a:t>Sólido gobierno institucional a través de comités de riesgos, cumplimiento normativo y control interno.</a:t>
            </a:r>
          </a:p>
          <a:p>
            <a:pPr marL="1004888" lvl="1" indent="-285750" algn="just">
              <a:buFont typeface="Courier New" pitchFamily="49" charset="0"/>
              <a:buChar char="o"/>
            </a:pPr>
            <a:r>
              <a:rPr lang="es-MX" sz="2200" dirty="0" smtClean="0"/>
              <a:t>Comités de inversión abiertos a los inversionistas.</a:t>
            </a:r>
          </a:p>
          <a:p>
            <a:pPr marL="1004888" lvl="1" indent="-285750" algn="just">
              <a:buFont typeface="Courier New" pitchFamily="49" charset="0"/>
              <a:buChar char="o"/>
            </a:pPr>
            <a:r>
              <a:rPr lang="es-MX" sz="2200" dirty="0" smtClean="0"/>
              <a:t>Se ubicó dentro de los tres finalistas en el estudio cuantitativo y cualitativo de manejadores independientes realizado por el ITAM.</a:t>
            </a:r>
          </a:p>
          <a:p>
            <a:pPr marL="1004888" lvl="1" indent="-285750" algn="just">
              <a:buFont typeface="Courier New" pitchFamily="49" charset="0"/>
              <a:buChar char="o"/>
            </a:pPr>
            <a:r>
              <a:rPr lang="es-MX" sz="2200" dirty="0"/>
              <a:t>Área especializada en análisis de </a:t>
            </a:r>
            <a:r>
              <a:rPr lang="es-MX" sz="2200" dirty="0" smtClean="0"/>
              <a:t>crédito.</a:t>
            </a:r>
          </a:p>
          <a:p>
            <a:pPr marL="1004888" lvl="1" indent="-285750" algn="just">
              <a:buFont typeface="Courier New" pitchFamily="49" charset="0"/>
              <a:buChar char="o"/>
            </a:pPr>
            <a:r>
              <a:rPr lang="es-MX" sz="2200" dirty="0" smtClean="0"/>
              <a:t>Miembro desde 2001 de la Asociación Mexicana de Asesores Independientes de Inversión (AMAII).</a:t>
            </a:r>
          </a:p>
          <a:p>
            <a:pPr marL="1004888" lvl="1" indent="-285750" algn="just">
              <a:buFont typeface="Courier New" pitchFamily="49" charset="0"/>
              <a:buChar char="o"/>
            </a:pPr>
            <a:r>
              <a:rPr lang="es-MX" sz="2200" dirty="0" smtClean="0"/>
              <a:t>Mejor propuesta económica: 15 </a:t>
            </a:r>
            <a:r>
              <a:rPr lang="es-MX" sz="2200" dirty="0"/>
              <a:t>PB + 20% de comisión del excedente por estar sobre el valor de referencia</a:t>
            </a:r>
            <a:r>
              <a:rPr lang="es-MX" sz="2200" dirty="0" smtClean="0"/>
              <a:t>.</a:t>
            </a:r>
          </a:p>
          <a:p>
            <a:pPr marL="1004888" lvl="1" indent="-285750" algn="just">
              <a:buFont typeface="Courier New" pitchFamily="49" charset="0"/>
              <a:buChar char="o"/>
            </a:pPr>
            <a:r>
              <a:rPr lang="es-MX" sz="2200" dirty="0"/>
              <a:t>Cumple con los requisitos establecidos en el Marco de Gestión</a:t>
            </a:r>
          </a:p>
          <a:p>
            <a:pPr marL="719138" lvl="1" algn="just"/>
            <a:endParaRPr lang="es-MX" sz="2200" dirty="0" smtClean="0"/>
          </a:p>
          <a:p>
            <a:pPr marL="1004888" lvl="1" indent="-285750" algn="just">
              <a:buFont typeface="Courier New" pitchFamily="49" charset="0"/>
              <a:buChar char="o"/>
            </a:pPr>
            <a:endParaRPr lang="es-MX" sz="2200" dirty="0"/>
          </a:p>
          <a:p>
            <a:pPr marL="1004888" lvl="1" indent="-285750" algn="just">
              <a:buFont typeface="Courier New" pitchFamily="49" charset="0"/>
              <a:buChar char="o"/>
            </a:pPr>
            <a:endParaRPr lang="es-MX" sz="2200" dirty="0" smtClean="0"/>
          </a:p>
          <a:p>
            <a:pPr marL="719138" lvl="1" algn="just"/>
            <a:endParaRPr lang="es-MX" sz="1400" dirty="0"/>
          </a:p>
          <a:p>
            <a:pPr marL="0" lvl="1" indent="714375" algn="just"/>
            <a:endParaRPr lang="es-MX" sz="1400" dirty="0" smtClean="0"/>
          </a:p>
        </p:txBody>
      </p:sp>
      <p:sp>
        <p:nvSpPr>
          <p:cNvPr id="5"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25</a:t>
            </a:fld>
            <a:endParaRPr lang="es-ES" sz="1050" dirty="0">
              <a:solidFill>
                <a:prstClr val="black"/>
              </a:solidFill>
              <a:latin typeface="Arial" pitchFamily="34" charset="0"/>
              <a:cs typeface="Arial" pitchFamily="34" charset="0"/>
            </a:endParaRPr>
          </a:p>
        </p:txBody>
      </p:sp>
      <p:pic>
        <p:nvPicPr>
          <p:cNvPr id="3" name="2 Imagen"/>
          <p:cNvPicPr>
            <a:picLocks noChangeAspect="1"/>
          </p:cNvPicPr>
          <p:nvPr/>
        </p:nvPicPr>
        <p:blipFill rotWithShape="1">
          <a:blip r:embed="rId2" cstate="print">
            <a:extLst>
              <a:ext uri="{28A0092B-C50C-407E-A947-70E740481C1C}">
                <a14:useLocalDpi xmlns:a14="http://schemas.microsoft.com/office/drawing/2010/main" val="0"/>
              </a:ext>
            </a:extLst>
          </a:blip>
          <a:srcRect l="1575" t="4369" r="1250" b="3047"/>
          <a:stretch/>
        </p:blipFill>
        <p:spPr>
          <a:xfrm>
            <a:off x="4791687" y="5520192"/>
            <a:ext cx="3971313" cy="1191970"/>
          </a:xfrm>
          <a:prstGeom prst="rect">
            <a:avLst/>
          </a:prstGeom>
        </p:spPr>
      </p:pic>
      <p:sp>
        <p:nvSpPr>
          <p:cNvPr id="8" name="Rectangle 2"/>
          <p:cNvSpPr>
            <a:spLocks noChangeArrowheads="1"/>
          </p:cNvSpPr>
          <p:nvPr/>
        </p:nvSpPr>
        <p:spPr bwMode="auto">
          <a:xfrm>
            <a:off x="132125" y="323625"/>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Se proponen 2 asesores de inversión para el FPP:</a:t>
            </a:r>
          </a:p>
          <a:p>
            <a:pPr defTabSz="457200" fontAlgn="ctr">
              <a:spcBef>
                <a:spcPct val="0"/>
              </a:spcBef>
              <a:spcAft>
                <a:spcPct val="0"/>
              </a:spcAft>
            </a:pPr>
            <a:r>
              <a:rPr lang="es-MX" sz="2200" dirty="0">
                <a:solidFill>
                  <a:prstClr val="white"/>
                </a:solidFill>
                <a:ea typeface="MS PGothic" pitchFamily="34" charset="-128"/>
                <a:cs typeface="Arial" pitchFamily="34" charset="0"/>
              </a:rPr>
              <a:t>Columbus de México</a:t>
            </a:r>
          </a:p>
        </p:txBody>
      </p:sp>
    </p:spTree>
    <p:extLst>
      <p:ext uri="{BB962C8B-B14F-4D97-AF65-F5344CB8AC3E}">
        <p14:creationId xmlns:p14="http://schemas.microsoft.com/office/powerpoint/2010/main" val="10115193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26</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2" name="1 Rectángulo"/>
          <p:cNvSpPr/>
          <p:nvPr/>
        </p:nvSpPr>
        <p:spPr>
          <a:xfrm>
            <a:off x="561573" y="2317581"/>
            <a:ext cx="8009223" cy="3462486"/>
          </a:xfrm>
          <a:prstGeom prst="rect">
            <a:avLst/>
          </a:prstGeom>
        </p:spPr>
        <p:txBody>
          <a:bodyPr wrap="square">
            <a:spAutoFit/>
          </a:bodyPr>
          <a:lstStyle/>
          <a:p>
            <a:pPr marL="355600" indent="-355600" algn="just" defTabSz="457200">
              <a:spcAft>
                <a:spcPts val="1800"/>
              </a:spcAft>
              <a:buFont typeface="+mj-lt"/>
              <a:buAutoNum type="arabicPeriod"/>
            </a:pPr>
            <a:r>
              <a:rPr lang="es-MX" b="1" dirty="0">
                <a:solidFill>
                  <a:srgbClr val="B2B2B2"/>
                </a:solidFill>
              </a:rPr>
              <a:t>Informe sobre la estrategia de inversión y resultados del FANVIT.</a:t>
            </a:r>
          </a:p>
          <a:p>
            <a:pPr marL="355600" indent="-355600" algn="just" defTabSz="457200">
              <a:spcAft>
                <a:spcPts val="1800"/>
              </a:spcAft>
              <a:buFont typeface="+mj-lt"/>
              <a:buAutoNum type="arabicPeriod"/>
            </a:pPr>
            <a:r>
              <a:rPr lang="es-MX" b="1" dirty="0">
                <a:solidFill>
                  <a:srgbClr val="B2B2B2"/>
                </a:solidFill>
              </a:rPr>
              <a:t>Propuesta del Marco de Gestión del Fondo de Protección de Pagos (FPP) y Fondo de Jubilaciones y Pensiones (FJP). </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Informe </a:t>
            </a:r>
            <a:r>
              <a:rPr lang="es-MX" b="1" dirty="0">
                <a:solidFill>
                  <a:srgbClr val="B2B2B2"/>
                </a:solidFill>
              </a:rPr>
              <a:t>sobre la selección de los asesores de inversión, custodio y fiduciario para el FPP y el FJP.</a:t>
            </a:r>
          </a:p>
          <a:p>
            <a:pPr marL="355600" indent="-355600" algn="just" defTabSz="457200">
              <a:spcAft>
                <a:spcPts val="1800"/>
              </a:spcAft>
              <a:buFont typeface="+mj-lt"/>
              <a:buAutoNum type="arabicPeriod"/>
            </a:pPr>
            <a:r>
              <a:rPr lang="es-MX" b="1" dirty="0">
                <a:solidFill>
                  <a:schemeClr val="tx2"/>
                </a:solidFill>
              </a:rPr>
              <a:t> </a:t>
            </a:r>
            <a:r>
              <a:rPr lang="es-MX" b="1" dirty="0" smtClean="0">
                <a:solidFill>
                  <a:schemeClr val="tx2"/>
                </a:solidFill>
              </a:rPr>
              <a:t>Propuesta </a:t>
            </a:r>
            <a:r>
              <a:rPr lang="es-MX" b="1" dirty="0">
                <a:solidFill>
                  <a:schemeClr val="tx2"/>
                </a:solidFill>
              </a:rPr>
              <a:t>de la creación del Fondo de Inversión del Infonavit (FINVIT)</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Asuntos </a:t>
            </a:r>
            <a:r>
              <a:rPr lang="es-MX" b="1" dirty="0">
                <a:solidFill>
                  <a:srgbClr val="B2B2B2"/>
                </a:solidFill>
              </a:rPr>
              <a:t>Generales.</a:t>
            </a:r>
          </a:p>
          <a:p>
            <a:pPr marL="355600" indent="-355600" algn="just" defTabSz="457200">
              <a:spcAft>
                <a:spcPts val="1800"/>
              </a:spcAft>
              <a:buFont typeface="+mj-lt"/>
              <a:buAutoNum type="arabicPeriod" startAt="4"/>
            </a:pPr>
            <a:endParaRPr lang="es-MX" b="1" dirty="0">
              <a:solidFill>
                <a:srgbClr val="B2B2B2"/>
              </a:solidFill>
            </a:endParaRPr>
          </a:p>
        </p:txBody>
      </p:sp>
      <p:sp>
        <p:nvSpPr>
          <p:cNvPr id="7" name="6 Rectángulo"/>
          <p:cNvSpPr/>
          <p:nvPr/>
        </p:nvSpPr>
        <p:spPr>
          <a:xfrm>
            <a:off x="397798" y="1176735"/>
            <a:ext cx="8323122" cy="646331"/>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 Grupo de Trabajo de Inversiones 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002</a:t>
            </a:r>
            <a:endParaRPr lang="es-MX" b="1" dirty="0">
              <a:solidFill>
                <a:prstClr val="black"/>
              </a:solidFill>
              <a:ea typeface="MS PGothic" pitchFamily="34" charset="-128"/>
              <a:cs typeface="Arial" pitchFamily="34" charset="0"/>
            </a:endParaRPr>
          </a:p>
          <a:p>
            <a:pPr algn="ctr" defTabSz="457200"/>
            <a:r>
              <a:rPr lang="es-MX" b="1" dirty="0" smtClean="0">
                <a:solidFill>
                  <a:prstClr val="black"/>
                </a:solidFill>
                <a:ea typeface="MS PGothic" pitchFamily="34" charset="-128"/>
                <a:cs typeface="Arial" pitchFamily="34" charset="0"/>
              </a:rPr>
              <a:t>6 de octubre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35952622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100" smtClean="0">
                <a:solidFill>
                  <a:prstClr val="black"/>
                </a:solidFill>
                <a:latin typeface="Arial" pitchFamily="34" charset="0"/>
                <a:cs typeface="Arial" pitchFamily="34" charset="0"/>
              </a:rPr>
              <a:pPr algn="ctr"/>
              <a:t>27</a:t>
            </a:fld>
            <a:endParaRPr lang="es-ES" sz="1100" dirty="0">
              <a:solidFill>
                <a:prstClr val="black"/>
              </a:solidFill>
              <a:latin typeface="Arial" pitchFamily="34" charset="0"/>
              <a:cs typeface="Arial" pitchFamily="34" charset="0"/>
            </a:endParaRPr>
          </a:p>
        </p:txBody>
      </p:sp>
      <p:sp>
        <p:nvSpPr>
          <p:cNvPr id="23" name="Rectangle 2"/>
          <p:cNvSpPr>
            <a:spLocks noChangeArrowheads="1"/>
          </p:cNvSpPr>
          <p:nvPr/>
        </p:nvSpPr>
        <p:spPr bwMode="auto">
          <a:xfrm>
            <a:off x="143999" y="288000"/>
            <a:ext cx="8849875"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Propuesta de creación del FINVIT</a:t>
            </a:r>
            <a:endParaRPr lang="es-MX" sz="2200" b="1" dirty="0">
              <a:solidFill>
                <a:prstClr val="white"/>
              </a:solidFill>
              <a:ea typeface="MS PGothic" pitchFamily="34" charset="-128"/>
              <a:cs typeface="Arial"/>
            </a:endParaRPr>
          </a:p>
        </p:txBody>
      </p:sp>
      <p:sp>
        <p:nvSpPr>
          <p:cNvPr id="25" name="ColumnHeader"/>
          <p:cNvSpPr>
            <a:spLocks noChangeArrowheads="1"/>
          </p:cNvSpPr>
          <p:nvPr/>
        </p:nvSpPr>
        <p:spPr bwMode="gray">
          <a:xfrm>
            <a:off x="269889" y="1565841"/>
            <a:ext cx="1516336"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Objetivo</a:t>
            </a:r>
            <a:endParaRPr lang="es-MX" sz="1400" b="1" dirty="0"/>
          </a:p>
        </p:txBody>
      </p:sp>
      <p:sp>
        <p:nvSpPr>
          <p:cNvPr id="26" name="ColumnHeader"/>
          <p:cNvSpPr>
            <a:spLocks noChangeArrowheads="1"/>
          </p:cNvSpPr>
          <p:nvPr/>
        </p:nvSpPr>
        <p:spPr bwMode="gray">
          <a:xfrm>
            <a:off x="4226052" y="1565841"/>
            <a:ext cx="4269246"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Descripción</a:t>
            </a:r>
            <a:endParaRPr lang="es-MX" sz="1400" b="1" dirty="0"/>
          </a:p>
        </p:txBody>
      </p:sp>
      <p:cxnSp>
        <p:nvCxnSpPr>
          <p:cNvPr id="27" name="26 Conector recto"/>
          <p:cNvCxnSpPr/>
          <p:nvPr/>
        </p:nvCxnSpPr>
        <p:spPr>
          <a:xfrm>
            <a:off x="365586" y="1895464"/>
            <a:ext cx="2016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8" name="27 Conector recto"/>
          <p:cNvCxnSpPr/>
          <p:nvPr/>
        </p:nvCxnSpPr>
        <p:spPr>
          <a:xfrm flipV="1">
            <a:off x="3912785" y="1895464"/>
            <a:ext cx="5049190" cy="17734"/>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 name="1 Rectángulo"/>
          <p:cNvSpPr/>
          <p:nvPr/>
        </p:nvSpPr>
        <p:spPr>
          <a:xfrm>
            <a:off x="198263" y="2087022"/>
            <a:ext cx="2640630" cy="2677656"/>
          </a:xfrm>
          <a:prstGeom prst="rect">
            <a:avLst/>
          </a:prstGeom>
        </p:spPr>
        <p:txBody>
          <a:bodyPr wrap="square">
            <a:spAutoFit/>
          </a:bodyPr>
          <a:lstStyle/>
          <a:p>
            <a:pPr marL="179388" lvl="1" indent="-174625">
              <a:buClr>
                <a:srgbClr val="BB2D2C"/>
              </a:buClr>
              <a:buSzPct val="100000"/>
              <a:buFont typeface="Calibri"/>
              <a:buChar char="•"/>
            </a:pPr>
            <a:r>
              <a:rPr lang="es-MX" sz="1400" dirty="0">
                <a:solidFill>
                  <a:srgbClr val="000000"/>
                </a:solidFill>
              </a:rPr>
              <a:t>Fomentar </a:t>
            </a:r>
            <a:r>
              <a:rPr lang="es-MX" sz="1400" dirty="0" smtClean="0">
                <a:solidFill>
                  <a:srgbClr val="000000"/>
                </a:solidFill>
              </a:rPr>
              <a:t>la cultura del </a:t>
            </a:r>
            <a:r>
              <a:rPr lang="es-MX" sz="1400" dirty="0">
                <a:solidFill>
                  <a:srgbClr val="000000"/>
                </a:solidFill>
              </a:rPr>
              <a:t>ahorro de los empleados y funcionarios del INFONAVIT, a través </a:t>
            </a:r>
            <a:r>
              <a:rPr lang="es-MX" sz="1400" dirty="0" smtClean="0">
                <a:solidFill>
                  <a:srgbClr val="000000"/>
                </a:solidFill>
              </a:rPr>
              <a:t>de la creación de un Fondo que permita a los trabajadores invertir sus ahorros de una forma más eficiente.</a:t>
            </a:r>
          </a:p>
          <a:p>
            <a:pPr marL="4763" lvl="1">
              <a:buClr>
                <a:srgbClr val="BB2D2C"/>
              </a:buClr>
              <a:buSzPct val="100000"/>
            </a:pPr>
            <a:endParaRPr lang="es-MX" sz="1400" dirty="0" smtClean="0">
              <a:solidFill>
                <a:srgbClr val="000000"/>
              </a:solidFill>
            </a:endParaRPr>
          </a:p>
          <a:p>
            <a:pPr marL="179388" lvl="1" indent="-174625">
              <a:buClr>
                <a:srgbClr val="BB2D2C"/>
              </a:buClr>
              <a:buSzPct val="100000"/>
              <a:buFont typeface="Calibri"/>
              <a:buChar char="•"/>
            </a:pPr>
            <a:r>
              <a:rPr lang="es-MX" sz="1400" dirty="0" smtClean="0">
                <a:solidFill>
                  <a:srgbClr val="000000"/>
                </a:solidFill>
              </a:rPr>
              <a:t>Aprovechar las capacidades internas en desarrollo para la gestión de los recursos</a:t>
            </a:r>
            <a:endParaRPr lang="es-MX" sz="1400" dirty="0">
              <a:solidFill>
                <a:srgbClr val="000000"/>
              </a:solidFill>
            </a:endParaRPr>
          </a:p>
        </p:txBody>
      </p:sp>
      <p:sp>
        <p:nvSpPr>
          <p:cNvPr id="20" name="Text Box 40"/>
          <p:cNvSpPr txBox="1">
            <a:spLocks noChangeArrowheads="1"/>
          </p:cNvSpPr>
          <p:nvPr/>
        </p:nvSpPr>
        <p:spPr bwMode="auto">
          <a:xfrm>
            <a:off x="3817088" y="2087022"/>
            <a:ext cx="5176786" cy="3783370"/>
          </a:xfrm>
          <a:prstGeom prst="rect">
            <a:avLst/>
          </a:prstGeom>
          <a:noFill/>
          <a:ln w="9525" algn="ctr">
            <a:noFill/>
            <a:miter lim="800000"/>
            <a:headEnd/>
            <a:tailEnd/>
          </a:ln>
        </p:spPr>
        <p:txBody>
          <a:bodyPr wrap="square" lIns="76989" tIns="38494" rIns="76989" bIns="38494">
            <a:spAutoFit/>
          </a:bodyPr>
          <a:lstStyle/>
          <a:p>
            <a:pPr marL="179388" lvl="1" indent="-174625">
              <a:spcBef>
                <a:spcPct val="20000"/>
              </a:spcBef>
              <a:buClr>
                <a:srgbClr val="BB2D2C"/>
              </a:buClr>
              <a:buSzPct val="100000"/>
              <a:buFont typeface="Calibri"/>
              <a:buChar char="•"/>
              <a:defRPr/>
            </a:pPr>
            <a:r>
              <a:rPr lang="es-MX" sz="1400" dirty="0">
                <a:solidFill>
                  <a:srgbClr val="000000"/>
                </a:solidFill>
              </a:rPr>
              <a:t>El Fondo será en una primera instancia de uso exclusivo para los trabajadores del Instituto.</a:t>
            </a:r>
          </a:p>
          <a:p>
            <a:pPr marL="179388" lvl="1" indent="-174625">
              <a:spcBef>
                <a:spcPct val="20000"/>
              </a:spcBef>
              <a:buClr>
                <a:srgbClr val="BB2D2C"/>
              </a:buClr>
              <a:buSzPct val="100000"/>
              <a:buFont typeface="Calibri"/>
              <a:buChar char="•"/>
              <a:defRPr/>
            </a:pPr>
            <a:r>
              <a:rPr lang="es-MX" sz="1400" dirty="0">
                <a:solidFill>
                  <a:srgbClr val="000000"/>
                </a:solidFill>
              </a:rPr>
              <a:t>Los trabajadores podrán realizar aportaciones </a:t>
            </a:r>
            <a:r>
              <a:rPr lang="es-MX" sz="1400" dirty="0" smtClean="0">
                <a:solidFill>
                  <a:srgbClr val="000000"/>
                </a:solidFill>
              </a:rPr>
              <a:t>diarias y </a:t>
            </a:r>
            <a:r>
              <a:rPr lang="es-MX" sz="1400" dirty="0">
                <a:solidFill>
                  <a:srgbClr val="000000"/>
                </a:solidFill>
              </a:rPr>
              <a:t>retiros de su cuenta de forma catorcenal.</a:t>
            </a:r>
          </a:p>
          <a:p>
            <a:pPr marL="179388" lvl="1" indent="-174625">
              <a:spcBef>
                <a:spcPct val="20000"/>
              </a:spcBef>
              <a:buClr>
                <a:srgbClr val="BB2D2C"/>
              </a:buClr>
              <a:buSzPct val="100000"/>
              <a:buFont typeface="Calibri"/>
              <a:buChar char="•"/>
              <a:defRPr/>
            </a:pPr>
            <a:r>
              <a:rPr lang="es-MX" sz="1400" dirty="0">
                <a:solidFill>
                  <a:srgbClr val="000000"/>
                </a:solidFill>
              </a:rPr>
              <a:t>El perfil del inversión del Fondo será conservador y con un horizonte de Inversión de Corto Plazo (menos de 1 </a:t>
            </a:r>
            <a:r>
              <a:rPr lang="es-MX" sz="1400" dirty="0" smtClean="0">
                <a:solidFill>
                  <a:srgbClr val="000000"/>
                </a:solidFill>
              </a:rPr>
              <a:t>año) </a:t>
            </a:r>
            <a:endParaRPr lang="es-MX" sz="1400" dirty="0">
              <a:solidFill>
                <a:srgbClr val="000000"/>
              </a:solidFill>
            </a:endParaRPr>
          </a:p>
          <a:p>
            <a:pPr marL="179388" lvl="1" indent="-174625">
              <a:spcBef>
                <a:spcPct val="20000"/>
              </a:spcBef>
              <a:buClr>
                <a:srgbClr val="BB2D2C"/>
              </a:buClr>
              <a:buSzPct val="100000"/>
              <a:buFont typeface="Calibri"/>
              <a:buChar char="•"/>
              <a:defRPr/>
            </a:pPr>
            <a:r>
              <a:rPr lang="es-MX" sz="1400" dirty="0">
                <a:solidFill>
                  <a:srgbClr val="000000"/>
                </a:solidFill>
              </a:rPr>
              <a:t>El régimen de inversión permitirá Inversión en valores de deuda gubernamentales, corporativos y bancarios preponderantemente en pesos.</a:t>
            </a:r>
          </a:p>
          <a:p>
            <a:pPr marL="179388" lvl="1" indent="-174625">
              <a:spcBef>
                <a:spcPct val="20000"/>
              </a:spcBef>
              <a:buClr>
                <a:srgbClr val="BB2D2C"/>
              </a:buClr>
              <a:buSzPct val="100000"/>
              <a:buFont typeface="Calibri"/>
              <a:buChar char="•"/>
              <a:defRPr/>
            </a:pPr>
            <a:r>
              <a:rPr lang="es-MX" sz="1400" dirty="0">
                <a:solidFill>
                  <a:srgbClr val="000000"/>
                </a:solidFill>
              </a:rPr>
              <a:t>Valor de Referencia: </a:t>
            </a:r>
            <a:r>
              <a:rPr lang="es-MX" sz="1400" dirty="0" smtClean="0">
                <a:solidFill>
                  <a:srgbClr val="000000"/>
                </a:solidFill>
              </a:rPr>
              <a:t>TIIE de 28 días </a:t>
            </a:r>
            <a:r>
              <a:rPr lang="es-MX" sz="1400" dirty="0">
                <a:solidFill>
                  <a:srgbClr val="000000"/>
                </a:solidFill>
              </a:rPr>
              <a:t>+ 10 </a:t>
            </a:r>
            <a:r>
              <a:rPr lang="es-MX" sz="1400" dirty="0" err="1">
                <a:solidFill>
                  <a:srgbClr val="000000"/>
                </a:solidFill>
              </a:rPr>
              <a:t>pb</a:t>
            </a:r>
            <a:r>
              <a:rPr lang="es-MX" sz="1400" dirty="0">
                <a:solidFill>
                  <a:srgbClr val="000000"/>
                </a:solidFill>
              </a:rPr>
              <a:t>.</a:t>
            </a:r>
          </a:p>
          <a:p>
            <a:pPr marL="179388" lvl="1" indent="-174625">
              <a:spcBef>
                <a:spcPct val="20000"/>
              </a:spcBef>
              <a:buClr>
                <a:srgbClr val="BB2D2C"/>
              </a:buClr>
              <a:buSzPct val="100000"/>
              <a:buFont typeface="Calibri"/>
              <a:buChar char="•"/>
              <a:defRPr/>
            </a:pPr>
            <a:r>
              <a:rPr lang="es-MX" sz="1400" dirty="0">
                <a:solidFill>
                  <a:srgbClr val="000000"/>
                </a:solidFill>
              </a:rPr>
              <a:t>El Fondo mantendrá al menos un 20% de su activo total en valores de fácil realización y/o valores con plazo de vencimiento menor a 3 meses.</a:t>
            </a:r>
          </a:p>
          <a:p>
            <a:pPr marL="179388" lvl="1" indent="-174625">
              <a:spcBef>
                <a:spcPct val="20000"/>
              </a:spcBef>
              <a:buClr>
                <a:srgbClr val="BB2D2C"/>
              </a:buClr>
              <a:buSzPct val="100000"/>
              <a:buFont typeface="Calibri"/>
              <a:buChar char="•"/>
              <a:defRPr/>
            </a:pPr>
            <a:r>
              <a:rPr lang="es-MX" sz="1400" dirty="0">
                <a:solidFill>
                  <a:srgbClr val="000000"/>
                </a:solidFill>
              </a:rPr>
              <a:t>Para minimizar el riesgo, el Fondo sólo operará con emisores que tengan una calificación mínima de A- o equivalente y con un mínimo de dos calificadoras</a:t>
            </a:r>
            <a:r>
              <a:rPr lang="es-MX" sz="1400" dirty="0" smtClean="0">
                <a:solidFill>
                  <a:srgbClr val="000000"/>
                </a:solidFill>
              </a:rPr>
              <a:t>.</a:t>
            </a:r>
            <a:endParaRPr lang="es-MX" sz="1400" dirty="0">
              <a:solidFill>
                <a:srgbClr val="000000"/>
              </a:solidFill>
            </a:endParaRPr>
          </a:p>
        </p:txBody>
      </p:sp>
      <p:sp>
        <p:nvSpPr>
          <p:cNvPr id="24" name="FlowTriangle"/>
          <p:cNvSpPr>
            <a:spLocks noChangeArrowheads="1"/>
          </p:cNvSpPr>
          <p:nvPr/>
        </p:nvSpPr>
        <p:spPr bwMode="gray">
          <a:xfrm rot="5400000">
            <a:off x="1364830" y="3813608"/>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11" name="10 Rectángulo"/>
          <p:cNvSpPr/>
          <p:nvPr/>
        </p:nvSpPr>
        <p:spPr>
          <a:xfrm>
            <a:off x="138868" y="1159843"/>
            <a:ext cx="8727410" cy="307777"/>
          </a:xfrm>
          <a:prstGeom prst="rect">
            <a:avLst/>
          </a:prstGeom>
        </p:spPr>
        <p:txBody>
          <a:bodyPr wrap="square">
            <a:spAutoFit/>
          </a:bodyPr>
          <a:lstStyle/>
          <a:p>
            <a:pPr marL="171450" indent="-171450" algn="just" defTabSz="457200">
              <a:spcAft>
                <a:spcPts val="600"/>
              </a:spcAft>
              <a:buClr>
                <a:schemeClr val="tx2"/>
              </a:buClr>
              <a:buFont typeface="Arial" pitchFamily="34" charset="0"/>
              <a:buChar char="•"/>
            </a:pPr>
            <a:r>
              <a:rPr lang="es-MX" sz="1400" dirty="0" smtClean="0"/>
              <a:t>Como proyecto para el segundo semestre del 2014, se propone la creación del Fondo de Inversión del Infonavit:</a:t>
            </a:r>
            <a:endParaRPr lang="es-MX" sz="1400" dirty="0"/>
          </a:p>
        </p:txBody>
      </p:sp>
    </p:spTree>
    <p:extLst>
      <p:ext uri="{BB962C8B-B14F-4D97-AF65-F5344CB8AC3E}">
        <p14:creationId xmlns:p14="http://schemas.microsoft.com/office/powerpoint/2010/main" val="37709026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100" smtClean="0">
                <a:solidFill>
                  <a:prstClr val="black"/>
                </a:solidFill>
                <a:latin typeface="Arial" pitchFamily="34" charset="0"/>
                <a:cs typeface="Arial" pitchFamily="34" charset="0"/>
              </a:rPr>
              <a:pPr algn="ctr"/>
              <a:t>28</a:t>
            </a:fld>
            <a:endParaRPr lang="es-ES" sz="1100" dirty="0">
              <a:solidFill>
                <a:prstClr val="black"/>
              </a:solidFill>
              <a:latin typeface="Arial" pitchFamily="34" charset="0"/>
              <a:cs typeface="Arial" pitchFamily="34" charset="0"/>
            </a:endParaRPr>
          </a:p>
        </p:txBody>
      </p:sp>
      <p:sp>
        <p:nvSpPr>
          <p:cNvPr id="23" name="Rectangle 2"/>
          <p:cNvSpPr>
            <a:spLocks noChangeArrowheads="1"/>
          </p:cNvSpPr>
          <p:nvPr/>
        </p:nvSpPr>
        <p:spPr bwMode="auto">
          <a:xfrm>
            <a:off x="143999" y="288000"/>
            <a:ext cx="8849875"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Ventajas para los Trabajadores de invertir en el FINVIT</a:t>
            </a:r>
            <a:endParaRPr lang="es-MX" sz="2200" b="1" dirty="0">
              <a:solidFill>
                <a:prstClr val="white"/>
              </a:solidFill>
              <a:ea typeface="MS PGothic" pitchFamily="34" charset="-128"/>
              <a:cs typeface="Arial"/>
            </a:endParaRPr>
          </a:p>
        </p:txBody>
      </p:sp>
      <p:sp>
        <p:nvSpPr>
          <p:cNvPr id="20" name="Text Box 40"/>
          <p:cNvSpPr txBox="1">
            <a:spLocks noChangeArrowheads="1"/>
          </p:cNvSpPr>
          <p:nvPr/>
        </p:nvSpPr>
        <p:spPr bwMode="auto">
          <a:xfrm>
            <a:off x="271129" y="1459701"/>
            <a:ext cx="8706795" cy="3709503"/>
          </a:xfrm>
          <a:prstGeom prst="rect">
            <a:avLst/>
          </a:prstGeom>
          <a:noFill/>
          <a:ln w="9525" algn="ctr">
            <a:noFill/>
            <a:miter lim="800000"/>
            <a:headEnd/>
            <a:tailEnd/>
          </a:ln>
        </p:spPr>
        <p:txBody>
          <a:bodyPr wrap="square" lIns="76989" tIns="38494" rIns="76989" bIns="38494">
            <a:spAutoFit/>
          </a:bodyPr>
          <a:lstStyle/>
          <a:p>
            <a:pPr marL="347662" lvl="1" indent="-342900">
              <a:spcBef>
                <a:spcPct val="20000"/>
              </a:spcBef>
              <a:buClr>
                <a:srgbClr val="BB2D2C"/>
              </a:buClr>
              <a:buSzPct val="100000"/>
              <a:buFont typeface="Arial" pitchFamily="34" charset="0"/>
              <a:buChar char="•"/>
              <a:defRPr/>
            </a:pPr>
            <a:r>
              <a:rPr lang="es-MX" sz="2000" dirty="0" smtClean="0">
                <a:solidFill>
                  <a:srgbClr val="000000"/>
                </a:solidFill>
              </a:rPr>
              <a:t>Al constituir el Fondo como una Caja de Ahorro, los trabajadores gozarán de la exención del ISR sobre el monto del capital. Actualmente el ISR se encuentra en 60 puntos base sobre el monto del capital y 10% por concepto de dividendos.</a:t>
            </a:r>
            <a:endParaRPr lang="es-MX" sz="2000" dirty="0">
              <a:solidFill>
                <a:srgbClr val="000000"/>
              </a:solidFill>
            </a:endParaRPr>
          </a:p>
          <a:p>
            <a:pPr marL="347662" lvl="1" indent="-342900">
              <a:spcBef>
                <a:spcPct val="20000"/>
              </a:spcBef>
              <a:buClr>
                <a:srgbClr val="BB2D2C"/>
              </a:buClr>
              <a:buSzPct val="100000"/>
              <a:buFont typeface="Arial" pitchFamily="34" charset="0"/>
              <a:buChar char="•"/>
              <a:defRPr/>
            </a:pPr>
            <a:r>
              <a:rPr lang="es-MX" sz="2000" dirty="0" smtClean="0">
                <a:solidFill>
                  <a:srgbClr val="000000"/>
                </a:solidFill>
              </a:rPr>
              <a:t>Al manejar el Fondo internamente, los trabajadores no verán su rendimiento mermado por comisiones. </a:t>
            </a:r>
            <a:r>
              <a:rPr lang="es-MX" sz="2000" dirty="0">
                <a:solidFill>
                  <a:srgbClr val="000000"/>
                </a:solidFill>
              </a:rPr>
              <a:t> </a:t>
            </a:r>
            <a:r>
              <a:rPr lang="es-MX" sz="2000" dirty="0" smtClean="0">
                <a:solidFill>
                  <a:srgbClr val="000000"/>
                </a:solidFill>
              </a:rPr>
              <a:t>La comisión promedio de los fondos de inversión de corto plazo es de 90 puntos base.</a:t>
            </a:r>
            <a:endParaRPr lang="es-MX" sz="2000" dirty="0">
              <a:solidFill>
                <a:srgbClr val="000000"/>
              </a:solidFill>
            </a:endParaRPr>
          </a:p>
          <a:p>
            <a:pPr marL="347662" lvl="1" indent="-342900">
              <a:spcBef>
                <a:spcPct val="20000"/>
              </a:spcBef>
              <a:buClr>
                <a:srgbClr val="BB2D2C"/>
              </a:buClr>
              <a:buSzPct val="100000"/>
              <a:buFont typeface="Arial" pitchFamily="34" charset="0"/>
              <a:buChar char="•"/>
              <a:defRPr/>
            </a:pPr>
            <a:r>
              <a:rPr lang="es-MX" sz="2000" dirty="0" smtClean="0">
                <a:solidFill>
                  <a:srgbClr val="000000"/>
                </a:solidFill>
              </a:rPr>
              <a:t>Los trabajadores contarán con acceso a inversión diversificada sin montos mínimos.</a:t>
            </a:r>
            <a:endParaRPr lang="es-MX" sz="2000" dirty="0">
              <a:solidFill>
                <a:srgbClr val="000000"/>
              </a:solidFill>
            </a:endParaRPr>
          </a:p>
          <a:p>
            <a:pPr marL="347662" lvl="1" indent="-342900">
              <a:spcBef>
                <a:spcPct val="20000"/>
              </a:spcBef>
              <a:buClr>
                <a:srgbClr val="BB2D2C"/>
              </a:buClr>
              <a:buSzPct val="100000"/>
              <a:buFont typeface="Arial" pitchFamily="34" charset="0"/>
              <a:buChar char="•"/>
              <a:defRPr/>
            </a:pPr>
            <a:r>
              <a:rPr lang="es-MX" sz="2000" dirty="0" smtClean="0">
                <a:solidFill>
                  <a:srgbClr val="000000"/>
                </a:solidFill>
              </a:rPr>
              <a:t>Accesibilidad a información de la cuenta en línea (24/7).</a:t>
            </a:r>
            <a:endParaRPr lang="es-MX" sz="2000" dirty="0">
              <a:solidFill>
                <a:srgbClr val="000000"/>
              </a:solidFill>
            </a:endParaRPr>
          </a:p>
          <a:p>
            <a:pPr marL="347662" lvl="1" indent="-342900">
              <a:spcBef>
                <a:spcPct val="20000"/>
              </a:spcBef>
              <a:buClr>
                <a:srgbClr val="BB2D2C"/>
              </a:buClr>
              <a:buSzPct val="100000"/>
              <a:buFont typeface="Arial" pitchFamily="34" charset="0"/>
              <a:buChar char="•"/>
              <a:defRPr/>
            </a:pPr>
            <a:r>
              <a:rPr lang="es-MX" sz="2000" dirty="0" smtClean="0">
                <a:solidFill>
                  <a:srgbClr val="000000"/>
                </a:solidFill>
              </a:rPr>
              <a:t>Posibilidad de realizar movimientos de inversión (depósitos y retiros) a través de la cuenta de nómina.</a:t>
            </a:r>
            <a:endParaRPr lang="es-MX" sz="2000" dirty="0">
              <a:solidFill>
                <a:srgbClr val="000000"/>
              </a:solidFill>
            </a:endParaRPr>
          </a:p>
        </p:txBody>
      </p:sp>
    </p:spTree>
    <p:extLst>
      <p:ext uri="{BB962C8B-B14F-4D97-AF65-F5344CB8AC3E}">
        <p14:creationId xmlns:p14="http://schemas.microsoft.com/office/powerpoint/2010/main" val="8312328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100" smtClean="0">
                <a:solidFill>
                  <a:prstClr val="black"/>
                </a:solidFill>
                <a:latin typeface="Arial" pitchFamily="34" charset="0"/>
                <a:cs typeface="Arial" pitchFamily="34" charset="0"/>
              </a:rPr>
              <a:pPr algn="ctr"/>
              <a:t>29</a:t>
            </a:fld>
            <a:endParaRPr lang="es-ES" sz="1100" dirty="0">
              <a:solidFill>
                <a:prstClr val="black"/>
              </a:solidFill>
              <a:latin typeface="Arial" pitchFamily="34" charset="0"/>
              <a:cs typeface="Arial" pitchFamily="34" charset="0"/>
            </a:endParaRPr>
          </a:p>
        </p:txBody>
      </p:sp>
      <p:sp>
        <p:nvSpPr>
          <p:cNvPr id="23" name="Rectangle 2"/>
          <p:cNvSpPr>
            <a:spLocks noChangeArrowheads="1"/>
          </p:cNvSpPr>
          <p:nvPr/>
        </p:nvSpPr>
        <p:spPr bwMode="auto">
          <a:xfrm>
            <a:off x="143999" y="288000"/>
            <a:ext cx="8849875"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Régimen de Inversión Propuesto</a:t>
            </a:r>
            <a:endParaRPr lang="es-MX" sz="2200" b="1" dirty="0">
              <a:solidFill>
                <a:prstClr val="white"/>
              </a:solidFill>
              <a:ea typeface="MS PGothic" pitchFamily="34" charset="-128"/>
              <a:cs typeface="Arial"/>
            </a:endParaRPr>
          </a:p>
        </p:txBody>
      </p:sp>
      <p:graphicFrame>
        <p:nvGraphicFramePr>
          <p:cNvPr id="5" name="4 Tabla"/>
          <p:cNvGraphicFramePr>
            <a:graphicFrameLocks noGrp="1"/>
          </p:cNvGraphicFramePr>
          <p:nvPr>
            <p:extLst>
              <p:ext uri="{D42A27DB-BD31-4B8C-83A1-F6EECF244321}">
                <p14:modId xmlns:p14="http://schemas.microsoft.com/office/powerpoint/2010/main" val="1852512627"/>
              </p:ext>
            </p:extLst>
          </p:nvPr>
        </p:nvGraphicFramePr>
        <p:xfrm>
          <a:off x="820635" y="1193416"/>
          <a:ext cx="5225309" cy="5215177"/>
        </p:xfrm>
        <a:graphic>
          <a:graphicData uri="http://schemas.openxmlformats.org/drawingml/2006/table">
            <a:tbl>
              <a:tblPr/>
              <a:tblGrid>
                <a:gridCol w="3774960"/>
                <a:gridCol w="694778"/>
                <a:gridCol w="755571"/>
              </a:tblGrid>
              <a:tr h="354829">
                <a:tc>
                  <a:txBody>
                    <a:bodyPr/>
                    <a:lstStyle/>
                    <a:p>
                      <a:pPr algn="ctr" fontAlgn="ctr"/>
                      <a:r>
                        <a:rPr lang="es-MX" sz="1000" b="1" i="0" u="sng" strike="noStrike" dirty="0">
                          <a:solidFill>
                            <a:srgbClr val="FFFFFF"/>
                          </a:solidFill>
                          <a:effectLst/>
                          <a:latin typeface="Arial"/>
                        </a:rPr>
                        <a:t>ACTIVOS OBJETO DE INVERSIÓN</a:t>
                      </a:r>
                    </a:p>
                  </a:txBody>
                  <a:tcPr marL="7836" marR="7836" marT="78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1000" b="1" i="0" u="sng" strike="noStrike" dirty="0">
                          <a:solidFill>
                            <a:srgbClr val="FFFFFF"/>
                          </a:solidFill>
                          <a:effectLst/>
                          <a:latin typeface="Arial"/>
                        </a:rPr>
                        <a:t>Límite Mínimo</a:t>
                      </a:r>
                    </a:p>
                  </a:txBody>
                  <a:tcPr marL="7836" marR="7836" marT="78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1000" b="1" i="0" u="sng" strike="noStrike">
                          <a:solidFill>
                            <a:srgbClr val="FFFFFF"/>
                          </a:solidFill>
                          <a:effectLst/>
                          <a:latin typeface="Arial"/>
                        </a:rPr>
                        <a:t>Límite Máximo</a:t>
                      </a:r>
                    </a:p>
                  </a:txBody>
                  <a:tcPr marL="7836" marR="7836" marT="783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r>
              <a:tr h="177415">
                <a:tc>
                  <a:txBody>
                    <a:bodyPr/>
                    <a:lstStyle/>
                    <a:p>
                      <a:pPr algn="l" fontAlgn="t"/>
                      <a:r>
                        <a:rPr lang="es-MX" sz="1000" b="1" i="0" u="none" strike="noStrike">
                          <a:solidFill>
                            <a:srgbClr val="000000"/>
                          </a:solidFill>
                          <a:effectLst/>
                          <a:latin typeface="Arial"/>
                        </a:rPr>
                        <a:t>Deuda</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Local</a:t>
                      </a:r>
                    </a:p>
                  </a:txBody>
                  <a:tcPr marL="211579"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Gubernamental</a:t>
                      </a:r>
                    </a:p>
                  </a:txBody>
                  <a:tcPr marL="352632"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50%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100%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Org. Descentralizados, Paraestatales, Gob. Estatales</a:t>
                      </a:r>
                    </a:p>
                  </a:txBody>
                  <a:tcPr marL="352632"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100%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Sociedades de Inversión</a:t>
                      </a:r>
                    </a:p>
                  </a:txBody>
                  <a:tcPr marL="352632"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20%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Bancario</a:t>
                      </a:r>
                    </a:p>
                  </a:txBody>
                  <a:tcPr marL="352632"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Banca Múltiple</a:t>
                      </a:r>
                    </a:p>
                  </a:txBody>
                  <a:tcPr marL="493685"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30%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Banca de desarrollo</a:t>
                      </a:r>
                    </a:p>
                  </a:txBody>
                  <a:tcPr marL="493685"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100%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Corporativo (calificacion local)</a:t>
                      </a:r>
                    </a:p>
                  </a:txBody>
                  <a:tcPr marL="352632"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dirty="0">
                          <a:solidFill>
                            <a:srgbClr val="000000"/>
                          </a:solidFill>
                          <a:effectLst/>
                          <a:latin typeface="Arial"/>
                        </a:rPr>
                        <a:t>AAA, mxA1+</a:t>
                      </a:r>
                    </a:p>
                  </a:txBody>
                  <a:tcPr marL="493685"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50%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AA+, AA, F1, F2</a:t>
                      </a:r>
                    </a:p>
                  </a:txBody>
                  <a:tcPr marL="493685"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30%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AA-</a:t>
                      </a:r>
                    </a:p>
                  </a:txBody>
                  <a:tcPr marL="493685"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30%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pt-BR" sz="1000" b="0" i="0" u="none" strike="noStrike">
                          <a:solidFill>
                            <a:srgbClr val="000000"/>
                          </a:solidFill>
                          <a:effectLst/>
                          <a:latin typeface="Arial"/>
                        </a:rPr>
                        <a:t>Menor o igual a A</a:t>
                      </a:r>
                    </a:p>
                  </a:txBody>
                  <a:tcPr marL="493685"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10%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7415">
                <a:tc>
                  <a:txBody>
                    <a:bodyPr/>
                    <a:lstStyle/>
                    <a:p>
                      <a:pPr algn="l" fontAlgn="t"/>
                      <a:r>
                        <a:rPr lang="es-MX" sz="1000" b="1" i="0" u="none" strike="noStrike">
                          <a:solidFill>
                            <a:srgbClr val="000000"/>
                          </a:solidFill>
                          <a:effectLst/>
                          <a:latin typeface="Arial"/>
                        </a:rPr>
                        <a:t>Divisas</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Global - UMS</a:t>
                      </a:r>
                    </a:p>
                  </a:txBody>
                  <a:tcPr marL="211579"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En dólares</a:t>
                      </a:r>
                    </a:p>
                  </a:txBody>
                  <a:tcPr marL="493685"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15%</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En otras divisas</a:t>
                      </a:r>
                    </a:p>
                  </a:txBody>
                  <a:tcPr marL="493685"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15%</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Títulos extranjeros</a:t>
                      </a:r>
                    </a:p>
                  </a:txBody>
                  <a:tcPr marL="211579"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15%</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Otros</a:t>
                      </a:r>
                    </a:p>
                  </a:txBody>
                  <a:tcPr marL="211579"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30%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7415">
                <a:tc>
                  <a:txBody>
                    <a:bodyPr/>
                    <a:lstStyle/>
                    <a:p>
                      <a:pPr algn="l" fontAlgn="t"/>
                      <a:r>
                        <a:rPr lang="es-MX" sz="1000" b="1" i="0" u="none" strike="noStrike">
                          <a:solidFill>
                            <a:srgbClr val="000000"/>
                          </a:solidFill>
                          <a:effectLst/>
                          <a:latin typeface="Arial"/>
                        </a:rPr>
                        <a:t>Tipo de Tasa</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Tasa Real</a:t>
                      </a:r>
                    </a:p>
                  </a:txBody>
                  <a:tcPr marL="211579"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100%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Tasa Fija Nominal</a:t>
                      </a:r>
                    </a:p>
                  </a:txBody>
                  <a:tcPr marL="211579"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100%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Tasa Revisable</a:t>
                      </a:r>
                    </a:p>
                  </a:txBody>
                  <a:tcPr marL="211579"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100%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Otros</a:t>
                      </a:r>
                    </a:p>
                  </a:txBody>
                  <a:tcPr marL="211579"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7415">
                <a:tc>
                  <a:txBody>
                    <a:bodyPr/>
                    <a:lstStyle/>
                    <a:p>
                      <a:pPr algn="l" fontAlgn="t"/>
                      <a:r>
                        <a:rPr lang="es-MX" sz="1000" b="1" i="0" u="none" strike="noStrike">
                          <a:solidFill>
                            <a:srgbClr val="000000"/>
                          </a:solidFill>
                          <a:effectLst/>
                          <a:latin typeface="Arial"/>
                        </a:rPr>
                        <a:t>Reportos</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 </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Gubernamentales</a:t>
                      </a:r>
                    </a:p>
                  </a:txBody>
                  <a:tcPr marL="211579"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100%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2751">
                <a:tc>
                  <a:txBody>
                    <a:bodyPr/>
                    <a:lstStyle/>
                    <a:p>
                      <a:pPr algn="l" fontAlgn="t"/>
                      <a:r>
                        <a:rPr lang="es-MX" sz="1000" b="0" i="0" u="none" strike="noStrike">
                          <a:solidFill>
                            <a:srgbClr val="000000"/>
                          </a:solidFill>
                          <a:effectLst/>
                          <a:latin typeface="Arial"/>
                        </a:rPr>
                        <a:t>Bancarios</a:t>
                      </a:r>
                    </a:p>
                  </a:txBody>
                  <a:tcPr marL="211579"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MX" sz="1000" b="0" i="0" u="none" strike="noStrike">
                          <a:solidFill>
                            <a:srgbClr val="000000"/>
                          </a:solidFill>
                          <a:effectLst/>
                          <a:latin typeface="Arial"/>
                        </a:rPr>
                        <a:t>30%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77415">
                <a:tc>
                  <a:txBody>
                    <a:bodyPr/>
                    <a:lstStyle/>
                    <a:p>
                      <a:pPr algn="l" fontAlgn="t"/>
                      <a:r>
                        <a:rPr lang="es-MX" sz="1000" b="0" i="0" u="none" strike="noStrike">
                          <a:solidFill>
                            <a:srgbClr val="000000"/>
                          </a:solidFill>
                          <a:effectLst/>
                          <a:latin typeface="Arial"/>
                        </a:rPr>
                        <a:t>Corporativos</a:t>
                      </a:r>
                    </a:p>
                  </a:txBody>
                  <a:tcPr marL="211579"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t"/>
                      <a:r>
                        <a:rPr lang="es-MX" sz="1000" b="0" i="0" u="none" strike="noStrike">
                          <a:solidFill>
                            <a:srgbClr val="000000"/>
                          </a:solidFill>
                          <a:effectLst/>
                          <a:latin typeface="Arial"/>
                        </a:rPr>
                        <a:t>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t"/>
                      <a:r>
                        <a:rPr lang="es-MX" sz="1000" b="0" i="0" u="none" strike="noStrike" dirty="0">
                          <a:solidFill>
                            <a:srgbClr val="000000"/>
                          </a:solidFill>
                          <a:effectLst/>
                          <a:latin typeface="Arial"/>
                        </a:rPr>
                        <a:t>10%</a:t>
                      </a:r>
                    </a:p>
                  </a:txBody>
                  <a:tcPr marL="7836" marR="7836" marT="783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2" name="1 CuadroTexto"/>
          <p:cNvSpPr txBox="1"/>
          <p:nvPr/>
        </p:nvSpPr>
        <p:spPr>
          <a:xfrm>
            <a:off x="6687387" y="2374720"/>
            <a:ext cx="2265528" cy="2062103"/>
          </a:xfrm>
          <a:prstGeom prst="rect">
            <a:avLst/>
          </a:prstGeom>
          <a:noFill/>
        </p:spPr>
        <p:txBody>
          <a:bodyPr wrap="square" rtlCol="0">
            <a:spAutoFit/>
          </a:bodyPr>
          <a:lstStyle/>
          <a:p>
            <a:pPr marL="177800" indent="-177800">
              <a:buFont typeface="Arial" pitchFamily="34" charset="0"/>
              <a:buChar char="•"/>
            </a:pPr>
            <a:r>
              <a:rPr lang="es-MX" sz="1600" dirty="0" smtClean="0"/>
              <a:t>El Régimen de Inversión propuesto se diseñó con base en sociedades de inversión disponibles en el mercado con características similares de liquidez.</a:t>
            </a:r>
          </a:p>
        </p:txBody>
      </p:sp>
      <p:sp>
        <p:nvSpPr>
          <p:cNvPr id="6" name="FlowTriangle"/>
          <p:cNvSpPr>
            <a:spLocks noChangeArrowheads="1"/>
          </p:cNvSpPr>
          <p:nvPr/>
        </p:nvSpPr>
        <p:spPr bwMode="gray">
          <a:xfrm rot="5400000">
            <a:off x="4435576" y="3417823"/>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Tree>
    <p:extLst>
      <p:ext uri="{BB962C8B-B14F-4D97-AF65-F5344CB8AC3E}">
        <p14:creationId xmlns:p14="http://schemas.microsoft.com/office/powerpoint/2010/main" val="1387300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Siguientes pasos</a:t>
            </a:r>
            <a:endParaRPr lang="es-MX" sz="2200" dirty="0">
              <a:solidFill>
                <a:prstClr val="white"/>
              </a:solidFill>
              <a:ea typeface="MS PGothic" pitchFamily="34" charset="-128"/>
              <a:cs typeface="Arial" pitchFamily="34" charset="0"/>
            </a:endParaRPr>
          </a:p>
        </p:txBody>
      </p:sp>
      <p:sp>
        <p:nvSpPr>
          <p:cNvPr id="2" name="1 CuadroTexto"/>
          <p:cNvSpPr txBox="1"/>
          <p:nvPr/>
        </p:nvSpPr>
        <p:spPr>
          <a:xfrm>
            <a:off x="313386" y="2199659"/>
            <a:ext cx="6120000" cy="523220"/>
          </a:xfrm>
          <a:prstGeom prst="rect">
            <a:avLst/>
          </a:prstGeom>
          <a:noFill/>
        </p:spPr>
        <p:txBody>
          <a:bodyPr wrap="square" rtlCol="0">
            <a:spAutoFit/>
          </a:bodyPr>
          <a:lstStyle/>
          <a:p>
            <a:pPr marL="180975" lvl="1" indent="-180975" algn="just">
              <a:buFont typeface="Arial" panose="020B0604020202020204" pitchFamily="34" charset="0"/>
              <a:buChar char="•"/>
            </a:pPr>
            <a:r>
              <a:rPr lang="es-MX" sz="1400" dirty="0" smtClean="0"/>
              <a:t>Evaluación de posibles candidatos para Fiduciario y Custodio,  así como de servicio de individualización de cuentas</a:t>
            </a:r>
            <a:endParaRPr lang="es-MX" sz="1400" dirty="0"/>
          </a:p>
        </p:txBody>
      </p:sp>
      <p:sp>
        <p:nvSpPr>
          <p:cNvPr id="5"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30</a:t>
            </a:fld>
            <a:endParaRPr lang="es-ES" sz="1050" dirty="0">
              <a:solidFill>
                <a:prstClr val="black"/>
              </a:solidFill>
              <a:latin typeface="Arial" pitchFamily="34" charset="0"/>
              <a:cs typeface="Arial" pitchFamily="34" charset="0"/>
            </a:endParaRPr>
          </a:p>
        </p:txBody>
      </p:sp>
      <p:sp>
        <p:nvSpPr>
          <p:cNvPr id="10" name="9 CuadroTexto"/>
          <p:cNvSpPr txBox="1"/>
          <p:nvPr/>
        </p:nvSpPr>
        <p:spPr>
          <a:xfrm>
            <a:off x="6924562" y="2172721"/>
            <a:ext cx="1825304" cy="307777"/>
          </a:xfrm>
          <a:prstGeom prst="rect">
            <a:avLst/>
          </a:prstGeom>
          <a:noFill/>
        </p:spPr>
        <p:txBody>
          <a:bodyPr wrap="square" rtlCol="0">
            <a:spAutoFit/>
          </a:bodyPr>
          <a:lstStyle/>
          <a:p>
            <a:pPr marL="0" lvl="1" algn="just"/>
            <a:r>
              <a:rPr lang="es-MX" sz="1400" dirty="0" smtClean="0"/>
              <a:t>15 de Octubre</a:t>
            </a:r>
          </a:p>
        </p:txBody>
      </p:sp>
      <p:cxnSp>
        <p:nvCxnSpPr>
          <p:cNvPr id="12" name="Straight Connector 9"/>
          <p:cNvCxnSpPr/>
          <p:nvPr/>
        </p:nvCxnSpPr>
        <p:spPr>
          <a:xfrm>
            <a:off x="245664" y="2127159"/>
            <a:ext cx="835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 name="Straight Connector 9"/>
          <p:cNvCxnSpPr/>
          <p:nvPr/>
        </p:nvCxnSpPr>
        <p:spPr>
          <a:xfrm>
            <a:off x="277562" y="2792639"/>
            <a:ext cx="835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15" name="14 CuadroTexto"/>
          <p:cNvSpPr txBox="1"/>
          <p:nvPr/>
        </p:nvSpPr>
        <p:spPr>
          <a:xfrm>
            <a:off x="6924562" y="4961590"/>
            <a:ext cx="1977704" cy="307777"/>
          </a:xfrm>
          <a:prstGeom prst="rect">
            <a:avLst/>
          </a:prstGeom>
          <a:noFill/>
        </p:spPr>
        <p:txBody>
          <a:bodyPr wrap="square" rtlCol="0">
            <a:spAutoFit/>
          </a:bodyPr>
          <a:lstStyle/>
          <a:p>
            <a:pPr marL="0" lvl="1" algn="just"/>
            <a:r>
              <a:rPr lang="es-MX" sz="1400" dirty="0" smtClean="0"/>
              <a:t>30 de noviembre</a:t>
            </a:r>
          </a:p>
        </p:txBody>
      </p:sp>
      <p:cxnSp>
        <p:nvCxnSpPr>
          <p:cNvPr id="16" name="Straight Connector 9"/>
          <p:cNvCxnSpPr/>
          <p:nvPr/>
        </p:nvCxnSpPr>
        <p:spPr>
          <a:xfrm>
            <a:off x="249201" y="3332108"/>
            <a:ext cx="835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17" name="ColumnHeader"/>
          <p:cNvSpPr>
            <a:spLocks noChangeArrowheads="1"/>
          </p:cNvSpPr>
          <p:nvPr/>
        </p:nvSpPr>
        <p:spPr bwMode="gray">
          <a:xfrm>
            <a:off x="282906" y="1216176"/>
            <a:ext cx="6012000" cy="313350"/>
          </a:xfrm>
          <a:prstGeom prst="rect">
            <a:avLst/>
          </a:prstGeom>
          <a:solidFill>
            <a:schemeClr val="bg1"/>
          </a:solidFill>
          <a:ln w="9525" algn="ctr">
            <a:noFill/>
            <a:miter lim="800000"/>
            <a:headEnd type="none" w="lg" len="lg"/>
            <a:tailEnd type="none" w="lg" len="lg"/>
          </a:ln>
          <a:effectLst>
            <a:outerShdw dist="25400" dir="5400000" sx="99000" sy="99000" algn="ctr" rotWithShape="0">
              <a:schemeClr val="tx2"/>
            </a:outerShdw>
          </a:effectLst>
        </p:spPr>
        <p:txBody>
          <a:bodyPr wrap="square" tIns="91440" bIns="36000" anchor="b">
            <a:spAutoFit/>
          </a:bodyPr>
          <a:lstStyle/>
          <a:p>
            <a:pPr algn="ctr"/>
            <a:r>
              <a:rPr lang="es-MX" sz="1200" b="1" dirty="0" smtClean="0"/>
              <a:t>Dimensión</a:t>
            </a:r>
            <a:endParaRPr lang="es-MX" sz="1200" b="1" dirty="0"/>
          </a:p>
        </p:txBody>
      </p:sp>
      <p:sp>
        <p:nvSpPr>
          <p:cNvPr id="18" name="ColumnHeader"/>
          <p:cNvSpPr>
            <a:spLocks noChangeArrowheads="1"/>
          </p:cNvSpPr>
          <p:nvPr/>
        </p:nvSpPr>
        <p:spPr bwMode="gray">
          <a:xfrm>
            <a:off x="6788082" y="1216176"/>
            <a:ext cx="1825304" cy="313350"/>
          </a:xfrm>
          <a:prstGeom prst="rect">
            <a:avLst/>
          </a:prstGeom>
          <a:solidFill>
            <a:schemeClr val="bg1"/>
          </a:solidFill>
          <a:ln w="9525" algn="ctr">
            <a:noFill/>
            <a:miter lim="800000"/>
            <a:headEnd type="none" w="lg" len="lg"/>
            <a:tailEnd type="none" w="lg" len="lg"/>
          </a:ln>
          <a:effectLst>
            <a:outerShdw dist="25400" dir="5400000" sx="99000" sy="99000" algn="ctr" rotWithShape="0">
              <a:schemeClr val="tx2"/>
            </a:outerShdw>
          </a:effectLst>
        </p:spPr>
        <p:txBody>
          <a:bodyPr wrap="square" tIns="91440" bIns="36000" anchor="b">
            <a:spAutoFit/>
          </a:bodyPr>
          <a:lstStyle/>
          <a:p>
            <a:pPr algn="ctr"/>
            <a:r>
              <a:rPr lang="es-MX" sz="1200" b="1" dirty="0" smtClean="0"/>
              <a:t>Fecha</a:t>
            </a:r>
            <a:endParaRPr lang="es-MX" sz="1200" b="1" dirty="0"/>
          </a:p>
        </p:txBody>
      </p:sp>
      <p:sp>
        <p:nvSpPr>
          <p:cNvPr id="13" name="12 CuadroTexto"/>
          <p:cNvSpPr txBox="1"/>
          <p:nvPr/>
        </p:nvSpPr>
        <p:spPr>
          <a:xfrm>
            <a:off x="6926834" y="3416961"/>
            <a:ext cx="1825304" cy="307777"/>
          </a:xfrm>
          <a:prstGeom prst="rect">
            <a:avLst/>
          </a:prstGeom>
          <a:noFill/>
        </p:spPr>
        <p:txBody>
          <a:bodyPr wrap="square" rtlCol="0">
            <a:spAutoFit/>
          </a:bodyPr>
          <a:lstStyle/>
          <a:p>
            <a:pPr marL="0" lvl="1" algn="just"/>
            <a:r>
              <a:rPr lang="es-MX" sz="1400" dirty="0" smtClean="0"/>
              <a:t>28 de Octubre</a:t>
            </a:r>
          </a:p>
        </p:txBody>
      </p:sp>
      <p:sp>
        <p:nvSpPr>
          <p:cNvPr id="19" name="18 CuadroTexto"/>
          <p:cNvSpPr txBox="1"/>
          <p:nvPr/>
        </p:nvSpPr>
        <p:spPr>
          <a:xfrm>
            <a:off x="6942754" y="3924209"/>
            <a:ext cx="1825304" cy="307777"/>
          </a:xfrm>
          <a:prstGeom prst="rect">
            <a:avLst/>
          </a:prstGeom>
          <a:noFill/>
        </p:spPr>
        <p:txBody>
          <a:bodyPr wrap="square" rtlCol="0">
            <a:spAutoFit/>
          </a:bodyPr>
          <a:lstStyle/>
          <a:p>
            <a:pPr marL="0" lvl="1" algn="just"/>
            <a:r>
              <a:rPr lang="es-MX" sz="1400" dirty="0" smtClean="0"/>
              <a:t>29 de Octubre</a:t>
            </a:r>
          </a:p>
        </p:txBody>
      </p:sp>
      <p:sp>
        <p:nvSpPr>
          <p:cNvPr id="3" name="2 Rectángulo"/>
          <p:cNvSpPr/>
          <p:nvPr/>
        </p:nvSpPr>
        <p:spPr>
          <a:xfrm>
            <a:off x="313386" y="3423171"/>
            <a:ext cx="4572000" cy="954107"/>
          </a:xfrm>
          <a:prstGeom prst="rect">
            <a:avLst/>
          </a:prstGeom>
        </p:spPr>
        <p:txBody>
          <a:bodyPr>
            <a:spAutoFit/>
          </a:bodyPr>
          <a:lstStyle/>
          <a:p>
            <a:pPr marL="180975" lvl="1" indent="-180975" algn="just">
              <a:buFont typeface="Arial" panose="020B0604020202020204" pitchFamily="34" charset="0"/>
              <a:buChar char="•"/>
            </a:pPr>
            <a:r>
              <a:rPr lang="es-MX" sz="1400" dirty="0"/>
              <a:t>Aprobación en  la sesión ordinaria número 005 de Comité de Inversiones</a:t>
            </a:r>
          </a:p>
          <a:p>
            <a:pPr marL="180975" lvl="1" indent="-180975" algn="just">
              <a:buFont typeface="Arial" panose="020B0604020202020204" pitchFamily="34" charset="0"/>
              <a:buChar char="•"/>
            </a:pPr>
            <a:endParaRPr lang="es-MX" sz="1400" dirty="0"/>
          </a:p>
          <a:p>
            <a:pPr marL="180975" lvl="1" indent="-180975" algn="just">
              <a:buFont typeface="Arial" panose="020B0604020202020204" pitchFamily="34" charset="0"/>
              <a:buChar char="•"/>
            </a:pPr>
            <a:r>
              <a:rPr lang="es-MX" sz="1400" dirty="0"/>
              <a:t>Aprobación del Consejo de Administración </a:t>
            </a:r>
          </a:p>
        </p:txBody>
      </p:sp>
      <p:sp>
        <p:nvSpPr>
          <p:cNvPr id="4" name="3 Rectángulo"/>
          <p:cNvSpPr/>
          <p:nvPr/>
        </p:nvSpPr>
        <p:spPr>
          <a:xfrm>
            <a:off x="313386" y="4924406"/>
            <a:ext cx="4572000" cy="523220"/>
          </a:xfrm>
          <a:prstGeom prst="rect">
            <a:avLst/>
          </a:prstGeom>
        </p:spPr>
        <p:txBody>
          <a:bodyPr>
            <a:spAutoFit/>
          </a:bodyPr>
          <a:lstStyle/>
          <a:p>
            <a:pPr marL="180975" lvl="1" indent="-180975" algn="just">
              <a:buFont typeface="Arial" panose="020B0604020202020204" pitchFamily="34" charset="0"/>
              <a:buChar char="•"/>
            </a:pPr>
            <a:r>
              <a:rPr lang="es-MX" sz="1400" dirty="0"/>
              <a:t>Implementación de sistemas para Gestión Interna de Portafolios</a:t>
            </a:r>
          </a:p>
        </p:txBody>
      </p:sp>
      <p:sp>
        <p:nvSpPr>
          <p:cNvPr id="20" name="19 Rectángulo"/>
          <p:cNvSpPr/>
          <p:nvPr/>
        </p:nvSpPr>
        <p:spPr>
          <a:xfrm>
            <a:off x="313386" y="1603939"/>
            <a:ext cx="5758077" cy="523220"/>
          </a:xfrm>
          <a:prstGeom prst="rect">
            <a:avLst/>
          </a:prstGeom>
        </p:spPr>
        <p:txBody>
          <a:bodyPr wrap="square">
            <a:spAutoFit/>
          </a:bodyPr>
          <a:lstStyle/>
          <a:p>
            <a:pPr marL="180975" lvl="1" indent="-180975" algn="just">
              <a:buFont typeface="Arial" panose="020B0604020202020204" pitchFamily="34" charset="0"/>
              <a:buChar char="•"/>
            </a:pPr>
            <a:r>
              <a:rPr lang="es-MX" sz="1400" dirty="0" smtClean="0"/>
              <a:t>Reunión con la Subdirección General de Administración de Personas para evaluar propuesta del FINVIT </a:t>
            </a:r>
            <a:endParaRPr lang="es-MX" sz="1400" dirty="0"/>
          </a:p>
        </p:txBody>
      </p:sp>
      <p:sp>
        <p:nvSpPr>
          <p:cNvPr id="21" name="20 CuadroTexto"/>
          <p:cNvSpPr txBox="1"/>
          <p:nvPr/>
        </p:nvSpPr>
        <p:spPr>
          <a:xfrm>
            <a:off x="6926834" y="1656369"/>
            <a:ext cx="1825304" cy="307777"/>
          </a:xfrm>
          <a:prstGeom prst="rect">
            <a:avLst/>
          </a:prstGeom>
          <a:noFill/>
        </p:spPr>
        <p:txBody>
          <a:bodyPr wrap="square" rtlCol="0">
            <a:spAutoFit/>
          </a:bodyPr>
          <a:lstStyle/>
          <a:p>
            <a:pPr marL="0" lvl="1" algn="just"/>
            <a:r>
              <a:rPr lang="es-MX" sz="1400" dirty="0"/>
              <a:t> </a:t>
            </a:r>
            <a:r>
              <a:rPr lang="es-MX" sz="1400" dirty="0" smtClean="0"/>
              <a:t>6 de Octubre</a:t>
            </a:r>
          </a:p>
        </p:txBody>
      </p:sp>
      <p:sp>
        <p:nvSpPr>
          <p:cNvPr id="8" name="7 Rectángulo"/>
          <p:cNvSpPr/>
          <p:nvPr/>
        </p:nvSpPr>
        <p:spPr>
          <a:xfrm>
            <a:off x="313386" y="4499697"/>
            <a:ext cx="3519040" cy="307777"/>
          </a:xfrm>
          <a:prstGeom prst="rect">
            <a:avLst/>
          </a:prstGeom>
        </p:spPr>
        <p:txBody>
          <a:bodyPr wrap="none">
            <a:spAutoFit/>
          </a:bodyPr>
          <a:lstStyle/>
          <a:p>
            <a:pPr marL="180975" lvl="1" indent="-180975" algn="just">
              <a:buFont typeface="Arial" panose="020B0604020202020204" pitchFamily="34" charset="0"/>
              <a:buChar char="•"/>
            </a:pPr>
            <a:r>
              <a:rPr lang="es-MX" sz="1400" dirty="0" smtClean="0"/>
              <a:t>Elaboración y formalización  </a:t>
            </a:r>
            <a:r>
              <a:rPr lang="es-MX" sz="1400" dirty="0"/>
              <a:t>de Contratos </a:t>
            </a:r>
          </a:p>
        </p:txBody>
      </p:sp>
      <p:sp>
        <p:nvSpPr>
          <p:cNvPr id="22" name="21 CuadroTexto"/>
          <p:cNvSpPr txBox="1"/>
          <p:nvPr/>
        </p:nvSpPr>
        <p:spPr>
          <a:xfrm>
            <a:off x="313386" y="2884331"/>
            <a:ext cx="6120000" cy="307777"/>
          </a:xfrm>
          <a:prstGeom prst="rect">
            <a:avLst/>
          </a:prstGeom>
          <a:noFill/>
        </p:spPr>
        <p:txBody>
          <a:bodyPr wrap="square" rtlCol="0">
            <a:spAutoFit/>
          </a:bodyPr>
          <a:lstStyle/>
          <a:p>
            <a:pPr marL="180975" lvl="1" indent="-180975" algn="just">
              <a:buFont typeface="Arial" panose="020B0604020202020204" pitchFamily="34" charset="0"/>
              <a:buChar char="•"/>
            </a:pPr>
            <a:r>
              <a:rPr lang="es-MX" sz="1400" dirty="0" smtClean="0"/>
              <a:t>Elaboración del Marco de Gestión del FINVIT</a:t>
            </a:r>
            <a:endParaRPr lang="es-MX" sz="1400" dirty="0"/>
          </a:p>
        </p:txBody>
      </p:sp>
      <p:sp>
        <p:nvSpPr>
          <p:cNvPr id="23" name="22 CuadroTexto"/>
          <p:cNvSpPr txBox="1"/>
          <p:nvPr/>
        </p:nvSpPr>
        <p:spPr>
          <a:xfrm>
            <a:off x="6926834" y="2884689"/>
            <a:ext cx="1825304" cy="307777"/>
          </a:xfrm>
          <a:prstGeom prst="rect">
            <a:avLst/>
          </a:prstGeom>
          <a:noFill/>
        </p:spPr>
        <p:txBody>
          <a:bodyPr wrap="square" rtlCol="0">
            <a:spAutoFit/>
          </a:bodyPr>
          <a:lstStyle/>
          <a:p>
            <a:pPr marL="0" lvl="1" algn="just"/>
            <a:r>
              <a:rPr lang="es-MX" sz="1400" dirty="0" smtClean="0"/>
              <a:t>20 de Octubre</a:t>
            </a:r>
          </a:p>
        </p:txBody>
      </p:sp>
      <p:sp>
        <p:nvSpPr>
          <p:cNvPr id="24" name="23 CuadroTexto"/>
          <p:cNvSpPr txBox="1"/>
          <p:nvPr/>
        </p:nvSpPr>
        <p:spPr>
          <a:xfrm>
            <a:off x="6931378" y="4486049"/>
            <a:ext cx="1825304" cy="307777"/>
          </a:xfrm>
          <a:prstGeom prst="rect">
            <a:avLst/>
          </a:prstGeom>
          <a:noFill/>
        </p:spPr>
        <p:txBody>
          <a:bodyPr wrap="square" rtlCol="0">
            <a:spAutoFit/>
          </a:bodyPr>
          <a:lstStyle/>
          <a:p>
            <a:pPr marL="0" lvl="1" algn="just"/>
            <a:r>
              <a:rPr lang="es-MX" sz="1400" dirty="0" smtClean="0"/>
              <a:t>5 de noviembre</a:t>
            </a:r>
          </a:p>
        </p:txBody>
      </p:sp>
      <p:sp>
        <p:nvSpPr>
          <p:cNvPr id="25" name="24 Rectángulo"/>
          <p:cNvSpPr/>
          <p:nvPr/>
        </p:nvSpPr>
        <p:spPr>
          <a:xfrm>
            <a:off x="323786" y="5552865"/>
            <a:ext cx="2083391" cy="307777"/>
          </a:xfrm>
          <a:prstGeom prst="rect">
            <a:avLst/>
          </a:prstGeom>
        </p:spPr>
        <p:txBody>
          <a:bodyPr wrap="none">
            <a:spAutoFit/>
          </a:bodyPr>
          <a:lstStyle/>
          <a:p>
            <a:pPr marL="180975" lvl="1" indent="-180975" algn="just">
              <a:buFont typeface="Arial" panose="020B0604020202020204" pitchFamily="34" charset="0"/>
              <a:buChar char="•"/>
            </a:pPr>
            <a:r>
              <a:rPr lang="es-MX" sz="1400" dirty="0" smtClean="0"/>
              <a:t>Lanzamiento del FINVIT</a:t>
            </a:r>
            <a:endParaRPr lang="es-MX" sz="1400" dirty="0"/>
          </a:p>
        </p:txBody>
      </p:sp>
      <p:sp>
        <p:nvSpPr>
          <p:cNvPr id="26" name="25 CuadroTexto"/>
          <p:cNvSpPr txBox="1"/>
          <p:nvPr/>
        </p:nvSpPr>
        <p:spPr>
          <a:xfrm>
            <a:off x="6933650" y="5539217"/>
            <a:ext cx="1825304" cy="307777"/>
          </a:xfrm>
          <a:prstGeom prst="rect">
            <a:avLst/>
          </a:prstGeom>
          <a:noFill/>
        </p:spPr>
        <p:txBody>
          <a:bodyPr wrap="square" rtlCol="0">
            <a:spAutoFit/>
          </a:bodyPr>
          <a:lstStyle/>
          <a:p>
            <a:pPr marL="0" lvl="1" algn="just"/>
            <a:r>
              <a:rPr lang="es-MX" sz="1400" dirty="0" smtClean="0"/>
              <a:t>5 de diciembre</a:t>
            </a:r>
          </a:p>
        </p:txBody>
      </p:sp>
      <p:cxnSp>
        <p:nvCxnSpPr>
          <p:cNvPr id="27" name="Straight Connector 9"/>
          <p:cNvCxnSpPr/>
          <p:nvPr/>
        </p:nvCxnSpPr>
        <p:spPr>
          <a:xfrm>
            <a:off x="265121" y="3962188"/>
            <a:ext cx="835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8" name="Straight Connector 9"/>
          <p:cNvCxnSpPr/>
          <p:nvPr/>
        </p:nvCxnSpPr>
        <p:spPr>
          <a:xfrm>
            <a:off x="292417" y="4480812"/>
            <a:ext cx="835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9" name="Straight Connector 9"/>
          <p:cNvCxnSpPr/>
          <p:nvPr/>
        </p:nvCxnSpPr>
        <p:spPr>
          <a:xfrm>
            <a:off x="292417" y="4931196"/>
            <a:ext cx="835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0" name="Straight Connector 9"/>
          <p:cNvCxnSpPr/>
          <p:nvPr/>
        </p:nvCxnSpPr>
        <p:spPr>
          <a:xfrm>
            <a:off x="267393" y="5493036"/>
            <a:ext cx="8352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78352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31</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2" name="1 Rectángulo"/>
          <p:cNvSpPr/>
          <p:nvPr/>
        </p:nvSpPr>
        <p:spPr>
          <a:xfrm>
            <a:off x="561573" y="2317581"/>
            <a:ext cx="8009223" cy="3462486"/>
          </a:xfrm>
          <a:prstGeom prst="rect">
            <a:avLst/>
          </a:prstGeom>
        </p:spPr>
        <p:txBody>
          <a:bodyPr wrap="square">
            <a:spAutoFit/>
          </a:bodyPr>
          <a:lstStyle/>
          <a:p>
            <a:pPr marL="355600" indent="-355600" algn="just" defTabSz="457200">
              <a:spcAft>
                <a:spcPts val="1800"/>
              </a:spcAft>
              <a:buFont typeface="+mj-lt"/>
              <a:buAutoNum type="arabicPeriod"/>
            </a:pPr>
            <a:r>
              <a:rPr lang="es-MX" b="1" dirty="0">
                <a:solidFill>
                  <a:srgbClr val="B2B2B2"/>
                </a:solidFill>
              </a:rPr>
              <a:t>Informe sobre la estrategia de inversión y resultados del FANVIT.</a:t>
            </a:r>
          </a:p>
          <a:p>
            <a:pPr marL="355600" indent="-355600" algn="just" defTabSz="457200">
              <a:spcAft>
                <a:spcPts val="1800"/>
              </a:spcAft>
              <a:buFont typeface="+mj-lt"/>
              <a:buAutoNum type="arabicPeriod"/>
            </a:pPr>
            <a:r>
              <a:rPr lang="es-MX" b="1" dirty="0">
                <a:solidFill>
                  <a:srgbClr val="B2B2B2"/>
                </a:solidFill>
              </a:rPr>
              <a:t>Propuesta del Marco de Gestión del Fondo de Protección de Pagos (FPP) y Fondo de Jubilaciones y Pensiones (FJP). </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Informe </a:t>
            </a:r>
            <a:r>
              <a:rPr lang="es-MX" b="1" dirty="0">
                <a:solidFill>
                  <a:srgbClr val="B2B2B2"/>
                </a:solidFill>
              </a:rPr>
              <a:t>sobre la selección de los asesores de inversión, custodio y fiduciario para el FPP y el FJP.</a:t>
            </a:r>
          </a:p>
          <a:p>
            <a:pPr marL="355600" indent="-355600" algn="just" defTabSz="457200">
              <a:spcAft>
                <a:spcPts val="1800"/>
              </a:spcAft>
              <a:buFont typeface="+mj-lt"/>
              <a:buAutoNum type="arabicPeriod"/>
            </a:pPr>
            <a:r>
              <a:rPr lang="es-MX" b="1" dirty="0">
                <a:solidFill>
                  <a:srgbClr val="B2B2B2"/>
                </a:solidFill>
              </a:rPr>
              <a:t> </a:t>
            </a:r>
            <a:r>
              <a:rPr lang="es-MX" b="1" dirty="0" smtClean="0">
                <a:solidFill>
                  <a:srgbClr val="B2B2B2"/>
                </a:solidFill>
              </a:rPr>
              <a:t>Propuesta </a:t>
            </a:r>
            <a:r>
              <a:rPr lang="es-MX" b="1" dirty="0">
                <a:solidFill>
                  <a:srgbClr val="B2B2B2"/>
                </a:solidFill>
              </a:rPr>
              <a:t>de la creación del Fondo de Inversión del Infonavit (FINVIT)</a:t>
            </a:r>
          </a:p>
          <a:p>
            <a:pPr marL="355600" indent="-355600" algn="just" defTabSz="457200">
              <a:spcAft>
                <a:spcPts val="1800"/>
              </a:spcAft>
              <a:buFont typeface="+mj-lt"/>
              <a:buAutoNum type="arabicPeriod"/>
            </a:pPr>
            <a:r>
              <a:rPr lang="es-MX" b="1" dirty="0">
                <a:solidFill>
                  <a:srgbClr val="BB2D2C"/>
                </a:solidFill>
              </a:rPr>
              <a:t> Asuntos Generales.</a:t>
            </a:r>
          </a:p>
          <a:p>
            <a:pPr marL="355600" indent="-355600" algn="just" defTabSz="457200">
              <a:spcAft>
                <a:spcPts val="1800"/>
              </a:spcAft>
              <a:buFont typeface="+mj-lt"/>
              <a:buAutoNum type="arabicPeriod" startAt="4"/>
            </a:pPr>
            <a:endParaRPr lang="es-MX" b="1" dirty="0">
              <a:solidFill>
                <a:srgbClr val="B2B2B2"/>
              </a:solidFill>
            </a:endParaRPr>
          </a:p>
        </p:txBody>
      </p:sp>
      <p:sp>
        <p:nvSpPr>
          <p:cNvPr id="7" name="6 Rectángulo"/>
          <p:cNvSpPr/>
          <p:nvPr/>
        </p:nvSpPr>
        <p:spPr>
          <a:xfrm>
            <a:off x="397798" y="1176735"/>
            <a:ext cx="8323122" cy="646331"/>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 Grupo de Trabajo de Inversiones 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002</a:t>
            </a:r>
            <a:endParaRPr lang="es-MX" b="1" dirty="0">
              <a:solidFill>
                <a:prstClr val="black"/>
              </a:solidFill>
              <a:ea typeface="MS PGothic" pitchFamily="34" charset="-128"/>
              <a:cs typeface="Arial" pitchFamily="34" charset="0"/>
            </a:endParaRPr>
          </a:p>
          <a:p>
            <a:pPr algn="ctr" defTabSz="457200"/>
            <a:r>
              <a:rPr lang="es-MX" b="1" dirty="0" smtClean="0">
                <a:solidFill>
                  <a:prstClr val="black"/>
                </a:solidFill>
                <a:ea typeface="MS PGothic" pitchFamily="34" charset="-128"/>
                <a:cs typeface="Arial" pitchFamily="34" charset="0"/>
              </a:rPr>
              <a:t>6 de octubre </a:t>
            </a:r>
            <a:r>
              <a:rPr lang="es-MX" b="1" dirty="0">
                <a:solidFill>
                  <a:prstClr val="black"/>
                </a:solidFill>
                <a:ea typeface="MS PGothic" pitchFamily="34" charset="-128"/>
                <a:cs typeface="Arial" pitchFamily="34" charset="0"/>
              </a:rPr>
              <a:t>de </a:t>
            </a:r>
            <a:r>
              <a:rPr lang="es-MX" b="1" dirty="0" smtClean="0">
                <a:solidFill>
                  <a:prstClr val="black"/>
                </a:solidFill>
                <a:ea typeface="MS PGothic" pitchFamily="34" charset="-128"/>
                <a:cs typeface="Arial" pitchFamily="34" charset="0"/>
              </a:rPr>
              <a:t>2014</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24041409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0896" y="3447288"/>
            <a:ext cx="5916168" cy="1327912"/>
          </a:xfrm>
        </p:spPr>
        <p:txBody>
          <a:bodyPr/>
          <a:lstStyle/>
          <a:p>
            <a:r>
              <a:rPr lang="es-MX" b="1" dirty="0" smtClean="0">
                <a:solidFill>
                  <a:schemeClr val="tx2"/>
                </a:solidFill>
              </a:rPr>
              <a:t>Grupo de Trabajo de Inversiones </a:t>
            </a:r>
            <a:r>
              <a:rPr lang="es-MX" b="1" dirty="0">
                <a:solidFill>
                  <a:schemeClr val="tx2"/>
                </a:solidFill>
              </a:rPr>
              <a:t>Sesión número </a:t>
            </a:r>
            <a:r>
              <a:rPr lang="es-MX" b="1" dirty="0" smtClean="0">
                <a:solidFill>
                  <a:schemeClr val="tx2"/>
                </a:solidFill>
              </a:rPr>
              <a:t>002</a:t>
            </a:r>
            <a:endParaRPr lang="es-MX" b="1" dirty="0">
              <a:solidFill>
                <a:schemeClr val="tx2"/>
              </a:solidFill>
            </a:endParaRPr>
          </a:p>
        </p:txBody>
      </p:sp>
      <p:sp>
        <p:nvSpPr>
          <p:cNvPr id="5" name="Text Placeholder 4"/>
          <p:cNvSpPr>
            <a:spLocks noGrp="1"/>
          </p:cNvSpPr>
          <p:nvPr>
            <p:ph type="body" sz="quarter" idx="10"/>
          </p:nvPr>
        </p:nvSpPr>
        <p:spPr>
          <a:xfrm>
            <a:off x="310896" y="4657231"/>
            <a:ext cx="5861304" cy="457200"/>
          </a:xfrm>
        </p:spPr>
        <p:txBody>
          <a:bodyPr/>
          <a:lstStyle/>
          <a:p>
            <a:pPr algn="r"/>
            <a:r>
              <a:rPr lang="es-MX" dirty="0" smtClean="0"/>
              <a:t>Octubre 2014</a:t>
            </a:r>
            <a:endParaRPr lang="es-MX" dirty="0"/>
          </a:p>
        </p:txBody>
      </p:sp>
    </p:spTree>
    <p:custDataLst>
      <p:tags r:id="rId1"/>
    </p:custDataLst>
    <p:extLst>
      <p:ext uri="{BB962C8B-B14F-4D97-AF65-F5344CB8AC3E}">
        <p14:creationId xmlns:p14="http://schemas.microsoft.com/office/powerpoint/2010/main" val="251561744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051&quot;/&gt;&lt;CPresentation id=&quot;1&quot;&gt;&lt;m_precDefaultNumber&gt;&lt;m_bNumberIsYear val=&quot;0&quot;/&gt;&lt;/m_precDefaultNumber&gt;&lt;m_precDefaultPercent&gt;&lt;m_bNumberIsYear val=&quot;0&quot;/&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d.&lt;/m_strFormatTime&gt;&lt;/m_precDefaultWeek&gt;&lt;m_precDefaultDay&gt;&lt;m_bNumberIsYear val=&quot;0&quot;/&gt;&lt;m_strFormatTime&gt;%#d&lt;/m_strFormatTime&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SLIDESTYLE" val="CoverPag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2.xml><?xml version="1.0" encoding="utf-8"?>
<a:theme xmlns:a="http://schemas.openxmlformats.org/drawingml/2006/main" name="1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3.xml><?xml version="1.0" encoding="utf-8"?>
<a:theme xmlns:a="http://schemas.openxmlformats.org/drawingml/2006/main" name="2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4.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6.xml><?xml version="1.0" encoding="utf-8"?>
<a:theme xmlns:a="http://schemas.openxmlformats.org/drawingml/2006/main" name="4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24572</TotalTime>
  <Words>4784</Words>
  <Application>Microsoft Office PowerPoint</Application>
  <PresentationFormat>Carta (216 x 279 mm)</PresentationFormat>
  <Paragraphs>689</Paragraphs>
  <Slides>33</Slides>
  <Notes>19</Notes>
  <HiddenSlides>0</HiddenSlides>
  <MMClips>0</MMClips>
  <ScaleCrop>false</ScaleCrop>
  <HeadingPairs>
    <vt:vector size="6" baseType="variant">
      <vt:variant>
        <vt:lpstr>Tema</vt:lpstr>
      </vt:variant>
      <vt:variant>
        <vt:i4>6</vt:i4>
      </vt:variant>
      <vt:variant>
        <vt:lpstr>Servidores OLE incrustados</vt:lpstr>
      </vt:variant>
      <vt:variant>
        <vt:i4>2</vt:i4>
      </vt:variant>
      <vt:variant>
        <vt:lpstr>Títulos de diapositiva</vt:lpstr>
      </vt:variant>
      <vt:variant>
        <vt:i4>33</vt:i4>
      </vt:variant>
    </vt:vector>
  </HeadingPairs>
  <TitlesOfParts>
    <vt:vector size="41" baseType="lpstr">
      <vt:lpstr>blank</vt:lpstr>
      <vt:lpstr>1_blank</vt:lpstr>
      <vt:lpstr>2_blank</vt:lpstr>
      <vt:lpstr>1_Tema de Office</vt:lpstr>
      <vt:lpstr>3_blank</vt:lpstr>
      <vt:lpstr>4_blank</vt:lpstr>
      <vt:lpstr>think-cell Slide</vt:lpstr>
      <vt:lpstr>Hoja de cálculo</vt:lpstr>
      <vt:lpstr>Grupo de Trabajo de Inversiones Sesión número 002</vt:lpstr>
      <vt:lpstr>Presentación de PowerPoint</vt:lpstr>
      <vt:lpstr>Expectativa Económica</vt:lpstr>
      <vt:lpstr>Estrategia de inversión del FANVIT</vt:lpstr>
      <vt:lpstr>Composición de Cartera del FANVIT</vt:lpstr>
      <vt:lpstr>Valor de Referencia aprobado por el Comité de Inversiones 002</vt:lpstr>
      <vt:lpstr>Presentación de PowerPoint</vt:lpstr>
      <vt:lpstr>Duración de Instrumentos y cupones del FANVIT</vt:lpstr>
      <vt:lpstr>Riesgo Comparativo de la relación riesgo- rendimiento de las SB1 y FANVIT</vt:lpstr>
      <vt:lpstr>Resultados Económicos del FANVIT presentados en  la sesión 004 del Comité del Comité de Inversiones </vt:lpstr>
      <vt:lpstr>Presentación de PowerPoint</vt:lpstr>
      <vt:lpstr>Presentación de PowerPoint</vt:lpstr>
      <vt:lpstr>Presentación de PowerPoint</vt:lpstr>
      <vt:lpstr>Presentación de PowerPoint</vt:lpstr>
      <vt:lpstr>Presentación de PowerPoint</vt:lpstr>
      <vt:lpstr>Presentación de PowerPoint</vt:lpstr>
      <vt:lpstr>Estructura del FPP y FJP</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Grupo de Trabajo de Inversiones Sesión número 002</vt:lpstr>
    </vt:vector>
  </TitlesOfParts>
  <Company>Infonavit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dc:title>
  <dc:creator>msantiesteban@infonavit.org.mx</dc:creator>
  <cp:lastModifiedBy>Trumbley Arroyo Paula Susana</cp:lastModifiedBy>
  <cp:revision>762</cp:revision>
  <cp:lastPrinted>2014-08-25T13:55:24Z</cp:lastPrinted>
  <dcterms:created xsi:type="dcterms:W3CDTF">2014-04-09T15:13:30Z</dcterms:created>
  <dcterms:modified xsi:type="dcterms:W3CDTF">2016-01-21T01:03:56Z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Infonavit</vt:lpwstr>
  </property>
  <property fmtid="{D5CDD505-2E9C-101B-9397-08002B2CF9AE}" pid="4" name="Template Name">
    <vt:lpwstr>Letter</vt:lpwstr>
  </property>
</Properties>
</file>