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notesSlides/notesSlide6.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3"/>
  </p:notesMasterIdLst>
  <p:sldIdLst>
    <p:sldId id="256" r:id="rId2"/>
    <p:sldId id="508" r:id="rId3"/>
    <p:sldId id="472" r:id="rId4"/>
    <p:sldId id="473" r:id="rId5"/>
    <p:sldId id="474" r:id="rId6"/>
    <p:sldId id="475" r:id="rId7"/>
    <p:sldId id="476" r:id="rId8"/>
    <p:sldId id="477" r:id="rId9"/>
    <p:sldId id="478" r:id="rId10"/>
    <p:sldId id="479" r:id="rId11"/>
    <p:sldId id="480" r:id="rId12"/>
    <p:sldId id="481" r:id="rId13"/>
    <p:sldId id="482" r:id="rId14"/>
    <p:sldId id="511" r:id="rId15"/>
    <p:sldId id="483" r:id="rId16"/>
    <p:sldId id="484" r:id="rId17"/>
    <p:sldId id="485" r:id="rId18"/>
    <p:sldId id="509" r:id="rId19"/>
    <p:sldId id="510" r:id="rId20"/>
    <p:sldId id="504" r:id="rId21"/>
    <p:sldId id="258" r:id="rId22"/>
    <p:sldId id="259" r:id="rId23"/>
    <p:sldId id="505" r:id="rId24"/>
    <p:sldId id="512" r:id="rId25"/>
    <p:sldId id="415" r:id="rId26"/>
    <p:sldId id="414" r:id="rId27"/>
    <p:sldId id="506" r:id="rId28"/>
    <p:sldId id="416" r:id="rId29"/>
    <p:sldId id="417" r:id="rId30"/>
    <p:sldId id="507" r:id="rId31"/>
    <p:sldId id="513" r:id="rId32"/>
    <p:sldId id="391" r:id="rId33"/>
    <p:sldId id="418" r:id="rId34"/>
    <p:sldId id="419" r:id="rId35"/>
    <p:sldId id="420" r:id="rId36"/>
    <p:sldId id="421" r:id="rId37"/>
    <p:sldId id="422" r:id="rId38"/>
    <p:sldId id="423" r:id="rId39"/>
    <p:sldId id="424" r:id="rId40"/>
    <p:sldId id="425" r:id="rId41"/>
    <p:sldId id="426" r:id="rId42"/>
    <p:sldId id="427" r:id="rId43"/>
    <p:sldId id="428" r:id="rId44"/>
    <p:sldId id="429" r:id="rId45"/>
    <p:sldId id="430" r:id="rId46"/>
    <p:sldId id="432" r:id="rId47"/>
    <p:sldId id="433" r:id="rId48"/>
    <p:sldId id="434" r:id="rId49"/>
    <p:sldId id="431" r:id="rId50"/>
    <p:sldId id="273" r:id="rId51"/>
    <p:sldId id="464" r:id="rId52"/>
  </p:sldIdLst>
  <p:sldSz cx="9144000" cy="6858000" type="letter"/>
  <p:notesSz cx="6797675" cy="9928225"/>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000"/>
    <a:srgbClr val="C0504D"/>
    <a:srgbClr val="E3819F"/>
    <a:srgbClr val="CC99FF"/>
    <a:srgbClr val="FF00FF"/>
    <a:srgbClr val="D48112"/>
    <a:srgbClr val="EE9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0263" autoAdjust="0"/>
  </p:normalViewPr>
  <p:slideViewPr>
    <p:cSldViewPr snapToGrid="0" snapToObjects="1">
      <p:cViewPr varScale="1">
        <p:scale>
          <a:sx n="110" d="100"/>
          <a:sy n="110" d="100"/>
        </p:scale>
        <p:origin x="-1644" y="-90"/>
      </p:cViewPr>
      <p:guideLst>
        <p:guide orient="horz" pos="2160"/>
        <p:guide pos="2880"/>
      </p:guideLst>
    </p:cSldViewPr>
  </p:slideViewPr>
  <p:outlineViewPr>
    <p:cViewPr>
      <p:scale>
        <a:sx n="33" d="100"/>
        <a:sy n="33" d="100"/>
      </p:scale>
      <p:origin x="0" y="8202"/>
    </p:cViewPr>
  </p:outlineViewPr>
  <p:notesTextViewPr>
    <p:cViewPr>
      <p:scale>
        <a:sx n="100" d="100"/>
        <a:sy n="100" d="100"/>
      </p:scale>
      <p:origin x="0" y="0"/>
    </p:cViewPr>
  </p:notesTextViewPr>
  <p:sorterViewPr>
    <p:cViewPr>
      <p:scale>
        <a:sx n="100" d="100"/>
        <a:sy n="100" d="100"/>
      </p:scale>
      <p:origin x="0" y="29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5.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172.25.25.3\shared\FrontOffice\Spreadsheets\presentaciones%20semanales\2016\8.%20Agosto\Historico_Vector%2015.08.201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0454990536176015E-2"/>
          <c:y val="3.8842002466974515E-2"/>
          <c:w val="0.84940596833046678"/>
          <c:h val="0.91245394773158151"/>
        </c:manualLayout>
      </c:layout>
      <c:doughnutChart>
        <c:varyColors val="1"/>
        <c:ser>
          <c:idx val="0"/>
          <c:order val="0"/>
          <c:tx>
            <c:strRef>
              <c:f>Hoja1!$B$1</c:f>
              <c:strCache>
                <c:ptCount val="1"/>
                <c:pt idx="0">
                  <c:v>Ventas</c:v>
                </c:pt>
              </c:strCache>
            </c:strRef>
          </c:tx>
          <c:dPt>
            <c:idx val="0"/>
            <c:bubble3D val="0"/>
            <c:spPr>
              <a:solidFill>
                <a:srgbClr val="0070C0"/>
              </a:solidFill>
              <a:ln w="19050">
                <a:solidFill>
                  <a:schemeClr val="lt1"/>
                </a:solidFill>
              </a:ln>
              <a:effectLst/>
            </c:spPr>
          </c:dPt>
          <c:dPt>
            <c:idx val="1"/>
            <c:bubble3D val="0"/>
            <c:spPr>
              <a:solidFill>
                <a:srgbClr val="799DB6"/>
              </a:solidFill>
              <a:ln w="19050">
                <a:solidFill>
                  <a:schemeClr val="lt1"/>
                </a:solidFill>
              </a:ln>
              <a:effectLst/>
            </c:spPr>
          </c:dPt>
          <c:dPt>
            <c:idx val="2"/>
            <c:bubble3D val="0"/>
            <c:spPr>
              <a:solidFill>
                <a:schemeClr val="bg2">
                  <a:lumMod val="60000"/>
                  <a:lumOff val="40000"/>
                </a:schemeClr>
              </a:solidFill>
              <a:ln w="19050">
                <a:solidFill>
                  <a:schemeClr val="lt1"/>
                </a:solidFill>
              </a:ln>
              <a:effectLst/>
            </c:spPr>
          </c:dPt>
          <c:dPt>
            <c:idx val="3"/>
            <c:bubble3D val="0"/>
            <c:spPr>
              <a:solidFill>
                <a:schemeClr val="accent1">
                  <a:lumMod val="75000"/>
                </a:schemeClr>
              </a:solidFill>
              <a:ln w="19050">
                <a:solidFill>
                  <a:schemeClr val="lt1"/>
                </a:solidFill>
              </a:ln>
              <a:effectLst/>
            </c:spPr>
          </c:dPt>
          <c:dPt>
            <c:idx val="4"/>
            <c:bubble3D val="0"/>
            <c:spPr>
              <a:solidFill>
                <a:srgbClr val="BDD7EE"/>
              </a:solidFill>
              <a:ln w="19050">
                <a:solidFill>
                  <a:schemeClr val="lt1"/>
                </a:solidFill>
              </a:ln>
              <a:effectLst/>
            </c:spPr>
          </c:dPt>
          <c:dLbls>
            <c:dLbl>
              <c:idx val="0"/>
              <c:layout>
                <c:manualLayout>
                  <c:x val="9.0221867649493016E-3"/>
                  <c:y val="9.6918673023107093E-3"/>
                </c:manualLayout>
              </c:layout>
              <c:tx>
                <c:rich>
                  <a:bodyPr rot="0" spcFirstLastPara="1" vertOverflow="clip" horzOverflow="clip" vert="horz" wrap="square" lIns="38100" tIns="19050" rIns="38100" bIns="19050" anchor="ctr" anchorCtr="1">
                    <a:spAutoFit/>
                  </a:bodyPr>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r>
                      <a:rPr lang="en-US" dirty="0"/>
                      <a:t>Salida Exitosa</a:t>
                    </a:r>
                  </a:p>
                </c:rich>
              </c:tx>
              <c:spPr>
                <a:noFill/>
                <a:ln>
                  <a:noFill/>
                </a:ln>
                <a:effectLst/>
              </c:spPr>
              <c:showLegendKey val="0"/>
              <c:showVal val="0"/>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c15:spPr>
                  <c15:layout>
                    <c:manualLayout>
                      <c:w val="0.27876118034830377"/>
                      <c:h val="9.9561423926091505E-2"/>
                    </c:manualLayout>
                  </c15:layout>
                </c:ext>
              </c:extLst>
            </c:dLbl>
            <c:dLbl>
              <c:idx val="1"/>
              <c:spPr>
                <a:noFill/>
                <a:ln>
                  <a:noFill/>
                </a:ln>
                <a:effectLst/>
              </c:spPr>
              <c:txPr>
                <a:bodyPr rot="0" spcFirstLastPara="1" vertOverflow="clip" horzOverflow="clip" vert="horz" wrap="square" lIns="38100" tIns="19050" rIns="38100" bIns="19050" anchor="ctr" anchorCtr="1">
                  <a:noAutofit/>
                </a:bodyPr>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es-MX"/>
                </a:p>
              </c:txPr>
              <c:showLegendKey val="0"/>
              <c:showVal val="0"/>
              <c:showCatName val="1"/>
              <c:showSerName val="0"/>
              <c:showPercent val="0"/>
              <c:showBubbleSize val="0"/>
            </c:dLbl>
            <c:dLbl>
              <c:idx val="2"/>
              <c:layout>
                <c:manualLayout>
                  <c:x val="3.0075139897175487E-3"/>
                  <c:y val="-9.6918673023107093E-3"/>
                </c:manualLayout>
              </c:layout>
              <c:spPr>
                <a:noFill/>
                <a:ln>
                  <a:noFill/>
                </a:ln>
                <a:effectLst/>
              </c:spPr>
              <c:txPr>
                <a:bodyPr rot="-3240000" spcFirstLastPara="1" vertOverflow="clip" horzOverflow="clip"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showLegendKey val="0"/>
              <c:showVal val="0"/>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c15:spPr>
                  <c15:layout>
                    <c:manualLayout>
                      <c:w val="0.25720265323331726"/>
                      <c:h val="0.14444901480006644"/>
                    </c:manualLayout>
                  </c15:layout>
                </c:ext>
              </c:extLst>
            </c:dLbl>
            <c:dLbl>
              <c:idx val="3"/>
              <c:spPr>
                <a:noFill/>
                <a:ln>
                  <a:noFill/>
                </a:ln>
                <a:effectLst/>
              </c:spPr>
              <c:txPr>
                <a:bodyPr rot="2460000" spcFirstLastPara="1" vertOverflow="clip" horzOverflow="clip" vert="horz" wrap="square" lIns="38100" tIns="19050" rIns="38100" bIns="19050" anchor="ctr" anchorCtr="1">
                  <a:spAutoFit/>
                </a:bodyPr>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es-MX"/>
                </a:p>
              </c:txPr>
              <c:showLegendKey val="0"/>
              <c:showVal val="0"/>
              <c:showCatName val="1"/>
              <c:showSerName val="0"/>
              <c:showPercent val="0"/>
              <c:showBubbleSize val="0"/>
            </c:dLbl>
            <c:dLbl>
              <c:idx val="4"/>
              <c:layout/>
              <c:tx>
                <c:rich>
                  <a:bodyPr rot="0" spcFirstLastPara="1" vertOverflow="clip" horzOverflow="clip"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r>
                      <a:rPr lang="en-US" dirty="0"/>
                      <a:t>Alcance</a:t>
                    </a:r>
                  </a:p>
                </c:rich>
              </c:tx>
              <c:spPr>
                <a:noFill/>
                <a:ln>
                  <a:noFill/>
                </a:ln>
                <a:effectLst/>
              </c:spPr>
              <c:showLegendKey val="0"/>
              <c:showVal val="0"/>
              <c:showCatName val="1"/>
              <c:showSerName val="0"/>
              <c:showPercent val="0"/>
              <c:showBubbleSize val="0"/>
            </c:dLbl>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s-MX"/>
              </a:p>
            </c:txPr>
            <c:showLegendKey val="0"/>
            <c:showVal val="0"/>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c15:spPr>
              </c:ext>
            </c:extLst>
          </c:dLbls>
          <c:cat>
            <c:strRef>
              <c:f>Hoja1!$A$2:$A$6</c:f>
              <c:strCache>
                <c:ptCount val="5"/>
                <c:pt idx="0">
                  <c:v>Salida Exitosa</c:v>
                </c:pt>
                <c:pt idx="1">
                  <c:v>Estructura de Capital</c:v>
                </c:pt>
                <c:pt idx="2">
                  <c:v>Términos y Condiciones</c:v>
                </c:pt>
                <c:pt idx="3">
                  <c:v>Due Diligence</c:v>
                </c:pt>
                <c:pt idx="4">
                  <c:v>Alcance</c:v>
                </c:pt>
              </c:strCache>
            </c:strRef>
          </c:cat>
          <c:val>
            <c:numRef>
              <c:f>Hoja1!$B$2:$B$6</c:f>
              <c:numCache>
                <c:formatCode>0%</c:formatCode>
                <c:ptCount val="5"/>
                <c:pt idx="0">
                  <c:v>0.2</c:v>
                </c:pt>
                <c:pt idx="1">
                  <c:v>0.2</c:v>
                </c:pt>
                <c:pt idx="2">
                  <c:v>0.2</c:v>
                </c:pt>
                <c:pt idx="3">
                  <c:v>0.2</c:v>
                </c:pt>
                <c:pt idx="4">
                  <c:v>0.2</c:v>
                </c:pt>
              </c:numCache>
            </c:numRef>
          </c:val>
        </c:ser>
        <c:dLbls>
          <c:showLegendKey val="0"/>
          <c:showVal val="0"/>
          <c:showCatName val="0"/>
          <c:showSerName val="0"/>
          <c:showPercent val="0"/>
          <c:showBubbleSize val="0"/>
          <c:showLeaderLines val="0"/>
        </c:dLbls>
        <c:firstSliceAng val="327"/>
        <c:holeSize val="55"/>
      </c:doughnutChart>
      <c:spPr>
        <a:noFill/>
        <a:ln>
          <a:noFill/>
        </a:ln>
        <a:effectLst/>
      </c:spPr>
    </c:plotArea>
    <c:plotVisOnly val="1"/>
    <c:dispBlanksAs val="gap"/>
    <c:showDLblsOverMax val="0"/>
  </c:chart>
  <c:spPr>
    <a:noFill/>
    <a:ln>
      <a:noFill/>
    </a:ln>
    <a:effectLst/>
  </c:spPr>
  <c:txPr>
    <a:bodyPr/>
    <a:lstStyle/>
    <a:p>
      <a:pPr>
        <a:defRPr/>
      </a:pPr>
      <a:endParaRPr lang="es-MX"/>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3456576142431433E-2"/>
          <c:y val="0.17655098233270405"/>
          <c:w val="0.93483548059190424"/>
          <c:h val="0.48328852253470311"/>
        </c:manualLayout>
      </c:layout>
      <c:barChart>
        <c:barDir val="col"/>
        <c:grouping val="clustered"/>
        <c:varyColors val="0"/>
        <c:ser>
          <c:idx val="0"/>
          <c:order val="0"/>
          <c:spPr>
            <a:solidFill>
              <a:schemeClr val="bg1">
                <a:lumMod val="75000"/>
              </a:schemeClr>
            </a:solidFill>
          </c:spPr>
          <c:invertIfNegative val="0"/>
          <c:dPt>
            <c:idx val="1"/>
            <c:invertIfNegative val="0"/>
            <c:bubble3D val="0"/>
            <c:spPr>
              <a:solidFill>
                <a:schemeClr val="accent2"/>
              </a:solidFill>
            </c:spPr>
          </c:dPt>
          <c:dPt>
            <c:idx val="2"/>
            <c:invertIfNegative val="0"/>
            <c:bubble3D val="0"/>
          </c:dPt>
          <c:dPt>
            <c:idx val="3"/>
            <c:invertIfNegative val="0"/>
            <c:bubble3D val="0"/>
          </c:dPt>
          <c:dPt>
            <c:idx val="12"/>
            <c:invertIfNegative val="0"/>
            <c:bubble3D val="0"/>
          </c:dPt>
          <c:dLbls>
            <c:dLbl>
              <c:idx val="1"/>
              <c:layout>
                <c:manualLayout>
                  <c:x val="1.474194439897312E-3"/>
                  <c:y val="1.9870464912757611E-3"/>
                </c:manualLayout>
              </c:layout>
              <c:tx>
                <c:rich>
                  <a:bodyPr/>
                  <a:lstStyle/>
                  <a:p>
                    <a:r>
                      <a:rPr lang="en-US" dirty="0"/>
                      <a:t>0.43</a:t>
                    </a:r>
                  </a:p>
                </c:rich>
              </c:tx>
              <c:showLegendKey val="0"/>
              <c:showVal val="1"/>
              <c:showCatName val="0"/>
              <c:showSerName val="0"/>
              <c:showPercent val="0"/>
              <c:showBubbleSize val="0"/>
              <c:extLst>
                <c:ext xmlns:c15="http://schemas.microsoft.com/office/drawing/2012/chart" uri="{CE6537A1-D6FC-4f65-9D91-7224C49458BB}"/>
              </c:extLst>
            </c:dLbl>
            <c:dLbl>
              <c:idx val="13"/>
              <c:layout>
                <c:manualLayout>
                  <c:x val="1.0733375882580412E-16"/>
                  <c:y val="3.0592629749442231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VaR!$B$26:$B$39</c:f>
              <c:strCache>
                <c:ptCount val="14"/>
                <c:pt idx="0">
                  <c:v>Inbursa</c:v>
                </c:pt>
                <c:pt idx="1">
                  <c:v>FANVIT*</c:v>
                </c:pt>
                <c:pt idx="2">
                  <c:v>Azteca</c:v>
                </c:pt>
                <c:pt idx="3">
                  <c:v>Banamex</c:v>
                </c:pt>
                <c:pt idx="4">
                  <c:v>Profuturo GNP</c:v>
                </c:pt>
                <c:pt idx="5">
                  <c:v>Invercap</c:v>
                </c:pt>
                <c:pt idx="6">
                  <c:v>Sistema</c:v>
                </c:pt>
                <c:pt idx="7">
                  <c:v>XXI Banorte</c:v>
                </c:pt>
                <c:pt idx="8">
                  <c:v>Coppel</c:v>
                </c:pt>
                <c:pt idx="9">
                  <c:v>Metlife</c:v>
                </c:pt>
                <c:pt idx="10">
                  <c:v>Principal</c:v>
                </c:pt>
                <c:pt idx="11">
                  <c:v>SURA</c:v>
                </c:pt>
                <c:pt idx="12">
                  <c:v>PensionISSSTE</c:v>
                </c:pt>
                <c:pt idx="13">
                  <c:v>Límite</c:v>
                </c:pt>
              </c:strCache>
            </c:strRef>
          </c:cat>
          <c:val>
            <c:numRef>
              <c:f>VaR!$C$26:$C$39</c:f>
              <c:numCache>
                <c:formatCode>0.00</c:formatCode>
                <c:ptCount val="14"/>
                <c:pt idx="0">
                  <c:v>0.22235699999999997</c:v>
                </c:pt>
                <c:pt idx="1">
                  <c:v>0.43</c:v>
                </c:pt>
                <c:pt idx="2">
                  <c:v>0.532582</c:v>
                </c:pt>
                <c:pt idx="3">
                  <c:v>0.57957900000000007</c:v>
                </c:pt>
                <c:pt idx="4">
                  <c:v>0.59220099999999998</c:v>
                </c:pt>
                <c:pt idx="5">
                  <c:v>0.62354799999999999</c:v>
                </c:pt>
                <c:pt idx="6">
                  <c:v>0.63418399999999997</c:v>
                </c:pt>
                <c:pt idx="7">
                  <c:v>0.64104799999999995</c:v>
                </c:pt>
                <c:pt idx="8">
                  <c:v>0.64767399999999997</c:v>
                </c:pt>
                <c:pt idx="9">
                  <c:v>0.65210199999999996</c:v>
                </c:pt>
                <c:pt idx="10">
                  <c:v>0.67889100000000002</c:v>
                </c:pt>
                <c:pt idx="11">
                  <c:v>0.72587299999999999</c:v>
                </c:pt>
                <c:pt idx="12">
                  <c:v>0.87304500000000007</c:v>
                </c:pt>
                <c:pt idx="13">
                  <c:v>1.1000000000000001</c:v>
                </c:pt>
              </c:numCache>
            </c:numRef>
          </c:val>
        </c:ser>
        <c:ser>
          <c:idx val="1"/>
          <c:order val="1"/>
          <c:spPr>
            <a:solidFill>
              <a:schemeClr val="tx1">
                <a:lumMod val="50000"/>
                <a:lumOff val="50000"/>
              </a:schemeClr>
            </a:solidFill>
          </c:spPr>
          <c:invertIfNegative val="0"/>
          <c:dPt>
            <c:idx val="1"/>
            <c:invertIfNegative val="0"/>
            <c:bubble3D val="0"/>
            <c:spPr>
              <a:solidFill>
                <a:srgbClr val="C00000"/>
              </a:solidFill>
            </c:spPr>
          </c:dPt>
          <c:dLbls>
            <c:dLbl>
              <c:idx val="1"/>
              <c:layout>
                <c:manualLayout>
                  <c:x val="0"/>
                  <c:y val="4.0345420334156126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VaR!$B$26:$B$39</c:f>
              <c:strCache>
                <c:ptCount val="14"/>
                <c:pt idx="0">
                  <c:v>Inbursa</c:v>
                </c:pt>
                <c:pt idx="1">
                  <c:v>FANVIT*</c:v>
                </c:pt>
                <c:pt idx="2">
                  <c:v>Azteca</c:v>
                </c:pt>
                <c:pt idx="3">
                  <c:v>Banamex</c:v>
                </c:pt>
                <c:pt idx="4">
                  <c:v>Profuturo GNP</c:v>
                </c:pt>
                <c:pt idx="5">
                  <c:v>Invercap</c:v>
                </c:pt>
                <c:pt idx="6">
                  <c:v>Sistema</c:v>
                </c:pt>
                <c:pt idx="7">
                  <c:v>XXI Banorte</c:v>
                </c:pt>
                <c:pt idx="8">
                  <c:v>Coppel</c:v>
                </c:pt>
                <c:pt idx="9">
                  <c:v>Metlife</c:v>
                </c:pt>
                <c:pt idx="10">
                  <c:v>Principal</c:v>
                </c:pt>
                <c:pt idx="11">
                  <c:v>SURA</c:v>
                </c:pt>
                <c:pt idx="12">
                  <c:v>PensionISSSTE</c:v>
                </c:pt>
                <c:pt idx="13">
                  <c:v>Límite</c:v>
                </c:pt>
              </c:strCache>
            </c:strRef>
          </c:cat>
          <c:val>
            <c:numRef>
              <c:f>VaR!$D$26:$D$39</c:f>
              <c:numCache>
                <c:formatCode>General</c:formatCode>
                <c:ptCount val="14"/>
              </c:numCache>
            </c:numRef>
          </c:val>
        </c:ser>
        <c:dLbls>
          <c:showLegendKey val="0"/>
          <c:showVal val="0"/>
          <c:showCatName val="0"/>
          <c:showSerName val="0"/>
          <c:showPercent val="0"/>
          <c:showBubbleSize val="0"/>
        </c:dLbls>
        <c:gapWidth val="150"/>
        <c:axId val="100047104"/>
        <c:axId val="100061184"/>
      </c:barChart>
      <c:catAx>
        <c:axId val="100047104"/>
        <c:scaling>
          <c:orientation val="minMax"/>
        </c:scaling>
        <c:delete val="0"/>
        <c:axPos val="b"/>
        <c:numFmt formatCode="General" sourceLinked="0"/>
        <c:majorTickMark val="out"/>
        <c:minorTickMark val="none"/>
        <c:tickLblPos val="nextTo"/>
        <c:txPr>
          <a:bodyPr rot="-5400000" vert="horz"/>
          <a:lstStyle/>
          <a:p>
            <a:pPr>
              <a:defRPr/>
            </a:pPr>
            <a:endParaRPr lang="es-MX"/>
          </a:p>
        </c:txPr>
        <c:crossAx val="100061184"/>
        <c:crosses val="autoZero"/>
        <c:auto val="1"/>
        <c:lblAlgn val="ctr"/>
        <c:lblOffset val="100"/>
        <c:noMultiLvlLbl val="0"/>
      </c:catAx>
      <c:valAx>
        <c:axId val="100061184"/>
        <c:scaling>
          <c:orientation val="minMax"/>
        </c:scaling>
        <c:delete val="0"/>
        <c:axPos val="l"/>
        <c:numFmt formatCode="0.00" sourceLinked="1"/>
        <c:majorTickMark val="out"/>
        <c:minorTickMark val="none"/>
        <c:tickLblPos val="nextTo"/>
        <c:crossAx val="100047104"/>
        <c:crosses val="autoZero"/>
        <c:crossBetween val="between"/>
      </c:valAx>
    </c:plotArea>
    <c:plotVisOnly val="1"/>
    <c:dispBlanksAs val="gap"/>
    <c:showDLblsOverMax val="0"/>
  </c:chart>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spc="0" baseline="0">
                <a:ln w="0"/>
                <a:solidFill>
                  <a:schemeClr val="tx1"/>
                </a:solidFill>
                <a:effectLst/>
                <a:latin typeface="Century Gothic" panose="020B0502020202020204" pitchFamily="34" charset="0"/>
                <a:ea typeface="+mn-ea"/>
                <a:cs typeface="+mn-cs"/>
              </a:defRPr>
            </a:pPr>
            <a:r>
              <a:rPr lang="es-MX" sz="1400" b="1" dirty="0">
                <a:effectLst/>
                <a:latin typeface="Century Gothic" panose="020B0502020202020204" pitchFamily="34" charset="0"/>
              </a:rPr>
              <a:t>Composición FANVIT: Clase de Activo</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1503778107073016E-2"/>
          <c:y val="0.11569212744191533"/>
          <c:w val="0.87500010688319196"/>
          <c:h val="0.60978557083221896"/>
        </c:manualLayout>
      </c:layout>
      <c:pie3D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dLbl>
              <c:idx val="0"/>
              <c:layout>
                <c:manualLayout>
                  <c:x val="-2.4433497705431632E-2"/>
                  <c:y val="0.14094783885420745"/>
                </c:manualLayout>
              </c:layout>
              <c:spPr>
                <a:noFill/>
                <a:ln>
                  <a:noFill/>
                </a:ln>
                <a:effectLst/>
              </c:spPr>
              <c:txPr>
                <a:bodyPr rot="0" spcFirstLastPara="1" vertOverflow="ellipsis" vert="horz" wrap="square" anchor="ctr" anchorCtr="1"/>
                <a:lstStyle/>
                <a:p>
                  <a:pPr>
                    <a:defRPr sz="900" b="0" i="0" u="none" strike="noStrike" kern="1200" cap="none" spc="0" baseline="0">
                      <a:ln w="0"/>
                      <a:solidFill>
                        <a:schemeClr val="tx1"/>
                      </a:solidFill>
                      <a:effectLst/>
                      <a:latin typeface="+mn-lt"/>
                      <a:ea typeface="+mn-ea"/>
                      <a:cs typeface="+mn-cs"/>
                    </a:defRPr>
                  </a:pPr>
                  <a:endParaRPr lang="es-MX"/>
                </a:p>
              </c:txPr>
              <c:dLblPos val="bestFit"/>
              <c:showLegendKey val="0"/>
              <c:showVal val="1"/>
              <c:showCatName val="0"/>
              <c:showSerName val="0"/>
              <c:showPercent val="0"/>
              <c:showBubbleSize val="0"/>
              <c:extLst>
                <c:ext xmlns:c15="http://schemas.microsoft.com/office/drawing/2012/chart" uri="{CE6537A1-D6FC-4f65-9D91-7224C49458BB}"/>
              </c:extLst>
            </c:dLbl>
            <c:dLbl>
              <c:idx val="1"/>
              <c:spPr>
                <a:noFill/>
                <a:ln>
                  <a:noFill/>
                </a:ln>
                <a:effectLst/>
              </c:spPr>
              <c:txPr>
                <a:bodyPr rot="0" spcFirstLastPara="1" vertOverflow="ellipsis" vert="horz" wrap="square" anchor="ctr" anchorCtr="1"/>
                <a:lstStyle/>
                <a:p>
                  <a:pPr>
                    <a:defRPr sz="900" b="0" i="0" u="none" strike="noStrike" kern="1200" cap="none" spc="0" baseline="0">
                      <a:ln w="0"/>
                      <a:solidFill>
                        <a:schemeClr val="tx1"/>
                      </a:solidFill>
                      <a:effectLst/>
                      <a:latin typeface="+mn-lt"/>
                      <a:ea typeface="+mn-ea"/>
                      <a:cs typeface="+mn-cs"/>
                    </a:defRPr>
                  </a:pPr>
                  <a:endParaRPr lang="es-MX"/>
                </a:p>
              </c:txPr>
              <c:dLblPos val="outEnd"/>
              <c:showLegendKey val="0"/>
              <c:showVal val="1"/>
              <c:showCatName val="0"/>
              <c:showSerName val="0"/>
              <c:showPercent val="0"/>
              <c:showBubbleSize val="0"/>
            </c:dLbl>
            <c:dLbl>
              <c:idx val="2"/>
              <c:layout>
                <c:manualLayout>
                  <c:x val="-5.9726327724388434E-2"/>
                  <c:y val="5.5273662295767627E-3"/>
                </c:manualLayout>
              </c:layout>
              <c:spPr>
                <a:noFill/>
                <a:ln>
                  <a:noFill/>
                </a:ln>
                <a:effectLst/>
              </c:spPr>
              <c:txPr>
                <a:bodyPr rot="0" spcFirstLastPara="1" vertOverflow="ellipsis" vert="horz" wrap="square" anchor="ctr" anchorCtr="1"/>
                <a:lstStyle/>
                <a:p>
                  <a:pPr>
                    <a:defRPr sz="900" b="0" i="0" u="none" strike="noStrike" kern="1200" cap="none" spc="0" baseline="0">
                      <a:ln w="0"/>
                      <a:solidFill>
                        <a:schemeClr val="tx1"/>
                      </a:solidFill>
                      <a:effectLst/>
                      <a:latin typeface="+mn-lt"/>
                      <a:ea typeface="+mn-ea"/>
                      <a:cs typeface="+mn-cs"/>
                    </a:defRPr>
                  </a:pPr>
                  <a:endParaRPr lang="es-MX"/>
                </a:p>
              </c:txPr>
              <c:dLblPos val="bestFit"/>
              <c:showLegendKey val="0"/>
              <c:showVal val="1"/>
              <c:showCatName val="0"/>
              <c:showSerName val="0"/>
              <c:showPercent val="0"/>
              <c:showBubbleSize val="0"/>
              <c:extLst>
                <c:ext xmlns:c15="http://schemas.microsoft.com/office/drawing/2012/chart" uri="{CE6537A1-D6FC-4f65-9D91-7224C49458BB}"/>
              </c:extLst>
            </c:dLbl>
            <c:dLbl>
              <c:idx val="3"/>
              <c:spPr>
                <a:noFill/>
                <a:ln>
                  <a:noFill/>
                </a:ln>
                <a:effectLst/>
              </c:spPr>
              <c:txPr>
                <a:bodyPr rot="0" spcFirstLastPara="1" vertOverflow="ellipsis" vert="horz" wrap="square" anchor="ctr" anchorCtr="1"/>
                <a:lstStyle/>
                <a:p>
                  <a:pPr>
                    <a:defRPr sz="900" b="0" i="0" u="none" strike="noStrike" kern="1200" cap="none" spc="0" baseline="0">
                      <a:ln w="0"/>
                      <a:solidFill>
                        <a:schemeClr val="tx1"/>
                      </a:solidFill>
                      <a:effectLst/>
                      <a:latin typeface="+mn-lt"/>
                      <a:ea typeface="+mn-ea"/>
                      <a:cs typeface="+mn-cs"/>
                    </a:defRPr>
                  </a:pPr>
                  <a:endParaRPr lang="es-MX"/>
                </a:p>
              </c:txPr>
              <c:dLblPos val="outEnd"/>
              <c:showLegendKey val="0"/>
              <c:showVal val="1"/>
              <c:showCatName val="0"/>
              <c:showSerName val="0"/>
              <c:showPercent val="0"/>
              <c:showBubbleSize val="0"/>
            </c:dLbl>
            <c:dLbl>
              <c:idx val="4"/>
              <c:layout>
                <c:manualLayout>
                  <c:x val="3.2577996940575511E-2"/>
                  <c:y val="-5.5273662295767627E-3"/>
                </c:manualLayout>
              </c:layout>
              <c:spPr>
                <a:noFill/>
                <a:ln>
                  <a:noFill/>
                </a:ln>
                <a:effectLst/>
              </c:spPr>
              <c:txPr>
                <a:bodyPr rot="0" spcFirstLastPara="1" vertOverflow="ellipsis" vert="horz" wrap="square" anchor="ctr" anchorCtr="1"/>
                <a:lstStyle/>
                <a:p>
                  <a:pPr>
                    <a:defRPr sz="900" b="0" i="0" u="none" strike="noStrike" kern="1200" cap="none" spc="0" baseline="0">
                      <a:ln w="0"/>
                      <a:solidFill>
                        <a:schemeClr val="tx1"/>
                      </a:solidFill>
                      <a:effectLst/>
                      <a:latin typeface="+mn-lt"/>
                      <a:ea typeface="+mn-ea"/>
                      <a:cs typeface="+mn-cs"/>
                    </a:defRPr>
                  </a:pPr>
                  <a:endParaRPr lang="es-MX"/>
                </a:p>
              </c:txPr>
              <c:dLblPos val="bestFit"/>
              <c:showLegendKey val="0"/>
              <c:showVal val="1"/>
              <c:showCatName val="0"/>
              <c:showSerName val="0"/>
              <c:showPercent val="0"/>
              <c:showBubbleSize val="0"/>
              <c:extLst>
                <c:ext xmlns:c15="http://schemas.microsoft.com/office/drawing/2012/chart" uri="{CE6537A1-D6FC-4f65-9D91-7224C49458BB}"/>
              </c:extLst>
            </c:dLbl>
            <c:dLbl>
              <c:idx val="5"/>
              <c:layout>
                <c:manualLayout>
                  <c:x val="5.1581828489244606E-2"/>
                  <c:y val="-1.3818415573941907E-2"/>
                </c:manualLayout>
              </c:layout>
              <c:spPr>
                <a:noFill/>
                <a:ln>
                  <a:noFill/>
                </a:ln>
                <a:effectLst/>
              </c:spPr>
              <c:txPr>
                <a:bodyPr rot="0" spcFirstLastPara="1" vertOverflow="ellipsis" vert="horz" wrap="square" anchor="ctr" anchorCtr="1"/>
                <a:lstStyle/>
                <a:p>
                  <a:pPr>
                    <a:defRPr sz="900" b="0" i="0" u="none" strike="noStrike" kern="1200" cap="none" spc="0" baseline="0">
                      <a:ln w="0"/>
                      <a:solidFill>
                        <a:schemeClr val="tx1"/>
                      </a:solidFill>
                      <a:effectLst/>
                      <a:latin typeface="+mn-lt"/>
                      <a:ea typeface="+mn-ea"/>
                      <a:cs typeface="+mn-cs"/>
                    </a:defRPr>
                  </a:pPr>
                  <a:endParaRPr lang="es-MX"/>
                </a:p>
              </c:txPr>
              <c:dLblPos val="bestFit"/>
              <c:showLegendKey val="0"/>
              <c:showVal val="1"/>
              <c:showCatName val="0"/>
              <c:showSerName val="0"/>
              <c:showPercent val="0"/>
              <c:showBubbleSize val="0"/>
              <c:extLst>
                <c:ext xmlns:c15="http://schemas.microsoft.com/office/drawing/2012/chart" uri="{CE6537A1-D6FC-4f65-9D91-7224C49458BB}"/>
              </c:extLst>
            </c:dLbl>
            <c:dLbl>
              <c:idx val="6"/>
              <c:layout>
                <c:manualLayout>
                  <c:x val="0.10316365697848912"/>
                  <c:y val="-8.2910493443651562E-3"/>
                </c:manualLayout>
              </c:layout>
              <c:spPr>
                <a:noFill/>
                <a:ln>
                  <a:noFill/>
                </a:ln>
                <a:effectLst/>
              </c:spPr>
              <c:txPr>
                <a:bodyPr rot="0" spcFirstLastPara="1" vertOverflow="ellipsis" vert="horz" wrap="square" anchor="ctr" anchorCtr="1"/>
                <a:lstStyle/>
                <a:p>
                  <a:pPr>
                    <a:defRPr sz="900" b="0" i="0" u="none" strike="noStrike" kern="1200" cap="none" spc="0" baseline="0">
                      <a:ln w="0"/>
                      <a:solidFill>
                        <a:schemeClr val="tx1"/>
                      </a:solidFill>
                      <a:effectLst/>
                      <a:latin typeface="+mn-lt"/>
                      <a:ea typeface="+mn-ea"/>
                      <a:cs typeface="+mn-cs"/>
                    </a:defRPr>
                  </a:pPr>
                  <a:endParaRPr lang="es-MX"/>
                </a:p>
              </c:txPr>
              <c:dLblPos val="bestFi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9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MX"/>
              </a:p>
            </c:txPr>
            <c:dLblPos val="out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FANVIT!$M$224:$M$230</c:f>
              <c:strCache>
                <c:ptCount val="7"/>
                <c:pt idx="0">
                  <c:v>Deuda Pública</c:v>
                </c:pt>
                <c:pt idx="1">
                  <c:v>Certificados Bursátiles</c:v>
                </c:pt>
                <c:pt idx="2">
                  <c:v>Fibras </c:v>
                </c:pt>
                <c:pt idx="3">
                  <c:v>CKDs</c:v>
                </c:pt>
                <c:pt idx="4">
                  <c:v>Notas de Capital Garantizado</c:v>
                </c:pt>
                <c:pt idx="5">
                  <c:v>Renta Variable</c:v>
                </c:pt>
                <c:pt idx="6">
                  <c:v>Liquidez (reportos deuda pública)</c:v>
                </c:pt>
              </c:strCache>
            </c:strRef>
          </c:cat>
          <c:val>
            <c:numRef>
              <c:f>FANVIT!$N$224:$N$230</c:f>
              <c:numCache>
                <c:formatCode>0.00%</c:formatCode>
                <c:ptCount val="7"/>
                <c:pt idx="0">
                  <c:v>0.55970735742397804</c:v>
                </c:pt>
                <c:pt idx="1">
                  <c:v>0.32562773816709795</c:v>
                </c:pt>
                <c:pt idx="2">
                  <c:v>1.4136773388702735E-2</c:v>
                </c:pt>
                <c:pt idx="3">
                  <c:v>1.3330388299552182E-3</c:v>
                </c:pt>
                <c:pt idx="4">
                  <c:v>3.8004969538976897E-2</c:v>
                </c:pt>
                <c:pt idx="5">
                  <c:v>1.8303253180478263E-2</c:v>
                </c:pt>
                <c:pt idx="6">
                  <c:v>4.2886869470811141E-2</c:v>
                </c:pt>
              </c:numCache>
            </c:numRef>
          </c:val>
        </c:ser>
        <c:ser>
          <c:idx val="1"/>
          <c:order val="1"/>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cat>
            <c:strRef>
              <c:f>FANVIT!$M$224:$M$230</c:f>
              <c:strCache>
                <c:ptCount val="7"/>
                <c:pt idx="0">
                  <c:v>Deuda Pública</c:v>
                </c:pt>
                <c:pt idx="1">
                  <c:v>Certificados Bursátiles</c:v>
                </c:pt>
                <c:pt idx="2">
                  <c:v>Fibras </c:v>
                </c:pt>
                <c:pt idx="3">
                  <c:v>CKDs</c:v>
                </c:pt>
                <c:pt idx="4">
                  <c:v>Notas de Capital Garantizado</c:v>
                </c:pt>
                <c:pt idx="5">
                  <c:v>Renta Variable</c:v>
                </c:pt>
                <c:pt idx="6">
                  <c:v>Liquidez (reportos deuda pública)</c:v>
                </c:pt>
              </c:strCache>
            </c:strRef>
          </c:cat>
          <c:val>
            <c:numRef>
              <c:f>FANVIT!$O$224:$O$230</c:f>
              <c:numCache>
                <c:formatCode>_("$"* #,##0.00_);_("$"* \(#,##0.00\);_("$"* "-"??_);_(@_)</c:formatCode>
                <c:ptCount val="7"/>
                <c:pt idx="0">
                  <c:v>29403475783.619999</c:v>
                </c:pt>
                <c:pt idx="1">
                  <c:v>17106416749.169998</c:v>
                </c:pt>
                <c:pt idx="2">
                  <c:v>742656440.87</c:v>
                </c:pt>
                <c:pt idx="3">
                  <c:v>70029408.109999999</c:v>
                </c:pt>
                <c:pt idx="4">
                  <c:v>1996540132.4000003</c:v>
                </c:pt>
                <c:pt idx="5">
                  <c:v>961536871.93000007</c:v>
                </c:pt>
                <c:pt idx="6">
                  <c:v>2253004201.5599999</c:v>
                </c:pt>
              </c:numCache>
            </c:numRef>
          </c:val>
        </c:ser>
        <c:dLbls>
          <c:showLegendKey val="0"/>
          <c:showVal val="0"/>
          <c:showCatName val="0"/>
          <c:showSerName val="0"/>
          <c:showPercent val="0"/>
          <c:showBubbleSize val="0"/>
          <c:showLeaderLines val="1"/>
        </c:dLbls>
      </c:pie3DChart>
      <c:spPr>
        <a:noFill/>
        <a:ln>
          <a:noFill/>
        </a:ln>
        <a:effectLst/>
      </c:spPr>
    </c:plotArea>
    <c:legend>
      <c:legendPos val="b"/>
      <c:layout>
        <c:manualLayout>
          <c:xMode val="edge"/>
          <c:yMode val="edge"/>
          <c:x val="4.7920437861959944E-2"/>
          <c:y val="0.69322986858142766"/>
          <c:w val="0.95031128660856212"/>
          <c:h val="0.18240439125309527"/>
        </c:manualLayout>
      </c:layout>
      <c:overlay val="0"/>
      <c:spPr>
        <a:noFill/>
        <a:ln>
          <a:noFill/>
        </a:ln>
        <a:effectLst/>
      </c:spPr>
      <c:txPr>
        <a:bodyPr rot="0" spcFirstLastPara="1" vertOverflow="ellipsis" vert="horz" wrap="square" anchor="ctr" anchorCtr="1"/>
        <a:lstStyle/>
        <a:p>
          <a:pPr>
            <a:defRPr sz="900" b="0" i="0" u="none" strike="noStrike" kern="1200" cap="none" spc="0" baseline="0">
              <a:ln w="0"/>
              <a:solidFill>
                <a:schemeClr val="tx1"/>
              </a:solidFill>
              <a:effectLst/>
              <a:latin typeface="Century Gothic" panose="020B0502020202020204" pitchFamily="34" charset="0"/>
              <a:ea typeface="+mn-ea"/>
              <a:cs typeface="+mn-cs"/>
            </a:defRPr>
          </a:pPr>
          <a:endParaRPr lang="es-MX"/>
        </a:p>
      </c:txPr>
    </c:legend>
    <c:plotVisOnly val="1"/>
    <c:dispBlanksAs val="gap"/>
    <c:showDLblsOverMax val="0"/>
  </c:chart>
  <c:spPr>
    <a:noFill/>
    <a:ln>
      <a:noFill/>
    </a:ln>
    <a:effectLst/>
  </c:spPr>
  <c:txPr>
    <a:bodyPr/>
    <a:lstStyle/>
    <a:p>
      <a:pPr>
        <a:defRPr b="0" cap="none" spc="0">
          <a:ln w="0"/>
          <a:solidFill>
            <a:schemeClr val="tx1"/>
          </a:solidFill>
          <a:effectLst>
            <a:outerShdw blurRad="38100" dist="19050" dir="2700000" algn="tl" rotWithShape="0">
              <a:schemeClr val="dk1">
                <a:alpha val="40000"/>
              </a:schemeClr>
            </a:outerShdw>
          </a:effectLst>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dirty="0"/>
              <a:t>Aportaciones al FINVIT por modalidad</a:t>
            </a:r>
            <a:endParaRPr lang="es-MX" dirty="0"/>
          </a:p>
        </c:rich>
      </c:tx>
      <c:layout>
        <c:manualLayout>
          <c:xMode val="edge"/>
          <c:yMode val="edge"/>
          <c:x val="0.18666033279286237"/>
          <c:y val="0"/>
        </c:manualLayout>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8587101871561174"/>
          <c:y val="0.191052552770446"/>
          <c:w val="0.69777516632253023"/>
          <c:h val="0.63506836090492991"/>
        </c:manualLayout>
      </c:layout>
      <c:pie3DChart>
        <c:varyColors val="1"/>
        <c:ser>
          <c:idx val="0"/>
          <c:order val="0"/>
          <c:dLbls>
            <c:dLbl>
              <c:idx val="0"/>
              <c:layout>
                <c:manualLayout>
                  <c:x val="-0.15597061516870206"/>
                  <c:y val="-0.1701942209265710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1182793072228991"/>
                  <c:y val="7.1747279082615134E-2"/>
                </c:manualLayout>
              </c:layout>
              <c:tx>
                <c:rich>
                  <a:bodyPr/>
                  <a:lstStyle/>
                  <a:p>
                    <a:r>
                      <a:rPr lang="en-US" dirty="0" smtClean="0"/>
                      <a:t>29%</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bg1"/>
                    </a:solidFill>
                  </a:defRPr>
                </a:pPr>
                <a:endParaRPr lang="es-MX"/>
              </a:p>
            </c:txPr>
            <c:showLegendKey val="0"/>
            <c:showVal val="0"/>
            <c:showCatName val="0"/>
            <c:showSerName val="0"/>
            <c:showPercent val="0"/>
            <c:showBubbleSize val="0"/>
            <c:extLst>
              <c:ext xmlns:c15="http://schemas.microsoft.com/office/drawing/2012/chart" uri="{CE6537A1-D6FC-4f65-9D91-7224C49458BB}"/>
            </c:extLst>
          </c:dLbls>
          <c:cat>
            <c:strRef>
              <c:f>'Tabla de aportaciones'!$A$9:$A$10</c:f>
              <c:strCache>
                <c:ptCount val="2"/>
                <c:pt idx="0">
                  <c:v>Aportaciones directas</c:v>
                </c:pt>
                <c:pt idx="1">
                  <c:v>Aportaciones vía nómina </c:v>
                </c:pt>
              </c:strCache>
            </c:strRef>
          </c:cat>
          <c:val>
            <c:numRef>
              <c:f>'Tabla de aportaciones'!$B$9:$B$10</c:f>
              <c:numCache>
                <c:formatCode>0%</c:formatCode>
                <c:ptCount val="2"/>
                <c:pt idx="0">
                  <c:v>0.70855074271755225</c:v>
                </c:pt>
                <c:pt idx="1">
                  <c:v>0.29144925728244769</c:v>
                </c:pt>
              </c:numCache>
            </c:numRef>
          </c:val>
        </c:ser>
        <c:dLbls>
          <c:showLegendKey val="0"/>
          <c:showVal val="0"/>
          <c:showCatName val="0"/>
          <c:showSerName val="0"/>
          <c:showPercent val="0"/>
          <c:showBubbleSize val="0"/>
          <c:showLeaderLines val="1"/>
        </c:dLbls>
      </c:pie3DChart>
    </c:plotArea>
    <c:legend>
      <c:legendPos val="b"/>
      <c:layout>
        <c:manualLayout>
          <c:xMode val="edge"/>
          <c:yMode val="edge"/>
          <c:x val="1.5727160779699181E-2"/>
          <c:y val="0.85760069521896909"/>
          <c:w val="0.98427283922030084"/>
          <c:h val="0.12105425146963729"/>
        </c:manualLayout>
      </c:layout>
      <c:overlay val="0"/>
    </c:legend>
    <c:plotVisOnly val="1"/>
    <c:dispBlanksAs val="gap"/>
    <c:showDLblsOverMax val="0"/>
  </c:chart>
  <c:txPr>
    <a:bodyPr/>
    <a:lstStyle/>
    <a:p>
      <a:pPr>
        <a:defRPr sz="1200">
          <a:latin typeface="Calibri" panose="020F0502020204030204" pitchFamily="34" charset="0"/>
        </a:defRPr>
      </a:pPr>
      <a:endParaRPr lang="es-MX"/>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228977385789301"/>
          <c:y val="5.0228310502283102E-2"/>
          <c:w val="0.72885876607196254"/>
          <c:h val="0.74541832955812026"/>
        </c:manualLayout>
      </c:layout>
      <c:barChart>
        <c:barDir val="col"/>
        <c:grouping val="clustered"/>
        <c:varyColors val="0"/>
        <c:ser>
          <c:idx val="0"/>
          <c:order val="0"/>
          <c:tx>
            <c:strRef>
              <c:f>'COMITE FINVIT'!$B$1</c:f>
              <c:strCache>
                <c:ptCount val="1"/>
                <c:pt idx="0">
                  <c:v>Total Activos Netos</c:v>
                </c:pt>
              </c:strCache>
            </c:strRef>
          </c:tx>
          <c:spPr>
            <a:solidFill>
              <a:schemeClr val="accent1"/>
            </a:solidFill>
            <a:ln>
              <a:noFill/>
            </a:ln>
            <a:effectLst/>
          </c:spPr>
          <c:invertIfNegative val="0"/>
          <c:cat>
            <c:numRef>
              <c:f>'COMITE FINVIT'!$A$2:$A$343</c:f>
              <c:numCache>
                <c:formatCode>m/d/yyyy</c:formatCode>
                <c:ptCount val="342"/>
                <c:pt idx="0">
                  <c:v>42111</c:v>
                </c:pt>
                <c:pt idx="1">
                  <c:v>42111</c:v>
                </c:pt>
                <c:pt idx="2">
                  <c:v>42114</c:v>
                </c:pt>
                <c:pt idx="3">
                  <c:v>42115</c:v>
                </c:pt>
                <c:pt idx="4">
                  <c:v>42116</c:v>
                </c:pt>
                <c:pt idx="5">
                  <c:v>42117</c:v>
                </c:pt>
                <c:pt idx="6">
                  <c:v>42118</c:v>
                </c:pt>
                <c:pt idx="7">
                  <c:v>42121</c:v>
                </c:pt>
                <c:pt idx="8">
                  <c:v>42122</c:v>
                </c:pt>
                <c:pt idx="9">
                  <c:v>42123</c:v>
                </c:pt>
                <c:pt idx="10">
                  <c:v>42124</c:v>
                </c:pt>
                <c:pt idx="11">
                  <c:v>42128</c:v>
                </c:pt>
                <c:pt idx="12">
                  <c:v>42129</c:v>
                </c:pt>
                <c:pt idx="13">
                  <c:v>42130</c:v>
                </c:pt>
                <c:pt idx="14">
                  <c:v>42131</c:v>
                </c:pt>
                <c:pt idx="15">
                  <c:v>42132</c:v>
                </c:pt>
                <c:pt idx="16">
                  <c:v>42135</c:v>
                </c:pt>
                <c:pt idx="17">
                  <c:v>42136</c:v>
                </c:pt>
                <c:pt idx="18">
                  <c:v>42137</c:v>
                </c:pt>
                <c:pt idx="19">
                  <c:v>42138</c:v>
                </c:pt>
                <c:pt idx="20">
                  <c:v>42139</c:v>
                </c:pt>
                <c:pt idx="21">
                  <c:v>42142</c:v>
                </c:pt>
                <c:pt idx="22">
                  <c:v>42143</c:v>
                </c:pt>
                <c:pt idx="23">
                  <c:v>42144</c:v>
                </c:pt>
                <c:pt idx="24">
                  <c:v>42145</c:v>
                </c:pt>
                <c:pt idx="25">
                  <c:v>42146</c:v>
                </c:pt>
                <c:pt idx="26">
                  <c:v>42146</c:v>
                </c:pt>
                <c:pt idx="27">
                  <c:v>42149</c:v>
                </c:pt>
                <c:pt idx="28">
                  <c:v>42150</c:v>
                </c:pt>
                <c:pt idx="29">
                  <c:v>42151</c:v>
                </c:pt>
                <c:pt idx="30">
                  <c:v>42152</c:v>
                </c:pt>
                <c:pt idx="31">
                  <c:v>42153</c:v>
                </c:pt>
                <c:pt idx="32">
                  <c:v>42156</c:v>
                </c:pt>
                <c:pt idx="33">
                  <c:v>42157</c:v>
                </c:pt>
                <c:pt idx="34">
                  <c:v>42158</c:v>
                </c:pt>
                <c:pt idx="35">
                  <c:v>42159</c:v>
                </c:pt>
                <c:pt idx="36">
                  <c:v>42160</c:v>
                </c:pt>
                <c:pt idx="37">
                  <c:v>42163</c:v>
                </c:pt>
                <c:pt idx="38">
                  <c:v>42164</c:v>
                </c:pt>
                <c:pt idx="39">
                  <c:v>42165</c:v>
                </c:pt>
                <c:pt idx="40">
                  <c:v>42166</c:v>
                </c:pt>
                <c:pt idx="41">
                  <c:v>42167</c:v>
                </c:pt>
                <c:pt idx="42">
                  <c:v>42170</c:v>
                </c:pt>
                <c:pt idx="43">
                  <c:v>42171</c:v>
                </c:pt>
                <c:pt idx="44">
                  <c:v>42172</c:v>
                </c:pt>
                <c:pt idx="45">
                  <c:v>42173</c:v>
                </c:pt>
                <c:pt idx="46">
                  <c:v>42174</c:v>
                </c:pt>
                <c:pt idx="47">
                  <c:v>42177</c:v>
                </c:pt>
                <c:pt idx="48">
                  <c:v>42178</c:v>
                </c:pt>
                <c:pt idx="49">
                  <c:v>42179</c:v>
                </c:pt>
                <c:pt idx="50">
                  <c:v>42180</c:v>
                </c:pt>
                <c:pt idx="51">
                  <c:v>42181</c:v>
                </c:pt>
                <c:pt idx="52">
                  <c:v>42184</c:v>
                </c:pt>
                <c:pt idx="53">
                  <c:v>42185</c:v>
                </c:pt>
                <c:pt idx="54">
                  <c:v>42186</c:v>
                </c:pt>
                <c:pt idx="55">
                  <c:v>42187</c:v>
                </c:pt>
                <c:pt idx="56">
                  <c:v>42188</c:v>
                </c:pt>
                <c:pt idx="57">
                  <c:v>42191</c:v>
                </c:pt>
                <c:pt idx="58">
                  <c:v>42192</c:v>
                </c:pt>
                <c:pt idx="59">
                  <c:v>42193</c:v>
                </c:pt>
                <c:pt idx="60">
                  <c:v>42194</c:v>
                </c:pt>
                <c:pt idx="61">
                  <c:v>42195</c:v>
                </c:pt>
                <c:pt idx="62">
                  <c:v>42198</c:v>
                </c:pt>
                <c:pt idx="63">
                  <c:v>42199</c:v>
                </c:pt>
                <c:pt idx="64">
                  <c:v>42200</c:v>
                </c:pt>
                <c:pt idx="65">
                  <c:v>42201</c:v>
                </c:pt>
                <c:pt idx="66">
                  <c:v>42202</c:v>
                </c:pt>
                <c:pt idx="67">
                  <c:v>42205</c:v>
                </c:pt>
                <c:pt idx="68">
                  <c:v>42206</c:v>
                </c:pt>
                <c:pt idx="69">
                  <c:v>42207</c:v>
                </c:pt>
                <c:pt idx="70">
                  <c:v>42208</c:v>
                </c:pt>
                <c:pt idx="71">
                  <c:v>42209</c:v>
                </c:pt>
                <c:pt idx="72">
                  <c:v>42209</c:v>
                </c:pt>
                <c:pt idx="73">
                  <c:v>42212</c:v>
                </c:pt>
                <c:pt idx="74">
                  <c:v>42213</c:v>
                </c:pt>
                <c:pt idx="75">
                  <c:v>42214</c:v>
                </c:pt>
                <c:pt idx="76">
                  <c:v>42215</c:v>
                </c:pt>
                <c:pt idx="77">
                  <c:v>42216</c:v>
                </c:pt>
                <c:pt idx="78">
                  <c:v>42219</c:v>
                </c:pt>
                <c:pt idx="79">
                  <c:v>42220</c:v>
                </c:pt>
                <c:pt idx="80">
                  <c:v>42221</c:v>
                </c:pt>
                <c:pt idx="81">
                  <c:v>42222</c:v>
                </c:pt>
                <c:pt idx="82">
                  <c:v>42223</c:v>
                </c:pt>
                <c:pt idx="83">
                  <c:v>42223</c:v>
                </c:pt>
                <c:pt idx="84">
                  <c:v>42226</c:v>
                </c:pt>
                <c:pt idx="85">
                  <c:v>42226</c:v>
                </c:pt>
                <c:pt idx="86">
                  <c:v>42227</c:v>
                </c:pt>
                <c:pt idx="87">
                  <c:v>42228</c:v>
                </c:pt>
                <c:pt idx="88">
                  <c:v>42229</c:v>
                </c:pt>
                <c:pt idx="89">
                  <c:v>42230</c:v>
                </c:pt>
                <c:pt idx="90">
                  <c:v>42233</c:v>
                </c:pt>
                <c:pt idx="91">
                  <c:v>42234</c:v>
                </c:pt>
                <c:pt idx="92">
                  <c:v>42235</c:v>
                </c:pt>
                <c:pt idx="93">
                  <c:v>42236</c:v>
                </c:pt>
                <c:pt idx="94">
                  <c:v>42237</c:v>
                </c:pt>
                <c:pt idx="95">
                  <c:v>42240</c:v>
                </c:pt>
                <c:pt idx="96">
                  <c:v>42241</c:v>
                </c:pt>
                <c:pt idx="97">
                  <c:v>42242</c:v>
                </c:pt>
                <c:pt idx="98">
                  <c:v>42243</c:v>
                </c:pt>
                <c:pt idx="99">
                  <c:v>42244</c:v>
                </c:pt>
                <c:pt idx="100">
                  <c:v>42247</c:v>
                </c:pt>
                <c:pt idx="101">
                  <c:v>42248</c:v>
                </c:pt>
                <c:pt idx="102">
                  <c:v>42249</c:v>
                </c:pt>
                <c:pt idx="103">
                  <c:v>42250</c:v>
                </c:pt>
                <c:pt idx="104">
                  <c:v>42251</c:v>
                </c:pt>
                <c:pt idx="105">
                  <c:v>42254</c:v>
                </c:pt>
                <c:pt idx="106">
                  <c:v>42255</c:v>
                </c:pt>
                <c:pt idx="107">
                  <c:v>42256</c:v>
                </c:pt>
                <c:pt idx="108">
                  <c:v>42257</c:v>
                </c:pt>
                <c:pt idx="109">
                  <c:v>42258</c:v>
                </c:pt>
                <c:pt idx="110">
                  <c:v>42261</c:v>
                </c:pt>
                <c:pt idx="111">
                  <c:v>42262</c:v>
                </c:pt>
                <c:pt idx="112">
                  <c:v>42264</c:v>
                </c:pt>
                <c:pt idx="113">
                  <c:v>42265</c:v>
                </c:pt>
                <c:pt idx="114">
                  <c:v>42268</c:v>
                </c:pt>
                <c:pt idx="115">
                  <c:v>42269</c:v>
                </c:pt>
                <c:pt idx="116">
                  <c:v>42270</c:v>
                </c:pt>
                <c:pt idx="117">
                  <c:v>42271</c:v>
                </c:pt>
                <c:pt idx="118">
                  <c:v>42272</c:v>
                </c:pt>
                <c:pt idx="119">
                  <c:v>42275</c:v>
                </c:pt>
                <c:pt idx="120">
                  <c:v>42276</c:v>
                </c:pt>
                <c:pt idx="121">
                  <c:v>42277</c:v>
                </c:pt>
                <c:pt idx="122">
                  <c:v>42278</c:v>
                </c:pt>
                <c:pt idx="123">
                  <c:v>42279</c:v>
                </c:pt>
                <c:pt idx="124">
                  <c:v>42282</c:v>
                </c:pt>
                <c:pt idx="125">
                  <c:v>42283</c:v>
                </c:pt>
                <c:pt idx="126">
                  <c:v>42284</c:v>
                </c:pt>
                <c:pt idx="127">
                  <c:v>42285</c:v>
                </c:pt>
                <c:pt idx="128">
                  <c:v>42286</c:v>
                </c:pt>
                <c:pt idx="129">
                  <c:v>42289</c:v>
                </c:pt>
                <c:pt idx="130">
                  <c:v>42290</c:v>
                </c:pt>
                <c:pt idx="131">
                  <c:v>42291</c:v>
                </c:pt>
                <c:pt idx="132">
                  <c:v>42292</c:v>
                </c:pt>
                <c:pt idx="133">
                  <c:v>42293</c:v>
                </c:pt>
                <c:pt idx="134">
                  <c:v>42296</c:v>
                </c:pt>
                <c:pt idx="135">
                  <c:v>42297</c:v>
                </c:pt>
                <c:pt idx="136">
                  <c:v>42298</c:v>
                </c:pt>
                <c:pt idx="137">
                  <c:v>42299</c:v>
                </c:pt>
                <c:pt idx="138">
                  <c:v>42300</c:v>
                </c:pt>
                <c:pt idx="139">
                  <c:v>42303</c:v>
                </c:pt>
                <c:pt idx="140">
                  <c:v>42304</c:v>
                </c:pt>
                <c:pt idx="141">
                  <c:v>42305</c:v>
                </c:pt>
                <c:pt idx="142">
                  <c:v>42306</c:v>
                </c:pt>
                <c:pt idx="143">
                  <c:v>42307</c:v>
                </c:pt>
                <c:pt idx="144">
                  <c:v>42311</c:v>
                </c:pt>
                <c:pt idx="145">
                  <c:v>42312</c:v>
                </c:pt>
                <c:pt idx="146">
                  <c:v>42313</c:v>
                </c:pt>
                <c:pt idx="147">
                  <c:v>42314</c:v>
                </c:pt>
                <c:pt idx="148">
                  <c:v>42317</c:v>
                </c:pt>
                <c:pt idx="149">
                  <c:v>42318</c:v>
                </c:pt>
                <c:pt idx="150">
                  <c:v>42319</c:v>
                </c:pt>
                <c:pt idx="151">
                  <c:v>42320</c:v>
                </c:pt>
                <c:pt idx="152">
                  <c:v>42321</c:v>
                </c:pt>
                <c:pt idx="153">
                  <c:v>42325</c:v>
                </c:pt>
                <c:pt idx="154">
                  <c:v>42326</c:v>
                </c:pt>
                <c:pt idx="155">
                  <c:v>42327</c:v>
                </c:pt>
                <c:pt idx="156">
                  <c:v>42328</c:v>
                </c:pt>
                <c:pt idx="157">
                  <c:v>42331</c:v>
                </c:pt>
                <c:pt idx="158">
                  <c:v>42332</c:v>
                </c:pt>
                <c:pt idx="159">
                  <c:v>42333</c:v>
                </c:pt>
                <c:pt idx="160">
                  <c:v>42334</c:v>
                </c:pt>
                <c:pt idx="161">
                  <c:v>42335</c:v>
                </c:pt>
                <c:pt idx="162">
                  <c:v>42338</c:v>
                </c:pt>
                <c:pt idx="163">
                  <c:v>42339</c:v>
                </c:pt>
                <c:pt idx="164">
                  <c:v>42340</c:v>
                </c:pt>
                <c:pt idx="165">
                  <c:v>42341</c:v>
                </c:pt>
                <c:pt idx="166">
                  <c:v>42342</c:v>
                </c:pt>
                <c:pt idx="167">
                  <c:v>42345</c:v>
                </c:pt>
                <c:pt idx="168">
                  <c:v>42346</c:v>
                </c:pt>
                <c:pt idx="169">
                  <c:v>42347</c:v>
                </c:pt>
                <c:pt idx="170">
                  <c:v>42348</c:v>
                </c:pt>
                <c:pt idx="171">
                  <c:v>42349</c:v>
                </c:pt>
                <c:pt idx="172">
                  <c:v>42352</c:v>
                </c:pt>
                <c:pt idx="173">
                  <c:v>42353</c:v>
                </c:pt>
                <c:pt idx="174">
                  <c:v>42354</c:v>
                </c:pt>
                <c:pt idx="175">
                  <c:v>42355</c:v>
                </c:pt>
                <c:pt idx="176">
                  <c:v>42356</c:v>
                </c:pt>
                <c:pt idx="177">
                  <c:v>42359</c:v>
                </c:pt>
                <c:pt idx="178">
                  <c:v>42360</c:v>
                </c:pt>
                <c:pt idx="179">
                  <c:v>42361</c:v>
                </c:pt>
                <c:pt idx="180">
                  <c:v>42362</c:v>
                </c:pt>
                <c:pt idx="181">
                  <c:v>42366</c:v>
                </c:pt>
                <c:pt idx="182">
                  <c:v>42367</c:v>
                </c:pt>
                <c:pt idx="183">
                  <c:v>42368</c:v>
                </c:pt>
                <c:pt idx="184">
                  <c:v>42369</c:v>
                </c:pt>
                <c:pt idx="185">
                  <c:v>42373</c:v>
                </c:pt>
                <c:pt idx="186">
                  <c:v>42374</c:v>
                </c:pt>
                <c:pt idx="187">
                  <c:v>42375</c:v>
                </c:pt>
                <c:pt idx="188">
                  <c:v>42376</c:v>
                </c:pt>
                <c:pt idx="189">
                  <c:v>42377</c:v>
                </c:pt>
                <c:pt idx="190">
                  <c:v>42380</c:v>
                </c:pt>
                <c:pt idx="191">
                  <c:v>42381</c:v>
                </c:pt>
                <c:pt idx="192">
                  <c:v>42382</c:v>
                </c:pt>
                <c:pt idx="193">
                  <c:v>42383</c:v>
                </c:pt>
                <c:pt idx="194">
                  <c:v>42384</c:v>
                </c:pt>
                <c:pt idx="195">
                  <c:v>42387</c:v>
                </c:pt>
                <c:pt idx="196">
                  <c:v>42388</c:v>
                </c:pt>
                <c:pt idx="197">
                  <c:v>42389</c:v>
                </c:pt>
                <c:pt idx="198">
                  <c:v>42390</c:v>
                </c:pt>
                <c:pt idx="199">
                  <c:v>42391</c:v>
                </c:pt>
                <c:pt idx="200">
                  <c:v>42394</c:v>
                </c:pt>
                <c:pt idx="201">
                  <c:v>42395</c:v>
                </c:pt>
                <c:pt idx="202">
                  <c:v>42396</c:v>
                </c:pt>
                <c:pt idx="203">
                  <c:v>42397</c:v>
                </c:pt>
                <c:pt idx="204">
                  <c:v>42398</c:v>
                </c:pt>
                <c:pt idx="205">
                  <c:v>42402</c:v>
                </c:pt>
                <c:pt idx="206">
                  <c:v>42403</c:v>
                </c:pt>
                <c:pt idx="207">
                  <c:v>42404</c:v>
                </c:pt>
                <c:pt idx="208">
                  <c:v>42405</c:v>
                </c:pt>
                <c:pt idx="209">
                  <c:v>42408</c:v>
                </c:pt>
                <c:pt idx="210">
                  <c:v>42409</c:v>
                </c:pt>
                <c:pt idx="211">
                  <c:v>42410</c:v>
                </c:pt>
                <c:pt idx="212">
                  <c:v>42411</c:v>
                </c:pt>
                <c:pt idx="213">
                  <c:v>42412</c:v>
                </c:pt>
                <c:pt idx="214">
                  <c:v>42415</c:v>
                </c:pt>
                <c:pt idx="215">
                  <c:v>42416</c:v>
                </c:pt>
                <c:pt idx="216">
                  <c:v>42417</c:v>
                </c:pt>
                <c:pt idx="217">
                  <c:v>42418</c:v>
                </c:pt>
                <c:pt idx="218">
                  <c:v>42419</c:v>
                </c:pt>
                <c:pt idx="219">
                  <c:v>42422</c:v>
                </c:pt>
                <c:pt idx="220">
                  <c:v>42423</c:v>
                </c:pt>
                <c:pt idx="221">
                  <c:v>42424</c:v>
                </c:pt>
                <c:pt idx="222">
                  <c:v>42425</c:v>
                </c:pt>
                <c:pt idx="223">
                  <c:v>42426</c:v>
                </c:pt>
                <c:pt idx="224">
                  <c:v>42429</c:v>
                </c:pt>
                <c:pt idx="225">
                  <c:v>42430</c:v>
                </c:pt>
                <c:pt idx="226">
                  <c:v>42431</c:v>
                </c:pt>
                <c:pt idx="227">
                  <c:v>42432</c:v>
                </c:pt>
                <c:pt idx="228">
                  <c:v>42433</c:v>
                </c:pt>
                <c:pt idx="229">
                  <c:v>42436</c:v>
                </c:pt>
                <c:pt idx="230">
                  <c:v>42437</c:v>
                </c:pt>
                <c:pt idx="231">
                  <c:v>42438</c:v>
                </c:pt>
                <c:pt idx="232">
                  <c:v>42439</c:v>
                </c:pt>
                <c:pt idx="233">
                  <c:v>42440</c:v>
                </c:pt>
                <c:pt idx="234">
                  <c:v>42443</c:v>
                </c:pt>
                <c:pt idx="235">
                  <c:v>42444</c:v>
                </c:pt>
                <c:pt idx="236">
                  <c:v>42445</c:v>
                </c:pt>
                <c:pt idx="237">
                  <c:v>42446</c:v>
                </c:pt>
                <c:pt idx="238">
                  <c:v>42447</c:v>
                </c:pt>
                <c:pt idx="239">
                  <c:v>42451</c:v>
                </c:pt>
                <c:pt idx="240">
                  <c:v>42452</c:v>
                </c:pt>
                <c:pt idx="241">
                  <c:v>42457</c:v>
                </c:pt>
                <c:pt idx="242">
                  <c:v>42458</c:v>
                </c:pt>
                <c:pt idx="243">
                  <c:v>42459</c:v>
                </c:pt>
                <c:pt idx="244">
                  <c:v>42460</c:v>
                </c:pt>
                <c:pt idx="245">
                  <c:v>42461</c:v>
                </c:pt>
                <c:pt idx="246">
                  <c:v>42464</c:v>
                </c:pt>
                <c:pt idx="247">
                  <c:v>42465</c:v>
                </c:pt>
                <c:pt idx="248">
                  <c:v>42466</c:v>
                </c:pt>
                <c:pt idx="249">
                  <c:v>42467</c:v>
                </c:pt>
                <c:pt idx="250">
                  <c:v>42468</c:v>
                </c:pt>
                <c:pt idx="251">
                  <c:v>42471</c:v>
                </c:pt>
                <c:pt idx="252">
                  <c:v>42472</c:v>
                </c:pt>
                <c:pt idx="253">
                  <c:v>42473</c:v>
                </c:pt>
                <c:pt idx="254">
                  <c:v>42474</c:v>
                </c:pt>
                <c:pt idx="255">
                  <c:v>42475</c:v>
                </c:pt>
                <c:pt idx="256">
                  <c:v>42478</c:v>
                </c:pt>
                <c:pt idx="257">
                  <c:v>42479</c:v>
                </c:pt>
                <c:pt idx="258">
                  <c:v>42480</c:v>
                </c:pt>
                <c:pt idx="259">
                  <c:v>42481</c:v>
                </c:pt>
                <c:pt idx="260">
                  <c:v>42482</c:v>
                </c:pt>
                <c:pt idx="261">
                  <c:v>42485</c:v>
                </c:pt>
                <c:pt idx="262">
                  <c:v>42486</c:v>
                </c:pt>
                <c:pt idx="263">
                  <c:v>42487</c:v>
                </c:pt>
                <c:pt idx="264">
                  <c:v>42488</c:v>
                </c:pt>
                <c:pt idx="265">
                  <c:v>42489</c:v>
                </c:pt>
                <c:pt idx="266">
                  <c:v>42492</c:v>
                </c:pt>
                <c:pt idx="267">
                  <c:v>42493</c:v>
                </c:pt>
                <c:pt idx="268">
                  <c:v>42494</c:v>
                </c:pt>
                <c:pt idx="269">
                  <c:v>42495</c:v>
                </c:pt>
                <c:pt idx="270">
                  <c:v>42496</c:v>
                </c:pt>
                <c:pt idx="271">
                  <c:v>42499</c:v>
                </c:pt>
                <c:pt idx="272">
                  <c:v>42500</c:v>
                </c:pt>
                <c:pt idx="273">
                  <c:v>42501</c:v>
                </c:pt>
                <c:pt idx="274">
                  <c:v>42502</c:v>
                </c:pt>
                <c:pt idx="275">
                  <c:v>42503</c:v>
                </c:pt>
                <c:pt idx="276">
                  <c:v>42506</c:v>
                </c:pt>
                <c:pt idx="277">
                  <c:v>42507</c:v>
                </c:pt>
                <c:pt idx="278">
                  <c:v>42508</c:v>
                </c:pt>
                <c:pt idx="279">
                  <c:v>42509</c:v>
                </c:pt>
                <c:pt idx="280">
                  <c:v>42510</c:v>
                </c:pt>
                <c:pt idx="281">
                  <c:v>42513</c:v>
                </c:pt>
                <c:pt idx="282">
                  <c:v>42514</c:v>
                </c:pt>
                <c:pt idx="283">
                  <c:v>42515</c:v>
                </c:pt>
                <c:pt idx="284">
                  <c:v>42516</c:v>
                </c:pt>
                <c:pt idx="285">
                  <c:v>42517</c:v>
                </c:pt>
                <c:pt idx="286">
                  <c:v>42520</c:v>
                </c:pt>
                <c:pt idx="287">
                  <c:v>42521</c:v>
                </c:pt>
                <c:pt idx="288">
                  <c:v>42522</c:v>
                </c:pt>
                <c:pt idx="289">
                  <c:v>42523</c:v>
                </c:pt>
                <c:pt idx="290">
                  <c:v>42524</c:v>
                </c:pt>
                <c:pt idx="291">
                  <c:v>42527</c:v>
                </c:pt>
                <c:pt idx="292">
                  <c:v>42528</c:v>
                </c:pt>
                <c:pt idx="293">
                  <c:v>42529</c:v>
                </c:pt>
                <c:pt idx="294">
                  <c:v>42530</c:v>
                </c:pt>
                <c:pt idx="295">
                  <c:v>42531</c:v>
                </c:pt>
                <c:pt idx="296">
                  <c:v>42534</c:v>
                </c:pt>
                <c:pt idx="297">
                  <c:v>42535</c:v>
                </c:pt>
                <c:pt idx="298">
                  <c:v>42536</c:v>
                </c:pt>
                <c:pt idx="299">
                  <c:v>42537</c:v>
                </c:pt>
                <c:pt idx="300">
                  <c:v>42538</c:v>
                </c:pt>
                <c:pt idx="301">
                  <c:v>42541</c:v>
                </c:pt>
                <c:pt idx="302">
                  <c:v>42542</c:v>
                </c:pt>
                <c:pt idx="303">
                  <c:v>42543</c:v>
                </c:pt>
                <c:pt idx="304">
                  <c:v>42544</c:v>
                </c:pt>
                <c:pt idx="305">
                  <c:v>42545</c:v>
                </c:pt>
                <c:pt idx="306">
                  <c:v>42548</c:v>
                </c:pt>
                <c:pt idx="307">
                  <c:v>42549</c:v>
                </c:pt>
                <c:pt idx="308">
                  <c:v>42550</c:v>
                </c:pt>
                <c:pt idx="309">
                  <c:v>42551</c:v>
                </c:pt>
                <c:pt idx="310">
                  <c:v>42552</c:v>
                </c:pt>
                <c:pt idx="311">
                  <c:v>42555</c:v>
                </c:pt>
                <c:pt idx="312">
                  <c:v>42556</c:v>
                </c:pt>
                <c:pt idx="313">
                  <c:v>42557</c:v>
                </c:pt>
                <c:pt idx="314">
                  <c:v>42558</c:v>
                </c:pt>
                <c:pt idx="315">
                  <c:v>42559</c:v>
                </c:pt>
                <c:pt idx="316">
                  <c:v>42562</c:v>
                </c:pt>
                <c:pt idx="317">
                  <c:v>42563</c:v>
                </c:pt>
                <c:pt idx="318">
                  <c:v>42564</c:v>
                </c:pt>
                <c:pt idx="319">
                  <c:v>42565</c:v>
                </c:pt>
                <c:pt idx="320">
                  <c:v>42566</c:v>
                </c:pt>
                <c:pt idx="321">
                  <c:v>42569</c:v>
                </c:pt>
                <c:pt idx="322">
                  <c:v>42570</c:v>
                </c:pt>
                <c:pt idx="323">
                  <c:v>42571</c:v>
                </c:pt>
                <c:pt idx="324">
                  <c:v>42572</c:v>
                </c:pt>
                <c:pt idx="325">
                  <c:v>42573</c:v>
                </c:pt>
                <c:pt idx="326">
                  <c:v>42576</c:v>
                </c:pt>
                <c:pt idx="327">
                  <c:v>42577</c:v>
                </c:pt>
                <c:pt idx="328">
                  <c:v>42578</c:v>
                </c:pt>
                <c:pt idx="329">
                  <c:v>42579</c:v>
                </c:pt>
                <c:pt idx="330">
                  <c:v>42580</c:v>
                </c:pt>
                <c:pt idx="331">
                  <c:v>42583</c:v>
                </c:pt>
                <c:pt idx="332">
                  <c:v>42584</c:v>
                </c:pt>
                <c:pt idx="333">
                  <c:v>42585</c:v>
                </c:pt>
                <c:pt idx="334">
                  <c:v>42586</c:v>
                </c:pt>
                <c:pt idx="335">
                  <c:v>42587</c:v>
                </c:pt>
                <c:pt idx="336">
                  <c:v>42590</c:v>
                </c:pt>
                <c:pt idx="337">
                  <c:v>42591</c:v>
                </c:pt>
                <c:pt idx="338">
                  <c:v>42592</c:v>
                </c:pt>
                <c:pt idx="339">
                  <c:v>42593</c:v>
                </c:pt>
                <c:pt idx="340">
                  <c:v>42594</c:v>
                </c:pt>
                <c:pt idx="341">
                  <c:v>42597</c:v>
                </c:pt>
              </c:numCache>
            </c:numRef>
          </c:cat>
          <c:val>
            <c:numRef>
              <c:f>'COMITE FINVIT'!$B$2:$B$343</c:f>
              <c:numCache>
                <c:formatCode>_(* #,##0.00_);_(* \(#,##0.00\);_(* "-"??_);_(@_)</c:formatCode>
                <c:ptCount val="342"/>
                <c:pt idx="0">
                  <c:v>3533726.2183340006</c:v>
                </c:pt>
                <c:pt idx="1">
                  <c:v>3533726.2183340006</c:v>
                </c:pt>
                <c:pt idx="2">
                  <c:v>3577951.2626160001</c:v>
                </c:pt>
                <c:pt idx="3">
                  <c:v>3646701.7648840002</c:v>
                </c:pt>
                <c:pt idx="4">
                  <c:v>3693984.9597539995</c:v>
                </c:pt>
                <c:pt idx="5">
                  <c:v>3794151.6939110002</c:v>
                </c:pt>
                <c:pt idx="6">
                  <c:v>3795644.4736300004</c:v>
                </c:pt>
                <c:pt idx="7">
                  <c:v>3795760.206797</c:v>
                </c:pt>
                <c:pt idx="8">
                  <c:v>3870942.3368409998</c:v>
                </c:pt>
                <c:pt idx="9">
                  <c:v>4272730.2835550001</c:v>
                </c:pt>
                <c:pt idx="10">
                  <c:v>4446300.9547729995</c:v>
                </c:pt>
                <c:pt idx="11">
                  <c:v>4448008.34449</c:v>
                </c:pt>
                <c:pt idx="12">
                  <c:v>4518076.3446909999</c:v>
                </c:pt>
                <c:pt idx="13">
                  <c:v>4640609.1156569999</c:v>
                </c:pt>
                <c:pt idx="14">
                  <c:v>4696350.0286219995</c:v>
                </c:pt>
                <c:pt idx="15">
                  <c:v>4802505.3380470006</c:v>
                </c:pt>
                <c:pt idx="16">
                  <c:v>4802746.095613</c:v>
                </c:pt>
                <c:pt idx="17">
                  <c:v>4812656.348761999</c:v>
                </c:pt>
                <c:pt idx="18">
                  <c:v>5076479.4585330002</c:v>
                </c:pt>
                <c:pt idx="19">
                  <c:v>5049855.5844660001</c:v>
                </c:pt>
                <c:pt idx="20">
                  <c:v>5096124.7216470009</c:v>
                </c:pt>
                <c:pt idx="21">
                  <c:v>5096571.5900019994</c:v>
                </c:pt>
                <c:pt idx="22">
                  <c:v>5096858.0569599997</c:v>
                </c:pt>
                <c:pt idx="23">
                  <c:v>5097234.4126110002</c:v>
                </c:pt>
                <c:pt idx="24">
                  <c:v>5169315.2231229991</c:v>
                </c:pt>
                <c:pt idx="25">
                  <c:v>5295408.358186</c:v>
                </c:pt>
                <c:pt idx="26">
                  <c:v>5295408.358186</c:v>
                </c:pt>
                <c:pt idx="27">
                  <c:v>5363502.9899500003</c:v>
                </c:pt>
                <c:pt idx="28">
                  <c:v>5367922.4184790002</c:v>
                </c:pt>
                <c:pt idx="29">
                  <c:v>5677580.3296649996</c:v>
                </c:pt>
                <c:pt idx="30">
                  <c:v>5790178.1835370008</c:v>
                </c:pt>
                <c:pt idx="31">
                  <c:v>5902378.4908449994</c:v>
                </c:pt>
                <c:pt idx="32">
                  <c:v>6007896.2054169998</c:v>
                </c:pt>
                <c:pt idx="33">
                  <c:v>6069241.9244050002</c:v>
                </c:pt>
                <c:pt idx="34">
                  <c:v>6080745.6935779992</c:v>
                </c:pt>
                <c:pt idx="35">
                  <c:v>6321620.4960249988</c:v>
                </c:pt>
                <c:pt idx="36">
                  <c:v>6382546.1327290004</c:v>
                </c:pt>
                <c:pt idx="37">
                  <c:v>6453622.2198290005</c:v>
                </c:pt>
                <c:pt idx="38">
                  <c:v>6529667.5503239986</c:v>
                </c:pt>
                <c:pt idx="39">
                  <c:v>7202401.2597329998</c:v>
                </c:pt>
                <c:pt idx="40">
                  <c:v>7542280.2371979998</c:v>
                </c:pt>
                <c:pt idx="41">
                  <c:v>7769946.894003001</c:v>
                </c:pt>
                <c:pt idx="42">
                  <c:v>8000110.7594040018</c:v>
                </c:pt>
                <c:pt idx="43">
                  <c:v>8336088.942814</c:v>
                </c:pt>
                <c:pt idx="44">
                  <c:v>8667940.9601679984</c:v>
                </c:pt>
                <c:pt idx="45">
                  <c:v>8652941.445479</c:v>
                </c:pt>
                <c:pt idx="46">
                  <c:v>8925929.5532999989</c:v>
                </c:pt>
                <c:pt idx="47">
                  <c:v>8949061.1962650008</c:v>
                </c:pt>
                <c:pt idx="48">
                  <c:v>9027020.4708799981</c:v>
                </c:pt>
                <c:pt idx="49">
                  <c:v>9560592.5885309987</c:v>
                </c:pt>
                <c:pt idx="50">
                  <c:v>9621582.1814489998</c:v>
                </c:pt>
                <c:pt idx="51">
                  <c:v>9745048.507894</c:v>
                </c:pt>
                <c:pt idx="52">
                  <c:v>9884007.0270649996</c:v>
                </c:pt>
                <c:pt idx="53">
                  <c:v>10015666.188898999</c:v>
                </c:pt>
                <c:pt idx="54">
                  <c:v>10243137.326512</c:v>
                </c:pt>
                <c:pt idx="55">
                  <c:v>10344876.59241</c:v>
                </c:pt>
                <c:pt idx="56">
                  <c:v>10544063.101411</c:v>
                </c:pt>
                <c:pt idx="57">
                  <c:v>10543834.711832</c:v>
                </c:pt>
                <c:pt idx="58">
                  <c:v>10582055.037994001</c:v>
                </c:pt>
                <c:pt idx="59">
                  <c:v>10911560.726028001</c:v>
                </c:pt>
                <c:pt idx="60">
                  <c:v>10976871.636884002</c:v>
                </c:pt>
                <c:pt idx="61">
                  <c:v>11043085.652706999</c:v>
                </c:pt>
                <c:pt idx="62">
                  <c:v>11106490.214247001</c:v>
                </c:pt>
                <c:pt idx="63">
                  <c:v>11314566.119099999</c:v>
                </c:pt>
                <c:pt idx="64">
                  <c:v>11379614.157751</c:v>
                </c:pt>
                <c:pt idx="65">
                  <c:v>11421989.341544999</c:v>
                </c:pt>
                <c:pt idx="66">
                  <c:v>11426452.855664</c:v>
                </c:pt>
                <c:pt idx="67">
                  <c:v>11517794.948577</c:v>
                </c:pt>
                <c:pt idx="68">
                  <c:v>11639889.304728001</c:v>
                </c:pt>
                <c:pt idx="69">
                  <c:v>12019496.694326</c:v>
                </c:pt>
                <c:pt idx="70">
                  <c:v>12063065.723410001</c:v>
                </c:pt>
                <c:pt idx="71">
                  <c:v>12165042.99601</c:v>
                </c:pt>
                <c:pt idx="72">
                  <c:v>12165042.99601</c:v>
                </c:pt>
                <c:pt idx="73">
                  <c:v>12170084.109343002</c:v>
                </c:pt>
                <c:pt idx="74">
                  <c:v>12499503.608445996</c:v>
                </c:pt>
                <c:pt idx="75">
                  <c:v>12513376.289358001</c:v>
                </c:pt>
                <c:pt idx="76">
                  <c:v>12629024.116294</c:v>
                </c:pt>
                <c:pt idx="77">
                  <c:v>12730024.511442998</c:v>
                </c:pt>
                <c:pt idx="78">
                  <c:v>12791105.039753001</c:v>
                </c:pt>
                <c:pt idx="79">
                  <c:v>12974998.398272997</c:v>
                </c:pt>
                <c:pt idx="80">
                  <c:v>13758298.873187998</c:v>
                </c:pt>
                <c:pt idx="81">
                  <c:v>14228798.217647998</c:v>
                </c:pt>
                <c:pt idx="82">
                  <c:v>14551181.011258999</c:v>
                </c:pt>
                <c:pt idx="83">
                  <c:v>14551181.011258999</c:v>
                </c:pt>
                <c:pt idx="84">
                  <c:v>14705229.366987001</c:v>
                </c:pt>
                <c:pt idx="85">
                  <c:v>14705229.366987001</c:v>
                </c:pt>
                <c:pt idx="86">
                  <c:v>15008203.841560001</c:v>
                </c:pt>
                <c:pt idx="87">
                  <c:v>15185250.778364003</c:v>
                </c:pt>
                <c:pt idx="88">
                  <c:v>15247348.402449002</c:v>
                </c:pt>
                <c:pt idx="89">
                  <c:v>15532088.008631999</c:v>
                </c:pt>
                <c:pt idx="90">
                  <c:v>15598657.053713001</c:v>
                </c:pt>
                <c:pt idx="91">
                  <c:v>15668482.372033</c:v>
                </c:pt>
                <c:pt idx="92">
                  <c:v>16178606.610526005</c:v>
                </c:pt>
                <c:pt idx="93">
                  <c:v>16420003.855700998</c:v>
                </c:pt>
                <c:pt idx="94">
                  <c:v>16576269.719853997</c:v>
                </c:pt>
                <c:pt idx="95">
                  <c:v>16809222.434504002</c:v>
                </c:pt>
                <c:pt idx="96">
                  <c:v>16930817.425059002</c:v>
                </c:pt>
                <c:pt idx="97">
                  <c:v>16983972.482531</c:v>
                </c:pt>
                <c:pt idx="98">
                  <c:v>17233577.284901999</c:v>
                </c:pt>
                <c:pt idx="99">
                  <c:v>17370419.472351</c:v>
                </c:pt>
                <c:pt idx="100">
                  <c:v>17529957.128301002</c:v>
                </c:pt>
                <c:pt idx="101">
                  <c:v>17680159.685945</c:v>
                </c:pt>
                <c:pt idx="102">
                  <c:v>18233297.805423003</c:v>
                </c:pt>
                <c:pt idx="103">
                  <c:v>18677127.469201002</c:v>
                </c:pt>
                <c:pt idx="104">
                  <c:v>19008247.133539997</c:v>
                </c:pt>
                <c:pt idx="105">
                  <c:v>19117973.140931003</c:v>
                </c:pt>
                <c:pt idx="106">
                  <c:v>19202597.283511002</c:v>
                </c:pt>
                <c:pt idx="107">
                  <c:v>19321479.218617998</c:v>
                </c:pt>
                <c:pt idx="108">
                  <c:v>19590317.049574997</c:v>
                </c:pt>
                <c:pt idx="109">
                  <c:v>19655317.653398998</c:v>
                </c:pt>
                <c:pt idx="110">
                  <c:v>19817809.728505</c:v>
                </c:pt>
                <c:pt idx="111">
                  <c:v>19891012.661649998</c:v>
                </c:pt>
                <c:pt idx="112">
                  <c:v>20378791.104386002</c:v>
                </c:pt>
                <c:pt idx="113">
                  <c:v>20630661.447050001</c:v>
                </c:pt>
                <c:pt idx="114">
                  <c:v>20748656.052785996</c:v>
                </c:pt>
                <c:pt idx="115">
                  <c:v>20936837.438365996</c:v>
                </c:pt>
                <c:pt idx="116">
                  <c:v>20978578.892643005</c:v>
                </c:pt>
                <c:pt idx="117">
                  <c:v>21012652.110956993</c:v>
                </c:pt>
                <c:pt idx="118">
                  <c:v>21043388.389595002</c:v>
                </c:pt>
                <c:pt idx="119">
                  <c:v>21145569.185358003</c:v>
                </c:pt>
                <c:pt idx="120">
                  <c:v>21337703.537554994</c:v>
                </c:pt>
                <c:pt idx="121">
                  <c:v>21563651.164411001</c:v>
                </c:pt>
                <c:pt idx="122">
                  <c:v>21825616.815322999</c:v>
                </c:pt>
                <c:pt idx="123">
                  <c:v>21384502.974725999</c:v>
                </c:pt>
                <c:pt idx="124">
                  <c:v>21636745.216759004</c:v>
                </c:pt>
                <c:pt idx="125">
                  <c:v>21776306.918453</c:v>
                </c:pt>
                <c:pt idx="126">
                  <c:v>21848656.793775998</c:v>
                </c:pt>
                <c:pt idx="127">
                  <c:v>22050828.761994999</c:v>
                </c:pt>
                <c:pt idx="128">
                  <c:v>22079141.316713005</c:v>
                </c:pt>
                <c:pt idx="129">
                  <c:v>22166265.720912002</c:v>
                </c:pt>
                <c:pt idx="130">
                  <c:v>22196863.951301996</c:v>
                </c:pt>
                <c:pt idx="131">
                  <c:v>21728978.574222997</c:v>
                </c:pt>
                <c:pt idx="132">
                  <c:v>21852666.818969008</c:v>
                </c:pt>
                <c:pt idx="133">
                  <c:v>21852666.789999999</c:v>
                </c:pt>
                <c:pt idx="134">
                  <c:v>22236468.193122998</c:v>
                </c:pt>
                <c:pt idx="135">
                  <c:v>22362652.154072993</c:v>
                </c:pt>
                <c:pt idx="136">
                  <c:v>22375924.525759004</c:v>
                </c:pt>
                <c:pt idx="137">
                  <c:v>22421830.260026</c:v>
                </c:pt>
                <c:pt idx="138">
                  <c:v>22490305.1479</c:v>
                </c:pt>
                <c:pt idx="139">
                  <c:v>22208215.682774998</c:v>
                </c:pt>
                <c:pt idx="140">
                  <c:v>22293999.147053994</c:v>
                </c:pt>
                <c:pt idx="141">
                  <c:v>22428494.716448005</c:v>
                </c:pt>
                <c:pt idx="142">
                  <c:v>22469228.289455999</c:v>
                </c:pt>
                <c:pt idx="143">
                  <c:v>22525656.439896002</c:v>
                </c:pt>
                <c:pt idx="144">
                  <c:v>22617762.947309002</c:v>
                </c:pt>
                <c:pt idx="145">
                  <c:v>22788261.003637999</c:v>
                </c:pt>
                <c:pt idx="146">
                  <c:v>22911208.438400995</c:v>
                </c:pt>
                <c:pt idx="147">
                  <c:v>23021652.498846002</c:v>
                </c:pt>
                <c:pt idx="148">
                  <c:v>23049837.020987004</c:v>
                </c:pt>
                <c:pt idx="149">
                  <c:v>23152417.016103998</c:v>
                </c:pt>
                <c:pt idx="150">
                  <c:v>23360796.828146998</c:v>
                </c:pt>
                <c:pt idx="151">
                  <c:v>23501744.117405001</c:v>
                </c:pt>
                <c:pt idx="152">
                  <c:v>23578740.695162002</c:v>
                </c:pt>
                <c:pt idx="153">
                  <c:v>23638798.552730002</c:v>
                </c:pt>
                <c:pt idx="154">
                  <c:v>23679053.027568996</c:v>
                </c:pt>
                <c:pt idx="155">
                  <c:v>23752616.847516004</c:v>
                </c:pt>
                <c:pt idx="156">
                  <c:v>23979473.727092996</c:v>
                </c:pt>
                <c:pt idx="157">
                  <c:v>24049931.165654</c:v>
                </c:pt>
                <c:pt idx="158">
                  <c:v>24054341.066519</c:v>
                </c:pt>
                <c:pt idx="159">
                  <c:v>24156671.511107996</c:v>
                </c:pt>
                <c:pt idx="160">
                  <c:v>24273865.580919001</c:v>
                </c:pt>
                <c:pt idx="161">
                  <c:v>24294040.669495001</c:v>
                </c:pt>
                <c:pt idx="162">
                  <c:v>24608187.626924995</c:v>
                </c:pt>
                <c:pt idx="163">
                  <c:v>25308422.348058995</c:v>
                </c:pt>
                <c:pt idx="164">
                  <c:v>25394896.574159998</c:v>
                </c:pt>
                <c:pt idx="165">
                  <c:v>25522452.349167001</c:v>
                </c:pt>
                <c:pt idx="166">
                  <c:v>25618392.214442</c:v>
                </c:pt>
                <c:pt idx="167">
                  <c:v>25812113.752290998</c:v>
                </c:pt>
                <c:pt idx="168">
                  <c:v>25917176.270235002</c:v>
                </c:pt>
                <c:pt idx="169">
                  <c:v>26383126.620239001</c:v>
                </c:pt>
                <c:pt idx="170">
                  <c:v>26765863.440139003</c:v>
                </c:pt>
                <c:pt idx="171">
                  <c:v>26974318.992631</c:v>
                </c:pt>
                <c:pt idx="172">
                  <c:v>27137852.842677999</c:v>
                </c:pt>
                <c:pt idx="173">
                  <c:v>27428485.811512999</c:v>
                </c:pt>
                <c:pt idx="174">
                  <c:v>27574587.830771998</c:v>
                </c:pt>
                <c:pt idx="175">
                  <c:v>27694802.646584</c:v>
                </c:pt>
                <c:pt idx="176">
                  <c:v>27804865.134463001</c:v>
                </c:pt>
                <c:pt idx="177">
                  <c:v>27917425.663551006</c:v>
                </c:pt>
                <c:pt idx="178">
                  <c:v>28079634.294699002</c:v>
                </c:pt>
                <c:pt idx="179">
                  <c:v>27587585.935396004</c:v>
                </c:pt>
                <c:pt idx="180">
                  <c:v>27652611.073415998</c:v>
                </c:pt>
                <c:pt idx="181">
                  <c:v>27734256.910583001</c:v>
                </c:pt>
                <c:pt idx="182">
                  <c:v>27837252.861773998</c:v>
                </c:pt>
                <c:pt idx="183">
                  <c:v>27884674.425205</c:v>
                </c:pt>
                <c:pt idx="184">
                  <c:v>27949204.325443</c:v>
                </c:pt>
                <c:pt idx="185">
                  <c:v>28094990.556559</c:v>
                </c:pt>
                <c:pt idx="186">
                  <c:v>28183462.120699003</c:v>
                </c:pt>
                <c:pt idx="187">
                  <c:v>29005027.320662998</c:v>
                </c:pt>
                <c:pt idx="188">
                  <c:v>29511901.953703996</c:v>
                </c:pt>
                <c:pt idx="189">
                  <c:v>29869407.351904001</c:v>
                </c:pt>
                <c:pt idx="190">
                  <c:v>30452640.130074002</c:v>
                </c:pt>
                <c:pt idx="191">
                  <c:v>30662922.079513002</c:v>
                </c:pt>
                <c:pt idx="192">
                  <c:v>30722188.031996004</c:v>
                </c:pt>
                <c:pt idx="193">
                  <c:v>31006677.858017001</c:v>
                </c:pt>
                <c:pt idx="194">
                  <c:v>31188110.525537997</c:v>
                </c:pt>
                <c:pt idx="195">
                  <c:v>31260362.482558001</c:v>
                </c:pt>
                <c:pt idx="196">
                  <c:v>31398610.764026999</c:v>
                </c:pt>
                <c:pt idx="197">
                  <c:v>31865133.070112996</c:v>
                </c:pt>
                <c:pt idx="198">
                  <c:v>31935538.502428997</c:v>
                </c:pt>
                <c:pt idx="199">
                  <c:v>31996630.761180002</c:v>
                </c:pt>
                <c:pt idx="200">
                  <c:v>32097593.312746</c:v>
                </c:pt>
                <c:pt idx="201">
                  <c:v>32174211.860248998</c:v>
                </c:pt>
                <c:pt idx="202">
                  <c:v>32251181.538134001</c:v>
                </c:pt>
                <c:pt idx="203">
                  <c:v>32298159.960248008</c:v>
                </c:pt>
                <c:pt idx="204">
                  <c:v>32360779.592010994</c:v>
                </c:pt>
                <c:pt idx="205">
                  <c:v>32416355.479474001</c:v>
                </c:pt>
                <c:pt idx="206">
                  <c:v>32552260.145639997</c:v>
                </c:pt>
                <c:pt idx="207">
                  <c:v>32903584.139525998</c:v>
                </c:pt>
                <c:pt idx="208">
                  <c:v>33135510.000483997</c:v>
                </c:pt>
                <c:pt idx="209">
                  <c:v>33352576.980566006</c:v>
                </c:pt>
                <c:pt idx="210">
                  <c:v>33582765.542218998</c:v>
                </c:pt>
                <c:pt idx="211">
                  <c:v>33667038.107229993</c:v>
                </c:pt>
                <c:pt idx="212">
                  <c:v>33806346.542880006</c:v>
                </c:pt>
                <c:pt idx="213">
                  <c:v>33935588.494277</c:v>
                </c:pt>
                <c:pt idx="214">
                  <c:v>34064864.759508997</c:v>
                </c:pt>
                <c:pt idx="215">
                  <c:v>34236871.151937999</c:v>
                </c:pt>
                <c:pt idx="216">
                  <c:v>33943440.434608996</c:v>
                </c:pt>
                <c:pt idx="217">
                  <c:v>34155870.246776007</c:v>
                </c:pt>
                <c:pt idx="218">
                  <c:v>34377079.409892</c:v>
                </c:pt>
                <c:pt idx="219">
                  <c:v>34546027.786849</c:v>
                </c:pt>
                <c:pt idx="220">
                  <c:v>34678532.494875006</c:v>
                </c:pt>
                <c:pt idx="221">
                  <c:v>34754756.469484001</c:v>
                </c:pt>
                <c:pt idx="222">
                  <c:v>34833560.557633005</c:v>
                </c:pt>
                <c:pt idx="223">
                  <c:v>34917221.104769997</c:v>
                </c:pt>
                <c:pt idx="224">
                  <c:v>35019548.594306998</c:v>
                </c:pt>
                <c:pt idx="225">
                  <c:v>35066450.863385998</c:v>
                </c:pt>
                <c:pt idx="226">
                  <c:v>35585297.781220004</c:v>
                </c:pt>
                <c:pt idx="227">
                  <c:v>35842919.843839005</c:v>
                </c:pt>
                <c:pt idx="228">
                  <c:v>36038099.105882004</c:v>
                </c:pt>
                <c:pt idx="229">
                  <c:v>36225629.653531991</c:v>
                </c:pt>
                <c:pt idx="230">
                  <c:v>36482030.666693993</c:v>
                </c:pt>
                <c:pt idx="231">
                  <c:v>36531402.457688004</c:v>
                </c:pt>
                <c:pt idx="232">
                  <c:v>36600695.991106994</c:v>
                </c:pt>
                <c:pt idx="233">
                  <c:v>36640789.455724999</c:v>
                </c:pt>
                <c:pt idx="234">
                  <c:v>36660651.908630006</c:v>
                </c:pt>
                <c:pt idx="235">
                  <c:v>36785155.551069997</c:v>
                </c:pt>
                <c:pt idx="236">
                  <c:v>36754989.084954999</c:v>
                </c:pt>
                <c:pt idx="237">
                  <c:v>37114634.266737998</c:v>
                </c:pt>
                <c:pt idx="238">
                  <c:v>37598441.502616003</c:v>
                </c:pt>
                <c:pt idx="239">
                  <c:v>37609133.662974</c:v>
                </c:pt>
                <c:pt idx="240">
                  <c:v>37642888.06859</c:v>
                </c:pt>
                <c:pt idx="241">
                  <c:v>37817224.991554998</c:v>
                </c:pt>
                <c:pt idx="242">
                  <c:v>37979694.957728997</c:v>
                </c:pt>
                <c:pt idx="243">
                  <c:v>37798630.883105002</c:v>
                </c:pt>
                <c:pt idx="244">
                  <c:v>37860867.748994999</c:v>
                </c:pt>
                <c:pt idx="245">
                  <c:v>37933813.901721999</c:v>
                </c:pt>
                <c:pt idx="246">
                  <c:v>38159958.230290003</c:v>
                </c:pt>
                <c:pt idx="247">
                  <c:v>38288896.665863</c:v>
                </c:pt>
                <c:pt idx="248">
                  <c:v>38287586.156032003</c:v>
                </c:pt>
                <c:pt idx="249">
                  <c:v>38399406.31370201</c:v>
                </c:pt>
                <c:pt idx="250">
                  <c:v>38463462.388013005</c:v>
                </c:pt>
                <c:pt idx="251">
                  <c:v>38524481.648570001</c:v>
                </c:pt>
                <c:pt idx="252">
                  <c:v>38551090.168485999</c:v>
                </c:pt>
                <c:pt idx="253">
                  <c:v>36384064.916200012</c:v>
                </c:pt>
                <c:pt idx="254">
                  <c:v>36449343.211778998</c:v>
                </c:pt>
                <c:pt idx="255">
                  <c:v>36468950.805071004</c:v>
                </c:pt>
                <c:pt idx="256">
                  <c:v>36577250.890161999</c:v>
                </c:pt>
                <c:pt idx="257">
                  <c:v>36760001.662466004</c:v>
                </c:pt>
                <c:pt idx="258">
                  <c:v>36785330.824469998</c:v>
                </c:pt>
                <c:pt idx="259">
                  <c:v>36795719.501830004</c:v>
                </c:pt>
                <c:pt idx="260">
                  <c:v>36837211.372892</c:v>
                </c:pt>
                <c:pt idx="261">
                  <c:v>36852376.739605993</c:v>
                </c:pt>
                <c:pt idx="262">
                  <c:v>36852528.873951003</c:v>
                </c:pt>
                <c:pt idx="263">
                  <c:v>34928482.295141995</c:v>
                </c:pt>
                <c:pt idx="264">
                  <c:v>35002553.861172996</c:v>
                </c:pt>
                <c:pt idx="265">
                  <c:v>35121242.254161999</c:v>
                </c:pt>
                <c:pt idx="266">
                  <c:v>35129235.811521992</c:v>
                </c:pt>
                <c:pt idx="267">
                  <c:v>35486887.915700004</c:v>
                </c:pt>
                <c:pt idx="268">
                  <c:v>35679274.263721995</c:v>
                </c:pt>
                <c:pt idx="269">
                  <c:v>35816708.356706999</c:v>
                </c:pt>
                <c:pt idx="270">
                  <c:v>35931103.912253998</c:v>
                </c:pt>
                <c:pt idx="271">
                  <c:v>36049205.979087994</c:v>
                </c:pt>
                <c:pt idx="272">
                  <c:v>36084029.860442996</c:v>
                </c:pt>
                <c:pt idx="273">
                  <c:v>35403245.344196007</c:v>
                </c:pt>
                <c:pt idx="274">
                  <c:v>35421269.723830998</c:v>
                </c:pt>
                <c:pt idx="275">
                  <c:v>35558693.719200999</c:v>
                </c:pt>
                <c:pt idx="276">
                  <c:v>35651139.273375995</c:v>
                </c:pt>
                <c:pt idx="277">
                  <c:v>35940868.296290003</c:v>
                </c:pt>
                <c:pt idx="278">
                  <c:v>36099551.176258005</c:v>
                </c:pt>
                <c:pt idx="279">
                  <c:v>36099833.802610002</c:v>
                </c:pt>
                <c:pt idx="280">
                  <c:v>36139684.828309</c:v>
                </c:pt>
                <c:pt idx="281">
                  <c:v>36150080.087586999</c:v>
                </c:pt>
                <c:pt idx="282">
                  <c:v>36178709.32808999</c:v>
                </c:pt>
                <c:pt idx="283">
                  <c:v>35294198.892122999</c:v>
                </c:pt>
                <c:pt idx="284">
                  <c:v>35588556.463689998</c:v>
                </c:pt>
                <c:pt idx="285">
                  <c:v>35299588.193126008</c:v>
                </c:pt>
                <c:pt idx="286">
                  <c:v>35311302.175917991</c:v>
                </c:pt>
                <c:pt idx="287">
                  <c:v>35403245.510653004</c:v>
                </c:pt>
                <c:pt idx="288">
                  <c:v>35471764.163799003</c:v>
                </c:pt>
                <c:pt idx="289">
                  <c:v>35555501.585520998</c:v>
                </c:pt>
                <c:pt idx="290">
                  <c:v>35637177.284407996</c:v>
                </c:pt>
                <c:pt idx="291">
                  <c:v>35738488.965753004</c:v>
                </c:pt>
                <c:pt idx="292">
                  <c:v>35901181.565247998</c:v>
                </c:pt>
                <c:pt idx="293">
                  <c:v>36000839.849756993</c:v>
                </c:pt>
                <c:pt idx="294">
                  <c:v>36638262.331071012</c:v>
                </c:pt>
                <c:pt idx="295">
                  <c:v>37310649.340147004</c:v>
                </c:pt>
                <c:pt idx="296">
                  <c:v>37674173.387261003</c:v>
                </c:pt>
                <c:pt idx="297">
                  <c:v>38006283.479479998</c:v>
                </c:pt>
                <c:pt idx="298">
                  <c:v>38240055.837563008</c:v>
                </c:pt>
                <c:pt idx="299">
                  <c:v>38508129.200490005</c:v>
                </c:pt>
                <c:pt idx="300">
                  <c:v>38661440.620194994</c:v>
                </c:pt>
                <c:pt idx="301">
                  <c:v>38779686.036434002</c:v>
                </c:pt>
                <c:pt idx="302">
                  <c:v>38810788.600883991</c:v>
                </c:pt>
                <c:pt idx="303">
                  <c:v>39302767.603222996</c:v>
                </c:pt>
                <c:pt idx="304">
                  <c:v>39474845.182173006</c:v>
                </c:pt>
                <c:pt idx="305">
                  <c:v>39840049.646375999</c:v>
                </c:pt>
                <c:pt idx="306">
                  <c:v>39998533.641609997</c:v>
                </c:pt>
                <c:pt idx="307">
                  <c:v>40088187.300041996</c:v>
                </c:pt>
                <c:pt idx="308">
                  <c:v>40197409.646529004</c:v>
                </c:pt>
                <c:pt idx="309">
                  <c:v>40227274.811594002</c:v>
                </c:pt>
                <c:pt idx="310">
                  <c:v>40337352.039753005</c:v>
                </c:pt>
                <c:pt idx="311">
                  <c:v>41044975.532205001</c:v>
                </c:pt>
                <c:pt idx="312">
                  <c:v>41086496.293365002</c:v>
                </c:pt>
                <c:pt idx="313">
                  <c:v>41158428.091854997</c:v>
                </c:pt>
                <c:pt idx="314">
                  <c:v>41260888.296024993</c:v>
                </c:pt>
                <c:pt idx="315">
                  <c:v>41392625.790157005</c:v>
                </c:pt>
                <c:pt idx="316">
                  <c:v>41489536.599149011</c:v>
                </c:pt>
                <c:pt idx="317">
                  <c:v>41572273.121569</c:v>
                </c:pt>
                <c:pt idx="318">
                  <c:v>41584747.066233002</c:v>
                </c:pt>
                <c:pt idx="319">
                  <c:v>41694355.779772006</c:v>
                </c:pt>
                <c:pt idx="320">
                  <c:v>41710266.098419003</c:v>
                </c:pt>
                <c:pt idx="321">
                  <c:v>41720652.433598004</c:v>
                </c:pt>
                <c:pt idx="322">
                  <c:v>41725934.678179003</c:v>
                </c:pt>
                <c:pt idx="323">
                  <c:v>41358395.862763993</c:v>
                </c:pt>
                <c:pt idx="324">
                  <c:v>41535218.595969997</c:v>
                </c:pt>
                <c:pt idx="325">
                  <c:v>41505414.725840993</c:v>
                </c:pt>
                <c:pt idx="326">
                  <c:v>41510469.216426</c:v>
                </c:pt>
                <c:pt idx="327">
                  <c:v>41598636.545125008</c:v>
                </c:pt>
                <c:pt idx="328">
                  <c:v>41610249.206111997</c:v>
                </c:pt>
                <c:pt idx="329">
                  <c:v>41676010.925866991</c:v>
                </c:pt>
                <c:pt idx="330">
                  <c:v>41795276.522769012</c:v>
                </c:pt>
                <c:pt idx="331">
                  <c:v>41924965.235422999</c:v>
                </c:pt>
                <c:pt idx="332">
                  <c:v>42147771.922610998</c:v>
                </c:pt>
                <c:pt idx="333">
                  <c:v>42168224.823341005</c:v>
                </c:pt>
                <c:pt idx="334">
                  <c:v>42878250.866550997</c:v>
                </c:pt>
                <c:pt idx="335">
                  <c:v>43224961.163112</c:v>
                </c:pt>
                <c:pt idx="336">
                  <c:v>43392418.840586007</c:v>
                </c:pt>
                <c:pt idx="337">
                  <c:v>43428608.765348002</c:v>
                </c:pt>
                <c:pt idx="338">
                  <c:v>43450650.045606002</c:v>
                </c:pt>
                <c:pt idx="339">
                  <c:v>43625740.554455996</c:v>
                </c:pt>
                <c:pt idx="340">
                  <c:v>43761570.511992</c:v>
                </c:pt>
                <c:pt idx="341">
                  <c:v>43962235.224760003</c:v>
                </c:pt>
              </c:numCache>
            </c:numRef>
          </c:val>
        </c:ser>
        <c:dLbls>
          <c:showLegendKey val="0"/>
          <c:showVal val="0"/>
          <c:showCatName val="0"/>
          <c:showSerName val="0"/>
          <c:showPercent val="0"/>
          <c:showBubbleSize val="0"/>
        </c:dLbls>
        <c:gapWidth val="300"/>
        <c:axId val="88278912"/>
        <c:axId val="88277376"/>
      </c:barChart>
      <c:lineChart>
        <c:grouping val="standard"/>
        <c:varyColors val="0"/>
        <c:ser>
          <c:idx val="1"/>
          <c:order val="1"/>
          <c:tx>
            <c:strRef>
              <c:f>'COMITE FINVIT'!$C$1</c:f>
              <c:strCache>
                <c:ptCount val="1"/>
                <c:pt idx="0">
                  <c:v>Rendimiento</c:v>
                </c:pt>
              </c:strCache>
            </c:strRef>
          </c:tx>
          <c:spPr>
            <a:ln w="28575" cap="rnd">
              <a:solidFill>
                <a:schemeClr val="accent2"/>
              </a:solidFill>
              <a:round/>
            </a:ln>
            <a:effectLst/>
          </c:spPr>
          <c:marker>
            <c:symbol val="none"/>
          </c:marker>
          <c:cat>
            <c:numRef>
              <c:f>'COMITE FINVIT'!$A$2:$A$343</c:f>
              <c:numCache>
                <c:formatCode>m/d/yyyy</c:formatCode>
                <c:ptCount val="342"/>
                <c:pt idx="0">
                  <c:v>42111</c:v>
                </c:pt>
                <c:pt idx="1">
                  <c:v>42111</c:v>
                </c:pt>
                <c:pt idx="2">
                  <c:v>42114</c:v>
                </c:pt>
                <c:pt idx="3">
                  <c:v>42115</c:v>
                </c:pt>
                <c:pt idx="4">
                  <c:v>42116</c:v>
                </c:pt>
                <c:pt idx="5">
                  <c:v>42117</c:v>
                </c:pt>
                <c:pt idx="6">
                  <c:v>42118</c:v>
                </c:pt>
                <c:pt idx="7">
                  <c:v>42121</c:v>
                </c:pt>
                <c:pt idx="8">
                  <c:v>42122</c:v>
                </c:pt>
                <c:pt idx="9">
                  <c:v>42123</c:v>
                </c:pt>
                <c:pt idx="10">
                  <c:v>42124</c:v>
                </c:pt>
                <c:pt idx="11">
                  <c:v>42128</c:v>
                </c:pt>
                <c:pt idx="12">
                  <c:v>42129</c:v>
                </c:pt>
                <c:pt idx="13">
                  <c:v>42130</c:v>
                </c:pt>
                <c:pt idx="14">
                  <c:v>42131</c:v>
                </c:pt>
                <c:pt idx="15">
                  <c:v>42132</c:v>
                </c:pt>
                <c:pt idx="16">
                  <c:v>42135</c:v>
                </c:pt>
                <c:pt idx="17">
                  <c:v>42136</c:v>
                </c:pt>
                <c:pt idx="18">
                  <c:v>42137</c:v>
                </c:pt>
                <c:pt idx="19">
                  <c:v>42138</c:v>
                </c:pt>
                <c:pt idx="20">
                  <c:v>42139</c:v>
                </c:pt>
                <c:pt idx="21">
                  <c:v>42142</c:v>
                </c:pt>
                <c:pt idx="22">
                  <c:v>42143</c:v>
                </c:pt>
                <c:pt idx="23">
                  <c:v>42144</c:v>
                </c:pt>
                <c:pt idx="24">
                  <c:v>42145</c:v>
                </c:pt>
                <c:pt idx="25">
                  <c:v>42146</c:v>
                </c:pt>
                <c:pt idx="26">
                  <c:v>42146</c:v>
                </c:pt>
                <c:pt idx="27">
                  <c:v>42149</c:v>
                </c:pt>
                <c:pt idx="28">
                  <c:v>42150</c:v>
                </c:pt>
                <c:pt idx="29">
                  <c:v>42151</c:v>
                </c:pt>
                <c:pt idx="30">
                  <c:v>42152</c:v>
                </c:pt>
                <c:pt idx="31">
                  <c:v>42153</c:v>
                </c:pt>
                <c:pt idx="32">
                  <c:v>42156</c:v>
                </c:pt>
                <c:pt idx="33">
                  <c:v>42157</c:v>
                </c:pt>
                <c:pt idx="34">
                  <c:v>42158</c:v>
                </c:pt>
                <c:pt idx="35">
                  <c:v>42159</c:v>
                </c:pt>
                <c:pt idx="36">
                  <c:v>42160</c:v>
                </c:pt>
                <c:pt idx="37">
                  <c:v>42163</c:v>
                </c:pt>
                <c:pt idx="38">
                  <c:v>42164</c:v>
                </c:pt>
                <c:pt idx="39">
                  <c:v>42165</c:v>
                </c:pt>
                <c:pt idx="40">
                  <c:v>42166</c:v>
                </c:pt>
                <c:pt idx="41">
                  <c:v>42167</c:v>
                </c:pt>
                <c:pt idx="42">
                  <c:v>42170</c:v>
                </c:pt>
                <c:pt idx="43">
                  <c:v>42171</c:v>
                </c:pt>
                <c:pt idx="44">
                  <c:v>42172</c:v>
                </c:pt>
                <c:pt idx="45">
                  <c:v>42173</c:v>
                </c:pt>
                <c:pt idx="46">
                  <c:v>42174</c:v>
                </c:pt>
                <c:pt idx="47">
                  <c:v>42177</c:v>
                </c:pt>
                <c:pt idx="48">
                  <c:v>42178</c:v>
                </c:pt>
                <c:pt idx="49">
                  <c:v>42179</c:v>
                </c:pt>
                <c:pt idx="50">
                  <c:v>42180</c:v>
                </c:pt>
                <c:pt idx="51">
                  <c:v>42181</c:v>
                </c:pt>
                <c:pt idx="52">
                  <c:v>42184</c:v>
                </c:pt>
                <c:pt idx="53">
                  <c:v>42185</c:v>
                </c:pt>
                <c:pt idx="54">
                  <c:v>42186</c:v>
                </c:pt>
                <c:pt idx="55">
                  <c:v>42187</c:v>
                </c:pt>
                <c:pt idx="56">
                  <c:v>42188</c:v>
                </c:pt>
                <c:pt idx="57">
                  <c:v>42191</c:v>
                </c:pt>
                <c:pt idx="58">
                  <c:v>42192</c:v>
                </c:pt>
                <c:pt idx="59">
                  <c:v>42193</c:v>
                </c:pt>
                <c:pt idx="60">
                  <c:v>42194</c:v>
                </c:pt>
                <c:pt idx="61">
                  <c:v>42195</c:v>
                </c:pt>
                <c:pt idx="62">
                  <c:v>42198</c:v>
                </c:pt>
                <c:pt idx="63">
                  <c:v>42199</c:v>
                </c:pt>
                <c:pt idx="64">
                  <c:v>42200</c:v>
                </c:pt>
                <c:pt idx="65">
                  <c:v>42201</c:v>
                </c:pt>
                <c:pt idx="66">
                  <c:v>42202</c:v>
                </c:pt>
                <c:pt idx="67">
                  <c:v>42205</c:v>
                </c:pt>
                <c:pt idx="68">
                  <c:v>42206</c:v>
                </c:pt>
                <c:pt idx="69">
                  <c:v>42207</c:v>
                </c:pt>
                <c:pt idx="70">
                  <c:v>42208</c:v>
                </c:pt>
                <c:pt idx="71">
                  <c:v>42209</c:v>
                </c:pt>
                <c:pt idx="72">
                  <c:v>42209</c:v>
                </c:pt>
                <c:pt idx="73">
                  <c:v>42212</c:v>
                </c:pt>
                <c:pt idx="74">
                  <c:v>42213</c:v>
                </c:pt>
                <c:pt idx="75">
                  <c:v>42214</c:v>
                </c:pt>
                <c:pt idx="76">
                  <c:v>42215</c:v>
                </c:pt>
                <c:pt idx="77">
                  <c:v>42216</c:v>
                </c:pt>
                <c:pt idx="78">
                  <c:v>42219</c:v>
                </c:pt>
                <c:pt idx="79">
                  <c:v>42220</c:v>
                </c:pt>
                <c:pt idx="80">
                  <c:v>42221</c:v>
                </c:pt>
                <c:pt idx="81">
                  <c:v>42222</c:v>
                </c:pt>
                <c:pt idx="82">
                  <c:v>42223</c:v>
                </c:pt>
                <c:pt idx="83">
                  <c:v>42223</c:v>
                </c:pt>
                <c:pt idx="84">
                  <c:v>42226</c:v>
                </c:pt>
                <c:pt idx="85">
                  <c:v>42226</c:v>
                </c:pt>
                <c:pt idx="86">
                  <c:v>42227</c:v>
                </c:pt>
                <c:pt idx="87">
                  <c:v>42228</c:v>
                </c:pt>
                <c:pt idx="88">
                  <c:v>42229</c:v>
                </c:pt>
                <c:pt idx="89">
                  <c:v>42230</c:v>
                </c:pt>
                <c:pt idx="90">
                  <c:v>42233</c:v>
                </c:pt>
                <c:pt idx="91">
                  <c:v>42234</c:v>
                </c:pt>
                <c:pt idx="92">
                  <c:v>42235</c:v>
                </c:pt>
                <c:pt idx="93">
                  <c:v>42236</c:v>
                </c:pt>
                <c:pt idx="94">
                  <c:v>42237</c:v>
                </c:pt>
                <c:pt idx="95">
                  <c:v>42240</c:v>
                </c:pt>
                <c:pt idx="96">
                  <c:v>42241</c:v>
                </c:pt>
                <c:pt idx="97">
                  <c:v>42242</c:v>
                </c:pt>
                <c:pt idx="98">
                  <c:v>42243</c:v>
                </c:pt>
                <c:pt idx="99">
                  <c:v>42244</c:v>
                </c:pt>
                <c:pt idx="100">
                  <c:v>42247</c:v>
                </c:pt>
                <c:pt idx="101">
                  <c:v>42248</c:v>
                </c:pt>
                <c:pt idx="102">
                  <c:v>42249</c:v>
                </c:pt>
                <c:pt idx="103">
                  <c:v>42250</c:v>
                </c:pt>
                <c:pt idx="104">
                  <c:v>42251</c:v>
                </c:pt>
                <c:pt idx="105">
                  <c:v>42254</c:v>
                </c:pt>
                <c:pt idx="106">
                  <c:v>42255</c:v>
                </c:pt>
                <c:pt idx="107">
                  <c:v>42256</c:v>
                </c:pt>
                <c:pt idx="108">
                  <c:v>42257</c:v>
                </c:pt>
                <c:pt idx="109">
                  <c:v>42258</c:v>
                </c:pt>
                <c:pt idx="110">
                  <c:v>42261</c:v>
                </c:pt>
                <c:pt idx="111">
                  <c:v>42262</c:v>
                </c:pt>
                <c:pt idx="112">
                  <c:v>42264</c:v>
                </c:pt>
                <c:pt idx="113">
                  <c:v>42265</c:v>
                </c:pt>
                <c:pt idx="114">
                  <c:v>42268</c:v>
                </c:pt>
                <c:pt idx="115">
                  <c:v>42269</c:v>
                </c:pt>
                <c:pt idx="116">
                  <c:v>42270</c:v>
                </c:pt>
                <c:pt idx="117">
                  <c:v>42271</c:v>
                </c:pt>
                <c:pt idx="118">
                  <c:v>42272</c:v>
                </c:pt>
                <c:pt idx="119">
                  <c:v>42275</c:v>
                </c:pt>
                <c:pt idx="120">
                  <c:v>42276</c:v>
                </c:pt>
                <c:pt idx="121">
                  <c:v>42277</c:v>
                </c:pt>
                <c:pt idx="122">
                  <c:v>42278</c:v>
                </c:pt>
                <c:pt idx="123">
                  <c:v>42279</c:v>
                </c:pt>
                <c:pt idx="124">
                  <c:v>42282</c:v>
                </c:pt>
                <c:pt idx="125">
                  <c:v>42283</c:v>
                </c:pt>
                <c:pt idx="126">
                  <c:v>42284</c:v>
                </c:pt>
                <c:pt idx="127">
                  <c:v>42285</c:v>
                </c:pt>
                <c:pt idx="128">
                  <c:v>42286</c:v>
                </c:pt>
                <c:pt idx="129">
                  <c:v>42289</c:v>
                </c:pt>
                <c:pt idx="130">
                  <c:v>42290</c:v>
                </c:pt>
                <c:pt idx="131">
                  <c:v>42291</c:v>
                </c:pt>
                <c:pt idx="132">
                  <c:v>42292</c:v>
                </c:pt>
                <c:pt idx="133">
                  <c:v>42293</c:v>
                </c:pt>
                <c:pt idx="134">
                  <c:v>42296</c:v>
                </c:pt>
                <c:pt idx="135">
                  <c:v>42297</c:v>
                </c:pt>
                <c:pt idx="136">
                  <c:v>42298</c:v>
                </c:pt>
                <c:pt idx="137">
                  <c:v>42299</c:v>
                </c:pt>
                <c:pt idx="138">
                  <c:v>42300</c:v>
                </c:pt>
                <c:pt idx="139">
                  <c:v>42303</c:v>
                </c:pt>
                <c:pt idx="140">
                  <c:v>42304</c:v>
                </c:pt>
                <c:pt idx="141">
                  <c:v>42305</c:v>
                </c:pt>
                <c:pt idx="142">
                  <c:v>42306</c:v>
                </c:pt>
                <c:pt idx="143">
                  <c:v>42307</c:v>
                </c:pt>
                <c:pt idx="144">
                  <c:v>42311</c:v>
                </c:pt>
                <c:pt idx="145">
                  <c:v>42312</c:v>
                </c:pt>
                <c:pt idx="146">
                  <c:v>42313</c:v>
                </c:pt>
                <c:pt idx="147">
                  <c:v>42314</c:v>
                </c:pt>
                <c:pt idx="148">
                  <c:v>42317</c:v>
                </c:pt>
                <c:pt idx="149">
                  <c:v>42318</c:v>
                </c:pt>
                <c:pt idx="150">
                  <c:v>42319</c:v>
                </c:pt>
                <c:pt idx="151">
                  <c:v>42320</c:v>
                </c:pt>
                <c:pt idx="152">
                  <c:v>42321</c:v>
                </c:pt>
                <c:pt idx="153">
                  <c:v>42325</c:v>
                </c:pt>
                <c:pt idx="154">
                  <c:v>42326</c:v>
                </c:pt>
                <c:pt idx="155">
                  <c:v>42327</c:v>
                </c:pt>
                <c:pt idx="156">
                  <c:v>42328</c:v>
                </c:pt>
                <c:pt idx="157">
                  <c:v>42331</c:v>
                </c:pt>
                <c:pt idx="158">
                  <c:v>42332</c:v>
                </c:pt>
                <c:pt idx="159">
                  <c:v>42333</c:v>
                </c:pt>
                <c:pt idx="160">
                  <c:v>42334</c:v>
                </c:pt>
                <c:pt idx="161">
                  <c:v>42335</c:v>
                </c:pt>
                <c:pt idx="162">
                  <c:v>42338</c:v>
                </c:pt>
                <c:pt idx="163">
                  <c:v>42339</c:v>
                </c:pt>
                <c:pt idx="164">
                  <c:v>42340</c:v>
                </c:pt>
                <c:pt idx="165">
                  <c:v>42341</c:v>
                </c:pt>
                <c:pt idx="166">
                  <c:v>42342</c:v>
                </c:pt>
                <c:pt idx="167">
                  <c:v>42345</c:v>
                </c:pt>
                <c:pt idx="168">
                  <c:v>42346</c:v>
                </c:pt>
                <c:pt idx="169">
                  <c:v>42347</c:v>
                </c:pt>
                <c:pt idx="170">
                  <c:v>42348</c:v>
                </c:pt>
                <c:pt idx="171">
                  <c:v>42349</c:v>
                </c:pt>
                <c:pt idx="172">
                  <c:v>42352</c:v>
                </c:pt>
                <c:pt idx="173">
                  <c:v>42353</c:v>
                </c:pt>
                <c:pt idx="174">
                  <c:v>42354</c:v>
                </c:pt>
                <c:pt idx="175">
                  <c:v>42355</c:v>
                </c:pt>
                <c:pt idx="176">
                  <c:v>42356</c:v>
                </c:pt>
                <c:pt idx="177">
                  <c:v>42359</c:v>
                </c:pt>
                <c:pt idx="178">
                  <c:v>42360</c:v>
                </c:pt>
                <c:pt idx="179">
                  <c:v>42361</c:v>
                </c:pt>
                <c:pt idx="180">
                  <c:v>42362</c:v>
                </c:pt>
                <c:pt idx="181">
                  <c:v>42366</c:v>
                </c:pt>
                <c:pt idx="182">
                  <c:v>42367</c:v>
                </c:pt>
                <c:pt idx="183">
                  <c:v>42368</c:v>
                </c:pt>
                <c:pt idx="184">
                  <c:v>42369</c:v>
                </c:pt>
                <c:pt idx="185">
                  <c:v>42373</c:v>
                </c:pt>
                <c:pt idx="186">
                  <c:v>42374</c:v>
                </c:pt>
                <c:pt idx="187">
                  <c:v>42375</c:v>
                </c:pt>
                <c:pt idx="188">
                  <c:v>42376</c:v>
                </c:pt>
                <c:pt idx="189">
                  <c:v>42377</c:v>
                </c:pt>
                <c:pt idx="190">
                  <c:v>42380</c:v>
                </c:pt>
                <c:pt idx="191">
                  <c:v>42381</c:v>
                </c:pt>
                <c:pt idx="192">
                  <c:v>42382</c:v>
                </c:pt>
                <c:pt idx="193">
                  <c:v>42383</c:v>
                </c:pt>
                <c:pt idx="194">
                  <c:v>42384</c:v>
                </c:pt>
                <c:pt idx="195">
                  <c:v>42387</c:v>
                </c:pt>
                <c:pt idx="196">
                  <c:v>42388</c:v>
                </c:pt>
                <c:pt idx="197">
                  <c:v>42389</c:v>
                </c:pt>
                <c:pt idx="198">
                  <c:v>42390</c:v>
                </c:pt>
                <c:pt idx="199">
                  <c:v>42391</c:v>
                </c:pt>
                <c:pt idx="200">
                  <c:v>42394</c:v>
                </c:pt>
                <c:pt idx="201">
                  <c:v>42395</c:v>
                </c:pt>
                <c:pt idx="202">
                  <c:v>42396</c:v>
                </c:pt>
                <c:pt idx="203">
                  <c:v>42397</c:v>
                </c:pt>
                <c:pt idx="204">
                  <c:v>42398</c:v>
                </c:pt>
                <c:pt idx="205">
                  <c:v>42402</c:v>
                </c:pt>
                <c:pt idx="206">
                  <c:v>42403</c:v>
                </c:pt>
                <c:pt idx="207">
                  <c:v>42404</c:v>
                </c:pt>
                <c:pt idx="208">
                  <c:v>42405</c:v>
                </c:pt>
                <c:pt idx="209">
                  <c:v>42408</c:v>
                </c:pt>
                <c:pt idx="210">
                  <c:v>42409</c:v>
                </c:pt>
                <c:pt idx="211">
                  <c:v>42410</c:v>
                </c:pt>
                <c:pt idx="212">
                  <c:v>42411</c:v>
                </c:pt>
                <c:pt idx="213">
                  <c:v>42412</c:v>
                </c:pt>
                <c:pt idx="214">
                  <c:v>42415</c:v>
                </c:pt>
                <c:pt idx="215">
                  <c:v>42416</c:v>
                </c:pt>
                <c:pt idx="216">
                  <c:v>42417</c:v>
                </c:pt>
                <c:pt idx="217">
                  <c:v>42418</c:v>
                </c:pt>
                <c:pt idx="218">
                  <c:v>42419</c:v>
                </c:pt>
                <c:pt idx="219">
                  <c:v>42422</c:v>
                </c:pt>
                <c:pt idx="220">
                  <c:v>42423</c:v>
                </c:pt>
                <c:pt idx="221">
                  <c:v>42424</c:v>
                </c:pt>
                <c:pt idx="222">
                  <c:v>42425</c:v>
                </c:pt>
                <c:pt idx="223">
                  <c:v>42426</c:v>
                </c:pt>
                <c:pt idx="224">
                  <c:v>42429</c:v>
                </c:pt>
                <c:pt idx="225">
                  <c:v>42430</c:v>
                </c:pt>
                <c:pt idx="226">
                  <c:v>42431</c:v>
                </c:pt>
                <c:pt idx="227">
                  <c:v>42432</c:v>
                </c:pt>
                <c:pt idx="228">
                  <c:v>42433</c:v>
                </c:pt>
                <c:pt idx="229">
                  <c:v>42436</c:v>
                </c:pt>
                <c:pt idx="230">
                  <c:v>42437</c:v>
                </c:pt>
                <c:pt idx="231">
                  <c:v>42438</c:v>
                </c:pt>
                <c:pt idx="232">
                  <c:v>42439</c:v>
                </c:pt>
                <c:pt idx="233">
                  <c:v>42440</c:v>
                </c:pt>
                <c:pt idx="234">
                  <c:v>42443</c:v>
                </c:pt>
                <c:pt idx="235">
                  <c:v>42444</c:v>
                </c:pt>
                <c:pt idx="236">
                  <c:v>42445</c:v>
                </c:pt>
                <c:pt idx="237">
                  <c:v>42446</c:v>
                </c:pt>
                <c:pt idx="238">
                  <c:v>42447</c:v>
                </c:pt>
                <c:pt idx="239">
                  <c:v>42451</c:v>
                </c:pt>
                <c:pt idx="240">
                  <c:v>42452</c:v>
                </c:pt>
                <c:pt idx="241">
                  <c:v>42457</c:v>
                </c:pt>
                <c:pt idx="242">
                  <c:v>42458</c:v>
                </c:pt>
                <c:pt idx="243">
                  <c:v>42459</c:v>
                </c:pt>
                <c:pt idx="244">
                  <c:v>42460</c:v>
                </c:pt>
                <c:pt idx="245">
                  <c:v>42461</c:v>
                </c:pt>
                <c:pt idx="246">
                  <c:v>42464</c:v>
                </c:pt>
                <c:pt idx="247">
                  <c:v>42465</c:v>
                </c:pt>
                <c:pt idx="248">
                  <c:v>42466</c:v>
                </c:pt>
                <c:pt idx="249">
                  <c:v>42467</c:v>
                </c:pt>
                <c:pt idx="250">
                  <c:v>42468</c:v>
                </c:pt>
                <c:pt idx="251">
                  <c:v>42471</c:v>
                </c:pt>
                <c:pt idx="252">
                  <c:v>42472</c:v>
                </c:pt>
                <c:pt idx="253">
                  <c:v>42473</c:v>
                </c:pt>
                <c:pt idx="254">
                  <c:v>42474</c:v>
                </c:pt>
                <c:pt idx="255">
                  <c:v>42475</c:v>
                </c:pt>
                <c:pt idx="256">
                  <c:v>42478</c:v>
                </c:pt>
                <c:pt idx="257">
                  <c:v>42479</c:v>
                </c:pt>
                <c:pt idx="258">
                  <c:v>42480</c:v>
                </c:pt>
                <c:pt idx="259">
                  <c:v>42481</c:v>
                </c:pt>
                <c:pt idx="260">
                  <c:v>42482</c:v>
                </c:pt>
                <c:pt idx="261">
                  <c:v>42485</c:v>
                </c:pt>
                <c:pt idx="262">
                  <c:v>42486</c:v>
                </c:pt>
                <c:pt idx="263">
                  <c:v>42487</c:v>
                </c:pt>
                <c:pt idx="264">
                  <c:v>42488</c:v>
                </c:pt>
                <c:pt idx="265">
                  <c:v>42489</c:v>
                </c:pt>
                <c:pt idx="266">
                  <c:v>42492</c:v>
                </c:pt>
                <c:pt idx="267">
                  <c:v>42493</c:v>
                </c:pt>
                <c:pt idx="268">
                  <c:v>42494</c:v>
                </c:pt>
                <c:pt idx="269">
                  <c:v>42495</c:v>
                </c:pt>
                <c:pt idx="270">
                  <c:v>42496</c:v>
                </c:pt>
                <c:pt idx="271">
                  <c:v>42499</c:v>
                </c:pt>
                <c:pt idx="272">
                  <c:v>42500</c:v>
                </c:pt>
                <c:pt idx="273">
                  <c:v>42501</c:v>
                </c:pt>
                <c:pt idx="274">
                  <c:v>42502</c:v>
                </c:pt>
                <c:pt idx="275">
                  <c:v>42503</c:v>
                </c:pt>
                <c:pt idx="276">
                  <c:v>42506</c:v>
                </c:pt>
                <c:pt idx="277">
                  <c:v>42507</c:v>
                </c:pt>
                <c:pt idx="278">
                  <c:v>42508</c:v>
                </c:pt>
                <c:pt idx="279">
                  <c:v>42509</c:v>
                </c:pt>
                <c:pt idx="280">
                  <c:v>42510</c:v>
                </c:pt>
                <c:pt idx="281">
                  <c:v>42513</c:v>
                </c:pt>
                <c:pt idx="282">
                  <c:v>42514</c:v>
                </c:pt>
                <c:pt idx="283">
                  <c:v>42515</c:v>
                </c:pt>
                <c:pt idx="284">
                  <c:v>42516</c:v>
                </c:pt>
                <c:pt idx="285">
                  <c:v>42517</c:v>
                </c:pt>
                <c:pt idx="286">
                  <c:v>42520</c:v>
                </c:pt>
                <c:pt idx="287">
                  <c:v>42521</c:v>
                </c:pt>
                <c:pt idx="288">
                  <c:v>42522</c:v>
                </c:pt>
                <c:pt idx="289">
                  <c:v>42523</c:v>
                </c:pt>
                <c:pt idx="290">
                  <c:v>42524</c:v>
                </c:pt>
                <c:pt idx="291">
                  <c:v>42527</c:v>
                </c:pt>
                <c:pt idx="292">
                  <c:v>42528</c:v>
                </c:pt>
                <c:pt idx="293">
                  <c:v>42529</c:v>
                </c:pt>
                <c:pt idx="294">
                  <c:v>42530</c:v>
                </c:pt>
                <c:pt idx="295">
                  <c:v>42531</c:v>
                </c:pt>
                <c:pt idx="296">
                  <c:v>42534</c:v>
                </c:pt>
                <c:pt idx="297">
                  <c:v>42535</c:v>
                </c:pt>
                <c:pt idx="298">
                  <c:v>42536</c:v>
                </c:pt>
                <c:pt idx="299">
                  <c:v>42537</c:v>
                </c:pt>
                <c:pt idx="300">
                  <c:v>42538</c:v>
                </c:pt>
                <c:pt idx="301">
                  <c:v>42541</c:v>
                </c:pt>
                <c:pt idx="302">
                  <c:v>42542</c:v>
                </c:pt>
                <c:pt idx="303">
                  <c:v>42543</c:v>
                </c:pt>
                <c:pt idx="304">
                  <c:v>42544</c:v>
                </c:pt>
                <c:pt idx="305">
                  <c:v>42545</c:v>
                </c:pt>
                <c:pt idx="306">
                  <c:v>42548</c:v>
                </c:pt>
                <c:pt idx="307">
                  <c:v>42549</c:v>
                </c:pt>
                <c:pt idx="308">
                  <c:v>42550</c:v>
                </c:pt>
                <c:pt idx="309">
                  <c:v>42551</c:v>
                </c:pt>
                <c:pt idx="310">
                  <c:v>42552</c:v>
                </c:pt>
                <c:pt idx="311">
                  <c:v>42555</c:v>
                </c:pt>
                <c:pt idx="312">
                  <c:v>42556</c:v>
                </c:pt>
                <c:pt idx="313">
                  <c:v>42557</c:v>
                </c:pt>
                <c:pt idx="314">
                  <c:v>42558</c:v>
                </c:pt>
                <c:pt idx="315">
                  <c:v>42559</c:v>
                </c:pt>
                <c:pt idx="316">
                  <c:v>42562</c:v>
                </c:pt>
                <c:pt idx="317">
                  <c:v>42563</c:v>
                </c:pt>
                <c:pt idx="318">
                  <c:v>42564</c:v>
                </c:pt>
                <c:pt idx="319">
                  <c:v>42565</c:v>
                </c:pt>
                <c:pt idx="320">
                  <c:v>42566</c:v>
                </c:pt>
                <c:pt idx="321">
                  <c:v>42569</c:v>
                </c:pt>
                <c:pt idx="322">
                  <c:v>42570</c:v>
                </c:pt>
                <c:pt idx="323">
                  <c:v>42571</c:v>
                </c:pt>
                <c:pt idx="324">
                  <c:v>42572</c:v>
                </c:pt>
                <c:pt idx="325">
                  <c:v>42573</c:v>
                </c:pt>
                <c:pt idx="326">
                  <c:v>42576</c:v>
                </c:pt>
                <c:pt idx="327">
                  <c:v>42577</c:v>
                </c:pt>
                <c:pt idx="328">
                  <c:v>42578</c:v>
                </c:pt>
                <c:pt idx="329">
                  <c:v>42579</c:v>
                </c:pt>
                <c:pt idx="330">
                  <c:v>42580</c:v>
                </c:pt>
                <c:pt idx="331">
                  <c:v>42583</c:v>
                </c:pt>
                <c:pt idx="332">
                  <c:v>42584</c:v>
                </c:pt>
                <c:pt idx="333">
                  <c:v>42585</c:v>
                </c:pt>
                <c:pt idx="334">
                  <c:v>42586</c:v>
                </c:pt>
                <c:pt idx="335">
                  <c:v>42587</c:v>
                </c:pt>
                <c:pt idx="336">
                  <c:v>42590</c:v>
                </c:pt>
                <c:pt idx="337">
                  <c:v>42591</c:v>
                </c:pt>
                <c:pt idx="338">
                  <c:v>42592</c:v>
                </c:pt>
                <c:pt idx="339">
                  <c:v>42593</c:v>
                </c:pt>
                <c:pt idx="340">
                  <c:v>42594</c:v>
                </c:pt>
                <c:pt idx="341">
                  <c:v>42597</c:v>
                </c:pt>
              </c:numCache>
            </c:numRef>
          </c:cat>
          <c:val>
            <c:numRef>
              <c:f>'COMITE FINVIT'!$C$2:$C$343</c:f>
              <c:numCache>
                <c:formatCode>General</c:formatCode>
                <c:ptCount val="342"/>
                <c:pt idx="0">
                  <c:v>4.1498011130592669</c:v>
                </c:pt>
                <c:pt idx="1">
                  <c:v>3.8833841980575121</c:v>
                </c:pt>
                <c:pt idx="2">
                  <c:v>3.8508354696828646</c:v>
                </c:pt>
                <c:pt idx="3">
                  <c:v>3.8263111271906229</c:v>
                </c:pt>
                <c:pt idx="4">
                  <c:v>3.7764789992852599</c:v>
                </c:pt>
                <c:pt idx="5">
                  <c:v>3.7764789992852599</c:v>
                </c:pt>
                <c:pt idx="6">
                  <c:v>3.7764789992852599</c:v>
                </c:pt>
                <c:pt idx="7">
                  <c:v>3.8587154874444649</c:v>
                </c:pt>
                <c:pt idx="8">
                  <c:v>3.645241174908473</c:v>
                </c:pt>
                <c:pt idx="9">
                  <c:v>3.8587154874444649</c:v>
                </c:pt>
                <c:pt idx="10">
                  <c:v>3.645241174908473</c:v>
                </c:pt>
                <c:pt idx="11">
                  <c:v>3.6061734752546037</c:v>
                </c:pt>
                <c:pt idx="12">
                  <c:v>3.6061734752546037</c:v>
                </c:pt>
                <c:pt idx="13">
                  <c:v>3.7048615573558452</c:v>
                </c:pt>
                <c:pt idx="14">
                  <c:v>3.9139750044323232</c:v>
                </c:pt>
                <c:pt idx="15">
                  <c:v>3.6646170789769963</c:v>
                </c:pt>
                <c:pt idx="16">
                  <c:v>3.6097984302913053</c:v>
                </c:pt>
                <c:pt idx="17">
                  <c:v>3.5785923713727095</c:v>
                </c:pt>
                <c:pt idx="18">
                  <c:v>3.6149469667960767</c:v>
                </c:pt>
                <c:pt idx="19">
                  <c:v>3.6998855097316596</c:v>
                </c:pt>
                <c:pt idx="20">
                  <c:v>3.5528408656692836</c:v>
                </c:pt>
                <c:pt idx="21">
                  <c:v>3.5333246674034009</c:v>
                </c:pt>
                <c:pt idx="22">
                  <c:v>3.5271463464067634</c:v>
                </c:pt>
                <c:pt idx="23">
                  <c:v>3.5233368800016955</c:v>
                </c:pt>
                <c:pt idx="24">
                  <c:v>3.6421381794488847</c:v>
                </c:pt>
                <c:pt idx="25">
                  <c:v>3.5215292414431847</c:v>
                </c:pt>
                <c:pt idx="26">
                  <c:v>3.5215292414431847</c:v>
                </c:pt>
                <c:pt idx="27">
                  <c:v>3.500829190082305</c:v>
                </c:pt>
                <c:pt idx="28">
                  <c:v>3.4792042676373702</c:v>
                </c:pt>
                <c:pt idx="29">
                  <c:v>3.5163586437618286</c:v>
                </c:pt>
                <c:pt idx="30">
                  <c:v>3.5163586437618286</c:v>
                </c:pt>
                <c:pt idx="31">
                  <c:v>3.5700208725502303</c:v>
                </c:pt>
                <c:pt idx="32">
                  <c:v>3.4393440193946927</c:v>
                </c:pt>
                <c:pt idx="33">
                  <c:v>3.5180086615714896</c:v>
                </c:pt>
                <c:pt idx="34">
                  <c:v>3.5217765983563178</c:v>
                </c:pt>
                <c:pt idx="35">
                  <c:v>3.6586390156837512</c:v>
                </c:pt>
                <c:pt idx="36">
                  <c:v>3.741459753698785</c:v>
                </c:pt>
                <c:pt idx="37">
                  <c:v>3.6309770812339117</c:v>
                </c:pt>
                <c:pt idx="38">
                  <c:v>3.626374111141792</c:v>
                </c:pt>
                <c:pt idx="39">
                  <c:v>3.6407137951413713</c:v>
                </c:pt>
                <c:pt idx="40">
                  <c:v>3.6501724939587721</c:v>
                </c:pt>
                <c:pt idx="41">
                  <c:v>3.6501724939587721</c:v>
                </c:pt>
                <c:pt idx="42">
                  <c:v>3.6688245135527002</c:v>
                </c:pt>
                <c:pt idx="43">
                  <c:v>3.6688245135527002</c:v>
                </c:pt>
                <c:pt idx="44">
                  <c:v>3.614330144575101</c:v>
                </c:pt>
                <c:pt idx="45">
                  <c:v>3.6380385928065944</c:v>
                </c:pt>
                <c:pt idx="46">
                  <c:v>3.6271755610450387</c:v>
                </c:pt>
                <c:pt idx="47">
                  <c:v>3.630329719846205</c:v>
                </c:pt>
                <c:pt idx="48">
                  <c:v>3.6989697980934868</c:v>
                </c:pt>
                <c:pt idx="49">
                  <c:v>3.5978574474231859</c:v>
                </c:pt>
                <c:pt idx="50">
                  <c:v>3.6102385842658307</c:v>
                </c:pt>
                <c:pt idx="51">
                  <c:v>3.6101331386832669</c:v>
                </c:pt>
                <c:pt idx="52">
                  <c:v>3.5993376206586825</c:v>
                </c:pt>
                <c:pt idx="53">
                  <c:v>3.6709820841698924</c:v>
                </c:pt>
                <c:pt idx="54">
                  <c:v>3.6020938220251555</c:v>
                </c:pt>
                <c:pt idx="55">
                  <c:v>3.5976564633516164</c:v>
                </c:pt>
                <c:pt idx="56">
                  <c:v>3.5976564633516164</c:v>
                </c:pt>
                <c:pt idx="57">
                  <c:v>3.6289625662193106</c:v>
                </c:pt>
                <c:pt idx="58">
                  <c:v>3.6230253761764253</c:v>
                </c:pt>
                <c:pt idx="59">
                  <c:v>3.6776323553782646</c:v>
                </c:pt>
                <c:pt idx="60">
                  <c:v>3.6173710948854922</c:v>
                </c:pt>
                <c:pt idx="61">
                  <c:v>3.6226301295364105</c:v>
                </c:pt>
                <c:pt idx="62">
                  <c:v>3.6240077488150764</c:v>
                </c:pt>
                <c:pt idx="63">
                  <c:v>3.6306826963186509</c:v>
                </c:pt>
                <c:pt idx="64">
                  <c:v>3.6940308349653108</c:v>
                </c:pt>
                <c:pt idx="65">
                  <c:v>3.6375059380457277</c:v>
                </c:pt>
                <c:pt idx="66">
                  <c:v>3.6320912722418441</c:v>
                </c:pt>
                <c:pt idx="67">
                  <c:v>3.6136763085881625</c:v>
                </c:pt>
                <c:pt idx="68">
                  <c:v>3.6094309032912877</c:v>
                </c:pt>
                <c:pt idx="69">
                  <c:v>3.6611522166957093</c:v>
                </c:pt>
                <c:pt idx="70">
                  <c:v>3.6051221360470391</c:v>
                </c:pt>
                <c:pt idx="71">
                  <c:v>3.604229073599643</c:v>
                </c:pt>
                <c:pt idx="72">
                  <c:v>3.5771959383452887</c:v>
                </c:pt>
                <c:pt idx="73">
                  <c:v>3.5687199146212758</c:v>
                </c:pt>
                <c:pt idx="74">
                  <c:v>3.6237842860280289</c:v>
                </c:pt>
                <c:pt idx="75">
                  <c:v>3.5693808131572471</c:v>
                </c:pt>
                <c:pt idx="76">
                  <c:v>3.568263861750899</c:v>
                </c:pt>
                <c:pt idx="77">
                  <c:v>3.5674301017746637</c:v>
                </c:pt>
                <c:pt idx="78">
                  <c:v>3.5647558192847852</c:v>
                </c:pt>
                <c:pt idx="79">
                  <c:v>3.6094158273919512</c:v>
                </c:pt>
                <c:pt idx="80">
                  <c:v>3.5822097978814673</c:v>
                </c:pt>
                <c:pt idx="81">
                  <c:v>3.5848867739859616</c:v>
                </c:pt>
                <c:pt idx="82">
                  <c:v>3.5822025550363645</c:v>
                </c:pt>
                <c:pt idx="83">
                  <c:v>3.5803110581754449</c:v>
                </c:pt>
                <c:pt idx="84">
                  <c:v>3.654939330156981</c:v>
                </c:pt>
                <c:pt idx="85">
                  <c:v>3.6014081660201813</c:v>
                </c:pt>
                <c:pt idx="86">
                  <c:v>3.5940999069133444</c:v>
                </c:pt>
                <c:pt idx="87">
                  <c:v>3.5907551884935862</c:v>
                </c:pt>
                <c:pt idx="88">
                  <c:v>3.5905748011419547</c:v>
                </c:pt>
                <c:pt idx="89">
                  <c:v>3.6414123342562457</c:v>
                </c:pt>
                <c:pt idx="90">
                  <c:v>3.5922141423173923</c:v>
                </c:pt>
                <c:pt idx="91">
                  <c:v>3.5938880679013678</c:v>
                </c:pt>
                <c:pt idx="92">
                  <c:v>3.5946175344326612</c:v>
                </c:pt>
                <c:pt idx="93">
                  <c:v>3.5935034694025592</c:v>
                </c:pt>
                <c:pt idx="94">
                  <c:v>3.6413866846634675</c:v>
                </c:pt>
                <c:pt idx="95">
                  <c:v>3.5965638572895093</c:v>
                </c:pt>
                <c:pt idx="96">
                  <c:v>3.593472332629509</c:v>
                </c:pt>
                <c:pt idx="97">
                  <c:v>3.5864436185501081</c:v>
                </c:pt>
                <c:pt idx="98">
                  <c:v>3.5891583361755854</c:v>
                </c:pt>
                <c:pt idx="99">
                  <c:v>3.6363454560908206</c:v>
                </c:pt>
                <c:pt idx="100">
                  <c:v>3.5889806509303845</c:v>
                </c:pt>
                <c:pt idx="101">
                  <c:v>3.5843580514591094</c:v>
                </c:pt>
                <c:pt idx="102">
                  <c:v>3.581695555877761</c:v>
                </c:pt>
                <c:pt idx="103">
                  <c:v>3.5805377595535988</c:v>
                </c:pt>
                <c:pt idx="104">
                  <c:v>3.6252267394481006</c:v>
                </c:pt>
                <c:pt idx="105">
                  <c:v>3.5898205795364797</c:v>
                </c:pt>
                <c:pt idx="106">
                  <c:v>3.5894676225248423</c:v>
                </c:pt>
                <c:pt idx="107">
                  <c:v>3.58464445776348</c:v>
                </c:pt>
                <c:pt idx="108">
                  <c:v>3.5829089358865631</c:v>
                </c:pt>
                <c:pt idx="109">
                  <c:v>3.6256359550220529</c:v>
                </c:pt>
                <c:pt idx="110">
                  <c:v>3.5850579074405231</c:v>
                </c:pt>
                <c:pt idx="111">
                  <c:v>3.5865148183716324</c:v>
                </c:pt>
                <c:pt idx="112">
                  <c:v>3.5854126312307324</c:v>
                </c:pt>
                <c:pt idx="113">
                  <c:v>3.5847115157374163</c:v>
                </c:pt>
                <c:pt idx="114">
                  <c:v>3.6155636448321227</c:v>
                </c:pt>
                <c:pt idx="115">
                  <c:v>3.5855999859059544</c:v>
                </c:pt>
                <c:pt idx="116">
                  <c:v>3.6099247353449075</c:v>
                </c:pt>
                <c:pt idx="117">
                  <c:v>3.6017563507102226</c:v>
                </c:pt>
                <c:pt idx="118">
                  <c:v>3.6418458835144234</c:v>
                </c:pt>
                <c:pt idx="119">
                  <c:v>3.6048364460449713</c:v>
                </c:pt>
                <c:pt idx="120">
                  <c:v>3.5989631236675192</c:v>
                </c:pt>
                <c:pt idx="121">
                  <c:v>3.6024210669365946</c:v>
                </c:pt>
                <c:pt idx="122">
                  <c:v>3.5848611159508921</c:v>
                </c:pt>
                <c:pt idx="123">
                  <c:v>3.6040136588390093</c:v>
                </c:pt>
                <c:pt idx="124">
                  <c:v>3.5796563203457907</c:v>
                </c:pt>
                <c:pt idx="125">
                  <c:v>3.5834601117728875</c:v>
                </c:pt>
                <c:pt idx="126">
                  <c:v>3.5816077584624981</c:v>
                </c:pt>
                <c:pt idx="127">
                  <c:v>3.5761037981674715</c:v>
                </c:pt>
                <c:pt idx="128">
                  <c:v>3.6097801252110902</c:v>
                </c:pt>
                <c:pt idx="129">
                  <c:v>3.5657540537625945</c:v>
                </c:pt>
                <c:pt idx="130">
                  <c:v>3.5662561099368126</c:v>
                </c:pt>
                <c:pt idx="131">
                  <c:v>3.567262820396131</c:v>
                </c:pt>
                <c:pt idx="132">
                  <c:v>3.5658940821016158</c:v>
                </c:pt>
                <c:pt idx="133">
                  <c:v>3.6003668660126857</c:v>
                </c:pt>
                <c:pt idx="134">
                  <c:v>3.553080476638744</c:v>
                </c:pt>
                <c:pt idx="135">
                  <c:v>3.5602294905850691</c:v>
                </c:pt>
                <c:pt idx="136">
                  <c:v>3.5525199536121961</c:v>
                </c:pt>
                <c:pt idx="137">
                  <c:v>3.5584611671644386</c:v>
                </c:pt>
                <c:pt idx="138">
                  <c:v>3.5892695727198456</c:v>
                </c:pt>
                <c:pt idx="139">
                  <c:v>3.5593581688414062</c:v>
                </c:pt>
                <c:pt idx="140">
                  <c:v>3.5609773169280956</c:v>
                </c:pt>
                <c:pt idx="141">
                  <c:v>3.5531847049638325</c:v>
                </c:pt>
                <c:pt idx="142">
                  <c:v>3.5614770101369735</c:v>
                </c:pt>
                <c:pt idx="143">
                  <c:v>3.5933787733305875</c:v>
                </c:pt>
                <c:pt idx="144">
                  <c:v>3.5629179311966483</c:v>
                </c:pt>
                <c:pt idx="145">
                  <c:v>3.5640074041982697</c:v>
                </c:pt>
                <c:pt idx="146">
                  <c:v>3.5633880991360396</c:v>
                </c:pt>
                <c:pt idx="147">
                  <c:v>3.5546209341436983</c:v>
                </c:pt>
                <c:pt idx="148">
                  <c:v>3.6148586944577876</c:v>
                </c:pt>
                <c:pt idx="149">
                  <c:v>3.5618897079940788</c:v>
                </c:pt>
                <c:pt idx="150">
                  <c:v>3.5501982331502036</c:v>
                </c:pt>
                <c:pt idx="151">
                  <c:v>3.5409936213513444</c:v>
                </c:pt>
                <c:pt idx="152">
                  <c:v>3.5625071042515444</c:v>
                </c:pt>
                <c:pt idx="153">
                  <c:v>3.5263778089066902</c:v>
                </c:pt>
                <c:pt idx="154">
                  <c:v>3.5284317906148757</c:v>
                </c:pt>
                <c:pt idx="155">
                  <c:v>3.52420246708181</c:v>
                </c:pt>
                <c:pt idx="156">
                  <c:v>3.525958358055735</c:v>
                </c:pt>
                <c:pt idx="157">
                  <c:v>3.580466744664077</c:v>
                </c:pt>
                <c:pt idx="158">
                  <c:v>3.5328222397539104</c:v>
                </c:pt>
                <c:pt idx="159">
                  <c:v>3.5352113180616116</c:v>
                </c:pt>
                <c:pt idx="160">
                  <c:v>3.5361700137841332</c:v>
                </c:pt>
                <c:pt idx="161">
                  <c:v>3.5781802296805076</c:v>
                </c:pt>
                <c:pt idx="162">
                  <c:v>3.5613343522171261</c:v>
                </c:pt>
                <c:pt idx="163">
                  <c:v>3.5436218690642112</c:v>
                </c:pt>
                <c:pt idx="164">
                  <c:v>3.5341823531206753</c:v>
                </c:pt>
                <c:pt idx="165">
                  <c:v>3.5456986156176824</c:v>
                </c:pt>
                <c:pt idx="166">
                  <c:v>3.5698562580355695</c:v>
                </c:pt>
                <c:pt idx="167">
                  <c:v>3.5873792832872633</c:v>
                </c:pt>
                <c:pt idx="168">
                  <c:v>3.5711121858013035</c:v>
                </c:pt>
                <c:pt idx="169">
                  <c:v>3.5576528233906251</c:v>
                </c:pt>
                <c:pt idx="170">
                  <c:v>3.5582105632545677</c:v>
                </c:pt>
                <c:pt idx="171">
                  <c:v>3.6047602620444152</c:v>
                </c:pt>
                <c:pt idx="172">
                  <c:v>3.5774102058468045</c:v>
                </c:pt>
                <c:pt idx="173">
                  <c:v>3.5626460801926934</c:v>
                </c:pt>
                <c:pt idx="174">
                  <c:v>3.5322815742480205</c:v>
                </c:pt>
                <c:pt idx="175">
                  <c:v>3.5250916715557477</c:v>
                </c:pt>
                <c:pt idx="176">
                  <c:v>3.5547303388959337</c:v>
                </c:pt>
                <c:pt idx="177">
                  <c:v>3.5148440953947633</c:v>
                </c:pt>
                <c:pt idx="178">
                  <c:v>3.5353863249026118</c:v>
                </c:pt>
                <c:pt idx="179">
                  <c:v>3.5380396921581077</c:v>
                </c:pt>
                <c:pt idx="180">
                  <c:v>3.5406743077015497</c:v>
                </c:pt>
                <c:pt idx="181">
                  <c:v>3.5716823224955627</c:v>
                </c:pt>
                <c:pt idx="182">
                  <c:v>3.5364798870145</c:v>
                </c:pt>
                <c:pt idx="183">
                  <c:v>3.5090767284780835</c:v>
                </c:pt>
                <c:pt idx="184">
                  <c:v>3.5202267322848426</c:v>
                </c:pt>
                <c:pt idx="185">
                  <c:v>3.5603456464821153</c:v>
                </c:pt>
                <c:pt idx="186">
                  <c:v>3.5220679711612282</c:v>
                </c:pt>
                <c:pt idx="187">
                  <c:v>3.5079323342261923</c:v>
                </c:pt>
                <c:pt idx="188">
                  <c:v>3.5059317255330855</c:v>
                </c:pt>
                <c:pt idx="189">
                  <c:v>3.5434563819651146</c:v>
                </c:pt>
                <c:pt idx="190">
                  <c:v>3.5181328523952686</c:v>
                </c:pt>
                <c:pt idx="191">
                  <c:v>3.5243626808277551</c:v>
                </c:pt>
                <c:pt idx="192">
                  <c:v>3.5387487113100446</c:v>
                </c:pt>
                <c:pt idx="193">
                  <c:v>3.5535137408057227</c:v>
                </c:pt>
                <c:pt idx="194">
                  <c:v>3.6142108248667806</c:v>
                </c:pt>
                <c:pt idx="195">
                  <c:v>3.5932660009613446</c:v>
                </c:pt>
                <c:pt idx="196">
                  <c:v>3.5861806115412316</c:v>
                </c:pt>
                <c:pt idx="197">
                  <c:v>3.5706642354754745</c:v>
                </c:pt>
                <c:pt idx="198">
                  <c:v>3.5712205620078743</c:v>
                </c:pt>
                <c:pt idx="199">
                  <c:v>3.5896564176660561</c:v>
                </c:pt>
                <c:pt idx="200">
                  <c:v>3.5766102738410153</c:v>
                </c:pt>
                <c:pt idx="201">
                  <c:v>3.5912643627823386</c:v>
                </c:pt>
                <c:pt idx="202">
                  <c:v>3.5924265049458488</c:v>
                </c:pt>
                <c:pt idx="203">
                  <c:v>3.5951661089939413</c:v>
                </c:pt>
                <c:pt idx="204">
                  <c:v>3.6483293904344247</c:v>
                </c:pt>
                <c:pt idx="205">
                  <c:v>3.6238410418344169</c:v>
                </c:pt>
                <c:pt idx="206">
                  <c:v>3.6169680995072095</c:v>
                </c:pt>
                <c:pt idx="207">
                  <c:v>3.6299136795594737</c:v>
                </c:pt>
                <c:pt idx="208">
                  <c:v>3.6392352803858086</c:v>
                </c:pt>
                <c:pt idx="209">
                  <c:v>3.6725712670251274</c:v>
                </c:pt>
                <c:pt idx="210">
                  <c:v>3.6363454560907726</c:v>
                </c:pt>
                <c:pt idx="211">
                  <c:v>3.6383010163169409</c:v>
                </c:pt>
                <c:pt idx="212">
                  <c:v>3.6650740108777446</c:v>
                </c:pt>
                <c:pt idx="213">
                  <c:v>3.6967668558983378</c:v>
                </c:pt>
                <c:pt idx="214">
                  <c:v>3.6819727466022738</c:v>
                </c:pt>
                <c:pt idx="215">
                  <c:v>3.7072575834021446</c:v>
                </c:pt>
                <c:pt idx="216">
                  <c:v>3.6840418860255055</c:v>
                </c:pt>
                <c:pt idx="217">
                  <c:v>3.6832621439567177</c:v>
                </c:pt>
                <c:pt idx="218">
                  <c:v>3.7318239714330286</c:v>
                </c:pt>
                <c:pt idx="219">
                  <c:v>3.7262605273304072</c:v>
                </c:pt>
                <c:pt idx="220">
                  <c:v>3.7212883416537501</c:v>
                </c:pt>
                <c:pt idx="221">
                  <c:v>3.6983986795905146</c:v>
                </c:pt>
                <c:pt idx="222">
                  <c:v>3.692183274248289</c:v>
                </c:pt>
                <c:pt idx="223">
                  <c:v>3.6856924798279977</c:v>
                </c:pt>
                <c:pt idx="224">
                  <c:v>3.6193380705497393</c:v>
                </c:pt>
                <c:pt idx="225">
                  <c:v>3.6059499045145516</c:v>
                </c:pt>
                <c:pt idx="226">
                  <c:v>3.6440766171239187</c:v>
                </c:pt>
                <c:pt idx="227">
                  <c:v>3.6513950138600872</c:v>
                </c:pt>
                <c:pt idx="228">
                  <c:v>3.7094135134107029</c:v>
                </c:pt>
                <c:pt idx="229">
                  <c:v>3.688526811355517</c:v>
                </c:pt>
                <c:pt idx="230">
                  <c:v>3.6393107703163721</c:v>
                </c:pt>
                <c:pt idx="231">
                  <c:v>3.645417159040095</c:v>
                </c:pt>
                <c:pt idx="232">
                  <c:v>3.6225920796732369</c:v>
                </c:pt>
                <c:pt idx="233">
                  <c:v>3.6911322371393522</c:v>
                </c:pt>
                <c:pt idx="234">
                  <c:v>3.6644687399373406</c:v>
                </c:pt>
                <c:pt idx="235">
                  <c:v>3.6814514601875432</c:v>
                </c:pt>
                <c:pt idx="236">
                  <c:v>3.672573077190088</c:v>
                </c:pt>
                <c:pt idx="237">
                  <c:v>3.6828695173989296</c:v>
                </c:pt>
                <c:pt idx="238">
                  <c:v>3.6999572427648326</c:v>
                </c:pt>
                <c:pt idx="239">
                  <c:v>3.6721730404937336</c:v>
                </c:pt>
                <c:pt idx="240">
                  <c:v>3.6636563311473527</c:v>
                </c:pt>
                <c:pt idx="241">
                  <c:v>3.6736180373729992</c:v>
                </c:pt>
                <c:pt idx="242">
                  <c:v>3.6899751221681201</c:v>
                </c:pt>
                <c:pt idx="243">
                  <c:v>3.7244834189094149</c:v>
                </c:pt>
                <c:pt idx="244">
                  <c:v>3.691728419443193</c:v>
                </c:pt>
                <c:pt idx="245">
                  <c:v>3.727862079091727</c:v>
                </c:pt>
                <c:pt idx="246">
                  <c:v>3.6944080532375594</c:v>
                </c:pt>
                <c:pt idx="247">
                  <c:v>3.7132802261030662</c:v>
                </c:pt>
                <c:pt idx="248">
                  <c:v>3.7325199451070019</c:v>
                </c:pt>
                <c:pt idx="249">
                  <c:v>3.7364452887484063</c:v>
                </c:pt>
                <c:pt idx="250">
                  <c:v>3.7199922839463522</c:v>
                </c:pt>
                <c:pt idx="251">
                  <c:v>3.7119089775328433</c:v>
                </c:pt>
                <c:pt idx="252">
                  <c:v>3.7022807259856321</c:v>
                </c:pt>
                <c:pt idx="253">
                  <c:v>3.7067712188626416</c:v>
                </c:pt>
                <c:pt idx="254">
                  <c:v>3.6935594651669885</c:v>
                </c:pt>
                <c:pt idx="255">
                  <c:v>3.7202292350604753</c:v>
                </c:pt>
                <c:pt idx="256">
                  <c:v>3.705970706775648</c:v>
                </c:pt>
                <c:pt idx="257">
                  <c:v>3.7120944719698845</c:v>
                </c:pt>
                <c:pt idx="258">
                  <c:v>3.698887589567363</c:v>
                </c:pt>
                <c:pt idx="259">
                  <c:v>3.7109979980059928</c:v>
                </c:pt>
                <c:pt idx="260">
                  <c:v>3.7298368100250063</c:v>
                </c:pt>
                <c:pt idx="261">
                  <c:v>3.713093254068482</c:v>
                </c:pt>
                <c:pt idx="262">
                  <c:v>3.6996363908576404</c:v>
                </c:pt>
                <c:pt idx="263">
                  <c:v>3.6788343579031255</c:v>
                </c:pt>
                <c:pt idx="264">
                  <c:v>3.6708077857392016</c:v>
                </c:pt>
                <c:pt idx="265">
                  <c:v>3.6966223724641978</c:v>
                </c:pt>
                <c:pt idx="266">
                  <c:v>3.6729081417910066</c:v>
                </c:pt>
                <c:pt idx="267">
                  <c:v>3.6643841795186671</c:v>
                </c:pt>
                <c:pt idx="268">
                  <c:v>3.6561615154278173</c:v>
                </c:pt>
                <c:pt idx="269">
                  <c:v>3.664505824697216</c:v>
                </c:pt>
                <c:pt idx="270">
                  <c:v>3.6808382078890292</c:v>
                </c:pt>
                <c:pt idx="271">
                  <c:v>3.6646599324771829</c:v>
                </c:pt>
                <c:pt idx="272">
                  <c:v>3.6530481607400791</c:v>
                </c:pt>
                <c:pt idx="273">
                  <c:v>3.6513863146277261</c:v>
                </c:pt>
                <c:pt idx="274">
                  <c:v>3.6587528357961996</c:v>
                </c:pt>
                <c:pt idx="275">
                  <c:v>3.6686315625435983</c:v>
                </c:pt>
                <c:pt idx="276">
                  <c:v>3.6382200253025436</c:v>
                </c:pt>
                <c:pt idx="277">
                  <c:v>3.6310651912344563</c:v>
                </c:pt>
                <c:pt idx="278">
                  <c:v>3.6199160833567015</c:v>
                </c:pt>
                <c:pt idx="279">
                  <c:v>3.638704663591962</c:v>
                </c:pt>
                <c:pt idx="280">
                  <c:v>3.6707691911152724</c:v>
                </c:pt>
                <c:pt idx="281">
                  <c:v>3.6395892524250737</c:v>
                </c:pt>
                <c:pt idx="282">
                  <c:v>3.6298156036047367</c:v>
                </c:pt>
                <c:pt idx="283">
                  <c:v>3.6183529904545471</c:v>
                </c:pt>
                <c:pt idx="284">
                  <c:v>3.6107319893827441</c:v>
                </c:pt>
                <c:pt idx="285">
                  <c:v>3.6259109756492665</c:v>
                </c:pt>
                <c:pt idx="286">
                  <c:v>3.6007551603011687</c:v>
                </c:pt>
                <c:pt idx="287">
                  <c:v>3.5902468652155539</c:v>
                </c:pt>
                <c:pt idx="288">
                  <c:v>3.5915683058587935</c:v>
                </c:pt>
                <c:pt idx="289">
                  <c:v>3.5979103938327475</c:v>
                </c:pt>
                <c:pt idx="290">
                  <c:v>3.6160342101258562</c:v>
                </c:pt>
                <c:pt idx="291">
                  <c:v>3.6035508410356472</c:v>
                </c:pt>
                <c:pt idx="292">
                  <c:v>3.6114792158034028</c:v>
                </c:pt>
                <c:pt idx="293">
                  <c:v>3.6235319997800275</c:v>
                </c:pt>
                <c:pt idx="294">
                  <c:v>3.6218828273211052</c:v>
                </c:pt>
                <c:pt idx="295">
                  <c:v>3.6528930439142746</c:v>
                </c:pt>
                <c:pt idx="296">
                  <c:v>3.6387764182901718</c:v>
                </c:pt>
                <c:pt idx="297">
                  <c:v>3.6480057089884244</c:v>
                </c:pt>
                <c:pt idx="298">
                  <c:v>3.6651501690190038</c:v>
                </c:pt>
                <c:pt idx="299">
                  <c:v>3.6820625705330281</c:v>
                </c:pt>
                <c:pt idx="300">
                  <c:v>3.6896471643047608</c:v>
                </c:pt>
                <c:pt idx="301">
                  <c:v>3.6668571483112422</c:v>
                </c:pt>
                <c:pt idx="302">
                  <c:v>3.6587041289395517</c:v>
                </c:pt>
                <c:pt idx="303">
                  <c:v>3.6790579697277703</c:v>
                </c:pt>
                <c:pt idx="304">
                  <c:v>3.6805129628497699</c:v>
                </c:pt>
                <c:pt idx="305">
                  <c:v>3.7022003344308128</c:v>
                </c:pt>
                <c:pt idx="306">
                  <c:v>3.6935623798203316</c:v>
                </c:pt>
                <c:pt idx="307">
                  <c:v>3.6898395551271799</c:v>
                </c:pt>
                <c:pt idx="308">
                  <c:v>3.6833811801156373</c:v>
                </c:pt>
                <c:pt idx="309">
                  <c:v>3.6806871415929732</c:v>
                </c:pt>
                <c:pt idx="310">
                  <c:v>3.7009116381555831</c:v>
                </c:pt>
                <c:pt idx="311">
                  <c:v>3.6785696745188621</c:v>
                </c:pt>
                <c:pt idx="312">
                  <c:v>3.6882902689120574</c:v>
                </c:pt>
                <c:pt idx="313">
                  <c:v>3.6953344321381332</c:v>
                </c:pt>
                <c:pt idx="314">
                  <c:v>3.6973141207840876</c:v>
                </c:pt>
                <c:pt idx="315">
                  <c:v>3.7085847702945318</c:v>
                </c:pt>
                <c:pt idx="316">
                  <c:v>3.6966547284474549</c:v>
                </c:pt>
                <c:pt idx="317">
                  <c:v>3.699206228627594</c:v>
                </c:pt>
                <c:pt idx="318">
                  <c:v>3.7040480425143176</c:v>
                </c:pt>
                <c:pt idx="319">
                  <c:v>3.6979819678290289</c:v>
                </c:pt>
                <c:pt idx="320">
                  <c:v>3.7269029257769857</c:v>
                </c:pt>
                <c:pt idx="321">
                  <c:v>3.715251550556995</c:v>
                </c:pt>
                <c:pt idx="322">
                  <c:v>3.7216877298627153</c:v>
                </c:pt>
                <c:pt idx="323">
                  <c:v>3.7278782522997829</c:v>
                </c:pt>
                <c:pt idx="324">
                  <c:v>3.7297357108013047</c:v>
                </c:pt>
                <c:pt idx="325">
                  <c:v>3.7514058268609993</c:v>
                </c:pt>
                <c:pt idx="326">
                  <c:v>3.7399879360355146</c:v>
                </c:pt>
                <c:pt idx="327">
                  <c:v>3.7421638437841276</c:v>
                </c:pt>
                <c:pt idx="328">
                  <c:v>3.7382714252855727</c:v>
                </c:pt>
                <c:pt idx="329">
                  <c:v>3.7395061419779481</c:v>
                </c:pt>
                <c:pt idx="330">
                  <c:v>3.764805740015098</c:v>
                </c:pt>
                <c:pt idx="331">
                  <c:v>3.7515382621048685</c:v>
                </c:pt>
                <c:pt idx="332">
                  <c:v>3.7532334504042595</c:v>
                </c:pt>
                <c:pt idx="333">
                  <c:v>3.7483770401255097</c:v>
                </c:pt>
                <c:pt idx="334">
                  <c:v>3.7509947749115908</c:v>
                </c:pt>
                <c:pt idx="335">
                  <c:v>3.7779780844612509</c:v>
                </c:pt>
                <c:pt idx="336">
                  <c:v>3.7658716817289739</c:v>
                </c:pt>
                <c:pt idx="337">
                  <c:v>3.7686406030487429</c:v>
                </c:pt>
                <c:pt idx="338">
                  <c:v>3.766206188263479</c:v>
                </c:pt>
                <c:pt idx="339">
                  <c:v>3.7700141791449724</c:v>
                </c:pt>
                <c:pt idx="340">
                  <c:v>3.7968034852959929</c:v>
                </c:pt>
                <c:pt idx="341">
                  <c:v>3.7806516175854918</c:v>
                </c:pt>
              </c:numCache>
            </c:numRef>
          </c:val>
          <c:smooth val="0"/>
        </c:ser>
        <c:dLbls>
          <c:showLegendKey val="0"/>
          <c:showVal val="0"/>
          <c:showCatName val="0"/>
          <c:showSerName val="0"/>
          <c:showPercent val="0"/>
          <c:showBubbleSize val="0"/>
        </c:dLbls>
        <c:marker val="1"/>
        <c:smooth val="0"/>
        <c:axId val="85185664"/>
        <c:axId val="85187200"/>
      </c:lineChart>
      <c:dateAx>
        <c:axId val="85185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MX"/>
          </a:p>
        </c:txPr>
        <c:crossAx val="85187200"/>
        <c:crosses val="autoZero"/>
        <c:auto val="1"/>
        <c:lblOffset val="100"/>
        <c:baseTimeUnit val="days"/>
      </c:dateAx>
      <c:valAx>
        <c:axId val="85187200"/>
        <c:scaling>
          <c:orientation val="minMax"/>
          <c:max val="5"/>
          <c:min val="0"/>
        </c:scaling>
        <c:delete val="0"/>
        <c:axPos val="l"/>
        <c:minorGridlines>
          <c:spPr>
            <a:ln w="9525" cap="flat" cmpd="sng" algn="ctr">
              <a:solidFill>
                <a:schemeClr val="tx1">
                  <a:lumMod val="5000"/>
                  <a:lumOff val="95000"/>
                </a:schemeClr>
              </a:solidFill>
              <a:round/>
            </a:ln>
            <a:effectLst/>
          </c:spPr>
        </c:min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MX"/>
          </a:p>
        </c:txPr>
        <c:crossAx val="85185664"/>
        <c:crosses val="autoZero"/>
        <c:crossBetween val="between"/>
      </c:valAx>
      <c:valAx>
        <c:axId val="88277376"/>
        <c:scaling>
          <c:orientation val="minMax"/>
        </c:scaling>
        <c:delete val="0"/>
        <c:axPos val="r"/>
        <c:numFmt formatCode="_(* #,##0.00_);_(* \(#,##0.00\);_(* &quot;-&quot;??_);_(@_)"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MX"/>
          </a:p>
        </c:txPr>
        <c:crossAx val="88278912"/>
        <c:crosses val="max"/>
        <c:crossBetween val="between"/>
      </c:valAx>
      <c:dateAx>
        <c:axId val="88278912"/>
        <c:scaling>
          <c:orientation val="minMax"/>
        </c:scaling>
        <c:delete val="1"/>
        <c:axPos val="b"/>
        <c:numFmt formatCode="m/d/yyyy" sourceLinked="1"/>
        <c:majorTickMark val="out"/>
        <c:minorTickMark val="none"/>
        <c:tickLblPos val="nextTo"/>
        <c:crossAx val="88277376"/>
        <c:crosses val="autoZero"/>
        <c:auto val="1"/>
        <c:lblOffset val="100"/>
        <c:baseTimeUnit val="days"/>
      </c:dateAx>
      <c:spPr>
        <a:noFill/>
        <a:ln>
          <a:noFill/>
        </a:ln>
        <a:effectLst/>
      </c:spPr>
    </c:plotArea>
    <c:legend>
      <c:legendPos val="b"/>
      <c:layout>
        <c:manualLayout>
          <c:xMode val="edge"/>
          <c:yMode val="edge"/>
          <c:x val="0.26605127816934865"/>
          <c:y val="0.92731829488938211"/>
          <c:w val="0.49267458904244554"/>
          <c:h val="7.26817051106178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latin typeface="Century Gothic" panose="020B0502020202020204" pitchFamily="34" charset="0"/>
              </a:defRPr>
            </a:pPr>
            <a:r>
              <a:rPr lang="es-MX" sz="1600" dirty="0">
                <a:latin typeface="Century Gothic" panose="020B0502020202020204" pitchFamily="34" charset="0"/>
              </a:rPr>
              <a:t>Distribución del Portafolio</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FINVIT!$B$94:$B$98</c:f>
              <c:strCache>
                <c:ptCount val="5"/>
                <c:pt idx="0">
                  <c:v>Liquidez</c:v>
                </c:pt>
                <c:pt idx="1">
                  <c:v>Bancario</c:v>
                </c:pt>
                <c:pt idx="2">
                  <c:v>Real Guber</c:v>
                </c:pt>
                <c:pt idx="3">
                  <c:v>Nominal Guber</c:v>
                </c:pt>
                <c:pt idx="4">
                  <c:v>Corporativo</c:v>
                </c:pt>
              </c:strCache>
            </c:strRef>
          </c:cat>
          <c:val>
            <c:numRef>
              <c:f>FINVIT!$C$94:$C$98</c:f>
              <c:numCache>
                <c:formatCode>_-* #,##0_-;\-* #,##0_-;_-* "-"??_-;_-@_-</c:formatCode>
                <c:ptCount val="5"/>
                <c:pt idx="0">
                  <c:v>16171936.41</c:v>
                </c:pt>
                <c:pt idx="1">
                  <c:v>300551.73</c:v>
                </c:pt>
                <c:pt idx="2" formatCode="#,##0">
                  <c:v>3748327.0199999996</c:v>
                </c:pt>
                <c:pt idx="3">
                  <c:v>15125978.379999999</c:v>
                </c:pt>
                <c:pt idx="4">
                  <c:v>8615330.3400000017</c:v>
                </c:pt>
              </c:numCache>
            </c:numRef>
          </c:val>
        </c:ser>
        <c:dLbls>
          <c:showLegendKey val="0"/>
          <c:showVal val="0"/>
          <c:showCatName val="0"/>
          <c:showSerName val="0"/>
          <c:showPercent val="1"/>
          <c:showBubbleSize val="0"/>
          <c:showLeaderLines val="1"/>
        </c:dLbls>
      </c:pie3DChart>
    </c:plotArea>
    <c:legend>
      <c:legendPos val="t"/>
      <c:layout/>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Century Gothic" panose="020B0502020202020204" pitchFamily="34" charset="0"/>
              </a:defRPr>
            </a:pPr>
            <a:r>
              <a:rPr lang="es-MX" sz="1400" dirty="0">
                <a:latin typeface="Century Gothic" panose="020B0502020202020204" pitchFamily="34" charset="0"/>
              </a:rPr>
              <a:t>Distribución Guber</a:t>
            </a:r>
            <a:r>
              <a:rPr lang="es-MX" sz="1400" baseline="0" dirty="0">
                <a:latin typeface="Century Gothic" panose="020B0502020202020204" pitchFamily="34" charset="0"/>
              </a:rPr>
              <a:t> por Emisora</a:t>
            </a:r>
            <a:endParaRPr lang="es-MX" sz="1400" dirty="0">
              <a:latin typeface="Century Gothic" panose="020B0502020202020204" pitchFamily="34" charset="0"/>
            </a:endParaRPr>
          </a:p>
        </c:rich>
      </c:tx>
      <c:layout>
        <c:manualLayout>
          <c:xMode val="edge"/>
          <c:yMode val="edge"/>
          <c:x val="0.1106787301245568"/>
          <c:y val="5.1069295691796517E-2"/>
        </c:manualLayout>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FINVIT!$B$52:$B$56</c:f>
              <c:strCache>
                <c:ptCount val="5"/>
                <c:pt idx="0">
                  <c:v>CFECB</c:v>
                </c:pt>
                <c:pt idx="1">
                  <c:v>FNCOT</c:v>
                </c:pt>
                <c:pt idx="2">
                  <c:v>PEMEX</c:v>
                </c:pt>
                <c:pt idx="3">
                  <c:v>FEFA</c:v>
                </c:pt>
                <c:pt idx="4">
                  <c:v>BPA</c:v>
                </c:pt>
              </c:strCache>
            </c:strRef>
          </c:cat>
          <c:val>
            <c:numRef>
              <c:f>FINVIT!$C$52:$C$56</c:f>
              <c:numCache>
                <c:formatCode>_-* #,##0_-;\-* #,##0_-;_-* "-"??_-;_-@_-</c:formatCode>
                <c:ptCount val="5"/>
                <c:pt idx="0">
                  <c:v>400818.54</c:v>
                </c:pt>
                <c:pt idx="1">
                  <c:v>2399214.33</c:v>
                </c:pt>
                <c:pt idx="2">
                  <c:v>1969189.6600000001</c:v>
                </c:pt>
                <c:pt idx="3">
                  <c:v>3006354.81</c:v>
                </c:pt>
                <c:pt idx="4">
                  <c:v>7350401.04</c:v>
                </c:pt>
              </c:numCache>
            </c:numRef>
          </c:val>
        </c:ser>
        <c:dLbls>
          <c:showLegendKey val="0"/>
          <c:showVal val="0"/>
          <c:showCatName val="0"/>
          <c:showSerName val="0"/>
          <c:showPercent val="1"/>
          <c:showBubbleSize val="0"/>
          <c:showLeaderLines val="1"/>
        </c:dLbls>
      </c:pie3DChart>
    </c:plotArea>
    <c:legend>
      <c:legendPos val="t"/>
      <c:layout>
        <c:manualLayout>
          <c:xMode val="edge"/>
          <c:yMode val="edge"/>
          <c:x val="0.14341293970306263"/>
          <c:y val="0.18959490387023689"/>
          <c:w val="0.5618738680934956"/>
          <c:h val="6.5962975047852326E-2"/>
        </c:manualLayout>
      </c:layout>
      <c:overlay val="0"/>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Century Gothic" panose="020B0502020202020204" pitchFamily="34" charset="0"/>
              </a:defRPr>
            </a:pPr>
            <a:r>
              <a:rPr lang="es-MX" sz="1400" dirty="0">
                <a:latin typeface="Century Gothic" panose="020B0502020202020204" pitchFamily="34" charset="0"/>
              </a:rPr>
              <a:t>Distribución Corporativos por Emisora</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cat>
            <c:strRef>
              <c:f>FINVIT!$B$78:$B$89</c:f>
              <c:strCache>
                <c:ptCount val="11"/>
                <c:pt idx="0">
                  <c:v>AERMXCB</c:v>
                </c:pt>
                <c:pt idx="1">
                  <c:v>ALSEA</c:v>
                </c:pt>
                <c:pt idx="2">
                  <c:v>BNPPPF</c:v>
                </c:pt>
                <c:pt idx="3">
                  <c:v>DAIMLER</c:v>
                </c:pt>
                <c:pt idx="4">
                  <c:v>FORD</c:v>
                </c:pt>
                <c:pt idx="5">
                  <c:v>FACILSA</c:v>
                </c:pt>
                <c:pt idx="6">
                  <c:v>IDEAL</c:v>
                </c:pt>
                <c:pt idx="7">
                  <c:v>OSM</c:v>
                </c:pt>
                <c:pt idx="8">
                  <c:v>VWLEASE</c:v>
                </c:pt>
                <c:pt idx="9">
                  <c:v>CFCREDI</c:v>
                </c:pt>
                <c:pt idx="10">
                  <c:v>GAP</c:v>
                </c:pt>
              </c:strCache>
              <c:extLst/>
            </c:strRef>
          </c:cat>
          <c:val>
            <c:numRef>
              <c:f>FINVIT!$C$78:$C$89</c:f>
              <c:numCache>
                <c:formatCode>_-* #,##0_-;\-* #,##0_-;_-* "-"??_-;_-@_-</c:formatCode>
                <c:ptCount val="11"/>
                <c:pt idx="0">
                  <c:v>1020095.3</c:v>
                </c:pt>
                <c:pt idx="1">
                  <c:v>175867.4</c:v>
                </c:pt>
                <c:pt idx="2">
                  <c:v>500197.51</c:v>
                </c:pt>
                <c:pt idx="3">
                  <c:v>250517.81</c:v>
                </c:pt>
                <c:pt idx="4">
                  <c:v>1003010.95</c:v>
                </c:pt>
                <c:pt idx="5">
                  <c:v>596504.57999999996</c:v>
                </c:pt>
                <c:pt idx="6">
                  <c:v>497715.24</c:v>
                </c:pt>
                <c:pt idx="7">
                  <c:v>1202197.6100000001</c:v>
                </c:pt>
                <c:pt idx="8">
                  <c:v>287563.73</c:v>
                </c:pt>
                <c:pt idx="9">
                  <c:v>300551.73</c:v>
                </c:pt>
                <c:pt idx="10">
                  <c:v>995626.44</c:v>
                </c:pt>
              </c:numCache>
              <c:extLst/>
            </c:numRef>
          </c:val>
        </c:ser>
        <c:dLbls>
          <c:showLegendKey val="0"/>
          <c:showVal val="0"/>
          <c:showCatName val="0"/>
          <c:showSerName val="0"/>
          <c:showPercent val="0"/>
          <c:showBubbleSize val="0"/>
        </c:dLbls>
        <c:gapWidth val="150"/>
        <c:shape val="box"/>
        <c:axId val="90487040"/>
        <c:axId val="90492928"/>
        <c:axId val="0"/>
      </c:bar3DChart>
      <c:catAx>
        <c:axId val="90487040"/>
        <c:scaling>
          <c:orientation val="minMax"/>
        </c:scaling>
        <c:delete val="0"/>
        <c:axPos val="b"/>
        <c:numFmt formatCode="General" sourceLinked="0"/>
        <c:majorTickMark val="none"/>
        <c:minorTickMark val="none"/>
        <c:tickLblPos val="nextTo"/>
        <c:crossAx val="90492928"/>
        <c:crosses val="autoZero"/>
        <c:auto val="1"/>
        <c:lblAlgn val="ctr"/>
        <c:lblOffset val="100"/>
        <c:noMultiLvlLbl val="0"/>
      </c:catAx>
      <c:valAx>
        <c:axId val="90492928"/>
        <c:scaling>
          <c:orientation val="minMax"/>
        </c:scaling>
        <c:delete val="0"/>
        <c:axPos val="l"/>
        <c:majorGridlines/>
        <c:numFmt formatCode="_-* #,##0_-;\-* #,##0_-;_-* &quot;-&quot;??_-;_-@_-" sourceLinked="1"/>
        <c:majorTickMark val="none"/>
        <c:minorTickMark val="none"/>
        <c:tickLblPos val="nextTo"/>
        <c:crossAx val="90487040"/>
        <c:crosses val="autoZero"/>
        <c:crossBetween val="between"/>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sz="1600" dirty="0">
                <a:latin typeface="Century Gothic" panose="020B0502020202020204" pitchFamily="34" charset="0"/>
              </a:rPr>
              <a:t>Composición</a:t>
            </a:r>
            <a:r>
              <a:rPr lang="en-US" sz="1600" baseline="0" dirty="0">
                <a:latin typeface="Century Gothic" panose="020B0502020202020204" pitchFamily="34" charset="0"/>
              </a:rPr>
              <a:t> portafolio FANVIT por clase de activo al 15 de agosto de 2016</a:t>
            </a:r>
            <a:endParaRPr lang="en-US" sz="1600" dirty="0">
              <a:latin typeface="Century Gothic" panose="020B0502020202020204" pitchFamily="34" charset="0"/>
            </a:endParaRPr>
          </a:p>
        </c:rich>
      </c:tx>
      <c:layout>
        <c:manualLayout>
          <c:xMode val="edge"/>
          <c:yMode val="edge"/>
          <c:x val="0.12480145986065427"/>
          <c:y val="4.0133779264214048E-2"/>
        </c:manualLayout>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6879629629629631"/>
          <c:w val="0.93888888888888888"/>
          <c:h val="0.56974482356372125"/>
        </c:manualLayout>
      </c:layout>
      <c:pie3D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tint val="100000"/>
                      <a:shade val="100000"/>
                      <a:satMod val="130000"/>
                    </a:schemeClr>
                  </a:gs>
                  <a:gs pos="100000">
                    <a:schemeClr val="accent2">
                      <a:lumMod val="60000"/>
                      <a:tint val="50000"/>
                      <a:shade val="100000"/>
                      <a:satMod val="350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COMITE!$B$2:$B$9</c:f>
              <c:strCache>
                <c:ptCount val="8"/>
                <c:pt idx="0">
                  <c:v>Renta fija Nominal</c:v>
                </c:pt>
                <c:pt idx="1">
                  <c:v>Renta Fija Revisable</c:v>
                </c:pt>
                <c:pt idx="2">
                  <c:v>Renta Fija Real</c:v>
                </c:pt>
                <c:pt idx="3">
                  <c:v>Renta Variable</c:v>
                </c:pt>
                <c:pt idx="4">
                  <c:v>FIBRAS</c:v>
                </c:pt>
                <c:pt idx="5">
                  <c:v>CKDs</c:v>
                </c:pt>
                <c:pt idx="6">
                  <c:v>Liquidez</c:v>
                </c:pt>
                <c:pt idx="7">
                  <c:v>Divisas</c:v>
                </c:pt>
              </c:strCache>
            </c:strRef>
          </c:cat>
          <c:val>
            <c:numRef>
              <c:f>COMITE!$E$2:$E$9</c:f>
              <c:numCache>
                <c:formatCode>0.00%</c:formatCode>
                <c:ptCount val="8"/>
                <c:pt idx="0">
                  <c:v>0.3755057292723567</c:v>
                </c:pt>
                <c:pt idx="1">
                  <c:v>0.17516081148478538</c:v>
                </c:pt>
                <c:pt idx="2">
                  <c:v>0.33466855483393382</c:v>
                </c:pt>
                <c:pt idx="3">
                  <c:v>5.6308222719455167E-2</c:v>
                </c:pt>
                <c:pt idx="4">
                  <c:v>1.4136773388702735E-2</c:v>
                </c:pt>
                <c:pt idx="6">
                  <c:v>4.2605807143802257E-2</c:v>
                </c:pt>
                <c:pt idx="7">
                  <c:v>2.8106232700887853E-4</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81616951006124239"/>
          <c:y val="0.29948789354942207"/>
          <c:w val="0.12460520559930011"/>
          <c:h val="0.46701443569553808"/>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Estructurados Nominal</a:t>
            </a:r>
            <a:br>
              <a:rPr lang="en-US" dirty="0">
                <a:latin typeface="Century Gothic" panose="020B0502020202020204" pitchFamily="34" charset="0"/>
              </a:rPr>
            </a:br>
            <a:r>
              <a:rPr lang="en-US" dirty="0">
                <a:latin typeface="Century Gothic" panose="020B0502020202020204" pitchFamily="34" charset="0"/>
              </a:rPr>
              <a:t>1.46% del portafolio</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6879629629629631"/>
          <c:w val="0.93888888888888888"/>
          <c:h val="0.56974482356372125"/>
        </c:manualLayout>
      </c:layout>
      <c:pie3DChart>
        <c:varyColors val="1"/>
        <c:ser>
          <c:idx val="0"/>
          <c:order val="0"/>
          <c:tx>
            <c:strRef>
              <c:f>COMITE!$B$24</c:f>
              <c:strCache>
                <c:ptCount val="1"/>
                <c:pt idx="0">
                  <c:v>Estructurados Nominal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COMITE!$B$25:$B$26</c:f>
              <c:strCache>
                <c:ptCount val="2"/>
                <c:pt idx="0">
                  <c:v>91_ACOSTCB_15</c:v>
                </c:pt>
                <c:pt idx="1">
                  <c:v>91_GHOCB_14</c:v>
                </c:pt>
              </c:strCache>
            </c:strRef>
          </c:cat>
          <c:val>
            <c:numRef>
              <c:f>COMITE!$C$25:$C$26</c:f>
              <c:numCache>
                <c:formatCode>0.00%</c:formatCode>
                <c:ptCount val="2"/>
                <c:pt idx="0">
                  <c:v>0.5173522360498225</c:v>
                </c:pt>
                <c:pt idx="1">
                  <c:v>0.4826477639501775</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76339173228346446"/>
          <c:y val="0.4450226013414989"/>
          <c:w val="0.23432742782152235"/>
          <c:h val="0.2401625838436862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Estructurados</a:t>
            </a:r>
            <a:r>
              <a:rPr lang="en-US" baseline="0" dirty="0">
                <a:latin typeface="Century Gothic" panose="020B0502020202020204" pitchFamily="34" charset="0"/>
              </a:rPr>
              <a:t> Real</a:t>
            </a:r>
            <a:r>
              <a:rPr lang="en-US" dirty="0">
                <a:latin typeface="Century Gothic" panose="020B0502020202020204" pitchFamily="34" charset="0"/>
              </a:rPr>
              <a:t/>
            </a:r>
            <a:br>
              <a:rPr lang="en-US" dirty="0">
                <a:latin typeface="Century Gothic" panose="020B0502020202020204" pitchFamily="34" charset="0"/>
              </a:rPr>
            </a:br>
            <a:r>
              <a:rPr lang="en-US" dirty="0">
                <a:latin typeface="Century Gothic" panose="020B0502020202020204" pitchFamily="34" charset="0"/>
              </a:rPr>
              <a:t>2.85% del portafolio</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6879629629629631"/>
          <c:w val="0.93888888888888888"/>
          <c:h val="0.56974482356372125"/>
        </c:manualLayout>
      </c:layout>
      <c:pie3DChart>
        <c:varyColors val="1"/>
        <c:ser>
          <c:idx val="0"/>
          <c:order val="0"/>
          <c:tx>
            <c:strRef>
              <c:f>COMITE!$B$40</c:f>
              <c:strCache>
                <c:ptCount val="1"/>
                <c:pt idx="0">
                  <c:v>Estructurados real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COMITE!$B$41:$B$43</c:f>
              <c:strCache>
                <c:ptCount val="3"/>
                <c:pt idx="0">
                  <c:v>90_CHIHCB_13U</c:v>
                </c:pt>
                <c:pt idx="1">
                  <c:v>91_OPI_15U</c:v>
                </c:pt>
                <c:pt idx="2">
                  <c:v>90_PAMMCB_14U</c:v>
                </c:pt>
              </c:strCache>
            </c:strRef>
          </c:cat>
          <c:val>
            <c:numRef>
              <c:f>COMITE!$C$41:$C$43</c:f>
              <c:numCache>
                <c:formatCode>0.00%</c:formatCode>
                <c:ptCount val="3"/>
                <c:pt idx="0">
                  <c:v>0.11468415291503646</c:v>
                </c:pt>
                <c:pt idx="1">
                  <c:v>9.1150296069679421E-2</c:v>
                </c:pt>
                <c:pt idx="2">
                  <c:v>0.79416555101528419</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76339173228346446"/>
          <c:y val="0.4450226013414989"/>
          <c:w val="0.23432742782152235"/>
          <c:h val="0.2401625838436862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CKDs</a:t>
            </a:r>
            <a:br>
              <a:rPr lang="en-US" dirty="0">
                <a:latin typeface="Century Gothic" panose="020B0502020202020204" pitchFamily="34" charset="0"/>
              </a:rPr>
            </a:br>
            <a:r>
              <a:rPr lang="en-US" dirty="0">
                <a:latin typeface="Century Gothic" panose="020B0502020202020204" pitchFamily="34" charset="0"/>
              </a:rPr>
              <a:t>0.13% del portafolio</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6879629629629631"/>
          <c:w val="0.93888888888888888"/>
          <c:h val="0.56974482356372125"/>
        </c:manualLayout>
      </c:layout>
      <c:pie3DChart>
        <c:varyColors val="1"/>
        <c:ser>
          <c:idx val="1"/>
          <c:order val="0"/>
          <c:tx>
            <c:strRef>
              <c:f>COMITE!$B$56</c:f>
              <c:strCache>
                <c:ptCount val="1"/>
                <c:pt idx="0">
                  <c:v>CKDs</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COMITE!$B$57</c:f>
              <c:strCache>
                <c:ptCount val="1"/>
                <c:pt idx="0">
                  <c:v>1R_FCICK_16</c:v>
                </c:pt>
              </c:strCache>
            </c:strRef>
          </c:cat>
          <c:val>
            <c:numRef>
              <c:f>COMITE!$C$57</c:f>
              <c:numCache>
                <c:formatCode>0.00%</c:formatCode>
                <c:ptCount val="1"/>
                <c:pt idx="0">
                  <c:v>1</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76339173228346446"/>
          <c:y val="0.4450226013414989"/>
          <c:w val="0.17308484484132222"/>
          <c:h val="8.0645725735895929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dirty="0"/>
              <a:t>CB Real</a:t>
            </a:r>
            <a:br>
              <a:rPr lang="en-US" dirty="0"/>
            </a:br>
            <a:r>
              <a:rPr lang="en-US" dirty="0"/>
              <a:t>5.86% del portafolio</a:t>
            </a:r>
          </a:p>
        </c:rich>
      </c:tx>
      <c:layout/>
      <c:overlay val="0"/>
      <c:spPr>
        <a:noFill/>
        <a:ln>
          <a:noFill/>
        </a:ln>
        <a:effectLst/>
      </c:spPr>
    </c:title>
    <c:autoTitleDeleted val="0"/>
    <c:plotArea>
      <c:layout>
        <c:manualLayout>
          <c:layoutTarget val="inner"/>
          <c:xMode val="edge"/>
          <c:yMode val="edge"/>
          <c:x val="2.3980815347721823E-2"/>
          <c:y val="0.28016008107847734"/>
          <c:w val="0.88613115806567344"/>
          <c:h val="0.53944179806675074"/>
        </c:manualLayout>
      </c:layout>
      <c:barChart>
        <c:barDir val="col"/>
        <c:grouping val="clustered"/>
        <c:varyColors val="0"/>
        <c:ser>
          <c:idx val="0"/>
          <c:order val="0"/>
          <c:tx>
            <c:strRef>
              <c:f>COMITE!$B$72</c:f>
              <c:strCache>
                <c:ptCount val="1"/>
                <c:pt idx="0">
                  <c:v>CB REAL</c:v>
                </c:pt>
              </c:strCache>
            </c:strRef>
          </c:tx>
          <c:spPr>
            <a:solidFill>
              <a:schemeClr val="accent1"/>
            </a:solidFill>
            <a:ln>
              <a:noFill/>
            </a:ln>
            <a:effectLst/>
          </c:spPr>
          <c:invertIfNegative val="0"/>
          <c:dPt>
            <c:idx val="0"/>
            <c:invertIfNegative val="0"/>
            <c:bubble3D val="0"/>
          </c:dPt>
          <c:dPt>
            <c:idx val="1"/>
            <c:invertIfNegative val="0"/>
            <c:bubble3D val="0"/>
          </c:dPt>
          <c:dPt>
            <c:idx val="2"/>
            <c:invertIfNegative val="0"/>
            <c:bubble3D val="0"/>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COMITE!$B$73:$B$85</c:f>
              <c:strCache>
                <c:ptCount val="13"/>
                <c:pt idx="0">
                  <c:v>91_TENIXCB_14U</c:v>
                </c:pt>
                <c:pt idx="1">
                  <c:v>91_CAMSCB_13U</c:v>
                </c:pt>
                <c:pt idx="2">
                  <c:v>91_CARDLCB_10U</c:v>
                </c:pt>
                <c:pt idx="3">
                  <c:v>91_PSBCB_12U</c:v>
                </c:pt>
                <c:pt idx="4">
                  <c:v>94_BACOMER_07U</c:v>
                </c:pt>
                <c:pt idx="5">
                  <c:v>95_TFOVICB_15U</c:v>
                </c:pt>
                <c:pt idx="6">
                  <c:v>95_TFOVIS_10-3U</c:v>
                </c:pt>
                <c:pt idx="7">
                  <c:v>95_TFOVIS_12-3U</c:v>
                </c:pt>
                <c:pt idx="8">
                  <c:v>95_TFOVIS_13-2U</c:v>
                </c:pt>
                <c:pt idx="9">
                  <c:v>95_TFOVIS_14-3U</c:v>
                </c:pt>
                <c:pt idx="10">
                  <c:v>95_CFECB_09-2U</c:v>
                </c:pt>
                <c:pt idx="11">
                  <c:v>95_PEMEX_09U</c:v>
                </c:pt>
                <c:pt idx="12">
                  <c:v>95_PEMEX_10U</c:v>
                </c:pt>
              </c:strCache>
            </c:strRef>
          </c:cat>
          <c:val>
            <c:numRef>
              <c:f>COMITE!$C$73:$C$85</c:f>
              <c:numCache>
                <c:formatCode>0.00%</c:formatCode>
                <c:ptCount val="13"/>
                <c:pt idx="0">
                  <c:v>3.1571133604797623E-2</c:v>
                </c:pt>
                <c:pt idx="1">
                  <c:v>0.21618214203437089</c:v>
                </c:pt>
                <c:pt idx="2">
                  <c:v>9.6860982400516438E-2</c:v>
                </c:pt>
                <c:pt idx="3">
                  <c:v>9.1218018924541844E-2</c:v>
                </c:pt>
                <c:pt idx="4">
                  <c:v>0.12437165593538627</c:v>
                </c:pt>
                <c:pt idx="5">
                  <c:v>0.19572934220012631</c:v>
                </c:pt>
                <c:pt idx="6">
                  <c:v>6.2096470957833799E-3</c:v>
                </c:pt>
                <c:pt idx="7">
                  <c:v>1.8841808065232269E-2</c:v>
                </c:pt>
                <c:pt idx="8">
                  <c:v>4.2011745472432721E-2</c:v>
                </c:pt>
                <c:pt idx="9">
                  <c:v>1.462292871721238E-2</c:v>
                </c:pt>
                <c:pt idx="10">
                  <c:v>6.051466144808592E-2</c:v>
                </c:pt>
                <c:pt idx="11">
                  <c:v>9.7946200515262219E-2</c:v>
                </c:pt>
                <c:pt idx="12">
                  <c:v>3.9197335862517571E-3</c:v>
                </c:pt>
              </c:numCache>
            </c:numRef>
          </c:val>
        </c:ser>
        <c:dLbls>
          <c:showLegendKey val="0"/>
          <c:showVal val="0"/>
          <c:showCatName val="0"/>
          <c:showSerName val="0"/>
          <c:showPercent val="0"/>
          <c:showBubbleSize val="0"/>
        </c:dLbls>
        <c:gapWidth val="219"/>
        <c:overlap val="-27"/>
        <c:axId val="90703360"/>
        <c:axId val="90704896"/>
      </c:barChart>
      <c:catAx>
        <c:axId val="9070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90704896"/>
        <c:crosses val="autoZero"/>
        <c:auto val="1"/>
        <c:lblAlgn val="ctr"/>
        <c:lblOffset val="100"/>
        <c:noMultiLvlLbl val="0"/>
      </c:catAx>
      <c:valAx>
        <c:axId val="9070489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9070336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dirty="0"/>
              <a:t>CB Nominal</a:t>
            </a:r>
            <a:br>
              <a:rPr lang="en-US" dirty="0"/>
            </a:br>
            <a:r>
              <a:rPr lang="en-US" dirty="0"/>
              <a:t>30.28% del portafolio</a:t>
            </a:r>
          </a:p>
        </c:rich>
      </c:tx>
      <c:layout/>
      <c:overlay val="0"/>
      <c:spPr>
        <a:noFill/>
        <a:ln>
          <a:noFill/>
        </a:ln>
        <a:effectLst/>
      </c:spPr>
    </c:title>
    <c:autoTitleDeleted val="0"/>
    <c:plotArea>
      <c:layout>
        <c:manualLayout>
          <c:layoutTarget val="inner"/>
          <c:xMode val="edge"/>
          <c:yMode val="edge"/>
          <c:x val="2.3980815347721823E-2"/>
          <c:y val="0.28016008107847734"/>
          <c:w val="0.94538867613859623"/>
          <c:h val="0.53944179806675074"/>
        </c:manualLayout>
      </c:layout>
      <c:barChart>
        <c:barDir val="col"/>
        <c:grouping val="clustered"/>
        <c:varyColors val="0"/>
        <c:ser>
          <c:idx val="0"/>
          <c:order val="0"/>
          <c:tx>
            <c:strRef>
              <c:f>COMITE!$B$93</c:f>
              <c:strCache>
                <c:ptCount val="1"/>
                <c:pt idx="0">
                  <c:v>CB NOMINAL</c:v>
                </c:pt>
              </c:strCache>
            </c:strRef>
          </c:tx>
          <c:spPr>
            <a:solidFill>
              <a:schemeClr val="accent1"/>
            </a:solidFill>
            <a:ln>
              <a:noFill/>
            </a:ln>
            <a:effectLst/>
          </c:spPr>
          <c:invertIfNegative val="0"/>
          <c:dPt>
            <c:idx val="0"/>
            <c:invertIfNegative val="0"/>
            <c:bubble3D val="0"/>
          </c:dPt>
          <c:dPt>
            <c:idx val="1"/>
            <c:invertIfNegative val="0"/>
            <c:bubble3D val="0"/>
          </c:dPt>
          <c:dPt>
            <c:idx val="2"/>
            <c:invertIfNegative val="0"/>
            <c:bubble3D val="0"/>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COMITE!$B$94:$B$123</c:f>
              <c:strCache>
                <c:ptCount val="30"/>
                <c:pt idx="0">
                  <c:v>91_DOIXCB_15</c:v>
                </c:pt>
                <c:pt idx="1">
                  <c:v>91_FUNO_13-2</c:v>
                </c:pt>
                <c:pt idx="2">
                  <c:v>91_HERDEZ_13</c:v>
                </c:pt>
                <c:pt idx="3">
                  <c:v>91_INCARSO_15</c:v>
                </c:pt>
                <c:pt idx="4">
                  <c:v>91_RCO_14</c:v>
                </c:pt>
                <c:pt idx="5">
                  <c:v>91_GASN_15</c:v>
                </c:pt>
                <c:pt idx="6">
                  <c:v>91_TELMEX_07</c:v>
                </c:pt>
                <c:pt idx="7">
                  <c:v>91_OSM_15</c:v>
                </c:pt>
                <c:pt idx="8">
                  <c:v>91_PASACB_11</c:v>
                </c:pt>
                <c:pt idx="9">
                  <c:v>91_PROIN_10-2</c:v>
                </c:pt>
                <c:pt idx="10">
                  <c:v>91_KOF_13</c:v>
                </c:pt>
                <c:pt idx="11">
                  <c:v>91_OMA_14</c:v>
                </c:pt>
                <c:pt idx="12">
                  <c:v>93_ARREACT_07415</c:v>
                </c:pt>
                <c:pt idx="13">
                  <c:v>JE_AMX_0624</c:v>
                </c:pt>
                <c:pt idx="14">
                  <c:v>JE_AMX_1122</c:v>
                </c:pt>
                <c:pt idx="15">
                  <c:v>JE_TLEVISA_0443</c:v>
                </c:pt>
                <c:pt idx="16">
                  <c:v>D2_AMXL771_181236</c:v>
                </c:pt>
                <c:pt idx="17">
                  <c:v>D2_REDC933_280610</c:v>
                </c:pt>
                <c:pt idx="18">
                  <c:v>95_CFE_10-2</c:v>
                </c:pt>
                <c:pt idx="19">
                  <c:v>95_CFE_13-2</c:v>
                </c:pt>
                <c:pt idx="20">
                  <c:v>95_CFE_14-2</c:v>
                </c:pt>
                <c:pt idx="21">
                  <c:v>95_CFECB_12</c:v>
                </c:pt>
                <c:pt idx="22">
                  <c:v>95_CIENCB_15</c:v>
                </c:pt>
                <c:pt idx="23">
                  <c:v>95_PEMEX_11-3</c:v>
                </c:pt>
                <c:pt idx="24">
                  <c:v>95_PEMEX_13-2</c:v>
                </c:pt>
                <c:pt idx="25">
                  <c:v>95_PEMEX_14-2</c:v>
                </c:pt>
                <c:pt idx="26">
                  <c:v>95_FEFA_15-5</c:v>
                </c:pt>
                <c:pt idx="27">
                  <c:v>CD_BANOB_14-2</c:v>
                </c:pt>
                <c:pt idx="28">
                  <c:v>CD_NAFF_240308</c:v>
                </c:pt>
                <c:pt idx="29">
                  <c:v>CD_NAFF_250307</c:v>
                </c:pt>
              </c:strCache>
            </c:strRef>
          </c:cat>
          <c:val>
            <c:numRef>
              <c:f>COMITE!$C$94:$C$123</c:f>
              <c:numCache>
                <c:formatCode>0.00%</c:formatCode>
                <c:ptCount val="30"/>
                <c:pt idx="0">
                  <c:v>1.2692166766745552E-2</c:v>
                </c:pt>
                <c:pt idx="1">
                  <c:v>7.4513885166811273E-3</c:v>
                </c:pt>
                <c:pt idx="2">
                  <c:v>9.2699319389102138E-3</c:v>
                </c:pt>
                <c:pt idx="3">
                  <c:v>4.0612042557010199E-3</c:v>
                </c:pt>
                <c:pt idx="4">
                  <c:v>3.2540256520114772E-3</c:v>
                </c:pt>
                <c:pt idx="5">
                  <c:v>1.0953437830858458E-2</c:v>
                </c:pt>
                <c:pt idx="6">
                  <c:v>4.2222597983203346E-2</c:v>
                </c:pt>
                <c:pt idx="7">
                  <c:v>8.1884880830756235E-2</c:v>
                </c:pt>
                <c:pt idx="8">
                  <c:v>4.3316126137488642E-2</c:v>
                </c:pt>
                <c:pt idx="9">
                  <c:v>2.5991695743578132E-2</c:v>
                </c:pt>
                <c:pt idx="10">
                  <c:v>1.8690976621097612E-2</c:v>
                </c:pt>
                <c:pt idx="11">
                  <c:v>2.5917776150657821E-3</c:v>
                </c:pt>
                <c:pt idx="12">
                  <c:v>4.1675466424007475E-3</c:v>
                </c:pt>
                <c:pt idx="13">
                  <c:v>2.2725165672725166E-2</c:v>
                </c:pt>
                <c:pt idx="14">
                  <c:v>2.4941146473296413E-2</c:v>
                </c:pt>
                <c:pt idx="15">
                  <c:v>1.2147341290260516E-2</c:v>
                </c:pt>
                <c:pt idx="16">
                  <c:v>3.7527276081355987E-3</c:v>
                </c:pt>
                <c:pt idx="17">
                  <c:v>1.3181995240318108E-2</c:v>
                </c:pt>
                <c:pt idx="18">
                  <c:v>3.1800515766713625E-2</c:v>
                </c:pt>
                <c:pt idx="19">
                  <c:v>2.8118737065667889E-2</c:v>
                </c:pt>
                <c:pt idx="20">
                  <c:v>3.1894948915747845E-2</c:v>
                </c:pt>
                <c:pt idx="21">
                  <c:v>9.5056240728494334E-2</c:v>
                </c:pt>
                <c:pt idx="22">
                  <c:v>3.2141225066264413E-2</c:v>
                </c:pt>
                <c:pt idx="23">
                  <c:v>4.0753991792291139E-2</c:v>
                </c:pt>
                <c:pt idx="24">
                  <c:v>7.9896135726942596E-2</c:v>
                </c:pt>
                <c:pt idx="25">
                  <c:v>8.7458566522117434E-2</c:v>
                </c:pt>
                <c:pt idx="26">
                  <c:v>4.0326783102333098E-2</c:v>
                </c:pt>
                <c:pt idx="27">
                  <c:v>3.8250560307362194E-2</c:v>
                </c:pt>
                <c:pt idx="28">
                  <c:v>0.10587617940058706</c:v>
                </c:pt>
                <c:pt idx="29">
                  <c:v>4.5129982786244291E-2</c:v>
                </c:pt>
              </c:numCache>
            </c:numRef>
          </c:val>
        </c:ser>
        <c:dLbls>
          <c:showLegendKey val="0"/>
          <c:showVal val="0"/>
          <c:showCatName val="0"/>
          <c:showSerName val="0"/>
          <c:showPercent val="0"/>
          <c:showBubbleSize val="0"/>
        </c:dLbls>
        <c:gapWidth val="219"/>
        <c:overlap val="-27"/>
        <c:axId val="90729856"/>
        <c:axId val="90743936"/>
      </c:barChart>
      <c:catAx>
        <c:axId val="9072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90743936"/>
        <c:crosses val="autoZero"/>
        <c:auto val="1"/>
        <c:lblAlgn val="ctr"/>
        <c:lblOffset val="100"/>
        <c:noMultiLvlLbl val="0"/>
      </c:catAx>
      <c:valAx>
        <c:axId val="9074393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90729856"/>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dirty="0"/>
              <a:t>CB Revisable</a:t>
            </a:r>
            <a:br>
              <a:rPr lang="en-US" dirty="0"/>
            </a:br>
            <a:r>
              <a:rPr lang="en-US" dirty="0"/>
              <a:t>17.52% del portafolio</a:t>
            </a:r>
          </a:p>
        </c:rich>
      </c:tx>
      <c:layout/>
      <c:overlay val="0"/>
      <c:spPr>
        <a:noFill/>
        <a:ln>
          <a:noFill/>
        </a:ln>
        <a:effectLst/>
      </c:spPr>
    </c:title>
    <c:autoTitleDeleted val="0"/>
    <c:plotArea>
      <c:layout>
        <c:manualLayout>
          <c:layoutTarget val="inner"/>
          <c:xMode val="edge"/>
          <c:yMode val="edge"/>
          <c:x val="3.5783295140623832E-2"/>
          <c:y val="0.17788725492134796"/>
          <c:w val="0.94538867613859623"/>
          <c:h val="0.56353091042385162"/>
        </c:manualLayout>
      </c:layout>
      <c:barChart>
        <c:barDir val="col"/>
        <c:grouping val="clustered"/>
        <c:varyColors val="0"/>
        <c:ser>
          <c:idx val="0"/>
          <c:order val="0"/>
          <c:tx>
            <c:strRef>
              <c:f>COMITE!$B$127</c:f>
              <c:strCache>
                <c:ptCount val="1"/>
                <c:pt idx="0">
                  <c:v>CB REVISABLE</c:v>
                </c:pt>
              </c:strCache>
            </c:strRef>
          </c:tx>
          <c:spPr>
            <a:solidFill>
              <a:schemeClr val="accent1"/>
            </a:solidFill>
            <a:ln>
              <a:noFill/>
            </a:ln>
            <a:effectLst/>
          </c:spPr>
          <c:invertIfNegative val="0"/>
          <c:dPt>
            <c:idx val="0"/>
            <c:invertIfNegative val="0"/>
            <c:bubble3D val="0"/>
          </c:dPt>
          <c:dPt>
            <c:idx val="1"/>
            <c:invertIfNegative val="0"/>
            <c:bubble3D val="0"/>
          </c:dPt>
          <c:dPt>
            <c:idx val="2"/>
            <c:invertIfNegative val="0"/>
            <c:bubble3D val="0"/>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COMITE!$B$128:$B$163</c:f>
              <c:strCache>
                <c:ptCount val="36"/>
                <c:pt idx="0">
                  <c:v>90_CBPF_48</c:v>
                </c:pt>
                <c:pt idx="1">
                  <c:v>91_ABCCB_14-2</c:v>
                </c:pt>
                <c:pt idx="2">
                  <c:v>91_ABCCB_15</c:v>
                </c:pt>
                <c:pt idx="3">
                  <c:v>91_ALSEA_15</c:v>
                </c:pt>
                <c:pt idx="4">
                  <c:v>91_EXITUCB_15</c:v>
                </c:pt>
                <c:pt idx="5">
                  <c:v>91_HOLCIM_15</c:v>
                </c:pt>
                <c:pt idx="6">
                  <c:v>91_RCENTRO_14</c:v>
                </c:pt>
                <c:pt idx="7">
                  <c:v>91_TIPCB_14</c:v>
                </c:pt>
                <c:pt idx="8">
                  <c:v>91_OSM_15-2</c:v>
                </c:pt>
                <c:pt idx="9">
                  <c:v>91_FORD_14</c:v>
                </c:pt>
                <c:pt idx="10">
                  <c:v>91_LAB_14</c:v>
                </c:pt>
                <c:pt idx="11">
                  <c:v>91_DAIMLER_15-2</c:v>
                </c:pt>
                <c:pt idx="12">
                  <c:v>91_DIMEXCB_15</c:v>
                </c:pt>
                <c:pt idx="13">
                  <c:v>91_UFINCB_15</c:v>
                </c:pt>
                <c:pt idx="14">
                  <c:v>91_AERMXCB_15</c:v>
                </c:pt>
                <c:pt idx="15">
                  <c:v>91_CFCREDI_15</c:v>
                </c:pt>
                <c:pt idx="16">
                  <c:v>91_FINN_15</c:v>
                </c:pt>
                <c:pt idx="17">
                  <c:v>91_CREAL_15</c:v>
                </c:pt>
                <c:pt idx="18">
                  <c:v>91_FUNO_13</c:v>
                </c:pt>
                <c:pt idx="19">
                  <c:v>91_LAB_13</c:v>
                </c:pt>
                <c:pt idx="20">
                  <c:v>91_TLEVISA_15</c:v>
                </c:pt>
                <c:pt idx="21">
                  <c:v>91_TLEVISA_14</c:v>
                </c:pt>
                <c:pt idx="22">
                  <c:v>91_ALSEA_13</c:v>
                </c:pt>
                <c:pt idx="23">
                  <c:v>91_LAB_13-2</c:v>
                </c:pt>
                <c:pt idx="24">
                  <c:v>91_MFRISCO_13</c:v>
                </c:pt>
                <c:pt idx="25">
                  <c:v>91_FNACTIV_15</c:v>
                </c:pt>
                <c:pt idx="26">
                  <c:v>91_MERCFCB_15-2</c:v>
                </c:pt>
                <c:pt idx="27">
                  <c:v>93_ABNGOA_01715</c:v>
                </c:pt>
                <c:pt idx="28">
                  <c:v>93_FACTOR_00815</c:v>
                </c:pt>
                <c:pt idx="29">
                  <c:v>93_FACTOR_00915</c:v>
                </c:pt>
                <c:pt idx="30">
                  <c:v>94_CSBANCO_14</c:v>
                </c:pt>
                <c:pt idx="31">
                  <c:v>F_BANCREA_15001</c:v>
                </c:pt>
                <c:pt idx="32">
                  <c:v>95_CFE_13</c:v>
                </c:pt>
                <c:pt idx="33">
                  <c:v>92_FEFA_02216</c:v>
                </c:pt>
                <c:pt idx="34">
                  <c:v>92_FEFA_02416</c:v>
                </c:pt>
                <c:pt idx="35">
                  <c:v>95_PEMEX_14</c:v>
                </c:pt>
              </c:strCache>
            </c:strRef>
          </c:cat>
          <c:val>
            <c:numRef>
              <c:f>COMITE!$C$128:$C$163</c:f>
              <c:numCache>
                <c:formatCode>0.00%</c:formatCode>
                <c:ptCount val="36"/>
                <c:pt idx="0">
                  <c:v>3.5788632994053021E-2</c:v>
                </c:pt>
                <c:pt idx="1">
                  <c:v>1.6300938734006353E-2</c:v>
                </c:pt>
                <c:pt idx="2">
                  <c:v>1.5776680832767682E-2</c:v>
                </c:pt>
                <c:pt idx="3">
                  <c:v>3.9103947236620001E-2</c:v>
                </c:pt>
                <c:pt idx="4">
                  <c:v>1.6908085444331554E-2</c:v>
                </c:pt>
                <c:pt idx="5">
                  <c:v>1.5391282814565015E-2</c:v>
                </c:pt>
                <c:pt idx="6">
                  <c:v>3.2671308308807524E-2</c:v>
                </c:pt>
                <c:pt idx="7">
                  <c:v>4.4960319983225493E-2</c:v>
                </c:pt>
                <c:pt idx="8">
                  <c:v>5.1039641161556376E-2</c:v>
                </c:pt>
                <c:pt idx="9">
                  <c:v>8.1698791725647434E-3</c:v>
                </c:pt>
                <c:pt idx="10">
                  <c:v>2.2653063844440074E-2</c:v>
                </c:pt>
                <c:pt idx="11">
                  <c:v>3.262774670941028E-2</c:v>
                </c:pt>
                <c:pt idx="12">
                  <c:v>8.7240515351022022E-3</c:v>
                </c:pt>
                <c:pt idx="13">
                  <c:v>2.4313180497602831E-2</c:v>
                </c:pt>
                <c:pt idx="14">
                  <c:v>6.1869954859237172E-2</c:v>
                </c:pt>
                <c:pt idx="15">
                  <c:v>6.1886186187456511E-2</c:v>
                </c:pt>
                <c:pt idx="16">
                  <c:v>3.8088834491790603E-2</c:v>
                </c:pt>
                <c:pt idx="17">
                  <c:v>2.7188321283005978E-2</c:v>
                </c:pt>
                <c:pt idx="18">
                  <c:v>5.9948913470793994E-2</c:v>
                </c:pt>
                <c:pt idx="19">
                  <c:v>2.1135883373873426E-2</c:v>
                </c:pt>
                <c:pt idx="20">
                  <c:v>6.7318931982352767E-2</c:v>
                </c:pt>
                <c:pt idx="21">
                  <c:v>2.713274842078588E-2</c:v>
                </c:pt>
                <c:pt idx="22">
                  <c:v>1.4301823886177832E-2</c:v>
                </c:pt>
                <c:pt idx="23">
                  <c:v>6.4526754391171712E-3</c:v>
                </c:pt>
                <c:pt idx="24">
                  <c:v>1.8691198033244764E-2</c:v>
                </c:pt>
                <c:pt idx="25">
                  <c:v>2.4394666063187634E-3</c:v>
                </c:pt>
                <c:pt idx="26">
                  <c:v>9.2839321808617283E-3</c:v>
                </c:pt>
                <c:pt idx="27">
                  <c:v>7.5848973471426195E-3</c:v>
                </c:pt>
                <c:pt idx="28">
                  <c:v>4.365034644545583E-3</c:v>
                </c:pt>
                <c:pt idx="29">
                  <c:v>3.2705162217665845E-3</c:v>
                </c:pt>
                <c:pt idx="30">
                  <c:v>6.5629102021172855E-3</c:v>
                </c:pt>
                <c:pt idx="31">
                  <c:v>2.9947672841449113E-2</c:v>
                </c:pt>
                <c:pt idx="32">
                  <c:v>2.687160060617054E-2</c:v>
                </c:pt>
                <c:pt idx="33">
                  <c:v>2.7787251586309573E-2</c:v>
                </c:pt>
                <c:pt idx="34">
                  <c:v>1.0666235372545284E-2</c:v>
                </c:pt>
                <c:pt idx="35">
                  <c:v>8.6847273557856111E-2</c:v>
                </c:pt>
              </c:numCache>
            </c:numRef>
          </c:val>
        </c:ser>
        <c:dLbls>
          <c:showLegendKey val="0"/>
          <c:showVal val="0"/>
          <c:showCatName val="0"/>
          <c:showSerName val="0"/>
          <c:showPercent val="0"/>
          <c:showBubbleSize val="0"/>
        </c:dLbls>
        <c:gapWidth val="219"/>
        <c:overlap val="-27"/>
        <c:axId val="91393024"/>
        <c:axId val="91398912"/>
      </c:barChart>
      <c:catAx>
        <c:axId val="91393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91398912"/>
        <c:crosses val="autoZero"/>
        <c:auto val="1"/>
        <c:lblAlgn val="ctr"/>
        <c:lblOffset val="100"/>
        <c:noMultiLvlLbl val="0"/>
      </c:catAx>
      <c:valAx>
        <c:axId val="9139891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9139302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Renta Fija Real</a:t>
            </a:r>
            <a:br>
              <a:rPr lang="en-US" dirty="0">
                <a:latin typeface="Century Gothic" panose="020B0502020202020204" pitchFamily="34" charset="0"/>
              </a:rPr>
            </a:br>
            <a:r>
              <a:rPr lang="en-US" dirty="0">
                <a:latin typeface="Century Gothic" panose="020B0502020202020204" pitchFamily="34" charset="0"/>
              </a:rPr>
              <a:t>24.75% del portafolio</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210561255022394E-2"/>
          <c:y val="0.18701905310766237"/>
          <c:w val="0.89462931120026223"/>
          <c:h val="0.54231277346294637"/>
        </c:manualLayout>
      </c:layout>
      <c:pie3DChart>
        <c:varyColors val="1"/>
        <c:ser>
          <c:idx val="0"/>
          <c:order val="0"/>
          <c:tx>
            <c:strRef>
              <c:f>COMITE!$B$189</c:f>
              <c:strCache>
                <c:ptCount val="1"/>
                <c:pt idx="0">
                  <c:v>RF REAL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9"/>
            <c:bubble3D val="0"/>
            <c:spPr>
              <a:gradFill rotWithShape="1">
                <a:gsLst>
                  <a:gs pos="0">
                    <a:schemeClr val="accent4">
                      <a:lumMod val="60000"/>
                      <a:shade val="51000"/>
                      <a:satMod val="130000"/>
                    </a:schemeClr>
                  </a:gs>
                  <a:gs pos="80000">
                    <a:schemeClr val="accent4">
                      <a:lumMod val="60000"/>
                      <a:shade val="93000"/>
                      <a:satMod val="130000"/>
                    </a:schemeClr>
                  </a:gs>
                  <a:gs pos="100000">
                    <a:schemeClr val="accent4">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10"/>
            <c:bubble3D val="0"/>
            <c:spPr>
              <a:gradFill rotWithShape="1">
                <a:gsLst>
                  <a:gs pos="0">
                    <a:schemeClr val="accent5">
                      <a:lumMod val="60000"/>
                      <a:shade val="51000"/>
                      <a:satMod val="130000"/>
                    </a:schemeClr>
                  </a:gs>
                  <a:gs pos="80000">
                    <a:schemeClr val="accent5">
                      <a:lumMod val="60000"/>
                      <a:shade val="93000"/>
                      <a:satMod val="130000"/>
                    </a:schemeClr>
                  </a:gs>
                  <a:gs pos="100000">
                    <a:schemeClr val="accent5">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11"/>
            <c:bubble3D val="0"/>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12"/>
            <c:bubble3D val="0"/>
            <c:spPr>
              <a:gradFill rotWithShape="1">
                <a:gsLst>
                  <a:gs pos="0">
                    <a:schemeClr val="accent1">
                      <a:lumMod val="80000"/>
                      <a:lumOff val="20000"/>
                      <a:shade val="51000"/>
                      <a:satMod val="130000"/>
                    </a:schemeClr>
                  </a:gs>
                  <a:gs pos="80000">
                    <a:schemeClr val="accent1">
                      <a:lumMod val="80000"/>
                      <a:lumOff val="20000"/>
                      <a:shade val="93000"/>
                      <a:satMod val="130000"/>
                    </a:schemeClr>
                  </a:gs>
                  <a:gs pos="100000">
                    <a:schemeClr val="accent1">
                      <a:lumMod val="80000"/>
                      <a:lumOff val="20000"/>
                      <a:shade val="94000"/>
                      <a:satMod val="135000"/>
                    </a:schemeClr>
                  </a:gs>
                </a:gsLst>
                <a:lin ang="16200000" scaled="0"/>
              </a:gradFill>
              <a:ln>
                <a:noFill/>
              </a:ln>
              <a:effectLst>
                <a:outerShdw blurRad="40000" dist="23000" dir="5400000" rotWithShape="0">
                  <a:srgbClr val="000000">
                    <a:alpha val="35000"/>
                  </a:srgbClr>
                </a:outerShdw>
              </a:effectLst>
              <a:sp3d/>
            </c:spPr>
          </c:dPt>
          <c:dPt>
            <c:idx val="13"/>
            <c:bubble3D val="0"/>
            <c:spPr>
              <a:gradFill rotWithShape="1">
                <a:gsLst>
                  <a:gs pos="0">
                    <a:schemeClr val="accent2">
                      <a:lumMod val="80000"/>
                      <a:lumOff val="20000"/>
                      <a:shade val="51000"/>
                      <a:satMod val="130000"/>
                    </a:schemeClr>
                  </a:gs>
                  <a:gs pos="80000">
                    <a:schemeClr val="accent2">
                      <a:lumMod val="80000"/>
                      <a:lumOff val="20000"/>
                      <a:shade val="93000"/>
                      <a:satMod val="130000"/>
                    </a:schemeClr>
                  </a:gs>
                  <a:gs pos="100000">
                    <a:schemeClr val="accent2">
                      <a:lumMod val="80000"/>
                      <a:lumOff val="20000"/>
                      <a:shade val="94000"/>
                      <a:satMod val="135000"/>
                    </a:schemeClr>
                  </a:gs>
                </a:gsLst>
                <a:lin ang="16200000" scaled="0"/>
              </a:gradFill>
              <a:ln>
                <a:noFill/>
              </a:ln>
              <a:effectLst>
                <a:outerShdw blurRad="40000" dist="23000" dir="5400000" rotWithShape="0">
                  <a:srgbClr val="000000">
                    <a:alpha val="35000"/>
                  </a:srgbClr>
                </a:outerShdw>
              </a:effectLst>
              <a:sp3d/>
            </c:spPr>
          </c:dPt>
          <c:dPt>
            <c:idx val="14"/>
            <c:bubble3D val="0"/>
            <c:spPr>
              <a:gradFill rotWithShape="1">
                <a:gsLst>
                  <a:gs pos="0">
                    <a:schemeClr val="accent3">
                      <a:lumMod val="80000"/>
                      <a:lumOff val="20000"/>
                      <a:shade val="51000"/>
                      <a:satMod val="130000"/>
                    </a:schemeClr>
                  </a:gs>
                  <a:gs pos="80000">
                    <a:schemeClr val="accent3">
                      <a:lumMod val="80000"/>
                      <a:lumOff val="20000"/>
                      <a:shade val="93000"/>
                      <a:satMod val="130000"/>
                    </a:schemeClr>
                  </a:gs>
                  <a:gs pos="100000">
                    <a:schemeClr val="accent3">
                      <a:lumMod val="80000"/>
                      <a:lumOff val="20000"/>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COMITE!$B$190:$B$203</c:f>
              <c:strCache>
                <c:ptCount val="14"/>
                <c:pt idx="0">
                  <c:v>S_UDIBONO_171214</c:v>
                </c:pt>
                <c:pt idx="1">
                  <c:v>S_UDIBONO_190613</c:v>
                </c:pt>
                <c:pt idx="2">
                  <c:v>S_UDIBONO_201210</c:v>
                </c:pt>
                <c:pt idx="3">
                  <c:v>S_UDIBONO_220609</c:v>
                </c:pt>
                <c:pt idx="4">
                  <c:v>S_UDIBONO_251204</c:v>
                </c:pt>
                <c:pt idx="5">
                  <c:v>S_UDIBONO_351122</c:v>
                </c:pt>
                <c:pt idx="6">
                  <c:v>S_UDIBONO_401115</c:v>
                </c:pt>
                <c:pt idx="7">
                  <c:v>S_UDIBONO_461108</c:v>
                </c:pt>
                <c:pt idx="8">
                  <c:v>IS_BPA182_191010</c:v>
                </c:pt>
                <c:pt idx="9">
                  <c:v>IS_BPA182_210311</c:v>
                </c:pt>
                <c:pt idx="10">
                  <c:v>IS_BPA182_210909</c:v>
                </c:pt>
                <c:pt idx="11">
                  <c:v>IM_BPAG28_190516</c:v>
                </c:pt>
                <c:pt idx="12">
                  <c:v>IQ_BPAG91_210422</c:v>
                </c:pt>
                <c:pt idx="13">
                  <c:v>IS_BPA182_230309</c:v>
                </c:pt>
              </c:strCache>
            </c:strRef>
          </c:cat>
          <c:val>
            <c:numRef>
              <c:f>COMITE!$C$190:$C$203</c:f>
              <c:numCache>
                <c:formatCode>0.00%</c:formatCode>
                <c:ptCount val="14"/>
                <c:pt idx="0">
                  <c:v>4.4764535378085356E-2</c:v>
                </c:pt>
                <c:pt idx="1">
                  <c:v>0.34458724435107707</c:v>
                </c:pt>
                <c:pt idx="2">
                  <c:v>0.1615590914991242</c:v>
                </c:pt>
                <c:pt idx="3">
                  <c:v>3.9662434371679585E-3</c:v>
                </c:pt>
                <c:pt idx="4">
                  <c:v>7.146724284588625E-2</c:v>
                </c:pt>
                <c:pt idx="5">
                  <c:v>5.8737467382866421E-2</c:v>
                </c:pt>
                <c:pt idx="6">
                  <c:v>4.5758071252687466E-2</c:v>
                </c:pt>
                <c:pt idx="7">
                  <c:v>6.201828166896825E-2</c:v>
                </c:pt>
                <c:pt idx="8">
                  <c:v>2.3444970836068335E-2</c:v>
                </c:pt>
                <c:pt idx="9">
                  <c:v>2.356762593072375E-2</c:v>
                </c:pt>
                <c:pt idx="10">
                  <c:v>5.5009934006794943E-2</c:v>
                </c:pt>
                <c:pt idx="11">
                  <c:v>1.3282587747788359E-2</c:v>
                </c:pt>
                <c:pt idx="12">
                  <c:v>6.0550192502305249E-2</c:v>
                </c:pt>
                <c:pt idx="13">
                  <c:v>3.1286511160456429E-2</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4.141392962871724E-2"/>
          <c:y val="0.78684655524778768"/>
          <c:w val="0.95630519692349003"/>
          <c:h val="0.21127553617607803"/>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latin typeface="Century Gothic" panose="020B0502020202020204" pitchFamily="34" charset="0"/>
                <a:ea typeface="+mn-ea"/>
                <a:cs typeface="+mn-cs"/>
              </a:defRPr>
            </a:pPr>
            <a:r>
              <a:rPr lang="en-US" dirty="0">
                <a:latin typeface="Century Gothic" panose="020B0502020202020204" pitchFamily="34" charset="0"/>
              </a:rPr>
              <a:t>Renta Fija Nominal</a:t>
            </a:r>
            <a:br>
              <a:rPr lang="en-US" dirty="0">
                <a:latin typeface="Century Gothic" panose="020B0502020202020204" pitchFamily="34" charset="0"/>
              </a:rPr>
            </a:br>
            <a:r>
              <a:rPr lang="en-US" dirty="0">
                <a:latin typeface="Century Gothic" panose="020B0502020202020204" pitchFamily="34" charset="0"/>
              </a:rPr>
              <a:t>5.81% del portafolio</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6430313833777457"/>
          <c:w val="1"/>
          <c:h val="0.60591733481863219"/>
        </c:manualLayout>
      </c:layout>
      <c:pie3DChart>
        <c:varyColors val="1"/>
        <c:ser>
          <c:idx val="0"/>
          <c:order val="0"/>
          <c:tx>
            <c:strRef>
              <c:f>COMITE!$B$170</c:f>
              <c:strCache>
                <c:ptCount val="1"/>
                <c:pt idx="0">
                  <c:v>RF NOMINAL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9"/>
            <c:bubble3D val="0"/>
            <c:spPr>
              <a:gradFill rotWithShape="1">
                <a:gsLst>
                  <a:gs pos="0">
                    <a:schemeClr val="accent4">
                      <a:lumMod val="60000"/>
                      <a:shade val="51000"/>
                      <a:satMod val="130000"/>
                    </a:schemeClr>
                  </a:gs>
                  <a:gs pos="80000">
                    <a:schemeClr val="accent4">
                      <a:lumMod val="60000"/>
                      <a:shade val="93000"/>
                      <a:satMod val="130000"/>
                    </a:schemeClr>
                  </a:gs>
                  <a:gs pos="100000">
                    <a:schemeClr val="accent4">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10"/>
            <c:bubble3D val="0"/>
            <c:spPr>
              <a:gradFill rotWithShape="1">
                <a:gsLst>
                  <a:gs pos="0">
                    <a:schemeClr val="accent5">
                      <a:lumMod val="60000"/>
                      <a:shade val="51000"/>
                      <a:satMod val="130000"/>
                    </a:schemeClr>
                  </a:gs>
                  <a:gs pos="80000">
                    <a:schemeClr val="accent5">
                      <a:lumMod val="60000"/>
                      <a:shade val="93000"/>
                      <a:satMod val="130000"/>
                    </a:schemeClr>
                  </a:gs>
                  <a:gs pos="100000">
                    <a:schemeClr val="accent5">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11"/>
            <c:bubble3D val="0"/>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COMITE!$B$171:$B$180</c:f>
              <c:strCache>
                <c:ptCount val="10"/>
                <c:pt idx="0">
                  <c:v>M_BONOS_241205</c:v>
                </c:pt>
                <c:pt idx="1">
                  <c:v>M_BONOS_181213</c:v>
                </c:pt>
                <c:pt idx="2">
                  <c:v>M_BONOS_231207</c:v>
                </c:pt>
                <c:pt idx="3">
                  <c:v>M_BONOS_260305</c:v>
                </c:pt>
                <c:pt idx="4">
                  <c:v>M_BONOS_270603</c:v>
                </c:pt>
                <c:pt idx="5">
                  <c:v>M_BONOS_290531</c:v>
                </c:pt>
                <c:pt idx="6">
                  <c:v>M_BONOS_310529</c:v>
                </c:pt>
                <c:pt idx="7">
                  <c:v>M_BONOS_341123</c:v>
                </c:pt>
                <c:pt idx="8">
                  <c:v>M_BONOS_361120</c:v>
                </c:pt>
                <c:pt idx="9">
                  <c:v>M_BONOS_381118</c:v>
                </c:pt>
              </c:strCache>
            </c:strRef>
          </c:cat>
          <c:val>
            <c:numRef>
              <c:f>COMITE!$C$171:$C$180</c:f>
              <c:numCache>
                <c:formatCode>0.00%</c:formatCode>
                <c:ptCount val="10"/>
                <c:pt idx="0">
                  <c:v>0.43520145232930263</c:v>
                </c:pt>
                <c:pt idx="1">
                  <c:v>5.3475064449078451E-2</c:v>
                </c:pt>
                <c:pt idx="2">
                  <c:v>2.0418575049597553E-2</c:v>
                </c:pt>
                <c:pt idx="3">
                  <c:v>5.6790185191892273E-2</c:v>
                </c:pt>
                <c:pt idx="4">
                  <c:v>3.0907059233505611E-2</c:v>
                </c:pt>
                <c:pt idx="5">
                  <c:v>6.8559545754730791E-2</c:v>
                </c:pt>
                <c:pt idx="6">
                  <c:v>9.2974060744640695E-4</c:v>
                </c:pt>
                <c:pt idx="7">
                  <c:v>9.7719650766118299E-2</c:v>
                </c:pt>
                <c:pt idx="8">
                  <c:v>0.194635324464457</c:v>
                </c:pt>
                <c:pt idx="9">
                  <c:v>4.1363402153871069E-2</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
          <c:y val="0.78684655524778768"/>
          <c:w val="1"/>
          <c:h val="0.21127553617607803"/>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r>
              <a:rPr lang="en-US" sz="1400" dirty="0">
                <a:latin typeface="Century Gothic" panose="020B0502020202020204" pitchFamily="34" charset="0"/>
              </a:rPr>
              <a:t>Renta Variable</a:t>
            </a:r>
            <a:r>
              <a:rPr lang="en-US" sz="1400" baseline="0" dirty="0">
                <a:latin typeface="Century Gothic" panose="020B0502020202020204" pitchFamily="34" charset="0"/>
              </a:rPr>
              <a:t> Nacional</a:t>
            </a:r>
            <a:r>
              <a:rPr lang="en-US" sz="1400" dirty="0">
                <a:latin typeface="Century Gothic" panose="020B0502020202020204" pitchFamily="34" charset="0"/>
              </a:rPr>
              <a:t/>
            </a:r>
            <a:br>
              <a:rPr lang="en-US" sz="1400" dirty="0">
                <a:latin typeface="Century Gothic" panose="020B0502020202020204" pitchFamily="34" charset="0"/>
              </a:rPr>
            </a:br>
            <a:r>
              <a:rPr lang="en-US" sz="1400" dirty="0">
                <a:latin typeface="Century Gothic" panose="020B0502020202020204" pitchFamily="34" charset="0"/>
              </a:rPr>
              <a:t>2.63</a:t>
            </a:r>
            <a:r>
              <a:rPr lang="en-US" sz="1400" baseline="0" dirty="0">
                <a:latin typeface="Century Gothic" panose="020B0502020202020204" pitchFamily="34" charset="0"/>
              </a:rPr>
              <a:t> %</a:t>
            </a:r>
            <a:r>
              <a:rPr lang="en-US" sz="1400" dirty="0">
                <a:latin typeface="Century Gothic" panose="020B0502020202020204" pitchFamily="34" charset="0"/>
              </a:rPr>
              <a:t>del portafolio</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7342592592592591"/>
          <c:w val="1"/>
          <c:h val="0.61141149023038799"/>
        </c:manualLayout>
      </c:layout>
      <c:pie3DChart>
        <c:varyColors val="1"/>
        <c:ser>
          <c:idx val="0"/>
          <c:order val="0"/>
          <c:tx>
            <c:strRef>
              <c:f>COMITE!$B$211</c:f>
              <c:strCache>
                <c:ptCount val="1"/>
                <c:pt idx="0">
                  <c:v>RV NACIONAL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COMITE!$B$212:$B$216</c:f>
              <c:strCache>
                <c:ptCount val="5"/>
                <c:pt idx="0">
                  <c:v>1_GICSA_B</c:v>
                </c:pt>
                <c:pt idx="1">
                  <c:v>1_AMX_L</c:v>
                </c:pt>
                <c:pt idx="2">
                  <c:v>1_SITES_B-1</c:v>
                </c:pt>
                <c:pt idx="3">
                  <c:v>2_CEMEX_09</c:v>
                </c:pt>
                <c:pt idx="4">
                  <c:v>Instrumentos de CG</c:v>
                </c:pt>
              </c:strCache>
            </c:strRef>
          </c:cat>
          <c:val>
            <c:numRef>
              <c:f>COMITE!$C$212:$C$216</c:f>
              <c:numCache>
                <c:formatCode>0.00%</c:formatCode>
                <c:ptCount val="5"/>
                <c:pt idx="0">
                  <c:v>4.136535256462897E-2</c:v>
                </c:pt>
                <c:pt idx="1">
                  <c:v>8.5610233572564493E-3</c:v>
                </c:pt>
                <c:pt idx="2">
                  <c:v>1.4146933806215461E-3</c:v>
                </c:pt>
                <c:pt idx="3">
                  <c:v>0.4002865675706605</c:v>
                </c:pt>
                <c:pt idx="4">
                  <c:v>0.54837236312683235</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
          <c:y val="0.8431707494896471"/>
          <c:w val="0.99860562616216009"/>
          <c:h val="0.1568292505103529"/>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r>
              <a:rPr lang="en-US" sz="1400" dirty="0">
                <a:latin typeface="Century Gothic" panose="020B0502020202020204" pitchFamily="34" charset="0"/>
              </a:rPr>
              <a:t>Renta Variable</a:t>
            </a:r>
            <a:r>
              <a:rPr lang="en-US" sz="1400" baseline="0" dirty="0">
                <a:latin typeface="Century Gothic" panose="020B0502020202020204" pitchFamily="34" charset="0"/>
              </a:rPr>
              <a:t> Extranjera</a:t>
            </a:r>
            <a:r>
              <a:rPr lang="en-US" sz="1400" dirty="0">
                <a:latin typeface="Century Gothic" panose="020B0502020202020204" pitchFamily="34" charset="0"/>
              </a:rPr>
              <a:t/>
            </a:r>
            <a:br>
              <a:rPr lang="en-US" sz="1400" dirty="0">
                <a:latin typeface="Century Gothic" panose="020B0502020202020204" pitchFamily="34" charset="0"/>
              </a:rPr>
            </a:br>
            <a:r>
              <a:rPr lang="en-US" sz="1400" dirty="0">
                <a:latin typeface="Century Gothic" panose="020B0502020202020204" pitchFamily="34" charset="0"/>
              </a:rPr>
              <a:t>3.00% del portafolio</a:t>
            </a:r>
          </a:p>
        </c:rich>
      </c:tx>
      <c:layout>
        <c:manualLayout>
          <c:xMode val="edge"/>
          <c:yMode val="edge"/>
          <c:x val="0.25660484117018972"/>
          <c:y val="2.3124032660710687E-2"/>
        </c:manualLayout>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7342592592592591"/>
          <c:w val="1"/>
          <c:h val="0.61141149023038799"/>
        </c:manualLayout>
      </c:layout>
      <c:pie3DChart>
        <c:varyColors val="1"/>
        <c:ser>
          <c:idx val="0"/>
          <c:order val="0"/>
          <c:tx>
            <c:strRef>
              <c:f>COMITE!$B$211</c:f>
              <c:strCache>
                <c:ptCount val="1"/>
                <c:pt idx="0">
                  <c:v>RV NACIONAL</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COMITE!$B$227:$B$233</c:f>
              <c:strCache>
                <c:ptCount val="7"/>
                <c:pt idx="0">
                  <c:v>1I_HEZU_*</c:v>
                </c:pt>
                <c:pt idx="1">
                  <c:v>1I_IVV_*</c:v>
                </c:pt>
                <c:pt idx="2">
                  <c:v>1B_IVVPESO_ISHRS</c:v>
                </c:pt>
                <c:pt idx="3">
                  <c:v>1I_XLF_*</c:v>
                </c:pt>
                <c:pt idx="4">
                  <c:v>1I_HEWJ_*</c:v>
                </c:pt>
                <c:pt idx="5">
                  <c:v>1I_SX7EEX_N</c:v>
                </c:pt>
                <c:pt idx="6">
                  <c:v>Instrumentos de CG</c:v>
                </c:pt>
              </c:strCache>
            </c:strRef>
          </c:cat>
          <c:val>
            <c:numRef>
              <c:f>COMITE!$C$227:$C$233</c:f>
              <c:numCache>
                <c:formatCode>0.00%</c:formatCode>
                <c:ptCount val="7"/>
                <c:pt idx="0">
                  <c:v>0.10024870609566389</c:v>
                </c:pt>
                <c:pt idx="1">
                  <c:v>1.5585404681743071E-2</c:v>
                </c:pt>
                <c:pt idx="2">
                  <c:v>3.2202268107453975E-2</c:v>
                </c:pt>
                <c:pt idx="3">
                  <c:v>3.5267672253377132E-2</c:v>
                </c:pt>
                <c:pt idx="4">
                  <c:v>1.7675191811231165E-2</c:v>
                </c:pt>
                <c:pt idx="5">
                  <c:v>1.3084752332634918E-2</c:v>
                </c:pt>
                <c:pt idx="6">
                  <c:v>0.78593600471789593</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2.8856606051720472E-2"/>
          <c:y val="0.8631596583071145"/>
          <c:w val="0.96886240324284023"/>
          <c:h val="0.1359478873382449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r>
              <a:rPr lang="en-US" sz="1400" dirty="0">
                <a:latin typeface="Century Gothic" panose="020B0502020202020204" pitchFamily="34" charset="0"/>
              </a:rPr>
              <a:t>FIBRAS</a:t>
            </a:r>
            <a:br>
              <a:rPr lang="en-US" sz="1400" dirty="0">
                <a:latin typeface="Century Gothic" panose="020B0502020202020204" pitchFamily="34" charset="0"/>
              </a:rPr>
            </a:br>
            <a:r>
              <a:rPr lang="en-US" sz="1400" dirty="0">
                <a:latin typeface="Century Gothic" panose="020B0502020202020204" pitchFamily="34" charset="0"/>
              </a:rPr>
              <a:t>1.41% del portafolio</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7342592592592591"/>
          <c:w val="1"/>
          <c:h val="0.61141149023038799"/>
        </c:manualLayout>
      </c:layout>
      <c:pie3DChart>
        <c:varyColors val="1"/>
        <c:ser>
          <c:idx val="0"/>
          <c:order val="0"/>
          <c:tx>
            <c:strRef>
              <c:f>COMITE!$B$247</c:f>
              <c:strCache>
                <c:ptCount val="1"/>
                <c:pt idx="0">
                  <c:v>FIBRAS</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Pt>
            <c:idx val="8"/>
            <c:bubble3D val="0"/>
            <c:spPr>
              <a:gradFill rotWithShape="1">
                <a:gsLst>
                  <a:gs pos="0">
                    <a:schemeClr val="accent3">
                      <a:lumMod val="60000"/>
                      <a:shade val="51000"/>
                      <a:satMod val="130000"/>
                    </a:schemeClr>
                  </a:gs>
                  <a:gs pos="80000">
                    <a:schemeClr val="accent3">
                      <a:lumMod val="60000"/>
                      <a:shade val="93000"/>
                      <a:satMod val="130000"/>
                    </a:schemeClr>
                  </a:gs>
                  <a:gs pos="100000">
                    <a:schemeClr val="accent3">
                      <a:lumMod val="60000"/>
                      <a:shade val="94000"/>
                      <a:satMod val="135000"/>
                    </a:schemeClr>
                  </a:gs>
                </a:gsLst>
                <a:lin ang="16200000" scaled="0"/>
              </a:gradFill>
              <a:ln>
                <a:noFill/>
              </a:ln>
              <a:effectLst>
                <a:outerShdw blurRad="40000" dist="23000" dir="5400000" rotWithShape="0">
                  <a:srgbClr val="000000">
                    <a:alpha val="35000"/>
                  </a:srgbClr>
                </a:outerShdw>
              </a:effectLst>
              <a:sp3d/>
            </c:spPr>
          </c:dPt>
          <c:dLbls>
            <c:dLbl>
              <c:idx val="2"/>
              <c:layout>
                <c:manualLayout>
                  <c:x val="-0.13041712906692032"/>
                  <c:y val="6.3642102734542377E-2"/>
                </c:manualLayout>
              </c:layout>
              <c:dLblPos val="bestFi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s-MX"/>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COMITE!$B$248:$B$250</c:f>
              <c:strCache>
                <c:ptCount val="3"/>
                <c:pt idx="0">
                  <c:v>CF_FIBRAMQ_12</c:v>
                </c:pt>
                <c:pt idx="1">
                  <c:v>CF_FIBRAPL_14</c:v>
                </c:pt>
                <c:pt idx="2">
                  <c:v>CF_TERRA_13</c:v>
                </c:pt>
              </c:strCache>
            </c:strRef>
          </c:cat>
          <c:val>
            <c:numRef>
              <c:f>COMITE!$C$248:$C$250</c:f>
              <c:numCache>
                <c:formatCode>0.00%</c:formatCode>
                <c:ptCount val="3"/>
                <c:pt idx="0">
                  <c:v>0.6007641945679959</c:v>
                </c:pt>
                <c:pt idx="1">
                  <c:v>0.35458967678447251</c:v>
                </c:pt>
                <c:pt idx="2">
                  <c:v>4.4646128647531647E-2</c:v>
                </c:pt>
              </c:numCache>
            </c:numRef>
          </c:val>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4.0796561503637571E-2"/>
          <c:y val="0.84043467075730727"/>
          <c:w val="0.95692244006411953"/>
          <c:h val="0.15717020975062579"/>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defRPr>
      </a:pPr>
      <a:endParaRPr lang="es-MX"/>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image" Target="../media/image4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4.emf"/></Relationships>
</file>

<file path=ppt/drawings/drawing1.xml><?xml version="1.0" encoding="utf-8"?>
<c:userShapes xmlns:c="http://schemas.openxmlformats.org/drawingml/2006/chart">
  <cdr:relSizeAnchor xmlns:cdr="http://schemas.openxmlformats.org/drawingml/2006/chartDrawing">
    <cdr:from>
      <cdr:x>0.04266</cdr:x>
      <cdr:y>0.21501</cdr:y>
    </cdr:from>
    <cdr:to>
      <cdr:x>0.92416</cdr:x>
      <cdr:y>0.21792</cdr:y>
    </cdr:to>
    <cdr:cxnSp macro="">
      <cdr:nvCxnSpPr>
        <cdr:cNvPr id="8" name="7 Conector recto"/>
        <cdr:cNvCxnSpPr/>
      </cdr:nvCxnSpPr>
      <cdr:spPr>
        <a:xfrm xmlns:a="http://schemas.openxmlformats.org/drawingml/2006/main" flipH="1">
          <a:off x="352676" y="582472"/>
          <a:ext cx="7286634" cy="7883"/>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s-MX" dirty="0"/>
          </a:p>
        </p:txBody>
      </p:sp>
      <p:sp>
        <p:nvSpPr>
          <p:cNvPr id="3" name="2 Marcador de fecha"/>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3BEBD073-40EC-4AC4-9A2A-D75A2D0CF7A8}" type="datetimeFigureOut">
              <a:rPr lang="es-MX" smtClean="0"/>
              <a:t>24/08/2016</a:t>
            </a:fld>
            <a:endParaRPr lang="es-MX" dirty="0"/>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s-MX" dirty="0"/>
          </a:p>
        </p:txBody>
      </p:sp>
      <p:sp>
        <p:nvSpPr>
          <p:cNvPr id="5" name="4 Marcador de notas"/>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2A800D66-B5D4-4504-A2B2-CDF88B324EC5}" type="slidenum">
              <a:rPr lang="es-MX" smtClean="0"/>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indent="0">
              <a:buFont typeface="Arial" panose="020B0604020202020204" pitchFamily="34" charset="0"/>
              <a:buNone/>
            </a:pPr>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21</a:t>
            </a:fld>
            <a:endParaRPr lang="es-MX" dirty="0"/>
          </a:p>
        </p:txBody>
      </p:sp>
    </p:spTree>
    <p:extLst>
      <p:ext uri="{BB962C8B-B14F-4D97-AF65-F5344CB8AC3E}">
        <p14:creationId xmlns:p14="http://schemas.microsoft.com/office/powerpoint/2010/main" val="4239267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24</a:t>
            </a:fld>
            <a:endParaRPr lang="es-MX" dirty="0"/>
          </a:p>
        </p:txBody>
      </p:sp>
    </p:spTree>
    <p:extLst>
      <p:ext uri="{BB962C8B-B14F-4D97-AF65-F5344CB8AC3E}">
        <p14:creationId xmlns:p14="http://schemas.microsoft.com/office/powerpoint/2010/main" val="203095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b="1"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172814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B1C575A-FA3C-4170-BDE2-E20A38399392}"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39060642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smtClean="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fld id="{571156A9-DAD7-40A0-A147-AC0F7038A8AD}" type="datetime1">
              <a:rPr lang="es-ES" smtClean="0"/>
              <a:t>24/08/2016</a:t>
            </a:fld>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6A198E7A-6455-464A-A8EC-82C613DF6019}" type="datetime1">
              <a:rPr lang="es-ES" smtClean="0"/>
              <a:t>24/08/2016</a:t>
            </a:fld>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B228F19F-AD6B-4D4D-91B8-001C6ECD949D}" type="datetime1">
              <a:rPr lang="es-ES" smtClean="0"/>
              <a:t>24/08/2016</a:t>
            </a:fld>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55F29702-C57C-4DE4-AD71-D12F739DCF08}" type="datetime1">
              <a:rPr lang="es-ES" smtClean="0"/>
              <a:t>24/08/2016</a:t>
            </a:fld>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01D50D94-1A2C-4411-B6F3-0EC154A378A8}" type="datetime1">
              <a:rPr lang="es-ES" smtClean="0"/>
              <a:t>24/08/2016</a:t>
            </a:fld>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fld id="{4C2A2C5F-0555-4E81-B61D-5C5A351ECE48}" type="datetime1">
              <a:rPr lang="es-ES" smtClean="0"/>
              <a:t>24/08/2016</a:t>
            </a:fld>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BB9C11D3-8B33-49CD-BC04-F3AF03883C96}" type="datetime1">
              <a:rPr lang="es-ES" smtClean="0"/>
              <a:t>24/08/2016</a:t>
            </a:fld>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25D9C7BF-1DFB-4AE8-92F4-C7178B96CBA0}" type="datetime1">
              <a:rPr lang="es-ES" smtClean="0"/>
              <a:t>24/08/2016</a:t>
            </a:fld>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72AEC132-F598-416D-B311-E3FB3E802911}" type="datetime1">
              <a:rPr lang="es-ES" smtClean="0"/>
              <a:t>24/08/2016</a:t>
            </a:fld>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76584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smtClean="0"/>
              <a:t>Clic para editar título</a:t>
            </a:r>
            <a:endParaRPr lang="es-ES" altLang="es-MX" smtClean="0"/>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smtClean="0"/>
              <a:t>Haga clic para modificar el estilo de texto del patrón</a:t>
            </a:r>
          </a:p>
          <a:p>
            <a:pPr lvl="1"/>
            <a:r>
              <a:rPr lang="es-ES_tradnl" altLang="es-MX" smtClean="0"/>
              <a:t>Segundo nivel</a:t>
            </a:r>
          </a:p>
          <a:p>
            <a:pPr lvl="2"/>
            <a:r>
              <a:rPr lang="es-ES_tradnl" altLang="es-MX" smtClean="0"/>
              <a:t>Tercer nivel</a:t>
            </a:r>
          </a:p>
          <a:p>
            <a:pPr lvl="3"/>
            <a:r>
              <a:rPr lang="es-ES_tradnl" altLang="es-MX" smtClean="0"/>
              <a:t>Cuarto nivel</a:t>
            </a:r>
          </a:p>
          <a:p>
            <a:pPr lvl="4"/>
            <a:r>
              <a:rPr lang="es-ES_tradnl" altLang="es-MX" smtClean="0"/>
              <a:t>Quinto nivel</a:t>
            </a:r>
            <a:endParaRPr lang="es-ES" altLang="es-MX" smtClean="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fld id="{4A403FB1-8DCC-4A94-97E1-D46166345BFF}" type="datetime1">
              <a:rPr lang="es-ES" smtClean="0"/>
              <a:t>24/08/2016</a:t>
            </a:fld>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8" r:id="rId10"/>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18" Type="http://schemas.openxmlformats.org/officeDocument/2006/relationships/image" Target="../media/image19.gif"/><Relationship Id="rId3" Type="http://schemas.openxmlformats.org/officeDocument/2006/relationships/image" Target="../media/image4.jpeg"/><Relationship Id="rId21" Type="http://schemas.openxmlformats.org/officeDocument/2006/relationships/image" Target="../media/image22.jpe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jpeg"/><Relationship Id="rId2" Type="http://schemas.openxmlformats.org/officeDocument/2006/relationships/image" Target="../media/image3.png"/><Relationship Id="rId16" Type="http://schemas.openxmlformats.org/officeDocument/2006/relationships/image" Target="../media/image17.jpeg"/><Relationship Id="rId20"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5" Type="http://schemas.openxmlformats.org/officeDocument/2006/relationships/image" Target="../media/image16.jpe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9.emf"/></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1.emf"/><Relationship Id="rId5" Type="http://schemas.openxmlformats.org/officeDocument/2006/relationships/package" Target="../embeddings/Microsoft_Excel_Worksheet4.xlsx"/><Relationship Id="rId4" Type="http://schemas.openxmlformats.org/officeDocument/2006/relationships/image" Target="../media/image40.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chart" Target="../charts/chart3.xml"/><Relationship Id="rId5" Type="http://schemas.openxmlformats.org/officeDocument/2006/relationships/image" Target="../media/image43.emf"/><Relationship Id="rId4" Type="http://schemas.openxmlformats.org/officeDocument/2006/relationships/package" Target="../embeddings/Microsoft_Excel_Worksheet6.xlsx"/></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44.emf"/></Relationships>
</file>

<file path=ppt/slides/_rels/slide34.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45.emf"/></Relationships>
</file>

<file path=ppt/slides/_rels/slide35.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46.emf"/></Relationships>
</file>

<file path=ppt/slides/_rels/slide36.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47.emf"/></Relationships>
</file>

<file path=ppt/slides/_rels/slide3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3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2.xml"/><Relationship Id="rId4" Type="http://schemas.openxmlformats.org/officeDocument/2006/relationships/chart" Target="../charts/chart20.xml"/></Relationships>
</file>

<file path=ppt/slides/_rels/slide4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54.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6464" y="2694432"/>
            <a:ext cx="6733286" cy="1107681"/>
          </a:xfrm>
        </p:spPr>
        <p:txBody>
          <a:bodyPr/>
          <a:lstStyle/>
          <a:p>
            <a:r>
              <a:rPr lang="es-MX" altLang="es-MX" sz="2800" dirty="0" smtClean="0">
                <a:latin typeface="Century Gothic" pitchFamily="34" charset="0"/>
              </a:rPr>
              <a:t>Grupo de Trabajo de Inversiones</a:t>
            </a:r>
            <a:r>
              <a:rPr lang="es-MX" altLang="es-MX" sz="2800" dirty="0">
                <a:latin typeface="Century Gothic" pitchFamily="34" charset="0"/>
              </a:rPr>
              <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021</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 2016</a:t>
            </a:r>
            <a:endParaRPr lang="es-ES" dirty="0">
              <a:latin typeface="Century Gothic"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16924" y="2581288"/>
            <a:ext cx="8229600" cy="405711"/>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516924" y="2086436"/>
            <a:ext cx="8229600" cy="3917550"/>
          </a:xfrm>
        </p:spPr>
        <p:txBody>
          <a:bodyPr/>
          <a:lstStyle/>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Propuesta de inversión para el portafolio</a:t>
            </a:r>
          </a:p>
          <a:p>
            <a:pPr marL="857250" lvl="1" indent="-457200">
              <a:spcBef>
                <a:spcPts val="600"/>
              </a:spcBef>
              <a:spcAft>
                <a:spcPts val="1800"/>
              </a:spcAft>
              <a:buFont typeface="+mj-lt"/>
              <a:buAutoNum type="alphaLcParenR"/>
            </a:pPr>
            <a:r>
              <a:rPr lang="es-MX" altLang="es-MX" sz="1300" dirty="0" smtClean="0">
                <a:latin typeface="Century Gothic" panose="020B0502020202020204" pitchFamily="34" charset="0"/>
              </a:rPr>
              <a:t>CKD </a:t>
            </a:r>
            <a:r>
              <a:rPr lang="es-MX" altLang="es-MX" sz="1300" dirty="0">
                <a:latin typeface="Century Gothic" panose="020B0502020202020204" pitchFamily="34" charset="0"/>
              </a:rPr>
              <a:t>AINDA</a:t>
            </a:r>
            <a:r>
              <a:rPr lang="es-MX" altLang="es-MX" sz="1300" dirty="0" smtClean="0">
                <a:latin typeface="Century Gothic" panose="020B0502020202020204" pitchFamily="34" charset="0"/>
              </a:rPr>
              <a:t>.</a:t>
            </a:r>
          </a:p>
          <a:p>
            <a:pPr marL="857250" lvl="1" indent="-457200">
              <a:spcBef>
                <a:spcPts val="600"/>
              </a:spcBef>
              <a:spcAft>
                <a:spcPts val="1800"/>
              </a:spcAft>
              <a:buFont typeface="+mj-lt"/>
              <a:buAutoNum type="alphaLcParenR"/>
            </a:pPr>
            <a:r>
              <a:rPr lang="es-MX" altLang="es-MX" sz="1300" dirty="0" smtClean="0">
                <a:latin typeface="Century Gothic" panose="020B0502020202020204" pitchFamily="34" charset="0"/>
              </a:rPr>
              <a:t>Bono CIEN</a:t>
            </a:r>
            <a:endParaRPr lang="es-MX" altLang="es-MX" sz="13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Asuntos Generales</a:t>
            </a:r>
          </a:p>
        </p:txBody>
      </p:sp>
      <p:sp>
        <p:nvSpPr>
          <p:cNvPr id="4" name="3 Rectángulo"/>
          <p:cNvSpPr/>
          <p:nvPr/>
        </p:nvSpPr>
        <p:spPr>
          <a:xfrm>
            <a:off x="292801" y="622838"/>
            <a:ext cx="8323122" cy="923330"/>
          </a:xfrm>
          <a:prstGeom prst="rect">
            <a:avLst/>
          </a:prstGeom>
        </p:spPr>
        <p:txBody>
          <a:bodyPr wrap="square">
            <a:spAutoFit/>
          </a:bodyPr>
          <a:lstStyle/>
          <a:p>
            <a:pPr algn="ctr" defTabSz="457200"/>
            <a:r>
              <a:rPr lang="es-MX" b="1" dirty="0" smtClean="0">
                <a:latin typeface="Century Gothic" panose="020B0502020202020204" pitchFamily="34" charset="0"/>
                <a:ea typeface="Myriad Pro"/>
                <a:cs typeface="Myriad Pro"/>
              </a:rPr>
              <a:t>Grupo de Trabajo de Inversiones </a:t>
            </a:r>
            <a:endParaRPr lang="es-MX" b="1" dirty="0">
              <a:latin typeface="Century Gothic" panose="020B0502020202020204" pitchFamily="34" charset="0"/>
              <a:ea typeface="Myriad Pro"/>
              <a:cs typeface="Myriad Pro"/>
            </a:endParaRPr>
          </a:p>
          <a:p>
            <a:pPr algn="ctr" defTabSz="457200"/>
            <a:r>
              <a:rPr lang="es-MX" b="1" dirty="0">
                <a:latin typeface="Century Gothic" panose="020B0502020202020204" pitchFamily="34" charset="0"/>
                <a:ea typeface="Myriad Pro"/>
                <a:cs typeface="Myriad Pro"/>
              </a:rPr>
              <a:t>Sesión número </a:t>
            </a:r>
            <a:r>
              <a:rPr lang="es-MX" b="1" dirty="0" smtClean="0">
                <a:latin typeface="Century Gothic" panose="020B0502020202020204" pitchFamily="34" charset="0"/>
                <a:ea typeface="Myriad Pro"/>
                <a:cs typeface="Myriad Pro"/>
              </a:rPr>
              <a:t>021</a:t>
            </a:r>
            <a:endParaRPr lang="es-MX" b="1" dirty="0">
              <a:latin typeface="Century Gothic" panose="020B0502020202020204" pitchFamily="34" charset="0"/>
              <a:ea typeface="Myriad Pro"/>
              <a:cs typeface="Myriad Pro"/>
            </a:endParaRPr>
          </a:p>
          <a:p>
            <a:pPr algn="ctr" defTabSz="457200"/>
            <a:r>
              <a:rPr lang="es-MX" b="1" dirty="0" smtClean="0">
                <a:latin typeface="Century Gothic" panose="020B0502020202020204" pitchFamily="34" charset="0"/>
                <a:ea typeface="Myriad Pro"/>
                <a:cs typeface="Myriad Pro"/>
              </a:rPr>
              <a:t>26 </a:t>
            </a:r>
            <a:r>
              <a:rPr lang="es-MX" b="1" dirty="0">
                <a:latin typeface="Century Gothic" panose="020B0502020202020204" pitchFamily="34" charset="0"/>
                <a:ea typeface="Myriad Pro"/>
                <a:cs typeface="Myriad Pro"/>
              </a:rPr>
              <a:t>de </a:t>
            </a:r>
            <a:r>
              <a:rPr lang="es-MX" b="1" dirty="0" smtClean="0">
                <a:latin typeface="Century Gothic" panose="020B0502020202020204" pitchFamily="34" charset="0"/>
                <a:ea typeface="Myriad Pro"/>
                <a:cs typeface="Myriad Pro"/>
              </a:rPr>
              <a:t>agosto </a:t>
            </a:r>
            <a:r>
              <a:rPr lang="es-MX" b="1" dirty="0">
                <a:latin typeface="Century Gothic" panose="020B0502020202020204" pitchFamily="34" charset="0"/>
                <a:ea typeface="Myriad Pro"/>
                <a:cs typeface="Myriad Pro"/>
              </a:rPr>
              <a:t>de 2016</a:t>
            </a:r>
          </a:p>
        </p:txBody>
      </p:sp>
      <p:sp>
        <p:nvSpPr>
          <p:cNvPr id="3" name="2 Marcador de número de diapositiva"/>
          <p:cNvSpPr>
            <a:spLocks noGrp="1"/>
          </p:cNvSpPr>
          <p:nvPr>
            <p:ph type="sldNum" sz="quarter" idx="12"/>
          </p:nvPr>
        </p:nvSpPr>
        <p:spPr>
          <a:xfrm>
            <a:off x="6829658" y="6473313"/>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2</a:t>
            </a:fld>
            <a:endParaRPr lang="es-ES" altLang="es-MX" dirty="0">
              <a:solidFill>
                <a:schemeClr val="tx1"/>
              </a:solidFill>
              <a:latin typeface="Century Gothic" panose="020B0502020202020204" pitchFamily="34" charset="0"/>
            </a:endParaRPr>
          </a:p>
        </p:txBody>
      </p:sp>
      <p:sp>
        <p:nvSpPr>
          <p:cNvPr id="7" name="1 Título"/>
          <p:cNvSpPr txBox="1">
            <a:spLocks/>
          </p:cNvSpPr>
          <p:nvPr/>
        </p:nvSpPr>
        <p:spPr bwMode="auto">
          <a:xfrm>
            <a:off x="255722" y="180000"/>
            <a:ext cx="7629801" cy="44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Tree>
    <p:extLst>
      <p:ext uri="{BB962C8B-B14F-4D97-AF65-F5344CB8AC3E}">
        <p14:creationId xmlns:p14="http://schemas.microsoft.com/office/powerpoint/2010/main" val="15657061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dirty="0" smtClean="0">
                <a:latin typeface="Century Gothic" pitchFamily="34" charset="0"/>
              </a:rPr>
              <a:t>Contexto y Origen de las Inversiones</a:t>
            </a:r>
            <a:endParaRPr lang="es-MX" sz="2000" dirty="0">
              <a:latin typeface="Century Gothic" pitchFamily="34" charset="0"/>
            </a:endParaRPr>
          </a:p>
        </p:txBody>
      </p:sp>
      <p:sp>
        <p:nvSpPr>
          <p:cNvPr id="3" name="2 Marcador de contenido"/>
          <p:cNvSpPr>
            <a:spLocks noGrp="1"/>
          </p:cNvSpPr>
          <p:nvPr>
            <p:ph idx="1"/>
          </p:nvPr>
        </p:nvSpPr>
        <p:spPr>
          <a:xfrm>
            <a:off x="328540" y="1018373"/>
            <a:ext cx="7455536" cy="542203"/>
          </a:xfrm>
        </p:spPr>
        <p:txBody>
          <a:bodyPr vert="horz" lIns="91440" tIns="45720" rIns="91440" bIns="45720" rtlCol="0">
            <a:noAutofit/>
          </a:bodyPr>
          <a:lstStyle/>
          <a:p>
            <a:pPr marL="180975" indent="-180975" algn="just">
              <a:spcBef>
                <a:spcPts val="0"/>
              </a:spcBef>
              <a:spcAft>
                <a:spcPts val="600"/>
              </a:spcAft>
              <a:buClr>
                <a:srgbClr val="CD0000"/>
              </a:buClr>
              <a:buSzPct val="110000"/>
              <a:buFont typeface="Arial" pitchFamily="34" charset="0"/>
            </a:pPr>
            <a:r>
              <a:rPr lang="es-MX" sz="1400" kern="0" dirty="0">
                <a:solidFill>
                  <a:srgbClr val="000000"/>
                </a:solidFill>
                <a:latin typeface="Century Gothic" panose="020B0502020202020204" pitchFamily="34" charset="0"/>
                <a:cs typeface="Arial" pitchFamily="34" charset="0"/>
              </a:rPr>
              <a:t>En México hay oportunidades únicas para invertir en proyectos de infraestructura y energía con un arbitraje muy atractivo en el perfil de riesgo / retorno.</a:t>
            </a:r>
          </a:p>
          <a:p>
            <a:pPr marL="180975" indent="-180975" algn="just">
              <a:spcBef>
                <a:spcPts val="0"/>
              </a:spcBef>
              <a:spcAft>
                <a:spcPts val="600"/>
              </a:spcAft>
              <a:buClr>
                <a:srgbClr val="CD0000"/>
              </a:buClr>
              <a:buSzPct val="110000"/>
              <a:buFont typeface="Arial" pitchFamily="34" charset="0"/>
            </a:pPr>
            <a:endParaRPr lang="es-ES" sz="1400" kern="0" dirty="0">
              <a:solidFill>
                <a:srgbClr val="000000"/>
              </a:solidFill>
              <a:latin typeface="Century Gothic" panose="020B0502020202020204" pitchFamily="34" charset="0"/>
              <a:cs typeface="Arial" pitchFamily="34" charset="0"/>
            </a:endParaRPr>
          </a:p>
          <a:p>
            <a:pPr marL="180975" indent="-180975" algn="just">
              <a:spcBef>
                <a:spcPts val="0"/>
              </a:spcBef>
              <a:spcAft>
                <a:spcPts val="600"/>
              </a:spcAft>
              <a:buClr>
                <a:srgbClr val="CD0000"/>
              </a:buClr>
              <a:buSzPct val="110000"/>
              <a:buFont typeface="Arial" pitchFamily="34" charset="0"/>
            </a:pPr>
            <a:endParaRPr lang="es-ES" sz="1400" kern="0" dirty="0">
              <a:solidFill>
                <a:srgbClr val="000000"/>
              </a:solidFill>
              <a:latin typeface="Century Gothic" panose="020B0502020202020204" pitchFamily="34" charset="0"/>
              <a:cs typeface="Arial" pitchFamily="34" charset="0"/>
            </a:endParaRPr>
          </a:p>
          <a:p>
            <a:pPr marL="180975" indent="-180975" algn="just">
              <a:spcBef>
                <a:spcPts val="0"/>
              </a:spcBef>
              <a:spcAft>
                <a:spcPts val="600"/>
              </a:spcAft>
              <a:buClr>
                <a:srgbClr val="CD0000"/>
              </a:buClr>
              <a:buSzPct val="110000"/>
              <a:buFont typeface="Arial" pitchFamily="34" charset="0"/>
            </a:pPr>
            <a:endParaRPr lang="es-ES" sz="1400" kern="0" dirty="0">
              <a:solidFill>
                <a:srgbClr val="000000"/>
              </a:solidFill>
              <a:latin typeface="Century Gothic" panose="020B0502020202020204" pitchFamily="34" charset="0"/>
              <a:cs typeface="Arial" pitchFamily="34" charset="0"/>
            </a:endParaRPr>
          </a:p>
        </p:txBody>
      </p:sp>
      <p:grpSp>
        <p:nvGrpSpPr>
          <p:cNvPr id="104" name="103 Grupo"/>
          <p:cNvGrpSpPr/>
          <p:nvPr/>
        </p:nvGrpSpPr>
        <p:grpSpPr>
          <a:xfrm>
            <a:off x="899592" y="1802968"/>
            <a:ext cx="7385765" cy="4552950"/>
            <a:chOff x="779900" y="1556792"/>
            <a:chExt cx="7385765" cy="4552950"/>
          </a:xfrm>
        </p:grpSpPr>
        <p:sp>
          <p:nvSpPr>
            <p:cNvPr id="105" name="Freeform 7"/>
            <p:cNvSpPr>
              <a:spLocks/>
            </p:cNvSpPr>
            <p:nvPr/>
          </p:nvSpPr>
          <p:spPr bwMode="auto">
            <a:xfrm>
              <a:off x="5098027" y="2690267"/>
              <a:ext cx="3061875" cy="1905000"/>
            </a:xfrm>
            <a:custGeom>
              <a:avLst/>
              <a:gdLst>
                <a:gd name="T0" fmla="*/ 2147483647 w 1726"/>
                <a:gd name="T1" fmla="*/ 2147483647 h 1200"/>
                <a:gd name="T2" fmla="*/ 2147483647 w 1726"/>
                <a:gd name="T3" fmla="*/ 2147483647 h 1200"/>
                <a:gd name="T4" fmla="*/ 2147483647 w 1726"/>
                <a:gd name="T5" fmla="*/ 2147483647 h 1200"/>
                <a:gd name="T6" fmla="*/ 2147483647 w 1726"/>
                <a:gd name="T7" fmla="*/ 2147483647 h 1200"/>
                <a:gd name="T8" fmla="*/ 2147483647 w 1726"/>
                <a:gd name="T9" fmla="*/ 0 h 1200"/>
                <a:gd name="T10" fmla="*/ 2147483647 w 1726"/>
                <a:gd name="T11" fmla="*/ 2147483647 h 1200"/>
                <a:gd name="T12" fmla="*/ 2147483647 w 1726"/>
                <a:gd name="T13" fmla="*/ 2147483647 h 1200"/>
                <a:gd name="T14" fmla="*/ 2147483647 w 1726"/>
                <a:gd name="T15" fmla="*/ 2147483647 h 1200"/>
                <a:gd name="T16" fmla="*/ 2147483647 w 1726"/>
                <a:gd name="T17" fmla="*/ 2147483647 h 1200"/>
                <a:gd name="T18" fmla="*/ 2147483647 w 1726"/>
                <a:gd name="T19" fmla="*/ 2147483647 h 1200"/>
                <a:gd name="T20" fmla="*/ 2147483647 w 1726"/>
                <a:gd name="T21" fmla="*/ 2147483647 h 1200"/>
                <a:gd name="T22" fmla="*/ 2147483647 w 1726"/>
                <a:gd name="T23" fmla="*/ 2147483647 h 1200"/>
                <a:gd name="T24" fmla="*/ 2147483647 w 1726"/>
                <a:gd name="T25" fmla="*/ 2147483647 h 1200"/>
                <a:gd name="T26" fmla="*/ 2147483647 w 1726"/>
                <a:gd name="T27" fmla="*/ 2147483647 h 1200"/>
                <a:gd name="T28" fmla="*/ 2147483647 w 1726"/>
                <a:gd name="T29" fmla="*/ 2147483647 h 1200"/>
                <a:gd name="T30" fmla="*/ 2147483647 w 1726"/>
                <a:gd name="T31" fmla="*/ 2147483647 h 1200"/>
                <a:gd name="T32" fmla="*/ 2147483647 w 1726"/>
                <a:gd name="T33" fmla="*/ 2147483647 h 1200"/>
                <a:gd name="T34" fmla="*/ 2147483647 w 1726"/>
                <a:gd name="T35" fmla="*/ 2147483647 h 1200"/>
                <a:gd name="T36" fmla="*/ 2147483647 w 1726"/>
                <a:gd name="T37" fmla="*/ 2147483647 h 1200"/>
                <a:gd name="T38" fmla="*/ 2147483647 w 1726"/>
                <a:gd name="T39" fmla="*/ 2147483647 h 1200"/>
                <a:gd name="T40" fmla="*/ 2147483647 w 1726"/>
                <a:gd name="T41" fmla="*/ 2147483647 h 1200"/>
                <a:gd name="T42" fmla="*/ 2147483647 w 1726"/>
                <a:gd name="T43" fmla="*/ 2147483647 h 1200"/>
                <a:gd name="T44" fmla="*/ 2147483647 w 1726"/>
                <a:gd name="T45" fmla="*/ 2147483647 h 1200"/>
                <a:gd name="T46" fmla="*/ 2147483647 w 1726"/>
                <a:gd name="T47" fmla="*/ 2147483647 h 1200"/>
                <a:gd name="T48" fmla="*/ 2147483647 w 1726"/>
                <a:gd name="T49" fmla="*/ 2147483647 h 1200"/>
                <a:gd name="T50" fmla="*/ 2147483647 w 1726"/>
                <a:gd name="T51" fmla="*/ 2147483647 h 1200"/>
                <a:gd name="T52" fmla="*/ 2147483647 w 1726"/>
                <a:gd name="T53" fmla="*/ 2147483647 h 1200"/>
                <a:gd name="T54" fmla="*/ 2147483647 w 1726"/>
                <a:gd name="T55" fmla="*/ 2147483647 h 12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26"/>
                <a:gd name="T85" fmla="*/ 0 h 1200"/>
                <a:gd name="T86" fmla="*/ 1726 w 1726"/>
                <a:gd name="T87" fmla="*/ 1200 h 120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26" h="1200">
                  <a:moveTo>
                    <a:pt x="339" y="240"/>
                  </a:moveTo>
                  <a:cubicBezTo>
                    <a:pt x="604" y="240"/>
                    <a:pt x="870" y="240"/>
                    <a:pt x="870" y="240"/>
                  </a:cubicBezTo>
                  <a:cubicBezTo>
                    <a:pt x="965" y="234"/>
                    <a:pt x="908" y="201"/>
                    <a:pt x="902" y="192"/>
                  </a:cubicBezTo>
                  <a:cubicBezTo>
                    <a:pt x="891" y="177"/>
                    <a:pt x="867" y="173"/>
                    <a:pt x="867" y="119"/>
                  </a:cubicBezTo>
                  <a:cubicBezTo>
                    <a:pt x="867" y="65"/>
                    <a:pt x="924" y="0"/>
                    <a:pt x="1037" y="0"/>
                  </a:cubicBezTo>
                  <a:cubicBezTo>
                    <a:pt x="1150" y="0"/>
                    <a:pt x="1204" y="75"/>
                    <a:pt x="1205" y="120"/>
                  </a:cubicBezTo>
                  <a:cubicBezTo>
                    <a:pt x="1206" y="165"/>
                    <a:pt x="1178" y="183"/>
                    <a:pt x="1169" y="192"/>
                  </a:cubicBezTo>
                  <a:cubicBezTo>
                    <a:pt x="1160" y="201"/>
                    <a:pt x="1114" y="235"/>
                    <a:pt x="1208" y="240"/>
                  </a:cubicBezTo>
                  <a:cubicBezTo>
                    <a:pt x="1327" y="240"/>
                    <a:pt x="1461" y="240"/>
                    <a:pt x="1725" y="240"/>
                  </a:cubicBezTo>
                  <a:cubicBezTo>
                    <a:pt x="1725" y="418"/>
                    <a:pt x="1725" y="597"/>
                    <a:pt x="1725" y="597"/>
                  </a:cubicBezTo>
                  <a:cubicBezTo>
                    <a:pt x="1726" y="697"/>
                    <a:pt x="1724" y="707"/>
                    <a:pt x="1724" y="836"/>
                  </a:cubicBezTo>
                  <a:cubicBezTo>
                    <a:pt x="1724" y="965"/>
                    <a:pt x="1724" y="1019"/>
                    <a:pt x="1724" y="1199"/>
                  </a:cubicBezTo>
                  <a:cubicBezTo>
                    <a:pt x="1461" y="1199"/>
                    <a:pt x="1206" y="1200"/>
                    <a:pt x="1206" y="1200"/>
                  </a:cubicBezTo>
                  <a:cubicBezTo>
                    <a:pt x="1137" y="1200"/>
                    <a:pt x="1145" y="1173"/>
                    <a:pt x="1160" y="1161"/>
                  </a:cubicBezTo>
                  <a:cubicBezTo>
                    <a:pt x="1175" y="1149"/>
                    <a:pt x="1205" y="1127"/>
                    <a:pt x="1205" y="1080"/>
                  </a:cubicBezTo>
                  <a:cubicBezTo>
                    <a:pt x="1205" y="1033"/>
                    <a:pt x="1155" y="960"/>
                    <a:pt x="1038" y="960"/>
                  </a:cubicBezTo>
                  <a:cubicBezTo>
                    <a:pt x="921" y="960"/>
                    <a:pt x="867" y="1026"/>
                    <a:pt x="867" y="1080"/>
                  </a:cubicBezTo>
                  <a:cubicBezTo>
                    <a:pt x="867" y="1134"/>
                    <a:pt x="899" y="1149"/>
                    <a:pt x="914" y="1164"/>
                  </a:cubicBezTo>
                  <a:cubicBezTo>
                    <a:pt x="929" y="1179"/>
                    <a:pt x="933" y="1199"/>
                    <a:pt x="870" y="1200"/>
                  </a:cubicBezTo>
                  <a:cubicBezTo>
                    <a:pt x="870" y="1200"/>
                    <a:pt x="603" y="1200"/>
                    <a:pt x="336" y="1200"/>
                  </a:cubicBezTo>
                  <a:cubicBezTo>
                    <a:pt x="336" y="1021"/>
                    <a:pt x="336" y="843"/>
                    <a:pt x="336" y="843"/>
                  </a:cubicBezTo>
                  <a:cubicBezTo>
                    <a:pt x="339" y="788"/>
                    <a:pt x="319" y="780"/>
                    <a:pt x="296" y="801"/>
                  </a:cubicBezTo>
                  <a:cubicBezTo>
                    <a:pt x="273" y="822"/>
                    <a:pt x="235" y="842"/>
                    <a:pt x="170" y="842"/>
                  </a:cubicBezTo>
                  <a:cubicBezTo>
                    <a:pt x="105" y="842"/>
                    <a:pt x="4" y="802"/>
                    <a:pt x="2" y="722"/>
                  </a:cubicBezTo>
                  <a:cubicBezTo>
                    <a:pt x="0" y="642"/>
                    <a:pt x="98" y="600"/>
                    <a:pt x="171" y="600"/>
                  </a:cubicBezTo>
                  <a:cubicBezTo>
                    <a:pt x="244" y="600"/>
                    <a:pt x="285" y="632"/>
                    <a:pt x="300" y="644"/>
                  </a:cubicBezTo>
                  <a:cubicBezTo>
                    <a:pt x="315" y="656"/>
                    <a:pt x="339" y="641"/>
                    <a:pt x="339" y="600"/>
                  </a:cubicBezTo>
                  <a:cubicBezTo>
                    <a:pt x="339" y="600"/>
                    <a:pt x="339" y="420"/>
                    <a:pt x="339" y="240"/>
                  </a:cubicBezTo>
                  <a:close/>
                </a:path>
              </a:pathLst>
            </a:custGeom>
            <a:solidFill>
              <a:schemeClr val="bg2">
                <a:lumMod val="75000"/>
              </a:schemeClr>
            </a:solidFill>
            <a:ln w="6350">
              <a:solidFill>
                <a:schemeClr val="bg1"/>
              </a:solidFill>
              <a:round/>
              <a:headEnd/>
              <a:tailEnd/>
            </a:ln>
          </p:spPr>
          <p:txBody>
            <a:bodyPr wrap="none" anchor="ctr"/>
            <a:lstStyle/>
            <a:p>
              <a:endParaRPr lang="es-MX" dirty="0">
                <a:solidFill>
                  <a:srgbClr val="000000"/>
                </a:solidFill>
                <a:latin typeface="Century Gothic" panose="020B0502020202020204" pitchFamily="34" charset="0"/>
              </a:endParaRPr>
            </a:p>
          </p:txBody>
        </p:sp>
        <p:sp>
          <p:nvSpPr>
            <p:cNvPr id="107" name="Freeform 2"/>
            <p:cNvSpPr>
              <a:spLocks/>
            </p:cNvSpPr>
            <p:nvPr/>
          </p:nvSpPr>
          <p:spPr bwMode="auto">
            <a:xfrm>
              <a:off x="781821" y="1556792"/>
              <a:ext cx="2470245" cy="1524000"/>
            </a:xfrm>
            <a:custGeom>
              <a:avLst/>
              <a:gdLst>
                <a:gd name="T0" fmla="*/ 1 w 1393"/>
                <a:gd name="T1" fmla="*/ 0 h 960"/>
                <a:gd name="T2" fmla="*/ 356 w 1393"/>
                <a:gd name="T3" fmla="*/ 0 h 960"/>
                <a:gd name="T4" fmla="*/ 583 w 1393"/>
                <a:gd name="T5" fmla="*/ 0 h 960"/>
                <a:gd name="T6" fmla="*/ 930 w 1393"/>
                <a:gd name="T7" fmla="*/ 0 h 960"/>
                <a:gd name="T8" fmla="*/ 930 w 1393"/>
                <a:gd name="T9" fmla="*/ 357 h 960"/>
                <a:gd name="T10" fmla="*/ 904 w 1393"/>
                <a:gd name="T11" fmla="*/ 395 h 960"/>
                <a:gd name="T12" fmla="*/ 822 w 1393"/>
                <a:gd name="T13" fmla="*/ 360 h 960"/>
                <a:gd name="T14" fmla="*/ 708 w 1393"/>
                <a:gd name="T15" fmla="*/ 482 h 960"/>
                <a:gd name="T16" fmla="*/ 822 w 1393"/>
                <a:gd name="T17" fmla="*/ 600 h 960"/>
                <a:gd name="T18" fmla="*/ 906 w 1393"/>
                <a:gd name="T19" fmla="*/ 563 h 960"/>
                <a:gd name="T20" fmla="*/ 934 w 1393"/>
                <a:gd name="T21" fmla="*/ 600 h 960"/>
                <a:gd name="T22" fmla="*/ 934 w 1393"/>
                <a:gd name="T23" fmla="*/ 960 h 960"/>
                <a:gd name="T24" fmla="*/ 582 w 1393"/>
                <a:gd name="T25" fmla="*/ 960 h 960"/>
                <a:gd name="T26" fmla="*/ 551 w 1393"/>
                <a:gd name="T27" fmla="*/ 921 h 960"/>
                <a:gd name="T28" fmla="*/ 582 w 1393"/>
                <a:gd name="T29" fmla="*/ 840 h 960"/>
                <a:gd name="T30" fmla="*/ 469 w 1393"/>
                <a:gd name="T31" fmla="*/ 720 h 960"/>
                <a:gd name="T32" fmla="*/ 355 w 1393"/>
                <a:gd name="T33" fmla="*/ 840 h 960"/>
                <a:gd name="T34" fmla="*/ 386 w 1393"/>
                <a:gd name="T35" fmla="*/ 924 h 960"/>
                <a:gd name="T36" fmla="*/ 356 w 1393"/>
                <a:gd name="T37" fmla="*/ 960 h 960"/>
                <a:gd name="T38" fmla="*/ 0 w 1393"/>
                <a:gd name="T39" fmla="*/ 956 h 960"/>
                <a:gd name="T40" fmla="*/ 0 w 1393"/>
                <a:gd name="T41" fmla="*/ 593 h 960"/>
                <a:gd name="T42" fmla="*/ 1 w 1393"/>
                <a:gd name="T43" fmla="*/ 360 h 960"/>
                <a:gd name="T44" fmla="*/ 1 w 1393"/>
                <a:gd name="T45" fmla="*/ 0 h 9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93"/>
                <a:gd name="T70" fmla="*/ 0 h 960"/>
                <a:gd name="T71" fmla="*/ 1393 w 1393"/>
                <a:gd name="T72" fmla="*/ 960 h 96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93" h="960">
                  <a:moveTo>
                    <a:pt x="1" y="0"/>
                  </a:moveTo>
                  <a:cubicBezTo>
                    <a:pt x="266" y="0"/>
                    <a:pt x="532" y="0"/>
                    <a:pt x="532" y="0"/>
                  </a:cubicBezTo>
                  <a:cubicBezTo>
                    <a:pt x="677" y="0"/>
                    <a:pt x="728" y="0"/>
                    <a:pt x="870" y="0"/>
                  </a:cubicBezTo>
                  <a:cubicBezTo>
                    <a:pt x="989" y="0"/>
                    <a:pt x="1123" y="0"/>
                    <a:pt x="1387" y="0"/>
                  </a:cubicBezTo>
                  <a:cubicBezTo>
                    <a:pt x="1387" y="178"/>
                    <a:pt x="1387" y="357"/>
                    <a:pt x="1387" y="357"/>
                  </a:cubicBezTo>
                  <a:cubicBezTo>
                    <a:pt x="1383" y="425"/>
                    <a:pt x="1372" y="409"/>
                    <a:pt x="1347" y="395"/>
                  </a:cubicBezTo>
                  <a:cubicBezTo>
                    <a:pt x="1322" y="381"/>
                    <a:pt x="1284" y="360"/>
                    <a:pt x="1225" y="360"/>
                  </a:cubicBezTo>
                  <a:cubicBezTo>
                    <a:pt x="1166" y="360"/>
                    <a:pt x="1056" y="395"/>
                    <a:pt x="1056" y="482"/>
                  </a:cubicBezTo>
                  <a:cubicBezTo>
                    <a:pt x="1056" y="569"/>
                    <a:pt x="1162" y="600"/>
                    <a:pt x="1225" y="600"/>
                  </a:cubicBezTo>
                  <a:cubicBezTo>
                    <a:pt x="1288" y="600"/>
                    <a:pt x="1332" y="578"/>
                    <a:pt x="1351" y="563"/>
                  </a:cubicBezTo>
                  <a:cubicBezTo>
                    <a:pt x="1370" y="548"/>
                    <a:pt x="1388" y="532"/>
                    <a:pt x="1393" y="600"/>
                  </a:cubicBezTo>
                  <a:cubicBezTo>
                    <a:pt x="1393" y="600"/>
                    <a:pt x="1393" y="780"/>
                    <a:pt x="1393" y="960"/>
                  </a:cubicBezTo>
                  <a:cubicBezTo>
                    <a:pt x="1130" y="960"/>
                    <a:pt x="868" y="960"/>
                    <a:pt x="868" y="960"/>
                  </a:cubicBezTo>
                  <a:cubicBezTo>
                    <a:pt x="799" y="960"/>
                    <a:pt x="807" y="933"/>
                    <a:pt x="822" y="921"/>
                  </a:cubicBezTo>
                  <a:cubicBezTo>
                    <a:pt x="837" y="909"/>
                    <a:pt x="867" y="887"/>
                    <a:pt x="867" y="840"/>
                  </a:cubicBezTo>
                  <a:cubicBezTo>
                    <a:pt x="867" y="793"/>
                    <a:pt x="817" y="720"/>
                    <a:pt x="700" y="720"/>
                  </a:cubicBezTo>
                  <a:cubicBezTo>
                    <a:pt x="583" y="720"/>
                    <a:pt x="529" y="786"/>
                    <a:pt x="529" y="840"/>
                  </a:cubicBezTo>
                  <a:cubicBezTo>
                    <a:pt x="529" y="894"/>
                    <a:pt x="561" y="909"/>
                    <a:pt x="576" y="924"/>
                  </a:cubicBezTo>
                  <a:cubicBezTo>
                    <a:pt x="591" y="939"/>
                    <a:pt x="595" y="959"/>
                    <a:pt x="532" y="960"/>
                  </a:cubicBezTo>
                  <a:cubicBezTo>
                    <a:pt x="532" y="960"/>
                    <a:pt x="267" y="956"/>
                    <a:pt x="0" y="956"/>
                  </a:cubicBezTo>
                  <a:cubicBezTo>
                    <a:pt x="0" y="777"/>
                    <a:pt x="0" y="593"/>
                    <a:pt x="0" y="593"/>
                  </a:cubicBezTo>
                  <a:cubicBezTo>
                    <a:pt x="0" y="493"/>
                    <a:pt x="1" y="460"/>
                    <a:pt x="1" y="360"/>
                  </a:cubicBezTo>
                  <a:cubicBezTo>
                    <a:pt x="1" y="360"/>
                    <a:pt x="1" y="180"/>
                    <a:pt x="1" y="0"/>
                  </a:cubicBezTo>
                  <a:close/>
                </a:path>
              </a:pathLst>
            </a:custGeom>
            <a:solidFill>
              <a:srgbClr val="4E626C"/>
            </a:solidFill>
            <a:ln w="6350">
              <a:solidFill>
                <a:schemeClr val="bg1"/>
              </a:solidFill>
              <a:round/>
              <a:headEnd/>
              <a:tailEnd/>
            </a:ln>
          </p:spPr>
          <p:txBody>
            <a:bodyPr wrap="none" anchor="ctr"/>
            <a:lstStyle/>
            <a:p>
              <a:endParaRPr lang="es-MX" dirty="0">
                <a:solidFill>
                  <a:srgbClr val="000000"/>
                </a:solidFill>
                <a:latin typeface="Century Gothic" panose="020B0502020202020204" pitchFamily="34" charset="0"/>
              </a:endParaRPr>
            </a:p>
          </p:txBody>
        </p:sp>
        <p:sp>
          <p:nvSpPr>
            <p:cNvPr id="108" name="Freeform 3"/>
            <p:cNvSpPr>
              <a:spLocks/>
            </p:cNvSpPr>
            <p:nvPr/>
          </p:nvSpPr>
          <p:spPr bwMode="auto">
            <a:xfrm>
              <a:off x="2639307" y="1556792"/>
              <a:ext cx="3069558" cy="1524000"/>
            </a:xfrm>
            <a:custGeom>
              <a:avLst/>
              <a:gdLst>
                <a:gd name="T0" fmla="*/ 227 w 1731"/>
                <a:gd name="T1" fmla="*/ 0 h 960"/>
                <a:gd name="T2" fmla="*/ 583 w 1731"/>
                <a:gd name="T3" fmla="*/ 0 h 960"/>
                <a:gd name="T4" fmla="*/ 810 w 1731"/>
                <a:gd name="T5" fmla="*/ 0 h 960"/>
                <a:gd name="T6" fmla="*/ 1157 w 1731"/>
                <a:gd name="T7" fmla="*/ 0 h 960"/>
                <a:gd name="T8" fmla="*/ 1157 w 1731"/>
                <a:gd name="T9" fmla="*/ 357 h 960"/>
                <a:gd name="T10" fmla="*/ 1130 w 1731"/>
                <a:gd name="T11" fmla="*/ 395 h 960"/>
                <a:gd name="T12" fmla="*/ 1048 w 1731"/>
                <a:gd name="T13" fmla="*/ 360 h 960"/>
                <a:gd name="T14" fmla="*/ 935 w 1731"/>
                <a:gd name="T15" fmla="*/ 482 h 960"/>
                <a:gd name="T16" fmla="*/ 1048 w 1731"/>
                <a:gd name="T17" fmla="*/ 600 h 960"/>
                <a:gd name="T18" fmla="*/ 1132 w 1731"/>
                <a:gd name="T19" fmla="*/ 563 h 960"/>
                <a:gd name="T20" fmla="*/ 1160 w 1731"/>
                <a:gd name="T21" fmla="*/ 600 h 960"/>
                <a:gd name="T22" fmla="*/ 1160 w 1731"/>
                <a:gd name="T23" fmla="*/ 960 h 960"/>
                <a:gd name="T24" fmla="*/ 808 w 1731"/>
                <a:gd name="T25" fmla="*/ 960 h 960"/>
                <a:gd name="T26" fmla="*/ 778 w 1731"/>
                <a:gd name="T27" fmla="*/ 921 h 960"/>
                <a:gd name="T28" fmla="*/ 808 w 1731"/>
                <a:gd name="T29" fmla="*/ 840 h 960"/>
                <a:gd name="T30" fmla="*/ 695 w 1731"/>
                <a:gd name="T31" fmla="*/ 720 h 960"/>
                <a:gd name="T32" fmla="*/ 582 w 1731"/>
                <a:gd name="T33" fmla="*/ 840 h 960"/>
                <a:gd name="T34" fmla="*/ 613 w 1731"/>
                <a:gd name="T35" fmla="*/ 924 h 960"/>
                <a:gd name="T36" fmla="*/ 583 w 1731"/>
                <a:gd name="T37" fmla="*/ 960 h 960"/>
                <a:gd name="T38" fmla="*/ 225 w 1731"/>
                <a:gd name="T39" fmla="*/ 960 h 960"/>
                <a:gd name="T40" fmla="*/ 225 w 1731"/>
                <a:gd name="T41" fmla="*/ 603 h 960"/>
                <a:gd name="T42" fmla="*/ 198 w 1731"/>
                <a:gd name="T43" fmla="*/ 561 h 960"/>
                <a:gd name="T44" fmla="*/ 114 w 1731"/>
                <a:gd name="T45" fmla="*/ 602 h 960"/>
                <a:gd name="T46" fmla="*/ 2 w 1731"/>
                <a:gd name="T47" fmla="*/ 482 h 960"/>
                <a:gd name="T48" fmla="*/ 115 w 1731"/>
                <a:gd name="T49" fmla="*/ 360 h 960"/>
                <a:gd name="T50" fmla="*/ 201 w 1731"/>
                <a:gd name="T51" fmla="*/ 404 h 960"/>
                <a:gd name="T52" fmla="*/ 227 w 1731"/>
                <a:gd name="T53" fmla="*/ 360 h 960"/>
                <a:gd name="T54" fmla="*/ 227 w 1731"/>
                <a:gd name="T55" fmla="*/ 0 h 96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31"/>
                <a:gd name="T85" fmla="*/ 0 h 960"/>
                <a:gd name="T86" fmla="*/ 1731 w 1731"/>
                <a:gd name="T87" fmla="*/ 960 h 96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31" h="960">
                  <a:moveTo>
                    <a:pt x="339" y="0"/>
                  </a:moveTo>
                  <a:cubicBezTo>
                    <a:pt x="604" y="0"/>
                    <a:pt x="870" y="0"/>
                    <a:pt x="870" y="0"/>
                  </a:cubicBezTo>
                  <a:cubicBezTo>
                    <a:pt x="1015" y="0"/>
                    <a:pt x="1066" y="0"/>
                    <a:pt x="1208" y="0"/>
                  </a:cubicBezTo>
                  <a:cubicBezTo>
                    <a:pt x="1327" y="0"/>
                    <a:pt x="1461" y="0"/>
                    <a:pt x="1725" y="0"/>
                  </a:cubicBezTo>
                  <a:cubicBezTo>
                    <a:pt x="1725" y="178"/>
                    <a:pt x="1725" y="357"/>
                    <a:pt x="1725" y="357"/>
                  </a:cubicBezTo>
                  <a:cubicBezTo>
                    <a:pt x="1721" y="425"/>
                    <a:pt x="1710" y="409"/>
                    <a:pt x="1685" y="395"/>
                  </a:cubicBezTo>
                  <a:cubicBezTo>
                    <a:pt x="1660" y="381"/>
                    <a:pt x="1622" y="360"/>
                    <a:pt x="1563" y="360"/>
                  </a:cubicBezTo>
                  <a:cubicBezTo>
                    <a:pt x="1504" y="360"/>
                    <a:pt x="1394" y="395"/>
                    <a:pt x="1394" y="482"/>
                  </a:cubicBezTo>
                  <a:cubicBezTo>
                    <a:pt x="1394" y="569"/>
                    <a:pt x="1500" y="600"/>
                    <a:pt x="1563" y="600"/>
                  </a:cubicBezTo>
                  <a:cubicBezTo>
                    <a:pt x="1626" y="600"/>
                    <a:pt x="1670" y="578"/>
                    <a:pt x="1689" y="563"/>
                  </a:cubicBezTo>
                  <a:cubicBezTo>
                    <a:pt x="1708" y="548"/>
                    <a:pt x="1726" y="532"/>
                    <a:pt x="1731" y="600"/>
                  </a:cubicBezTo>
                  <a:cubicBezTo>
                    <a:pt x="1731" y="600"/>
                    <a:pt x="1731" y="780"/>
                    <a:pt x="1731" y="960"/>
                  </a:cubicBezTo>
                  <a:cubicBezTo>
                    <a:pt x="1468" y="960"/>
                    <a:pt x="1206" y="960"/>
                    <a:pt x="1206" y="960"/>
                  </a:cubicBezTo>
                  <a:cubicBezTo>
                    <a:pt x="1137" y="960"/>
                    <a:pt x="1145" y="933"/>
                    <a:pt x="1160" y="921"/>
                  </a:cubicBezTo>
                  <a:cubicBezTo>
                    <a:pt x="1175" y="909"/>
                    <a:pt x="1205" y="887"/>
                    <a:pt x="1205" y="840"/>
                  </a:cubicBezTo>
                  <a:cubicBezTo>
                    <a:pt x="1205" y="793"/>
                    <a:pt x="1155" y="720"/>
                    <a:pt x="1038" y="720"/>
                  </a:cubicBezTo>
                  <a:cubicBezTo>
                    <a:pt x="921" y="720"/>
                    <a:pt x="867" y="786"/>
                    <a:pt x="867" y="840"/>
                  </a:cubicBezTo>
                  <a:cubicBezTo>
                    <a:pt x="867" y="894"/>
                    <a:pt x="899" y="909"/>
                    <a:pt x="914" y="924"/>
                  </a:cubicBezTo>
                  <a:cubicBezTo>
                    <a:pt x="929" y="939"/>
                    <a:pt x="933" y="959"/>
                    <a:pt x="870" y="960"/>
                  </a:cubicBezTo>
                  <a:cubicBezTo>
                    <a:pt x="870" y="960"/>
                    <a:pt x="603" y="960"/>
                    <a:pt x="336" y="960"/>
                  </a:cubicBezTo>
                  <a:cubicBezTo>
                    <a:pt x="336" y="781"/>
                    <a:pt x="336" y="603"/>
                    <a:pt x="336" y="603"/>
                  </a:cubicBezTo>
                  <a:cubicBezTo>
                    <a:pt x="339" y="548"/>
                    <a:pt x="319" y="540"/>
                    <a:pt x="296" y="561"/>
                  </a:cubicBezTo>
                  <a:cubicBezTo>
                    <a:pt x="273" y="582"/>
                    <a:pt x="235" y="602"/>
                    <a:pt x="170" y="602"/>
                  </a:cubicBezTo>
                  <a:cubicBezTo>
                    <a:pt x="105" y="602"/>
                    <a:pt x="4" y="562"/>
                    <a:pt x="2" y="482"/>
                  </a:cubicBezTo>
                  <a:cubicBezTo>
                    <a:pt x="0" y="402"/>
                    <a:pt x="98" y="360"/>
                    <a:pt x="171" y="360"/>
                  </a:cubicBezTo>
                  <a:cubicBezTo>
                    <a:pt x="244" y="360"/>
                    <a:pt x="285" y="392"/>
                    <a:pt x="300" y="404"/>
                  </a:cubicBezTo>
                  <a:cubicBezTo>
                    <a:pt x="315" y="416"/>
                    <a:pt x="339" y="401"/>
                    <a:pt x="339" y="360"/>
                  </a:cubicBezTo>
                  <a:cubicBezTo>
                    <a:pt x="339" y="360"/>
                    <a:pt x="339" y="180"/>
                    <a:pt x="339" y="0"/>
                  </a:cubicBezTo>
                  <a:close/>
                </a:path>
              </a:pathLst>
            </a:custGeom>
            <a:solidFill>
              <a:srgbClr val="799DB6"/>
            </a:solidFill>
            <a:ln w="6350">
              <a:solidFill>
                <a:schemeClr val="bg1"/>
              </a:solidFill>
              <a:round/>
              <a:headEnd/>
              <a:tailEnd/>
            </a:ln>
          </p:spPr>
          <p:txBody>
            <a:bodyPr wrap="none" anchor="ctr"/>
            <a:lstStyle/>
            <a:p>
              <a:endParaRPr lang="es-MX" dirty="0">
                <a:solidFill>
                  <a:srgbClr val="000000"/>
                </a:solidFill>
                <a:latin typeface="Century Gothic" panose="020B0502020202020204" pitchFamily="34" charset="0"/>
              </a:endParaRPr>
            </a:p>
          </p:txBody>
        </p:sp>
        <p:sp>
          <p:nvSpPr>
            <p:cNvPr id="109" name="Freeform 4"/>
            <p:cNvSpPr>
              <a:spLocks/>
            </p:cNvSpPr>
            <p:nvPr/>
          </p:nvSpPr>
          <p:spPr bwMode="auto">
            <a:xfrm>
              <a:off x="5098027" y="1556792"/>
              <a:ext cx="3067638" cy="1524000"/>
            </a:xfrm>
            <a:custGeom>
              <a:avLst/>
              <a:gdLst>
                <a:gd name="T0" fmla="*/ 227 w 1730"/>
                <a:gd name="T1" fmla="*/ 0 h 960"/>
                <a:gd name="T2" fmla="*/ 582 w 1730"/>
                <a:gd name="T3" fmla="*/ 0 h 960"/>
                <a:gd name="T4" fmla="*/ 810 w 1730"/>
                <a:gd name="T5" fmla="*/ 0 h 960"/>
                <a:gd name="T6" fmla="*/ 1157 w 1730"/>
                <a:gd name="T7" fmla="*/ 0 h 960"/>
                <a:gd name="T8" fmla="*/ 1157 w 1730"/>
                <a:gd name="T9" fmla="*/ 357 h 960"/>
                <a:gd name="T10" fmla="*/ 1156 w 1730"/>
                <a:gd name="T11" fmla="*/ 602 h 960"/>
                <a:gd name="T12" fmla="*/ 1156 w 1730"/>
                <a:gd name="T13" fmla="*/ 959 h 960"/>
                <a:gd name="T14" fmla="*/ 808 w 1730"/>
                <a:gd name="T15" fmla="*/ 960 h 960"/>
                <a:gd name="T16" fmla="*/ 778 w 1730"/>
                <a:gd name="T17" fmla="*/ 921 h 960"/>
                <a:gd name="T18" fmla="*/ 808 w 1730"/>
                <a:gd name="T19" fmla="*/ 840 h 960"/>
                <a:gd name="T20" fmla="*/ 695 w 1730"/>
                <a:gd name="T21" fmla="*/ 720 h 960"/>
                <a:gd name="T22" fmla="*/ 581 w 1730"/>
                <a:gd name="T23" fmla="*/ 840 h 960"/>
                <a:gd name="T24" fmla="*/ 613 w 1730"/>
                <a:gd name="T25" fmla="*/ 924 h 960"/>
                <a:gd name="T26" fmla="*/ 582 w 1730"/>
                <a:gd name="T27" fmla="*/ 960 h 960"/>
                <a:gd name="T28" fmla="*/ 225 w 1730"/>
                <a:gd name="T29" fmla="*/ 960 h 960"/>
                <a:gd name="T30" fmla="*/ 225 w 1730"/>
                <a:gd name="T31" fmla="*/ 603 h 960"/>
                <a:gd name="T32" fmla="*/ 198 w 1730"/>
                <a:gd name="T33" fmla="*/ 561 h 960"/>
                <a:gd name="T34" fmla="*/ 114 w 1730"/>
                <a:gd name="T35" fmla="*/ 602 h 960"/>
                <a:gd name="T36" fmla="*/ 2 w 1730"/>
                <a:gd name="T37" fmla="*/ 482 h 960"/>
                <a:gd name="T38" fmla="*/ 115 w 1730"/>
                <a:gd name="T39" fmla="*/ 360 h 960"/>
                <a:gd name="T40" fmla="*/ 201 w 1730"/>
                <a:gd name="T41" fmla="*/ 404 h 960"/>
                <a:gd name="T42" fmla="*/ 227 w 1730"/>
                <a:gd name="T43" fmla="*/ 360 h 960"/>
                <a:gd name="T44" fmla="*/ 227 w 1730"/>
                <a:gd name="T45" fmla="*/ 0 h 9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30"/>
                <a:gd name="T70" fmla="*/ 0 h 960"/>
                <a:gd name="T71" fmla="*/ 1730 w 1730"/>
                <a:gd name="T72" fmla="*/ 960 h 96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30" h="960">
                  <a:moveTo>
                    <a:pt x="339" y="0"/>
                  </a:moveTo>
                  <a:cubicBezTo>
                    <a:pt x="604" y="0"/>
                    <a:pt x="870" y="0"/>
                    <a:pt x="870" y="0"/>
                  </a:cubicBezTo>
                  <a:cubicBezTo>
                    <a:pt x="1015" y="0"/>
                    <a:pt x="1066" y="0"/>
                    <a:pt x="1208" y="0"/>
                  </a:cubicBezTo>
                  <a:cubicBezTo>
                    <a:pt x="1327" y="0"/>
                    <a:pt x="1461" y="0"/>
                    <a:pt x="1725" y="0"/>
                  </a:cubicBezTo>
                  <a:cubicBezTo>
                    <a:pt x="1725" y="178"/>
                    <a:pt x="1725" y="357"/>
                    <a:pt x="1725" y="357"/>
                  </a:cubicBezTo>
                  <a:cubicBezTo>
                    <a:pt x="1726" y="457"/>
                    <a:pt x="1727" y="503"/>
                    <a:pt x="1724" y="602"/>
                  </a:cubicBezTo>
                  <a:cubicBezTo>
                    <a:pt x="1730" y="599"/>
                    <a:pt x="1724" y="779"/>
                    <a:pt x="1724" y="959"/>
                  </a:cubicBezTo>
                  <a:cubicBezTo>
                    <a:pt x="1461" y="959"/>
                    <a:pt x="1206" y="960"/>
                    <a:pt x="1206" y="960"/>
                  </a:cubicBezTo>
                  <a:cubicBezTo>
                    <a:pt x="1137" y="960"/>
                    <a:pt x="1145" y="933"/>
                    <a:pt x="1160" y="921"/>
                  </a:cubicBezTo>
                  <a:cubicBezTo>
                    <a:pt x="1175" y="909"/>
                    <a:pt x="1205" y="887"/>
                    <a:pt x="1205" y="840"/>
                  </a:cubicBezTo>
                  <a:cubicBezTo>
                    <a:pt x="1205" y="793"/>
                    <a:pt x="1155" y="720"/>
                    <a:pt x="1038" y="720"/>
                  </a:cubicBezTo>
                  <a:cubicBezTo>
                    <a:pt x="921" y="720"/>
                    <a:pt x="867" y="786"/>
                    <a:pt x="867" y="840"/>
                  </a:cubicBezTo>
                  <a:cubicBezTo>
                    <a:pt x="867" y="894"/>
                    <a:pt x="899" y="909"/>
                    <a:pt x="914" y="924"/>
                  </a:cubicBezTo>
                  <a:cubicBezTo>
                    <a:pt x="929" y="939"/>
                    <a:pt x="933" y="959"/>
                    <a:pt x="870" y="960"/>
                  </a:cubicBezTo>
                  <a:cubicBezTo>
                    <a:pt x="870" y="960"/>
                    <a:pt x="603" y="960"/>
                    <a:pt x="336" y="960"/>
                  </a:cubicBezTo>
                  <a:cubicBezTo>
                    <a:pt x="336" y="781"/>
                    <a:pt x="336" y="603"/>
                    <a:pt x="336" y="603"/>
                  </a:cubicBezTo>
                  <a:cubicBezTo>
                    <a:pt x="339" y="548"/>
                    <a:pt x="319" y="540"/>
                    <a:pt x="296" y="561"/>
                  </a:cubicBezTo>
                  <a:cubicBezTo>
                    <a:pt x="273" y="582"/>
                    <a:pt x="235" y="602"/>
                    <a:pt x="170" y="602"/>
                  </a:cubicBezTo>
                  <a:cubicBezTo>
                    <a:pt x="105" y="602"/>
                    <a:pt x="4" y="562"/>
                    <a:pt x="2" y="482"/>
                  </a:cubicBezTo>
                  <a:cubicBezTo>
                    <a:pt x="0" y="402"/>
                    <a:pt x="98" y="360"/>
                    <a:pt x="171" y="360"/>
                  </a:cubicBezTo>
                  <a:cubicBezTo>
                    <a:pt x="244" y="360"/>
                    <a:pt x="285" y="392"/>
                    <a:pt x="300" y="404"/>
                  </a:cubicBezTo>
                  <a:cubicBezTo>
                    <a:pt x="315" y="416"/>
                    <a:pt x="339" y="401"/>
                    <a:pt x="339" y="360"/>
                  </a:cubicBezTo>
                  <a:cubicBezTo>
                    <a:pt x="339" y="360"/>
                    <a:pt x="339" y="180"/>
                    <a:pt x="339" y="0"/>
                  </a:cubicBezTo>
                  <a:close/>
                </a:path>
              </a:pathLst>
            </a:custGeom>
            <a:solidFill>
              <a:srgbClr val="203A7C"/>
            </a:solidFill>
            <a:ln w="6350">
              <a:solidFill>
                <a:schemeClr val="bg1"/>
              </a:solidFill>
              <a:round/>
              <a:headEnd/>
              <a:tailEnd/>
            </a:ln>
          </p:spPr>
          <p:txBody>
            <a:bodyPr wrap="none" anchor="ctr"/>
            <a:lstStyle/>
            <a:p>
              <a:endParaRPr lang="es-MX" dirty="0">
                <a:solidFill>
                  <a:srgbClr val="000000"/>
                </a:solidFill>
                <a:latin typeface="Century Gothic" panose="020B0502020202020204" pitchFamily="34" charset="0"/>
              </a:endParaRPr>
            </a:p>
          </p:txBody>
        </p:sp>
        <p:sp>
          <p:nvSpPr>
            <p:cNvPr id="110" name="Freeform 5"/>
            <p:cNvSpPr>
              <a:spLocks/>
            </p:cNvSpPr>
            <p:nvPr/>
          </p:nvSpPr>
          <p:spPr bwMode="auto">
            <a:xfrm>
              <a:off x="781821" y="2690267"/>
              <a:ext cx="2470245" cy="1905000"/>
            </a:xfrm>
            <a:custGeom>
              <a:avLst/>
              <a:gdLst>
                <a:gd name="T0" fmla="*/ 1 w 1393"/>
                <a:gd name="T1" fmla="*/ 240 h 1200"/>
                <a:gd name="T2" fmla="*/ 356 w 1393"/>
                <a:gd name="T3" fmla="*/ 240 h 1200"/>
                <a:gd name="T4" fmla="*/ 379 w 1393"/>
                <a:gd name="T5" fmla="*/ 192 h 1200"/>
                <a:gd name="T6" fmla="*/ 355 w 1393"/>
                <a:gd name="T7" fmla="*/ 119 h 1200"/>
                <a:gd name="T8" fmla="*/ 468 w 1393"/>
                <a:gd name="T9" fmla="*/ 0 h 1200"/>
                <a:gd name="T10" fmla="*/ 582 w 1393"/>
                <a:gd name="T11" fmla="*/ 120 h 1200"/>
                <a:gd name="T12" fmla="*/ 558 w 1393"/>
                <a:gd name="T13" fmla="*/ 192 h 1200"/>
                <a:gd name="T14" fmla="*/ 583 w 1393"/>
                <a:gd name="T15" fmla="*/ 240 h 1200"/>
                <a:gd name="T16" fmla="*/ 930 w 1393"/>
                <a:gd name="T17" fmla="*/ 240 h 1200"/>
                <a:gd name="T18" fmla="*/ 930 w 1393"/>
                <a:gd name="T19" fmla="*/ 597 h 1200"/>
                <a:gd name="T20" fmla="*/ 904 w 1393"/>
                <a:gd name="T21" fmla="*/ 635 h 1200"/>
                <a:gd name="T22" fmla="*/ 822 w 1393"/>
                <a:gd name="T23" fmla="*/ 600 h 1200"/>
                <a:gd name="T24" fmla="*/ 708 w 1393"/>
                <a:gd name="T25" fmla="*/ 722 h 1200"/>
                <a:gd name="T26" fmla="*/ 822 w 1393"/>
                <a:gd name="T27" fmla="*/ 840 h 1200"/>
                <a:gd name="T28" fmla="*/ 906 w 1393"/>
                <a:gd name="T29" fmla="*/ 803 h 1200"/>
                <a:gd name="T30" fmla="*/ 934 w 1393"/>
                <a:gd name="T31" fmla="*/ 840 h 1200"/>
                <a:gd name="T32" fmla="*/ 934 w 1393"/>
                <a:gd name="T33" fmla="*/ 1200 h 1200"/>
                <a:gd name="T34" fmla="*/ 582 w 1393"/>
                <a:gd name="T35" fmla="*/ 1200 h 1200"/>
                <a:gd name="T36" fmla="*/ 551 w 1393"/>
                <a:gd name="T37" fmla="*/ 1161 h 1200"/>
                <a:gd name="T38" fmla="*/ 582 w 1393"/>
                <a:gd name="T39" fmla="*/ 1080 h 1200"/>
                <a:gd name="T40" fmla="*/ 469 w 1393"/>
                <a:gd name="T41" fmla="*/ 960 h 1200"/>
                <a:gd name="T42" fmla="*/ 355 w 1393"/>
                <a:gd name="T43" fmla="*/ 1080 h 1200"/>
                <a:gd name="T44" fmla="*/ 386 w 1393"/>
                <a:gd name="T45" fmla="*/ 1164 h 1200"/>
                <a:gd name="T46" fmla="*/ 356 w 1393"/>
                <a:gd name="T47" fmla="*/ 1200 h 1200"/>
                <a:gd name="T48" fmla="*/ 0 w 1393"/>
                <a:gd name="T49" fmla="*/ 1199 h 1200"/>
                <a:gd name="T50" fmla="*/ 0 w 1393"/>
                <a:gd name="T51" fmla="*/ 842 h 1200"/>
                <a:gd name="T52" fmla="*/ 1 w 1393"/>
                <a:gd name="T53" fmla="*/ 600 h 1200"/>
                <a:gd name="T54" fmla="*/ 1 w 1393"/>
                <a:gd name="T55" fmla="*/ 240 h 12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393"/>
                <a:gd name="T85" fmla="*/ 0 h 1200"/>
                <a:gd name="T86" fmla="*/ 1393 w 1393"/>
                <a:gd name="T87" fmla="*/ 1200 h 120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393" h="1200">
                  <a:moveTo>
                    <a:pt x="1" y="240"/>
                  </a:moveTo>
                  <a:cubicBezTo>
                    <a:pt x="266" y="240"/>
                    <a:pt x="532" y="240"/>
                    <a:pt x="532" y="240"/>
                  </a:cubicBezTo>
                  <a:cubicBezTo>
                    <a:pt x="627" y="234"/>
                    <a:pt x="570" y="201"/>
                    <a:pt x="564" y="192"/>
                  </a:cubicBezTo>
                  <a:cubicBezTo>
                    <a:pt x="553" y="177"/>
                    <a:pt x="529" y="173"/>
                    <a:pt x="529" y="119"/>
                  </a:cubicBezTo>
                  <a:cubicBezTo>
                    <a:pt x="529" y="65"/>
                    <a:pt x="586" y="0"/>
                    <a:pt x="699" y="0"/>
                  </a:cubicBezTo>
                  <a:cubicBezTo>
                    <a:pt x="812" y="0"/>
                    <a:pt x="866" y="75"/>
                    <a:pt x="867" y="120"/>
                  </a:cubicBezTo>
                  <a:cubicBezTo>
                    <a:pt x="868" y="165"/>
                    <a:pt x="840" y="183"/>
                    <a:pt x="831" y="192"/>
                  </a:cubicBezTo>
                  <a:cubicBezTo>
                    <a:pt x="822" y="201"/>
                    <a:pt x="776" y="235"/>
                    <a:pt x="870" y="240"/>
                  </a:cubicBezTo>
                  <a:cubicBezTo>
                    <a:pt x="989" y="240"/>
                    <a:pt x="1123" y="240"/>
                    <a:pt x="1387" y="240"/>
                  </a:cubicBezTo>
                  <a:cubicBezTo>
                    <a:pt x="1387" y="418"/>
                    <a:pt x="1387" y="597"/>
                    <a:pt x="1387" y="597"/>
                  </a:cubicBezTo>
                  <a:cubicBezTo>
                    <a:pt x="1383" y="665"/>
                    <a:pt x="1372" y="649"/>
                    <a:pt x="1347" y="635"/>
                  </a:cubicBezTo>
                  <a:cubicBezTo>
                    <a:pt x="1322" y="621"/>
                    <a:pt x="1284" y="600"/>
                    <a:pt x="1225" y="600"/>
                  </a:cubicBezTo>
                  <a:cubicBezTo>
                    <a:pt x="1166" y="600"/>
                    <a:pt x="1056" y="635"/>
                    <a:pt x="1056" y="722"/>
                  </a:cubicBezTo>
                  <a:cubicBezTo>
                    <a:pt x="1056" y="809"/>
                    <a:pt x="1162" y="840"/>
                    <a:pt x="1225" y="840"/>
                  </a:cubicBezTo>
                  <a:cubicBezTo>
                    <a:pt x="1288" y="840"/>
                    <a:pt x="1332" y="818"/>
                    <a:pt x="1351" y="803"/>
                  </a:cubicBezTo>
                  <a:cubicBezTo>
                    <a:pt x="1370" y="788"/>
                    <a:pt x="1388" y="772"/>
                    <a:pt x="1393" y="840"/>
                  </a:cubicBezTo>
                  <a:cubicBezTo>
                    <a:pt x="1393" y="840"/>
                    <a:pt x="1393" y="1020"/>
                    <a:pt x="1393" y="1200"/>
                  </a:cubicBezTo>
                  <a:cubicBezTo>
                    <a:pt x="1130" y="1200"/>
                    <a:pt x="868" y="1200"/>
                    <a:pt x="868" y="1200"/>
                  </a:cubicBezTo>
                  <a:cubicBezTo>
                    <a:pt x="799" y="1200"/>
                    <a:pt x="807" y="1173"/>
                    <a:pt x="822" y="1161"/>
                  </a:cubicBezTo>
                  <a:cubicBezTo>
                    <a:pt x="837" y="1149"/>
                    <a:pt x="867" y="1127"/>
                    <a:pt x="867" y="1080"/>
                  </a:cubicBezTo>
                  <a:cubicBezTo>
                    <a:pt x="867" y="1033"/>
                    <a:pt x="817" y="960"/>
                    <a:pt x="700" y="960"/>
                  </a:cubicBezTo>
                  <a:cubicBezTo>
                    <a:pt x="583" y="960"/>
                    <a:pt x="529" y="1026"/>
                    <a:pt x="529" y="1080"/>
                  </a:cubicBezTo>
                  <a:cubicBezTo>
                    <a:pt x="529" y="1134"/>
                    <a:pt x="561" y="1149"/>
                    <a:pt x="576" y="1164"/>
                  </a:cubicBezTo>
                  <a:cubicBezTo>
                    <a:pt x="591" y="1179"/>
                    <a:pt x="595" y="1199"/>
                    <a:pt x="532" y="1200"/>
                  </a:cubicBezTo>
                  <a:cubicBezTo>
                    <a:pt x="532" y="1200"/>
                    <a:pt x="267" y="1199"/>
                    <a:pt x="0" y="1199"/>
                  </a:cubicBezTo>
                  <a:cubicBezTo>
                    <a:pt x="0" y="1020"/>
                    <a:pt x="0" y="842"/>
                    <a:pt x="0" y="842"/>
                  </a:cubicBezTo>
                  <a:cubicBezTo>
                    <a:pt x="0" y="742"/>
                    <a:pt x="1" y="700"/>
                    <a:pt x="1" y="600"/>
                  </a:cubicBezTo>
                  <a:cubicBezTo>
                    <a:pt x="1" y="600"/>
                    <a:pt x="1" y="420"/>
                    <a:pt x="1" y="240"/>
                  </a:cubicBezTo>
                  <a:close/>
                </a:path>
              </a:pathLst>
            </a:custGeom>
            <a:solidFill>
              <a:srgbClr val="007D6A"/>
            </a:solidFill>
            <a:ln w="6350">
              <a:solidFill>
                <a:schemeClr val="bg1"/>
              </a:solidFill>
              <a:round/>
              <a:headEnd/>
              <a:tailEnd/>
            </a:ln>
          </p:spPr>
          <p:txBody>
            <a:bodyPr wrap="none" anchor="ctr"/>
            <a:lstStyle/>
            <a:p>
              <a:endParaRPr lang="es-MX" dirty="0">
                <a:solidFill>
                  <a:srgbClr val="000000"/>
                </a:solidFill>
                <a:latin typeface="Century Gothic" panose="020B0502020202020204" pitchFamily="34" charset="0"/>
              </a:endParaRPr>
            </a:p>
          </p:txBody>
        </p:sp>
        <p:sp>
          <p:nvSpPr>
            <p:cNvPr id="111" name="Freeform 6"/>
            <p:cNvSpPr>
              <a:spLocks/>
            </p:cNvSpPr>
            <p:nvPr/>
          </p:nvSpPr>
          <p:spPr bwMode="auto">
            <a:xfrm>
              <a:off x="2639307" y="2690267"/>
              <a:ext cx="3069558" cy="1905000"/>
            </a:xfrm>
            <a:custGeom>
              <a:avLst/>
              <a:gdLst>
                <a:gd name="T0" fmla="*/ 227 w 1731"/>
                <a:gd name="T1" fmla="*/ 240 h 1200"/>
                <a:gd name="T2" fmla="*/ 583 w 1731"/>
                <a:gd name="T3" fmla="*/ 240 h 1200"/>
                <a:gd name="T4" fmla="*/ 605 w 1731"/>
                <a:gd name="T5" fmla="*/ 192 h 1200"/>
                <a:gd name="T6" fmla="*/ 582 w 1731"/>
                <a:gd name="T7" fmla="*/ 119 h 1200"/>
                <a:gd name="T8" fmla="*/ 694 w 1731"/>
                <a:gd name="T9" fmla="*/ 0 h 1200"/>
                <a:gd name="T10" fmla="*/ 808 w 1731"/>
                <a:gd name="T11" fmla="*/ 120 h 1200"/>
                <a:gd name="T12" fmla="*/ 783 w 1731"/>
                <a:gd name="T13" fmla="*/ 192 h 1200"/>
                <a:gd name="T14" fmla="*/ 810 w 1731"/>
                <a:gd name="T15" fmla="*/ 240 h 1200"/>
                <a:gd name="T16" fmla="*/ 1157 w 1731"/>
                <a:gd name="T17" fmla="*/ 240 h 1200"/>
                <a:gd name="T18" fmla="*/ 1157 w 1731"/>
                <a:gd name="T19" fmla="*/ 597 h 1200"/>
                <a:gd name="T20" fmla="*/ 1130 w 1731"/>
                <a:gd name="T21" fmla="*/ 635 h 1200"/>
                <a:gd name="T22" fmla="*/ 1048 w 1731"/>
                <a:gd name="T23" fmla="*/ 600 h 1200"/>
                <a:gd name="T24" fmla="*/ 935 w 1731"/>
                <a:gd name="T25" fmla="*/ 722 h 1200"/>
                <a:gd name="T26" fmla="*/ 1048 w 1731"/>
                <a:gd name="T27" fmla="*/ 840 h 1200"/>
                <a:gd name="T28" fmla="*/ 1132 w 1731"/>
                <a:gd name="T29" fmla="*/ 803 h 1200"/>
                <a:gd name="T30" fmla="*/ 1160 w 1731"/>
                <a:gd name="T31" fmla="*/ 840 h 1200"/>
                <a:gd name="T32" fmla="*/ 1160 w 1731"/>
                <a:gd name="T33" fmla="*/ 1200 h 1200"/>
                <a:gd name="T34" fmla="*/ 808 w 1731"/>
                <a:gd name="T35" fmla="*/ 1200 h 1200"/>
                <a:gd name="T36" fmla="*/ 778 w 1731"/>
                <a:gd name="T37" fmla="*/ 1161 h 1200"/>
                <a:gd name="T38" fmla="*/ 808 w 1731"/>
                <a:gd name="T39" fmla="*/ 1080 h 1200"/>
                <a:gd name="T40" fmla="*/ 695 w 1731"/>
                <a:gd name="T41" fmla="*/ 960 h 1200"/>
                <a:gd name="T42" fmla="*/ 582 w 1731"/>
                <a:gd name="T43" fmla="*/ 1080 h 1200"/>
                <a:gd name="T44" fmla="*/ 613 w 1731"/>
                <a:gd name="T45" fmla="*/ 1164 h 1200"/>
                <a:gd name="T46" fmla="*/ 583 w 1731"/>
                <a:gd name="T47" fmla="*/ 1200 h 1200"/>
                <a:gd name="T48" fmla="*/ 225 w 1731"/>
                <a:gd name="T49" fmla="*/ 1200 h 1200"/>
                <a:gd name="T50" fmla="*/ 225 w 1731"/>
                <a:gd name="T51" fmla="*/ 843 h 1200"/>
                <a:gd name="T52" fmla="*/ 198 w 1731"/>
                <a:gd name="T53" fmla="*/ 801 h 1200"/>
                <a:gd name="T54" fmla="*/ 114 w 1731"/>
                <a:gd name="T55" fmla="*/ 842 h 1200"/>
                <a:gd name="T56" fmla="*/ 2 w 1731"/>
                <a:gd name="T57" fmla="*/ 722 h 1200"/>
                <a:gd name="T58" fmla="*/ 115 w 1731"/>
                <a:gd name="T59" fmla="*/ 600 h 1200"/>
                <a:gd name="T60" fmla="*/ 201 w 1731"/>
                <a:gd name="T61" fmla="*/ 644 h 1200"/>
                <a:gd name="T62" fmla="*/ 227 w 1731"/>
                <a:gd name="T63" fmla="*/ 600 h 1200"/>
                <a:gd name="T64" fmla="*/ 227 w 1731"/>
                <a:gd name="T65" fmla="*/ 240 h 12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31"/>
                <a:gd name="T100" fmla="*/ 0 h 1200"/>
                <a:gd name="T101" fmla="*/ 1731 w 1731"/>
                <a:gd name="T102" fmla="*/ 1200 h 12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31" h="1200">
                  <a:moveTo>
                    <a:pt x="339" y="240"/>
                  </a:moveTo>
                  <a:cubicBezTo>
                    <a:pt x="604" y="240"/>
                    <a:pt x="870" y="240"/>
                    <a:pt x="870" y="240"/>
                  </a:cubicBezTo>
                  <a:cubicBezTo>
                    <a:pt x="965" y="234"/>
                    <a:pt x="908" y="201"/>
                    <a:pt x="902" y="192"/>
                  </a:cubicBezTo>
                  <a:cubicBezTo>
                    <a:pt x="891" y="177"/>
                    <a:pt x="867" y="173"/>
                    <a:pt x="867" y="119"/>
                  </a:cubicBezTo>
                  <a:cubicBezTo>
                    <a:pt x="867" y="65"/>
                    <a:pt x="924" y="0"/>
                    <a:pt x="1037" y="0"/>
                  </a:cubicBezTo>
                  <a:cubicBezTo>
                    <a:pt x="1150" y="0"/>
                    <a:pt x="1204" y="75"/>
                    <a:pt x="1205" y="120"/>
                  </a:cubicBezTo>
                  <a:cubicBezTo>
                    <a:pt x="1206" y="165"/>
                    <a:pt x="1178" y="183"/>
                    <a:pt x="1169" y="192"/>
                  </a:cubicBezTo>
                  <a:cubicBezTo>
                    <a:pt x="1160" y="201"/>
                    <a:pt x="1114" y="235"/>
                    <a:pt x="1208" y="240"/>
                  </a:cubicBezTo>
                  <a:cubicBezTo>
                    <a:pt x="1327" y="240"/>
                    <a:pt x="1461" y="240"/>
                    <a:pt x="1725" y="240"/>
                  </a:cubicBezTo>
                  <a:cubicBezTo>
                    <a:pt x="1725" y="418"/>
                    <a:pt x="1725" y="597"/>
                    <a:pt x="1725" y="597"/>
                  </a:cubicBezTo>
                  <a:cubicBezTo>
                    <a:pt x="1721" y="665"/>
                    <a:pt x="1710" y="649"/>
                    <a:pt x="1685" y="635"/>
                  </a:cubicBezTo>
                  <a:cubicBezTo>
                    <a:pt x="1660" y="621"/>
                    <a:pt x="1622" y="600"/>
                    <a:pt x="1563" y="600"/>
                  </a:cubicBezTo>
                  <a:cubicBezTo>
                    <a:pt x="1504" y="600"/>
                    <a:pt x="1394" y="635"/>
                    <a:pt x="1394" y="722"/>
                  </a:cubicBezTo>
                  <a:cubicBezTo>
                    <a:pt x="1394" y="809"/>
                    <a:pt x="1500" y="840"/>
                    <a:pt x="1563" y="840"/>
                  </a:cubicBezTo>
                  <a:cubicBezTo>
                    <a:pt x="1626" y="840"/>
                    <a:pt x="1670" y="818"/>
                    <a:pt x="1689" y="803"/>
                  </a:cubicBezTo>
                  <a:cubicBezTo>
                    <a:pt x="1708" y="788"/>
                    <a:pt x="1726" y="772"/>
                    <a:pt x="1731" y="840"/>
                  </a:cubicBezTo>
                  <a:cubicBezTo>
                    <a:pt x="1731" y="840"/>
                    <a:pt x="1731" y="1020"/>
                    <a:pt x="1731" y="1200"/>
                  </a:cubicBezTo>
                  <a:cubicBezTo>
                    <a:pt x="1468" y="1200"/>
                    <a:pt x="1206" y="1200"/>
                    <a:pt x="1206" y="1200"/>
                  </a:cubicBezTo>
                  <a:cubicBezTo>
                    <a:pt x="1137" y="1200"/>
                    <a:pt x="1145" y="1173"/>
                    <a:pt x="1160" y="1161"/>
                  </a:cubicBezTo>
                  <a:cubicBezTo>
                    <a:pt x="1175" y="1149"/>
                    <a:pt x="1205" y="1127"/>
                    <a:pt x="1205" y="1080"/>
                  </a:cubicBezTo>
                  <a:cubicBezTo>
                    <a:pt x="1205" y="1033"/>
                    <a:pt x="1155" y="960"/>
                    <a:pt x="1038" y="960"/>
                  </a:cubicBezTo>
                  <a:cubicBezTo>
                    <a:pt x="921" y="960"/>
                    <a:pt x="867" y="1026"/>
                    <a:pt x="867" y="1080"/>
                  </a:cubicBezTo>
                  <a:cubicBezTo>
                    <a:pt x="867" y="1134"/>
                    <a:pt x="899" y="1149"/>
                    <a:pt x="914" y="1164"/>
                  </a:cubicBezTo>
                  <a:cubicBezTo>
                    <a:pt x="929" y="1179"/>
                    <a:pt x="933" y="1199"/>
                    <a:pt x="870" y="1200"/>
                  </a:cubicBezTo>
                  <a:cubicBezTo>
                    <a:pt x="870" y="1200"/>
                    <a:pt x="603" y="1200"/>
                    <a:pt x="336" y="1200"/>
                  </a:cubicBezTo>
                  <a:cubicBezTo>
                    <a:pt x="336" y="1021"/>
                    <a:pt x="336" y="843"/>
                    <a:pt x="336" y="843"/>
                  </a:cubicBezTo>
                  <a:cubicBezTo>
                    <a:pt x="339" y="788"/>
                    <a:pt x="319" y="780"/>
                    <a:pt x="296" y="801"/>
                  </a:cubicBezTo>
                  <a:cubicBezTo>
                    <a:pt x="273" y="822"/>
                    <a:pt x="235" y="842"/>
                    <a:pt x="170" y="842"/>
                  </a:cubicBezTo>
                  <a:cubicBezTo>
                    <a:pt x="105" y="842"/>
                    <a:pt x="4" y="802"/>
                    <a:pt x="2" y="722"/>
                  </a:cubicBezTo>
                  <a:cubicBezTo>
                    <a:pt x="0" y="642"/>
                    <a:pt x="98" y="600"/>
                    <a:pt x="171" y="600"/>
                  </a:cubicBezTo>
                  <a:cubicBezTo>
                    <a:pt x="244" y="600"/>
                    <a:pt x="285" y="632"/>
                    <a:pt x="300" y="644"/>
                  </a:cubicBezTo>
                  <a:cubicBezTo>
                    <a:pt x="315" y="656"/>
                    <a:pt x="339" y="641"/>
                    <a:pt x="339" y="600"/>
                  </a:cubicBezTo>
                  <a:cubicBezTo>
                    <a:pt x="339" y="600"/>
                    <a:pt x="339" y="420"/>
                    <a:pt x="339" y="240"/>
                  </a:cubicBezTo>
                  <a:close/>
                </a:path>
              </a:pathLst>
            </a:custGeom>
            <a:solidFill>
              <a:srgbClr val="DCD65A"/>
            </a:solidFill>
            <a:ln w="6350">
              <a:solidFill>
                <a:schemeClr val="bg1"/>
              </a:solidFill>
              <a:round/>
              <a:headEnd/>
              <a:tailEnd/>
            </a:ln>
          </p:spPr>
          <p:txBody>
            <a:bodyPr wrap="none" anchor="ctr"/>
            <a:lstStyle/>
            <a:p>
              <a:endParaRPr lang="es-MX" dirty="0">
                <a:solidFill>
                  <a:srgbClr val="000000"/>
                </a:solidFill>
                <a:latin typeface="Century Gothic" panose="020B0502020202020204" pitchFamily="34" charset="0"/>
              </a:endParaRPr>
            </a:p>
          </p:txBody>
        </p:sp>
        <p:sp>
          <p:nvSpPr>
            <p:cNvPr id="112" name="Freeform 8"/>
            <p:cNvSpPr>
              <a:spLocks/>
            </p:cNvSpPr>
            <p:nvPr/>
          </p:nvSpPr>
          <p:spPr bwMode="auto">
            <a:xfrm>
              <a:off x="779900" y="4204742"/>
              <a:ext cx="2472167" cy="1905000"/>
            </a:xfrm>
            <a:custGeom>
              <a:avLst/>
              <a:gdLst>
                <a:gd name="T0" fmla="*/ 2 w 1352"/>
                <a:gd name="T1" fmla="*/ 240 h 1200"/>
                <a:gd name="T2" fmla="*/ 404 w 1352"/>
                <a:gd name="T3" fmla="*/ 240 h 1200"/>
                <a:gd name="T4" fmla="*/ 428 w 1352"/>
                <a:gd name="T5" fmla="*/ 192 h 1200"/>
                <a:gd name="T6" fmla="*/ 402 w 1352"/>
                <a:gd name="T7" fmla="*/ 119 h 1200"/>
                <a:gd name="T8" fmla="*/ 530 w 1352"/>
                <a:gd name="T9" fmla="*/ 0 h 1200"/>
                <a:gd name="T10" fmla="*/ 658 w 1352"/>
                <a:gd name="T11" fmla="*/ 120 h 1200"/>
                <a:gd name="T12" fmla="*/ 631 w 1352"/>
                <a:gd name="T13" fmla="*/ 192 h 1200"/>
                <a:gd name="T14" fmla="*/ 660 w 1352"/>
                <a:gd name="T15" fmla="*/ 240 h 1200"/>
                <a:gd name="T16" fmla="*/ 1051 w 1352"/>
                <a:gd name="T17" fmla="*/ 240 h 1200"/>
                <a:gd name="T18" fmla="*/ 1051 w 1352"/>
                <a:gd name="T19" fmla="*/ 597 h 1200"/>
                <a:gd name="T20" fmla="*/ 1021 w 1352"/>
                <a:gd name="T21" fmla="*/ 635 h 1200"/>
                <a:gd name="T22" fmla="*/ 930 w 1352"/>
                <a:gd name="T23" fmla="*/ 600 h 1200"/>
                <a:gd name="T24" fmla="*/ 801 w 1352"/>
                <a:gd name="T25" fmla="*/ 722 h 1200"/>
                <a:gd name="T26" fmla="*/ 930 w 1352"/>
                <a:gd name="T27" fmla="*/ 840 h 1200"/>
                <a:gd name="T28" fmla="*/ 1025 w 1352"/>
                <a:gd name="T29" fmla="*/ 803 h 1200"/>
                <a:gd name="T30" fmla="*/ 1057 w 1352"/>
                <a:gd name="T31" fmla="*/ 840 h 1200"/>
                <a:gd name="T32" fmla="*/ 1057 w 1352"/>
                <a:gd name="T33" fmla="*/ 1200 h 1200"/>
                <a:gd name="T34" fmla="*/ 658 w 1352"/>
                <a:gd name="T35" fmla="*/ 1200 h 1200"/>
                <a:gd name="T36" fmla="*/ 404 w 1352"/>
                <a:gd name="T37" fmla="*/ 1200 h 1200"/>
                <a:gd name="T38" fmla="*/ 1 w 1352"/>
                <a:gd name="T39" fmla="*/ 1199 h 1200"/>
                <a:gd name="T40" fmla="*/ 2 w 1352"/>
                <a:gd name="T41" fmla="*/ 600 h 1200"/>
                <a:gd name="T42" fmla="*/ 2 w 1352"/>
                <a:gd name="T43" fmla="*/ 240 h 12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52"/>
                <a:gd name="T67" fmla="*/ 0 h 1200"/>
                <a:gd name="T68" fmla="*/ 1352 w 1352"/>
                <a:gd name="T69" fmla="*/ 1200 h 120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52" h="1200">
                  <a:moveTo>
                    <a:pt x="2" y="240"/>
                  </a:moveTo>
                  <a:cubicBezTo>
                    <a:pt x="259" y="240"/>
                    <a:pt x="517" y="240"/>
                    <a:pt x="517" y="240"/>
                  </a:cubicBezTo>
                  <a:cubicBezTo>
                    <a:pt x="609" y="234"/>
                    <a:pt x="554" y="201"/>
                    <a:pt x="548" y="192"/>
                  </a:cubicBezTo>
                  <a:cubicBezTo>
                    <a:pt x="537" y="177"/>
                    <a:pt x="514" y="173"/>
                    <a:pt x="514" y="119"/>
                  </a:cubicBezTo>
                  <a:cubicBezTo>
                    <a:pt x="514" y="65"/>
                    <a:pt x="569" y="0"/>
                    <a:pt x="679" y="0"/>
                  </a:cubicBezTo>
                  <a:cubicBezTo>
                    <a:pt x="789" y="0"/>
                    <a:pt x="841" y="75"/>
                    <a:pt x="842" y="120"/>
                  </a:cubicBezTo>
                  <a:cubicBezTo>
                    <a:pt x="843" y="165"/>
                    <a:pt x="816" y="183"/>
                    <a:pt x="807" y="192"/>
                  </a:cubicBezTo>
                  <a:cubicBezTo>
                    <a:pt x="798" y="201"/>
                    <a:pt x="754" y="235"/>
                    <a:pt x="845" y="240"/>
                  </a:cubicBezTo>
                  <a:cubicBezTo>
                    <a:pt x="960" y="240"/>
                    <a:pt x="1090" y="240"/>
                    <a:pt x="1346" y="240"/>
                  </a:cubicBezTo>
                  <a:cubicBezTo>
                    <a:pt x="1346" y="418"/>
                    <a:pt x="1346" y="597"/>
                    <a:pt x="1346" y="597"/>
                  </a:cubicBezTo>
                  <a:cubicBezTo>
                    <a:pt x="1342" y="665"/>
                    <a:pt x="1332" y="649"/>
                    <a:pt x="1307" y="635"/>
                  </a:cubicBezTo>
                  <a:cubicBezTo>
                    <a:pt x="1283" y="621"/>
                    <a:pt x="1246" y="600"/>
                    <a:pt x="1189" y="600"/>
                  </a:cubicBezTo>
                  <a:cubicBezTo>
                    <a:pt x="1132" y="600"/>
                    <a:pt x="1025" y="635"/>
                    <a:pt x="1025" y="722"/>
                  </a:cubicBezTo>
                  <a:cubicBezTo>
                    <a:pt x="1025" y="809"/>
                    <a:pt x="1128" y="840"/>
                    <a:pt x="1189" y="840"/>
                  </a:cubicBezTo>
                  <a:cubicBezTo>
                    <a:pt x="1250" y="840"/>
                    <a:pt x="1293" y="818"/>
                    <a:pt x="1311" y="803"/>
                  </a:cubicBezTo>
                  <a:cubicBezTo>
                    <a:pt x="1330" y="788"/>
                    <a:pt x="1347" y="772"/>
                    <a:pt x="1352" y="840"/>
                  </a:cubicBezTo>
                  <a:cubicBezTo>
                    <a:pt x="1352" y="840"/>
                    <a:pt x="1352" y="1020"/>
                    <a:pt x="1352" y="1200"/>
                  </a:cubicBezTo>
                  <a:cubicBezTo>
                    <a:pt x="1097" y="1200"/>
                    <a:pt x="843" y="1200"/>
                    <a:pt x="843" y="1200"/>
                  </a:cubicBezTo>
                  <a:cubicBezTo>
                    <a:pt x="704" y="1200"/>
                    <a:pt x="658" y="1200"/>
                    <a:pt x="517" y="1200"/>
                  </a:cubicBezTo>
                  <a:cubicBezTo>
                    <a:pt x="517" y="1200"/>
                    <a:pt x="260" y="1199"/>
                    <a:pt x="1" y="1199"/>
                  </a:cubicBezTo>
                  <a:cubicBezTo>
                    <a:pt x="0" y="1071"/>
                    <a:pt x="2" y="760"/>
                    <a:pt x="2" y="600"/>
                  </a:cubicBezTo>
                  <a:cubicBezTo>
                    <a:pt x="2" y="600"/>
                    <a:pt x="2" y="420"/>
                    <a:pt x="2" y="240"/>
                  </a:cubicBezTo>
                  <a:close/>
                </a:path>
              </a:pathLst>
            </a:custGeom>
            <a:solidFill>
              <a:srgbClr val="4F7829"/>
            </a:solidFill>
            <a:ln w="6350">
              <a:solidFill>
                <a:schemeClr val="bg1"/>
              </a:solidFill>
              <a:round/>
              <a:headEnd/>
              <a:tailEnd/>
            </a:ln>
          </p:spPr>
          <p:txBody>
            <a:bodyPr wrap="none" anchor="ctr"/>
            <a:lstStyle/>
            <a:p>
              <a:endParaRPr lang="es-MX" dirty="0">
                <a:solidFill>
                  <a:srgbClr val="000000"/>
                </a:solidFill>
                <a:latin typeface="Century Gothic" panose="020B0502020202020204" pitchFamily="34" charset="0"/>
              </a:endParaRPr>
            </a:p>
          </p:txBody>
        </p:sp>
        <p:sp>
          <p:nvSpPr>
            <p:cNvPr id="113" name="Freeform 9"/>
            <p:cNvSpPr>
              <a:spLocks/>
            </p:cNvSpPr>
            <p:nvPr/>
          </p:nvSpPr>
          <p:spPr bwMode="auto">
            <a:xfrm>
              <a:off x="2639307" y="4204742"/>
              <a:ext cx="3069558" cy="1905000"/>
            </a:xfrm>
            <a:custGeom>
              <a:avLst/>
              <a:gdLst>
                <a:gd name="T0" fmla="*/ 227 w 1731"/>
                <a:gd name="T1" fmla="*/ 240 h 1200"/>
                <a:gd name="T2" fmla="*/ 583 w 1731"/>
                <a:gd name="T3" fmla="*/ 240 h 1200"/>
                <a:gd name="T4" fmla="*/ 605 w 1731"/>
                <a:gd name="T5" fmla="*/ 192 h 1200"/>
                <a:gd name="T6" fmla="*/ 582 w 1731"/>
                <a:gd name="T7" fmla="*/ 119 h 1200"/>
                <a:gd name="T8" fmla="*/ 694 w 1731"/>
                <a:gd name="T9" fmla="*/ 0 h 1200"/>
                <a:gd name="T10" fmla="*/ 808 w 1731"/>
                <a:gd name="T11" fmla="*/ 120 h 1200"/>
                <a:gd name="T12" fmla="*/ 783 w 1731"/>
                <a:gd name="T13" fmla="*/ 192 h 1200"/>
                <a:gd name="T14" fmla="*/ 810 w 1731"/>
                <a:gd name="T15" fmla="*/ 240 h 1200"/>
                <a:gd name="T16" fmla="*/ 1157 w 1731"/>
                <a:gd name="T17" fmla="*/ 240 h 1200"/>
                <a:gd name="T18" fmla="*/ 1157 w 1731"/>
                <a:gd name="T19" fmla="*/ 597 h 1200"/>
                <a:gd name="T20" fmla="*/ 1130 w 1731"/>
                <a:gd name="T21" fmla="*/ 635 h 1200"/>
                <a:gd name="T22" fmla="*/ 1048 w 1731"/>
                <a:gd name="T23" fmla="*/ 600 h 1200"/>
                <a:gd name="T24" fmla="*/ 935 w 1731"/>
                <a:gd name="T25" fmla="*/ 722 h 1200"/>
                <a:gd name="T26" fmla="*/ 1048 w 1731"/>
                <a:gd name="T27" fmla="*/ 840 h 1200"/>
                <a:gd name="T28" fmla="*/ 1132 w 1731"/>
                <a:gd name="T29" fmla="*/ 803 h 1200"/>
                <a:gd name="T30" fmla="*/ 1160 w 1731"/>
                <a:gd name="T31" fmla="*/ 840 h 1200"/>
                <a:gd name="T32" fmla="*/ 1160 w 1731"/>
                <a:gd name="T33" fmla="*/ 1200 h 1200"/>
                <a:gd name="T34" fmla="*/ 808 w 1731"/>
                <a:gd name="T35" fmla="*/ 1200 h 1200"/>
                <a:gd name="T36" fmla="*/ 583 w 1731"/>
                <a:gd name="T37" fmla="*/ 1200 h 1200"/>
                <a:gd name="T38" fmla="*/ 225 w 1731"/>
                <a:gd name="T39" fmla="*/ 1200 h 1200"/>
                <a:gd name="T40" fmla="*/ 225 w 1731"/>
                <a:gd name="T41" fmla="*/ 843 h 1200"/>
                <a:gd name="T42" fmla="*/ 198 w 1731"/>
                <a:gd name="T43" fmla="*/ 801 h 1200"/>
                <a:gd name="T44" fmla="*/ 114 w 1731"/>
                <a:gd name="T45" fmla="*/ 842 h 1200"/>
                <a:gd name="T46" fmla="*/ 2 w 1731"/>
                <a:gd name="T47" fmla="*/ 722 h 1200"/>
                <a:gd name="T48" fmla="*/ 115 w 1731"/>
                <a:gd name="T49" fmla="*/ 600 h 1200"/>
                <a:gd name="T50" fmla="*/ 201 w 1731"/>
                <a:gd name="T51" fmla="*/ 644 h 1200"/>
                <a:gd name="T52" fmla="*/ 227 w 1731"/>
                <a:gd name="T53" fmla="*/ 600 h 1200"/>
                <a:gd name="T54" fmla="*/ 227 w 1731"/>
                <a:gd name="T55" fmla="*/ 240 h 12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31"/>
                <a:gd name="T85" fmla="*/ 0 h 1200"/>
                <a:gd name="T86" fmla="*/ 1731 w 1731"/>
                <a:gd name="T87" fmla="*/ 1200 h 120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31" h="1200">
                  <a:moveTo>
                    <a:pt x="339" y="240"/>
                  </a:moveTo>
                  <a:cubicBezTo>
                    <a:pt x="604" y="240"/>
                    <a:pt x="870" y="240"/>
                    <a:pt x="870" y="240"/>
                  </a:cubicBezTo>
                  <a:cubicBezTo>
                    <a:pt x="965" y="234"/>
                    <a:pt x="908" y="201"/>
                    <a:pt x="902" y="192"/>
                  </a:cubicBezTo>
                  <a:cubicBezTo>
                    <a:pt x="891" y="177"/>
                    <a:pt x="867" y="173"/>
                    <a:pt x="867" y="119"/>
                  </a:cubicBezTo>
                  <a:cubicBezTo>
                    <a:pt x="867" y="65"/>
                    <a:pt x="924" y="0"/>
                    <a:pt x="1037" y="0"/>
                  </a:cubicBezTo>
                  <a:cubicBezTo>
                    <a:pt x="1150" y="0"/>
                    <a:pt x="1204" y="75"/>
                    <a:pt x="1205" y="120"/>
                  </a:cubicBezTo>
                  <a:cubicBezTo>
                    <a:pt x="1206" y="165"/>
                    <a:pt x="1178" y="183"/>
                    <a:pt x="1169" y="192"/>
                  </a:cubicBezTo>
                  <a:cubicBezTo>
                    <a:pt x="1160" y="201"/>
                    <a:pt x="1114" y="235"/>
                    <a:pt x="1208" y="240"/>
                  </a:cubicBezTo>
                  <a:cubicBezTo>
                    <a:pt x="1327" y="240"/>
                    <a:pt x="1461" y="240"/>
                    <a:pt x="1725" y="240"/>
                  </a:cubicBezTo>
                  <a:cubicBezTo>
                    <a:pt x="1725" y="418"/>
                    <a:pt x="1725" y="597"/>
                    <a:pt x="1725" y="597"/>
                  </a:cubicBezTo>
                  <a:cubicBezTo>
                    <a:pt x="1721" y="665"/>
                    <a:pt x="1710" y="649"/>
                    <a:pt x="1685" y="635"/>
                  </a:cubicBezTo>
                  <a:cubicBezTo>
                    <a:pt x="1660" y="621"/>
                    <a:pt x="1622" y="600"/>
                    <a:pt x="1563" y="600"/>
                  </a:cubicBezTo>
                  <a:cubicBezTo>
                    <a:pt x="1504" y="600"/>
                    <a:pt x="1394" y="635"/>
                    <a:pt x="1394" y="722"/>
                  </a:cubicBezTo>
                  <a:cubicBezTo>
                    <a:pt x="1394" y="809"/>
                    <a:pt x="1500" y="840"/>
                    <a:pt x="1563" y="840"/>
                  </a:cubicBezTo>
                  <a:cubicBezTo>
                    <a:pt x="1626" y="840"/>
                    <a:pt x="1670" y="818"/>
                    <a:pt x="1689" y="803"/>
                  </a:cubicBezTo>
                  <a:cubicBezTo>
                    <a:pt x="1708" y="788"/>
                    <a:pt x="1726" y="772"/>
                    <a:pt x="1731" y="840"/>
                  </a:cubicBezTo>
                  <a:cubicBezTo>
                    <a:pt x="1731" y="840"/>
                    <a:pt x="1731" y="1020"/>
                    <a:pt x="1731" y="1200"/>
                  </a:cubicBezTo>
                  <a:cubicBezTo>
                    <a:pt x="1468" y="1200"/>
                    <a:pt x="1206" y="1200"/>
                    <a:pt x="1206" y="1200"/>
                  </a:cubicBezTo>
                  <a:cubicBezTo>
                    <a:pt x="1063" y="1200"/>
                    <a:pt x="1015" y="1200"/>
                    <a:pt x="870" y="1200"/>
                  </a:cubicBezTo>
                  <a:cubicBezTo>
                    <a:pt x="870" y="1200"/>
                    <a:pt x="603" y="1200"/>
                    <a:pt x="336" y="1200"/>
                  </a:cubicBezTo>
                  <a:cubicBezTo>
                    <a:pt x="336" y="1021"/>
                    <a:pt x="336" y="843"/>
                    <a:pt x="336" y="843"/>
                  </a:cubicBezTo>
                  <a:cubicBezTo>
                    <a:pt x="339" y="788"/>
                    <a:pt x="319" y="780"/>
                    <a:pt x="296" y="801"/>
                  </a:cubicBezTo>
                  <a:cubicBezTo>
                    <a:pt x="273" y="822"/>
                    <a:pt x="235" y="842"/>
                    <a:pt x="170" y="842"/>
                  </a:cubicBezTo>
                  <a:cubicBezTo>
                    <a:pt x="105" y="842"/>
                    <a:pt x="4" y="802"/>
                    <a:pt x="2" y="722"/>
                  </a:cubicBezTo>
                  <a:cubicBezTo>
                    <a:pt x="0" y="642"/>
                    <a:pt x="98" y="600"/>
                    <a:pt x="171" y="600"/>
                  </a:cubicBezTo>
                  <a:cubicBezTo>
                    <a:pt x="244" y="600"/>
                    <a:pt x="285" y="632"/>
                    <a:pt x="300" y="644"/>
                  </a:cubicBezTo>
                  <a:cubicBezTo>
                    <a:pt x="315" y="656"/>
                    <a:pt x="339" y="641"/>
                    <a:pt x="339" y="600"/>
                  </a:cubicBezTo>
                  <a:cubicBezTo>
                    <a:pt x="339" y="600"/>
                    <a:pt x="339" y="420"/>
                    <a:pt x="339" y="240"/>
                  </a:cubicBezTo>
                  <a:close/>
                </a:path>
              </a:pathLst>
            </a:custGeom>
            <a:solidFill>
              <a:srgbClr val="94183C"/>
            </a:solidFill>
            <a:ln w="6350">
              <a:solidFill>
                <a:schemeClr val="bg1"/>
              </a:solidFill>
              <a:round/>
              <a:headEnd/>
              <a:tailEnd/>
            </a:ln>
          </p:spPr>
          <p:txBody>
            <a:bodyPr wrap="none" anchor="ctr"/>
            <a:lstStyle/>
            <a:p>
              <a:endParaRPr lang="es-MX" dirty="0">
                <a:solidFill>
                  <a:srgbClr val="000000"/>
                </a:solidFill>
                <a:latin typeface="Century Gothic" panose="020B0502020202020204" pitchFamily="34" charset="0"/>
              </a:endParaRPr>
            </a:p>
          </p:txBody>
        </p:sp>
        <p:sp>
          <p:nvSpPr>
            <p:cNvPr id="114" name="Freeform 10"/>
            <p:cNvSpPr>
              <a:spLocks/>
            </p:cNvSpPr>
            <p:nvPr/>
          </p:nvSpPr>
          <p:spPr bwMode="auto">
            <a:xfrm>
              <a:off x="5098027" y="4204742"/>
              <a:ext cx="3061875" cy="1905000"/>
            </a:xfrm>
            <a:custGeom>
              <a:avLst/>
              <a:gdLst>
                <a:gd name="T0" fmla="*/ 228 w 1726"/>
                <a:gd name="T1" fmla="*/ 240 h 1200"/>
                <a:gd name="T2" fmla="*/ 585 w 1726"/>
                <a:gd name="T3" fmla="*/ 240 h 1200"/>
                <a:gd name="T4" fmla="*/ 606 w 1726"/>
                <a:gd name="T5" fmla="*/ 192 h 1200"/>
                <a:gd name="T6" fmla="*/ 583 w 1726"/>
                <a:gd name="T7" fmla="*/ 119 h 1200"/>
                <a:gd name="T8" fmla="*/ 697 w 1726"/>
                <a:gd name="T9" fmla="*/ 0 h 1200"/>
                <a:gd name="T10" fmla="*/ 809 w 1726"/>
                <a:gd name="T11" fmla="*/ 120 h 1200"/>
                <a:gd name="T12" fmla="*/ 786 w 1726"/>
                <a:gd name="T13" fmla="*/ 192 h 1200"/>
                <a:gd name="T14" fmla="*/ 812 w 1726"/>
                <a:gd name="T15" fmla="*/ 240 h 1200"/>
                <a:gd name="T16" fmla="*/ 1159 w 1726"/>
                <a:gd name="T17" fmla="*/ 240 h 1200"/>
                <a:gd name="T18" fmla="*/ 1159 w 1726"/>
                <a:gd name="T19" fmla="*/ 597 h 1200"/>
                <a:gd name="T20" fmla="*/ 1158 w 1726"/>
                <a:gd name="T21" fmla="*/ 842 h 1200"/>
                <a:gd name="T22" fmla="*/ 1158 w 1726"/>
                <a:gd name="T23" fmla="*/ 1199 h 1200"/>
                <a:gd name="T24" fmla="*/ 810 w 1726"/>
                <a:gd name="T25" fmla="*/ 1200 h 1200"/>
                <a:gd name="T26" fmla="*/ 585 w 1726"/>
                <a:gd name="T27" fmla="*/ 1200 h 1200"/>
                <a:gd name="T28" fmla="*/ 225 w 1726"/>
                <a:gd name="T29" fmla="*/ 1200 h 1200"/>
                <a:gd name="T30" fmla="*/ 225 w 1726"/>
                <a:gd name="T31" fmla="*/ 843 h 1200"/>
                <a:gd name="T32" fmla="*/ 199 w 1726"/>
                <a:gd name="T33" fmla="*/ 801 h 1200"/>
                <a:gd name="T34" fmla="*/ 115 w 1726"/>
                <a:gd name="T35" fmla="*/ 842 h 1200"/>
                <a:gd name="T36" fmla="*/ 2 w 1726"/>
                <a:gd name="T37" fmla="*/ 722 h 1200"/>
                <a:gd name="T38" fmla="*/ 115 w 1726"/>
                <a:gd name="T39" fmla="*/ 600 h 1200"/>
                <a:gd name="T40" fmla="*/ 201 w 1726"/>
                <a:gd name="T41" fmla="*/ 644 h 1200"/>
                <a:gd name="T42" fmla="*/ 228 w 1726"/>
                <a:gd name="T43" fmla="*/ 600 h 1200"/>
                <a:gd name="T44" fmla="*/ 228 w 1726"/>
                <a:gd name="T45" fmla="*/ 240 h 12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26"/>
                <a:gd name="T70" fmla="*/ 0 h 1200"/>
                <a:gd name="T71" fmla="*/ 1726 w 1726"/>
                <a:gd name="T72" fmla="*/ 1200 h 120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26" h="1200">
                  <a:moveTo>
                    <a:pt x="339" y="240"/>
                  </a:moveTo>
                  <a:cubicBezTo>
                    <a:pt x="604" y="240"/>
                    <a:pt x="870" y="240"/>
                    <a:pt x="870" y="240"/>
                  </a:cubicBezTo>
                  <a:cubicBezTo>
                    <a:pt x="965" y="234"/>
                    <a:pt x="908" y="201"/>
                    <a:pt x="902" y="192"/>
                  </a:cubicBezTo>
                  <a:cubicBezTo>
                    <a:pt x="891" y="177"/>
                    <a:pt x="867" y="173"/>
                    <a:pt x="867" y="119"/>
                  </a:cubicBezTo>
                  <a:cubicBezTo>
                    <a:pt x="867" y="65"/>
                    <a:pt x="924" y="0"/>
                    <a:pt x="1037" y="0"/>
                  </a:cubicBezTo>
                  <a:cubicBezTo>
                    <a:pt x="1150" y="0"/>
                    <a:pt x="1204" y="75"/>
                    <a:pt x="1205" y="120"/>
                  </a:cubicBezTo>
                  <a:cubicBezTo>
                    <a:pt x="1206" y="165"/>
                    <a:pt x="1178" y="183"/>
                    <a:pt x="1169" y="192"/>
                  </a:cubicBezTo>
                  <a:cubicBezTo>
                    <a:pt x="1160" y="201"/>
                    <a:pt x="1114" y="235"/>
                    <a:pt x="1208" y="240"/>
                  </a:cubicBezTo>
                  <a:cubicBezTo>
                    <a:pt x="1327" y="240"/>
                    <a:pt x="1461" y="240"/>
                    <a:pt x="1725" y="240"/>
                  </a:cubicBezTo>
                  <a:cubicBezTo>
                    <a:pt x="1725" y="418"/>
                    <a:pt x="1725" y="597"/>
                    <a:pt x="1725" y="597"/>
                  </a:cubicBezTo>
                  <a:cubicBezTo>
                    <a:pt x="1726" y="697"/>
                    <a:pt x="1723" y="742"/>
                    <a:pt x="1724" y="842"/>
                  </a:cubicBezTo>
                  <a:cubicBezTo>
                    <a:pt x="1724" y="842"/>
                    <a:pt x="1724" y="1019"/>
                    <a:pt x="1724" y="1199"/>
                  </a:cubicBezTo>
                  <a:cubicBezTo>
                    <a:pt x="1461" y="1199"/>
                    <a:pt x="1206" y="1200"/>
                    <a:pt x="1206" y="1200"/>
                  </a:cubicBezTo>
                  <a:cubicBezTo>
                    <a:pt x="1063" y="1200"/>
                    <a:pt x="1015" y="1200"/>
                    <a:pt x="870" y="1200"/>
                  </a:cubicBezTo>
                  <a:cubicBezTo>
                    <a:pt x="870" y="1200"/>
                    <a:pt x="603" y="1200"/>
                    <a:pt x="336" y="1200"/>
                  </a:cubicBezTo>
                  <a:cubicBezTo>
                    <a:pt x="336" y="1021"/>
                    <a:pt x="336" y="843"/>
                    <a:pt x="336" y="843"/>
                  </a:cubicBezTo>
                  <a:cubicBezTo>
                    <a:pt x="339" y="788"/>
                    <a:pt x="319" y="780"/>
                    <a:pt x="296" y="801"/>
                  </a:cubicBezTo>
                  <a:cubicBezTo>
                    <a:pt x="273" y="822"/>
                    <a:pt x="235" y="842"/>
                    <a:pt x="170" y="842"/>
                  </a:cubicBezTo>
                  <a:cubicBezTo>
                    <a:pt x="105" y="842"/>
                    <a:pt x="4" y="802"/>
                    <a:pt x="2" y="722"/>
                  </a:cubicBezTo>
                  <a:cubicBezTo>
                    <a:pt x="0" y="642"/>
                    <a:pt x="98" y="600"/>
                    <a:pt x="171" y="600"/>
                  </a:cubicBezTo>
                  <a:cubicBezTo>
                    <a:pt x="244" y="600"/>
                    <a:pt x="285" y="632"/>
                    <a:pt x="300" y="644"/>
                  </a:cubicBezTo>
                  <a:cubicBezTo>
                    <a:pt x="315" y="656"/>
                    <a:pt x="339" y="641"/>
                    <a:pt x="339" y="600"/>
                  </a:cubicBezTo>
                  <a:cubicBezTo>
                    <a:pt x="339" y="600"/>
                    <a:pt x="339" y="420"/>
                    <a:pt x="339" y="240"/>
                  </a:cubicBezTo>
                  <a:close/>
                </a:path>
              </a:pathLst>
            </a:custGeom>
            <a:solidFill>
              <a:schemeClr val="bg1">
                <a:lumMod val="65000"/>
              </a:schemeClr>
            </a:solidFill>
            <a:ln w="6350">
              <a:solidFill>
                <a:schemeClr val="bg1"/>
              </a:solidFill>
              <a:round/>
              <a:headEnd/>
              <a:tailEnd/>
            </a:ln>
          </p:spPr>
          <p:txBody>
            <a:bodyPr wrap="none" anchor="ctr"/>
            <a:lstStyle/>
            <a:p>
              <a:endParaRPr lang="es-MX" dirty="0">
                <a:solidFill>
                  <a:srgbClr val="000000"/>
                </a:solidFill>
                <a:latin typeface="Century Gothic" panose="020B0502020202020204" pitchFamily="34" charset="0"/>
              </a:endParaRPr>
            </a:p>
          </p:txBody>
        </p:sp>
        <p:sp>
          <p:nvSpPr>
            <p:cNvPr id="115" name="Text Box 16"/>
            <p:cNvSpPr txBox="1">
              <a:spLocks noChangeArrowheads="1"/>
            </p:cNvSpPr>
            <p:nvPr/>
          </p:nvSpPr>
          <p:spPr bwMode="auto">
            <a:xfrm>
              <a:off x="3333331" y="3226624"/>
              <a:ext cx="1821010" cy="1107996"/>
            </a:xfrm>
            <a:prstGeom prst="rect">
              <a:avLst/>
            </a:prstGeom>
            <a:noFill/>
            <a:ln w="9525">
              <a:noFill/>
              <a:miter lim="800000"/>
              <a:headEnd/>
              <a:tailEnd/>
            </a:ln>
          </p:spPr>
          <p:txBody>
            <a:bodyPr wrap="square" lIns="0" tIns="0" rIns="0" bIns="0">
              <a:spAutoFit/>
            </a:bodyPr>
            <a:lstStyle/>
            <a:p>
              <a:r>
                <a:rPr lang="es-MX" sz="1200" b="1" dirty="0" smtClean="0">
                  <a:solidFill>
                    <a:srgbClr val="000000"/>
                  </a:solidFill>
                  <a:latin typeface="Century Gothic" panose="020B0502020202020204" pitchFamily="34" charset="0"/>
                </a:rPr>
                <a:t>Valor de implementar nuevos modelos de negocio para aprovechar la demanda potencial y lograr eficiencias</a:t>
              </a:r>
              <a:endParaRPr lang="es-MX" sz="1200" b="1" dirty="0">
                <a:solidFill>
                  <a:srgbClr val="000000"/>
                </a:solidFill>
                <a:latin typeface="Century Gothic" panose="020B0502020202020204" pitchFamily="34" charset="0"/>
              </a:endParaRPr>
            </a:p>
          </p:txBody>
        </p:sp>
        <p:sp>
          <p:nvSpPr>
            <p:cNvPr id="116" name="Text Box 16"/>
            <p:cNvSpPr txBox="1">
              <a:spLocks noChangeArrowheads="1"/>
            </p:cNvSpPr>
            <p:nvPr/>
          </p:nvSpPr>
          <p:spPr bwMode="auto">
            <a:xfrm>
              <a:off x="845000" y="1856716"/>
              <a:ext cx="1739715" cy="923330"/>
            </a:xfrm>
            <a:prstGeom prst="rect">
              <a:avLst/>
            </a:prstGeom>
            <a:noFill/>
            <a:ln w="9525">
              <a:noFill/>
              <a:miter lim="800000"/>
              <a:headEnd/>
              <a:tailEnd/>
            </a:ln>
          </p:spPr>
          <p:txBody>
            <a:bodyPr wrap="square" lIns="0" tIns="0" rIns="0" bIns="0">
              <a:spAutoFit/>
            </a:bodyPr>
            <a:lstStyle/>
            <a:p>
              <a:r>
                <a:rPr lang="es-MX" sz="1200" b="1" dirty="0">
                  <a:solidFill>
                    <a:srgbClr val="FFFFFF"/>
                  </a:solidFill>
                  <a:latin typeface="Century Gothic" panose="020B0502020202020204" pitchFamily="34" charset="0"/>
                </a:rPr>
                <a:t>Limitaciones </a:t>
              </a:r>
              <a:r>
                <a:rPr lang="es-MX" sz="1200" b="1" dirty="0" smtClean="0">
                  <a:solidFill>
                    <a:srgbClr val="FFFFFF"/>
                  </a:solidFill>
                  <a:latin typeface="Century Gothic" panose="020B0502020202020204" pitchFamily="34" charset="0"/>
                </a:rPr>
                <a:t>presupuestales del gobierno que lo fuerzan a monetizar activos</a:t>
              </a:r>
              <a:endParaRPr lang="es-MX" sz="1200" b="1" dirty="0">
                <a:solidFill>
                  <a:srgbClr val="FFFFFF"/>
                </a:solidFill>
                <a:latin typeface="Century Gothic" panose="020B0502020202020204" pitchFamily="34" charset="0"/>
              </a:endParaRPr>
            </a:p>
          </p:txBody>
        </p:sp>
        <p:sp>
          <p:nvSpPr>
            <p:cNvPr id="117" name="Text Box 16"/>
            <p:cNvSpPr txBox="1">
              <a:spLocks noChangeArrowheads="1"/>
            </p:cNvSpPr>
            <p:nvPr/>
          </p:nvSpPr>
          <p:spPr bwMode="auto">
            <a:xfrm>
              <a:off x="896351" y="3338408"/>
              <a:ext cx="1655464" cy="738664"/>
            </a:xfrm>
            <a:prstGeom prst="rect">
              <a:avLst/>
            </a:prstGeom>
            <a:noFill/>
            <a:ln w="9525">
              <a:noFill/>
              <a:miter lim="800000"/>
              <a:headEnd/>
              <a:tailEnd/>
            </a:ln>
          </p:spPr>
          <p:txBody>
            <a:bodyPr wrap="square" lIns="0" tIns="0" rIns="0" bIns="0">
              <a:spAutoFit/>
            </a:bodyPr>
            <a:lstStyle/>
            <a:p>
              <a:r>
                <a:rPr lang="es-MX" sz="1200" b="1" dirty="0">
                  <a:solidFill>
                    <a:srgbClr val="FFFFFF"/>
                  </a:solidFill>
                  <a:latin typeface="Century Gothic" panose="020B0502020202020204" pitchFamily="34" charset="0"/>
                </a:rPr>
                <a:t>Reestructuras financieras de </a:t>
              </a:r>
              <a:r>
                <a:rPr lang="es-MX" sz="1200" b="1" dirty="0" smtClean="0">
                  <a:solidFill>
                    <a:srgbClr val="FFFFFF"/>
                  </a:solidFill>
                  <a:latin typeface="Century Gothic" panose="020B0502020202020204" pitchFamily="34" charset="0"/>
                </a:rPr>
                <a:t>empresas operadoras existentes</a:t>
              </a:r>
              <a:endParaRPr lang="es-MX" sz="1200" b="1" dirty="0">
                <a:solidFill>
                  <a:srgbClr val="FFFFFF"/>
                </a:solidFill>
                <a:latin typeface="Century Gothic" panose="020B0502020202020204" pitchFamily="34" charset="0"/>
              </a:endParaRPr>
            </a:p>
          </p:txBody>
        </p:sp>
        <p:sp>
          <p:nvSpPr>
            <p:cNvPr id="118" name="Text Box 16"/>
            <p:cNvSpPr txBox="1">
              <a:spLocks noChangeArrowheads="1"/>
            </p:cNvSpPr>
            <p:nvPr/>
          </p:nvSpPr>
          <p:spPr bwMode="auto">
            <a:xfrm>
              <a:off x="899591" y="4926646"/>
              <a:ext cx="1655464" cy="923330"/>
            </a:xfrm>
            <a:prstGeom prst="rect">
              <a:avLst/>
            </a:prstGeom>
            <a:noFill/>
            <a:ln w="9525">
              <a:noFill/>
              <a:miter lim="800000"/>
              <a:headEnd/>
              <a:tailEnd/>
            </a:ln>
          </p:spPr>
          <p:txBody>
            <a:bodyPr wrap="square" lIns="0" tIns="0" rIns="0" bIns="0">
              <a:spAutoFit/>
            </a:bodyPr>
            <a:lstStyle/>
            <a:p>
              <a:r>
                <a:rPr lang="es-MX" sz="1200" b="1" dirty="0" smtClean="0">
                  <a:solidFill>
                    <a:srgbClr val="FFFFFF"/>
                  </a:solidFill>
                  <a:latin typeface="Century Gothic" panose="020B0502020202020204" pitchFamily="34" charset="0"/>
                </a:rPr>
                <a:t>Necesidad de productos financieros no tradicionales para optimizar la estructura de capital</a:t>
              </a:r>
              <a:endParaRPr lang="es-MX" sz="1200" b="1" dirty="0">
                <a:solidFill>
                  <a:srgbClr val="FFFFFF"/>
                </a:solidFill>
                <a:latin typeface="Century Gothic" panose="020B0502020202020204" pitchFamily="34" charset="0"/>
              </a:endParaRPr>
            </a:p>
          </p:txBody>
        </p:sp>
        <p:sp>
          <p:nvSpPr>
            <p:cNvPr id="119" name="Text Box 16"/>
            <p:cNvSpPr txBox="1">
              <a:spLocks noChangeArrowheads="1"/>
            </p:cNvSpPr>
            <p:nvPr/>
          </p:nvSpPr>
          <p:spPr bwMode="auto">
            <a:xfrm>
              <a:off x="6096969" y="4954816"/>
              <a:ext cx="1739715" cy="738664"/>
            </a:xfrm>
            <a:prstGeom prst="rect">
              <a:avLst/>
            </a:prstGeom>
            <a:noFill/>
            <a:ln w="9525">
              <a:noFill/>
              <a:miter lim="800000"/>
              <a:headEnd/>
              <a:tailEnd/>
            </a:ln>
          </p:spPr>
          <p:txBody>
            <a:bodyPr wrap="square" lIns="0" tIns="0" rIns="0" bIns="0">
              <a:spAutoFit/>
            </a:bodyPr>
            <a:lstStyle/>
            <a:p>
              <a:r>
                <a:rPr lang="es-MX" sz="1200" b="1" dirty="0">
                  <a:solidFill>
                    <a:srgbClr val="000000"/>
                  </a:solidFill>
                  <a:latin typeface="Century Gothic" panose="020B0502020202020204" pitchFamily="34" charset="0"/>
                </a:rPr>
                <a:t>Costo de oportunidad de la tierra para reubicar </a:t>
              </a:r>
              <a:r>
                <a:rPr lang="es-MX" sz="1200" b="1" dirty="0" smtClean="0">
                  <a:solidFill>
                    <a:srgbClr val="000000"/>
                  </a:solidFill>
                  <a:latin typeface="Century Gothic" panose="020B0502020202020204" pitchFamily="34" charset="0"/>
                </a:rPr>
                <a:t>proyectos de infraestructura</a:t>
              </a:r>
              <a:endParaRPr lang="es-MX" sz="1200" b="1" dirty="0">
                <a:solidFill>
                  <a:srgbClr val="000000"/>
                </a:solidFill>
                <a:latin typeface="Century Gothic" panose="020B0502020202020204" pitchFamily="34" charset="0"/>
              </a:endParaRPr>
            </a:p>
          </p:txBody>
        </p:sp>
        <p:sp>
          <p:nvSpPr>
            <p:cNvPr id="120" name="Text Box 16"/>
            <p:cNvSpPr txBox="1">
              <a:spLocks noChangeArrowheads="1"/>
            </p:cNvSpPr>
            <p:nvPr/>
          </p:nvSpPr>
          <p:spPr bwMode="auto">
            <a:xfrm>
              <a:off x="3400918" y="4855512"/>
              <a:ext cx="1960573" cy="1107996"/>
            </a:xfrm>
            <a:prstGeom prst="rect">
              <a:avLst/>
            </a:prstGeom>
            <a:noFill/>
            <a:ln w="9525">
              <a:noFill/>
              <a:miter lim="800000"/>
              <a:headEnd/>
              <a:tailEnd/>
            </a:ln>
          </p:spPr>
          <p:txBody>
            <a:bodyPr wrap="square" lIns="0" tIns="0" rIns="0" bIns="0">
              <a:spAutoFit/>
            </a:bodyPr>
            <a:lstStyle/>
            <a:p>
              <a:r>
                <a:rPr lang="es-MX" sz="1200" b="1" dirty="0" smtClean="0">
                  <a:solidFill>
                    <a:srgbClr val="FFFFFF"/>
                  </a:solidFill>
                  <a:latin typeface="Century Gothic" panose="020B0502020202020204" pitchFamily="34" charset="0"/>
                </a:rPr>
                <a:t>Oportunidades para maximizar el factor de recuperación de los recursos y mejorar la infraestructura y  logística asociada</a:t>
              </a:r>
              <a:endParaRPr lang="es-MX" sz="1200" b="1" dirty="0">
                <a:solidFill>
                  <a:srgbClr val="FFFFFF"/>
                </a:solidFill>
                <a:latin typeface="Century Gothic" panose="020B0502020202020204" pitchFamily="34" charset="0"/>
              </a:endParaRPr>
            </a:p>
          </p:txBody>
        </p:sp>
        <p:sp>
          <p:nvSpPr>
            <p:cNvPr id="121" name="Text Box 16"/>
            <p:cNvSpPr txBox="1">
              <a:spLocks noChangeArrowheads="1"/>
            </p:cNvSpPr>
            <p:nvPr/>
          </p:nvSpPr>
          <p:spPr bwMode="auto">
            <a:xfrm>
              <a:off x="5827498" y="1844824"/>
              <a:ext cx="2225210" cy="738664"/>
            </a:xfrm>
            <a:prstGeom prst="rect">
              <a:avLst/>
            </a:prstGeom>
            <a:noFill/>
            <a:ln w="9525">
              <a:noFill/>
              <a:miter lim="800000"/>
              <a:headEnd/>
              <a:tailEnd/>
            </a:ln>
          </p:spPr>
          <p:txBody>
            <a:bodyPr wrap="square" lIns="0" tIns="0" rIns="0" bIns="0">
              <a:spAutoFit/>
            </a:bodyPr>
            <a:lstStyle/>
            <a:p>
              <a:r>
                <a:rPr lang="es-MX" sz="1200" b="1" dirty="0" smtClean="0">
                  <a:solidFill>
                    <a:srgbClr val="FFFFFF"/>
                  </a:solidFill>
                  <a:latin typeface="Century Gothic" panose="020B0502020202020204" pitchFamily="34" charset="0"/>
                </a:rPr>
                <a:t>Nuevos esquemas para producir Certificados de Energía Limpia y generar valor</a:t>
              </a:r>
              <a:endParaRPr lang="es-MX" sz="1200" b="1" dirty="0">
                <a:solidFill>
                  <a:srgbClr val="FFFFFF"/>
                </a:solidFill>
                <a:latin typeface="Century Gothic" panose="020B0502020202020204" pitchFamily="34" charset="0"/>
              </a:endParaRPr>
            </a:p>
          </p:txBody>
        </p:sp>
        <p:sp>
          <p:nvSpPr>
            <p:cNvPr id="122" name="Text Box 16"/>
            <p:cNvSpPr txBox="1">
              <a:spLocks noChangeArrowheads="1"/>
            </p:cNvSpPr>
            <p:nvPr/>
          </p:nvSpPr>
          <p:spPr bwMode="auto">
            <a:xfrm>
              <a:off x="5990631" y="3249712"/>
              <a:ext cx="1655464" cy="923330"/>
            </a:xfrm>
            <a:prstGeom prst="rect">
              <a:avLst/>
            </a:prstGeom>
            <a:noFill/>
            <a:ln w="9525">
              <a:noFill/>
              <a:miter lim="800000"/>
              <a:headEnd/>
              <a:tailEnd/>
            </a:ln>
          </p:spPr>
          <p:txBody>
            <a:bodyPr wrap="square" lIns="0" tIns="0" rIns="0" bIns="0">
              <a:spAutoFit/>
            </a:bodyPr>
            <a:lstStyle/>
            <a:p>
              <a:r>
                <a:rPr lang="es-MX" sz="1200" b="1" dirty="0">
                  <a:solidFill>
                    <a:srgbClr val="FFFFFF"/>
                  </a:solidFill>
                  <a:latin typeface="Century Gothic" panose="020B0502020202020204" pitchFamily="34" charset="0"/>
                </a:rPr>
                <a:t>Ventaja competitiva del precio regional </a:t>
              </a:r>
              <a:r>
                <a:rPr lang="es-MX" sz="1200" b="1" dirty="0" smtClean="0">
                  <a:solidFill>
                    <a:srgbClr val="FFFFFF"/>
                  </a:solidFill>
                  <a:latin typeface="Century Gothic" panose="020B0502020202020204" pitchFamily="34" charset="0"/>
                </a:rPr>
                <a:t>del </a:t>
              </a:r>
              <a:r>
                <a:rPr lang="es-MX" sz="1200" b="1" dirty="0">
                  <a:solidFill>
                    <a:srgbClr val="FFFFFF"/>
                  </a:solidFill>
                  <a:latin typeface="Century Gothic" panose="020B0502020202020204" pitchFamily="34" charset="0"/>
                </a:rPr>
                <a:t>gas natural y materias primas asociadas</a:t>
              </a:r>
            </a:p>
          </p:txBody>
        </p:sp>
        <p:sp>
          <p:nvSpPr>
            <p:cNvPr id="123" name="Text Box 16"/>
            <p:cNvSpPr txBox="1">
              <a:spLocks noChangeArrowheads="1"/>
            </p:cNvSpPr>
            <p:nvPr/>
          </p:nvSpPr>
          <p:spPr bwMode="auto">
            <a:xfrm>
              <a:off x="3252066" y="1764383"/>
              <a:ext cx="1894950" cy="1107996"/>
            </a:xfrm>
            <a:prstGeom prst="rect">
              <a:avLst/>
            </a:prstGeom>
            <a:noFill/>
            <a:ln w="9525">
              <a:noFill/>
              <a:miter lim="800000"/>
              <a:headEnd/>
              <a:tailEnd/>
            </a:ln>
          </p:spPr>
          <p:txBody>
            <a:bodyPr wrap="square" lIns="0" tIns="0" rIns="0" bIns="0">
              <a:spAutoFit/>
            </a:bodyPr>
            <a:lstStyle/>
            <a:p>
              <a:r>
                <a:rPr lang="es-MX" sz="1200" b="1" dirty="0" smtClean="0">
                  <a:solidFill>
                    <a:srgbClr val="FFFFFF"/>
                  </a:solidFill>
                  <a:latin typeface="Century Gothic" panose="020B0502020202020204" pitchFamily="34" charset="0"/>
                </a:rPr>
                <a:t>Alianzas estratégicas con Empresas </a:t>
              </a:r>
              <a:r>
                <a:rPr lang="es-MX" sz="1200" b="1" dirty="0">
                  <a:solidFill>
                    <a:srgbClr val="FFFFFF"/>
                  </a:solidFill>
                  <a:latin typeface="Century Gothic" panose="020B0502020202020204" pitchFamily="34" charset="0"/>
                </a:rPr>
                <a:t>P</a:t>
              </a:r>
              <a:r>
                <a:rPr lang="es-MX" sz="1200" b="1" dirty="0" smtClean="0">
                  <a:solidFill>
                    <a:srgbClr val="FFFFFF"/>
                  </a:solidFill>
                  <a:latin typeface="Century Gothic" panose="020B0502020202020204" pitchFamily="34" charset="0"/>
                </a:rPr>
                <a:t>roductivas </a:t>
              </a:r>
              <a:r>
                <a:rPr lang="es-MX" sz="1200" b="1" dirty="0">
                  <a:solidFill>
                    <a:srgbClr val="FFFFFF"/>
                  </a:solidFill>
                  <a:latin typeface="Century Gothic" panose="020B0502020202020204" pitchFamily="34" charset="0"/>
                </a:rPr>
                <a:t>del </a:t>
              </a:r>
              <a:r>
                <a:rPr lang="es-MX" sz="1200" b="1" dirty="0" smtClean="0">
                  <a:solidFill>
                    <a:srgbClr val="FFFFFF"/>
                  </a:solidFill>
                  <a:latin typeface="Century Gothic" panose="020B0502020202020204" pitchFamily="34" charset="0"/>
                </a:rPr>
                <a:t>Estado para mejorar su balance y complementar la capacidad de ejecución</a:t>
              </a:r>
              <a:endParaRPr lang="es-MX" sz="1200" b="1" dirty="0">
                <a:solidFill>
                  <a:srgbClr val="FFFFFF"/>
                </a:solidFill>
                <a:latin typeface="Century Gothic" panose="020B0502020202020204" pitchFamily="34" charset="0"/>
              </a:endParaRPr>
            </a:p>
          </p:txBody>
        </p:sp>
      </p:grpSp>
      <p:sp>
        <p:nvSpPr>
          <p:cNvPr id="4" name="3 Marcador de número de diapositiva"/>
          <p:cNvSpPr>
            <a:spLocks noGrp="1"/>
          </p:cNvSpPr>
          <p:nvPr>
            <p:ph type="sldNum" sz="quarter" idx="12"/>
          </p:nvPr>
        </p:nvSpPr>
        <p:spPr/>
        <p:txBody>
          <a:bodyPr/>
          <a:lstStyle/>
          <a:p>
            <a:fld id="{05E83AA4-A00D-4AA0-8FE8-B93C9F3EC141}" type="slidenum">
              <a:rPr lang="es-ES" altLang="es-MX" smtClean="0">
                <a:solidFill>
                  <a:schemeClr val="tx1"/>
                </a:solidFill>
                <a:latin typeface="Century Gothic" panose="020B0502020202020204" pitchFamily="34" charset="0"/>
              </a:rPr>
              <a:pPr/>
              <a:t>3</a:t>
            </a:fld>
            <a:endParaRPr lang="es-ES" altLang="es-MX"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3802865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7658" y="190464"/>
            <a:ext cx="6096000" cy="631524"/>
          </a:xfrm>
        </p:spPr>
        <p:txBody>
          <a:bodyPr>
            <a:noAutofit/>
          </a:bodyPr>
          <a:lstStyle/>
          <a:p>
            <a:r>
              <a:rPr lang="es-MX" sz="2000" dirty="0">
                <a:latin typeface="Century Gothic" panose="020B0502020202020204" pitchFamily="34" charset="0"/>
              </a:rPr>
              <a:t>Experiencia desarrollando proyectos públicos y privados</a:t>
            </a:r>
          </a:p>
        </p:txBody>
      </p:sp>
      <p:sp>
        <p:nvSpPr>
          <p:cNvPr id="3" name="2 Marcador de contenido"/>
          <p:cNvSpPr>
            <a:spLocks noGrp="1"/>
          </p:cNvSpPr>
          <p:nvPr>
            <p:ph idx="1"/>
          </p:nvPr>
        </p:nvSpPr>
        <p:spPr>
          <a:xfrm>
            <a:off x="282073" y="937188"/>
            <a:ext cx="7431561" cy="92694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altLang="es-MX" sz="1400" kern="0" dirty="0">
                <a:solidFill>
                  <a:srgbClr val="000000"/>
                </a:solidFill>
                <a:latin typeface="Century Gothic" panose="020B0502020202020204" pitchFamily="34" charset="0"/>
                <a:cs typeface="Arial" pitchFamily="34" charset="0"/>
              </a:rPr>
              <a:t>La trayectoria conjunta de los socios de ainda  ha sido complementada con experiencias que permiten abarcar todos los elementos relacionados con la conceptualización, diseño e implantación de proyectos de energía e infraestructura</a:t>
            </a:r>
            <a:r>
              <a:rPr lang="es-MX" altLang="es-MX" sz="1400" kern="0" dirty="0" smtClean="0">
                <a:solidFill>
                  <a:srgbClr val="000000"/>
                </a:solidFill>
                <a:latin typeface="Century Gothic" panose="020B0502020202020204" pitchFamily="34" charset="0"/>
                <a:cs typeface="Arial" pitchFamily="34" charset="0"/>
              </a:rPr>
              <a:t>.</a:t>
            </a:r>
            <a:endParaRPr lang="es-ES" sz="1300" dirty="0" smtClean="0">
              <a:latin typeface="Century Gothic" pitchFamily="34" charset="0"/>
            </a:endParaRPr>
          </a:p>
          <a:p>
            <a:pPr marL="180975" lvl="0" indent="-180975" algn="just">
              <a:spcBef>
                <a:spcPts val="0"/>
              </a:spcBef>
              <a:spcAft>
                <a:spcPts val="600"/>
              </a:spcAft>
              <a:buClr>
                <a:srgbClr val="CD0000"/>
              </a:buClr>
              <a:buSzPct val="110000"/>
              <a:buFont typeface="Arial" pitchFamily="34" charset="0"/>
              <a:buChar char="•"/>
            </a:pPr>
            <a:endParaRPr lang="es-ES" sz="1400" dirty="0" smtClean="0">
              <a:latin typeface="Century Gothic" pitchFamily="34" charset="0"/>
            </a:endParaRPr>
          </a:p>
          <a:p>
            <a:pPr marL="180975" lvl="0" indent="-180975" algn="just">
              <a:spcBef>
                <a:spcPts val="0"/>
              </a:spcBef>
              <a:spcAft>
                <a:spcPts val="600"/>
              </a:spcAft>
              <a:buClr>
                <a:srgbClr val="CD0000"/>
              </a:buClr>
              <a:buSzPct val="110000"/>
              <a:buFont typeface="Arial" pitchFamily="34" charset="0"/>
              <a:buChar char="•"/>
            </a:pPr>
            <a:endParaRPr lang="es-ES" sz="1600" dirty="0" smtClean="0">
              <a:latin typeface="Century Gothic" pitchFamily="34" charset="0"/>
            </a:endParaRPr>
          </a:p>
          <a:p>
            <a:pPr marL="180975" lvl="0" indent="-180975" algn="just">
              <a:spcBef>
                <a:spcPts val="0"/>
              </a:spcBef>
              <a:spcAft>
                <a:spcPts val="600"/>
              </a:spcAft>
              <a:buClr>
                <a:srgbClr val="CD0000"/>
              </a:buClr>
              <a:buSzPct val="110000"/>
              <a:buFont typeface="Arial" pitchFamily="34" charset="0"/>
              <a:buChar char="•"/>
            </a:pPr>
            <a:endParaRPr lang="es-ES" sz="1600" dirty="0" smtClean="0">
              <a:latin typeface="Century Gothic" pitchFamily="34" charset="0"/>
            </a:endParaRPr>
          </a:p>
        </p:txBody>
      </p:sp>
      <p:pic>
        <p:nvPicPr>
          <p:cNvPr id="181"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4279341" y="937188"/>
            <a:ext cx="576946" cy="222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5" name="264 Pentágono"/>
          <p:cNvSpPr/>
          <p:nvPr/>
        </p:nvSpPr>
        <p:spPr bwMode="auto">
          <a:xfrm>
            <a:off x="6660231" y="1923552"/>
            <a:ext cx="2199739" cy="432048"/>
          </a:xfrm>
          <a:prstGeom prst="homePlate">
            <a:avLst/>
          </a:prstGeom>
          <a:solidFill>
            <a:srgbClr val="254061"/>
          </a:solidFill>
          <a:ln w="28575" cap="flat" cmpd="sng" algn="ctr">
            <a:solidFill>
              <a:srgbClr val="FFFFFF"/>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smtClean="0">
                <a:ln>
                  <a:noFill/>
                </a:ln>
                <a:solidFill>
                  <a:srgbClr val="FFFFFF"/>
                </a:solidFill>
                <a:effectLst/>
                <a:uLnTx/>
                <a:uFillTx/>
                <a:latin typeface="Century Gothic" panose="020B0502020202020204" pitchFamily="34" charset="0"/>
              </a:rPr>
              <a:t>      2015-2016</a:t>
            </a:r>
          </a:p>
        </p:txBody>
      </p:sp>
      <p:sp>
        <p:nvSpPr>
          <p:cNvPr id="266" name="265 Pentágono"/>
          <p:cNvSpPr/>
          <p:nvPr/>
        </p:nvSpPr>
        <p:spPr bwMode="auto">
          <a:xfrm>
            <a:off x="2127047" y="1936764"/>
            <a:ext cx="4896544" cy="432048"/>
          </a:xfrm>
          <a:prstGeom prst="homePlate">
            <a:avLst/>
          </a:prstGeom>
          <a:solidFill>
            <a:srgbClr val="254061"/>
          </a:solidFill>
          <a:ln w="28575" cap="flat" cmpd="sng" algn="ctr">
            <a:solidFill>
              <a:srgbClr val="FFFFFF"/>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smtClean="0">
                <a:ln>
                  <a:noFill/>
                </a:ln>
                <a:solidFill>
                  <a:srgbClr val="FFFFFF"/>
                </a:solidFill>
                <a:effectLst/>
                <a:uLnTx/>
                <a:uFillTx/>
                <a:latin typeface="Century Gothic" panose="020B0502020202020204" pitchFamily="34" charset="0"/>
              </a:rPr>
              <a:t>2007 - 2015</a:t>
            </a:r>
          </a:p>
        </p:txBody>
      </p:sp>
      <p:sp>
        <p:nvSpPr>
          <p:cNvPr id="267" name="266 Pentágono"/>
          <p:cNvSpPr/>
          <p:nvPr/>
        </p:nvSpPr>
        <p:spPr bwMode="auto">
          <a:xfrm>
            <a:off x="260028" y="1950348"/>
            <a:ext cx="2223740" cy="432048"/>
          </a:xfrm>
          <a:prstGeom prst="homePlate">
            <a:avLst/>
          </a:prstGeom>
          <a:solidFill>
            <a:srgbClr val="254061"/>
          </a:solidFill>
          <a:ln w="28575" cap="flat" cmpd="sng" algn="ctr">
            <a:solidFill>
              <a:srgbClr val="FFFFFF"/>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smtClean="0">
                <a:ln>
                  <a:noFill/>
                </a:ln>
                <a:solidFill>
                  <a:srgbClr val="FFFFFF"/>
                </a:solidFill>
                <a:effectLst/>
                <a:uLnTx/>
                <a:uFillTx/>
                <a:latin typeface="Century Gothic" panose="020B0502020202020204" pitchFamily="34" charset="0"/>
              </a:rPr>
              <a:t>1995 - 2006</a:t>
            </a:r>
          </a:p>
        </p:txBody>
      </p:sp>
      <p:pic>
        <p:nvPicPr>
          <p:cNvPr id="294" name="Picture 2" descr="Manuel Rodríguez Arregu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835" y="2409547"/>
            <a:ext cx="748424" cy="748424"/>
          </a:xfrm>
          <a:prstGeom prst="ellipse">
            <a:avLst/>
          </a:prstGeom>
          <a:noFill/>
          <a:extLst>
            <a:ext uri="{909E8E84-426E-40DD-AFC4-6F175D3DCCD1}">
              <a14:hiddenFill xmlns:a14="http://schemas.microsoft.com/office/drawing/2010/main">
                <a:solidFill>
                  <a:srgbClr val="FFFFFF"/>
                </a:solidFill>
              </a14:hiddenFill>
            </a:ext>
          </a:extLst>
        </p:spPr>
      </p:pic>
      <p:cxnSp>
        <p:nvCxnSpPr>
          <p:cNvPr id="295" name="Conector angular 64"/>
          <p:cNvCxnSpPr>
            <a:stCxn id="343" idx="3"/>
            <a:endCxn id="294" idx="2"/>
          </p:cNvCxnSpPr>
          <p:nvPr/>
        </p:nvCxnSpPr>
        <p:spPr bwMode="auto">
          <a:xfrm flipV="1">
            <a:off x="1365548" y="2783759"/>
            <a:ext cx="387287" cy="1746110"/>
          </a:xfrm>
          <a:prstGeom prst="bentConnector3">
            <a:avLst>
              <a:gd name="adj1" fmla="val 50000"/>
            </a:avLst>
          </a:prstGeom>
          <a:solidFill>
            <a:srgbClr val="4E626C"/>
          </a:solidFill>
          <a:ln w="38100" cap="flat" cmpd="sng" algn="ctr">
            <a:solidFill>
              <a:srgbClr val="FFFFFF">
                <a:lumMod val="50000"/>
              </a:srgbClr>
            </a:solidFill>
            <a:prstDash val="solid"/>
            <a:round/>
            <a:headEnd type="none" w="med" len="med"/>
            <a:tailEnd type="none" w="med" len="med"/>
          </a:ln>
          <a:effectLst/>
        </p:spPr>
      </p:cxnSp>
      <p:cxnSp>
        <p:nvCxnSpPr>
          <p:cNvPr id="296" name="Conector angular 71"/>
          <p:cNvCxnSpPr>
            <a:stCxn id="343" idx="3"/>
            <a:endCxn id="309" idx="2"/>
          </p:cNvCxnSpPr>
          <p:nvPr/>
        </p:nvCxnSpPr>
        <p:spPr bwMode="auto">
          <a:xfrm flipV="1">
            <a:off x="1365548" y="3797988"/>
            <a:ext cx="351779" cy="731881"/>
          </a:xfrm>
          <a:prstGeom prst="bentConnector3">
            <a:avLst>
              <a:gd name="adj1" fmla="val 55415"/>
            </a:avLst>
          </a:prstGeom>
          <a:solidFill>
            <a:srgbClr val="4E626C"/>
          </a:solidFill>
          <a:ln w="38100" cap="flat" cmpd="sng" algn="ctr">
            <a:solidFill>
              <a:srgbClr val="FFFFFF">
                <a:lumMod val="50000"/>
              </a:srgbClr>
            </a:solidFill>
            <a:prstDash val="solid"/>
            <a:round/>
            <a:headEnd type="none" w="med" len="med"/>
            <a:tailEnd type="none" w="med" len="med"/>
          </a:ln>
          <a:effectLst/>
        </p:spPr>
      </p:cxnSp>
      <p:cxnSp>
        <p:nvCxnSpPr>
          <p:cNvPr id="297" name="Conector angular 78"/>
          <p:cNvCxnSpPr>
            <a:stCxn id="343" idx="3"/>
            <a:endCxn id="306" idx="2"/>
          </p:cNvCxnSpPr>
          <p:nvPr/>
        </p:nvCxnSpPr>
        <p:spPr bwMode="auto">
          <a:xfrm>
            <a:off x="1365548" y="4529869"/>
            <a:ext cx="387287" cy="1464859"/>
          </a:xfrm>
          <a:prstGeom prst="bentConnector3">
            <a:avLst>
              <a:gd name="adj1" fmla="val 50000"/>
            </a:avLst>
          </a:prstGeom>
          <a:solidFill>
            <a:srgbClr val="4E626C"/>
          </a:solidFill>
          <a:ln w="38100" cap="flat" cmpd="sng" algn="ctr">
            <a:solidFill>
              <a:srgbClr val="FFFFFF">
                <a:lumMod val="50000"/>
              </a:srgbClr>
            </a:solidFill>
            <a:prstDash val="solid"/>
            <a:round/>
            <a:headEnd type="none" w="med" len="med"/>
            <a:tailEnd type="none" w="med" len="med"/>
          </a:ln>
          <a:effectLst/>
        </p:spPr>
      </p:cxnSp>
      <p:cxnSp>
        <p:nvCxnSpPr>
          <p:cNvPr id="298" name="Conector recto 26"/>
          <p:cNvCxnSpPr>
            <a:stCxn id="294" idx="6"/>
            <a:endCxn id="310" idx="1"/>
          </p:cNvCxnSpPr>
          <p:nvPr/>
        </p:nvCxnSpPr>
        <p:spPr bwMode="auto">
          <a:xfrm>
            <a:off x="2501259" y="2783759"/>
            <a:ext cx="151925" cy="13649"/>
          </a:xfrm>
          <a:prstGeom prst="line">
            <a:avLst/>
          </a:prstGeom>
          <a:solidFill>
            <a:srgbClr val="4E626C"/>
          </a:solidFill>
          <a:ln w="38100" cap="flat" cmpd="sng" algn="ctr">
            <a:solidFill>
              <a:srgbClr val="FFFFFF">
                <a:lumMod val="50000"/>
              </a:srgbClr>
            </a:solidFill>
            <a:prstDash val="dash"/>
            <a:round/>
            <a:headEnd type="none" w="med" len="med"/>
            <a:tailEnd type="none" w="med" len="med"/>
          </a:ln>
          <a:effectLst/>
        </p:spPr>
      </p:cxnSp>
      <p:cxnSp>
        <p:nvCxnSpPr>
          <p:cNvPr id="299" name="Conector recto 136"/>
          <p:cNvCxnSpPr>
            <a:stCxn id="309" idx="6"/>
            <a:endCxn id="311" idx="1"/>
          </p:cNvCxnSpPr>
          <p:nvPr/>
        </p:nvCxnSpPr>
        <p:spPr bwMode="auto">
          <a:xfrm>
            <a:off x="2536767" y="3797988"/>
            <a:ext cx="147481" cy="56730"/>
          </a:xfrm>
          <a:prstGeom prst="line">
            <a:avLst/>
          </a:prstGeom>
          <a:solidFill>
            <a:srgbClr val="4E626C"/>
          </a:solidFill>
          <a:ln w="38100" cap="flat" cmpd="sng" algn="ctr">
            <a:solidFill>
              <a:srgbClr val="FFFFFF">
                <a:lumMod val="50000"/>
              </a:srgbClr>
            </a:solidFill>
            <a:prstDash val="dash"/>
            <a:round/>
            <a:headEnd type="none" w="med" len="med"/>
            <a:tailEnd type="none" w="med" len="med"/>
          </a:ln>
          <a:effectLst/>
        </p:spPr>
      </p:cxnSp>
      <p:cxnSp>
        <p:nvCxnSpPr>
          <p:cNvPr id="300" name="Conector recto 139"/>
          <p:cNvCxnSpPr>
            <a:stCxn id="304" idx="6"/>
            <a:endCxn id="312" idx="1"/>
          </p:cNvCxnSpPr>
          <p:nvPr/>
        </p:nvCxnSpPr>
        <p:spPr bwMode="auto">
          <a:xfrm>
            <a:off x="2520158" y="4945542"/>
            <a:ext cx="164138" cy="91408"/>
          </a:xfrm>
          <a:prstGeom prst="line">
            <a:avLst/>
          </a:prstGeom>
          <a:solidFill>
            <a:srgbClr val="4E626C"/>
          </a:solidFill>
          <a:ln w="38100" cap="flat" cmpd="sng" algn="ctr">
            <a:solidFill>
              <a:srgbClr val="FFFFFF">
                <a:lumMod val="50000"/>
              </a:srgbClr>
            </a:solidFill>
            <a:prstDash val="dash"/>
            <a:round/>
            <a:headEnd type="none" w="med" len="med"/>
            <a:tailEnd type="none" w="med" len="med"/>
          </a:ln>
          <a:effectLst/>
        </p:spPr>
      </p:cxnSp>
      <p:cxnSp>
        <p:nvCxnSpPr>
          <p:cNvPr id="301" name="Conector angular 142"/>
          <p:cNvCxnSpPr>
            <a:stCxn id="310" idx="3"/>
            <a:endCxn id="315" idx="1"/>
          </p:cNvCxnSpPr>
          <p:nvPr/>
        </p:nvCxnSpPr>
        <p:spPr bwMode="auto">
          <a:xfrm>
            <a:off x="6793184" y="2797408"/>
            <a:ext cx="268105" cy="1732460"/>
          </a:xfrm>
          <a:prstGeom prst="bentConnector3">
            <a:avLst>
              <a:gd name="adj1" fmla="val 50000"/>
            </a:avLst>
          </a:prstGeom>
          <a:solidFill>
            <a:srgbClr val="4E626C"/>
          </a:solidFill>
          <a:ln w="38100" cap="flat" cmpd="sng" algn="ctr">
            <a:solidFill>
              <a:srgbClr val="FFFFFF">
                <a:lumMod val="50000"/>
              </a:srgbClr>
            </a:solidFill>
            <a:prstDash val="solid"/>
            <a:round/>
            <a:headEnd type="none" w="med" len="med"/>
            <a:tailEnd type="none" w="med" len="med"/>
          </a:ln>
          <a:effectLst/>
        </p:spPr>
      </p:cxnSp>
      <p:cxnSp>
        <p:nvCxnSpPr>
          <p:cNvPr id="302" name="Conector angular 143"/>
          <p:cNvCxnSpPr>
            <a:stCxn id="311" idx="3"/>
            <a:endCxn id="315" idx="1"/>
          </p:cNvCxnSpPr>
          <p:nvPr/>
        </p:nvCxnSpPr>
        <p:spPr bwMode="auto">
          <a:xfrm>
            <a:off x="6824248" y="3854718"/>
            <a:ext cx="237041" cy="675150"/>
          </a:xfrm>
          <a:prstGeom prst="bentConnector3">
            <a:avLst>
              <a:gd name="adj1" fmla="val 50000"/>
            </a:avLst>
          </a:prstGeom>
          <a:solidFill>
            <a:srgbClr val="4E626C"/>
          </a:solidFill>
          <a:ln w="38100" cap="flat" cmpd="sng" algn="ctr">
            <a:solidFill>
              <a:srgbClr val="FFFFFF">
                <a:lumMod val="50000"/>
              </a:srgbClr>
            </a:solidFill>
            <a:prstDash val="solid"/>
            <a:round/>
            <a:headEnd type="none" w="med" len="med"/>
            <a:tailEnd type="none" w="med" len="med"/>
          </a:ln>
          <a:effectLst/>
        </p:spPr>
      </p:cxnSp>
      <p:cxnSp>
        <p:nvCxnSpPr>
          <p:cNvPr id="303" name="Conector angular 147"/>
          <p:cNvCxnSpPr>
            <a:stCxn id="313" idx="3"/>
            <a:endCxn id="315" idx="1"/>
          </p:cNvCxnSpPr>
          <p:nvPr/>
        </p:nvCxnSpPr>
        <p:spPr bwMode="auto">
          <a:xfrm flipV="1">
            <a:off x="6824296" y="4529868"/>
            <a:ext cx="236993" cy="1464861"/>
          </a:xfrm>
          <a:prstGeom prst="bentConnector3">
            <a:avLst>
              <a:gd name="adj1" fmla="val 44641"/>
            </a:avLst>
          </a:prstGeom>
          <a:solidFill>
            <a:srgbClr val="4E626C"/>
          </a:solidFill>
          <a:ln w="38100" cap="flat" cmpd="sng" algn="ctr">
            <a:solidFill>
              <a:srgbClr val="FFFFFF">
                <a:lumMod val="50000"/>
              </a:srgbClr>
            </a:solidFill>
            <a:prstDash val="solid"/>
            <a:round/>
            <a:headEnd type="none" w="med" len="med"/>
            <a:tailEnd type="none" w="med" len="med"/>
          </a:ln>
          <a:effectLst/>
        </p:spPr>
      </p:cxnSp>
      <p:pic>
        <p:nvPicPr>
          <p:cNvPr id="304" name="7F9DBE5C-0EF1-45AC-9849-2B1124A45337" descr="7F9DBE5C-0EF1-45AC-9849-2B1124A45337"/>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5598" t="12089" r="20356" b="45224"/>
          <a:stretch/>
        </p:blipFill>
        <p:spPr bwMode="auto">
          <a:xfrm>
            <a:off x="1733936" y="4531568"/>
            <a:ext cx="786222" cy="82794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5" name="Conector recto 137"/>
          <p:cNvCxnSpPr>
            <a:stCxn id="306" idx="6"/>
            <a:endCxn id="313" idx="1"/>
          </p:cNvCxnSpPr>
          <p:nvPr/>
        </p:nvCxnSpPr>
        <p:spPr bwMode="auto">
          <a:xfrm>
            <a:off x="2501259" y="5994728"/>
            <a:ext cx="183037" cy="1"/>
          </a:xfrm>
          <a:prstGeom prst="line">
            <a:avLst/>
          </a:prstGeom>
          <a:solidFill>
            <a:srgbClr val="4E626C"/>
          </a:solidFill>
          <a:ln w="38100" cap="flat" cmpd="sng" algn="ctr">
            <a:solidFill>
              <a:srgbClr val="FFFFFF">
                <a:lumMod val="50000"/>
              </a:srgbClr>
            </a:solidFill>
            <a:prstDash val="dash"/>
            <a:round/>
            <a:headEnd type="none" w="med" len="med"/>
            <a:tailEnd type="none" w="med" len="med"/>
          </a:ln>
          <a:effectLst/>
        </p:spPr>
      </p:cxnSp>
      <p:pic>
        <p:nvPicPr>
          <p:cNvPr id="306" name="Picture 4" descr="Jose Rinkenbach"/>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52835" y="5620516"/>
            <a:ext cx="748424" cy="748424"/>
          </a:xfrm>
          <a:prstGeom prst="ellipse">
            <a:avLst/>
          </a:prstGeom>
          <a:noFill/>
          <a:extLst>
            <a:ext uri="{909E8E84-426E-40DD-AFC4-6F175D3DCCD1}">
              <a14:hiddenFill xmlns:a14="http://schemas.microsoft.com/office/drawing/2010/main">
                <a:solidFill>
                  <a:srgbClr val="FFFFFF"/>
                </a:solidFill>
              </a14:hiddenFill>
            </a:ext>
          </a:extLst>
        </p:spPr>
      </p:pic>
      <p:cxnSp>
        <p:nvCxnSpPr>
          <p:cNvPr id="307" name="Conector angular 78"/>
          <p:cNvCxnSpPr>
            <a:stCxn id="343" idx="3"/>
            <a:endCxn id="304" idx="2"/>
          </p:cNvCxnSpPr>
          <p:nvPr/>
        </p:nvCxnSpPr>
        <p:spPr bwMode="auto">
          <a:xfrm>
            <a:off x="1365548" y="4529869"/>
            <a:ext cx="368388" cy="415673"/>
          </a:xfrm>
          <a:prstGeom prst="bentConnector3">
            <a:avLst>
              <a:gd name="adj1" fmla="val 52586"/>
            </a:avLst>
          </a:prstGeom>
          <a:solidFill>
            <a:srgbClr val="4E626C"/>
          </a:solidFill>
          <a:ln w="38100" cap="flat" cmpd="sng" algn="ctr">
            <a:solidFill>
              <a:srgbClr val="FFFFFF">
                <a:lumMod val="50000"/>
              </a:srgbClr>
            </a:solidFill>
            <a:prstDash val="solid"/>
            <a:round/>
            <a:headEnd type="none" w="med" len="med"/>
            <a:tailEnd type="none" w="med" len="med"/>
          </a:ln>
          <a:effectLst/>
        </p:spPr>
      </p:cxnSp>
      <p:cxnSp>
        <p:nvCxnSpPr>
          <p:cNvPr id="308" name="Conector angular 78"/>
          <p:cNvCxnSpPr>
            <a:stCxn id="312" idx="3"/>
            <a:endCxn id="315" idx="1"/>
          </p:cNvCxnSpPr>
          <p:nvPr/>
        </p:nvCxnSpPr>
        <p:spPr bwMode="auto">
          <a:xfrm flipV="1">
            <a:off x="6824296" y="4529868"/>
            <a:ext cx="236993" cy="507082"/>
          </a:xfrm>
          <a:prstGeom prst="bentConnector3">
            <a:avLst>
              <a:gd name="adj1" fmla="val 50000"/>
            </a:avLst>
          </a:prstGeom>
          <a:solidFill>
            <a:srgbClr val="4E626C"/>
          </a:solidFill>
          <a:ln w="38100" cap="flat" cmpd="sng" algn="ctr">
            <a:solidFill>
              <a:srgbClr val="FFFFFF">
                <a:lumMod val="50000"/>
              </a:srgbClr>
            </a:solidFill>
            <a:prstDash val="solid"/>
            <a:round/>
            <a:headEnd type="none" w="med" len="med"/>
            <a:tailEnd type="none" w="med" len="med"/>
          </a:ln>
          <a:effectLst/>
        </p:spPr>
      </p:cxnSp>
      <p:pic>
        <p:nvPicPr>
          <p:cNvPr id="309" name="Picture 2" descr="https://media.licdn.com/media/p/3/000/26d/193/2522ab9.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17327" y="3388268"/>
            <a:ext cx="819440" cy="819440"/>
          </a:xfrm>
          <a:prstGeom prst="ellipse">
            <a:avLst/>
          </a:prstGeom>
          <a:noFill/>
          <a:ln>
            <a:noFill/>
          </a:ln>
          <a:extLst>
            <a:ext uri="{909E8E84-426E-40DD-AFC4-6F175D3DCCD1}">
              <a14:hiddenFill xmlns:a14="http://schemas.microsoft.com/office/drawing/2010/main">
                <a:solidFill>
                  <a:srgbClr val="FFFFFF"/>
                </a:solidFill>
              </a14:hiddenFill>
            </a:ext>
          </a:extLst>
        </p:spPr>
      </p:pic>
      <p:sp>
        <p:nvSpPr>
          <p:cNvPr id="310" name="79 Rectángulo redondeado"/>
          <p:cNvSpPr/>
          <p:nvPr/>
        </p:nvSpPr>
        <p:spPr>
          <a:xfrm>
            <a:off x="2653184" y="2408172"/>
            <a:ext cx="4140000" cy="778471"/>
          </a:xfrm>
          <a:prstGeom prst="roundRect">
            <a:avLst/>
          </a:prstGeom>
          <a:noFill/>
          <a:ln w="25400" cap="flat" cmpd="sng" algn="ctr">
            <a:solidFill>
              <a:srgbClr val="4E626C">
                <a:lumMod val="60000"/>
                <a:lumOff val="40000"/>
              </a:srgbClr>
            </a:solidFill>
            <a:prstDash val="solid"/>
          </a:ln>
          <a:effectLst/>
        </p:spPr>
        <p:txBody>
          <a:bodyPr rtlCol="0" anchor="ctr"/>
          <a:lstStyle/>
          <a:p>
            <a:pPr marL="0" marR="0" lvl="0" indent="0" algn="just" defTabSz="914400" eaLnBrk="1" fontAlgn="base" latinLnBrk="0" hangingPunct="1">
              <a:lnSpc>
                <a:spcPct val="100000"/>
              </a:lnSpc>
              <a:spcBef>
                <a:spcPct val="0"/>
              </a:spcBef>
              <a:spcAft>
                <a:spcPct val="0"/>
              </a:spcAft>
              <a:buClrTx/>
              <a:buSzTx/>
              <a:buFontTx/>
              <a:buNone/>
              <a:tabLst/>
              <a:defRPr/>
            </a:pPr>
            <a:endParaRPr kumimoji="0" lang="es-MX" sz="950" b="0" i="0" u="none" strike="noStrike" kern="0" cap="none" spc="0" normalizeH="0" baseline="0" noProof="0" dirty="0" smtClean="0">
              <a:ln>
                <a:noFill/>
              </a:ln>
              <a:solidFill>
                <a:srgbClr val="000000"/>
              </a:solidFill>
              <a:effectLst/>
              <a:uLnTx/>
              <a:uFillTx/>
              <a:latin typeface="Century Gothic" panose="020B0502020202020204" pitchFamily="34" charset="0"/>
              <a:cs typeface="Arial" panose="020B0604020202020204" pitchFamily="34" charset="0"/>
            </a:endParaRPr>
          </a:p>
        </p:txBody>
      </p:sp>
      <p:sp>
        <p:nvSpPr>
          <p:cNvPr id="311" name="310 Rectángulo redondeado"/>
          <p:cNvSpPr/>
          <p:nvPr/>
        </p:nvSpPr>
        <p:spPr>
          <a:xfrm>
            <a:off x="2684248" y="3388897"/>
            <a:ext cx="4140000" cy="931642"/>
          </a:xfrm>
          <a:prstGeom prst="roundRect">
            <a:avLst/>
          </a:prstGeom>
          <a:noFill/>
          <a:ln w="25400" cap="flat" cmpd="sng" algn="ctr">
            <a:solidFill>
              <a:srgbClr val="4E626C">
                <a:lumMod val="60000"/>
                <a:lumOff val="40000"/>
              </a:srgbClr>
            </a:solidFill>
            <a:prstDash val="solid"/>
          </a:ln>
          <a:effectLst/>
        </p:spPr>
        <p:txBody>
          <a:bodyPr rtlCol="0" anchor="ctr"/>
          <a:lstStyle/>
          <a:p>
            <a:pPr marL="0" marR="0" lvl="0" indent="0" algn="just" defTabSz="914400" eaLnBrk="1" fontAlgn="base" latinLnBrk="0" hangingPunct="1">
              <a:lnSpc>
                <a:spcPct val="100000"/>
              </a:lnSpc>
              <a:spcBef>
                <a:spcPct val="0"/>
              </a:spcBef>
              <a:spcAft>
                <a:spcPct val="0"/>
              </a:spcAft>
              <a:buClrTx/>
              <a:buSzTx/>
              <a:buFontTx/>
              <a:buNone/>
              <a:tabLst>
                <a:tab pos="1619250" algn="l"/>
              </a:tabLst>
              <a:defRPr/>
            </a:pPr>
            <a:endParaRPr kumimoji="0" lang="es-MX" sz="950" b="0" i="0" u="none" strike="noStrike" kern="0" cap="none" spc="0" normalizeH="0" baseline="0" noProof="0" dirty="0" smtClean="0">
              <a:ln>
                <a:noFill/>
              </a:ln>
              <a:effectLst/>
              <a:uLnTx/>
              <a:uFillTx/>
              <a:latin typeface="Century Gothic" panose="020B0502020202020204" pitchFamily="34" charset="0"/>
            </a:endParaRPr>
          </a:p>
        </p:txBody>
      </p:sp>
      <p:sp>
        <p:nvSpPr>
          <p:cNvPr id="312" name="79 Rectángulo redondeado"/>
          <p:cNvSpPr/>
          <p:nvPr/>
        </p:nvSpPr>
        <p:spPr>
          <a:xfrm>
            <a:off x="2684296" y="4513099"/>
            <a:ext cx="4140000" cy="1047701"/>
          </a:xfrm>
          <a:prstGeom prst="roundRect">
            <a:avLst/>
          </a:prstGeom>
          <a:noFill/>
          <a:ln w="25400" cap="flat" cmpd="sng" algn="ctr">
            <a:solidFill>
              <a:srgbClr val="4E626C">
                <a:lumMod val="60000"/>
                <a:lumOff val="40000"/>
              </a:srgbClr>
            </a:solidFill>
            <a:prstDash val="solid"/>
          </a:ln>
          <a:effectLst/>
        </p:spPr>
        <p:txBody>
          <a:bodyPr rtlCol="0" anchor="ctr"/>
          <a:lstStyle/>
          <a:p>
            <a:pPr marL="0" marR="0" lvl="0" indent="0" algn="just" defTabSz="914400" eaLnBrk="1" fontAlgn="base" latinLnBrk="0" hangingPunct="1">
              <a:lnSpc>
                <a:spcPct val="100000"/>
              </a:lnSpc>
              <a:spcBef>
                <a:spcPct val="0"/>
              </a:spcBef>
              <a:spcAft>
                <a:spcPct val="0"/>
              </a:spcAft>
              <a:buClrTx/>
              <a:buSzTx/>
              <a:buFontTx/>
              <a:buNone/>
              <a:tabLst/>
              <a:defRPr/>
            </a:pPr>
            <a:endParaRPr kumimoji="0" lang="es-MX" sz="950" b="0" i="0" u="none" strike="noStrike" kern="0" cap="none" spc="0" normalizeH="0" baseline="0" noProof="0" dirty="0" smtClean="0">
              <a:ln>
                <a:noFill/>
              </a:ln>
              <a:effectLst/>
              <a:uLnTx/>
              <a:uFillTx/>
              <a:latin typeface="Century Gothic" panose="020B0502020202020204" pitchFamily="34" charset="0"/>
              <a:cs typeface="Arial" panose="020B0604020202020204" pitchFamily="34" charset="0"/>
            </a:endParaRPr>
          </a:p>
        </p:txBody>
      </p:sp>
      <p:sp>
        <p:nvSpPr>
          <p:cNvPr id="313" name="79 Rectángulo redondeado"/>
          <p:cNvSpPr/>
          <p:nvPr/>
        </p:nvSpPr>
        <p:spPr>
          <a:xfrm>
            <a:off x="2684296" y="5631682"/>
            <a:ext cx="4140000" cy="726093"/>
          </a:xfrm>
          <a:prstGeom prst="roundRect">
            <a:avLst/>
          </a:prstGeom>
          <a:noFill/>
          <a:ln w="25400" cap="flat" cmpd="sng" algn="ctr">
            <a:solidFill>
              <a:srgbClr val="4E626C">
                <a:lumMod val="60000"/>
                <a:lumOff val="40000"/>
              </a:srgbClr>
            </a:solidFill>
            <a:prstDash val="solid"/>
          </a:ln>
          <a:effectLst/>
        </p:spPr>
        <p:txBody>
          <a:bodyPr rtlCol="0" anchor="ctr"/>
          <a:lstStyle/>
          <a:p>
            <a:pPr marL="0" marR="0" lvl="0" indent="0" algn="just" defTabSz="914400" eaLnBrk="1" fontAlgn="base" latinLnBrk="0" hangingPunct="1">
              <a:lnSpc>
                <a:spcPct val="100000"/>
              </a:lnSpc>
              <a:spcBef>
                <a:spcPct val="0"/>
              </a:spcBef>
              <a:spcAft>
                <a:spcPct val="0"/>
              </a:spcAft>
              <a:buClrTx/>
              <a:buSzTx/>
              <a:buFontTx/>
              <a:buNone/>
              <a:tabLst/>
              <a:defRPr/>
            </a:pPr>
            <a:endParaRPr kumimoji="0" lang="es-MX" sz="950" b="0" i="0" u="none" strike="noStrike" kern="0" cap="none" spc="0" normalizeH="0" baseline="0" noProof="0" dirty="0" smtClean="0">
              <a:ln>
                <a:noFill/>
              </a:ln>
              <a:effectLst/>
              <a:uLnTx/>
              <a:uFillTx/>
              <a:latin typeface="Century Gothic" panose="020B0502020202020204" pitchFamily="34" charset="0"/>
              <a:cs typeface="Arial" panose="020B0604020202020204" pitchFamily="34" charset="0"/>
            </a:endParaRPr>
          </a:p>
        </p:txBody>
      </p:sp>
      <p:grpSp>
        <p:nvGrpSpPr>
          <p:cNvPr id="314" name="313 Grupo"/>
          <p:cNvGrpSpPr/>
          <p:nvPr/>
        </p:nvGrpSpPr>
        <p:grpSpPr>
          <a:xfrm>
            <a:off x="7061289" y="4051139"/>
            <a:ext cx="1735181" cy="957458"/>
            <a:chOff x="7061289" y="3624475"/>
            <a:chExt cx="1735181" cy="957458"/>
          </a:xfrm>
        </p:grpSpPr>
        <p:sp>
          <p:nvSpPr>
            <p:cNvPr id="315" name="314 Rectángulo redondeado"/>
            <p:cNvSpPr/>
            <p:nvPr/>
          </p:nvSpPr>
          <p:spPr>
            <a:xfrm>
              <a:off x="7061289" y="3624475"/>
              <a:ext cx="1735181" cy="957458"/>
            </a:xfrm>
            <a:prstGeom prst="roundRect">
              <a:avLst/>
            </a:prstGeom>
            <a:solidFill>
              <a:srgbClr val="FFFFFF"/>
            </a:solidFill>
            <a:ln w="25400" cap="flat" cmpd="sng" algn="ctr">
              <a:solidFill>
                <a:srgbClr val="4E626C">
                  <a:lumMod val="60000"/>
                  <a:lumOff val="40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MX" sz="1800" b="0" i="0" u="none" strike="noStrike" kern="0" cap="none" spc="0" normalizeH="0" baseline="0" noProof="0" dirty="0" smtClean="0">
                <a:ln>
                  <a:noFill/>
                </a:ln>
                <a:effectLst/>
                <a:uLnTx/>
                <a:uFillTx/>
                <a:latin typeface="Century Gothic" panose="020B0502020202020204" pitchFamily="34" charset="0"/>
              </a:endParaRPr>
            </a:p>
          </p:txBody>
        </p:sp>
        <p:pic>
          <p:nvPicPr>
            <p:cNvPr id="316"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81595" y="3671031"/>
              <a:ext cx="1683256" cy="864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17" name="316 CuadroTexto"/>
          <p:cNvSpPr txBox="1"/>
          <p:nvPr/>
        </p:nvSpPr>
        <p:spPr>
          <a:xfrm>
            <a:off x="1456149" y="3129314"/>
            <a:ext cx="1341797" cy="246221"/>
          </a:xfrm>
          <a:prstGeom prst="rect">
            <a:avLst/>
          </a:prstGeom>
          <a:noFill/>
        </p:spPr>
        <p:txBody>
          <a:bodyPr wrap="square" rtlCol="0">
            <a:spAutoFit/>
          </a:bodyPr>
          <a:lstStyle/>
          <a:p>
            <a:pPr algn="ctr" defTabSz="914400" fontAlgn="base">
              <a:spcBef>
                <a:spcPct val="0"/>
              </a:spcBef>
              <a:spcAft>
                <a:spcPct val="0"/>
              </a:spcAft>
            </a:pPr>
            <a:r>
              <a:rPr lang="en-US" sz="1000" dirty="0">
                <a:latin typeface="Century Gothic" panose="020B0502020202020204" pitchFamily="34" charset="0"/>
              </a:rPr>
              <a:t>Manuel </a:t>
            </a:r>
            <a:r>
              <a:rPr lang="en-US" sz="1000" dirty="0" smtClean="0">
                <a:latin typeface="Century Gothic" panose="020B0502020202020204" pitchFamily="34" charset="0"/>
              </a:rPr>
              <a:t>Rodríguez</a:t>
            </a:r>
            <a:endParaRPr lang="en-US" sz="1000" dirty="0">
              <a:latin typeface="Century Gothic" panose="020B0502020202020204" pitchFamily="34" charset="0"/>
            </a:endParaRPr>
          </a:p>
        </p:txBody>
      </p:sp>
      <p:sp>
        <p:nvSpPr>
          <p:cNvPr id="318" name="317 CuadroTexto"/>
          <p:cNvSpPr txBox="1"/>
          <p:nvPr/>
        </p:nvSpPr>
        <p:spPr>
          <a:xfrm>
            <a:off x="1456149" y="4197429"/>
            <a:ext cx="1341797" cy="246221"/>
          </a:xfrm>
          <a:prstGeom prst="rect">
            <a:avLst/>
          </a:prstGeom>
          <a:noFill/>
        </p:spPr>
        <p:txBody>
          <a:bodyPr wrap="square" rtlCol="0">
            <a:spAutoFit/>
          </a:bodyPr>
          <a:lstStyle/>
          <a:p>
            <a:pPr algn="ctr" defTabSz="914400" fontAlgn="base">
              <a:spcBef>
                <a:spcPct val="0"/>
              </a:spcBef>
              <a:spcAft>
                <a:spcPct val="0"/>
              </a:spcAft>
            </a:pPr>
            <a:r>
              <a:rPr lang="en-US" sz="1000" dirty="0">
                <a:latin typeface="Century Gothic" panose="020B0502020202020204" pitchFamily="34" charset="0"/>
              </a:rPr>
              <a:t>Gabriel </a:t>
            </a:r>
            <a:r>
              <a:rPr lang="en-US" sz="1000" dirty="0" smtClean="0">
                <a:latin typeface="Century Gothic" panose="020B0502020202020204" pitchFamily="34" charset="0"/>
              </a:rPr>
              <a:t>Cerdio</a:t>
            </a:r>
            <a:endParaRPr lang="en-US" sz="1000" dirty="0">
              <a:latin typeface="Century Gothic" panose="020B0502020202020204" pitchFamily="34" charset="0"/>
            </a:endParaRPr>
          </a:p>
        </p:txBody>
      </p:sp>
      <p:sp>
        <p:nvSpPr>
          <p:cNvPr id="319" name="318 CuadroTexto"/>
          <p:cNvSpPr txBox="1"/>
          <p:nvPr/>
        </p:nvSpPr>
        <p:spPr>
          <a:xfrm>
            <a:off x="1456149" y="5332219"/>
            <a:ext cx="1341797" cy="246221"/>
          </a:xfrm>
          <a:prstGeom prst="rect">
            <a:avLst/>
          </a:prstGeom>
          <a:noFill/>
        </p:spPr>
        <p:txBody>
          <a:bodyPr wrap="square" rtlCol="0">
            <a:spAutoFit/>
          </a:bodyPr>
          <a:lstStyle/>
          <a:p>
            <a:pPr algn="ctr" defTabSz="914400" fontAlgn="base">
              <a:spcBef>
                <a:spcPct val="0"/>
              </a:spcBef>
              <a:spcAft>
                <a:spcPct val="0"/>
              </a:spcAft>
            </a:pPr>
            <a:r>
              <a:rPr lang="en-US" sz="1000" dirty="0">
                <a:latin typeface="Century Gothic" panose="020B0502020202020204" pitchFamily="34" charset="0"/>
              </a:rPr>
              <a:t>Luis  Arias</a:t>
            </a:r>
          </a:p>
        </p:txBody>
      </p:sp>
      <p:sp>
        <p:nvSpPr>
          <p:cNvPr id="320" name="319 CuadroTexto"/>
          <p:cNvSpPr txBox="1"/>
          <p:nvPr/>
        </p:nvSpPr>
        <p:spPr>
          <a:xfrm>
            <a:off x="1389059" y="6362587"/>
            <a:ext cx="1475977" cy="400110"/>
          </a:xfrm>
          <a:prstGeom prst="rect">
            <a:avLst/>
          </a:prstGeom>
          <a:noFill/>
        </p:spPr>
        <p:txBody>
          <a:bodyPr wrap="square" rtlCol="0">
            <a:spAutoFit/>
          </a:bodyPr>
          <a:lstStyle/>
          <a:p>
            <a:pPr algn="ctr" defTabSz="914400" fontAlgn="base">
              <a:spcBef>
                <a:spcPct val="0"/>
              </a:spcBef>
              <a:spcAft>
                <a:spcPct val="0"/>
              </a:spcAft>
            </a:pPr>
            <a:r>
              <a:rPr lang="en-US" sz="1000" dirty="0">
                <a:latin typeface="Century Gothic" panose="020B0502020202020204" pitchFamily="34" charset="0"/>
              </a:rPr>
              <a:t>José Pablo</a:t>
            </a:r>
          </a:p>
          <a:p>
            <a:pPr algn="ctr" defTabSz="914400" fontAlgn="base">
              <a:spcBef>
                <a:spcPct val="0"/>
              </a:spcBef>
              <a:spcAft>
                <a:spcPct val="0"/>
              </a:spcAft>
            </a:pPr>
            <a:r>
              <a:rPr lang="en-US" sz="1000" dirty="0">
                <a:latin typeface="Century Gothic" panose="020B0502020202020204" pitchFamily="34" charset="0"/>
              </a:rPr>
              <a:t>Rinkenbach</a:t>
            </a:r>
          </a:p>
        </p:txBody>
      </p:sp>
      <p:pic>
        <p:nvPicPr>
          <p:cNvPr id="321" name="Picture 2" descr="http://images.vcpost.com/data/images/full/6528/ge-capital-real-estate.jpg?w=59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19088" y="3502226"/>
            <a:ext cx="1223021" cy="410439"/>
          </a:xfrm>
          <a:prstGeom prst="rect">
            <a:avLst/>
          </a:prstGeom>
          <a:noFill/>
          <a:extLst>
            <a:ext uri="{909E8E84-426E-40DD-AFC4-6F175D3DCCD1}">
              <a14:hiddenFill xmlns:a14="http://schemas.microsoft.com/office/drawing/2010/main">
                <a:solidFill>
                  <a:srgbClr val="FFFFFF"/>
                </a:solidFill>
              </a14:hiddenFill>
            </a:ext>
          </a:extLst>
        </p:spPr>
      </p:pic>
      <p:pic>
        <p:nvPicPr>
          <p:cNvPr id="322" name="Picture 4" descr="http://topnews.ae/images/imagecache/bigthumb/GE-Oil-Ga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79070" y="3491330"/>
            <a:ext cx="969486" cy="432231"/>
          </a:xfrm>
          <a:prstGeom prst="rect">
            <a:avLst/>
          </a:prstGeom>
          <a:noFill/>
          <a:extLst>
            <a:ext uri="{909E8E84-426E-40DD-AFC4-6F175D3DCCD1}">
              <a14:hiddenFill xmlns:a14="http://schemas.microsoft.com/office/drawing/2010/main">
                <a:solidFill>
                  <a:srgbClr val="FFFFFF"/>
                </a:solidFill>
              </a14:hiddenFill>
            </a:ext>
          </a:extLst>
        </p:spPr>
      </p:pic>
      <p:pic>
        <p:nvPicPr>
          <p:cNvPr id="323" name="Picture 17"/>
          <p:cNvPicPr>
            <a:picLocks noChangeAspect="1" noChangeArrowheads="1"/>
          </p:cNvPicPr>
          <p:nvPr/>
        </p:nvPicPr>
        <p:blipFill>
          <a:blip r:embed="rId10">
            <a:clrChange>
              <a:clrFrom>
                <a:srgbClr val="D2D2D2"/>
              </a:clrFrom>
              <a:clrTo>
                <a:srgbClr val="D2D2D2">
                  <a:alpha val="0"/>
                </a:srgbClr>
              </a:clrTo>
            </a:clrChange>
          </a:blip>
          <a:srcRect/>
          <a:stretch>
            <a:fillRect/>
          </a:stretch>
        </p:blipFill>
        <p:spPr bwMode="auto">
          <a:xfrm>
            <a:off x="4400764" y="4583379"/>
            <a:ext cx="594568" cy="319597"/>
          </a:xfrm>
          <a:prstGeom prst="rect">
            <a:avLst/>
          </a:prstGeom>
          <a:noFill/>
          <a:ln w="9525">
            <a:noFill/>
            <a:miter lim="800000"/>
            <a:headEnd/>
            <a:tailEnd/>
          </a:ln>
        </p:spPr>
      </p:pic>
      <p:pic>
        <p:nvPicPr>
          <p:cNvPr id="324" name="Imagen 1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93037" y="4552607"/>
            <a:ext cx="578243" cy="464316"/>
          </a:xfrm>
          <a:prstGeom prst="rect">
            <a:avLst/>
          </a:prstGeom>
        </p:spPr>
      </p:pic>
      <p:pic>
        <p:nvPicPr>
          <p:cNvPr id="325" name="Picture 2" descr="http://mexicoenergetico.com.mx/wp-content/uploads/2015/02/Mexico-Energetico-logoSENER.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r="40146"/>
          <a:stretch/>
        </p:blipFill>
        <p:spPr bwMode="auto">
          <a:xfrm>
            <a:off x="2970705" y="4521453"/>
            <a:ext cx="839252" cy="480740"/>
          </a:xfrm>
          <a:prstGeom prst="rect">
            <a:avLst/>
          </a:prstGeom>
          <a:noFill/>
          <a:extLst>
            <a:ext uri="{909E8E84-426E-40DD-AFC4-6F175D3DCCD1}">
              <a14:hiddenFill xmlns:a14="http://schemas.microsoft.com/office/drawing/2010/main">
                <a:solidFill>
                  <a:srgbClr val="FFFFFF"/>
                </a:solidFill>
              </a14:hiddenFill>
            </a:ext>
          </a:extLst>
        </p:spPr>
      </p:pic>
      <p:grpSp>
        <p:nvGrpSpPr>
          <p:cNvPr id="326" name="10 Grupo"/>
          <p:cNvGrpSpPr>
            <a:grpSpLocks noChangeAspect="1"/>
          </p:cNvGrpSpPr>
          <p:nvPr/>
        </p:nvGrpSpPr>
        <p:grpSpPr bwMode="auto">
          <a:xfrm>
            <a:off x="4367160" y="5686426"/>
            <a:ext cx="678861" cy="428199"/>
            <a:chOff x="1695450" y="1889126"/>
            <a:chExt cx="3496628" cy="2428548"/>
          </a:xfrm>
        </p:grpSpPr>
        <p:sp>
          <p:nvSpPr>
            <p:cNvPr id="327" name="Line 4"/>
            <p:cNvSpPr>
              <a:spLocks noChangeShapeType="1"/>
            </p:cNvSpPr>
            <p:nvPr/>
          </p:nvSpPr>
          <p:spPr bwMode="auto">
            <a:xfrm>
              <a:off x="4429124" y="2214554"/>
              <a:ext cx="0" cy="2103120"/>
            </a:xfrm>
            <a:prstGeom prst="line">
              <a:avLst/>
            </a:prstGeom>
            <a:noFill/>
            <a:ln w="38100">
              <a:solidFill>
                <a:srgbClr val="799DB6"/>
              </a:solidFill>
              <a:round/>
              <a:headEnd/>
              <a:tailEn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s-MX" dirty="0">
                <a:latin typeface="Century Gothic" panose="020B0502020202020204" pitchFamily="34" charset="0"/>
                <a:cs typeface="Arial" pitchFamily="34" charset="0"/>
              </a:endParaRPr>
            </a:p>
          </p:txBody>
        </p:sp>
        <p:pic>
          <p:nvPicPr>
            <p:cNvPr id="328" name="Picture 10" descr="Picture 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695450" y="2680366"/>
              <a:ext cx="2519360" cy="160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9" name="Picture 7" descr="Picture 1"/>
            <p:cNvPicPr>
              <a:picLocks noChangeAspect="1" noChangeArrowheads="1"/>
            </p:cNvPicPr>
            <p:nvPr/>
          </p:nvPicPr>
          <p:blipFill>
            <a:blip r:embed="rId14" cstate="print">
              <a:extLst>
                <a:ext uri="{28A0092B-C50C-407E-A947-70E740481C1C}">
                  <a14:useLocalDpi xmlns:a14="http://schemas.microsoft.com/office/drawing/2010/main" val="0"/>
                </a:ext>
              </a:extLst>
            </a:blip>
            <a:srcRect t="75253"/>
            <a:stretch>
              <a:fillRect/>
            </a:stretch>
          </p:blipFill>
          <p:spPr bwMode="auto">
            <a:xfrm>
              <a:off x="4643438" y="1889126"/>
              <a:ext cx="548640" cy="712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0" name="329 CuadroTexto"/>
          <p:cNvSpPr txBox="1"/>
          <p:nvPr/>
        </p:nvSpPr>
        <p:spPr>
          <a:xfrm>
            <a:off x="4125363" y="6131460"/>
            <a:ext cx="1102329" cy="230832"/>
          </a:xfrm>
          <a:prstGeom prst="rect">
            <a:avLst/>
          </a:prstGeom>
          <a:noFill/>
        </p:spPr>
        <p:txBody>
          <a:bodyPr wrap="square" lIns="0" rIns="0" rtlCol="0">
            <a:spAutoFit/>
          </a:bodyPr>
          <a:lstStyle/>
          <a:p>
            <a:pPr algn="ctr" defTabSz="914400" fontAlgn="base">
              <a:spcBef>
                <a:spcPct val="0"/>
              </a:spcBef>
              <a:spcAft>
                <a:spcPct val="0"/>
              </a:spcAft>
            </a:pPr>
            <a:r>
              <a:rPr lang="en-US" sz="900" dirty="0" smtClean="0">
                <a:latin typeface="Century Gothic" panose="020B0502020202020204" pitchFamily="34" charset="0"/>
              </a:rPr>
              <a:t>Director General</a:t>
            </a:r>
            <a:endParaRPr lang="en-US" sz="900" dirty="0">
              <a:latin typeface="Century Gothic" panose="020B0502020202020204" pitchFamily="34" charset="0"/>
            </a:endParaRPr>
          </a:p>
        </p:txBody>
      </p:sp>
      <p:sp>
        <p:nvSpPr>
          <p:cNvPr id="331" name="330 CuadroTexto"/>
          <p:cNvSpPr txBox="1"/>
          <p:nvPr/>
        </p:nvSpPr>
        <p:spPr>
          <a:xfrm>
            <a:off x="2771800" y="4931334"/>
            <a:ext cx="1231759" cy="600164"/>
          </a:xfrm>
          <a:prstGeom prst="rect">
            <a:avLst/>
          </a:prstGeom>
          <a:noFill/>
        </p:spPr>
        <p:txBody>
          <a:bodyPr wrap="square" lIns="0" rIns="0" rtlCol="0">
            <a:spAutoFit/>
          </a:bodyPr>
          <a:lstStyle/>
          <a:p>
            <a:pPr algn="ctr" defTabSz="914400" fontAlgn="base">
              <a:spcBef>
                <a:spcPct val="0"/>
              </a:spcBef>
              <a:spcAft>
                <a:spcPct val="0"/>
              </a:spcAft>
            </a:pPr>
            <a:r>
              <a:rPr lang="es-MX" sz="900" dirty="0" smtClean="0">
                <a:latin typeface="Century Gothic" panose="020B0502020202020204" pitchFamily="34" charset="0"/>
              </a:rPr>
              <a:t>Director General</a:t>
            </a:r>
          </a:p>
          <a:p>
            <a:pPr algn="ctr" defTabSz="914400" fontAlgn="base">
              <a:spcBef>
                <a:spcPct val="0"/>
              </a:spcBef>
              <a:spcAft>
                <a:spcPct val="0"/>
              </a:spcAft>
            </a:pPr>
            <a:r>
              <a:rPr lang="es-MX" sz="800" dirty="0" smtClean="0">
                <a:latin typeface="Century Gothic" panose="020B0502020202020204" pitchFamily="34" charset="0"/>
              </a:rPr>
              <a:t>Generación, Conducción y Transformación</a:t>
            </a:r>
            <a:endParaRPr lang="es-MX" sz="900" dirty="0" smtClean="0">
              <a:latin typeface="Century Gothic" panose="020B0502020202020204" pitchFamily="34" charset="0"/>
            </a:endParaRPr>
          </a:p>
        </p:txBody>
      </p:sp>
      <p:sp>
        <p:nvSpPr>
          <p:cNvPr id="332" name="331 CuadroTexto"/>
          <p:cNvSpPr txBox="1"/>
          <p:nvPr/>
        </p:nvSpPr>
        <p:spPr>
          <a:xfrm>
            <a:off x="4217955" y="4962765"/>
            <a:ext cx="1002117" cy="371758"/>
          </a:xfrm>
          <a:prstGeom prst="rect">
            <a:avLst/>
          </a:prstGeom>
          <a:noFill/>
        </p:spPr>
        <p:txBody>
          <a:bodyPr wrap="square" lIns="0" rIns="0" rtlCol="0">
            <a:spAutoFit/>
          </a:bodyPr>
          <a:lstStyle/>
          <a:p>
            <a:pPr algn="ctr" defTabSz="914400" fontAlgn="base">
              <a:spcBef>
                <a:spcPct val="0"/>
              </a:spcBef>
              <a:spcAft>
                <a:spcPct val="0"/>
              </a:spcAft>
            </a:pPr>
            <a:r>
              <a:rPr lang="en-US" sz="900" dirty="0" smtClean="0">
                <a:latin typeface="Century Gothic" panose="020B0502020202020204" pitchFamily="34" charset="0"/>
              </a:rPr>
              <a:t>Director de Modernización</a:t>
            </a:r>
            <a:endParaRPr lang="en-US" sz="900" dirty="0">
              <a:latin typeface="Century Gothic" panose="020B0502020202020204" pitchFamily="34" charset="0"/>
            </a:endParaRPr>
          </a:p>
        </p:txBody>
      </p:sp>
      <p:sp>
        <p:nvSpPr>
          <p:cNvPr id="333" name="332 CuadroTexto"/>
          <p:cNvSpPr txBox="1"/>
          <p:nvPr/>
        </p:nvSpPr>
        <p:spPr>
          <a:xfrm>
            <a:off x="5351388" y="4993280"/>
            <a:ext cx="1231759" cy="353943"/>
          </a:xfrm>
          <a:prstGeom prst="rect">
            <a:avLst/>
          </a:prstGeom>
          <a:noFill/>
        </p:spPr>
        <p:txBody>
          <a:bodyPr wrap="square" lIns="0" rIns="0" rtlCol="0">
            <a:spAutoFit/>
          </a:bodyPr>
          <a:lstStyle/>
          <a:p>
            <a:pPr algn="ctr" defTabSz="914400" fontAlgn="base">
              <a:spcBef>
                <a:spcPct val="0"/>
              </a:spcBef>
              <a:spcAft>
                <a:spcPct val="0"/>
              </a:spcAft>
            </a:pPr>
            <a:r>
              <a:rPr lang="es-MX" sz="900" dirty="0" smtClean="0">
                <a:latin typeface="Century Gothic" panose="020B0502020202020204" pitchFamily="34" charset="0"/>
              </a:rPr>
              <a:t>Director General</a:t>
            </a:r>
          </a:p>
          <a:p>
            <a:pPr algn="ctr" defTabSz="914400" fontAlgn="base">
              <a:spcBef>
                <a:spcPct val="0"/>
              </a:spcBef>
              <a:spcAft>
                <a:spcPct val="0"/>
              </a:spcAft>
            </a:pPr>
            <a:r>
              <a:rPr lang="es-MX" sz="800" dirty="0" smtClean="0">
                <a:latin typeface="Century Gothic" panose="020B0502020202020204" pitchFamily="34" charset="0"/>
              </a:rPr>
              <a:t>Análisis e Información</a:t>
            </a:r>
            <a:endParaRPr lang="es-MX" sz="900" dirty="0" smtClean="0">
              <a:latin typeface="Century Gothic" panose="020B0502020202020204" pitchFamily="34" charset="0"/>
            </a:endParaRPr>
          </a:p>
        </p:txBody>
      </p:sp>
      <p:sp>
        <p:nvSpPr>
          <p:cNvPr id="334" name="333 CuadroTexto"/>
          <p:cNvSpPr txBox="1"/>
          <p:nvPr/>
        </p:nvSpPr>
        <p:spPr>
          <a:xfrm>
            <a:off x="3196225" y="3931181"/>
            <a:ext cx="1231759" cy="369332"/>
          </a:xfrm>
          <a:prstGeom prst="rect">
            <a:avLst/>
          </a:prstGeom>
          <a:noFill/>
        </p:spPr>
        <p:txBody>
          <a:bodyPr wrap="square" lIns="0" rIns="0" rtlCol="0">
            <a:spAutoFit/>
          </a:bodyPr>
          <a:lstStyle/>
          <a:p>
            <a:pPr algn="ctr" defTabSz="914400" fontAlgn="base">
              <a:spcBef>
                <a:spcPct val="0"/>
              </a:spcBef>
              <a:spcAft>
                <a:spcPct val="0"/>
              </a:spcAft>
            </a:pPr>
            <a:r>
              <a:rPr lang="es-MX" sz="900" dirty="0" smtClean="0">
                <a:latin typeface="Century Gothic" panose="020B0502020202020204" pitchFamily="34" charset="0"/>
              </a:rPr>
              <a:t>Director de Inversiones</a:t>
            </a:r>
          </a:p>
        </p:txBody>
      </p:sp>
      <p:sp>
        <p:nvSpPr>
          <p:cNvPr id="335" name="334 CuadroTexto"/>
          <p:cNvSpPr txBox="1"/>
          <p:nvPr/>
        </p:nvSpPr>
        <p:spPr>
          <a:xfrm>
            <a:off x="5102344" y="3931181"/>
            <a:ext cx="1231759" cy="230832"/>
          </a:xfrm>
          <a:prstGeom prst="rect">
            <a:avLst/>
          </a:prstGeom>
          <a:noFill/>
        </p:spPr>
        <p:txBody>
          <a:bodyPr wrap="square" lIns="0" rIns="0" rtlCol="0">
            <a:spAutoFit/>
          </a:bodyPr>
          <a:lstStyle/>
          <a:p>
            <a:pPr algn="ctr" defTabSz="914400" fontAlgn="base">
              <a:spcBef>
                <a:spcPct val="0"/>
              </a:spcBef>
              <a:spcAft>
                <a:spcPct val="0"/>
              </a:spcAft>
            </a:pPr>
            <a:r>
              <a:rPr lang="es-MX" sz="900" dirty="0" smtClean="0">
                <a:latin typeface="Century Gothic" panose="020B0502020202020204" pitchFamily="34" charset="0"/>
              </a:rPr>
              <a:t>Director Ejecutivo</a:t>
            </a:r>
          </a:p>
        </p:txBody>
      </p:sp>
      <p:sp>
        <p:nvSpPr>
          <p:cNvPr id="336" name="335 CuadroTexto"/>
          <p:cNvSpPr txBox="1"/>
          <p:nvPr/>
        </p:nvSpPr>
        <p:spPr>
          <a:xfrm>
            <a:off x="2771800" y="2849026"/>
            <a:ext cx="1119781" cy="369332"/>
          </a:xfrm>
          <a:prstGeom prst="rect">
            <a:avLst/>
          </a:prstGeom>
          <a:noFill/>
        </p:spPr>
        <p:txBody>
          <a:bodyPr wrap="square" lIns="0" rIns="0" rtlCol="0">
            <a:spAutoFit/>
          </a:bodyPr>
          <a:lstStyle/>
          <a:p>
            <a:pPr algn="ctr" defTabSz="914400" fontAlgn="base">
              <a:spcBef>
                <a:spcPct val="0"/>
              </a:spcBef>
              <a:spcAft>
                <a:spcPct val="0"/>
              </a:spcAft>
            </a:pPr>
            <a:r>
              <a:rPr lang="es-MX" sz="900" dirty="0" smtClean="0">
                <a:latin typeface="Century Gothic" panose="020B0502020202020204" pitchFamily="34" charset="0"/>
              </a:rPr>
              <a:t>Subsecretario de Transportes</a:t>
            </a:r>
          </a:p>
        </p:txBody>
      </p:sp>
      <p:sp>
        <p:nvSpPr>
          <p:cNvPr id="337" name="336 CuadroTexto"/>
          <p:cNvSpPr txBox="1"/>
          <p:nvPr/>
        </p:nvSpPr>
        <p:spPr>
          <a:xfrm>
            <a:off x="4306756" y="2923039"/>
            <a:ext cx="841308" cy="230832"/>
          </a:xfrm>
          <a:prstGeom prst="rect">
            <a:avLst/>
          </a:prstGeom>
          <a:noFill/>
        </p:spPr>
        <p:txBody>
          <a:bodyPr wrap="square" lIns="0" rIns="0" rtlCol="0">
            <a:spAutoFit/>
          </a:bodyPr>
          <a:lstStyle/>
          <a:p>
            <a:pPr algn="ctr" defTabSz="914400" fontAlgn="base">
              <a:spcBef>
                <a:spcPct val="0"/>
              </a:spcBef>
              <a:spcAft>
                <a:spcPct val="0"/>
              </a:spcAft>
            </a:pPr>
            <a:r>
              <a:rPr lang="es-MX" sz="900" dirty="0" smtClean="0">
                <a:latin typeface="Century Gothic" panose="020B0502020202020204" pitchFamily="34" charset="0"/>
              </a:rPr>
              <a:t>Oficial Mayor</a:t>
            </a:r>
          </a:p>
        </p:txBody>
      </p:sp>
      <p:sp>
        <p:nvSpPr>
          <p:cNvPr id="338" name="337 CuadroTexto"/>
          <p:cNvSpPr txBox="1"/>
          <p:nvPr/>
        </p:nvSpPr>
        <p:spPr>
          <a:xfrm>
            <a:off x="5579767" y="2918276"/>
            <a:ext cx="1017983" cy="230832"/>
          </a:xfrm>
          <a:prstGeom prst="rect">
            <a:avLst/>
          </a:prstGeom>
          <a:noFill/>
        </p:spPr>
        <p:txBody>
          <a:bodyPr wrap="square" lIns="0" rIns="0" rtlCol="0">
            <a:spAutoFit/>
          </a:bodyPr>
          <a:lstStyle/>
          <a:p>
            <a:pPr algn="ctr" defTabSz="914400" fontAlgn="base">
              <a:spcBef>
                <a:spcPct val="0"/>
              </a:spcBef>
              <a:spcAft>
                <a:spcPct val="0"/>
              </a:spcAft>
            </a:pPr>
            <a:r>
              <a:rPr lang="es-MX" sz="900" dirty="0" smtClean="0">
                <a:latin typeface="Century Gothic" panose="020B0502020202020204" pitchFamily="34" charset="0"/>
              </a:rPr>
              <a:t>Director General</a:t>
            </a:r>
          </a:p>
        </p:txBody>
      </p:sp>
      <p:pic>
        <p:nvPicPr>
          <p:cNvPr id="339" name="Picture 2" descr="https://pbs.twimg.com/profile_images/747190515481739264/F74wjJz5.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t="33946" b="32108"/>
          <a:stretch/>
        </p:blipFill>
        <p:spPr bwMode="auto">
          <a:xfrm>
            <a:off x="4270929" y="2511000"/>
            <a:ext cx="877135" cy="297751"/>
          </a:xfrm>
          <a:prstGeom prst="rect">
            <a:avLst/>
          </a:prstGeom>
          <a:noFill/>
          <a:extLst>
            <a:ext uri="{909E8E84-426E-40DD-AFC4-6F175D3DCCD1}">
              <a14:hiddenFill xmlns:a14="http://schemas.microsoft.com/office/drawing/2010/main">
                <a:solidFill>
                  <a:srgbClr val="FFFFFF"/>
                </a:solidFill>
              </a14:hiddenFill>
            </a:ext>
          </a:extLst>
        </p:spPr>
      </p:pic>
      <p:pic>
        <p:nvPicPr>
          <p:cNvPr id="340" name="Picture 4" descr="http://asisucede.com.mx/wp-content/uploads/2015/10/SCT.jpg"/>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a:stretch/>
        </p:blipFill>
        <p:spPr bwMode="auto">
          <a:xfrm>
            <a:off x="2931599" y="2452679"/>
            <a:ext cx="785305" cy="445181"/>
          </a:xfrm>
          <a:prstGeom prst="rect">
            <a:avLst/>
          </a:prstGeom>
          <a:noFill/>
          <a:extLst>
            <a:ext uri="{909E8E84-426E-40DD-AFC4-6F175D3DCCD1}">
              <a14:hiddenFill xmlns:a14="http://schemas.microsoft.com/office/drawing/2010/main">
                <a:solidFill>
                  <a:srgbClr val="FFFFFF"/>
                </a:solidFill>
              </a14:hiddenFill>
            </a:ext>
          </a:extLst>
        </p:spPr>
      </p:pic>
      <p:pic>
        <p:nvPicPr>
          <p:cNvPr id="341" name="Picture 6" descr="https://amexcap.com/images/members/20160803_105317_242_GBM_Infraestructura.jpg"/>
          <p:cNvPicPr>
            <a:picLocks noChangeAspect="1" noChangeArrowheads="1"/>
          </p:cNvPicPr>
          <p:nvPr/>
        </p:nvPicPr>
        <p:blipFill rotWithShape="1">
          <a:blip r:embed="rId17">
            <a:extLst>
              <a:ext uri="{28A0092B-C50C-407E-A947-70E740481C1C}">
                <a14:useLocalDpi xmlns:a14="http://schemas.microsoft.com/office/drawing/2010/main" val="0"/>
              </a:ext>
            </a:extLst>
          </a:blip>
          <a:srcRect t="12716" b="23946"/>
          <a:stretch/>
        </p:blipFill>
        <p:spPr bwMode="auto">
          <a:xfrm>
            <a:off x="5662154" y="2500836"/>
            <a:ext cx="782054" cy="383891"/>
          </a:xfrm>
          <a:prstGeom prst="rect">
            <a:avLst/>
          </a:prstGeom>
          <a:noFill/>
          <a:extLst>
            <a:ext uri="{909E8E84-426E-40DD-AFC4-6F175D3DCCD1}">
              <a14:hiddenFill xmlns:a14="http://schemas.microsoft.com/office/drawing/2010/main">
                <a:solidFill>
                  <a:srgbClr val="FFFFFF"/>
                </a:solidFill>
              </a14:hiddenFill>
            </a:ext>
          </a:extLst>
        </p:spPr>
      </p:pic>
      <p:grpSp>
        <p:nvGrpSpPr>
          <p:cNvPr id="342" name="341 Grupo"/>
          <p:cNvGrpSpPr/>
          <p:nvPr/>
        </p:nvGrpSpPr>
        <p:grpSpPr>
          <a:xfrm>
            <a:off x="282073" y="3498937"/>
            <a:ext cx="1083475" cy="2061863"/>
            <a:chOff x="282073" y="3179629"/>
            <a:chExt cx="1083475" cy="2061863"/>
          </a:xfrm>
        </p:grpSpPr>
        <p:sp>
          <p:nvSpPr>
            <p:cNvPr id="343" name="84 Rectángulo redondeado"/>
            <p:cNvSpPr/>
            <p:nvPr/>
          </p:nvSpPr>
          <p:spPr>
            <a:xfrm>
              <a:off x="282073" y="3179629"/>
              <a:ext cx="1083475" cy="2061863"/>
            </a:xfrm>
            <a:prstGeom prst="roundRect">
              <a:avLst/>
            </a:prstGeom>
            <a:solidFill>
              <a:srgbClr val="FFFFFF"/>
            </a:solidFill>
            <a:ln w="25400" cap="flat" cmpd="sng" algn="ctr">
              <a:solidFill>
                <a:srgbClr val="4E626C">
                  <a:lumMod val="60000"/>
                  <a:lumOff val="40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MX" sz="1800" b="0" i="0" u="none" strike="noStrike" kern="0" cap="none" spc="0" normalizeH="0" baseline="0" noProof="0" dirty="0" smtClean="0">
                <a:ln>
                  <a:noFill/>
                </a:ln>
                <a:effectLst/>
                <a:uLnTx/>
                <a:uFillTx/>
                <a:latin typeface="Century Gothic" panose="020B0502020202020204" pitchFamily="34" charset="0"/>
              </a:endParaRPr>
            </a:p>
          </p:txBody>
        </p:sp>
        <p:pic>
          <p:nvPicPr>
            <p:cNvPr id="344" name="Imagen 68"/>
            <p:cNvPicPr>
              <a:picLocks noChangeAspect="1"/>
            </p:cNvPicPr>
            <p:nvPr/>
          </p:nvPicPr>
          <p:blipFill rotWithShape="1">
            <a:blip r:embed="rId18">
              <a:extLst>
                <a:ext uri="{28A0092B-C50C-407E-A947-70E740481C1C}">
                  <a14:useLocalDpi xmlns:a14="http://schemas.microsoft.com/office/drawing/2010/main" val="0"/>
                </a:ext>
              </a:extLst>
            </a:blip>
            <a:srcRect l="7983" t="38531" r="5289" b="38200"/>
            <a:stretch/>
          </p:blipFill>
          <p:spPr>
            <a:xfrm>
              <a:off x="350363" y="4176376"/>
              <a:ext cx="987889" cy="343294"/>
            </a:xfrm>
            <a:prstGeom prst="rect">
              <a:avLst/>
            </a:prstGeom>
          </p:spPr>
        </p:pic>
        <p:grpSp>
          <p:nvGrpSpPr>
            <p:cNvPr id="345" name="10 Grupo"/>
            <p:cNvGrpSpPr/>
            <p:nvPr/>
          </p:nvGrpSpPr>
          <p:grpSpPr>
            <a:xfrm>
              <a:off x="542610" y="3394815"/>
              <a:ext cx="554856" cy="566239"/>
              <a:chOff x="278397" y="4086897"/>
              <a:chExt cx="477179" cy="566239"/>
            </a:xfrm>
          </p:grpSpPr>
          <p:pic>
            <p:nvPicPr>
              <p:cNvPr id="347" name="Picture 4" descr="C:\Users\Marco\Downloads\ADP.PNG"/>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r="50000"/>
              <a:stretch/>
            </p:blipFill>
            <p:spPr bwMode="auto">
              <a:xfrm>
                <a:off x="278397" y="4437248"/>
                <a:ext cx="477179" cy="215888"/>
              </a:xfrm>
              <a:prstGeom prst="rect">
                <a:avLst/>
              </a:prstGeom>
              <a:noFill/>
              <a:extLst>
                <a:ext uri="{909E8E84-426E-40DD-AFC4-6F175D3DCCD1}">
                  <a14:hiddenFill xmlns:a14="http://schemas.microsoft.com/office/drawing/2010/main">
                    <a:solidFill>
                      <a:srgbClr val="FFFFFF"/>
                    </a:solidFill>
                  </a14:hiddenFill>
                </a:ext>
              </a:extLst>
            </p:spPr>
          </p:pic>
          <p:pic>
            <p:nvPicPr>
              <p:cNvPr id="348" name="Picture 2" descr="C:\Users\Marco\Downloads\ADP2.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77626" y="4086897"/>
                <a:ext cx="278719" cy="313889"/>
              </a:xfrm>
              <a:prstGeom prst="rect">
                <a:avLst/>
              </a:prstGeom>
              <a:noFill/>
              <a:extLst>
                <a:ext uri="{909E8E84-426E-40DD-AFC4-6F175D3DCCD1}">
                  <a14:hiddenFill xmlns:a14="http://schemas.microsoft.com/office/drawing/2010/main">
                    <a:solidFill>
                      <a:srgbClr val="FFFFFF"/>
                    </a:solidFill>
                  </a14:hiddenFill>
                </a:ext>
              </a:extLst>
            </p:spPr>
          </p:pic>
        </p:grpSp>
        <p:pic>
          <p:nvPicPr>
            <p:cNvPr id="346" name="Picture 10" descr="https://upload.wikimedia.org/wikipedia/en/thumb/e/e5/OliverWyman-logo.JPG/250px-OliverWyman-logo.JP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68591" y="4847797"/>
              <a:ext cx="945894" cy="268633"/>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3 Marcador de número de diapositiva"/>
          <p:cNvSpPr>
            <a:spLocks noGrp="1"/>
          </p:cNvSpPr>
          <p:nvPr>
            <p:ph type="sldNum" sz="quarter" idx="12"/>
          </p:nvPr>
        </p:nvSpPr>
        <p:spPr/>
        <p:txBody>
          <a:bodyPr/>
          <a:lstStyle/>
          <a:p>
            <a:fld id="{05E83AA4-A00D-4AA0-8FE8-B93C9F3EC141}" type="slidenum">
              <a:rPr lang="es-ES" altLang="es-MX" smtClean="0">
                <a:solidFill>
                  <a:schemeClr val="tx1"/>
                </a:solidFill>
                <a:latin typeface="Century Gothic" panose="020B0502020202020204" pitchFamily="34" charset="0"/>
              </a:rPr>
              <a:pPr/>
              <a:t>4</a:t>
            </a:fld>
            <a:endParaRPr lang="es-ES" altLang="es-MX"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40140452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6089" y="280932"/>
            <a:ext cx="6096000" cy="631524"/>
          </a:xfrm>
        </p:spPr>
        <p:txBody>
          <a:bodyPr>
            <a:normAutofit/>
          </a:bodyPr>
          <a:lstStyle/>
          <a:p>
            <a:r>
              <a:rPr lang="es-MX" sz="2000" dirty="0" smtClean="0">
                <a:latin typeface="Century Gothic" panose="020B0502020202020204" pitchFamily="34" charset="0"/>
              </a:rPr>
              <a:t>Gobierno Corporativo</a:t>
            </a:r>
            <a:endParaRPr lang="es-MX" sz="2000" dirty="0">
              <a:latin typeface="Century Gothic" pitchFamily="34" charset="0"/>
            </a:endParaRPr>
          </a:p>
        </p:txBody>
      </p:sp>
      <p:sp>
        <p:nvSpPr>
          <p:cNvPr id="3" name="2 Marcador de contenido"/>
          <p:cNvSpPr>
            <a:spLocks noGrp="1"/>
          </p:cNvSpPr>
          <p:nvPr>
            <p:ph idx="1"/>
          </p:nvPr>
        </p:nvSpPr>
        <p:spPr>
          <a:xfrm>
            <a:off x="328539" y="1018373"/>
            <a:ext cx="7462149" cy="752370"/>
          </a:xfrm>
        </p:spPr>
        <p:txBody>
          <a:bodyPr vert="horz" lIns="91440" tIns="45720" rIns="91440" bIns="45720" rtlCol="0">
            <a:noAutofit/>
          </a:bodyPr>
          <a:lstStyle/>
          <a:p>
            <a:pPr marL="180975" indent="-180975" algn="just">
              <a:spcBef>
                <a:spcPts val="0"/>
              </a:spcBef>
              <a:spcAft>
                <a:spcPts val="600"/>
              </a:spcAft>
              <a:buClr>
                <a:srgbClr val="CD0000"/>
              </a:buClr>
              <a:buSzPct val="110000"/>
              <a:buFont typeface="Arial" pitchFamily="34" charset="0"/>
            </a:pPr>
            <a:r>
              <a:rPr lang="es-ES_tradnl" altLang="es-MX" sz="1400" kern="0" dirty="0">
                <a:latin typeface="Century Gothic" panose="020B0502020202020204" pitchFamily="34" charset="0"/>
                <a:cs typeface="Arial" pitchFamily="34" charset="0"/>
              </a:rPr>
              <a:t>El gobierno corporativo de ainda  está reforzado con miembros independientes que aportan una sólida experiencia previa en el Comité Técnico de un CKD exitoso. </a:t>
            </a:r>
          </a:p>
          <a:p>
            <a:pPr marL="180975" indent="-180975" algn="just">
              <a:spcBef>
                <a:spcPts val="0"/>
              </a:spcBef>
              <a:spcAft>
                <a:spcPts val="600"/>
              </a:spcAft>
              <a:buClr>
                <a:srgbClr val="CD0000"/>
              </a:buClr>
              <a:buSzPct val="110000"/>
              <a:buFont typeface="Arial" pitchFamily="34" charset="0"/>
            </a:pPr>
            <a:endParaRPr lang="es-ES" sz="1400" kern="0" dirty="0">
              <a:latin typeface="Century Gothic" panose="020B0502020202020204" pitchFamily="34" charset="0"/>
              <a:cs typeface="Arial" pitchFamily="34" charset="0"/>
            </a:endParaRPr>
          </a:p>
          <a:p>
            <a:pPr marL="180975" indent="-180975" algn="just">
              <a:spcBef>
                <a:spcPts val="0"/>
              </a:spcBef>
              <a:spcAft>
                <a:spcPts val="600"/>
              </a:spcAft>
              <a:buClr>
                <a:srgbClr val="CD0000"/>
              </a:buClr>
              <a:buSzPct val="110000"/>
              <a:buFont typeface="Arial" pitchFamily="34" charset="0"/>
            </a:pPr>
            <a:endParaRPr lang="es-ES" sz="1400" kern="0" dirty="0">
              <a:latin typeface="Century Gothic" panose="020B0502020202020204" pitchFamily="34" charset="0"/>
              <a:cs typeface="Arial" pitchFamily="34" charset="0"/>
            </a:endParaRPr>
          </a:p>
        </p:txBody>
      </p:sp>
      <p:graphicFrame>
        <p:nvGraphicFramePr>
          <p:cNvPr id="106" name="Tabla 3"/>
          <p:cNvGraphicFramePr>
            <a:graphicFrameLocks noGrp="1"/>
          </p:cNvGraphicFramePr>
          <p:nvPr>
            <p:extLst>
              <p:ext uri="{D42A27DB-BD31-4B8C-83A1-F6EECF244321}">
                <p14:modId xmlns:p14="http://schemas.microsoft.com/office/powerpoint/2010/main" val="2699300653"/>
              </p:ext>
            </p:extLst>
          </p:nvPr>
        </p:nvGraphicFramePr>
        <p:xfrm>
          <a:off x="106089" y="1993813"/>
          <a:ext cx="4468409" cy="4309409"/>
        </p:xfrm>
        <a:graphic>
          <a:graphicData uri="http://schemas.openxmlformats.org/drawingml/2006/table">
            <a:tbl>
              <a:tblPr firstRow="1" bandRow="1"/>
              <a:tblGrid>
                <a:gridCol w="1084033">
                  <a:extLst>
                    <a:ext uri="{9D8B030D-6E8A-4147-A177-3AD203B41FA5}">
                      <a16:colId xmlns="" xmlns:a16="http://schemas.microsoft.com/office/drawing/2014/main" val="20000"/>
                    </a:ext>
                  </a:extLst>
                </a:gridCol>
                <a:gridCol w="3384376">
                  <a:extLst>
                    <a:ext uri="{9D8B030D-6E8A-4147-A177-3AD203B41FA5}">
                      <a16:colId xmlns="" xmlns:a16="http://schemas.microsoft.com/office/drawing/2014/main" val="20001"/>
                    </a:ext>
                  </a:extLst>
                </a:gridCol>
              </a:tblGrid>
              <a:tr h="446768">
                <a:tc rowSpan="2">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2" indent="0" algn="l" defTabSz="914400" rtl="0" eaLnBrk="1" fontAlgn="auto" latinLnBrk="0" hangingPunct="1">
                        <a:lnSpc>
                          <a:spcPct val="100000"/>
                        </a:lnSpc>
                        <a:spcBef>
                          <a:spcPts val="0"/>
                        </a:spcBef>
                        <a:spcAft>
                          <a:spcPts val="0"/>
                        </a:spcAft>
                        <a:buClrTx/>
                        <a:buSzTx/>
                        <a:buFontTx/>
                        <a:buNone/>
                        <a:tabLst/>
                        <a:defRPr/>
                      </a:pPr>
                      <a:endParaRPr lang="es-ES" sz="1400" b="1" kern="1200" dirty="0">
                        <a:solidFill>
                          <a:srgbClr val="003296"/>
                        </a:solidFill>
                        <a:latin typeface="+mn-lt"/>
                        <a:ea typeface="ＭＳ Ｐゴシック" pitchFamily="-112" charset="-128"/>
                        <a:cs typeface="+mn-cs"/>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2" indent="0" algn="l" defTabSz="914400" rtl="0" eaLnBrk="1" fontAlgn="auto" latinLnBrk="0" hangingPunct="1">
                        <a:lnSpc>
                          <a:spcPct val="100000"/>
                        </a:lnSpc>
                        <a:spcBef>
                          <a:spcPts val="0"/>
                        </a:spcBef>
                        <a:spcAft>
                          <a:spcPts val="0"/>
                        </a:spcAft>
                        <a:buClrTx/>
                        <a:buSzTx/>
                        <a:buFontTx/>
                        <a:buNone/>
                        <a:tabLst/>
                        <a:defRPr/>
                      </a:pPr>
                      <a:r>
                        <a:rPr lang="es-ES" sz="1600" b="1" kern="1200" dirty="0">
                          <a:solidFill>
                            <a:schemeClr val="tx1"/>
                          </a:solidFill>
                          <a:latin typeface="+mn-lt"/>
                          <a:ea typeface="ＭＳ Ｐゴシック" pitchFamily="-112" charset="-128"/>
                          <a:cs typeface="+mn-cs"/>
                        </a:rPr>
                        <a:t>Fernando Gomez-Mont</a:t>
                      </a:r>
                    </a:p>
                  </a:txBody>
                  <a:tcPr>
                    <a:lnL w="12700" cmpd="sng">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932969">
                <a:tc vMerge="1">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endParaRPr lang="en-US" sz="1400" b="1" kern="1200" dirty="0">
                        <a:solidFill>
                          <a:srgbClr val="003296"/>
                        </a:solidFill>
                        <a:latin typeface="+mn-lt"/>
                        <a:ea typeface="ＭＳ Ｐゴシック" pitchFamily="-112" charset="-128"/>
                        <a:cs typeface="+mn-cs"/>
                      </a:endParaRPr>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Abogado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Ex Secretario de Gobernación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Ex Presidente de la Comisión de Justicia, Congreso de la Unión</a:t>
                      </a:r>
                    </a:p>
                  </a:txBody>
                  <a:tcPr>
                    <a:lnL w="12700" cmpd="sng">
                      <a:noFill/>
                    </a:lnL>
                    <a:lnR w="12700" cap="flat" cmpd="sng" algn="ctr">
                      <a:noFill/>
                      <a:prstDash val="solid"/>
                      <a:round/>
                      <a:headEnd type="none" w="med" len="med"/>
                      <a:tailEnd type="none" w="med" len="med"/>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356903">
                <a:tc rowSpan="2">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003296"/>
                          </a:solidFill>
                          <a:latin typeface="+mn-lt"/>
                          <a:ea typeface="ＭＳ Ｐゴシック" pitchFamily="-112" charset="-128"/>
                          <a:cs typeface="+mn-cs"/>
                        </a:rPr>
                        <a:t> </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latin typeface="+mn-lt"/>
                          <a:ea typeface="ＭＳ Ｐゴシック" pitchFamily="-112" charset="-128"/>
                          <a:cs typeface="+mn-cs"/>
                        </a:rPr>
                        <a:t>Guillermo Guerrero</a:t>
                      </a:r>
                    </a:p>
                  </a:txBody>
                  <a:tcPr>
                    <a:lnL w="12700" cmpd="sng">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999664">
                <a:tc vMerge="1">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endParaRPr lang="en-US" sz="1400" b="1" kern="1200" dirty="0">
                        <a:solidFill>
                          <a:srgbClr val="003296"/>
                        </a:solidFill>
                        <a:latin typeface="+mn-lt"/>
                        <a:ea typeface="ＭＳ Ｐゴシック" pitchFamily="-112" charset="-128"/>
                        <a:cs typeface="+mn-cs"/>
                      </a:endParaRPr>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Ingeniero Civil</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Ex Director General de CFE y LyFC</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Ex Director General de CONAGUA</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Premio nacional de Ingeniería Civil</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r h="356903">
                <a:tc rowSpan="2">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2" indent="0" algn="l" defTabSz="914400" rtl="0" eaLnBrk="1" fontAlgn="auto" latinLnBrk="0" hangingPunct="1">
                        <a:lnSpc>
                          <a:spcPct val="100000"/>
                        </a:lnSpc>
                        <a:spcBef>
                          <a:spcPts val="0"/>
                        </a:spcBef>
                        <a:spcAft>
                          <a:spcPts val="0"/>
                        </a:spcAft>
                        <a:buClrTx/>
                        <a:buSzTx/>
                        <a:buFontTx/>
                        <a:buNone/>
                        <a:tabLst/>
                        <a:defRPr/>
                      </a:pPr>
                      <a:endParaRPr lang="en-US" sz="1400" b="1" kern="1200" dirty="0">
                        <a:solidFill>
                          <a:srgbClr val="003296"/>
                        </a:solidFill>
                        <a:latin typeface="+mn-lt"/>
                        <a:ea typeface="ＭＳ Ｐゴシック" pitchFamily="-112" charset="-128"/>
                        <a:cs typeface="+mn-cs"/>
                      </a:endParaRP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latin typeface="+mn-lt"/>
                          <a:ea typeface="ＭＳ Ｐゴシック" pitchFamily="-112" charset="-128"/>
                          <a:cs typeface="+mn-cs"/>
                        </a:rPr>
                        <a:t>Luis Vielma</a:t>
                      </a:r>
                    </a:p>
                  </a:txBody>
                  <a:tcPr>
                    <a:lnL w="12700" cmpd="sng">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r h="1216202">
                <a:tc vMerge="1">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endParaRPr lang="en-US" sz="1400" b="1" kern="1200" dirty="0">
                        <a:solidFill>
                          <a:srgbClr val="003296"/>
                        </a:solidFill>
                        <a:latin typeface="+mn-lt"/>
                        <a:ea typeface="ＭＳ Ｐゴシック" pitchFamily="-112" charset="-128"/>
                        <a:cs typeface="+mn-cs"/>
                      </a:endParaRPr>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Ingeniero petrolero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Fundador y Director General de </a:t>
                      </a:r>
                      <a:r>
                        <a:rPr kumimoji="0" lang="es-MX" sz="1100" b="0" i="0" u="none" strike="noStrike" kern="1200" cap="none" spc="0" normalizeH="0" baseline="0" noProof="0" dirty="0" smtClean="0">
                          <a:ln>
                            <a:noFill/>
                          </a:ln>
                          <a:solidFill>
                            <a:schemeClr val="tx1">
                              <a:lumMod val="65000"/>
                              <a:lumOff val="35000"/>
                            </a:schemeClr>
                          </a:solidFill>
                          <a:effectLst/>
                          <a:uLnTx/>
                          <a:uFillTx/>
                          <a:latin typeface="Arial" charset="0"/>
                          <a:ea typeface="ＭＳ Ｐゴシック" pitchFamily="-112" charset="-128"/>
                          <a:cs typeface="+mn-cs"/>
                        </a:rPr>
                        <a:t>CBM</a:t>
                      </a: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 </a:t>
                      </a:r>
                      <a:r>
                        <a:rPr kumimoji="0" lang="es-MX" sz="1100" b="0" i="0" u="none" strike="noStrike" kern="1200" cap="none" spc="0" normalizeH="0" baseline="0" noProof="0" dirty="0" smtClean="0">
                          <a:ln>
                            <a:noFill/>
                          </a:ln>
                          <a:solidFill>
                            <a:schemeClr val="tx1">
                              <a:lumMod val="65000"/>
                              <a:lumOff val="35000"/>
                            </a:schemeClr>
                          </a:solidFill>
                          <a:effectLst/>
                          <a:uLnTx/>
                          <a:uFillTx/>
                          <a:latin typeface="Arial" charset="0"/>
                          <a:ea typeface="ＭＳ Ｐゴシック" pitchFamily="-112" charset="-128"/>
                          <a:cs typeface="+mn-cs"/>
                        </a:rPr>
                        <a:t>consultora de </a:t>
                      </a: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E&amp;P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Director General de Vielper, </a:t>
                      </a:r>
                      <a:r>
                        <a:rPr kumimoji="0" lang="es-MX" sz="1100" b="0" i="0" u="none" strike="noStrike" kern="1200" cap="none" spc="0" normalizeH="0" baseline="0" noProof="0" dirty="0" smtClean="0">
                          <a:ln>
                            <a:noFill/>
                          </a:ln>
                          <a:solidFill>
                            <a:schemeClr val="tx1">
                              <a:lumMod val="65000"/>
                              <a:lumOff val="35000"/>
                            </a:schemeClr>
                          </a:solidFill>
                          <a:effectLst/>
                          <a:uLnTx/>
                          <a:uFillTx/>
                          <a:latin typeface="Arial" charset="0"/>
                          <a:ea typeface="ＭＳ Ｐゴシック" pitchFamily="-112" charset="-128"/>
                          <a:cs typeface="+mn-cs"/>
                        </a:rPr>
                        <a:t>operadora E&amp;P</a:t>
                      </a:r>
                      <a:endPar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Ex Director General de PDVSA</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5"/>
                  </a:ext>
                </a:extLst>
              </a:tr>
            </a:tbl>
          </a:graphicData>
        </a:graphic>
      </p:graphicFrame>
      <p:pic>
        <p:nvPicPr>
          <p:cNvPr id="107" name="Imagen 4"/>
          <p:cNvPicPr>
            <a:picLocks noChangeAspect="1"/>
          </p:cNvPicPr>
          <p:nvPr/>
        </p:nvPicPr>
        <p:blipFill>
          <a:blip r:embed="rId2"/>
          <a:stretch>
            <a:fillRect/>
          </a:stretch>
        </p:blipFill>
        <p:spPr>
          <a:xfrm>
            <a:off x="138437" y="2140116"/>
            <a:ext cx="900000" cy="900000"/>
          </a:xfrm>
          <a:prstGeom prst="rect">
            <a:avLst/>
          </a:prstGeom>
        </p:spPr>
      </p:pic>
      <p:pic>
        <p:nvPicPr>
          <p:cNvPr id="108" name="Picture 2" descr="Luis Vielma Lob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062" y="5169029"/>
            <a:ext cx="900000" cy="900000"/>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6" descr="https://pbs.twimg.com/media/CdS-5gKUMAA0eDx.jpg:large"/>
          <p:cNvPicPr>
            <a:picLocks noChangeAspect="1" noChangeArrowheads="1"/>
          </p:cNvPicPr>
          <p:nvPr/>
        </p:nvPicPr>
        <p:blipFill rotWithShape="1">
          <a:blip r:embed="rId4">
            <a:extLst>
              <a:ext uri="{28A0092B-C50C-407E-A947-70E740481C1C}">
                <a14:useLocalDpi xmlns:a14="http://schemas.microsoft.com/office/drawing/2010/main" val="0"/>
              </a:ext>
            </a:extLst>
          </a:blip>
          <a:srcRect l="54719" t="33158" r="31906" b="46896"/>
          <a:stretch/>
        </p:blipFill>
        <p:spPr bwMode="auto">
          <a:xfrm>
            <a:off x="138437" y="3582565"/>
            <a:ext cx="900000" cy="8951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0" name="Tabla 32"/>
          <p:cNvGraphicFramePr>
            <a:graphicFrameLocks noGrp="1"/>
          </p:cNvGraphicFramePr>
          <p:nvPr>
            <p:extLst>
              <p:ext uri="{D42A27DB-BD31-4B8C-83A1-F6EECF244321}">
                <p14:modId xmlns:p14="http://schemas.microsoft.com/office/powerpoint/2010/main" val="1727362839"/>
              </p:ext>
            </p:extLst>
          </p:nvPr>
        </p:nvGraphicFramePr>
        <p:xfrm>
          <a:off x="4740120" y="1993812"/>
          <a:ext cx="4368384" cy="4361298"/>
        </p:xfrm>
        <a:graphic>
          <a:graphicData uri="http://schemas.openxmlformats.org/drawingml/2006/table">
            <a:tbl>
              <a:tblPr firstRow="1" bandRow="1"/>
              <a:tblGrid>
                <a:gridCol w="1056016">
                  <a:extLst>
                    <a:ext uri="{9D8B030D-6E8A-4147-A177-3AD203B41FA5}">
                      <a16:colId xmlns="" xmlns:a16="http://schemas.microsoft.com/office/drawing/2014/main" val="20000"/>
                    </a:ext>
                  </a:extLst>
                </a:gridCol>
                <a:gridCol w="3312368">
                  <a:extLst>
                    <a:ext uri="{9D8B030D-6E8A-4147-A177-3AD203B41FA5}">
                      <a16:colId xmlns="" xmlns:a16="http://schemas.microsoft.com/office/drawing/2014/main" val="20001"/>
                    </a:ext>
                  </a:extLst>
                </a:gridCol>
              </a:tblGrid>
              <a:tr h="158467">
                <a:tc rowSpan="2">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2" indent="0" algn="l" defTabSz="914400" rtl="0" eaLnBrk="1" fontAlgn="auto" latinLnBrk="0" hangingPunct="1">
                        <a:lnSpc>
                          <a:spcPct val="100000"/>
                        </a:lnSpc>
                        <a:spcBef>
                          <a:spcPts val="0"/>
                        </a:spcBef>
                        <a:spcAft>
                          <a:spcPts val="0"/>
                        </a:spcAft>
                        <a:buClrTx/>
                        <a:buSzTx/>
                        <a:buFontTx/>
                        <a:buNone/>
                        <a:tabLst/>
                        <a:defRPr/>
                      </a:pPr>
                      <a:endParaRPr lang="en-US" sz="2000" b="1" kern="1200" dirty="0">
                        <a:solidFill>
                          <a:srgbClr val="003296"/>
                        </a:solidFill>
                        <a:latin typeface="+mn-lt"/>
                        <a:ea typeface="ＭＳ Ｐゴシック" pitchFamily="-112" charset="-128"/>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latin typeface="+mn-lt"/>
                          <a:ea typeface="ＭＳ Ｐゴシック" pitchFamily="-112" charset="-128"/>
                          <a:cs typeface="+mn-cs"/>
                        </a:rPr>
                        <a:t>Oscar de Buen</a:t>
                      </a:r>
                    </a:p>
                  </a:txBody>
                  <a:tcPr anchor="ctr">
                    <a:lnL w="12700" cmpd="sng">
                      <a:noFill/>
                    </a:lnL>
                    <a:lnR w="12700" cmpd="sng">
                      <a:noFill/>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1008112">
                <a:tc vMerge="1">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endParaRPr lang="en-US" sz="2000" b="1" kern="1200" dirty="0">
                        <a:solidFill>
                          <a:srgbClr val="003296"/>
                        </a:solidFill>
                        <a:latin typeface="+mn-lt"/>
                        <a:ea typeface="ＭＳ Ｐゴシック" pitchFamily="-112" charset="-128"/>
                        <a:cs typeface="+mn-cs"/>
                      </a:endParaRPr>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Ingeniero Civil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Ex Subsecretario de Infraestructura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Presidente de la Asociación Mundial Carretera (‘13-’16 )</a:t>
                      </a:r>
                    </a:p>
                  </a:txBody>
                  <a:tcPr anchor="ctr">
                    <a:lnL w="12700" cmpd="sng">
                      <a:noFill/>
                    </a:lnL>
                    <a:lnR w="12700" cmpd="sng">
                      <a:noFill/>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422454">
                <a:tc rowSpan="2">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2" indent="0" algn="l" defTabSz="914400" rtl="0" eaLnBrk="1" fontAlgn="auto" latinLnBrk="0" hangingPunct="1">
                        <a:lnSpc>
                          <a:spcPct val="100000"/>
                        </a:lnSpc>
                        <a:spcBef>
                          <a:spcPts val="0"/>
                        </a:spcBef>
                        <a:spcAft>
                          <a:spcPts val="0"/>
                        </a:spcAft>
                        <a:buClrTx/>
                        <a:buSzTx/>
                        <a:buFontTx/>
                        <a:buNone/>
                        <a:tabLst/>
                        <a:defRPr/>
                      </a:pPr>
                      <a:endParaRPr lang="en-US" sz="2000" b="1" kern="1200" dirty="0">
                        <a:solidFill>
                          <a:srgbClr val="003296"/>
                        </a:solidFill>
                        <a:latin typeface="+mn-lt"/>
                        <a:ea typeface="ＭＳ Ｐゴシック" pitchFamily="-112" charset="-128"/>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latin typeface="+mn-lt"/>
                          <a:ea typeface="ＭＳ Ｐゴシック" pitchFamily="-112" charset="-128"/>
                          <a:cs typeface="+mn-cs"/>
                        </a:rPr>
                        <a:t>Ginger Evans</a:t>
                      </a:r>
                    </a:p>
                  </a:txBody>
                  <a:tcPr anchor="ctr">
                    <a:lnL w="12700" cmpd="sng">
                      <a:noFill/>
                    </a:lnL>
                    <a:lnR w="12700" cmpd="sng">
                      <a:noFill/>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824852">
                <a:tc vMerge="1">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endParaRPr lang="en-US" sz="2000" b="1" kern="1200" dirty="0">
                        <a:solidFill>
                          <a:srgbClr val="003296"/>
                        </a:solidFill>
                        <a:latin typeface="+mn-lt"/>
                        <a:ea typeface="ＭＳ Ｐゴシック" pitchFamily="-112" charset="-128"/>
                        <a:cs typeface="+mn-cs"/>
                      </a:endParaRPr>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Ingeniero Civil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Director del Aeropuerto de Chicago O'Hare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Ex Vice Presidente de Parsons Corporation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Lideró el diseño y construcción del aeropuerto de Denver</a:t>
                      </a:r>
                    </a:p>
                  </a:txBody>
                  <a:tcPr anchor="ctr">
                    <a:lnL w="12700" cmpd="sng">
                      <a:noFill/>
                    </a:lnL>
                    <a:lnR w="12700" cmpd="sng">
                      <a:noFill/>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r h="400892">
                <a:tc rowSpan="2">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2" indent="0" algn="l" defTabSz="914400" rtl="0" eaLnBrk="1" fontAlgn="auto" latinLnBrk="0" hangingPunct="1">
                        <a:lnSpc>
                          <a:spcPct val="100000"/>
                        </a:lnSpc>
                        <a:spcBef>
                          <a:spcPts val="0"/>
                        </a:spcBef>
                        <a:spcAft>
                          <a:spcPts val="0"/>
                        </a:spcAft>
                        <a:buClrTx/>
                        <a:buSzTx/>
                        <a:buFontTx/>
                        <a:buNone/>
                        <a:tabLst/>
                        <a:defRPr/>
                      </a:pPr>
                      <a:endParaRPr lang="en-US" sz="2000" b="1" dirty="0">
                        <a:solidFill>
                          <a:srgbClr val="003296"/>
                        </a:solidFill>
                        <a:ea typeface="ＭＳ Ｐゴシック" pitchFamily="-112" charset="-128"/>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latin typeface="+mn-lt"/>
                          <a:ea typeface="ＭＳ Ｐゴシック" pitchFamily="-112" charset="-128"/>
                          <a:cs typeface="+mn-cs"/>
                        </a:rPr>
                        <a:t>Louis Ranger</a:t>
                      </a:r>
                    </a:p>
                  </a:txBody>
                  <a:tcPr anchor="ctr">
                    <a:lnL w="12700" cmpd="sng">
                      <a:noFill/>
                    </a:lnL>
                    <a:lnR w="12700" cmpd="sng">
                      <a:noFill/>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r h="751236">
                <a:tc vMerge="1">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endParaRPr lang="en-US" sz="2000" b="1" dirty="0">
                        <a:solidFill>
                          <a:srgbClr val="003296"/>
                        </a:solidFill>
                        <a:ea typeface="ＭＳ Ｐゴシック" pitchFamily="-112" charset="-128"/>
                      </a:endParaRPr>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Economista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Ex Ministro de Transporte, Infraestructura y Comunidades en Canadá</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Miembro del Consejo de la Canada Mortgage and Housing Corporation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100" b="0" i="0" u="none" strike="noStrike" kern="1200" cap="none" spc="0" normalizeH="0" baseline="0" noProof="0" dirty="0">
                          <a:ln>
                            <a:noFill/>
                          </a:ln>
                          <a:solidFill>
                            <a:schemeClr val="tx1">
                              <a:lumMod val="65000"/>
                              <a:lumOff val="35000"/>
                            </a:schemeClr>
                          </a:solidFill>
                          <a:effectLst/>
                          <a:uLnTx/>
                          <a:uFillTx/>
                          <a:latin typeface="Arial" charset="0"/>
                          <a:ea typeface="ＭＳ Ｐゴシック" pitchFamily="-112" charset="-128"/>
                          <a:cs typeface="+mn-cs"/>
                        </a:rPr>
                        <a:t>Premio de Excelencia en Servicio Público, CAN</a:t>
                      </a:r>
                    </a:p>
                  </a:txBody>
                  <a:tcPr anchor="ctr">
                    <a:lnL w="12700" cmpd="sng">
                      <a:noFill/>
                    </a:lnL>
                    <a:lnR w="12700" cmpd="sng">
                      <a:noFill/>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5"/>
                  </a:ext>
                </a:extLst>
              </a:tr>
            </a:tbl>
          </a:graphicData>
        </a:graphic>
      </p:graphicFrame>
      <p:pic>
        <p:nvPicPr>
          <p:cNvPr id="111" name="Picture 2" descr="Louis Ranger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0120" y="5094976"/>
            <a:ext cx="900000" cy="949670"/>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4" descr="Ginger Evan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0120" y="3664932"/>
            <a:ext cx="900000" cy="872739"/>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6" descr="Oscar de Bu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40120" y="2222482"/>
            <a:ext cx="900000" cy="90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3007904" y="1018373"/>
            <a:ext cx="637503" cy="245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arcador de número de diapositiva"/>
          <p:cNvSpPr>
            <a:spLocks noGrp="1"/>
          </p:cNvSpPr>
          <p:nvPr>
            <p:ph type="sldNum" sz="quarter" idx="12"/>
          </p:nvPr>
        </p:nvSpPr>
        <p:spPr/>
        <p:txBody>
          <a:bodyPr/>
          <a:lstStyle/>
          <a:p>
            <a:fld id="{05E83AA4-A00D-4AA0-8FE8-B93C9F3EC141}" type="slidenum">
              <a:rPr lang="es-ES" altLang="es-MX" smtClean="0">
                <a:solidFill>
                  <a:schemeClr val="tx1"/>
                </a:solidFill>
                <a:latin typeface="Century Gothic" panose="020B0502020202020204" pitchFamily="34" charset="0"/>
              </a:rPr>
              <a:pPr/>
              <a:t>5</a:t>
            </a:fld>
            <a:endParaRPr lang="es-ES" altLang="es-MX"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4844846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dirty="0" smtClean="0">
                <a:latin typeface="Century Gothic" panose="020B0502020202020204" pitchFamily="34" charset="0"/>
              </a:rPr>
              <a:t>Alianza Estratégica</a:t>
            </a:r>
            <a:endParaRPr lang="es-MX" sz="2000" dirty="0">
              <a:latin typeface="Century Gothic" pitchFamily="34" charset="0"/>
            </a:endParaRPr>
          </a:p>
        </p:txBody>
      </p:sp>
      <p:sp>
        <p:nvSpPr>
          <p:cNvPr id="3" name="2 Marcador de contenido"/>
          <p:cNvSpPr>
            <a:spLocks noGrp="1"/>
          </p:cNvSpPr>
          <p:nvPr>
            <p:ph idx="1"/>
          </p:nvPr>
        </p:nvSpPr>
        <p:spPr>
          <a:xfrm>
            <a:off x="328539" y="875074"/>
            <a:ext cx="7413381" cy="746329"/>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altLang="es-MX" sz="1600" kern="0" dirty="0">
                <a:latin typeface="Century Gothic" panose="020B0502020202020204" pitchFamily="34" charset="0"/>
                <a:cs typeface="Arial" pitchFamily="34" charset="0"/>
              </a:rPr>
              <a:t>Ainda </a:t>
            </a:r>
            <a:r>
              <a:rPr lang="es-MX" altLang="es-MX" sz="1600" kern="0" dirty="0" smtClean="0">
                <a:latin typeface="Century Gothic" panose="020B0502020202020204" pitchFamily="34" charset="0"/>
                <a:cs typeface="Arial" pitchFamily="34" charset="0"/>
              </a:rPr>
              <a:t>y Goldman </a:t>
            </a:r>
            <a:r>
              <a:rPr lang="es-MX" altLang="es-MX" sz="1600" kern="0" dirty="0">
                <a:latin typeface="Century Gothic" panose="020B0502020202020204" pitchFamily="34" charset="0"/>
                <a:cs typeface="Arial" pitchFamily="34" charset="0"/>
              </a:rPr>
              <a:t>Sachs Merchant Banking Division firmaron una alianza estratégica para identificar oportunidades y coinvertir en proyectos de energía e infraestructura. </a:t>
            </a:r>
          </a:p>
          <a:p>
            <a:pPr marL="0" lvl="0" indent="0" algn="just">
              <a:spcBef>
                <a:spcPts val="0"/>
              </a:spcBef>
              <a:spcAft>
                <a:spcPts val="600"/>
              </a:spcAft>
              <a:buClr>
                <a:srgbClr val="CD0000"/>
              </a:buClr>
              <a:buSzPct val="110000"/>
              <a:buNone/>
            </a:pPr>
            <a:endParaRPr lang="es-ES" sz="1800" dirty="0" smtClean="0">
              <a:latin typeface="Century Gothic" pitchFamily="34" charset="0"/>
            </a:endParaRPr>
          </a:p>
        </p:txBody>
      </p:sp>
      <p:pic>
        <p:nvPicPr>
          <p:cNvPr id="15"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50702" y="838498"/>
            <a:ext cx="961106" cy="328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Imagen 4"/>
          <p:cNvPicPr>
            <a:picLocks noChangeAspect="1"/>
          </p:cNvPicPr>
          <p:nvPr/>
        </p:nvPicPr>
        <p:blipFill>
          <a:blip r:embed="rId3"/>
          <a:stretch>
            <a:fillRect/>
          </a:stretch>
        </p:blipFill>
        <p:spPr>
          <a:xfrm>
            <a:off x="974894" y="2495240"/>
            <a:ext cx="857509" cy="853698"/>
          </a:xfrm>
          <a:prstGeom prst="rect">
            <a:avLst/>
          </a:prstGeom>
        </p:spPr>
      </p:pic>
      <p:pic>
        <p:nvPicPr>
          <p:cNvPr id="1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4078314"/>
            <a:ext cx="1728192" cy="88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Abrir corchete 11"/>
          <p:cNvSpPr/>
          <p:nvPr/>
        </p:nvSpPr>
        <p:spPr bwMode="auto">
          <a:xfrm>
            <a:off x="2627784" y="1741486"/>
            <a:ext cx="288032" cy="3802339"/>
          </a:xfrm>
          <a:prstGeom prst="leftBracke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s-MX" sz="1800" b="1" i="0" u="none" strike="noStrike" kern="0" cap="none" spc="0" normalizeH="0" baseline="0" noProof="0" dirty="0" smtClean="0">
              <a:ln>
                <a:noFill/>
              </a:ln>
              <a:effectLst/>
              <a:uLnTx/>
              <a:uFillTx/>
              <a:latin typeface="Century Gothic" panose="020B0502020202020204" pitchFamily="34" charset="0"/>
            </a:endParaRPr>
          </a:p>
        </p:txBody>
      </p:sp>
      <p:sp>
        <p:nvSpPr>
          <p:cNvPr id="19" name="18 CuadroTexto"/>
          <p:cNvSpPr txBox="1"/>
          <p:nvPr/>
        </p:nvSpPr>
        <p:spPr>
          <a:xfrm>
            <a:off x="3116343" y="1764702"/>
            <a:ext cx="5488105" cy="4247317"/>
          </a:xfrm>
          <a:prstGeom prst="rect">
            <a:avLst/>
          </a:prstGeom>
          <a:noFill/>
        </p:spPr>
        <p:txBody>
          <a:bodyPr wrap="square" rtlCol="0">
            <a:spAutoFit/>
          </a:bodyPr>
          <a:lstStyle/>
          <a:p>
            <a:pPr marL="285750" indent="-285750" algn="just" defTabSz="914400" fontAlgn="base">
              <a:spcBef>
                <a:spcPct val="0"/>
              </a:spcBef>
              <a:spcAft>
                <a:spcPts val="600"/>
              </a:spcAft>
              <a:buClr>
                <a:srgbClr val="C00000"/>
              </a:buClr>
              <a:buFont typeface="Arial" panose="020B0604020202020204" pitchFamily="34" charset="0"/>
              <a:buChar char="•"/>
            </a:pPr>
            <a:r>
              <a:rPr lang="es-MX" sz="1600" dirty="0" smtClean="0">
                <a:latin typeface="Century Gothic" panose="020B0502020202020204" pitchFamily="34" charset="0"/>
              </a:rPr>
              <a:t>Confirma la intención </a:t>
            </a:r>
            <a:r>
              <a:rPr lang="es-MX" sz="1600" dirty="0">
                <a:latin typeface="Century Gothic" panose="020B0502020202020204" pitchFamily="34" charset="0"/>
              </a:rPr>
              <a:t>de </a:t>
            </a:r>
            <a:r>
              <a:rPr lang="es-MX" sz="1600" dirty="0" smtClean="0">
                <a:latin typeface="Century Gothic" panose="020B0502020202020204" pitchFamily="34" charset="0"/>
              </a:rPr>
              <a:t>realizar conjuntamente potenciales </a:t>
            </a:r>
            <a:r>
              <a:rPr lang="es-MX" sz="1600" dirty="0">
                <a:latin typeface="Century Gothic" panose="020B0502020202020204" pitchFamily="34" charset="0"/>
              </a:rPr>
              <a:t>inversiones en </a:t>
            </a:r>
            <a:r>
              <a:rPr lang="es-MX" sz="1600" dirty="0" smtClean="0">
                <a:latin typeface="Century Gothic" panose="020B0502020202020204" pitchFamily="34" charset="0"/>
              </a:rPr>
              <a:t>México al establecer un derecho de preferencia mutuo.</a:t>
            </a:r>
          </a:p>
          <a:p>
            <a:pPr marL="285750" indent="-285750" algn="just" defTabSz="914400" fontAlgn="base">
              <a:spcBef>
                <a:spcPct val="0"/>
              </a:spcBef>
              <a:spcAft>
                <a:spcPts val="600"/>
              </a:spcAft>
              <a:buClr>
                <a:srgbClr val="C00000"/>
              </a:buClr>
              <a:buFont typeface="Arial" panose="020B0604020202020204" pitchFamily="34" charset="0"/>
              <a:buChar char="•"/>
            </a:pPr>
            <a:endParaRPr lang="es-MX" sz="1600" dirty="0" smtClean="0">
              <a:latin typeface="Century Gothic" panose="020B0502020202020204" pitchFamily="34" charset="0"/>
            </a:endParaRPr>
          </a:p>
          <a:p>
            <a:pPr marL="285750" indent="-285750" algn="just" defTabSz="914400" fontAlgn="base">
              <a:spcBef>
                <a:spcPct val="0"/>
              </a:spcBef>
              <a:spcAft>
                <a:spcPts val="600"/>
              </a:spcAft>
              <a:buClr>
                <a:srgbClr val="C00000"/>
              </a:buClr>
              <a:buFont typeface="Arial" panose="020B0604020202020204" pitchFamily="34" charset="0"/>
              <a:buChar char="•"/>
            </a:pPr>
            <a:r>
              <a:rPr lang="es-MX" sz="1600" dirty="0" smtClean="0">
                <a:latin typeface="Century Gothic" panose="020B0502020202020204" pitchFamily="34" charset="0"/>
              </a:rPr>
              <a:t>Busca </a:t>
            </a:r>
            <a:r>
              <a:rPr lang="es-MX" sz="1600" dirty="0">
                <a:latin typeface="Century Gothic" panose="020B0502020202020204" pitchFamily="34" charset="0"/>
              </a:rPr>
              <a:t>capitalizar su experiencia conjunta y conocimiento mediante la discusión de tendencias de la </a:t>
            </a:r>
            <a:r>
              <a:rPr lang="es-MX" sz="1600" dirty="0" smtClean="0">
                <a:latin typeface="Century Gothic" panose="020B0502020202020204" pitchFamily="34" charset="0"/>
              </a:rPr>
              <a:t>industria para identificar</a:t>
            </a:r>
            <a:r>
              <a:rPr lang="es-MX" sz="1600" dirty="0">
                <a:latin typeface="Century Gothic" panose="020B0502020202020204" pitchFamily="34" charset="0"/>
              </a:rPr>
              <a:t>, </a:t>
            </a:r>
            <a:r>
              <a:rPr lang="es-MX" sz="1600" dirty="0" smtClean="0">
                <a:latin typeface="Century Gothic" panose="020B0502020202020204" pitchFamily="34" charset="0"/>
              </a:rPr>
              <a:t>perseguir, evaluar </a:t>
            </a:r>
            <a:r>
              <a:rPr lang="es-MX" sz="1600" dirty="0">
                <a:latin typeface="Century Gothic" panose="020B0502020202020204" pitchFamily="34" charset="0"/>
              </a:rPr>
              <a:t>y realizar </a:t>
            </a:r>
            <a:r>
              <a:rPr lang="es-MX" sz="1600" dirty="0" smtClean="0">
                <a:latin typeface="Century Gothic" panose="020B0502020202020204" pitchFamily="34" charset="0"/>
              </a:rPr>
              <a:t>inversiones conjuntas.</a:t>
            </a:r>
          </a:p>
          <a:p>
            <a:pPr marL="285750" indent="-285750" algn="just" defTabSz="914400" fontAlgn="base">
              <a:spcBef>
                <a:spcPct val="0"/>
              </a:spcBef>
              <a:spcAft>
                <a:spcPts val="600"/>
              </a:spcAft>
              <a:buClr>
                <a:srgbClr val="C00000"/>
              </a:buClr>
              <a:buFont typeface="Arial" panose="020B0604020202020204" pitchFamily="34" charset="0"/>
              <a:buChar char="•"/>
            </a:pPr>
            <a:endParaRPr lang="es-MX" sz="1600" dirty="0" smtClean="0">
              <a:latin typeface="Century Gothic" panose="020B0502020202020204" pitchFamily="34" charset="0"/>
              <a:cs typeface="Arial" panose="020B0604020202020204" pitchFamily="34" charset="0"/>
            </a:endParaRPr>
          </a:p>
          <a:p>
            <a:pPr marL="285750" indent="-285750" algn="just" defTabSz="914400" fontAlgn="base">
              <a:spcBef>
                <a:spcPct val="0"/>
              </a:spcBef>
              <a:spcAft>
                <a:spcPts val="600"/>
              </a:spcAft>
              <a:buClr>
                <a:srgbClr val="C00000"/>
              </a:buClr>
              <a:buFont typeface="Arial" panose="020B0604020202020204" pitchFamily="34" charset="0"/>
              <a:buChar char="•"/>
            </a:pPr>
            <a:r>
              <a:rPr lang="es-MX" sz="1600" dirty="0" smtClean="0">
                <a:latin typeface="Century Gothic" panose="020B0502020202020204" pitchFamily="34" charset="0"/>
                <a:cs typeface="Arial" panose="020B0604020202020204" pitchFamily="34" charset="0"/>
              </a:rPr>
              <a:t>Permite cobrar por la identificación de proyectos en los que se haya logrado un avance significativo.</a:t>
            </a:r>
          </a:p>
          <a:p>
            <a:pPr marL="285750" indent="-285750" algn="just" defTabSz="914400" fontAlgn="base">
              <a:spcBef>
                <a:spcPct val="0"/>
              </a:spcBef>
              <a:spcAft>
                <a:spcPts val="600"/>
              </a:spcAft>
              <a:buClr>
                <a:srgbClr val="C00000"/>
              </a:buClr>
              <a:buFont typeface="Arial" panose="020B0604020202020204" pitchFamily="34" charset="0"/>
              <a:buChar char="•"/>
            </a:pPr>
            <a:endParaRPr lang="es-MX" sz="1600" dirty="0" smtClean="0">
              <a:latin typeface="Century Gothic" panose="020B0502020202020204" pitchFamily="34" charset="0"/>
              <a:cs typeface="Arial" panose="020B0604020202020204" pitchFamily="34" charset="0"/>
            </a:endParaRPr>
          </a:p>
          <a:p>
            <a:pPr marL="285750" indent="-285750" algn="just" defTabSz="914400" fontAlgn="base">
              <a:spcBef>
                <a:spcPct val="0"/>
              </a:spcBef>
              <a:spcAft>
                <a:spcPts val="600"/>
              </a:spcAft>
              <a:buClr>
                <a:srgbClr val="C00000"/>
              </a:buClr>
              <a:buFont typeface="Arial" panose="020B0604020202020204" pitchFamily="34" charset="0"/>
              <a:buChar char="•"/>
            </a:pPr>
            <a:r>
              <a:rPr lang="es-MX" sz="1600" dirty="0" smtClean="0">
                <a:latin typeface="Century Gothic" panose="020B0502020202020204" pitchFamily="34" charset="0"/>
                <a:cs typeface="Arial" panose="020B0604020202020204" pitchFamily="34" charset="0"/>
              </a:rPr>
              <a:t>Respeta </a:t>
            </a:r>
            <a:r>
              <a:rPr lang="es-MX" sz="1600" dirty="0">
                <a:latin typeface="Century Gothic" panose="020B0502020202020204" pitchFamily="34" charset="0"/>
                <a:cs typeface="Arial" panose="020B0604020202020204" pitchFamily="34" charset="0"/>
              </a:rPr>
              <a:t>las responsabilidades </a:t>
            </a:r>
            <a:r>
              <a:rPr lang="es-MX" sz="1600" dirty="0" smtClean="0">
                <a:latin typeface="Century Gothic" panose="020B0502020202020204" pitchFamily="34" charset="0"/>
                <a:cs typeface="Arial" panose="020B0604020202020204" pitchFamily="34" charset="0"/>
              </a:rPr>
              <a:t>fiduciarias de las partes.</a:t>
            </a:r>
            <a:endParaRPr lang="es-MX" sz="1600" dirty="0">
              <a:latin typeface="Century Gothic" panose="020B0502020202020204" pitchFamily="34" charset="0"/>
              <a:cs typeface="Arial" panose="020B0604020202020204" pitchFamily="34" charset="0"/>
            </a:endParaRPr>
          </a:p>
        </p:txBody>
      </p:sp>
      <p:sp>
        <p:nvSpPr>
          <p:cNvPr id="20" name="Rectangle 1"/>
          <p:cNvSpPr/>
          <p:nvPr/>
        </p:nvSpPr>
        <p:spPr>
          <a:xfrm>
            <a:off x="946553" y="5944997"/>
            <a:ext cx="7345632" cy="646331"/>
          </a:xfrm>
          <a:prstGeom prst="rect">
            <a:avLst/>
          </a:prstGeom>
        </p:spPr>
        <p:txBody>
          <a:bodyPr wrap="square">
            <a:spAutoFit/>
          </a:bodyPr>
          <a:lstStyle/>
          <a:p>
            <a:pPr algn="ctr" defTabSz="914400" fontAlgn="base">
              <a:spcBef>
                <a:spcPct val="0"/>
              </a:spcBef>
              <a:spcAft>
                <a:spcPct val="0"/>
              </a:spcAft>
            </a:pPr>
            <a:r>
              <a:rPr lang="es-MX" i="1" dirty="0" smtClean="0">
                <a:latin typeface="Century Gothic" panose="020B0502020202020204" pitchFamily="34" charset="0"/>
              </a:rPr>
              <a:t>GSMBD </a:t>
            </a:r>
            <a:r>
              <a:rPr lang="es-MX" i="1" dirty="0">
                <a:latin typeface="Century Gothic" panose="020B0502020202020204" pitchFamily="34" charset="0"/>
              </a:rPr>
              <a:t>cuenta con una experiencia exitosa en el manejo de $145 mil millones de dólares de inversiones en capital privado.</a:t>
            </a:r>
            <a:endParaRPr lang="en-US" i="1"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solidFill>
                  <a:schemeClr val="tx1"/>
                </a:solidFill>
                <a:latin typeface="Century Gothic" panose="020B0502020202020204" pitchFamily="34" charset="0"/>
              </a:rPr>
              <a:pPr/>
              <a:t>6</a:t>
            </a:fld>
            <a:endParaRPr lang="es-ES" altLang="es-MX"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8518600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dirty="0" smtClean="0">
                <a:latin typeface="Century Gothic" panose="020B0502020202020204" pitchFamily="34" charset="0"/>
              </a:rPr>
              <a:t>Alianzas Estratégicas</a:t>
            </a:r>
            <a:endParaRPr lang="es-MX" sz="2000" dirty="0">
              <a:latin typeface="Century Gothic" pitchFamily="34" charset="0"/>
            </a:endParaRPr>
          </a:p>
        </p:txBody>
      </p:sp>
      <p:sp>
        <p:nvSpPr>
          <p:cNvPr id="3" name="2 Marcador de contenido"/>
          <p:cNvSpPr>
            <a:spLocks noGrp="1"/>
          </p:cNvSpPr>
          <p:nvPr>
            <p:ph idx="1"/>
          </p:nvPr>
        </p:nvSpPr>
        <p:spPr>
          <a:xfrm>
            <a:off x="328539" y="1018373"/>
            <a:ext cx="7466405" cy="542203"/>
          </a:xfrm>
        </p:spPr>
        <p:txBody>
          <a:bodyPr vert="horz" lIns="91440" tIns="45720" rIns="91440" bIns="45720" rtlCol="0">
            <a:noAutofit/>
          </a:bodyPr>
          <a:lstStyle/>
          <a:p>
            <a:pPr marL="180975" indent="-180975" algn="just">
              <a:spcBef>
                <a:spcPts val="0"/>
              </a:spcBef>
              <a:spcAft>
                <a:spcPts val="600"/>
              </a:spcAft>
              <a:buClr>
                <a:srgbClr val="CD0000"/>
              </a:buClr>
              <a:buSzPct val="110000"/>
              <a:buFont typeface="Arial" pitchFamily="34" charset="0"/>
            </a:pPr>
            <a:r>
              <a:rPr lang="es-MX" altLang="es-MX" sz="1400" kern="0" dirty="0">
                <a:latin typeface="Century Gothic" panose="020B0502020202020204" pitchFamily="34" charset="0"/>
                <a:cs typeface="Arial" pitchFamily="34" charset="0"/>
              </a:rPr>
              <a:t>Adicionalmente, Ainda   ha establecido alianzas con potenciales socios que aporten tecnología de vanguardia y capacidad operativa.</a:t>
            </a:r>
          </a:p>
          <a:p>
            <a:pPr marL="180975" indent="-180975" algn="just">
              <a:spcBef>
                <a:spcPts val="0"/>
              </a:spcBef>
              <a:spcAft>
                <a:spcPts val="600"/>
              </a:spcAft>
              <a:buClr>
                <a:srgbClr val="CD0000"/>
              </a:buClr>
              <a:buSzPct val="110000"/>
              <a:buFont typeface="Arial" pitchFamily="34" charset="0"/>
            </a:pPr>
            <a:endParaRPr lang="es-ES" sz="1400" kern="0" dirty="0">
              <a:latin typeface="Century Gothic" panose="020B0502020202020204" pitchFamily="34" charset="0"/>
              <a:cs typeface="Arial" pitchFamily="34" charset="0"/>
            </a:endParaRPr>
          </a:p>
          <a:p>
            <a:pPr marL="180975" indent="-180975" algn="just">
              <a:spcBef>
                <a:spcPts val="0"/>
              </a:spcBef>
              <a:spcAft>
                <a:spcPts val="600"/>
              </a:spcAft>
              <a:buClr>
                <a:srgbClr val="CD0000"/>
              </a:buClr>
              <a:buSzPct val="110000"/>
              <a:buFont typeface="Arial" pitchFamily="34" charset="0"/>
            </a:pPr>
            <a:endParaRPr lang="es-ES" sz="1400" kern="0" dirty="0">
              <a:latin typeface="Century Gothic" panose="020B0502020202020204" pitchFamily="34" charset="0"/>
              <a:cs typeface="Arial" pitchFamily="34" charset="0"/>
            </a:endParaRPr>
          </a:p>
        </p:txBody>
      </p:sp>
      <p:pic>
        <p:nvPicPr>
          <p:cNvPr id="2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132021" y="1018373"/>
            <a:ext cx="576946" cy="222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0" name="29 Tabla"/>
          <p:cNvGraphicFramePr>
            <a:graphicFrameLocks noGrp="1"/>
          </p:cNvGraphicFramePr>
          <p:nvPr>
            <p:extLst>
              <p:ext uri="{D42A27DB-BD31-4B8C-83A1-F6EECF244321}">
                <p14:modId xmlns:p14="http://schemas.microsoft.com/office/powerpoint/2010/main" val="1877525785"/>
              </p:ext>
            </p:extLst>
          </p:nvPr>
        </p:nvGraphicFramePr>
        <p:xfrm>
          <a:off x="284291" y="2154702"/>
          <a:ext cx="8532413" cy="4436842"/>
        </p:xfrm>
        <a:graphic>
          <a:graphicData uri="http://schemas.openxmlformats.org/drawingml/2006/table">
            <a:tbl>
              <a:tblPr firstRow="1" bandRow="1"/>
              <a:tblGrid>
                <a:gridCol w="2199477"/>
                <a:gridCol w="3816424"/>
                <a:gridCol w="2516512"/>
              </a:tblGrid>
              <a:tr h="216024">
                <a:tc>
                  <a:txBody>
                    <a:bodyPr/>
                    <a:lstStyle>
                      <a:lvl1pPr marL="0" algn="l" defTabSz="457200" rtl="0" eaLnBrk="1" latinLnBrk="0" hangingPunct="1">
                        <a:defRPr sz="1800" b="1" kern="1200">
                          <a:solidFill>
                            <a:schemeClr val="tx1"/>
                          </a:solidFill>
                          <a:latin typeface="Arial"/>
                        </a:defRPr>
                      </a:lvl1pPr>
                      <a:lvl2pPr marL="457200" algn="l" defTabSz="457200" rtl="0" eaLnBrk="1" latinLnBrk="0" hangingPunct="1">
                        <a:defRPr sz="1800" b="1" kern="1200">
                          <a:solidFill>
                            <a:schemeClr val="tx1"/>
                          </a:solidFill>
                          <a:latin typeface="Arial"/>
                        </a:defRPr>
                      </a:lvl2pPr>
                      <a:lvl3pPr marL="914400" algn="l" defTabSz="457200" rtl="0" eaLnBrk="1" latinLnBrk="0" hangingPunct="1">
                        <a:defRPr sz="1800" b="1" kern="1200">
                          <a:solidFill>
                            <a:schemeClr val="tx1"/>
                          </a:solidFill>
                          <a:latin typeface="Arial"/>
                        </a:defRPr>
                      </a:lvl3pPr>
                      <a:lvl4pPr marL="1371600" algn="l" defTabSz="457200" rtl="0" eaLnBrk="1" latinLnBrk="0" hangingPunct="1">
                        <a:defRPr sz="1800" b="1" kern="1200">
                          <a:solidFill>
                            <a:schemeClr val="tx1"/>
                          </a:solidFill>
                          <a:latin typeface="Arial"/>
                        </a:defRPr>
                      </a:lvl4pPr>
                      <a:lvl5pPr marL="1828800" algn="l" defTabSz="457200" rtl="0" eaLnBrk="1" latinLnBrk="0" hangingPunct="1">
                        <a:defRPr sz="1800" b="1" kern="1200">
                          <a:solidFill>
                            <a:schemeClr val="tx1"/>
                          </a:solidFill>
                          <a:latin typeface="Arial"/>
                        </a:defRPr>
                      </a:lvl5pPr>
                      <a:lvl6pPr marL="2286000" algn="l" defTabSz="457200" rtl="0" eaLnBrk="1" latinLnBrk="0" hangingPunct="1">
                        <a:defRPr sz="1800" b="1" kern="1200">
                          <a:solidFill>
                            <a:schemeClr val="tx1"/>
                          </a:solidFill>
                          <a:latin typeface="Arial"/>
                        </a:defRPr>
                      </a:lvl6pPr>
                      <a:lvl7pPr marL="2743200" algn="l" defTabSz="457200" rtl="0" eaLnBrk="1" latinLnBrk="0" hangingPunct="1">
                        <a:defRPr sz="1800" b="1" kern="1200">
                          <a:solidFill>
                            <a:schemeClr val="tx1"/>
                          </a:solidFill>
                          <a:latin typeface="Arial"/>
                        </a:defRPr>
                      </a:lvl7pPr>
                      <a:lvl8pPr marL="3200400" algn="l" defTabSz="457200" rtl="0" eaLnBrk="1" latinLnBrk="0" hangingPunct="1">
                        <a:defRPr sz="1800" b="1" kern="1200">
                          <a:solidFill>
                            <a:schemeClr val="tx1"/>
                          </a:solidFill>
                          <a:latin typeface="Arial"/>
                        </a:defRPr>
                      </a:lvl8pPr>
                      <a:lvl9pPr marL="3657600" algn="l" defTabSz="457200" rtl="0" eaLnBrk="1" latinLnBrk="0" hangingPunct="1">
                        <a:defRPr sz="1800" b="1" kern="1200">
                          <a:solidFill>
                            <a:schemeClr val="tx1"/>
                          </a:solidFill>
                          <a:latin typeface="Arial"/>
                        </a:defRPr>
                      </a:lvl9pPr>
                    </a:lstStyle>
                    <a:p>
                      <a:pPr algn="ctr"/>
                      <a:r>
                        <a:rPr lang="es-MX" sz="1500" noProof="0" dirty="0" smtClean="0">
                          <a:latin typeface="Century Gothic" panose="020B0502020202020204" pitchFamily="34" charset="0"/>
                        </a:rPr>
                        <a:t>Empresa</a:t>
                      </a:r>
                      <a:endParaRPr lang="es-MX" sz="1500" noProof="0" dirty="0">
                        <a:latin typeface="Century Gothic" panose="020B0502020202020204" pitchFamily="34" charset="0"/>
                      </a:endParaRPr>
                    </a:p>
                  </a:txBody>
                  <a:tcPr anchor="ctr">
                    <a:lnL>
                      <a:noFill/>
                    </a:lnL>
                    <a:lnR>
                      <a:no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tx1"/>
                          </a:solidFill>
                          <a:latin typeface="Arial"/>
                        </a:defRPr>
                      </a:lvl1pPr>
                      <a:lvl2pPr marL="457200" algn="l" defTabSz="457200" rtl="0" eaLnBrk="1" latinLnBrk="0" hangingPunct="1">
                        <a:defRPr sz="1800" b="1" kern="1200">
                          <a:solidFill>
                            <a:schemeClr val="tx1"/>
                          </a:solidFill>
                          <a:latin typeface="Arial"/>
                        </a:defRPr>
                      </a:lvl2pPr>
                      <a:lvl3pPr marL="914400" algn="l" defTabSz="457200" rtl="0" eaLnBrk="1" latinLnBrk="0" hangingPunct="1">
                        <a:defRPr sz="1800" b="1" kern="1200">
                          <a:solidFill>
                            <a:schemeClr val="tx1"/>
                          </a:solidFill>
                          <a:latin typeface="Arial"/>
                        </a:defRPr>
                      </a:lvl3pPr>
                      <a:lvl4pPr marL="1371600" algn="l" defTabSz="457200" rtl="0" eaLnBrk="1" latinLnBrk="0" hangingPunct="1">
                        <a:defRPr sz="1800" b="1" kern="1200">
                          <a:solidFill>
                            <a:schemeClr val="tx1"/>
                          </a:solidFill>
                          <a:latin typeface="Arial"/>
                        </a:defRPr>
                      </a:lvl4pPr>
                      <a:lvl5pPr marL="1828800" algn="l" defTabSz="457200" rtl="0" eaLnBrk="1" latinLnBrk="0" hangingPunct="1">
                        <a:defRPr sz="1800" b="1" kern="1200">
                          <a:solidFill>
                            <a:schemeClr val="tx1"/>
                          </a:solidFill>
                          <a:latin typeface="Arial"/>
                        </a:defRPr>
                      </a:lvl5pPr>
                      <a:lvl6pPr marL="2286000" algn="l" defTabSz="457200" rtl="0" eaLnBrk="1" latinLnBrk="0" hangingPunct="1">
                        <a:defRPr sz="1800" b="1" kern="1200">
                          <a:solidFill>
                            <a:schemeClr val="tx1"/>
                          </a:solidFill>
                          <a:latin typeface="Arial"/>
                        </a:defRPr>
                      </a:lvl6pPr>
                      <a:lvl7pPr marL="2743200" algn="l" defTabSz="457200" rtl="0" eaLnBrk="1" latinLnBrk="0" hangingPunct="1">
                        <a:defRPr sz="1800" b="1" kern="1200">
                          <a:solidFill>
                            <a:schemeClr val="tx1"/>
                          </a:solidFill>
                          <a:latin typeface="Arial"/>
                        </a:defRPr>
                      </a:lvl7pPr>
                      <a:lvl8pPr marL="3200400" algn="l" defTabSz="457200" rtl="0" eaLnBrk="1" latinLnBrk="0" hangingPunct="1">
                        <a:defRPr sz="1800" b="1" kern="1200">
                          <a:solidFill>
                            <a:schemeClr val="tx1"/>
                          </a:solidFill>
                          <a:latin typeface="Arial"/>
                        </a:defRPr>
                      </a:lvl8pPr>
                      <a:lvl9pPr marL="3657600" algn="l" defTabSz="457200" rtl="0" eaLnBrk="1" latinLnBrk="0" hangingPunct="1">
                        <a:defRPr sz="1800" b="1" kern="1200">
                          <a:solidFill>
                            <a:schemeClr val="tx1"/>
                          </a:solidFill>
                          <a:latin typeface="Arial"/>
                        </a:defRPr>
                      </a:lvl9pPr>
                    </a:lstStyle>
                    <a:p>
                      <a:pPr algn="ctr"/>
                      <a:r>
                        <a:rPr lang="es-MX" sz="1500" noProof="0" dirty="0" smtClean="0">
                          <a:latin typeface="Century Gothic" panose="020B0502020202020204" pitchFamily="34" charset="0"/>
                        </a:rPr>
                        <a:t>Alcance</a:t>
                      </a:r>
                      <a:endParaRPr lang="es-MX" sz="1500" noProof="0" dirty="0">
                        <a:latin typeface="Century Gothic" panose="020B0502020202020204" pitchFamily="34" charset="0"/>
                      </a:endParaRPr>
                    </a:p>
                  </a:txBody>
                  <a:tcPr anchor="ctr">
                    <a:lnL>
                      <a:noFill/>
                    </a:lnL>
                    <a:lnR>
                      <a:no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tx1"/>
                          </a:solidFill>
                          <a:latin typeface="Arial"/>
                        </a:defRPr>
                      </a:lvl1pPr>
                      <a:lvl2pPr marL="457200" algn="l" defTabSz="457200" rtl="0" eaLnBrk="1" latinLnBrk="0" hangingPunct="1">
                        <a:defRPr sz="1800" b="1" kern="1200">
                          <a:solidFill>
                            <a:schemeClr val="tx1"/>
                          </a:solidFill>
                          <a:latin typeface="Arial"/>
                        </a:defRPr>
                      </a:lvl2pPr>
                      <a:lvl3pPr marL="914400" algn="l" defTabSz="457200" rtl="0" eaLnBrk="1" latinLnBrk="0" hangingPunct="1">
                        <a:defRPr sz="1800" b="1" kern="1200">
                          <a:solidFill>
                            <a:schemeClr val="tx1"/>
                          </a:solidFill>
                          <a:latin typeface="Arial"/>
                        </a:defRPr>
                      </a:lvl3pPr>
                      <a:lvl4pPr marL="1371600" algn="l" defTabSz="457200" rtl="0" eaLnBrk="1" latinLnBrk="0" hangingPunct="1">
                        <a:defRPr sz="1800" b="1" kern="1200">
                          <a:solidFill>
                            <a:schemeClr val="tx1"/>
                          </a:solidFill>
                          <a:latin typeface="Arial"/>
                        </a:defRPr>
                      </a:lvl4pPr>
                      <a:lvl5pPr marL="1828800" algn="l" defTabSz="457200" rtl="0" eaLnBrk="1" latinLnBrk="0" hangingPunct="1">
                        <a:defRPr sz="1800" b="1" kern="1200">
                          <a:solidFill>
                            <a:schemeClr val="tx1"/>
                          </a:solidFill>
                          <a:latin typeface="Arial"/>
                        </a:defRPr>
                      </a:lvl5pPr>
                      <a:lvl6pPr marL="2286000" algn="l" defTabSz="457200" rtl="0" eaLnBrk="1" latinLnBrk="0" hangingPunct="1">
                        <a:defRPr sz="1800" b="1" kern="1200">
                          <a:solidFill>
                            <a:schemeClr val="tx1"/>
                          </a:solidFill>
                          <a:latin typeface="Arial"/>
                        </a:defRPr>
                      </a:lvl6pPr>
                      <a:lvl7pPr marL="2743200" algn="l" defTabSz="457200" rtl="0" eaLnBrk="1" latinLnBrk="0" hangingPunct="1">
                        <a:defRPr sz="1800" b="1" kern="1200">
                          <a:solidFill>
                            <a:schemeClr val="tx1"/>
                          </a:solidFill>
                          <a:latin typeface="Arial"/>
                        </a:defRPr>
                      </a:lvl7pPr>
                      <a:lvl8pPr marL="3200400" algn="l" defTabSz="457200" rtl="0" eaLnBrk="1" latinLnBrk="0" hangingPunct="1">
                        <a:defRPr sz="1800" b="1" kern="1200">
                          <a:solidFill>
                            <a:schemeClr val="tx1"/>
                          </a:solidFill>
                          <a:latin typeface="Arial"/>
                        </a:defRPr>
                      </a:lvl8pPr>
                      <a:lvl9pPr marL="3657600" algn="l" defTabSz="457200" rtl="0" eaLnBrk="1" latinLnBrk="0" hangingPunct="1">
                        <a:defRPr sz="1800" b="1" kern="1200">
                          <a:solidFill>
                            <a:schemeClr val="tx1"/>
                          </a:solidFill>
                          <a:latin typeface="Arial"/>
                        </a:defRPr>
                      </a:lvl9pPr>
                    </a:lstStyle>
                    <a:p>
                      <a:pPr algn="ctr"/>
                      <a:r>
                        <a:rPr lang="es-MX" sz="1500" noProof="0" dirty="0" smtClean="0">
                          <a:latin typeface="Century Gothic" panose="020B0502020202020204" pitchFamily="34" charset="0"/>
                        </a:rPr>
                        <a:t>Proyectos Potenciales</a:t>
                      </a:r>
                      <a:endParaRPr lang="es-MX" sz="1500" noProof="0" dirty="0">
                        <a:latin typeface="Century Gothic" panose="020B0502020202020204" pitchFamily="34" charset="0"/>
                      </a:endParaRPr>
                    </a:p>
                  </a:txBody>
                  <a:tcPr anchor="ctr">
                    <a:lnL>
                      <a:noFill/>
                    </a:lnL>
                    <a:lnR>
                      <a:no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r>
              <a:tr h="663941">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endParaRPr lang="es-MX" sz="1500" noProof="0" dirty="0">
                        <a:latin typeface="Century Gothic" panose="020B0502020202020204" pitchFamily="34" charset="0"/>
                      </a:endParaRPr>
                    </a:p>
                  </a:txBody>
                  <a:tcPr anchor="ctr">
                    <a:lnL>
                      <a:noFill/>
                    </a:lnL>
                    <a:lnR>
                      <a:noFill/>
                    </a:lnR>
                    <a:lnT w="12700" cmpd="sng">
                      <a:solidFill>
                        <a:srgbClr val="000000"/>
                      </a:solidFill>
                    </a:lnT>
                    <a:lnB>
                      <a:noFill/>
                    </a:lnB>
                    <a:lnTlToBr w="12700" cmpd="sng">
                      <a:noFill/>
                      <a:prstDash val="solid"/>
                    </a:lnTlToBr>
                    <a:lnBlToTr w="12700" cmpd="sng">
                      <a:noFill/>
                      <a:prstDash val="solid"/>
                    </a:lnBlToTr>
                    <a:solidFill>
                      <a:srgbClr val="FFFFFF"/>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l"/>
                      <a:r>
                        <a:rPr lang="es-MX" sz="1500" noProof="0" dirty="0" smtClean="0">
                          <a:latin typeface="Century Gothic" panose="020B0502020202020204" pitchFamily="34" charset="0"/>
                        </a:rPr>
                        <a:t>Repotenciación de plantas termoeléctricas</a:t>
                      </a:r>
                    </a:p>
                    <a:p>
                      <a:pPr algn="l"/>
                      <a:endParaRPr lang="es-MX" sz="1500" noProof="0" dirty="0" smtClean="0">
                        <a:latin typeface="Century Gothic" panose="020B0502020202020204" pitchFamily="34" charset="0"/>
                      </a:endParaRPr>
                    </a:p>
                    <a:p>
                      <a:pPr algn="l"/>
                      <a:r>
                        <a:rPr lang="es-MX" sz="1500" noProof="0" dirty="0" smtClean="0">
                          <a:latin typeface="Century Gothic" panose="020B0502020202020204" pitchFamily="34" charset="0"/>
                        </a:rPr>
                        <a:t>Compresión de gas offshore</a:t>
                      </a:r>
                      <a:endParaRPr lang="es-MX" sz="1500" noProof="0" dirty="0">
                        <a:latin typeface="Century Gothic" panose="020B0502020202020204" pitchFamily="34" charset="0"/>
                      </a:endParaRPr>
                    </a:p>
                  </a:txBody>
                  <a:tcPr anchor="ctr">
                    <a:lnL>
                      <a:noFill/>
                    </a:lnL>
                    <a:lnR>
                      <a:noFill/>
                    </a:lnR>
                    <a:lnT w="12700" cmpd="sng">
                      <a:solidFill>
                        <a:srgbClr val="000000"/>
                      </a:solidFill>
                    </a:lnT>
                    <a:lnB>
                      <a:noFill/>
                    </a:lnB>
                    <a:lnTlToBr w="12700" cmpd="sng">
                      <a:noFill/>
                      <a:prstDash val="solid"/>
                    </a:lnTlToBr>
                    <a:lnBlToTr w="12700" cmpd="sng">
                      <a:noFill/>
                      <a:prstDash val="solid"/>
                    </a:lnBlToTr>
                    <a:solidFill>
                      <a:srgbClr val="31859C">
                        <a:alpha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l"/>
                      <a:r>
                        <a:rPr lang="es-MX" sz="1500" noProof="0" dirty="0" smtClean="0">
                          <a:latin typeface="Century Gothic" panose="020B0502020202020204" pitchFamily="34" charset="0"/>
                        </a:rPr>
                        <a:t>Tuxpan y Manzanillo</a:t>
                      </a:r>
                    </a:p>
                    <a:p>
                      <a:pPr algn="l"/>
                      <a:endParaRPr lang="es-MX" sz="1500" noProof="0" dirty="0" smtClean="0">
                        <a:latin typeface="Century Gothic" panose="020B0502020202020204" pitchFamily="34" charset="0"/>
                      </a:endParaRPr>
                    </a:p>
                    <a:p>
                      <a:pPr algn="l"/>
                      <a:r>
                        <a:rPr lang="es-MX" sz="1500" noProof="0" dirty="0" smtClean="0">
                          <a:latin typeface="Century Gothic" panose="020B0502020202020204" pitchFamily="34" charset="0"/>
                        </a:rPr>
                        <a:t>Plataforma Ca-Ku-A1</a:t>
                      </a:r>
                      <a:endParaRPr lang="es-MX" sz="1500" noProof="0" dirty="0">
                        <a:latin typeface="Century Gothic" panose="020B0502020202020204" pitchFamily="34" charset="0"/>
                      </a:endParaRPr>
                    </a:p>
                  </a:txBody>
                  <a:tcPr anchor="ctr">
                    <a:lnL>
                      <a:noFill/>
                    </a:lnL>
                    <a:lnR>
                      <a:noFill/>
                    </a:lnR>
                    <a:lnT w="12700" cmpd="sng">
                      <a:solidFill>
                        <a:srgbClr val="000000"/>
                      </a:solidFill>
                    </a:lnT>
                    <a:lnB>
                      <a:noFill/>
                    </a:lnB>
                    <a:lnTlToBr w="12700" cmpd="sng">
                      <a:noFill/>
                      <a:prstDash val="solid"/>
                    </a:lnTlToBr>
                    <a:lnBlToTr w="12700" cmpd="sng">
                      <a:noFill/>
                      <a:prstDash val="solid"/>
                    </a:lnBlToTr>
                    <a:solidFill>
                      <a:srgbClr val="31859C">
                        <a:alpha val="20000"/>
                      </a:srgbClr>
                    </a:solidFill>
                  </a:tcPr>
                </a:tc>
              </a:tr>
              <a:tr h="663941">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endParaRPr lang="es-MX" sz="15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l"/>
                      <a:r>
                        <a:rPr lang="es-MX" sz="1500" noProof="0" dirty="0" smtClean="0">
                          <a:latin typeface="Century Gothic" panose="020B0502020202020204" pitchFamily="34" charset="0"/>
                        </a:rPr>
                        <a:t>Electrificación de campos</a:t>
                      </a:r>
                    </a:p>
                    <a:p>
                      <a:pPr algn="l"/>
                      <a:endParaRPr lang="es-MX" sz="1500" noProof="0" dirty="0" smtClean="0">
                        <a:latin typeface="Century Gothic" panose="020B0502020202020204" pitchFamily="34" charset="0"/>
                      </a:endParaRPr>
                    </a:p>
                    <a:p>
                      <a:pPr algn="l"/>
                      <a:r>
                        <a:rPr lang="es-MX" sz="1500" noProof="0" dirty="0" smtClean="0">
                          <a:latin typeface="Century Gothic" panose="020B0502020202020204" pitchFamily="34" charset="0"/>
                        </a:rPr>
                        <a:t>Utilización</a:t>
                      </a:r>
                      <a:r>
                        <a:rPr lang="es-MX" sz="1500" baseline="0" noProof="0" dirty="0" smtClean="0">
                          <a:latin typeface="Century Gothic" panose="020B0502020202020204" pitchFamily="34" charset="0"/>
                        </a:rPr>
                        <a:t> de gas contaminado con nitrógeno</a:t>
                      </a:r>
                      <a:endParaRPr lang="es-MX" sz="15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l"/>
                      <a:r>
                        <a:rPr lang="es-MX" sz="1500" noProof="0" dirty="0" smtClean="0">
                          <a:latin typeface="Century Gothic" panose="020B0502020202020204" pitchFamily="34" charset="0"/>
                        </a:rPr>
                        <a:t>Campos offshore del sistema de aceites pesados y extra-pesados</a:t>
                      </a:r>
                      <a:endParaRPr lang="es-MX" sz="15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noFill/>
                  </a:tcPr>
                </a:tc>
              </a:tr>
              <a:tr h="663941">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endParaRPr lang="es-MX" sz="15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l"/>
                      <a:r>
                        <a:rPr lang="es-MX" sz="1500" noProof="0" dirty="0" smtClean="0">
                          <a:latin typeface="Century Gothic" panose="020B0502020202020204" pitchFamily="34" charset="0"/>
                        </a:rPr>
                        <a:t>Desarrollo de parques</a:t>
                      </a:r>
                      <a:r>
                        <a:rPr lang="es-MX" sz="1500" baseline="0" noProof="0" dirty="0" smtClean="0">
                          <a:latin typeface="Century Gothic" panose="020B0502020202020204" pitchFamily="34" charset="0"/>
                        </a:rPr>
                        <a:t> eólicos</a:t>
                      </a:r>
                      <a:endParaRPr lang="es-MX" sz="15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rgbClr val="31859C">
                        <a:alpha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l"/>
                      <a:r>
                        <a:rPr lang="es-MX" sz="1500" noProof="0" dirty="0" smtClean="0">
                          <a:latin typeface="Century Gothic" panose="020B0502020202020204" pitchFamily="34" charset="0"/>
                        </a:rPr>
                        <a:t>5GW de proyectos bajo análisis</a:t>
                      </a:r>
                      <a:endParaRPr lang="es-MX" sz="15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rgbClr val="31859C">
                        <a:alpha val="20000"/>
                      </a:srgbClr>
                    </a:solidFill>
                  </a:tcPr>
                </a:tc>
              </a:tr>
              <a:tr h="663941">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endParaRPr lang="es-MX" sz="15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l"/>
                      <a:r>
                        <a:rPr lang="es-MX" sz="1500" noProof="0" dirty="0" smtClean="0">
                          <a:latin typeface="Century Gothic" panose="020B0502020202020204" pitchFamily="34" charset="0"/>
                        </a:rPr>
                        <a:t>Operación de campos de O&amp;G</a:t>
                      </a:r>
                      <a:endParaRPr lang="es-MX" sz="15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l"/>
                      <a:r>
                        <a:rPr lang="es-MX" sz="1500" noProof="0" dirty="0" smtClean="0">
                          <a:latin typeface="Century Gothic" panose="020B0502020202020204" pitchFamily="34" charset="0"/>
                        </a:rPr>
                        <a:t>Soledad</a:t>
                      </a:r>
                      <a:endParaRPr lang="es-MX" sz="15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noFill/>
                  </a:tcPr>
                </a:tc>
              </a:tr>
              <a:tr h="663941">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endParaRPr lang="es-MX" sz="1500" noProof="0" dirty="0">
                        <a:latin typeface="Century Gothic" panose="020B0502020202020204" pitchFamily="34" charset="0"/>
                      </a:endParaRPr>
                    </a:p>
                  </a:txBody>
                  <a:tcPr anchor="ctr">
                    <a:lnL>
                      <a:noFill/>
                    </a:lnL>
                    <a:lnR>
                      <a:noFill/>
                    </a:lnR>
                    <a:lnT>
                      <a:noFill/>
                    </a:lnT>
                    <a:lnB w="12700" cmpd="sng">
                      <a:solidFill>
                        <a:srgbClr val="000000"/>
                      </a:solidFill>
                    </a:lnB>
                    <a:lnTlToBr w="12700" cmpd="sng">
                      <a:noFill/>
                      <a:prstDash val="solid"/>
                    </a:lnTlToBr>
                    <a:lnBlToTr w="12700" cmpd="sng">
                      <a:noFill/>
                      <a:prstDash val="solid"/>
                    </a:lnBlToTr>
                    <a:solidFill>
                      <a:srgbClr val="FFFFFF"/>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l"/>
                      <a:r>
                        <a:rPr lang="es-MX" sz="1500" noProof="0" dirty="0" smtClean="0">
                          <a:latin typeface="Century Gothic" panose="020B0502020202020204" pitchFamily="34" charset="0"/>
                        </a:rPr>
                        <a:t>Soporte</a:t>
                      </a:r>
                      <a:r>
                        <a:rPr lang="es-MX" sz="1500" baseline="0" noProof="0" dirty="0" smtClean="0">
                          <a:latin typeface="Century Gothic" panose="020B0502020202020204" pitchFamily="34" charset="0"/>
                        </a:rPr>
                        <a:t> de ingeniería y operación de campos de O&amp;G</a:t>
                      </a:r>
                      <a:endParaRPr lang="es-MX" sz="1500" noProof="0" dirty="0">
                        <a:latin typeface="Century Gothic" panose="020B0502020202020204" pitchFamily="34" charset="0"/>
                      </a:endParaRPr>
                    </a:p>
                  </a:txBody>
                  <a:tcPr anchor="ctr">
                    <a:lnL>
                      <a:noFill/>
                    </a:lnL>
                    <a:lnR>
                      <a:noFill/>
                    </a:lnR>
                    <a:lnT>
                      <a:noFill/>
                    </a:lnT>
                    <a:lnB w="12700" cmpd="sng">
                      <a:solidFill>
                        <a:srgbClr val="000000"/>
                      </a:solidFill>
                    </a:lnB>
                    <a:lnTlToBr w="12700" cmpd="sng">
                      <a:noFill/>
                      <a:prstDash val="solid"/>
                    </a:lnTlToBr>
                    <a:lnBlToTr w="12700" cmpd="sng">
                      <a:noFill/>
                      <a:prstDash val="solid"/>
                    </a:lnBlToTr>
                    <a:solidFill>
                      <a:srgbClr val="31859C">
                        <a:alpha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l"/>
                      <a:r>
                        <a:rPr lang="es-MX" sz="1500" noProof="0" dirty="0" smtClean="0">
                          <a:latin typeface="Century Gothic" panose="020B0502020202020204" pitchFamily="34" charset="0"/>
                        </a:rPr>
                        <a:t>Pitepec,</a:t>
                      </a:r>
                      <a:r>
                        <a:rPr lang="es-MX" sz="1500" baseline="0" noProof="0" dirty="0" smtClean="0">
                          <a:latin typeface="Century Gothic" panose="020B0502020202020204" pitchFamily="34" charset="0"/>
                        </a:rPr>
                        <a:t> San Andrés, Tierra Blanca, </a:t>
                      </a:r>
                      <a:r>
                        <a:rPr lang="es-MX" sz="1500" noProof="0" dirty="0" smtClean="0">
                          <a:latin typeface="Century Gothic" panose="020B0502020202020204" pitchFamily="34" charset="0"/>
                        </a:rPr>
                        <a:t>Remolino, </a:t>
                      </a:r>
                      <a:r>
                        <a:rPr lang="es-MX" sz="1500" baseline="0" noProof="0" dirty="0" smtClean="0">
                          <a:latin typeface="Century Gothic" panose="020B0502020202020204" pitchFamily="34" charset="0"/>
                        </a:rPr>
                        <a:t>Presidente Alemán</a:t>
                      </a:r>
                      <a:endParaRPr lang="es-MX" sz="1500" noProof="0" dirty="0">
                        <a:latin typeface="Century Gothic" panose="020B0502020202020204" pitchFamily="34" charset="0"/>
                      </a:endParaRPr>
                    </a:p>
                  </a:txBody>
                  <a:tcPr anchor="ctr">
                    <a:lnL>
                      <a:noFill/>
                    </a:lnL>
                    <a:lnR>
                      <a:noFill/>
                    </a:lnR>
                    <a:lnT>
                      <a:noFill/>
                    </a:lnT>
                    <a:lnB w="12700" cmpd="sng">
                      <a:solidFill>
                        <a:srgbClr val="000000"/>
                      </a:solidFill>
                    </a:lnB>
                    <a:lnTlToBr w="12700" cmpd="sng">
                      <a:noFill/>
                      <a:prstDash val="solid"/>
                    </a:lnTlToBr>
                    <a:lnBlToTr w="12700" cmpd="sng">
                      <a:noFill/>
                      <a:prstDash val="solid"/>
                    </a:lnBlToTr>
                    <a:solidFill>
                      <a:srgbClr val="31859C">
                        <a:alpha val="20000"/>
                      </a:srgbClr>
                    </a:solidFill>
                  </a:tcPr>
                </a:tc>
              </a:tr>
            </a:tbl>
          </a:graphicData>
        </a:graphic>
      </p:graphicFrame>
      <p:pic>
        <p:nvPicPr>
          <p:cNvPr id="31" name="Picture 34" descr="http://www.riverwoodassociates.com/wp-content/uploads/2015/02/PW-Logo.bm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112174" y="2604424"/>
            <a:ext cx="579506" cy="55006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2" descr="http://www.ipatek.com.mx/wp-content/uploads/2015/10/2000px-Siemens-log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2325" y="3543097"/>
            <a:ext cx="1199424" cy="285463"/>
          </a:xfrm>
          <a:prstGeom prst="rect">
            <a:avLst/>
          </a:prstGeom>
          <a:solidFill>
            <a:srgbClr val="FFFFFF"/>
          </a:solidFill>
          <a:extLst/>
        </p:spPr>
      </p:pic>
      <p:pic>
        <p:nvPicPr>
          <p:cNvPr id="33" name="Picture 30" descr="http://www.investsuddefrance.com/uploads/ag_picture/vestas.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4273"/>
          <a:stretch/>
        </p:blipFill>
        <p:spPr bwMode="auto">
          <a:xfrm>
            <a:off x="834881" y="4433082"/>
            <a:ext cx="1062150" cy="20463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p:cNvPicPr>
            <a:picLocks noChangeAspect="1"/>
          </p:cNvPicPr>
          <p:nvPr/>
        </p:nvPicPr>
        <p:blipFill>
          <a:blip r:embed="rId6" cstate="print"/>
          <a:srcRect/>
          <a:stretch>
            <a:fillRect/>
          </a:stretch>
        </p:blipFill>
        <p:spPr bwMode="auto">
          <a:xfrm>
            <a:off x="467544" y="5677402"/>
            <a:ext cx="825244" cy="455414"/>
          </a:xfrm>
          <a:prstGeom prst="rect">
            <a:avLst/>
          </a:prstGeom>
          <a:noFill/>
          <a:ln w="9525">
            <a:noFill/>
            <a:miter lim="800000"/>
            <a:headEnd/>
            <a:tailEnd/>
          </a:ln>
        </p:spPr>
      </p:pic>
      <p:pic>
        <p:nvPicPr>
          <p:cNvPr id="35" name="Picture 10" descr="http://www.cbmex.com.mx/images/logo_cbm.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10660" y="5812563"/>
            <a:ext cx="814080" cy="290743"/>
          </a:xfrm>
          <a:prstGeom prst="rect">
            <a:avLst/>
          </a:prstGeom>
          <a:solidFill>
            <a:srgbClr val="FFFFFF"/>
          </a:solidFill>
          <a:extLst/>
        </p:spPr>
      </p:pic>
      <p:pic>
        <p:nvPicPr>
          <p:cNvPr id="36" name="Picture 2" descr="https://upload.wikimedia.org/wikipedia/en/thumb/4/4e/Baker_Hughes_Logo.png/200px-Baker_Hughes_Log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6315" y="4984905"/>
            <a:ext cx="734459" cy="400281"/>
          </a:xfrm>
          <a:prstGeom prst="rect">
            <a:avLst/>
          </a:prstGeom>
          <a:noFill/>
          <a:extLst>
            <a:ext uri="{909E8E84-426E-40DD-AFC4-6F175D3DCCD1}">
              <a14:hiddenFill xmlns:a14="http://schemas.microsoft.com/office/drawing/2010/main">
                <a:solidFill>
                  <a:srgbClr val="FFFFFF"/>
                </a:solidFill>
              </a14:hiddenFill>
            </a:ext>
          </a:extLst>
        </p:spPr>
      </p:pic>
      <p:sp>
        <p:nvSpPr>
          <p:cNvPr id="37" name="36 CuadroTexto"/>
          <p:cNvSpPr txBox="1"/>
          <p:nvPr/>
        </p:nvSpPr>
        <p:spPr>
          <a:xfrm>
            <a:off x="882176" y="1740328"/>
            <a:ext cx="6912768" cy="369332"/>
          </a:xfrm>
          <a:prstGeom prst="rect">
            <a:avLst/>
          </a:prstGeom>
          <a:noFill/>
        </p:spPr>
        <p:txBody>
          <a:bodyPr wrap="square" rtlCol="0">
            <a:spAutoFit/>
          </a:bodyPr>
          <a:lstStyle/>
          <a:p>
            <a:pPr defTabSz="914400" fontAlgn="base">
              <a:spcBef>
                <a:spcPct val="0"/>
              </a:spcBef>
              <a:spcAft>
                <a:spcPct val="0"/>
              </a:spcAft>
            </a:pPr>
            <a:r>
              <a:rPr lang="es-MX" b="1" dirty="0" smtClean="0">
                <a:latin typeface="Century Gothic" panose="020B0502020202020204" pitchFamily="34" charset="0"/>
              </a:rPr>
              <a:t>Ejemplos de acuerdos alcanzados</a:t>
            </a:r>
            <a:endParaRPr lang="es-MX" b="1"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683104" y="6583035"/>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7</a:t>
            </a:fld>
            <a:endParaRPr lang="es-ES" altLang="es-MX"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7001097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áfico 5"/>
          <p:cNvGraphicFramePr/>
          <p:nvPr>
            <p:extLst>
              <p:ext uri="{D42A27DB-BD31-4B8C-83A1-F6EECF244321}">
                <p14:modId xmlns:p14="http://schemas.microsoft.com/office/powerpoint/2010/main" val="1016101878"/>
              </p:ext>
            </p:extLst>
          </p:nvPr>
        </p:nvGraphicFramePr>
        <p:xfrm>
          <a:off x="2460538" y="2930206"/>
          <a:ext cx="4222923" cy="3931131"/>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4000" y="288000"/>
            <a:ext cx="6096000" cy="631524"/>
          </a:xfrm>
        </p:spPr>
        <p:txBody>
          <a:bodyPr>
            <a:normAutofit/>
          </a:bodyPr>
          <a:lstStyle/>
          <a:p>
            <a:r>
              <a:rPr lang="es-MX" sz="2000" dirty="0" smtClean="0">
                <a:latin typeface="Century Gothic" panose="020B0502020202020204" pitchFamily="34" charset="0"/>
              </a:rPr>
              <a:t>Estrategia</a:t>
            </a:r>
            <a:endParaRPr lang="es-MX" sz="2000" dirty="0">
              <a:latin typeface="Century Gothic" pitchFamily="34" charset="0"/>
            </a:endParaRPr>
          </a:p>
        </p:txBody>
      </p:sp>
      <p:sp>
        <p:nvSpPr>
          <p:cNvPr id="3" name="2 Marcador de contenido"/>
          <p:cNvSpPr>
            <a:spLocks noGrp="1"/>
          </p:cNvSpPr>
          <p:nvPr>
            <p:ph idx="1"/>
          </p:nvPr>
        </p:nvSpPr>
        <p:spPr>
          <a:xfrm>
            <a:off x="336226" y="925121"/>
            <a:ext cx="7430229" cy="538870"/>
          </a:xfrm>
        </p:spPr>
        <p:txBody>
          <a:bodyPr vert="horz" lIns="91440" tIns="45720" rIns="91440" bIns="45720" rtlCol="0">
            <a:noAutofit/>
          </a:bodyPr>
          <a:lstStyle/>
          <a:p>
            <a:pPr marL="180975" indent="-180975" algn="just">
              <a:spcBef>
                <a:spcPts val="0"/>
              </a:spcBef>
              <a:spcAft>
                <a:spcPts val="600"/>
              </a:spcAft>
              <a:buClr>
                <a:srgbClr val="CD0000"/>
              </a:buClr>
              <a:buSzPct val="110000"/>
              <a:buFont typeface="Arial" pitchFamily="34" charset="0"/>
            </a:pPr>
            <a:r>
              <a:rPr lang="es-MX" altLang="es-MX" sz="1400" kern="0" dirty="0">
                <a:solidFill>
                  <a:srgbClr val="000000"/>
                </a:solidFill>
                <a:latin typeface="Century Gothic" panose="020B0502020202020204" pitchFamily="34" charset="0"/>
                <a:cs typeface="Arial" pitchFamily="34" charset="0"/>
              </a:rPr>
              <a:t>Ainda  busca obtener un retorno superior al mercado mediante la identificación y administración de riesgos.</a:t>
            </a:r>
          </a:p>
          <a:p>
            <a:pPr marL="180975" indent="-180975" algn="just">
              <a:spcBef>
                <a:spcPts val="0"/>
              </a:spcBef>
              <a:spcAft>
                <a:spcPts val="600"/>
              </a:spcAft>
              <a:buClr>
                <a:srgbClr val="CD0000"/>
              </a:buClr>
              <a:buSzPct val="110000"/>
              <a:buFont typeface="Arial" pitchFamily="34" charset="0"/>
            </a:pPr>
            <a:endParaRPr lang="es-ES" sz="1400" kern="0" dirty="0">
              <a:solidFill>
                <a:srgbClr val="000000"/>
              </a:solidFill>
              <a:latin typeface="Century Gothic" panose="020B0502020202020204" pitchFamily="34" charset="0"/>
              <a:cs typeface="Arial" pitchFamily="34" charset="0"/>
            </a:endParaRPr>
          </a:p>
          <a:p>
            <a:pPr marL="180975" indent="-180975" algn="just">
              <a:spcBef>
                <a:spcPts val="0"/>
              </a:spcBef>
              <a:spcAft>
                <a:spcPts val="600"/>
              </a:spcAft>
              <a:buClr>
                <a:srgbClr val="CD0000"/>
              </a:buClr>
              <a:buSzPct val="110000"/>
              <a:buFont typeface="Arial" pitchFamily="34" charset="0"/>
            </a:pPr>
            <a:endParaRPr lang="es-ES" sz="1400" kern="0" dirty="0">
              <a:solidFill>
                <a:srgbClr val="000000"/>
              </a:solidFill>
              <a:latin typeface="Century Gothic" panose="020B0502020202020204" pitchFamily="34" charset="0"/>
              <a:cs typeface="Arial" pitchFamily="34" charset="0"/>
            </a:endParaRPr>
          </a:p>
        </p:txBody>
      </p:sp>
      <p:pic>
        <p:nvPicPr>
          <p:cNvPr id="2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57189" y="945567"/>
            <a:ext cx="576946" cy="222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Flecha derecha"/>
          <p:cNvSpPr/>
          <p:nvPr/>
        </p:nvSpPr>
        <p:spPr>
          <a:xfrm rot="16200000" flipV="1">
            <a:off x="4317711" y="2519328"/>
            <a:ext cx="558000" cy="591711"/>
          </a:xfrm>
          <a:prstGeom prst="rightArrow">
            <a:avLst/>
          </a:prstGeom>
          <a:solidFill>
            <a:srgbClr val="8BA0AB"/>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MX" b="0" i="0" u="none" strike="noStrike" kern="0" cap="none" spc="0" normalizeH="0" baseline="0" noProof="0" dirty="0" smtClean="0">
              <a:ln>
                <a:noFill/>
              </a:ln>
              <a:solidFill>
                <a:srgbClr val="FFFFFF"/>
              </a:solidFill>
              <a:effectLst/>
              <a:uLnTx/>
              <a:uFillTx/>
              <a:latin typeface="Century Gothic" panose="020B0502020202020204" pitchFamily="34" charset="0"/>
            </a:endParaRPr>
          </a:p>
        </p:txBody>
      </p:sp>
      <p:sp>
        <p:nvSpPr>
          <p:cNvPr id="14" name="13 Flecha derecha"/>
          <p:cNvSpPr/>
          <p:nvPr/>
        </p:nvSpPr>
        <p:spPr>
          <a:xfrm rot="9317520">
            <a:off x="6324928" y="3780152"/>
            <a:ext cx="774000" cy="630000"/>
          </a:xfrm>
          <a:prstGeom prst="rightArrow">
            <a:avLst/>
          </a:prstGeom>
          <a:solidFill>
            <a:srgbClr val="8BA0AB"/>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MX" b="0" i="0" u="none" strike="noStrike" kern="0" cap="none" spc="0" normalizeH="0" baseline="0" noProof="0" dirty="0" smtClean="0">
              <a:ln>
                <a:noFill/>
              </a:ln>
              <a:solidFill>
                <a:srgbClr val="FFFFFF"/>
              </a:solidFill>
              <a:effectLst/>
              <a:uLnTx/>
              <a:uFillTx/>
              <a:latin typeface="Century Gothic" panose="020B0502020202020204" pitchFamily="34" charset="0"/>
            </a:endParaRPr>
          </a:p>
        </p:txBody>
      </p:sp>
      <p:sp>
        <p:nvSpPr>
          <p:cNvPr id="15" name="14 Flecha derecha"/>
          <p:cNvSpPr/>
          <p:nvPr/>
        </p:nvSpPr>
        <p:spPr>
          <a:xfrm rot="1510675">
            <a:off x="2066711" y="3622142"/>
            <a:ext cx="774000" cy="630000"/>
          </a:xfrm>
          <a:prstGeom prst="rightArrow">
            <a:avLst/>
          </a:prstGeom>
          <a:solidFill>
            <a:srgbClr val="8BA0AB"/>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MX" b="0" i="0" u="none" strike="noStrike" kern="0" cap="none" spc="0" normalizeH="0" baseline="0" noProof="0" dirty="0" smtClean="0">
              <a:ln>
                <a:noFill/>
              </a:ln>
              <a:solidFill>
                <a:srgbClr val="FFFFFF"/>
              </a:solidFill>
              <a:effectLst/>
              <a:uLnTx/>
              <a:uFillTx/>
              <a:latin typeface="Century Gothic" panose="020B0502020202020204" pitchFamily="34" charset="0"/>
            </a:endParaRPr>
          </a:p>
        </p:txBody>
      </p:sp>
      <p:sp>
        <p:nvSpPr>
          <p:cNvPr id="16" name="15 Flecha derecha"/>
          <p:cNvSpPr/>
          <p:nvPr/>
        </p:nvSpPr>
        <p:spPr>
          <a:xfrm rot="12052529">
            <a:off x="5948463" y="5943290"/>
            <a:ext cx="774000" cy="630000"/>
          </a:xfrm>
          <a:prstGeom prst="rightArrow">
            <a:avLst/>
          </a:prstGeom>
          <a:solidFill>
            <a:srgbClr val="8BA0AB"/>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MX" b="0" i="0" u="none" strike="noStrike" kern="0" cap="none" spc="0" normalizeH="0" baseline="0" noProof="0" dirty="0" smtClean="0">
              <a:ln>
                <a:noFill/>
              </a:ln>
              <a:solidFill>
                <a:srgbClr val="FFFFFF"/>
              </a:solidFill>
              <a:effectLst/>
              <a:uLnTx/>
              <a:uFillTx/>
              <a:latin typeface="Century Gothic" panose="020B0502020202020204" pitchFamily="34" charset="0"/>
            </a:endParaRPr>
          </a:p>
        </p:txBody>
      </p:sp>
      <p:sp>
        <p:nvSpPr>
          <p:cNvPr id="17" name="16 Flecha derecha"/>
          <p:cNvSpPr/>
          <p:nvPr/>
        </p:nvSpPr>
        <p:spPr>
          <a:xfrm rot="20204194">
            <a:off x="2497333" y="6041957"/>
            <a:ext cx="774000" cy="628786"/>
          </a:xfrm>
          <a:prstGeom prst="rightArrow">
            <a:avLst/>
          </a:prstGeom>
          <a:solidFill>
            <a:srgbClr val="8BA0AB"/>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MX" b="0" i="0" u="none" strike="noStrike" kern="0" cap="none" spc="0" normalizeH="0" baseline="0" noProof="0" dirty="0" smtClean="0">
              <a:ln>
                <a:noFill/>
              </a:ln>
              <a:solidFill>
                <a:srgbClr val="FFFFFF"/>
              </a:solidFill>
              <a:effectLst/>
              <a:uLnTx/>
              <a:uFillTx/>
              <a:latin typeface="Century Gothic" panose="020B0502020202020204" pitchFamily="34" charset="0"/>
            </a:endParaRPr>
          </a:p>
        </p:txBody>
      </p:sp>
      <p:sp>
        <p:nvSpPr>
          <p:cNvPr id="18" name="17 Rectángulo"/>
          <p:cNvSpPr/>
          <p:nvPr/>
        </p:nvSpPr>
        <p:spPr>
          <a:xfrm>
            <a:off x="336226" y="2735801"/>
            <a:ext cx="3155654" cy="884345"/>
          </a:xfrm>
          <a:prstGeom prst="rect">
            <a:avLst/>
          </a:prstGeom>
          <a:noFill/>
          <a:ln>
            <a:noFill/>
          </a:ln>
          <a:effectLst/>
        </p:spPr>
        <p:txBody>
          <a:bodyPr spcFirstLastPara="0" vert="horz" wrap="square" lIns="19050" tIns="12700" rIns="19050" bIns="12700" numCol="1" spcCol="1270" anchor="ctr" anchorCtr="0">
            <a:spAutoFit/>
          </a:bodyPr>
          <a:lstStyle/>
          <a:p>
            <a:pPr marL="0" marR="0" lvl="0" indent="0" defTabSz="444500" eaLnBrk="1" fontAlgn="base" latinLnBrk="0" hangingPunct="1">
              <a:lnSpc>
                <a:spcPct val="90000"/>
              </a:lnSpc>
              <a:spcBef>
                <a:spcPct val="0"/>
              </a:spcBef>
              <a:spcAft>
                <a:spcPct val="35000"/>
              </a:spcAft>
              <a:buClrTx/>
              <a:buSzTx/>
              <a:buFontTx/>
              <a:buNone/>
              <a:tabLst/>
              <a:defRPr/>
            </a:pPr>
            <a:r>
              <a:rPr kumimoji="0" lang="es-MX" sz="1400" b="1" i="0" u="none" strike="noStrike" kern="0" cap="none" spc="0" normalizeH="0" baseline="0" noProof="0" dirty="0" smtClean="0">
                <a:ln>
                  <a:noFill/>
                </a:ln>
                <a:solidFill>
                  <a:srgbClr val="000000"/>
                </a:solidFill>
                <a:effectLst/>
                <a:uLnTx/>
                <a:uFillTx/>
                <a:latin typeface="Century Gothic" panose="020B0502020202020204" pitchFamily="34" charset="0"/>
              </a:rPr>
              <a:t>Participación activa</a:t>
            </a:r>
            <a:r>
              <a:rPr kumimoji="0" lang="es-MX" sz="1200" b="0" i="0" u="none" strike="noStrike" kern="0" cap="none" spc="0" normalizeH="0" baseline="0" noProof="0" dirty="0" smtClean="0">
                <a:ln>
                  <a:noFill/>
                </a:ln>
                <a:solidFill>
                  <a:srgbClr val="000000"/>
                </a:solidFill>
                <a:effectLst/>
                <a:uLnTx/>
                <a:uFillTx/>
                <a:latin typeface="Century Gothic" panose="020B0502020202020204" pitchFamily="34" charset="0"/>
              </a:rPr>
              <a:t> en la planeación, diseño, construcción, desarrollo, operación y mantenimiento de proyectos de energía e infraestructura con socios operadores idóneos.</a:t>
            </a:r>
            <a:endParaRPr kumimoji="0" lang="en-US" sz="1200" b="0" i="0" u="none" strike="noStrike" kern="0" cap="none" spc="0" normalizeH="0" baseline="0" noProof="0" dirty="0" smtClean="0">
              <a:ln>
                <a:noFill/>
              </a:ln>
              <a:solidFill>
                <a:srgbClr val="000000"/>
              </a:solidFill>
              <a:effectLst/>
              <a:uLnTx/>
              <a:uFillTx/>
              <a:latin typeface="Century Gothic" panose="020B0502020202020204" pitchFamily="34" charset="0"/>
            </a:endParaRPr>
          </a:p>
        </p:txBody>
      </p:sp>
      <p:sp>
        <p:nvSpPr>
          <p:cNvPr id="19" name="18 Rectángulo"/>
          <p:cNvSpPr/>
          <p:nvPr/>
        </p:nvSpPr>
        <p:spPr>
          <a:xfrm>
            <a:off x="182516" y="4736768"/>
            <a:ext cx="2485457" cy="1729191"/>
          </a:xfrm>
          <a:prstGeom prst="rect">
            <a:avLst/>
          </a:prstGeom>
          <a:noFill/>
          <a:ln>
            <a:noFill/>
          </a:ln>
          <a:effectLst/>
        </p:spPr>
        <p:txBody>
          <a:bodyPr spcFirstLastPara="0" vert="horz" wrap="square" lIns="19050" tIns="12700" rIns="19050" bIns="12700" numCol="1" spcCol="1270" anchor="ctr" anchorCtr="0">
            <a:spAutoFit/>
          </a:bodyPr>
          <a:lstStyle/>
          <a:p>
            <a:pPr marL="0" marR="0" lvl="0" indent="0" defTabSz="444500" eaLnBrk="1" fontAlgn="base" latinLnBrk="0" hangingPunct="1">
              <a:lnSpc>
                <a:spcPct val="90000"/>
              </a:lnSpc>
              <a:spcBef>
                <a:spcPct val="0"/>
              </a:spcBef>
              <a:spcAft>
                <a:spcPct val="35000"/>
              </a:spcAft>
              <a:buClrTx/>
              <a:buSzTx/>
              <a:buFontTx/>
              <a:buNone/>
              <a:tabLst/>
              <a:defRPr/>
            </a:pPr>
            <a:r>
              <a:rPr kumimoji="0" lang="es-MX" sz="1200" b="0" i="0" u="none" strike="noStrike" kern="0" cap="none" spc="0" normalizeH="0" baseline="0" noProof="0" dirty="0" smtClean="0">
                <a:ln>
                  <a:noFill/>
                </a:ln>
                <a:solidFill>
                  <a:srgbClr val="000000"/>
                </a:solidFill>
                <a:effectLst/>
                <a:uLnTx/>
                <a:uFillTx/>
                <a:latin typeface="Century Gothic" panose="020B0502020202020204" pitchFamily="34" charset="0"/>
              </a:rPr>
              <a:t>Análisis riguroso con </a:t>
            </a:r>
            <a:r>
              <a:rPr kumimoji="0" lang="es-MX" sz="1400" b="1" i="0" u="none" strike="noStrike" kern="0" cap="none" spc="0" normalizeH="0" baseline="0" noProof="0" dirty="0" smtClean="0">
                <a:ln>
                  <a:noFill/>
                </a:ln>
                <a:solidFill>
                  <a:srgbClr val="000000"/>
                </a:solidFill>
                <a:effectLst/>
                <a:uLnTx/>
                <a:uFillTx/>
                <a:latin typeface="Century Gothic" panose="020B0502020202020204" pitchFamily="34" charset="0"/>
              </a:rPr>
              <a:t>metodologías propietarias</a:t>
            </a:r>
            <a:r>
              <a:rPr kumimoji="0" lang="es-MX" sz="1200" b="0" i="0" u="none" strike="noStrike" kern="0" cap="none" spc="0" normalizeH="0" baseline="0" noProof="0" dirty="0" smtClean="0">
                <a:ln>
                  <a:noFill/>
                </a:ln>
                <a:solidFill>
                  <a:srgbClr val="000000"/>
                </a:solidFill>
                <a:effectLst/>
                <a:uLnTx/>
                <a:uFillTx/>
                <a:latin typeface="Century Gothic" panose="020B0502020202020204" pitchFamily="34" charset="0"/>
              </a:rPr>
              <a:t> del sector y de las partes involucradas para determinar la viabilidad del proyecto, el entendimiento del cliente, las oportunidades de crecimiento, los riesgos implícitos y determinar el </a:t>
            </a:r>
            <a:r>
              <a:rPr kumimoji="0" lang="es-MX" sz="1400" b="1" i="0" u="none" strike="noStrike" kern="0" cap="none" spc="0" normalizeH="0" baseline="0" noProof="0" dirty="0" smtClean="0">
                <a:ln>
                  <a:noFill/>
                </a:ln>
                <a:solidFill>
                  <a:srgbClr val="000000"/>
                </a:solidFill>
                <a:effectLst/>
                <a:uLnTx/>
                <a:uFillTx/>
                <a:latin typeface="Century Gothic" panose="020B0502020202020204" pitchFamily="34" charset="0"/>
              </a:rPr>
              <a:t>precio adecuado</a:t>
            </a:r>
            <a:r>
              <a:rPr kumimoji="0" lang="es-MX" sz="1200" b="0" i="0" u="none" strike="noStrike" kern="0" cap="none" spc="0" normalizeH="0" baseline="0" noProof="0" dirty="0" smtClean="0">
                <a:ln>
                  <a:noFill/>
                </a:ln>
                <a:solidFill>
                  <a:srgbClr val="000000"/>
                </a:solidFill>
                <a:effectLst/>
                <a:uLnTx/>
                <a:uFillTx/>
                <a:latin typeface="Century Gothic" panose="020B0502020202020204" pitchFamily="34" charset="0"/>
              </a:rPr>
              <a:t> para la transacción</a:t>
            </a:r>
            <a:endParaRPr kumimoji="0" lang="en-US" sz="1200" b="0" i="0" u="none" strike="noStrike" kern="0" cap="none" spc="0" normalizeH="0" baseline="0" noProof="0" dirty="0" smtClean="0">
              <a:ln>
                <a:noFill/>
              </a:ln>
              <a:solidFill>
                <a:srgbClr val="000000"/>
              </a:solidFill>
              <a:effectLst/>
              <a:uLnTx/>
              <a:uFillTx/>
              <a:latin typeface="Century Gothic" panose="020B0502020202020204" pitchFamily="34" charset="0"/>
            </a:endParaRPr>
          </a:p>
        </p:txBody>
      </p:sp>
      <p:sp>
        <p:nvSpPr>
          <p:cNvPr id="20" name="19 Rectángulo"/>
          <p:cNvSpPr/>
          <p:nvPr/>
        </p:nvSpPr>
        <p:spPr>
          <a:xfrm>
            <a:off x="6642472" y="5106895"/>
            <a:ext cx="2178000" cy="1438342"/>
          </a:xfrm>
          <a:prstGeom prst="rect">
            <a:avLst/>
          </a:prstGeom>
          <a:noFill/>
          <a:ln>
            <a:noFill/>
          </a:ln>
          <a:effectLst/>
        </p:spPr>
        <p:txBody>
          <a:bodyPr spcFirstLastPara="0" vert="horz" wrap="square" lIns="19050" tIns="12700" rIns="19050" bIns="12700" numCol="1" spcCol="1270" anchor="ctr" anchorCtr="0">
            <a:spAutoFit/>
          </a:bodyPr>
          <a:lstStyle/>
          <a:p>
            <a:pPr marL="0" marR="0" lvl="0" indent="0" algn="r" defTabSz="444500" eaLnBrk="1" fontAlgn="base" latinLnBrk="0" hangingPunct="1">
              <a:lnSpc>
                <a:spcPct val="90000"/>
              </a:lnSpc>
              <a:spcBef>
                <a:spcPct val="0"/>
              </a:spcBef>
              <a:spcAft>
                <a:spcPct val="35000"/>
              </a:spcAft>
              <a:buClrTx/>
              <a:buSzTx/>
              <a:buFontTx/>
              <a:buNone/>
              <a:tabLst/>
              <a:defRPr/>
            </a:pPr>
            <a:r>
              <a:rPr kumimoji="0" lang="es-MX" sz="1400" b="1" i="0" u="none" strike="noStrike" kern="0" cap="none" spc="0" normalizeH="0" baseline="0" noProof="0" dirty="0" smtClean="0">
                <a:ln>
                  <a:noFill/>
                </a:ln>
                <a:solidFill>
                  <a:srgbClr val="000000"/>
                </a:solidFill>
                <a:effectLst/>
                <a:uLnTx/>
                <a:uFillTx/>
                <a:latin typeface="Century Gothic" panose="020B0502020202020204" pitchFamily="34" charset="0"/>
              </a:rPr>
              <a:t>Atracción y negociación de SHA y EPCs</a:t>
            </a:r>
            <a:r>
              <a:rPr kumimoji="0" lang="es-MX" sz="1200" b="0" i="0" u="none" strike="noStrike" kern="0" cap="none" spc="0" normalizeH="0" baseline="0" noProof="0" dirty="0" smtClean="0">
                <a:ln>
                  <a:noFill/>
                </a:ln>
                <a:solidFill>
                  <a:srgbClr val="000000"/>
                </a:solidFill>
                <a:effectLst/>
                <a:uLnTx/>
                <a:uFillTx/>
                <a:latin typeface="Century Gothic" panose="020B0502020202020204" pitchFamily="34" charset="0"/>
              </a:rPr>
              <a:t> para lograr adecuadas decisiones estratégicas y evitar comportamientos inadecuados de socios operadores y contratistas</a:t>
            </a:r>
          </a:p>
        </p:txBody>
      </p:sp>
      <p:sp>
        <p:nvSpPr>
          <p:cNvPr id="21" name="20 Rectángulo"/>
          <p:cNvSpPr/>
          <p:nvPr/>
        </p:nvSpPr>
        <p:spPr>
          <a:xfrm>
            <a:off x="6669768" y="2854876"/>
            <a:ext cx="2178000" cy="1078244"/>
          </a:xfrm>
          <a:prstGeom prst="rect">
            <a:avLst/>
          </a:prstGeom>
          <a:noFill/>
          <a:ln>
            <a:noFill/>
          </a:ln>
          <a:effectLst/>
        </p:spPr>
        <p:txBody>
          <a:bodyPr spcFirstLastPara="0" vert="horz" wrap="square" lIns="19050" tIns="12700" rIns="19050" bIns="12700" numCol="1" spcCol="1270" anchor="ctr" anchorCtr="0">
            <a:spAutoFit/>
          </a:bodyPr>
          <a:lstStyle/>
          <a:p>
            <a:pPr marL="0" marR="0" lvl="0" indent="0" algn="r" defTabSz="444500" eaLnBrk="1" fontAlgn="base" latinLnBrk="0" hangingPunct="1">
              <a:lnSpc>
                <a:spcPct val="90000"/>
              </a:lnSpc>
              <a:spcBef>
                <a:spcPct val="0"/>
              </a:spcBef>
              <a:spcAft>
                <a:spcPct val="35000"/>
              </a:spcAft>
              <a:buClrTx/>
              <a:buSzTx/>
              <a:buFontTx/>
              <a:buNone/>
              <a:tabLst/>
              <a:defRPr/>
            </a:pPr>
            <a:r>
              <a:rPr kumimoji="0" lang="es-MX" sz="1400" b="1" i="0" u="none" strike="noStrike" kern="0" cap="none" spc="0" normalizeH="0" baseline="0" noProof="0" dirty="0" smtClean="0">
                <a:ln>
                  <a:noFill/>
                </a:ln>
                <a:solidFill>
                  <a:srgbClr val="000000"/>
                </a:solidFill>
                <a:effectLst/>
                <a:uLnTx/>
                <a:uFillTx/>
                <a:latin typeface="Century Gothic" panose="020B0502020202020204" pitchFamily="34" charset="0"/>
              </a:rPr>
              <a:t>Optimización de fuentes de financiamiento</a:t>
            </a:r>
            <a:r>
              <a:rPr kumimoji="0" lang="es-MX" sz="1200" b="0" i="0" u="none" strike="noStrike" kern="0" cap="none" spc="0" normalizeH="0" baseline="0" noProof="0" dirty="0" smtClean="0">
                <a:ln>
                  <a:noFill/>
                </a:ln>
                <a:solidFill>
                  <a:srgbClr val="000000"/>
                </a:solidFill>
                <a:effectLst/>
                <a:uLnTx/>
                <a:uFillTx/>
                <a:latin typeface="Century Gothic" panose="020B0502020202020204" pitchFamily="34" charset="0"/>
              </a:rPr>
              <a:t> para potenciar el crecimiento de la empresa y administrar los riesgos financieros asociados al proyecto</a:t>
            </a:r>
            <a:endParaRPr kumimoji="0" lang="en-US" sz="1200" b="0" i="0" u="none" strike="noStrike" kern="0" cap="none" spc="0" normalizeH="0" baseline="0" noProof="0" dirty="0" smtClean="0">
              <a:ln>
                <a:noFill/>
              </a:ln>
              <a:solidFill>
                <a:srgbClr val="000000"/>
              </a:solidFill>
              <a:effectLst/>
              <a:uLnTx/>
              <a:uFillTx/>
              <a:latin typeface="Century Gothic" panose="020B0502020202020204" pitchFamily="34" charset="0"/>
            </a:endParaRPr>
          </a:p>
        </p:txBody>
      </p:sp>
      <p:sp>
        <p:nvSpPr>
          <p:cNvPr id="22" name="21 Rectángulo"/>
          <p:cNvSpPr/>
          <p:nvPr/>
        </p:nvSpPr>
        <p:spPr>
          <a:xfrm>
            <a:off x="2929263" y="1901811"/>
            <a:ext cx="3244261" cy="634373"/>
          </a:xfrm>
          <a:prstGeom prst="rect">
            <a:avLst/>
          </a:prstGeom>
          <a:noFill/>
          <a:ln>
            <a:noFill/>
          </a:ln>
          <a:effectLst/>
        </p:spPr>
        <p:txBody>
          <a:bodyPr spcFirstLastPara="0" vert="horz" wrap="square" lIns="19050" tIns="12700" rIns="19050" bIns="12700" numCol="1" spcCol="1270" anchor="ctr" anchorCtr="0">
            <a:noAutofit/>
          </a:bodyPr>
          <a:lstStyle/>
          <a:p>
            <a:pPr marL="0" marR="0" lvl="0" indent="0" algn="ctr" defTabSz="444500" eaLnBrk="1" fontAlgn="base" latinLnBrk="0" hangingPunct="1">
              <a:lnSpc>
                <a:spcPct val="90000"/>
              </a:lnSpc>
              <a:spcBef>
                <a:spcPct val="0"/>
              </a:spcBef>
              <a:spcAft>
                <a:spcPct val="35000"/>
              </a:spcAft>
              <a:buClrTx/>
              <a:buSzTx/>
              <a:buFontTx/>
              <a:buNone/>
              <a:tabLst/>
              <a:defRPr/>
            </a:pPr>
            <a:r>
              <a:rPr kumimoji="0" lang="es-MX" sz="1200" b="0" i="0" u="none" strike="noStrike" kern="0" cap="none" spc="0" normalizeH="0" baseline="0" noProof="0" dirty="0" smtClean="0">
                <a:ln>
                  <a:noFill/>
                </a:ln>
                <a:solidFill>
                  <a:srgbClr val="000000"/>
                </a:solidFill>
                <a:effectLst/>
                <a:uLnTx/>
                <a:uFillTx/>
                <a:latin typeface="Century Gothic" panose="020B0502020202020204" pitchFamily="34" charset="0"/>
              </a:rPr>
              <a:t>Elección e implementación del </a:t>
            </a:r>
            <a:r>
              <a:rPr kumimoji="0" lang="es-MX" sz="1400" b="1" i="0" u="none" strike="noStrike" kern="0" cap="none" spc="0" normalizeH="0" baseline="0" noProof="0" dirty="0" smtClean="0">
                <a:ln>
                  <a:noFill/>
                </a:ln>
                <a:solidFill>
                  <a:srgbClr val="000000"/>
                </a:solidFill>
                <a:effectLst/>
                <a:uLnTx/>
                <a:uFillTx/>
                <a:latin typeface="Century Gothic" panose="020B0502020202020204" pitchFamily="34" charset="0"/>
              </a:rPr>
              <a:t>mecanismo idóneo</a:t>
            </a:r>
            <a:r>
              <a:rPr kumimoji="0" lang="es-MX" sz="1200" b="0" i="0" u="none" strike="noStrike" kern="0" cap="none" spc="0" normalizeH="0" baseline="0" noProof="0" dirty="0" smtClean="0">
                <a:ln>
                  <a:noFill/>
                </a:ln>
                <a:solidFill>
                  <a:srgbClr val="000000"/>
                </a:solidFill>
                <a:effectLst/>
                <a:uLnTx/>
                <a:uFillTx/>
                <a:latin typeface="Century Gothic" panose="020B0502020202020204" pitchFamily="34" charset="0"/>
              </a:rPr>
              <a:t> con base en el conocimiento de cada proyecto en específico</a:t>
            </a:r>
            <a:endParaRPr kumimoji="0" lang="en-US" sz="1200" b="0" i="0" u="none" strike="noStrike" kern="0" cap="none" spc="0" normalizeH="0" baseline="0" noProof="0" dirty="0" smtClean="0">
              <a:ln>
                <a:noFill/>
              </a:ln>
              <a:solidFill>
                <a:srgbClr val="000000"/>
              </a:solidFill>
              <a:effectLst/>
              <a:uLnTx/>
              <a:uFillTx/>
              <a:latin typeface="Century Gothic" panose="020B0502020202020204" pitchFamily="34" charset="0"/>
            </a:endParaRPr>
          </a:p>
        </p:txBody>
      </p:sp>
      <p:sp>
        <p:nvSpPr>
          <p:cNvPr id="24" name="Rectángulo 6"/>
          <p:cNvSpPr/>
          <p:nvPr/>
        </p:nvSpPr>
        <p:spPr>
          <a:xfrm>
            <a:off x="3647217" y="4275757"/>
            <a:ext cx="1872208" cy="1246495"/>
          </a:xfrm>
          <a:prstGeom prst="rect">
            <a:avLst/>
          </a:prstGeom>
        </p:spPr>
        <p:txBody>
          <a:bodyPr wrap="square">
            <a:spAutoFit/>
          </a:bodyPr>
          <a:lstStyle/>
          <a:p>
            <a:pPr algn="ctr" defTabSz="914400" fontAlgn="base">
              <a:spcBef>
                <a:spcPct val="0"/>
              </a:spcBef>
              <a:spcAft>
                <a:spcPct val="0"/>
              </a:spcAft>
            </a:pPr>
            <a:r>
              <a:rPr lang="es-MX" sz="2000" b="1" dirty="0">
                <a:solidFill>
                  <a:srgbClr val="000000"/>
                </a:solidFill>
                <a:latin typeface="Century Gothic" panose="020B0502020202020204" pitchFamily="34" charset="0"/>
              </a:rPr>
              <a:t>Visión:</a:t>
            </a:r>
          </a:p>
          <a:p>
            <a:pPr algn="ctr" defTabSz="914400" fontAlgn="base">
              <a:spcBef>
                <a:spcPct val="0"/>
              </a:spcBef>
              <a:spcAft>
                <a:spcPct val="0"/>
              </a:spcAft>
            </a:pPr>
            <a:r>
              <a:rPr lang="es-MX" sz="1100" dirty="0">
                <a:solidFill>
                  <a:srgbClr val="000000"/>
                </a:solidFill>
                <a:latin typeface="Century Gothic" panose="020B0502020202020204" pitchFamily="34" charset="0"/>
              </a:rPr>
              <a:t>Invertir a través de un vehículo flexible capaz de crear valor adicional con socios operadores adecuados.</a:t>
            </a:r>
          </a:p>
        </p:txBody>
      </p:sp>
      <p:sp>
        <p:nvSpPr>
          <p:cNvPr id="25" name="2 Rectángulo"/>
          <p:cNvSpPr/>
          <p:nvPr/>
        </p:nvSpPr>
        <p:spPr>
          <a:xfrm>
            <a:off x="354588" y="1466166"/>
            <a:ext cx="8484246" cy="303624"/>
          </a:xfrm>
          <a:prstGeom prst="rect">
            <a:avLst/>
          </a:prstGeom>
          <a:noFill/>
          <a:ln>
            <a:solidFill>
              <a:srgbClr val="203A7C"/>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lang="es-MX" sz="1400" b="1" dirty="0" smtClean="0">
                <a:solidFill>
                  <a:sysClr val="windowText" lastClr="000000"/>
                </a:solidFill>
                <a:latin typeface="Century Gothic" panose="020B0502020202020204" pitchFamily="34" charset="0"/>
              </a:rPr>
              <a:t>Estrategia de Ainda, Energía &amp; Infraestructura</a:t>
            </a:r>
            <a:endParaRPr lang="es-MX" sz="1400" b="1" dirty="0">
              <a:solidFill>
                <a:sysClr val="windowText" lastClr="000000"/>
              </a:solidFill>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888617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3888" y="288000"/>
            <a:ext cx="6096000" cy="631524"/>
          </a:xfrm>
        </p:spPr>
        <p:txBody>
          <a:bodyPr>
            <a:normAutofit/>
          </a:bodyPr>
          <a:lstStyle/>
          <a:p>
            <a:r>
              <a:rPr lang="es-MX" sz="2000" dirty="0" smtClean="0">
                <a:latin typeface="Century Gothic" panose="020B0502020202020204" pitchFamily="34" charset="0"/>
              </a:rPr>
              <a:t>Estructura del CKD</a:t>
            </a:r>
            <a:endParaRPr lang="es-MX" sz="2000" dirty="0">
              <a:latin typeface="Century Gothic" pitchFamily="34" charset="0"/>
            </a:endParaRPr>
          </a:p>
        </p:txBody>
      </p:sp>
      <p:sp>
        <p:nvSpPr>
          <p:cNvPr id="3" name="2 Marcador de contenido"/>
          <p:cNvSpPr>
            <a:spLocks noGrp="1"/>
          </p:cNvSpPr>
          <p:nvPr>
            <p:ph idx="1"/>
          </p:nvPr>
        </p:nvSpPr>
        <p:spPr>
          <a:xfrm>
            <a:off x="328539" y="1018373"/>
            <a:ext cx="7462149" cy="432475"/>
          </a:xfrm>
        </p:spPr>
        <p:txBody>
          <a:bodyPr vert="horz" lIns="91440" tIns="45720" rIns="91440" bIns="45720" rtlCol="0">
            <a:noAutofit/>
          </a:bodyPr>
          <a:lstStyle/>
          <a:p>
            <a:pPr marL="180975" indent="-180975" algn="just">
              <a:spcBef>
                <a:spcPts val="0"/>
              </a:spcBef>
              <a:spcAft>
                <a:spcPts val="600"/>
              </a:spcAft>
              <a:buClr>
                <a:srgbClr val="CD0000"/>
              </a:buClr>
              <a:buSzPct val="110000"/>
              <a:buFont typeface="Arial" pitchFamily="34" charset="0"/>
            </a:pPr>
            <a:r>
              <a:rPr lang="es-MX" altLang="es-MX" sz="1400" kern="0" dirty="0">
                <a:solidFill>
                  <a:srgbClr val="000000"/>
                </a:solidFill>
                <a:latin typeface="Century Gothic" panose="020B0502020202020204" pitchFamily="34" charset="0"/>
                <a:cs typeface="Arial" pitchFamily="34" charset="0"/>
              </a:rPr>
              <a:t>Ainda  ha diseñado una estructura nueva de CKD para satisfacer las necesidades de los inversionistas y alinear los incentivos</a:t>
            </a:r>
            <a:r>
              <a:rPr lang="es-MX" altLang="es-MX" sz="1400" kern="0" dirty="0" smtClean="0">
                <a:solidFill>
                  <a:srgbClr val="000000"/>
                </a:solidFill>
                <a:latin typeface="Century Gothic" panose="020B0502020202020204" pitchFamily="34" charset="0"/>
                <a:cs typeface="Arial" pitchFamily="34" charset="0"/>
              </a:rPr>
              <a:t>.</a:t>
            </a:r>
            <a:endParaRPr lang="es-MX" altLang="es-MX" sz="1400" kern="0" dirty="0">
              <a:solidFill>
                <a:srgbClr val="000000"/>
              </a:solidFill>
              <a:latin typeface="Century Gothic" panose="020B0502020202020204" pitchFamily="34" charset="0"/>
              <a:cs typeface="Arial" pitchFamily="34" charset="0"/>
            </a:endParaRPr>
          </a:p>
          <a:p>
            <a:pPr marL="180975" indent="-180975" algn="just">
              <a:spcBef>
                <a:spcPts val="0"/>
              </a:spcBef>
              <a:spcAft>
                <a:spcPts val="600"/>
              </a:spcAft>
              <a:buClr>
                <a:srgbClr val="CD0000"/>
              </a:buClr>
              <a:buSzPct val="110000"/>
              <a:buFont typeface="Arial" pitchFamily="34" charset="0"/>
            </a:pPr>
            <a:endParaRPr lang="es-ES" sz="1400" kern="0" dirty="0">
              <a:solidFill>
                <a:srgbClr val="000000"/>
              </a:solidFill>
              <a:latin typeface="Century Gothic" panose="020B0502020202020204" pitchFamily="34" charset="0"/>
              <a:cs typeface="Arial" pitchFamily="34" charset="0"/>
            </a:endParaRPr>
          </a:p>
          <a:p>
            <a:pPr marL="180975" indent="-180975" algn="just">
              <a:spcBef>
                <a:spcPts val="0"/>
              </a:spcBef>
              <a:spcAft>
                <a:spcPts val="600"/>
              </a:spcAft>
              <a:buClr>
                <a:srgbClr val="CD0000"/>
              </a:buClr>
              <a:buSzPct val="110000"/>
              <a:buFont typeface="Arial" pitchFamily="34" charset="0"/>
            </a:pPr>
            <a:endParaRPr lang="es-ES" sz="1400" kern="0" dirty="0">
              <a:solidFill>
                <a:srgbClr val="000000"/>
              </a:solidFill>
              <a:latin typeface="Century Gothic" panose="020B0502020202020204" pitchFamily="34" charset="0"/>
              <a:cs typeface="Arial" pitchFamily="34" charset="0"/>
            </a:endParaRPr>
          </a:p>
        </p:txBody>
      </p:sp>
      <p:pic>
        <p:nvPicPr>
          <p:cNvPr id="4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41544" y="1018373"/>
            <a:ext cx="634641" cy="244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Rectangle 144"/>
          <p:cNvSpPr/>
          <p:nvPr/>
        </p:nvSpPr>
        <p:spPr>
          <a:xfrm>
            <a:off x="395536" y="1646574"/>
            <a:ext cx="1440160" cy="281623"/>
          </a:xfrm>
          <a:prstGeom prst="rect">
            <a:avLst/>
          </a:prstGeom>
          <a:noFill/>
          <a:ln w="9525" cap="flat" cmpd="sng" algn="ctr">
            <a:solidFill>
              <a:srgbClr val="818282">
                <a:lumMod val="50000"/>
              </a:srgbClr>
            </a:solidFill>
            <a:prstDash val="solid"/>
          </a:ln>
          <a:effectLst/>
        </p:spPr>
        <p:txBody>
          <a:bodyPr lIns="36000" tIns="36000" rIns="36000" bIns="3600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100" b="1" i="0" u="none" strike="noStrike" kern="0" cap="none" spc="0" normalizeH="0" baseline="0" noProof="0" dirty="0" smtClean="0">
                <a:ln>
                  <a:noFill/>
                </a:ln>
                <a:solidFill>
                  <a:srgbClr val="818282">
                    <a:lumMod val="50000"/>
                  </a:srgbClr>
                </a:solidFill>
                <a:effectLst/>
                <a:uLnTx/>
                <a:uFillTx/>
                <a:latin typeface="Century Gothic" panose="020B0502020202020204" pitchFamily="34" charset="0"/>
                <a:cs typeface="Arial" panose="020B0604020202020204" pitchFamily="34" charset="0"/>
              </a:rPr>
              <a:t>Listado</a:t>
            </a:r>
            <a:endParaRPr kumimoji="0" lang="es-MX" sz="1100" b="1" i="0" u="none" strike="noStrike" kern="0" cap="none" spc="0" normalizeH="0" baseline="0" noProof="0" dirty="0">
              <a:ln>
                <a:noFill/>
              </a:ln>
              <a:solidFill>
                <a:srgbClr val="818282">
                  <a:lumMod val="50000"/>
                </a:srgbClr>
              </a:solidFill>
              <a:effectLst/>
              <a:uLnTx/>
              <a:uFillTx/>
              <a:latin typeface="Century Gothic" panose="020B0502020202020204" pitchFamily="34" charset="0"/>
              <a:cs typeface="Arial" panose="020B0604020202020204" pitchFamily="34" charset="0"/>
            </a:endParaRPr>
          </a:p>
        </p:txBody>
      </p:sp>
      <p:sp>
        <p:nvSpPr>
          <p:cNvPr id="42" name="Rectangle 146"/>
          <p:cNvSpPr/>
          <p:nvPr/>
        </p:nvSpPr>
        <p:spPr>
          <a:xfrm>
            <a:off x="1907705" y="1651754"/>
            <a:ext cx="6768750" cy="281623"/>
          </a:xfrm>
          <a:prstGeom prst="rect">
            <a:avLst/>
          </a:prstGeom>
          <a:noFill/>
          <a:ln w="9525" cap="flat" cmpd="sng" algn="ctr">
            <a:solidFill>
              <a:srgbClr val="818282">
                <a:lumMod val="50000"/>
              </a:srgbClr>
            </a:solidFill>
            <a:prstDash val="solid"/>
          </a:ln>
          <a:effectLst/>
        </p:spPr>
        <p:txBody>
          <a:bodyPr lIns="36000" tIns="36000" rIns="36000" bIns="3600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100" b="1" i="0" u="none" strike="noStrike" kern="0" cap="none" spc="0" normalizeH="0" baseline="0" noProof="0" dirty="0" smtClean="0">
                <a:ln>
                  <a:noFill/>
                </a:ln>
                <a:solidFill>
                  <a:srgbClr val="818282">
                    <a:lumMod val="50000"/>
                  </a:srgbClr>
                </a:solidFill>
                <a:effectLst/>
                <a:uLnTx/>
                <a:uFillTx/>
                <a:latin typeface="Century Gothic" panose="020B0502020202020204" pitchFamily="34" charset="0"/>
                <a:cs typeface="Arial" panose="020B0604020202020204" pitchFamily="34" charset="0"/>
              </a:rPr>
              <a:t>11 de Noviembre de 2015</a:t>
            </a:r>
            <a:endParaRPr kumimoji="0" lang="es-MX" sz="1100" b="1" i="0" u="none" strike="noStrike" kern="0" cap="none" spc="0" normalizeH="0" baseline="0" noProof="0" dirty="0">
              <a:ln>
                <a:noFill/>
              </a:ln>
              <a:solidFill>
                <a:srgbClr val="818282">
                  <a:lumMod val="50000"/>
                </a:srgbClr>
              </a:solidFill>
              <a:effectLst/>
              <a:uLnTx/>
              <a:uFillTx/>
              <a:latin typeface="Century Gothic" panose="020B0502020202020204" pitchFamily="34" charset="0"/>
              <a:cs typeface="Arial" panose="020B0604020202020204" pitchFamily="34" charset="0"/>
            </a:endParaRPr>
          </a:p>
        </p:txBody>
      </p:sp>
      <p:sp>
        <p:nvSpPr>
          <p:cNvPr id="43" name="Rectangle 144"/>
          <p:cNvSpPr/>
          <p:nvPr/>
        </p:nvSpPr>
        <p:spPr>
          <a:xfrm>
            <a:off x="395536" y="1961784"/>
            <a:ext cx="1440160" cy="281623"/>
          </a:xfrm>
          <a:prstGeom prst="rect">
            <a:avLst/>
          </a:prstGeom>
          <a:solidFill>
            <a:srgbClr val="818282">
              <a:lumMod val="50000"/>
            </a:srgbClr>
          </a:solidFill>
          <a:ln w="25400" cap="flat" cmpd="sng" algn="ctr">
            <a:noFill/>
            <a:prstDash val="solid"/>
          </a:ln>
          <a:effectLst/>
        </p:spPr>
        <p:txBody>
          <a:bodyPr lIns="36000" tIns="36000" rIns="36000" bIns="3600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100" b="1" i="0" u="none" strike="noStrike" kern="0" cap="none" spc="0" normalizeH="0" baseline="0" noProof="0" dirty="0" smtClean="0">
                <a:ln>
                  <a:noFill/>
                </a:ln>
                <a:solidFill>
                  <a:srgbClr val="FFFFFF"/>
                </a:solidFill>
                <a:effectLst/>
                <a:uLnTx/>
                <a:uFillTx/>
                <a:latin typeface="Century Gothic" panose="020B0502020202020204" pitchFamily="34" charset="0"/>
                <a:cs typeface="Arial" panose="020B0604020202020204" pitchFamily="34" charset="0"/>
              </a:rPr>
              <a:t>Estructurador</a:t>
            </a:r>
            <a:endParaRPr kumimoji="0" lang="es-MX" sz="1100" b="1" i="0" u="none" strike="noStrike" kern="0" cap="none" spc="0" normalizeH="0" baseline="0" noProof="0" dirty="0">
              <a:ln>
                <a:noFill/>
              </a:ln>
              <a:solidFill>
                <a:srgbClr val="FFFFFF"/>
              </a:solidFill>
              <a:effectLst/>
              <a:uLnTx/>
              <a:uFillTx/>
              <a:latin typeface="Century Gothic" panose="020B0502020202020204" pitchFamily="34" charset="0"/>
              <a:cs typeface="Arial" panose="020B0604020202020204" pitchFamily="34" charset="0"/>
            </a:endParaRPr>
          </a:p>
        </p:txBody>
      </p:sp>
      <p:sp>
        <p:nvSpPr>
          <p:cNvPr id="44" name="Rectangle 146"/>
          <p:cNvSpPr/>
          <p:nvPr/>
        </p:nvSpPr>
        <p:spPr>
          <a:xfrm>
            <a:off x="1907705" y="1966964"/>
            <a:ext cx="6768750" cy="281623"/>
          </a:xfrm>
          <a:prstGeom prst="rect">
            <a:avLst/>
          </a:prstGeom>
          <a:solidFill>
            <a:srgbClr val="818282">
              <a:lumMod val="50000"/>
            </a:srgbClr>
          </a:solidFill>
          <a:ln w="25400" cap="flat" cmpd="sng" algn="ctr">
            <a:noFill/>
            <a:prstDash val="solid"/>
          </a:ln>
          <a:effectLst/>
        </p:spPr>
        <p:txBody>
          <a:bodyPr lIns="36000" tIns="36000" rIns="36000" bIns="3600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100" b="1" i="0" u="none" strike="noStrike" kern="0" cap="none" spc="0" normalizeH="0" baseline="0" noProof="0" dirty="0" smtClean="0">
                <a:ln>
                  <a:noFill/>
                </a:ln>
                <a:solidFill>
                  <a:srgbClr val="FFFFFF"/>
                </a:solidFill>
                <a:effectLst/>
                <a:uLnTx/>
                <a:uFillTx/>
                <a:latin typeface="Century Gothic" panose="020B0502020202020204" pitchFamily="34" charset="0"/>
                <a:cs typeface="Arial" panose="020B0604020202020204" pitchFamily="34" charset="0"/>
              </a:rPr>
              <a:t>Goldman Sachs</a:t>
            </a:r>
            <a:endParaRPr kumimoji="0" lang="es-MX" sz="1100" b="1" i="0" u="none" strike="noStrike" kern="0" cap="none" spc="0" normalizeH="0" baseline="0" noProof="0" dirty="0">
              <a:ln>
                <a:noFill/>
              </a:ln>
              <a:solidFill>
                <a:srgbClr val="FFFFFF"/>
              </a:solidFill>
              <a:effectLst/>
              <a:uLnTx/>
              <a:uFillTx/>
              <a:latin typeface="Century Gothic" panose="020B0502020202020204" pitchFamily="34" charset="0"/>
              <a:cs typeface="Arial" panose="020B0604020202020204" pitchFamily="34" charset="0"/>
            </a:endParaRPr>
          </a:p>
        </p:txBody>
      </p:sp>
      <p:sp>
        <p:nvSpPr>
          <p:cNvPr id="45" name="Rectangle 144"/>
          <p:cNvSpPr/>
          <p:nvPr/>
        </p:nvSpPr>
        <p:spPr>
          <a:xfrm>
            <a:off x="395536" y="2269247"/>
            <a:ext cx="1440160" cy="1610137"/>
          </a:xfrm>
          <a:prstGeom prst="rect">
            <a:avLst/>
          </a:prstGeom>
          <a:solidFill>
            <a:srgbClr val="818282">
              <a:lumMod val="50000"/>
            </a:srgbClr>
          </a:solidFill>
          <a:ln w="25400" cap="flat" cmpd="sng" algn="ctr">
            <a:noFill/>
            <a:prstDash val="solid"/>
          </a:ln>
          <a:effectLst/>
        </p:spPr>
        <p:txBody>
          <a:bodyPr lIns="36000" tIns="36000" rIns="36000" bIns="3600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100" b="1" i="0" u="none" strike="noStrike" kern="0" cap="none" spc="0" normalizeH="0" baseline="0" noProof="0" dirty="0" smtClean="0">
                <a:ln>
                  <a:noFill/>
                </a:ln>
                <a:solidFill>
                  <a:srgbClr val="FFFFFF"/>
                </a:solidFill>
                <a:effectLst/>
                <a:uLnTx/>
                <a:uFillTx/>
                <a:latin typeface="Century Gothic" panose="020B0502020202020204" pitchFamily="34" charset="0"/>
                <a:cs typeface="Arial" panose="020B0604020202020204" pitchFamily="34" charset="0"/>
              </a:rPr>
              <a:t>Estructura</a:t>
            </a:r>
          </a:p>
        </p:txBody>
      </p:sp>
      <p:sp>
        <p:nvSpPr>
          <p:cNvPr id="46" name="Rectangle 146"/>
          <p:cNvSpPr/>
          <p:nvPr/>
        </p:nvSpPr>
        <p:spPr>
          <a:xfrm>
            <a:off x="1907705" y="2754838"/>
            <a:ext cx="6768750" cy="281623"/>
          </a:xfrm>
          <a:prstGeom prst="rect">
            <a:avLst/>
          </a:prstGeom>
          <a:solidFill>
            <a:srgbClr val="818282">
              <a:lumMod val="50000"/>
            </a:srgbClr>
          </a:solidFill>
          <a:ln w="25400" cap="flat" cmpd="sng" algn="ctr">
            <a:noFill/>
            <a:prstDash val="solid"/>
          </a:ln>
          <a:effectLst/>
        </p:spPr>
        <p:txBody>
          <a:bodyPr lIns="36000" tIns="36000" rIns="36000" bIns="36000" anchor="ctr"/>
          <a:lstStyle/>
          <a:p>
            <a:pPr marL="457200" marR="0" lvl="1" indent="0" algn="ctr" defTabSz="914400" eaLnBrk="1" fontAlgn="base" latinLnBrk="0" hangingPunct="1">
              <a:lnSpc>
                <a:spcPct val="100000"/>
              </a:lnSpc>
              <a:spcBef>
                <a:spcPct val="0"/>
              </a:spcBef>
              <a:spcAft>
                <a:spcPct val="0"/>
              </a:spcAft>
              <a:buClrTx/>
              <a:buSzTx/>
              <a:buFontTx/>
              <a:buNone/>
              <a:tabLst/>
              <a:defRPr/>
            </a:pPr>
            <a:r>
              <a:rPr kumimoji="0" lang="es-MX" sz="11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Century Gothic" panose="020B0502020202020204" pitchFamily="34" charset="0"/>
                <a:cs typeface="Arial" panose="020B0604020202020204" pitchFamily="34" charset="0"/>
              </a:rPr>
              <a:t>Tipos de Series</a:t>
            </a:r>
            <a:endParaRPr kumimoji="0" lang="es-MX" sz="11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Century Gothic" panose="020B0502020202020204" pitchFamily="34" charset="0"/>
              <a:cs typeface="Arial" panose="020B0604020202020204" pitchFamily="34" charset="0"/>
            </a:endParaRPr>
          </a:p>
        </p:txBody>
      </p:sp>
      <p:sp>
        <p:nvSpPr>
          <p:cNvPr id="47" name="Rectangle 144"/>
          <p:cNvSpPr/>
          <p:nvPr/>
        </p:nvSpPr>
        <p:spPr>
          <a:xfrm>
            <a:off x="395536" y="3901062"/>
            <a:ext cx="1440160" cy="498912"/>
          </a:xfrm>
          <a:prstGeom prst="rect">
            <a:avLst/>
          </a:prstGeom>
          <a:solidFill>
            <a:srgbClr val="818282">
              <a:lumMod val="50000"/>
            </a:srgbClr>
          </a:solidFill>
          <a:ln w="25400" cap="flat" cmpd="sng" algn="ctr">
            <a:noFill/>
            <a:prstDash val="solid"/>
          </a:ln>
          <a:effectLst/>
        </p:spPr>
        <p:txBody>
          <a:bodyPr lIns="36000" tIns="36000" rIns="36000" bIns="3600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100" b="1" i="0" u="none" strike="noStrike" kern="0" cap="none" spc="0" normalizeH="0" baseline="0" noProof="0" dirty="0" smtClean="0">
                <a:ln>
                  <a:noFill/>
                </a:ln>
                <a:solidFill>
                  <a:srgbClr val="FFFFFF"/>
                </a:solidFill>
                <a:effectLst/>
                <a:uLnTx/>
                <a:uFillTx/>
                <a:latin typeface="Century Gothic" panose="020B0502020202020204" pitchFamily="34" charset="0"/>
                <a:cs typeface="Arial" panose="020B0604020202020204" pitchFamily="34" charset="0"/>
              </a:rPr>
              <a:t>Inversionistas</a:t>
            </a:r>
            <a:endParaRPr kumimoji="0" lang="es-MX" sz="1100" b="1" i="0" u="none" strike="noStrike" kern="0" cap="none" spc="0" normalizeH="0" baseline="0" noProof="0" dirty="0">
              <a:ln>
                <a:noFill/>
              </a:ln>
              <a:solidFill>
                <a:srgbClr val="FFFFFF"/>
              </a:solidFill>
              <a:effectLst/>
              <a:uLnTx/>
              <a:uFillTx/>
              <a:latin typeface="Century Gothic" panose="020B0502020202020204" pitchFamily="34" charset="0"/>
              <a:cs typeface="Arial" panose="020B0604020202020204" pitchFamily="34" charset="0"/>
            </a:endParaRPr>
          </a:p>
        </p:txBody>
      </p:sp>
      <p:sp>
        <p:nvSpPr>
          <p:cNvPr id="48" name="Rectangle 146"/>
          <p:cNvSpPr/>
          <p:nvPr/>
        </p:nvSpPr>
        <p:spPr>
          <a:xfrm>
            <a:off x="1907705" y="3906242"/>
            <a:ext cx="6768750" cy="498912"/>
          </a:xfrm>
          <a:prstGeom prst="rect">
            <a:avLst/>
          </a:prstGeom>
          <a:solidFill>
            <a:srgbClr val="818282">
              <a:lumMod val="50000"/>
            </a:srgbClr>
          </a:solidFill>
          <a:ln w="25400" cap="flat" cmpd="sng" algn="ctr">
            <a:noFill/>
            <a:prstDash val="solid"/>
          </a:ln>
          <a:effectLst/>
        </p:spPr>
        <p:txBody>
          <a:bodyPr lIns="36000" tIns="36000" rIns="36000" bIns="3600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100" b="1" i="0" u="none" strike="noStrike" kern="0" cap="none" spc="0" normalizeH="0" baseline="0" noProof="0" dirty="0" smtClean="0">
                <a:ln>
                  <a:noFill/>
                </a:ln>
                <a:solidFill>
                  <a:srgbClr val="FFFFFF"/>
                </a:solidFill>
                <a:effectLst/>
                <a:uLnTx/>
                <a:uFillTx/>
                <a:latin typeface="Century Gothic" panose="020B0502020202020204" pitchFamily="34" charset="0"/>
                <a:cs typeface="Arial" panose="020B0604020202020204" pitchFamily="34" charset="0"/>
              </a:rPr>
              <a:t> AFORES,  instituciones de crédito, instituciones de seguros y fianzas, casas de bolsa y cualquier inversionista institucional o calificado</a:t>
            </a:r>
            <a:endParaRPr kumimoji="0" lang="es-MX" sz="1100" b="1" i="0" u="none" strike="noStrike" kern="0" cap="none" spc="0" normalizeH="0" baseline="0" noProof="0" dirty="0">
              <a:ln>
                <a:noFill/>
              </a:ln>
              <a:solidFill>
                <a:srgbClr val="FFFFFF"/>
              </a:solidFill>
              <a:effectLst/>
              <a:uLnTx/>
              <a:uFillTx/>
              <a:latin typeface="Century Gothic" panose="020B0502020202020204" pitchFamily="34" charset="0"/>
              <a:cs typeface="Arial" panose="020B0604020202020204" pitchFamily="34" charset="0"/>
            </a:endParaRPr>
          </a:p>
        </p:txBody>
      </p:sp>
      <p:sp>
        <p:nvSpPr>
          <p:cNvPr id="49" name="Rectangle 146"/>
          <p:cNvSpPr/>
          <p:nvPr/>
        </p:nvSpPr>
        <p:spPr>
          <a:xfrm>
            <a:off x="1907705" y="3086514"/>
            <a:ext cx="2304255" cy="792870"/>
          </a:xfrm>
          <a:prstGeom prst="rect">
            <a:avLst/>
          </a:prstGeom>
          <a:noFill/>
          <a:ln w="25400" cap="flat" cmpd="sng" algn="ctr">
            <a:noFill/>
            <a:prstDash val="solid"/>
          </a:ln>
          <a:effectLst/>
        </p:spPr>
        <p:txBody>
          <a:bodyPr lIns="0" tIns="36000" rIns="0" bIns="36000" anchor="ctr"/>
          <a:lstStyle/>
          <a:p>
            <a:pPr algn="ctr" defTabSz="914400" fontAlgn="base">
              <a:spcBef>
                <a:spcPct val="0"/>
              </a:spcBef>
              <a:spcAft>
                <a:spcPct val="0"/>
              </a:spcAft>
              <a:defRPr/>
            </a:pPr>
            <a:r>
              <a:rPr lang="es-MX" sz="1050" b="1" kern="0" dirty="0" smtClean="0">
                <a:solidFill>
                  <a:srgbClr val="000000"/>
                </a:solidFill>
                <a:latin typeface="Century Gothic" panose="020B0502020202020204" pitchFamily="34" charset="0"/>
                <a:cs typeface="Arial" panose="020B0604020202020204" pitchFamily="34" charset="0"/>
              </a:rPr>
              <a:t>Serie A</a:t>
            </a:r>
          </a:p>
          <a:p>
            <a:pPr algn="ctr" defTabSz="914400" fontAlgn="base">
              <a:spcBef>
                <a:spcPct val="0"/>
              </a:spcBef>
              <a:spcAft>
                <a:spcPct val="0"/>
              </a:spcAft>
              <a:defRPr/>
            </a:pPr>
            <a:r>
              <a:rPr lang="es-MX" sz="1050" b="1" kern="0" dirty="0" smtClean="0">
                <a:solidFill>
                  <a:srgbClr val="000000"/>
                </a:solidFill>
                <a:latin typeface="Century Gothic" panose="020B0502020202020204" pitchFamily="34" charset="0"/>
                <a:cs typeface="Arial" panose="020B0604020202020204" pitchFamily="34" charset="0"/>
              </a:rPr>
              <a:t>$6,000 millones de pesos</a:t>
            </a:r>
          </a:p>
          <a:p>
            <a:pPr algn="ctr" defTabSz="914400" fontAlgn="base">
              <a:spcBef>
                <a:spcPct val="0"/>
              </a:spcBef>
              <a:spcAft>
                <a:spcPct val="0"/>
              </a:spcAft>
              <a:defRPr/>
            </a:pPr>
            <a:r>
              <a:rPr lang="es-MX" sz="1050" b="1" kern="0" dirty="0">
                <a:solidFill>
                  <a:srgbClr val="000000"/>
                </a:solidFill>
                <a:latin typeface="Century Gothic" panose="020B0502020202020204" pitchFamily="34" charset="0"/>
                <a:cs typeface="Arial" panose="020B0604020202020204" pitchFamily="34" charset="0"/>
              </a:rPr>
              <a:t>s</a:t>
            </a:r>
            <a:r>
              <a:rPr lang="es-MX" sz="1050" b="1" kern="0" dirty="0" smtClean="0">
                <a:solidFill>
                  <a:srgbClr val="000000"/>
                </a:solidFill>
                <a:latin typeface="Century Gothic" panose="020B0502020202020204" pitchFamily="34" charset="0"/>
                <a:cs typeface="Arial" panose="020B0604020202020204" pitchFamily="34" charset="0"/>
              </a:rPr>
              <a:t>ujeta a Llamadas de Capital</a:t>
            </a:r>
          </a:p>
        </p:txBody>
      </p:sp>
      <p:sp>
        <p:nvSpPr>
          <p:cNvPr id="50" name="Rectangle 146"/>
          <p:cNvSpPr/>
          <p:nvPr/>
        </p:nvSpPr>
        <p:spPr>
          <a:xfrm>
            <a:off x="4211960" y="3086514"/>
            <a:ext cx="4464495" cy="792870"/>
          </a:xfrm>
          <a:prstGeom prst="rect">
            <a:avLst/>
          </a:prstGeom>
          <a:noFill/>
          <a:ln w="25400" cap="flat" cmpd="sng" algn="ctr">
            <a:noFill/>
            <a:prstDash val="solid"/>
          </a:ln>
          <a:effectLst/>
        </p:spPr>
        <p:txBody>
          <a:bodyPr lIns="0" tIns="36000" rIns="0" bIns="36000" anchor="ctr"/>
          <a:lstStyle/>
          <a:p>
            <a:pPr algn="ctr" defTabSz="914400" fontAlgn="base">
              <a:spcBef>
                <a:spcPct val="0"/>
              </a:spcBef>
              <a:spcAft>
                <a:spcPct val="0"/>
              </a:spcAft>
              <a:defRPr/>
            </a:pPr>
            <a:r>
              <a:rPr lang="es-MX" sz="1050" b="1" kern="0" dirty="0" smtClean="0">
                <a:solidFill>
                  <a:srgbClr val="000000"/>
                </a:solidFill>
                <a:latin typeface="Century Gothic" panose="020B0502020202020204" pitchFamily="34" charset="0"/>
                <a:cs typeface="Arial" panose="020B0604020202020204" pitchFamily="34" charset="0"/>
              </a:rPr>
              <a:t>Serie B </a:t>
            </a:r>
          </a:p>
          <a:p>
            <a:pPr algn="ctr" defTabSz="914400" fontAlgn="base">
              <a:spcBef>
                <a:spcPct val="0"/>
              </a:spcBef>
              <a:spcAft>
                <a:spcPct val="0"/>
              </a:spcAft>
              <a:defRPr/>
            </a:pPr>
            <a:r>
              <a:rPr lang="es-MX" sz="1050" b="1" kern="0" dirty="0" smtClean="0">
                <a:solidFill>
                  <a:srgbClr val="000000"/>
                </a:solidFill>
                <a:latin typeface="Century Gothic" panose="020B0502020202020204" pitchFamily="34" charset="0"/>
                <a:cs typeface="Arial" panose="020B0604020202020204" pitchFamily="34" charset="0"/>
              </a:rPr>
              <a:t>$15,000 millones de pesos</a:t>
            </a:r>
            <a:endParaRPr lang="es-MX" sz="1050" b="1" kern="0" dirty="0">
              <a:solidFill>
                <a:srgbClr val="000000"/>
              </a:solidFill>
              <a:latin typeface="Century Gothic" panose="020B0502020202020204" pitchFamily="34" charset="0"/>
              <a:cs typeface="Arial" panose="020B0604020202020204" pitchFamily="34" charset="0"/>
            </a:endParaRPr>
          </a:p>
          <a:p>
            <a:pPr algn="ctr" defTabSz="914400" fontAlgn="base">
              <a:spcBef>
                <a:spcPct val="0"/>
              </a:spcBef>
              <a:spcAft>
                <a:spcPct val="0"/>
              </a:spcAft>
              <a:defRPr/>
            </a:pPr>
            <a:r>
              <a:rPr lang="es-MX" sz="1050" b="1" kern="0" dirty="0" smtClean="0">
                <a:solidFill>
                  <a:srgbClr val="000000"/>
                </a:solidFill>
                <a:latin typeface="Century Gothic" panose="020B0502020202020204" pitchFamily="34" charset="0"/>
                <a:cs typeface="Arial" panose="020B0604020202020204" pitchFamily="34" charset="0"/>
              </a:rPr>
              <a:t>(opcional para Tenedores de Serie A, dividida en </a:t>
            </a:r>
          </a:p>
          <a:p>
            <a:pPr algn="ctr" defTabSz="914400" fontAlgn="base">
              <a:spcBef>
                <a:spcPct val="0"/>
              </a:spcBef>
              <a:spcAft>
                <a:spcPct val="0"/>
              </a:spcAft>
              <a:defRPr/>
            </a:pPr>
            <a:r>
              <a:rPr lang="es-MX" sz="1050" b="1" kern="0" dirty="0" smtClean="0">
                <a:solidFill>
                  <a:srgbClr val="000000"/>
                </a:solidFill>
                <a:latin typeface="Century Gothic" panose="020B0502020202020204" pitchFamily="34" charset="0"/>
                <a:cs typeface="Arial" panose="020B0604020202020204" pitchFamily="34" charset="0"/>
              </a:rPr>
              <a:t>5 subseries de 3 mil millones de pesos cada una) </a:t>
            </a:r>
            <a:endParaRPr lang="es-MX" sz="1050" b="1" kern="0" dirty="0">
              <a:solidFill>
                <a:srgbClr val="000000"/>
              </a:solidFill>
              <a:latin typeface="Century Gothic" panose="020B0502020202020204" pitchFamily="34" charset="0"/>
              <a:cs typeface="Arial" panose="020B0604020202020204" pitchFamily="34" charset="0"/>
            </a:endParaRPr>
          </a:p>
        </p:txBody>
      </p:sp>
      <p:graphicFrame>
        <p:nvGraphicFramePr>
          <p:cNvPr id="51" name="Tabla 4"/>
          <p:cNvGraphicFramePr>
            <a:graphicFrameLocks noGrp="1"/>
          </p:cNvGraphicFramePr>
          <p:nvPr>
            <p:extLst>
              <p:ext uri="{D42A27DB-BD31-4B8C-83A1-F6EECF244321}">
                <p14:modId xmlns:p14="http://schemas.microsoft.com/office/powerpoint/2010/main" val="3415808688"/>
              </p:ext>
            </p:extLst>
          </p:nvPr>
        </p:nvGraphicFramePr>
        <p:xfrm>
          <a:off x="1943984" y="4429487"/>
          <a:ext cx="6696745" cy="1419501"/>
        </p:xfrm>
        <a:graphic>
          <a:graphicData uri="http://schemas.openxmlformats.org/drawingml/2006/table">
            <a:tbl>
              <a:tblPr firstRow="1" bandRow="1"/>
              <a:tblGrid>
                <a:gridCol w="4644240"/>
                <a:gridCol w="819869"/>
                <a:gridCol w="1232636"/>
              </a:tblGrid>
              <a:tr h="285237">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es-MX" sz="1200" b="1" noProof="0" dirty="0" smtClean="0">
                          <a:solidFill>
                            <a:schemeClr val="bg2">
                              <a:lumMod val="50000"/>
                            </a:schemeClr>
                          </a:solidFill>
                          <a:effectLst/>
                        </a:rPr>
                        <a:t>Tipo de Proyecto</a:t>
                      </a:r>
                      <a:endParaRPr lang="es-MX" sz="1200" b="1" noProof="0" dirty="0">
                        <a:solidFill>
                          <a:schemeClr val="bg2">
                            <a:lumMod val="50000"/>
                          </a:schemeClr>
                        </a:solidFill>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es-MX" sz="1200" b="1" noProof="0" dirty="0" smtClean="0">
                          <a:solidFill>
                            <a:schemeClr val="bg2">
                              <a:lumMod val="50000"/>
                            </a:schemeClr>
                          </a:solidFill>
                          <a:effectLst/>
                        </a:rPr>
                        <a:t>USD</a:t>
                      </a:r>
                      <a:endParaRPr lang="es-MX" sz="1200" b="1" noProof="0" dirty="0">
                        <a:solidFill>
                          <a:schemeClr val="bg2">
                            <a:lumMod val="50000"/>
                          </a:schemeClr>
                        </a:solidFill>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es-MX" sz="1200" b="1" noProof="0" dirty="0" smtClean="0">
                          <a:solidFill>
                            <a:schemeClr val="bg2">
                              <a:lumMod val="50000"/>
                            </a:schemeClr>
                          </a:solidFill>
                          <a:effectLst/>
                        </a:rPr>
                        <a:t>Pesos</a:t>
                      </a:r>
                      <a:endParaRPr lang="es-MX" sz="1200" b="1" noProof="0" dirty="0">
                        <a:solidFill>
                          <a:schemeClr val="bg2">
                            <a:lumMod val="50000"/>
                          </a:schemeClr>
                        </a:solidFill>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254968">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es-MX" sz="1100" b="0" noProof="0" dirty="0" smtClean="0">
                          <a:effectLst/>
                        </a:rPr>
                        <a:t>Ingresos existentes por disponibilidad </a:t>
                      </a:r>
                      <a:endParaRPr lang="es-MX" sz="1100" b="0" noProof="0" dirty="0">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s-MX" sz="1100" b="0" noProof="0" dirty="0" smtClean="0">
                          <a:effectLst/>
                        </a:rPr>
                        <a:t>7%</a:t>
                      </a:r>
                      <a:endParaRPr lang="es-MX" sz="1100" b="0" noProof="0" dirty="0">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s-MX" sz="1100" b="0" noProof="0" dirty="0" smtClean="0">
                          <a:effectLst/>
                        </a:rPr>
                        <a:t>9%</a:t>
                      </a:r>
                      <a:endParaRPr lang="es-MX" sz="1100" b="0" noProof="0" dirty="0">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30471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es-MX" sz="1100" b="0" noProof="0" dirty="0" smtClean="0">
                          <a:effectLst/>
                        </a:rPr>
                        <a:t>Flujos existentes dependientes</a:t>
                      </a:r>
                      <a:r>
                        <a:rPr lang="es-MX" sz="1100" b="0" baseline="0" noProof="0" dirty="0" smtClean="0">
                          <a:effectLst/>
                        </a:rPr>
                        <a:t> </a:t>
                      </a:r>
                      <a:r>
                        <a:rPr lang="es-MX" sz="1100" b="0" noProof="0" dirty="0" smtClean="0">
                          <a:effectLst/>
                        </a:rPr>
                        <a:t>de demanda o producción </a:t>
                      </a:r>
                      <a:endParaRPr lang="es-MX" sz="1100" b="0" noProof="0" dirty="0">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s-MX" sz="1100" b="0" noProof="0" dirty="0" smtClean="0">
                          <a:effectLst/>
                        </a:rPr>
                        <a:t>8%</a:t>
                      </a:r>
                      <a:endParaRPr lang="es-MX" sz="1100" b="0" noProof="0" dirty="0">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s-MX" sz="1100" b="0" noProof="0" dirty="0" smtClean="0">
                          <a:effectLst/>
                        </a:rPr>
                        <a:t>10%</a:t>
                      </a:r>
                      <a:endParaRPr lang="es-MX" sz="1100" b="0" noProof="0" dirty="0">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285237">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es-MX" sz="1100" b="0" baseline="0" noProof="0" dirty="0" smtClean="0">
                          <a:effectLst/>
                        </a:rPr>
                        <a:t>Proyecto en desarrollo con contrato a precio alzado</a:t>
                      </a:r>
                      <a:endParaRPr lang="es-MX" sz="1100" b="0" noProof="0" dirty="0">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s-MX" sz="1100" b="0" noProof="0" dirty="0" smtClean="0">
                          <a:effectLst/>
                        </a:rPr>
                        <a:t>9%</a:t>
                      </a:r>
                      <a:endParaRPr lang="es-MX" sz="1100" b="0" noProof="0" dirty="0">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s-MX" sz="1100" b="0" noProof="0" dirty="0" smtClean="0">
                          <a:effectLst/>
                        </a:rPr>
                        <a:t>11%</a:t>
                      </a:r>
                      <a:endParaRPr lang="es-MX" sz="1100" b="0" noProof="0" dirty="0">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285237">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100" b="0" noProof="0" dirty="0" smtClean="0">
                          <a:effectLst/>
                        </a:rPr>
                        <a:t>Proyecto en Desarrollo sin EPC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s-MX" sz="1100" b="0" noProof="0" dirty="0" smtClean="0">
                          <a:effectLst/>
                        </a:rPr>
                        <a:t>10%</a:t>
                      </a:r>
                      <a:endParaRPr lang="es-MX" sz="1100" b="0" noProof="0" dirty="0">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s-MX" sz="1100" b="0" noProof="0" dirty="0" smtClean="0">
                          <a:effectLst/>
                        </a:rPr>
                        <a:t>12%</a:t>
                      </a:r>
                      <a:endParaRPr lang="es-MX" sz="1100" b="0" noProof="0" dirty="0">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2" name="Rectangle 144"/>
          <p:cNvSpPr/>
          <p:nvPr/>
        </p:nvSpPr>
        <p:spPr>
          <a:xfrm>
            <a:off x="395536" y="4429486"/>
            <a:ext cx="1440160" cy="1440161"/>
          </a:xfrm>
          <a:prstGeom prst="rect">
            <a:avLst/>
          </a:prstGeom>
          <a:noFill/>
          <a:ln w="9525" cap="flat" cmpd="sng" algn="ctr">
            <a:solidFill>
              <a:srgbClr val="818282">
                <a:lumMod val="50000"/>
              </a:srgbClr>
            </a:solidFill>
            <a:prstDash val="solid"/>
          </a:ln>
          <a:effectLst/>
        </p:spPr>
        <p:txBody>
          <a:bodyPr lIns="36000" tIns="36000" rIns="36000" bIns="3600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100" b="1" i="0" u="none" strike="noStrike" kern="0" cap="none" spc="0" normalizeH="0" baseline="0" noProof="0" dirty="0" smtClean="0">
                <a:ln>
                  <a:noFill/>
                </a:ln>
                <a:solidFill>
                  <a:srgbClr val="000000"/>
                </a:solidFill>
                <a:effectLst/>
                <a:uLnTx/>
                <a:uFillTx/>
                <a:latin typeface="Century Gothic" panose="020B0502020202020204" pitchFamily="34" charset="0"/>
                <a:cs typeface="Arial" panose="020B0604020202020204" pitchFamily="34" charset="0"/>
              </a:rPr>
              <a:t>Rendimiento Preferente</a:t>
            </a:r>
          </a:p>
        </p:txBody>
      </p:sp>
      <p:sp>
        <p:nvSpPr>
          <p:cNvPr id="53" name="Rectangle 144"/>
          <p:cNvSpPr/>
          <p:nvPr/>
        </p:nvSpPr>
        <p:spPr>
          <a:xfrm>
            <a:off x="395536" y="5904294"/>
            <a:ext cx="1440160" cy="337390"/>
          </a:xfrm>
          <a:prstGeom prst="rect">
            <a:avLst/>
          </a:prstGeom>
          <a:solidFill>
            <a:srgbClr val="818282">
              <a:lumMod val="50000"/>
            </a:srgbClr>
          </a:solidFill>
          <a:ln w="25400" cap="flat" cmpd="sng" algn="ctr">
            <a:noFill/>
            <a:prstDash val="solid"/>
          </a:ln>
          <a:effectLst/>
        </p:spPr>
        <p:txBody>
          <a:bodyPr lIns="36000" tIns="36000" rIns="36000" bIns="3600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100" b="1" i="0" u="none" strike="noStrike" kern="0" cap="none" spc="0" normalizeH="0" baseline="0" noProof="0" dirty="0" smtClean="0">
                <a:ln>
                  <a:noFill/>
                </a:ln>
                <a:solidFill>
                  <a:srgbClr val="FFFFFF"/>
                </a:solidFill>
                <a:effectLst/>
                <a:uLnTx/>
                <a:uFillTx/>
                <a:latin typeface="Century Gothic" panose="020B0502020202020204" pitchFamily="34" charset="0"/>
                <a:cs typeface="Arial" panose="020B0604020202020204" pitchFamily="34" charset="0"/>
              </a:rPr>
              <a:t>Distribución por desempeño</a:t>
            </a:r>
            <a:endParaRPr kumimoji="0" lang="es-MX" sz="1100" b="1" i="0" u="none" strike="noStrike" kern="0" cap="none" spc="0" normalizeH="0" baseline="0" noProof="0" dirty="0">
              <a:ln>
                <a:noFill/>
              </a:ln>
              <a:solidFill>
                <a:srgbClr val="FFFFFF"/>
              </a:solidFill>
              <a:effectLst/>
              <a:uLnTx/>
              <a:uFillTx/>
              <a:latin typeface="Century Gothic" panose="020B0502020202020204" pitchFamily="34" charset="0"/>
              <a:cs typeface="Arial" panose="020B0604020202020204" pitchFamily="34" charset="0"/>
            </a:endParaRPr>
          </a:p>
        </p:txBody>
      </p:sp>
      <p:sp>
        <p:nvSpPr>
          <p:cNvPr id="54" name="Rectangle 146"/>
          <p:cNvSpPr/>
          <p:nvPr/>
        </p:nvSpPr>
        <p:spPr>
          <a:xfrm>
            <a:off x="1907704" y="5909474"/>
            <a:ext cx="6768751" cy="337390"/>
          </a:xfrm>
          <a:prstGeom prst="rect">
            <a:avLst/>
          </a:prstGeom>
          <a:solidFill>
            <a:srgbClr val="818282">
              <a:lumMod val="50000"/>
            </a:srgbClr>
          </a:solidFill>
          <a:ln w="25400" cap="flat" cmpd="sng" algn="ctr">
            <a:noFill/>
            <a:prstDash val="solid"/>
          </a:ln>
          <a:effectLst/>
        </p:spPr>
        <p:txBody>
          <a:bodyPr lIns="36000" tIns="36000" rIns="36000" bIns="3600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100" b="1" i="0" u="none" strike="noStrike" kern="0" cap="none" spc="0" normalizeH="0" baseline="0" noProof="0" dirty="0" smtClean="0">
                <a:ln>
                  <a:noFill/>
                </a:ln>
                <a:solidFill>
                  <a:srgbClr val="FFFFFF"/>
                </a:solidFill>
                <a:effectLst/>
                <a:uLnTx/>
                <a:uFillTx/>
                <a:latin typeface="Century Gothic" panose="020B0502020202020204" pitchFamily="34" charset="0"/>
                <a:cs typeface="Arial" panose="020B0604020202020204" pitchFamily="34" charset="0"/>
              </a:rPr>
              <a:t>20% después del rendimiento preferente con Catch-up</a:t>
            </a:r>
            <a:endParaRPr kumimoji="0" lang="es-MX" sz="1100" b="1" i="0" u="none" strike="noStrike" kern="0" cap="none" spc="0" normalizeH="0" baseline="0" noProof="0" dirty="0">
              <a:ln>
                <a:noFill/>
              </a:ln>
              <a:solidFill>
                <a:srgbClr val="FFFFFF"/>
              </a:solidFill>
              <a:effectLst/>
              <a:uLnTx/>
              <a:uFillTx/>
              <a:latin typeface="Century Gothic" panose="020B0502020202020204" pitchFamily="34" charset="0"/>
              <a:cs typeface="Arial" panose="020B0604020202020204" pitchFamily="34" charset="0"/>
            </a:endParaRPr>
          </a:p>
        </p:txBody>
      </p:sp>
      <p:sp>
        <p:nvSpPr>
          <p:cNvPr id="55" name="Rectangle 144"/>
          <p:cNvSpPr/>
          <p:nvPr/>
        </p:nvSpPr>
        <p:spPr>
          <a:xfrm>
            <a:off x="395536" y="6268944"/>
            <a:ext cx="1440160" cy="345880"/>
          </a:xfrm>
          <a:prstGeom prst="rect">
            <a:avLst/>
          </a:prstGeom>
          <a:noFill/>
          <a:ln w="9525" cap="flat" cmpd="sng" algn="ctr">
            <a:solidFill>
              <a:srgbClr val="818282">
                <a:lumMod val="50000"/>
              </a:srgbClr>
            </a:solidFill>
            <a:prstDash val="solid"/>
          </a:ln>
          <a:effectLst/>
        </p:spPr>
        <p:txBody>
          <a:bodyPr lIns="36000" tIns="36000" rIns="36000" bIns="3600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100" b="1" i="0" u="none" strike="noStrike" kern="0" cap="none" spc="0" normalizeH="0" baseline="0" noProof="0" dirty="0" smtClean="0">
                <a:ln>
                  <a:noFill/>
                </a:ln>
                <a:solidFill>
                  <a:srgbClr val="000000"/>
                </a:solidFill>
                <a:effectLst/>
                <a:uLnTx/>
                <a:uFillTx/>
                <a:latin typeface="Century Gothic" panose="020B0502020202020204" pitchFamily="34" charset="0"/>
                <a:cs typeface="Arial" panose="020B0604020202020204" pitchFamily="34" charset="0"/>
              </a:rPr>
              <a:t>Comisión de Administración</a:t>
            </a:r>
            <a:endParaRPr kumimoji="0" lang="es-MX" sz="1100" b="1" i="0" u="none" strike="noStrike" kern="0" cap="none" spc="0" normalizeH="0" baseline="0" noProof="0" dirty="0">
              <a:ln>
                <a:noFill/>
              </a:ln>
              <a:solidFill>
                <a:srgbClr val="000000"/>
              </a:solidFill>
              <a:effectLst/>
              <a:uLnTx/>
              <a:uFillTx/>
              <a:latin typeface="Century Gothic" panose="020B0502020202020204" pitchFamily="34" charset="0"/>
              <a:cs typeface="Arial" panose="020B0604020202020204" pitchFamily="34" charset="0"/>
            </a:endParaRPr>
          </a:p>
        </p:txBody>
      </p:sp>
      <p:sp>
        <p:nvSpPr>
          <p:cNvPr id="56" name="Rectangle 146"/>
          <p:cNvSpPr/>
          <p:nvPr/>
        </p:nvSpPr>
        <p:spPr>
          <a:xfrm>
            <a:off x="1907704" y="6274124"/>
            <a:ext cx="6768751" cy="345880"/>
          </a:xfrm>
          <a:prstGeom prst="rect">
            <a:avLst/>
          </a:prstGeom>
          <a:noFill/>
          <a:ln w="9525" cap="flat" cmpd="sng" algn="ctr">
            <a:solidFill>
              <a:srgbClr val="818282">
                <a:lumMod val="50000"/>
              </a:srgbClr>
            </a:solidFill>
            <a:prstDash val="solid"/>
          </a:ln>
          <a:effectLst/>
        </p:spPr>
        <p:txBody>
          <a:bodyPr lIns="36000" tIns="36000" rIns="36000" bIns="3600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100" b="1" i="0" u="none" strike="noStrike" kern="0" cap="none" spc="0" normalizeH="0" baseline="0" noProof="0" dirty="0" smtClean="0">
                <a:ln>
                  <a:noFill/>
                </a:ln>
                <a:solidFill>
                  <a:srgbClr val="000000"/>
                </a:solidFill>
                <a:effectLst/>
                <a:uLnTx/>
                <a:uFillTx/>
                <a:latin typeface="Century Gothic" panose="020B0502020202020204" pitchFamily="34" charset="0"/>
                <a:cs typeface="Arial" panose="020B0604020202020204" pitchFamily="34" charset="0"/>
              </a:rPr>
              <a:t>Serie A: 1.5% sobre el monto comprometido</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100" b="1" i="0" u="none" strike="noStrike" kern="0" cap="none" spc="0" normalizeH="0" baseline="0" noProof="0" dirty="0" smtClean="0">
                <a:ln>
                  <a:noFill/>
                </a:ln>
                <a:solidFill>
                  <a:srgbClr val="000000"/>
                </a:solidFill>
                <a:effectLst/>
                <a:uLnTx/>
                <a:uFillTx/>
                <a:latin typeface="Century Gothic" panose="020B0502020202020204" pitchFamily="34" charset="0"/>
                <a:cs typeface="Arial" panose="020B0604020202020204" pitchFamily="34" charset="0"/>
              </a:rPr>
              <a:t>Serie B: 0.5% sobre inversiones realizadas</a:t>
            </a:r>
            <a:endParaRPr kumimoji="0" lang="es-MX" sz="1100" b="1" i="0" u="none" strike="noStrike" kern="0" cap="none" spc="0" normalizeH="0" baseline="0" noProof="0" dirty="0">
              <a:ln>
                <a:noFill/>
              </a:ln>
              <a:solidFill>
                <a:srgbClr val="000000"/>
              </a:solidFill>
              <a:effectLst/>
              <a:uLnTx/>
              <a:uFillTx/>
              <a:latin typeface="Century Gothic" panose="020B0502020202020204" pitchFamily="34" charset="0"/>
              <a:cs typeface="Arial" panose="020B0604020202020204" pitchFamily="34" charset="0"/>
            </a:endParaRPr>
          </a:p>
        </p:txBody>
      </p:sp>
      <p:sp>
        <p:nvSpPr>
          <p:cNvPr id="57" name="Rectangle 146"/>
          <p:cNvSpPr/>
          <p:nvPr/>
        </p:nvSpPr>
        <p:spPr>
          <a:xfrm>
            <a:off x="1907704" y="2269246"/>
            <a:ext cx="6768750" cy="440947"/>
          </a:xfrm>
          <a:prstGeom prst="rect">
            <a:avLst/>
          </a:prstGeom>
          <a:noFill/>
          <a:ln w="9525" cap="flat" cmpd="sng" algn="ctr">
            <a:solidFill>
              <a:srgbClr val="818282">
                <a:lumMod val="50000"/>
              </a:srgbClr>
            </a:solidFill>
            <a:prstDash val="solid"/>
          </a:ln>
          <a:effectLst/>
        </p:spPr>
        <p:txBody>
          <a:bodyPr lIns="36000" tIns="36000" rIns="36000" bIns="3600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050" b="1" i="0" u="none" strike="noStrike" kern="0" cap="none" spc="0" normalizeH="0" baseline="0" noProof="0" dirty="0" smtClean="0">
                <a:ln>
                  <a:noFill/>
                </a:ln>
                <a:solidFill>
                  <a:srgbClr val="818282">
                    <a:lumMod val="50000"/>
                  </a:srgbClr>
                </a:solidFill>
                <a:effectLst/>
                <a:uLnTx/>
                <a:uFillTx/>
                <a:latin typeface="Century Gothic" panose="020B0502020202020204" pitchFamily="34" charset="0"/>
                <a:cs typeface="Arial" panose="020B0604020202020204" pitchFamily="34" charset="0"/>
              </a:rPr>
              <a:t>El Fideicomiso será administrado como un  fondo de capital privado cuyo objetivo principal es obtener recursos a través de la emisión de Certificados para invertir en proyectos de energía e infraestructura.</a:t>
            </a:r>
            <a:endParaRPr kumimoji="0" lang="es-MX" sz="1050" b="1" i="0" u="none" strike="noStrike" kern="0" cap="none" spc="0" normalizeH="0" baseline="0" noProof="0" dirty="0">
              <a:ln>
                <a:noFill/>
              </a:ln>
              <a:solidFill>
                <a:srgbClr val="818282">
                  <a:lumMod val="50000"/>
                </a:srgbClr>
              </a:solidFill>
              <a:effectLst/>
              <a:uLnTx/>
              <a:uFillTx/>
              <a:latin typeface="Century Gothic" panose="020B0502020202020204" pitchFamily="34" charset="0"/>
              <a:cs typeface="Arial" panose="020B0604020202020204" pitchFamily="34" charset="0"/>
            </a:endParaRPr>
          </a:p>
        </p:txBody>
      </p:sp>
      <p:sp>
        <p:nvSpPr>
          <p:cNvPr id="4" name="3 Marcador de número de diapositiva"/>
          <p:cNvSpPr>
            <a:spLocks noGrp="1"/>
          </p:cNvSpPr>
          <p:nvPr>
            <p:ph type="sldNum" sz="quarter" idx="12"/>
          </p:nvPr>
        </p:nvSpPr>
        <p:spPr>
          <a:xfrm>
            <a:off x="7010400" y="6492875"/>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9</a:t>
            </a:fld>
            <a:endParaRPr lang="es-ES" altLang="es-MX"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5964872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dirty="0" smtClean="0">
                <a:latin typeface="Century Gothic" panose="020B0502020202020204" pitchFamily="34" charset="0"/>
              </a:rPr>
              <a:t>Estrategia de Salida: Fibra E</a:t>
            </a:r>
            <a:endParaRPr lang="es-MX" sz="2000" dirty="0">
              <a:latin typeface="Century Gothic" pitchFamily="34" charset="0"/>
            </a:endParaRPr>
          </a:p>
        </p:txBody>
      </p:sp>
      <p:sp>
        <p:nvSpPr>
          <p:cNvPr id="3" name="2 Marcador de contenido"/>
          <p:cNvSpPr>
            <a:spLocks noGrp="1"/>
          </p:cNvSpPr>
          <p:nvPr>
            <p:ph idx="1"/>
          </p:nvPr>
        </p:nvSpPr>
        <p:spPr>
          <a:xfrm>
            <a:off x="328539" y="1018373"/>
            <a:ext cx="7462149" cy="65841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400" kern="0" dirty="0">
                <a:latin typeface="Century Gothic" panose="020B0502020202020204" pitchFamily="34" charset="0"/>
                <a:cs typeface="Arial" pitchFamily="34" charset="0"/>
              </a:rPr>
              <a:t>Para lograr maximizar la captura de valor para los Tenedores, Ainda </a:t>
            </a:r>
            <a:r>
              <a:rPr lang="es-MX" sz="1400" kern="0" dirty="0" smtClean="0">
                <a:latin typeface="Century Gothic" panose="020B0502020202020204" pitchFamily="34" charset="0"/>
                <a:cs typeface="Arial" pitchFamily="34" charset="0"/>
              </a:rPr>
              <a:t>  contempla </a:t>
            </a:r>
            <a:r>
              <a:rPr lang="es-MX" sz="1400" kern="0" dirty="0">
                <a:latin typeface="Century Gothic" panose="020B0502020202020204" pitchFamily="34" charset="0"/>
                <a:cs typeface="Arial" pitchFamily="34" charset="0"/>
              </a:rPr>
              <a:t>dos escenarios de desinversión a través de una Fibra E: Convertir el CKD a Fibra-E o transferir los activos a la Fibra-E</a:t>
            </a:r>
            <a:r>
              <a:rPr lang="es-MX" sz="1400" kern="0" dirty="0" smtClean="0">
                <a:latin typeface="Century Gothic" panose="020B0502020202020204" pitchFamily="34" charset="0"/>
                <a:cs typeface="Arial" pitchFamily="34" charset="0"/>
              </a:rPr>
              <a:t>.</a:t>
            </a:r>
            <a:endParaRPr lang="es-ES" sz="1600" dirty="0" smtClean="0">
              <a:latin typeface="Century Gothic" pitchFamily="34" charset="0"/>
            </a:endParaRPr>
          </a:p>
          <a:p>
            <a:pPr marL="180975" lvl="0" indent="-180975" algn="just">
              <a:spcBef>
                <a:spcPts val="0"/>
              </a:spcBef>
              <a:spcAft>
                <a:spcPts val="600"/>
              </a:spcAft>
              <a:buClr>
                <a:srgbClr val="CD0000"/>
              </a:buClr>
              <a:buSzPct val="110000"/>
              <a:buFont typeface="Arial" pitchFamily="34" charset="0"/>
              <a:buChar char="•"/>
            </a:pPr>
            <a:endParaRPr lang="es-ES" sz="1600" dirty="0" smtClean="0">
              <a:latin typeface="Century Gothic" pitchFamily="34" charset="0"/>
            </a:endParaRPr>
          </a:p>
        </p:txBody>
      </p:sp>
      <p:sp>
        <p:nvSpPr>
          <p:cNvPr id="31" name="Rectángulo 50"/>
          <p:cNvSpPr/>
          <p:nvPr/>
        </p:nvSpPr>
        <p:spPr bwMode="auto">
          <a:xfrm>
            <a:off x="332557" y="2091627"/>
            <a:ext cx="4103513" cy="1134764"/>
          </a:xfrm>
          <a:prstGeom prst="rect">
            <a:avLst/>
          </a:prstGeom>
          <a:noFill/>
          <a:ln w="19050" cap="flat" cmpd="sng" algn="ctr">
            <a:solidFill>
              <a:srgbClr val="007D6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s-MX" sz="1050" b="1" dirty="0" smtClean="0">
              <a:latin typeface="Century Gothic" panose="020B0502020202020204" pitchFamily="34" charset="0"/>
            </a:endParaRPr>
          </a:p>
        </p:txBody>
      </p:sp>
      <p:sp>
        <p:nvSpPr>
          <p:cNvPr id="33" name="Rectángulo 54"/>
          <p:cNvSpPr/>
          <p:nvPr/>
        </p:nvSpPr>
        <p:spPr bwMode="auto">
          <a:xfrm>
            <a:off x="4730867" y="2091627"/>
            <a:ext cx="4046097" cy="1134764"/>
          </a:xfrm>
          <a:prstGeom prst="rect">
            <a:avLst/>
          </a:prstGeom>
          <a:noFill/>
          <a:ln w="19050" cap="flat" cmpd="sng" algn="ctr">
            <a:solidFill>
              <a:srgbClr val="00329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s-MX" sz="1050" b="1" dirty="0" smtClean="0">
              <a:latin typeface="Century Gothic" panose="020B0502020202020204" pitchFamily="34" charset="0"/>
            </a:endParaRPr>
          </a:p>
        </p:txBody>
      </p:sp>
      <p:sp>
        <p:nvSpPr>
          <p:cNvPr id="34" name="Rectángulo 55"/>
          <p:cNvSpPr/>
          <p:nvPr/>
        </p:nvSpPr>
        <p:spPr bwMode="auto">
          <a:xfrm>
            <a:off x="332557" y="3290650"/>
            <a:ext cx="4103513" cy="1505622"/>
          </a:xfrm>
          <a:prstGeom prst="rect">
            <a:avLst/>
          </a:prstGeom>
          <a:no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MX" sz="1050" b="1" i="0" u="none" strike="noStrike" kern="0" cap="none" spc="0" normalizeH="0" baseline="0" noProof="0" dirty="0" smtClean="0">
              <a:ln>
                <a:noFill/>
              </a:ln>
              <a:effectLst/>
              <a:uLnTx/>
              <a:uFillTx/>
              <a:latin typeface="Century Gothic" panose="020B0502020202020204" pitchFamily="34" charset="0"/>
            </a:endParaRPr>
          </a:p>
        </p:txBody>
      </p:sp>
      <p:sp>
        <p:nvSpPr>
          <p:cNvPr id="35" name="Rectángulo 56"/>
          <p:cNvSpPr/>
          <p:nvPr/>
        </p:nvSpPr>
        <p:spPr bwMode="auto">
          <a:xfrm>
            <a:off x="4730867" y="3290650"/>
            <a:ext cx="4046097" cy="1505622"/>
          </a:xfrm>
          <a:prstGeom prst="rect">
            <a:avLst/>
          </a:prstGeom>
          <a:noFill/>
          <a:ln w="19050" cap="flat" cmpd="sng" algn="ctr">
            <a:solidFill>
              <a:srgbClr val="81828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MX" sz="1050" b="1" i="0" u="none" strike="noStrike" kern="0" cap="none" spc="0" normalizeH="0" baseline="0" noProof="0" dirty="0" smtClean="0">
              <a:ln>
                <a:noFill/>
              </a:ln>
              <a:effectLst/>
              <a:uLnTx/>
              <a:uFillTx/>
              <a:latin typeface="Century Gothic" panose="020B0502020202020204" pitchFamily="34" charset="0"/>
            </a:endParaRPr>
          </a:p>
        </p:txBody>
      </p:sp>
      <p:sp>
        <p:nvSpPr>
          <p:cNvPr id="36" name="Rectángulo 57"/>
          <p:cNvSpPr/>
          <p:nvPr/>
        </p:nvSpPr>
        <p:spPr bwMode="auto">
          <a:xfrm>
            <a:off x="324853" y="4856340"/>
            <a:ext cx="8452111" cy="1656184"/>
          </a:xfrm>
          <a:prstGeom prst="rect">
            <a:avLst/>
          </a:prstGeom>
          <a:solidFill>
            <a:srgbClr val="FFFFFF"/>
          </a:solidFill>
          <a:ln w="1905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s-MX" sz="1050" b="1" i="0" u="none" strike="noStrike" kern="0" cap="none" spc="0" normalizeH="0" baseline="0" noProof="0" dirty="0" smtClean="0">
              <a:ln>
                <a:noFill/>
              </a:ln>
              <a:effectLst/>
              <a:uLnTx/>
              <a:uFillTx/>
              <a:latin typeface="Century Gothic" panose="020B0502020202020204" pitchFamily="34" charset="0"/>
            </a:endParaRPr>
          </a:p>
        </p:txBody>
      </p:sp>
      <p:sp>
        <p:nvSpPr>
          <p:cNvPr id="37" name="53 Rectángulo"/>
          <p:cNvSpPr/>
          <p:nvPr/>
        </p:nvSpPr>
        <p:spPr>
          <a:xfrm>
            <a:off x="1067488" y="3494440"/>
            <a:ext cx="3131676" cy="1098043"/>
          </a:xfrm>
          <a:prstGeom prst="rect">
            <a:avLst/>
          </a:prstGeom>
          <a:noFill/>
          <a:ln>
            <a:noFill/>
          </a:ln>
          <a:effectLst/>
        </p:spPr>
        <p:txBody>
          <a:bodyPr spcFirstLastPara="0" vert="horz" wrap="square" lIns="19050" tIns="12700" rIns="19050" bIns="12700" numCol="1" spcCol="1270" anchor="ctr" anchorCtr="0">
            <a:noAutofit/>
          </a:bodyPr>
          <a:lstStyle/>
          <a:p>
            <a:pPr marL="0" marR="0" lvl="0" indent="0" defTabSz="444500" eaLnBrk="1" fontAlgn="base" latinLnBrk="0" hangingPunct="1">
              <a:lnSpc>
                <a:spcPct val="90000"/>
              </a:lnSpc>
              <a:spcBef>
                <a:spcPct val="0"/>
              </a:spcBef>
              <a:spcAft>
                <a:spcPct val="35000"/>
              </a:spcAft>
              <a:buClrTx/>
              <a:buSzTx/>
              <a:buFontTx/>
              <a:buNone/>
              <a:tabLst/>
              <a:defRPr/>
            </a:pPr>
            <a:r>
              <a:rPr kumimoji="0" lang="es-MX" sz="1300" b="0" i="0" u="none" strike="noStrike" kern="0" cap="none" spc="0" normalizeH="0" baseline="0" noProof="0" dirty="0" smtClean="0">
                <a:ln>
                  <a:noFill/>
                </a:ln>
                <a:effectLst/>
                <a:uLnTx/>
                <a:uFillTx/>
                <a:latin typeface="Century Gothic" panose="020B0502020202020204" pitchFamily="34" charset="0"/>
              </a:rPr>
              <a:t>El Fiduciario deberá distribuir entre los Tenedores, cuando menos una vez al año y a más tardar el 15 de marzo, al menos el 95% del resultado fiscal.</a:t>
            </a:r>
          </a:p>
        </p:txBody>
      </p:sp>
      <p:sp>
        <p:nvSpPr>
          <p:cNvPr id="38" name="53 Rectángulo"/>
          <p:cNvSpPr/>
          <p:nvPr/>
        </p:nvSpPr>
        <p:spPr>
          <a:xfrm>
            <a:off x="1067488" y="2078873"/>
            <a:ext cx="3368582" cy="1145017"/>
          </a:xfrm>
          <a:prstGeom prst="rect">
            <a:avLst/>
          </a:prstGeom>
          <a:noFill/>
          <a:ln>
            <a:noFill/>
          </a:ln>
          <a:effectLst/>
        </p:spPr>
        <p:txBody>
          <a:bodyPr spcFirstLastPara="0" vert="horz" wrap="square" lIns="19050" tIns="12700" rIns="19050" bIns="12700" numCol="1" spcCol="1270" anchor="ctr" anchorCtr="0">
            <a:noAutofit/>
          </a:bodyPr>
          <a:lstStyle/>
          <a:p>
            <a:pPr marL="0" marR="0" lvl="0" indent="0" defTabSz="444500" eaLnBrk="1" fontAlgn="base" latinLnBrk="0" hangingPunct="1">
              <a:lnSpc>
                <a:spcPct val="90000"/>
              </a:lnSpc>
              <a:spcBef>
                <a:spcPct val="0"/>
              </a:spcBef>
              <a:spcAft>
                <a:spcPct val="35000"/>
              </a:spcAft>
              <a:buClrTx/>
              <a:buSzTx/>
              <a:buFontTx/>
              <a:buNone/>
              <a:tabLst/>
              <a:defRPr/>
            </a:pPr>
            <a:r>
              <a:rPr kumimoji="0" lang="es-MX" sz="1300" b="0" i="0" u="none" strike="noStrike" kern="0" cap="none" spc="0" normalizeH="0" baseline="0" noProof="0" dirty="0" smtClean="0">
                <a:ln>
                  <a:noFill/>
                </a:ln>
                <a:effectLst/>
                <a:uLnTx/>
                <a:uFillTx/>
                <a:latin typeface="Century Gothic" panose="020B0502020202020204" pitchFamily="34" charset="0"/>
              </a:rPr>
              <a:t>Al menos 70% del valor promedio anual del patrimonio de la Fibra E deberá estar invertido en acciones de las Sociedades Promovidas que a su vez cumplan con el requisito de “actividad exclusiva”. </a:t>
            </a:r>
          </a:p>
        </p:txBody>
      </p:sp>
      <p:sp>
        <p:nvSpPr>
          <p:cNvPr id="39" name="53 Rectángulo"/>
          <p:cNvSpPr/>
          <p:nvPr/>
        </p:nvSpPr>
        <p:spPr>
          <a:xfrm>
            <a:off x="5387969" y="2083127"/>
            <a:ext cx="3326017" cy="1136509"/>
          </a:xfrm>
          <a:prstGeom prst="rect">
            <a:avLst/>
          </a:prstGeom>
          <a:noFill/>
          <a:ln>
            <a:noFill/>
          </a:ln>
          <a:effectLst/>
        </p:spPr>
        <p:txBody>
          <a:bodyPr spcFirstLastPara="0" vert="horz" wrap="square" lIns="19050" tIns="12700" rIns="19050" bIns="12700" numCol="1" spcCol="1270" anchor="ctr" anchorCtr="0">
            <a:noAutofit/>
          </a:bodyPr>
          <a:lstStyle/>
          <a:p>
            <a:pPr marL="0" marR="0" lvl="0" indent="0" defTabSz="444500" eaLnBrk="1" fontAlgn="base" latinLnBrk="0" hangingPunct="1">
              <a:lnSpc>
                <a:spcPct val="90000"/>
              </a:lnSpc>
              <a:spcBef>
                <a:spcPct val="0"/>
              </a:spcBef>
              <a:spcAft>
                <a:spcPct val="35000"/>
              </a:spcAft>
              <a:buClrTx/>
              <a:buSzTx/>
              <a:buFontTx/>
              <a:buNone/>
              <a:tabLst/>
              <a:defRPr/>
            </a:pPr>
            <a:r>
              <a:rPr kumimoji="0" lang="es-MX" sz="1300" b="0" i="0" u="none" strike="noStrike" kern="0" cap="none" spc="0" normalizeH="0" baseline="0" noProof="0" dirty="0" smtClean="0">
                <a:ln>
                  <a:noFill/>
                </a:ln>
                <a:effectLst/>
                <a:uLnTx/>
                <a:uFillTx/>
                <a:latin typeface="Century Gothic" panose="020B0502020202020204" pitchFamily="34" charset="0"/>
              </a:rPr>
              <a:t>Por lo menos 90% de los ingresos acumulables anuales de las Sociedades Promovidas deberán derivarse de las “actividades exclusivas”.</a:t>
            </a:r>
          </a:p>
        </p:txBody>
      </p:sp>
      <p:sp>
        <p:nvSpPr>
          <p:cNvPr id="40" name="53 Rectángulo"/>
          <p:cNvSpPr/>
          <p:nvPr/>
        </p:nvSpPr>
        <p:spPr>
          <a:xfrm>
            <a:off x="5436096" y="3288276"/>
            <a:ext cx="3277890" cy="1585928"/>
          </a:xfrm>
          <a:prstGeom prst="rect">
            <a:avLst/>
          </a:prstGeom>
          <a:noFill/>
          <a:ln>
            <a:noFill/>
          </a:ln>
          <a:effectLst/>
        </p:spPr>
        <p:txBody>
          <a:bodyPr spcFirstLastPara="0" vert="horz" wrap="square" lIns="19050" tIns="12700" rIns="19050" bIns="12700" numCol="1" spcCol="1270" anchor="ctr" anchorCtr="0">
            <a:noAutofit/>
          </a:bodyPr>
          <a:lstStyle/>
          <a:p>
            <a:pPr marL="0" marR="0" lvl="0" indent="0" defTabSz="444500" eaLnBrk="1" fontAlgn="base" latinLnBrk="0" hangingPunct="1">
              <a:lnSpc>
                <a:spcPct val="90000"/>
              </a:lnSpc>
              <a:spcBef>
                <a:spcPct val="0"/>
              </a:spcBef>
              <a:spcAft>
                <a:spcPct val="35000"/>
              </a:spcAft>
              <a:buClrTx/>
              <a:buSzTx/>
              <a:buFontTx/>
              <a:buNone/>
              <a:tabLst/>
              <a:defRPr/>
            </a:pPr>
            <a:r>
              <a:rPr kumimoji="0" lang="es-MX" sz="1300" b="0" i="0" u="none" strike="noStrike" kern="0" cap="none" spc="0" normalizeH="0" baseline="0" noProof="0" dirty="0" smtClean="0">
                <a:ln>
                  <a:noFill/>
                </a:ln>
                <a:effectLst/>
                <a:uLnTx/>
                <a:uFillTx/>
                <a:latin typeface="Century Gothic" panose="020B0502020202020204" pitchFamily="34" charset="0"/>
              </a:rPr>
              <a:t>En ningún caso, más de 25% del valor contable promedio de los activos no monetarios de las Sociedades Promovidas podrá estar invertido en activos que tengan menos de 12 meses de haber sido adquiridos y puestos en operación.</a:t>
            </a:r>
          </a:p>
        </p:txBody>
      </p:sp>
      <p:sp>
        <p:nvSpPr>
          <p:cNvPr id="41" name="53 Rectángulo"/>
          <p:cNvSpPr/>
          <p:nvPr/>
        </p:nvSpPr>
        <p:spPr>
          <a:xfrm>
            <a:off x="1259632" y="4847052"/>
            <a:ext cx="7088868" cy="1688225"/>
          </a:xfrm>
          <a:prstGeom prst="rect">
            <a:avLst/>
          </a:prstGeom>
          <a:noFill/>
          <a:ln>
            <a:noFill/>
          </a:ln>
          <a:effectLst/>
        </p:spPr>
        <p:txBody>
          <a:bodyPr spcFirstLastPara="0" vert="horz" wrap="square" lIns="19050" tIns="12700" rIns="19050" bIns="12700" numCol="1" spcCol="1270" anchor="ctr" anchorCtr="0">
            <a:noAutofit/>
          </a:bodyPr>
          <a:lstStyle/>
          <a:p>
            <a:pPr marL="0" marR="0" lvl="0" indent="0" algn="ctr" defTabSz="444500" eaLnBrk="1" fontAlgn="base" latinLnBrk="0" hangingPunct="1">
              <a:lnSpc>
                <a:spcPct val="90000"/>
              </a:lnSpc>
              <a:spcBef>
                <a:spcPct val="0"/>
              </a:spcBef>
              <a:spcAft>
                <a:spcPct val="35000"/>
              </a:spcAft>
              <a:buClrTx/>
              <a:buSzTx/>
              <a:buFontTx/>
              <a:buNone/>
              <a:tabLst/>
              <a:defRPr/>
            </a:pPr>
            <a:r>
              <a:rPr kumimoji="0" lang="es-MX" sz="1400" b="0" i="0" u="none" strike="noStrike" kern="0" cap="none" spc="0" normalizeH="0" baseline="0" noProof="0" dirty="0" smtClean="0">
                <a:ln>
                  <a:noFill/>
                </a:ln>
                <a:effectLst/>
                <a:uLnTx/>
                <a:uFillTx/>
                <a:latin typeface="Century Gothic" panose="020B0502020202020204" pitchFamily="34" charset="0"/>
              </a:rPr>
              <a:t>Los accionistas de la Sociedad Promovida deberán manifestar que: </a:t>
            </a:r>
          </a:p>
          <a:p>
            <a:pPr marL="400050" marR="0" lvl="0" indent="-400050" algn="just" defTabSz="444500" eaLnBrk="1" fontAlgn="base" latinLnBrk="0" hangingPunct="1">
              <a:lnSpc>
                <a:spcPct val="90000"/>
              </a:lnSpc>
              <a:spcBef>
                <a:spcPct val="0"/>
              </a:spcBef>
              <a:spcAft>
                <a:spcPct val="35000"/>
              </a:spcAft>
              <a:buClrTx/>
              <a:buSzTx/>
              <a:buFont typeface="+mj-lt"/>
              <a:buAutoNum type="romanLcPeriod"/>
              <a:tabLst/>
              <a:defRPr/>
            </a:pPr>
            <a:r>
              <a:rPr kumimoji="0" lang="es-MX" sz="1200" b="0" i="0" u="none" strike="noStrike" kern="0" cap="none" spc="0" normalizeH="0" baseline="0" noProof="0" dirty="0" smtClean="0">
                <a:ln>
                  <a:noFill/>
                </a:ln>
                <a:effectLst/>
                <a:uLnTx/>
                <a:uFillTx/>
                <a:latin typeface="Century Gothic" panose="020B0502020202020204" pitchFamily="34" charset="0"/>
              </a:rPr>
              <a:t>aceptan disminuir sus pérdidas fiscales pendientes de amortizar de ejercicios anteriores; </a:t>
            </a:r>
          </a:p>
          <a:p>
            <a:pPr marL="400050" marR="0" lvl="0" indent="-400050" algn="just" defTabSz="444500" eaLnBrk="1" fontAlgn="base" latinLnBrk="0" hangingPunct="1">
              <a:lnSpc>
                <a:spcPct val="90000"/>
              </a:lnSpc>
              <a:spcBef>
                <a:spcPct val="0"/>
              </a:spcBef>
              <a:spcAft>
                <a:spcPct val="35000"/>
              </a:spcAft>
              <a:buClrTx/>
              <a:buSzTx/>
              <a:buFont typeface="+mj-lt"/>
              <a:buAutoNum type="romanLcPeriod"/>
              <a:tabLst/>
              <a:defRPr/>
            </a:pPr>
            <a:r>
              <a:rPr kumimoji="0" lang="es-MX" sz="1200" b="0" i="0" u="none" strike="noStrike" kern="0" cap="none" spc="0" normalizeH="0" baseline="0" noProof="0" dirty="0" smtClean="0">
                <a:ln>
                  <a:noFill/>
                </a:ln>
                <a:effectLst/>
                <a:uLnTx/>
                <a:uFillTx/>
                <a:latin typeface="Century Gothic" panose="020B0502020202020204" pitchFamily="34" charset="0"/>
              </a:rPr>
              <a:t>asumen responsabilidad solidaria con la Sociedad Promovida hasta por el monto del ISR causado con motivo de la aplicación de este régimen; </a:t>
            </a:r>
          </a:p>
          <a:p>
            <a:pPr marL="400050" marR="0" lvl="0" indent="-400050" algn="just" defTabSz="444500" eaLnBrk="1" fontAlgn="base" latinLnBrk="0" hangingPunct="1">
              <a:lnSpc>
                <a:spcPct val="90000"/>
              </a:lnSpc>
              <a:spcBef>
                <a:spcPct val="0"/>
              </a:spcBef>
              <a:spcAft>
                <a:spcPct val="35000"/>
              </a:spcAft>
              <a:buClrTx/>
              <a:buSzTx/>
              <a:buFont typeface="+mj-lt"/>
              <a:buAutoNum type="romanLcPeriod"/>
              <a:tabLst/>
              <a:defRPr/>
            </a:pPr>
            <a:r>
              <a:rPr kumimoji="0" lang="es-MX" sz="1200" b="0" i="0" u="none" strike="noStrike" kern="0" cap="none" spc="0" normalizeH="0" baseline="0" noProof="0" dirty="0" smtClean="0">
                <a:ln>
                  <a:noFill/>
                </a:ln>
                <a:effectLst/>
                <a:uLnTx/>
                <a:uFillTx/>
                <a:latin typeface="Century Gothic" panose="020B0502020202020204" pitchFamily="34" charset="0"/>
              </a:rPr>
              <a:t>asumen responsabilidad solidaria respecto de obligaciones fiscales de la Sociedad Promovida; y </a:t>
            </a:r>
          </a:p>
          <a:p>
            <a:pPr marL="400050" marR="0" lvl="0" indent="-400050" algn="just" defTabSz="444500" eaLnBrk="1" fontAlgn="base" latinLnBrk="0" hangingPunct="1">
              <a:lnSpc>
                <a:spcPct val="90000"/>
              </a:lnSpc>
              <a:spcBef>
                <a:spcPct val="0"/>
              </a:spcBef>
              <a:spcAft>
                <a:spcPct val="35000"/>
              </a:spcAft>
              <a:buClrTx/>
              <a:buSzTx/>
              <a:buFont typeface="+mj-lt"/>
              <a:buAutoNum type="romanLcPeriod"/>
              <a:tabLst/>
              <a:defRPr/>
            </a:pPr>
            <a:r>
              <a:rPr kumimoji="0" lang="es-MX" sz="1200" b="0" i="0" u="none" strike="noStrike" kern="0" cap="none" spc="0" normalizeH="0" baseline="0" noProof="0" dirty="0" smtClean="0">
                <a:ln>
                  <a:noFill/>
                </a:ln>
                <a:effectLst/>
                <a:uLnTx/>
                <a:uFillTx/>
                <a:latin typeface="Century Gothic" panose="020B0502020202020204" pitchFamily="34" charset="0"/>
              </a:rPr>
              <a:t>que asumen la obligación de someterse a las reglas de distribución de la Sociedad Promovida. </a:t>
            </a:r>
          </a:p>
        </p:txBody>
      </p:sp>
      <p:sp>
        <p:nvSpPr>
          <p:cNvPr id="42" name="3 Rectángulo"/>
          <p:cNvSpPr/>
          <p:nvPr/>
        </p:nvSpPr>
        <p:spPr>
          <a:xfrm>
            <a:off x="365833" y="1676789"/>
            <a:ext cx="8396279" cy="384700"/>
          </a:xfrm>
          <a:prstGeom prst="rect">
            <a:avLst/>
          </a:prstGeom>
          <a:no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800" b="1" i="0" u="none" strike="noStrike" kern="0" cap="none" spc="0" normalizeH="0" baseline="0" noProof="0" dirty="0" smtClean="0">
                <a:ln>
                  <a:noFill/>
                </a:ln>
                <a:effectLst/>
                <a:uLnTx/>
                <a:uFillTx/>
                <a:latin typeface="Century Gothic" panose="020B0502020202020204" pitchFamily="34" charset="0"/>
                <a:cs typeface="Arial" pitchFamily="34" charset="0"/>
              </a:rPr>
              <a:t>Principales requisitos para la aplicación del Régimen</a:t>
            </a:r>
          </a:p>
        </p:txBody>
      </p:sp>
      <p:sp>
        <p:nvSpPr>
          <p:cNvPr id="43" name="Elipse 58"/>
          <p:cNvSpPr/>
          <p:nvPr/>
        </p:nvSpPr>
        <p:spPr bwMode="auto">
          <a:xfrm>
            <a:off x="542550" y="2478989"/>
            <a:ext cx="324308" cy="360040"/>
          </a:xfrm>
          <a:prstGeom prst="ellipse">
            <a:avLst/>
          </a:prstGeom>
          <a:noFill/>
          <a:ln w="9525" cap="flat" cmpd="sng" algn="ctr">
            <a:solidFill>
              <a:srgbClr val="4E626C">
                <a:lumMod val="75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050" b="1" i="0" u="none" strike="noStrike" kern="0" cap="none" spc="0" normalizeH="0" baseline="0" noProof="0" dirty="0" smtClean="0">
                <a:ln>
                  <a:noFill/>
                </a:ln>
                <a:effectLst/>
                <a:uLnTx/>
                <a:uFillTx/>
                <a:latin typeface="Century Gothic" panose="020B0502020202020204" pitchFamily="34" charset="0"/>
              </a:rPr>
              <a:t>1</a:t>
            </a:r>
          </a:p>
        </p:txBody>
      </p:sp>
      <p:sp>
        <p:nvSpPr>
          <p:cNvPr id="44" name="Elipse 59"/>
          <p:cNvSpPr/>
          <p:nvPr/>
        </p:nvSpPr>
        <p:spPr bwMode="auto">
          <a:xfrm>
            <a:off x="4891840" y="2471361"/>
            <a:ext cx="324308" cy="360040"/>
          </a:xfrm>
          <a:prstGeom prst="ellipse">
            <a:avLst/>
          </a:prstGeom>
          <a:noFill/>
          <a:ln w="9525" cap="flat" cmpd="sng" algn="ctr">
            <a:solidFill>
              <a:srgbClr val="00329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r>
              <a:rPr lang="es-MX" sz="1050" b="1" dirty="0" smtClean="0">
                <a:latin typeface="Century Gothic" panose="020B0502020202020204" pitchFamily="34" charset="0"/>
              </a:rPr>
              <a:t>2</a:t>
            </a:r>
          </a:p>
        </p:txBody>
      </p:sp>
      <p:sp>
        <p:nvSpPr>
          <p:cNvPr id="45" name="Elipse 65"/>
          <p:cNvSpPr/>
          <p:nvPr/>
        </p:nvSpPr>
        <p:spPr bwMode="auto">
          <a:xfrm>
            <a:off x="4891840" y="3848948"/>
            <a:ext cx="324308" cy="360040"/>
          </a:xfrm>
          <a:prstGeom prst="ellipse">
            <a:avLst/>
          </a:prstGeom>
          <a:noFill/>
          <a:ln w="9525" cap="flat" cmpd="sng" algn="ctr">
            <a:solidFill>
              <a:srgbClr val="81828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050" b="1" i="0" u="none" strike="noStrike" kern="0" cap="none" spc="0" normalizeH="0" baseline="0" noProof="0" dirty="0" smtClean="0">
                <a:ln>
                  <a:noFill/>
                </a:ln>
                <a:effectLst/>
                <a:uLnTx/>
                <a:uFillTx/>
                <a:latin typeface="Century Gothic" panose="020B0502020202020204" pitchFamily="34" charset="0"/>
              </a:rPr>
              <a:t>4</a:t>
            </a:r>
          </a:p>
        </p:txBody>
      </p:sp>
      <p:sp>
        <p:nvSpPr>
          <p:cNvPr id="46" name="Elipse 66"/>
          <p:cNvSpPr/>
          <p:nvPr/>
        </p:nvSpPr>
        <p:spPr bwMode="auto">
          <a:xfrm>
            <a:off x="542550" y="3901220"/>
            <a:ext cx="324308" cy="360040"/>
          </a:xfrm>
          <a:prstGeom prst="ellipse">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s-MX" sz="1050" b="1" i="0" u="none" strike="noStrike" kern="0" cap="none" spc="0" normalizeH="0" baseline="0" noProof="0" dirty="0" smtClean="0">
                <a:ln>
                  <a:noFill/>
                </a:ln>
                <a:effectLst/>
                <a:uLnTx/>
                <a:uFillTx/>
                <a:latin typeface="Century Gothic" panose="020B0502020202020204" pitchFamily="34" charset="0"/>
              </a:rPr>
              <a:t>3</a:t>
            </a:r>
          </a:p>
        </p:txBody>
      </p:sp>
      <p:sp>
        <p:nvSpPr>
          <p:cNvPr id="47" name="Elipse 67"/>
          <p:cNvSpPr/>
          <p:nvPr/>
        </p:nvSpPr>
        <p:spPr bwMode="auto">
          <a:xfrm>
            <a:off x="590678" y="5523810"/>
            <a:ext cx="324308" cy="360040"/>
          </a:xfrm>
          <a:prstGeom prst="ellipse">
            <a:avLst/>
          </a:prstGeom>
          <a:no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r>
              <a:rPr lang="es-MX" sz="1050" b="1" dirty="0" smtClean="0">
                <a:latin typeface="Century Gothic" panose="020B0502020202020204" pitchFamily="34" charset="0"/>
              </a:rPr>
              <a:t>5</a:t>
            </a:r>
          </a:p>
        </p:txBody>
      </p:sp>
      <p:pic>
        <p:nvPicPr>
          <p:cNvPr id="4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6018255" y="993988"/>
            <a:ext cx="634641" cy="244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arcador de número de diapositiva"/>
          <p:cNvSpPr>
            <a:spLocks noGrp="1"/>
          </p:cNvSpPr>
          <p:nvPr>
            <p:ph type="sldNum" sz="quarter" idx="12"/>
          </p:nvPr>
        </p:nvSpPr>
        <p:spPr>
          <a:xfrm>
            <a:off x="7010400" y="6472174"/>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10</a:t>
            </a:fld>
            <a:endParaRPr lang="es-ES" altLang="es-MX"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40597747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dirty="0">
                <a:latin typeface="Century Gothic" panose="020B0502020202020204" pitchFamily="34" charset="0"/>
              </a:rPr>
              <a:t>Ventajas </a:t>
            </a:r>
            <a:r>
              <a:rPr lang="es-MX" sz="2000" dirty="0" smtClean="0">
                <a:latin typeface="Century Gothic" pitchFamily="34" charset="0"/>
              </a:rPr>
              <a:t>Competitivas </a:t>
            </a:r>
            <a:r>
              <a:rPr lang="es-MX" sz="2000" dirty="0">
                <a:latin typeface="Century Gothic" pitchFamily="34" charset="0"/>
              </a:rPr>
              <a:t>(1/2)</a:t>
            </a:r>
          </a:p>
        </p:txBody>
      </p:sp>
      <p:sp>
        <p:nvSpPr>
          <p:cNvPr id="3" name="2 Marcador de contenido"/>
          <p:cNvSpPr>
            <a:spLocks noGrp="1"/>
          </p:cNvSpPr>
          <p:nvPr>
            <p:ph idx="1"/>
          </p:nvPr>
        </p:nvSpPr>
        <p:spPr>
          <a:xfrm>
            <a:off x="144000" y="1018373"/>
            <a:ext cx="8341001" cy="28145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400" kern="0" dirty="0">
                <a:latin typeface="Century Gothic" panose="020B0502020202020204" pitchFamily="34" charset="0"/>
                <a:cs typeface="Arial" pitchFamily="34" charset="0"/>
              </a:rPr>
              <a:t>Ainda   está estructurado de tal forma que le permite diferenciarse de otros fondos.</a:t>
            </a:r>
          </a:p>
          <a:p>
            <a:pPr marL="180975" lvl="0" indent="-180975" algn="just">
              <a:spcBef>
                <a:spcPts val="0"/>
              </a:spcBef>
              <a:spcAft>
                <a:spcPts val="600"/>
              </a:spcAft>
              <a:buClr>
                <a:srgbClr val="CD0000"/>
              </a:buClr>
              <a:buSzPct val="110000"/>
              <a:buFont typeface="Arial" pitchFamily="34" charset="0"/>
              <a:buChar char="•"/>
            </a:pPr>
            <a:endParaRPr lang="es-ES" sz="1600" dirty="0" smtClean="0">
              <a:latin typeface="Century Gothic" pitchFamily="34" charset="0"/>
            </a:endParaRPr>
          </a:p>
        </p:txBody>
      </p:sp>
      <p:pic>
        <p:nvPicPr>
          <p:cNvPr id="4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85050" y="945340"/>
            <a:ext cx="634641" cy="354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1" name="20 Tabla"/>
          <p:cNvGraphicFramePr>
            <a:graphicFrameLocks noGrp="1"/>
          </p:cNvGraphicFramePr>
          <p:nvPr>
            <p:extLst>
              <p:ext uri="{D42A27DB-BD31-4B8C-83A1-F6EECF244321}">
                <p14:modId xmlns:p14="http://schemas.microsoft.com/office/powerpoint/2010/main" val="3414057855"/>
              </p:ext>
            </p:extLst>
          </p:nvPr>
        </p:nvGraphicFramePr>
        <p:xfrm>
          <a:off x="144000" y="1447974"/>
          <a:ext cx="8824213" cy="5038378"/>
        </p:xfrm>
        <a:graphic>
          <a:graphicData uri="http://schemas.openxmlformats.org/drawingml/2006/table">
            <a:tbl>
              <a:tblPr firstRow="1" bandRow="1"/>
              <a:tblGrid>
                <a:gridCol w="1368893"/>
                <a:gridCol w="7455320"/>
              </a:tblGrid>
              <a:tr h="332211">
                <a:tc>
                  <a:txBody>
                    <a:bodyPr/>
                    <a:lstStyle>
                      <a:lvl1pPr marL="0" algn="l" defTabSz="457200" rtl="0" eaLnBrk="1" latinLnBrk="0" hangingPunct="1">
                        <a:defRPr sz="1800" b="1" kern="1200">
                          <a:solidFill>
                            <a:schemeClr val="tx1"/>
                          </a:solidFill>
                          <a:latin typeface="Arial"/>
                        </a:defRPr>
                      </a:lvl1pPr>
                      <a:lvl2pPr marL="457200" algn="l" defTabSz="457200" rtl="0" eaLnBrk="1" latinLnBrk="0" hangingPunct="1">
                        <a:defRPr sz="1800" b="1" kern="1200">
                          <a:solidFill>
                            <a:schemeClr val="tx1"/>
                          </a:solidFill>
                          <a:latin typeface="Arial"/>
                        </a:defRPr>
                      </a:lvl2pPr>
                      <a:lvl3pPr marL="914400" algn="l" defTabSz="457200" rtl="0" eaLnBrk="1" latinLnBrk="0" hangingPunct="1">
                        <a:defRPr sz="1800" b="1" kern="1200">
                          <a:solidFill>
                            <a:schemeClr val="tx1"/>
                          </a:solidFill>
                          <a:latin typeface="Arial"/>
                        </a:defRPr>
                      </a:lvl3pPr>
                      <a:lvl4pPr marL="1371600" algn="l" defTabSz="457200" rtl="0" eaLnBrk="1" latinLnBrk="0" hangingPunct="1">
                        <a:defRPr sz="1800" b="1" kern="1200">
                          <a:solidFill>
                            <a:schemeClr val="tx1"/>
                          </a:solidFill>
                          <a:latin typeface="Arial"/>
                        </a:defRPr>
                      </a:lvl4pPr>
                      <a:lvl5pPr marL="1828800" algn="l" defTabSz="457200" rtl="0" eaLnBrk="1" latinLnBrk="0" hangingPunct="1">
                        <a:defRPr sz="1800" b="1" kern="1200">
                          <a:solidFill>
                            <a:schemeClr val="tx1"/>
                          </a:solidFill>
                          <a:latin typeface="Arial"/>
                        </a:defRPr>
                      </a:lvl5pPr>
                      <a:lvl6pPr marL="2286000" algn="l" defTabSz="457200" rtl="0" eaLnBrk="1" latinLnBrk="0" hangingPunct="1">
                        <a:defRPr sz="1800" b="1" kern="1200">
                          <a:solidFill>
                            <a:schemeClr val="tx1"/>
                          </a:solidFill>
                          <a:latin typeface="Arial"/>
                        </a:defRPr>
                      </a:lvl6pPr>
                      <a:lvl7pPr marL="2743200" algn="l" defTabSz="457200" rtl="0" eaLnBrk="1" latinLnBrk="0" hangingPunct="1">
                        <a:defRPr sz="1800" b="1" kern="1200">
                          <a:solidFill>
                            <a:schemeClr val="tx1"/>
                          </a:solidFill>
                          <a:latin typeface="Arial"/>
                        </a:defRPr>
                      </a:lvl7pPr>
                      <a:lvl8pPr marL="3200400" algn="l" defTabSz="457200" rtl="0" eaLnBrk="1" latinLnBrk="0" hangingPunct="1">
                        <a:defRPr sz="1800" b="1" kern="1200">
                          <a:solidFill>
                            <a:schemeClr val="tx1"/>
                          </a:solidFill>
                          <a:latin typeface="Arial"/>
                        </a:defRPr>
                      </a:lvl8pPr>
                      <a:lvl9pPr marL="3657600" algn="l" defTabSz="457200" rtl="0" eaLnBrk="1" latinLnBrk="0" hangingPunct="1">
                        <a:defRPr sz="1800" b="1" kern="1200">
                          <a:solidFill>
                            <a:schemeClr val="tx1"/>
                          </a:solidFill>
                          <a:latin typeface="Arial"/>
                        </a:defRPr>
                      </a:lvl9pPr>
                    </a:lstStyle>
                    <a:p>
                      <a:pPr algn="ctr"/>
                      <a:r>
                        <a:rPr lang="es-MX" sz="1400" noProof="0" dirty="0" smtClean="0">
                          <a:latin typeface="Century Gothic" panose="020B0502020202020204" pitchFamily="34" charset="0"/>
                        </a:rPr>
                        <a:t>Concepto</a:t>
                      </a:r>
                      <a:endParaRPr lang="es-MX" sz="1400" noProof="0" dirty="0">
                        <a:latin typeface="Century Gothic" panose="020B0502020202020204" pitchFamily="34" charset="0"/>
                      </a:endParaRPr>
                    </a:p>
                  </a:txBody>
                  <a:tcPr anchor="ctr">
                    <a:lnL>
                      <a:noFill/>
                    </a:lnL>
                    <a:lnR>
                      <a:no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tx1"/>
                          </a:solidFill>
                          <a:latin typeface="Arial"/>
                        </a:defRPr>
                      </a:lvl1pPr>
                      <a:lvl2pPr marL="457200" algn="l" defTabSz="457200" rtl="0" eaLnBrk="1" latinLnBrk="0" hangingPunct="1">
                        <a:defRPr sz="1800" b="1" kern="1200">
                          <a:solidFill>
                            <a:schemeClr val="tx1"/>
                          </a:solidFill>
                          <a:latin typeface="Arial"/>
                        </a:defRPr>
                      </a:lvl2pPr>
                      <a:lvl3pPr marL="914400" algn="l" defTabSz="457200" rtl="0" eaLnBrk="1" latinLnBrk="0" hangingPunct="1">
                        <a:defRPr sz="1800" b="1" kern="1200">
                          <a:solidFill>
                            <a:schemeClr val="tx1"/>
                          </a:solidFill>
                          <a:latin typeface="Arial"/>
                        </a:defRPr>
                      </a:lvl3pPr>
                      <a:lvl4pPr marL="1371600" algn="l" defTabSz="457200" rtl="0" eaLnBrk="1" latinLnBrk="0" hangingPunct="1">
                        <a:defRPr sz="1800" b="1" kern="1200">
                          <a:solidFill>
                            <a:schemeClr val="tx1"/>
                          </a:solidFill>
                          <a:latin typeface="Arial"/>
                        </a:defRPr>
                      </a:lvl4pPr>
                      <a:lvl5pPr marL="1828800" algn="l" defTabSz="457200" rtl="0" eaLnBrk="1" latinLnBrk="0" hangingPunct="1">
                        <a:defRPr sz="1800" b="1" kern="1200">
                          <a:solidFill>
                            <a:schemeClr val="tx1"/>
                          </a:solidFill>
                          <a:latin typeface="Arial"/>
                        </a:defRPr>
                      </a:lvl5pPr>
                      <a:lvl6pPr marL="2286000" algn="l" defTabSz="457200" rtl="0" eaLnBrk="1" latinLnBrk="0" hangingPunct="1">
                        <a:defRPr sz="1800" b="1" kern="1200">
                          <a:solidFill>
                            <a:schemeClr val="tx1"/>
                          </a:solidFill>
                          <a:latin typeface="Arial"/>
                        </a:defRPr>
                      </a:lvl6pPr>
                      <a:lvl7pPr marL="2743200" algn="l" defTabSz="457200" rtl="0" eaLnBrk="1" latinLnBrk="0" hangingPunct="1">
                        <a:defRPr sz="1800" b="1" kern="1200">
                          <a:solidFill>
                            <a:schemeClr val="tx1"/>
                          </a:solidFill>
                          <a:latin typeface="Arial"/>
                        </a:defRPr>
                      </a:lvl7pPr>
                      <a:lvl8pPr marL="3200400" algn="l" defTabSz="457200" rtl="0" eaLnBrk="1" latinLnBrk="0" hangingPunct="1">
                        <a:defRPr sz="1800" b="1" kern="1200">
                          <a:solidFill>
                            <a:schemeClr val="tx1"/>
                          </a:solidFill>
                          <a:latin typeface="Arial"/>
                        </a:defRPr>
                      </a:lvl8pPr>
                      <a:lvl9pPr marL="3657600" algn="l" defTabSz="457200" rtl="0" eaLnBrk="1" latinLnBrk="0" hangingPunct="1">
                        <a:defRPr sz="1800" b="1" kern="1200">
                          <a:solidFill>
                            <a:schemeClr val="tx1"/>
                          </a:solidFill>
                          <a:latin typeface="Arial"/>
                        </a:defRPr>
                      </a:lvl9pPr>
                    </a:lstStyle>
                    <a:p>
                      <a:pPr algn="ctr"/>
                      <a:r>
                        <a:rPr lang="es-MX" sz="1400" noProof="0" dirty="0" smtClean="0">
                          <a:latin typeface="Century Gothic" panose="020B0502020202020204" pitchFamily="34" charset="0"/>
                        </a:rPr>
                        <a:t>Descripción</a:t>
                      </a:r>
                      <a:endParaRPr lang="es-MX" sz="1400" noProof="0" dirty="0">
                        <a:latin typeface="Century Gothic" panose="020B0502020202020204" pitchFamily="34" charset="0"/>
                      </a:endParaRPr>
                    </a:p>
                  </a:txBody>
                  <a:tcPr anchor="ctr">
                    <a:lnL>
                      <a:noFill/>
                    </a:lnL>
                    <a:lnR>
                      <a:no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r>
              <a:tr h="1395288">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lang="es-MX" sz="1300" noProof="0" dirty="0" smtClean="0">
                          <a:latin typeface="Century Gothic" panose="020B0502020202020204" pitchFamily="34" charset="0"/>
                        </a:rPr>
                        <a:t>Estrategia de Inversión</a:t>
                      </a:r>
                      <a:endParaRPr lang="es-MX" sz="1300" noProof="0" dirty="0">
                        <a:latin typeface="Century Gothic" panose="020B0502020202020204" pitchFamily="34" charset="0"/>
                      </a:endParaRPr>
                    </a:p>
                  </a:txBody>
                  <a:tcPr anchor="ctr">
                    <a:lnL>
                      <a:noFill/>
                    </a:lnL>
                    <a:lnR>
                      <a:noFill/>
                    </a:lnR>
                    <a:lnT w="12700" cmpd="sng">
                      <a:solidFill>
                        <a:srgbClr val="000000"/>
                      </a:solidFill>
                    </a:lnT>
                    <a:lnB>
                      <a:noFill/>
                    </a:lnB>
                    <a:lnTlToBr w="12700" cmpd="sng">
                      <a:noFill/>
                      <a:prstDash val="solid"/>
                    </a:lnTlToBr>
                    <a:lnBlToTr w="12700" cmpd="sng">
                      <a:noFill/>
                      <a:prstDash val="solid"/>
                    </a:lnBlToTr>
                    <a:solidFill>
                      <a:srgbClr val="FFFFFF"/>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342900" indent="-342900" algn="just">
                        <a:buFont typeface="+mj-lt"/>
                        <a:buAutoNum type="arabicPeriod"/>
                      </a:pPr>
                      <a:r>
                        <a:rPr lang="es-MX" sz="1300" b="0" noProof="0" dirty="0" smtClean="0">
                          <a:latin typeface="Century Gothic" panose="020B0502020202020204" pitchFamily="34" charset="0"/>
                        </a:rPr>
                        <a:t>Realizar inversiones en proyectos</a:t>
                      </a:r>
                      <a:r>
                        <a:rPr lang="es-MX" sz="1300" b="1" baseline="0" noProof="0" dirty="0" smtClean="0">
                          <a:latin typeface="Century Gothic" panose="020B0502020202020204" pitchFamily="34" charset="0"/>
                        </a:rPr>
                        <a:t> </a:t>
                      </a:r>
                      <a:r>
                        <a:rPr lang="es-MX" sz="1300" b="1" i="1" baseline="0" noProof="0" dirty="0" smtClean="0">
                          <a:latin typeface="Century Gothic" panose="020B0502020202020204" pitchFamily="34" charset="0"/>
                        </a:rPr>
                        <a:t>greenfield</a:t>
                      </a:r>
                      <a:r>
                        <a:rPr lang="es-MX" sz="1300" baseline="0" noProof="0" dirty="0" smtClean="0">
                          <a:latin typeface="Century Gothic" panose="020B0502020202020204" pitchFamily="34" charset="0"/>
                        </a:rPr>
                        <a:t> </a:t>
                      </a:r>
                      <a:r>
                        <a:rPr lang="es-MX" sz="1300" b="0" i="0" baseline="0" noProof="0" dirty="0" smtClean="0">
                          <a:latin typeface="Century Gothic" panose="020B0502020202020204" pitchFamily="34" charset="0"/>
                        </a:rPr>
                        <a:t>o</a:t>
                      </a:r>
                      <a:r>
                        <a:rPr lang="es-MX" sz="1300" b="1" baseline="0" noProof="0" dirty="0" smtClean="0">
                          <a:latin typeface="Century Gothic" panose="020B0502020202020204" pitchFamily="34" charset="0"/>
                        </a:rPr>
                        <a:t> </a:t>
                      </a:r>
                      <a:r>
                        <a:rPr lang="es-MX" sz="1300" b="1" i="1" baseline="0" noProof="0" dirty="0" smtClean="0">
                          <a:latin typeface="Century Gothic" panose="020B0502020202020204" pitchFamily="34" charset="0"/>
                        </a:rPr>
                        <a:t>brownfield</a:t>
                      </a:r>
                      <a:r>
                        <a:rPr lang="es-MX" sz="1300" baseline="0" noProof="0" dirty="0" smtClean="0">
                          <a:latin typeface="Century Gothic" panose="020B0502020202020204" pitchFamily="34" charset="0"/>
                        </a:rPr>
                        <a:t>  en los que se puedan incrementar la rentabilidad en el largo plazo.</a:t>
                      </a:r>
                    </a:p>
                    <a:p>
                      <a:pPr marL="342900" indent="-342900" algn="just">
                        <a:buFont typeface="+mj-lt"/>
                        <a:buAutoNum type="arabicPeriod"/>
                      </a:pPr>
                      <a:r>
                        <a:rPr lang="es-MX" sz="1300" baseline="0" noProof="0" dirty="0" smtClean="0">
                          <a:latin typeface="Century Gothic" panose="020B0502020202020204" pitchFamily="34" charset="0"/>
                        </a:rPr>
                        <a:t>Estrategia orientada en </a:t>
                      </a:r>
                      <a:r>
                        <a:rPr lang="es-MX" sz="1300" b="1" i="1" baseline="0" noProof="0" dirty="0" smtClean="0">
                          <a:latin typeface="Century Gothic" panose="020B0502020202020204" pitchFamily="34" charset="0"/>
                        </a:rPr>
                        <a:t>project finance</a:t>
                      </a:r>
                      <a:r>
                        <a:rPr lang="es-MX" sz="1300" baseline="0" noProof="0" dirty="0" smtClean="0">
                          <a:latin typeface="Century Gothic" panose="020B0502020202020204" pitchFamily="34" charset="0"/>
                        </a:rPr>
                        <a:t>.</a:t>
                      </a:r>
                    </a:p>
                    <a:p>
                      <a:pPr marL="342900" indent="-342900" algn="just">
                        <a:buFont typeface="+mj-lt"/>
                        <a:buAutoNum type="arabicPeriod"/>
                      </a:pPr>
                      <a:r>
                        <a:rPr lang="es-MX" sz="1300" baseline="0" noProof="0" dirty="0" smtClean="0">
                          <a:latin typeface="Century Gothic" panose="020B0502020202020204" pitchFamily="34" charset="0"/>
                        </a:rPr>
                        <a:t>Negociación, desarrollo y firma de </a:t>
                      </a:r>
                      <a:r>
                        <a:rPr lang="es-MX" sz="1300" b="1" baseline="0" noProof="0" dirty="0" smtClean="0">
                          <a:latin typeface="Century Gothic" panose="020B0502020202020204" pitchFamily="34" charset="0"/>
                        </a:rPr>
                        <a:t>alianzas estratégicas</a:t>
                      </a:r>
                      <a:r>
                        <a:rPr lang="es-MX" sz="1300" baseline="0" noProof="0" dirty="0" smtClean="0">
                          <a:latin typeface="Century Gothic" panose="020B0502020202020204" pitchFamily="34" charset="0"/>
                        </a:rPr>
                        <a:t> de talla internacional que permitirán desarrollar proyectos a través de un </a:t>
                      </a:r>
                      <a:r>
                        <a:rPr lang="es-MX" sz="1300" b="1" baseline="0" noProof="0" dirty="0" smtClean="0">
                          <a:latin typeface="Century Gothic" panose="020B0502020202020204" pitchFamily="34" charset="0"/>
                        </a:rPr>
                        <a:t>control estratégico y una ventaja competitiva </a:t>
                      </a:r>
                      <a:r>
                        <a:rPr lang="es-MX" sz="1300" baseline="0" noProof="0" dirty="0" smtClean="0">
                          <a:latin typeface="Century Gothic" panose="020B0502020202020204" pitchFamily="34" charset="0"/>
                        </a:rPr>
                        <a:t>en la relación riesgo rendimiento.</a:t>
                      </a:r>
                    </a:p>
                  </a:txBody>
                  <a:tcPr anchor="ctr">
                    <a:lnL>
                      <a:noFill/>
                    </a:lnL>
                    <a:lnR>
                      <a:noFill/>
                    </a:lnR>
                    <a:lnT w="12700" cmpd="sng">
                      <a:solidFill>
                        <a:srgbClr val="000000"/>
                      </a:solidFill>
                    </a:lnT>
                    <a:lnB>
                      <a:noFill/>
                    </a:lnB>
                    <a:lnTlToBr w="12700" cmpd="sng">
                      <a:noFill/>
                      <a:prstDash val="solid"/>
                    </a:lnTlToBr>
                    <a:lnBlToTr w="12700" cmpd="sng">
                      <a:noFill/>
                      <a:prstDash val="solid"/>
                    </a:lnBlToTr>
                    <a:noFill/>
                  </a:tcPr>
                </a:tc>
              </a:tr>
              <a:tr h="97980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lang="es-MX" sz="1300" noProof="0" dirty="0" smtClean="0">
                          <a:latin typeface="Century Gothic" panose="020B0502020202020204" pitchFamily="34" charset="0"/>
                        </a:rPr>
                        <a:t>Monto</a:t>
                      </a:r>
                      <a:r>
                        <a:rPr lang="es-MX" sz="1300" baseline="0" noProof="0" dirty="0" smtClean="0">
                          <a:latin typeface="Century Gothic" panose="020B0502020202020204" pitchFamily="34" charset="0"/>
                        </a:rPr>
                        <a:t> Máximo de la Emisión</a:t>
                      </a:r>
                      <a:endParaRPr lang="es-MX" sz="13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rgbClr val="E9EAEB"/>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342900" indent="-342900" algn="l">
                        <a:buFont typeface="+mj-lt"/>
                        <a:buAutoNum type="arabicPeriod"/>
                      </a:pPr>
                      <a:r>
                        <a:rPr lang="es-MX" sz="1300" b="1" kern="1200" dirty="0" smtClean="0">
                          <a:solidFill>
                            <a:schemeClr val="tx1"/>
                          </a:solidFill>
                          <a:effectLst/>
                          <a:latin typeface="Century Gothic" panose="020B0502020202020204" pitchFamily="34" charset="0"/>
                          <a:ea typeface="+mn-ea"/>
                          <a:cs typeface="+mn-cs"/>
                        </a:rPr>
                        <a:t>Opción de suscripción </a:t>
                      </a:r>
                      <a:r>
                        <a:rPr lang="es-MX" sz="1300" kern="1200" dirty="0" smtClean="0">
                          <a:solidFill>
                            <a:schemeClr val="tx1"/>
                          </a:solidFill>
                          <a:effectLst/>
                          <a:latin typeface="Century Gothic" panose="020B0502020202020204" pitchFamily="34" charset="0"/>
                          <a:ea typeface="+mn-ea"/>
                          <a:cs typeface="+mn-cs"/>
                        </a:rPr>
                        <a:t>de series subsecuentes adicionales para proyectos que detenten más del 20% del Monto Máximo de la Emisión de la Serie A. </a:t>
                      </a:r>
                    </a:p>
                    <a:p>
                      <a:pPr marL="342900" indent="-342900" algn="l">
                        <a:buFont typeface="+mj-lt"/>
                        <a:buAutoNum type="arabicPeriod"/>
                      </a:pPr>
                      <a:r>
                        <a:rPr lang="es-MX" sz="1300" kern="1200" dirty="0" smtClean="0">
                          <a:solidFill>
                            <a:schemeClr val="tx1"/>
                          </a:solidFill>
                          <a:effectLst/>
                          <a:latin typeface="Century Gothic" panose="020B0502020202020204" pitchFamily="34" charset="0"/>
                          <a:ea typeface="+mn-ea"/>
                          <a:cs typeface="+mn-cs"/>
                        </a:rPr>
                        <a:t>Esta opción puede ser considerada como una </a:t>
                      </a:r>
                      <a:r>
                        <a:rPr lang="es-MX" sz="1300" b="1" kern="1200" dirty="0" smtClean="0">
                          <a:solidFill>
                            <a:schemeClr val="tx1"/>
                          </a:solidFill>
                          <a:effectLst/>
                          <a:latin typeface="Century Gothic" panose="020B0502020202020204" pitchFamily="34" charset="0"/>
                          <a:ea typeface="+mn-ea"/>
                          <a:cs typeface="+mn-cs"/>
                        </a:rPr>
                        <a:t>coinversión de los Inversionistas </a:t>
                      </a:r>
                      <a:r>
                        <a:rPr lang="es-MX" sz="1300" kern="1200" dirty="0" smtClean="0">
                          <a:solidFill>
                            <a:schemeClr val="tx1"/>
                          </a:solidFill>
                          <a:effectLst/>
                          <a:latin typeface="Century Gothic" panose="020B0502020202020204" pitchFamily="34" charset="0"/>
                          <a:ea typeface="+mn-ea"/>
                          <a:cs typeface="+mn-cs"/>
                        </a:rPr>
                        <a:t>en proyectos en los que quieran aumentar su participación.</a:t>
                      </a:r>
                      <a:endParaRPr lang="es-MX" sz="1300" b="1"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rgbClr val="E9EAEB"/>
                    </a:solidFill>
                  </a:tcPr>
                </a:tc>
              </a:tr>
              <a:tr h="1395288">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lang="es-MX" sz="1300" noProof="0" dirty="0" smtClean="0">
                          <a:latin typeface="Century Gothic" panose="020B0502020202020204" pitchFamily="34" charset="0"/>
                        </a:rPr>
                        <a:t>Comisión de Administración</a:t>
                      </a:r>
                      <a:endParaRPr lang="es-MX" sz="13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342900" indent="-342900" algn="l">
                        <a:buFont typeface="+mj-lt"/>
                        <a:buAutoNum type="arabicPeriod"/>
                      </a:pPr>
                      <a:r>
                        <a:rPr lang="es-MX" sz="1300" noProof="0" dirty="0" smtClean="0">
                          <a:latin typeface="Century Gothic" panose="020B0502020202020204" pitchFamily="34" charset="0"/>
                        </a:rPr>
                        <a:t>La Comisión</a:t>
                      </a:r>
                      <a:r>
                        <a:rPr lang="es-MX" sz="1300" baseline="0" noProof="0" dirty="0" smtClean="0">
                          <a:latin typeface="Century Gothic" panose="020B0502020202020204" pitchFamily="34" charset="0"/>
                        </a:rPr>
                        <a:t> de Administración de </a:t>
                      </a:r>
                      <a:r>
                        <a:rPr lang="es-MX" sz="1300" b="1" baseline="0" noProof="0" dirty="0" smtClean="0">
                          <a:latin typeface="Century Gothic" panose="020B0502020202020204" pitchFamily="34" charset="0"/>
                        </a:rPr>
                        <a:t>1.5% es competitiva </a:t>
                      </a:r>
                      <a:r>
                        <a:rPr lang="es-MX" sz="1300" baseline="0" noProof="0" dirty="0" smtClean="0">
                          <a:latin typeface="Century Gothic" panose="020B0502020202020204" pitchFamily="34" charset="0"/>
                        </a:rPr>
                        <a:t>(promedio de mercado = 1.66%).  </a:t>
                      </a:r>
                    </a:p>
                    <a:p>
                      <a:pPr marL="342900" indent="-342900" algn="l">
                        <a:buFont typeface="+mj-lt"/>
                        <a:buAutoNum type="arabicPeriod"/>
                      </a:pPr>
                      <a:r>
                        <a:rPr lang="es-MX" sz="1300" baseline="0" noProof="0" dirty="0" smtClean="0">
                          <a:latin typeface="Century Gothic" panose="020B0502020202020204" pitchFamily="34" charset="0"/>
                        </a:rPr>
                        <a:t>En caso de que se emita </a:t>
                      </a:r>
                      <a:r>
                        <a:rPr lang="es-MX" sz="1300" kern="1200" dirty="0" smtClean="0">
                          <a:solidFill>
                            <a:schemeClr val="tx1"/>
                          </a:solidFill>
                          <a:effectLst/>
                          <a:latin typeface="Century Gothic" panose="020B0502020202020204" pitchFamily="34" charset="0"/>
                          <a:ea typeface="+mn-ea"/>
                          <a:cs typeface="+mn-cs"/>
                        </a:rPr>
                        <a:t>el 50% de la Serie B, la Comisión de Administración ponderada </a:t>
                      </a:r>
                      <a:r>
                        <a:rPr lang="es-MX" sz="1300" b="1" kern="1200" dirty="0" smtClean="0">
                          <a:solidFill>
                            <a:schemeClr val="tx1"/>
                          </a:solidFill>
                          <a:effectLst/>
                          <a:latin typeface="Century Gothic" panose="020B0502020202020204" pitchFamily="34" charset="0"/>
                          <a:ea typeface="+mn-ea"/>
                          <a:cs typeface="+mn-cs"/>
                        </a:rPr>
                        <a:t>baja a 0.94%</a:t>
                      </a:r>
                      <a:r>
                        <a:rPr lang="es-MX" sz="1300" kern="1200" dirty="0" smtClean="0">
                          <a:solidFill>
                            <a:schemeClr val="tx1"/>
                          </a:solidFill>
                          <a:effectLst/>
                          <a:latin typeface="Century Gothic" panose="020B0502020202020204" pitchFamily="34" charset="0"/>
                          <a:ea typeface="+mn-ea"/>
                          <a:cs typeface="+mn-cs"/>
                        </a:rPr>
                        <a:t>, muy por debajo que otros fondos.</a:t>
                      </a:r>
                    </a:p>
                    <a:p>
                      <a:pPr marL="342900" indent="-342900" algn="l">
                        <a:buFont typeface="+mj-lt"/>
                        <a:buAutoNum type="arabicPeriod"/>
                      </a:pPr>
                      <a:r>
                        <a:rPr lang="es-MX" sz="1300" kern="1200" noProof="0" dirty="0" smtClean="0">
                          <a:solidFill>
                            <a:schemeClr val="tx1"/>
                          </a:solidFill>
                          <a:effectLst/>
                          <a:latin typeface="Century Gothic" panose="020B0502020202020204" pitchFamily="34" charset="0"/>
                          <a:ea typeface="+mn-ea"/>
                          <a:cs typeface="+mn-cs"/>
                        </a:rPr>
                        <a:t>En caso de existir ingresos</a:t>
                      </a:r>
                      <a:r>
                        <a:rPr lang="es-MX" sz="1300" kern="1200" baseline="0" noProof="0" dirty="0" smtClean="0">
                          <a:solidFill>
                            <a:schemeClr val="tx1"/>
                          </a:solidFill>
                          <a:effectLst/>
                          <a:latin typeface="Century Gothic" panose="020B0502020202020204" pitchFamily="34" charset="0"/>
                          <a:ea typeface="+mn-ea"/>
                          <a:cs typeface="+mn-cs"/>
                        </a:rPr>
                        <a:t> por cobros a Vehículos Paralelos, Terceros Coinversionistas y Sociedades Promovidas, éstos son compartiros con los inversionistas mediante una </a:t>
                      </a:r>
                      <a:r>
                        <a:rPr lang="es-MX" sz="1300" b="1" kern="1200" baseline="0" noProof="0" dirty="0" smtClean="0">
                          <a:solidFill>
                            <a:schemeClr val="tx1"/>
                          </a:solidFill>
                          <a:effectLst/>
                          <a:latin typeface="Century Gothic" panose="020B0502020202020204" pitchFamily="34" charset="0"/>
                          <a:ea typeface="+mn-ea"/>
                          <a:cs typeface="+mn-cs"/>
                        </a:rPr>
                        <a:t>reducción de la comisión.</a:t>
                      </a:r>
                      <a:endParaRPr lang="es-MX" sz="1300" b="1"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noFill/>
                  </a:tcPr>
                </a:tc>
              </a:tr>
              <a:tr h="852792">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lang="es-MX" sz="1300" noProof="0" dirty="0" smtClean="0">
                          <a:latin typeface="Century Gothic" panose="020B0502020202020204" pitchFamily="34" charset="0"/>
                        </a:rPr>
                        <a:t>Retorno</a:t>
                      </a:r>
                      <a:r>
                        <a:rPr lang="es-MX" sz="1300" baseline="0" noProof="0" dirty="0" smtClean="0">
                          <a:latin typeface="Century Gothic" panose="020B0502020202020204" pitchFamily="34" charset="0"/>
                        </a:rPr>
                        <a:t> Preferente</a:t>
                      </a:r>
                      <a:endParaRPr lang="es-MX" sz="1300" noProof="0" dirty="0">
                        <a:latin typeface="Century Gothic" panose="020B0502020202020204" pitchFamily="34" charset="0"/>
                      </a:endParaRPr>
                    </a:p>
                  </a:txBody>
                  <a:tcPr anchor="ctr">
                    <a:lnL>
                      <a:noFill/>
                    </a:lnL>
                    <a:lnR>
                      <a:noFill/>
                    </a:lnR>
                    <a:lnT>
                      <a:noFill/>
                    </a:lnT>
                    <a:lnB w="12700" cmpd="sng">
                      <a:solidFill>
                        <a:srgbClr val="000000"/>
                      </a:solidFill>
                    </a:lnB>
                    <a:lnTlToBr w="12700" cmpd="sng">
                      <a:noFill/>
                      <a:prstDash val="solid"/>
                    </a:lnTlToBr>
                    <a:lnBlToTr w="12700" cmpd="sng">
                      <a:noFill/>
                      <a:prstDash val="solid"/>
                    </a:lnBlToTr>
                    <a:solidFill>
                      <a:srgbClr val="E9EAEB"/>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342900" indent="-342900" algn="l">
                        <a:buFont typeface="+mj-lt"/>
                        <a:buAutoNum type="arabicPeriod"/>
                      </a:pPr>
                      <a:r>
                        <a:rPr lang="es-MX" sz="1300" noProof="0" dirty="0" smtClean="0">
                          <a:latin typeface="Century Gothic" panose="020B0502020202020204" pitchFamily="34" charset="0"/>
                        </a:rPr>
                        <a:t>Ainda</a:t>
                      </a:r>
                      <a:r>
                        <a:rPr lang="es-MX" sz="1300" baseline="0" noProof="0" dirty="0" smtClean="0">
                          <a:latin typeface="Century Gothic" panose="020B0502020202020204" pitchFamily="34" charset="0"/>
                        </a:rPr>
                        <a:t> contempla un retorno diferenciado por tipo de riesgo al que está expuesta una inversión que </a:t>
                      </a:r>
                      <a:r>
                        <a:rPr lang="es-MX" sz="1300" b="1" baseline="0" noProof="0" dirty="0" smtClean="0">
                          <a:latin typeface="Century Gothic" panose="020B0502020202020204" pitchFamily="34" charset="0"/>
                        </a:rPr>
                        <a:t>alinea los incentivos</a:t>
                      </a:r>
                      <a:r>
                        <a:rPr lang="es-MX" sz="1300" baseline="0" noProof="0" dirty="0" smtClean="0">
                          <a:latin typeface="Century Gothic" panose="020B0502020202020204" pitchFamily="34" charset="0"/>
                        </a:rPr>
                        <a:t> del Administrador con el de los Inversionistas.</a:t>
                      </a:r>
                    </a:p>
                    <a:p>
                      <a:pPr marL="342900" indent="-342900" algn="l">
                        <a:buFont typeface="+mj-lt"/>
                        <a:buAutoNum type="arabicPeriod"/>
                      </a:pPr>
                      <a:r>
                        <a:rPr lang="es-MX" sz="1300" baseline="0" noProof="0" dirty="0" smtClean="0">
                          <a:latin typeface="Century Gothic" panose="020B0502020202020204" pitchFamily="34" charset="0"/>
                        </a:rPr>
                        <a:t>Al considerar </a:t>
                      </a:r>
                      <a:r>
                        <a:rPr lang="es-MX" sz="1300" b="0" baseline="0" noProof="0" dirty="0" smtClean="0">
                          <a:latin typeface="Century Gothic" panose="020B0502020202020204" pitchFamily="34" charset="0"/>
                        </a:rPr>
                        <a:t>dólares e</a:t>
                      </a:r>
                      <a:r>
                        <a:rPr lang="es-MX" sz="1300" baseline="0" noProof="0" dirty="0" smtClean="0">
                          <a:latin typeface="Century Gothic" panose="020B0502020202020204" pitchFamily="34" charset="0"/>
                        </a:rPr>
                        <a:t>n la matriz, </a:t>
                      </a:r>
                      <a:r>
                        <a:rPr lang="es-MX" sz="1300" b="1" baseline="0" noProof="0" dirty="0" smtClean="0">
                          <a:latin typeface="Century Gothic" panose="020B0502020202020204" pitchFamily="34" charset="0"/>
                        </a:rPr>
                        <a:t>no se beneficia</a:t>
                      </a:r>
                      <a:r>
                        <a:rPr lang="es-MX" sz="1300" baseline="0" noProof="0" dirty="0" smtClean="0">
                          <a:latin typeface="Century Gothic" panose="020B0502020202020204" pitchFamily="34" charset="0"/>
                        </a:rPr>
                        <a:t> por una depreciación del peso.</a:t>
                      </a:r>
                    </a:p>
                  </a:txBody>
                  <a:tcPr anchor="ctr">
                    <a:lnL>
                      <a:noFill/>
                    </a:lnL>
                    <a:lnR>
                      <a:noFill/>
                    </a:lnR>
                    <a:lnT>
                      <a:noFill/>
                    </a:lnT>
                    <a:lnB w="12700" cmpd="sng">
                      <a:solidFill>
                        <a:srgbClr val="000000"/>
                      </a:solidFill>
                    </a:lnB>
                    <a:lnTlToBr w="12700" cmpd="sng">
                      <a:noFill/>
                      <a:prstDash val="solid"/>
                    </a:lnTlToBr>
                    <a:lnBlToTr w="12700" cmpd="sng">
                      <a:noFill/>
                      <a:prstDash val="solid"/>
                    </a:lnBlToTr>
                    <a:solidFill>
                      <a:srgbClr val="E9EAEB"/>
                    </a:solidFill>
                  </a:tcPr>
                </a:tc>
              </a:tr>
            </a:tbl>
          </a:graphicData>
        </a:graphic>
      </p:graphicFrame>
      <p:sp>
        <p:nvSpPr>
          <p:cNvPr id="4" name="3 Marcador de número de diapositiva"/>
          <p:cNvSpPr>
            <a:spLocks noGrp="1"/>
          </p:cNvSpPr>
          <p:nvPr>
            <p:ph type="sldNum" sz="quarter" idx="12"/>
          </p:nvPr>
        </p:nvSpPr>
        <p:spPr>
          <a:xfrm>
            <a:off x="7010400" y="6553835"/>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11</a:t>
            </a:fld>
            <a:endParaRPr lang="es-ES" altLang="es-MX"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0870141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Tabla"/>
          <p:cNvGraphicFramePr>
            <a:graphicFrameLocks noGrp="1"/>
          </p:cNvGraphicFramePr>
          <p:nvPr>
            <p:extLst>
              <p:ext uri="{D42A27DB-BD31-4B8C-83A1-F6EECF244321}">
                <p14:modId xmlns:p14="http://schemas.microsoft.com/office/powerpoint/2010/main" val="3717380700"/>
              </p:ext>
            </p:extLst>
          </p:nvPr>
        </p:nvGraphicFramePr>
        <p:xfrm>
          <a:off x="150329" y="1280159"/>
          <a:ext cx="8824213" cy="5274956"/>
        </p:xfrm>
        <a:graphic>
          <a:graphicData uri="http://schemas.openxmlformats.org/drawingml/2006/table">
            <a:tbl>
              <a:tblPr firstRow="1" bandRow="1"/>
              <a:tblGrid>
                <a:gridCol w="1368893"/>
                <a:gridCol w="7455320"/>
              </a:tblGrid>
              <a:tr h="310300">
                <a:tc>
                  <a:txBody>
                    <a:bodyPr/>
                    <a:lstStyle>
                      <a:lvl1pPr marL="0" algn="l" defTabSz="457200" rtl="0" eaLnBrk="1" latinLnBrk="0" hangingPunct="1">
                        <a:defRPr sz="1800" b="1" kern="1200">
                          <a:solidFill>
                            <a:schemeClr val="tx1"/>
                          </a:solidFill>
                          <a:latin typeface="Arial"/>
                        </a:defRPr>
                      </a:lvl1pPr>
                      <a:lvl2pPr marL="457200" algn="l" defTabSz="457200" rtl="0" eaLnBrk="1" latinLnBrk="0" hangingPunct="1">
                        <a:defRPr sz="1800" b="1" kern="1200">
                          <a:solidFill>
                            <a:schemeClr val="tx1"/>
                          </a:solidFill>
                          <a:latin typeface="Arial"/>
                        </a:defRPr>
                      </a:lvl2pPr>
                      <a:lvl3pPr marL="914400" algn="l" defTabSz="457200" rtl="0" eaLnBrk="1" latinLnBrk="0" hangingPunct="1">
                        <a:defRPr sz="1800" b="1" kern="1200">
                          <a:solidFill>
                            <a:schemeClr val="tx1"/>
                          </a:solidFill>
                          <a:latin typeface="Arial"/>
                        </a:defRPr>
                      </a:lvl3pPr>
                      <a:lvl4pPr marL="1371600" algn="l" defTabSz="457200" rtl="0" eaLnBrk="1" latinLnBrk="0" hangingPunct="1">
                        <a:defRPr sz="1800" b="1" kern="1200">
                          <a:solidFill>
                            <a:schemeClr val="tx1"/>
                          </a:solidFill>
                          <a:latin typeface="Arial"/>
                        </a:defRPr>
                      </a:lvl4pPr>
                      <a:lvl5pPr marL="1828800" algn="l" defTabSz="457200" rtl="0" eaLnBrk="1" latinLnBrk="0" hangingPunct="1">
                        <a:defRPr sz="1800" b="1" kern="1200">
                          <a:solidFill>
                            <a:schemeClr val="tx1"/>
                          </a:solidFill>
                          <a:latin typeface="Arial"/>
                        </a:defRPr>
                      </a:lvl5pPr>
                      <a:lvl6pPr marL="2286000" algn="l" defTabSz="457200" rtl="0" eaLnBrk="1" latinLnBrk="0" hangingPunct="1">
                        <a:defRPr sz="1800" b="1" kern="1200">
                          <a:solidFill>
                            <a:schemeClr val="tx1"/>
                          </a:solidFill>
                          <a:latin typeface="Arial"/>
                        </a:defRPr>
                      </a:lvl6pPr>
                      <a:lvl7pPr marL="2743200" algn="l" defTabSz="457200" rtl="0" eaLnBrk="1" latinLnBrk="0" hangingPunct="1">
                        <a:defRPr sz="1800" b="1" kern="1200">
                          <a:solidFill>
                            <a:schemeClr val="tx1"/>
                          </a:solidFill>
                          <a:latin typeface="Arial"/>
                        </a:defRPr>
                      </a:lvl7pPr>
                      <a:lvl8pPr marL="3200400" algn="l" defTabSz="457200" rtl="0" eaLnBrk="1" latinLnBrk="0" hangingPunct="1">
                        <a:defRPr sz="1800" b="1" kern="1200">
                          <a:solidFill>
                            <a:schemeClr val="tx1"/>
                          </a:solidFill>
                          <a:latin typeface="Arial"/>
                        </a:defRPr>
                      </a:lvl8pPr>
                      <a:lvl9pPr marL="3657600" algn="l" defTabSz="457200" rtl="0" eaLnBrk="1" latinLnBrk="0" hangingPunct="1">
                        <a:defRPr sz="1800" b="1" kern="1200">
                          <a:solidFill>
                            <a:schemeClr val="tx1"/>
                          </a:solidFill>
                          <a:latin typeface="Arial"/>
                        </a:defRPr>
                      </a:lvl9pPr>
                    </a:lstStyle>
                    <a:p>
                      <a:pPr algn="ctr"/>
                      <a:r>
                        <a:rPr lang="es-MX" sz="1200" noProof="0" dirty="0" smtClean="0">
                          <a:latin typeface="Century Gothic" panose="020B0502020202020204" pitchFamily="34" charset="0"/>
                        </a:rPr>
                        <a:t>Concepto</a:t>
                      </a:r>
                      <a:endParaRPr lang="es-MX" sz="1200" noProof="0" dirty="0">
                        <a:latin typeface="Century Gothic" panose="020B0502020202020204" pitchFamily="34" charset="0"/>
                      </a:endParaRPr>
                    </a:p>
                  </a:txBody>
                  <a:tcPr anchor="ctr">
                    <a:lnL>
                      <a:noFill/>
                    </a:lnL>
                    <a:lnR>
                      <a:no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tx1"/>
                          </a:solidFill>
                          <a:latin typeface="Arial"/>
                        </a:defRPr>
                      </a:lvl1pPr>
                      <a:lvl2pPr marL="457200" algn="l" defTabSz="457200" rtl="0" eaLnBrk="1" latinLnBrk="0" hangingPunct="1">
                        <a:defRPr sz="1800" b="1" kern="1200">
                          <a:solidFill>
                            <a:schemeClr val="tx1"/>
                          </a:solidFill>
                          <a:latin typeface="Arial"/>
                        </a:defRPr>
                      </a:lvl2pPr>
                      <a:lvl3pPr marL="914400" algn="l" defTabSz="457200" rtl="0" eaLnBrk="1" latinLnBrk="0" hangingPunct="1">
                        <a:defRPr sz="1800" b="1" kern="1200">
                          <a:solidFill>
                            <a:schemeClr val="tx1"/>
                          </a:solidFill>
                          <a:latin typeface="Arial"/>
                        </a:defRPr>
                      </a:lvl3pPr>
                      <a:lvl4pPr marL="1371600" algn="l" defTabSz="457200" rtl="0" eaLnBrk="1" latinLnBrk="0" hangingPunct="1">
                        <a:defRPr sz="1800" b="1" kern="1200">
                          <a:solidFill>
                            <a:schemeClr val="tx1"/>
                          </a:solidFill>
                          <a:latin typeface="Arial"/>
                        </a:defRPr>
                      </a:lvl4pPr>
                      <a:lvl5pPr marL="1828800" algn="l" defTabSz="457200" rtl="0" eaLnBrk="1" latinLnBrk="0" hangingPunct="1">
                        <a:defRPr sz="1800" b="1" kern="1200">
                          <a:solidFill>
                            <a:schemeClr val="tx1"/>
                          </a:solidFill>
                          <a:latin typeface="Arial"/>
                        </a:defRPr>
                      </a:lvl5pPr>
                      <a:lvl6pPr marL="2286000" algn="l" defTabSz="457200" rtl="0" eaLnBrk="1" latinLnBrk="0" hangingPunct="1">
                        <a:defRPr sz="1800" b="1" kern="1200">
                          <a:solidFill>
                            <a:schemeClr val="tx1"/>
                          </a:solidFill>
                          <a:latin typeface="Arial"/>
                        </a:defRPr>
                      </a:lvl6pPr>
                      <a:lvl7pPr marL="2743200" algn="l" defTabSz="457200" rtl="0" eaLnBrk="1" latinLnBrk="0" hangingPunct="1">
                        <a:defRPr sz="1800" b="1" kern="1200">
                          <a:solidFill>
                            <a:schemeClr val="tx1"/>
                          </a:solidFill>
                          <a:latin typeface="Arial"/>
                        </a:defRPr>
                      </a:lvl7pPr>
                      <a:lvl8pPr marL="3200400" algn="l" defTabSz="457200" rtl="0" eaLnBrk="1" latinLnBrk="0" hangingPunct="1">
                        <a:defRPr sz="1800" b="1" kern="1200">
                          <a:solidFill>
                            <a:schemeClr val="tx1"/>
                          </a:solidFill>
                          <a:latin typeface="Arial"/>
                        </a:defRPr>
                      </a:lvl8pPr>
                      <a:lvl9pPr marL="3657600" algn="l" defTabSz="457200" rtl="0" eaLnBrk="1" latinLnBrk="0" hangingPunct="1">
                        <a:defRPr sz="1800" b="1" kern="1200">
                          <a:solidFill>
                            <a:schemeClr val="tx1"/>
                          </a:solidFill>
                          <a:latin typeface="Arial"/>
                        </a:defRPr>
                      </a:lvl9pPr>
                    </a:lstStyle>
                    <a:p>
                      <a:pPr algn="ctr"/>
                      <a:r>
                        <a:rPr lang="es-MX" sz="1200" noProof="0" dirty="0" smtClean="0">
                          <a:latin typeface="Century Gothic" panose="020B0502020202020204" pitchFamily="34" charset="0"/>
                        </a:rPr>
                        <a:t>Descripción</a:t>
                      </a:r>
                      <a:endParaRPr lang="es-MX" sz="1200" noProof="0" dirty="0">
                        <a:latin typeface="Century Gothic" panose="020B0502020202020204" pitchFamily="34" charset="0"/>
                      </a:endParaRPr>
                    </a:p>
                  </a:txBody>
                  <a:tcPr anchor="ctr">
                    <a:lnL>
                      <a:noFill/>
                    </a:lnL>
                    <a:lnR>
                      <a:no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r>
              <a:tr h="873375">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lang="es-MX" sz="1200" noProof="0" dirty="0" smtClean="0">
                          <a:latin typeface="Century Gothic" panose="020B0502020202020204" pitchFamily="34" charset="0"/>
                        </a:rPr>
                        <a:t>Fibra - E</a:t>
                      </a:r>
                      <a:endParaRPr lang="es-MX" sz="1200" noProof="0" dirty="0">
                        <a:latin typeface="Century Gothic" panose="020B0502020202020204" pitchFamily="34" charset="0"/>
                      </a:endParaRPr>
                    </a:p>
                  </a:txBody>
                  <a:tcPr anchor="ctr">
                    <a:lnL>
                      <a:noFill/>
                    </a:lnL>
                    <a:lnR>
                      <a:noFill/>
                    </a:lnR>
                    <a:lnT w="12700" cmpd="sng">
                      <a:solidFill>
                        <a:srgbClr val="000000"/>
                      </a:solidFill>
                    </a:lnT>
                    <a:lnB>
                      <a:noFill/>
                    </a:lnB>
                    <a:lnTlToBr w="12700" cmpd="sng">
                      <a:noFill/>
                      <a:prstDash val="solid"/>
                    </a:lnTlToBr>
                    <a:lnBlToTr w="12700" cmpd="sng">
                      <a:noFill/>
                      <a:prstDash val="solid"/>
                    </a:lnBlToTr>
                    <a:solidFill>
                      <a:srgbClr val="E9EAEB"/>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indent="0" algn="just">
                        <a:buFont typeface="+mj-lt"/>
                        <a:buNone/>
                      </a:pPr>
                      <a:r>
                        <a:rPr lang="es-MX" sz="1200" baseline="0" noProof="0" dirty="0" smtClean="0">
                          <a:latin typeface="Century Gothic" panose="020B0502020202020204" pitchFamily="34" charset="0"/>
                        </a:rPr>
                        <a:t>La decisión que los Inversionistas del CKD de Ainda tendrían sobre el destino de los activos estabilizados hacia una Fibra - E implica una </a:t>
                      </a:r>
                      <a:r>
                        <a:rPr lang="es-MX" sz="1200" b="1" baseline="0" noProof="0" dirty="0" smtClean="0">
                          <a:latin typeface="Century Gothic" panose="020B0502020202020204" pitchFamily="34" charset="0"/>
                        </a:rPr>
                        <a:t>opción valiosa</a:t>
                      </a:r>
                      <a:r>
                        <a:rPr lang="es-MX" sz="1200" baseline="0" noProof="0" dirty="0" smtClean="0">
                          <a:latin typeface="Century Gothic" panose="020B0502020202020204" pitchFamily="34" charset="0"/>
                        </a:rPr>
                        <a:t>. Dicha decisión puede generar valor para los Inversionistas y un menor carry para el Administrador.</a:t>
                      </a:r>
                    </a:p>
                  </a:txBody>
                  <a:tcPr anchor="ctr">
                    <a:lnL>
                      <a:noFill/>
                    </a:lnL>
                    <a:lnR>
                      <a:noFill/>
                    </a:lnR>
                    <a:lnT w="12700" cmpd="sng">
                      <a:solidFill>
                        <a:srgbClr val="000000"/>
                      </a:solidFill>
                    </a:lnT>
                    <a:lnB>
                      <a:noFill/>
                    </a:lnB>
                    <a:lnTlToBr w="12700" cmpd="sng">
                      <a:noFill/>
                      <a:prstDash val="solid"/>
                    </a:lnTlToBr>
                    <a:lnBlToTr w="12700" cmpd="sng">
                      <a:noFill/>
                      <a:prstDash val="solid"/>
                    </a:lnBlToTr>
                    <a:solidFill>
                      <a:srgbClr val="E9EAEB"/>
                    </a:solidFill>
                  </a:tcPr>
                </a:tc>
              </a:tr>
              <a:tr h="873375">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lang="es-MX" sz="1200" noProof="0" dirty="0" smtClean="0">
                          <a:latin typeface="Century Gothic" panose="020B0502020202020204" pitchFamily="34" charset="0"/>
                        </a:rPr>
                        <a:t>Proceso de Inversión</a:t>
                      </a:r>
                      <a:endParaRPr lang="es-MX" sz="12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indent="0" algn="l">
                        <a:buFont typeface="+mj-lt"/>
                        <a:buNone/>
                      </a:pPr>
                      <a:r>
                        <a:rPr lang="es-MX" sz="1200" noProof="0" dirty="0" smtClean="0">
                          <a:latin typeface="Century Gothic" panose="020B0502020202020204" pitchFamily="34" charset="0"/>
                        </a:rPr>
                        <a:t>La</a:t>
                      </a:r>
                      <a:r>
                        <a:rPr lang="es-MX" sz="1200" baseline="0" noProof="0" dirty="0" smtClean="0">
                          <a:latin typeface="Century Gothic" panose="020B0502020202020204" pitchFamily="34" charset="0"/>
                        </a:rPr>
                        <a:t> inclusión de un Proceso de Inversión detallado en el Prospecto de Colocación de Ainda, hace </a:t>
                      </a:r>
                      <a:r>
                        <a:rPr lang="es-MX" sz="1200" b="1" baseline="0" noProof="0" dirty="0" smtClean="0">
                          <a:latin typeface="Century Gothic" panose="020B0502020202020204" pitchFamily="34" charset="0"/>
                        </a:rPr>
                        <a:t>obligatorio y auditable </a:t>
                      </a:r>
                      <a:r>
                        <a:rPr lang="es-MX" sz="1200" baseline="0" noProof="0" dirty="0" smtClean="0">
                          <a:latin typeface="Century Gothic" panose="020B0502020202020204" pitchFamily="34" charset="0"/>
                        </a:rPr>
                        <a:t>el cumplimiento del mismo.</a:t>
                      </a:r>
                      <a:endParaRPr lang="es-MX" sz="12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noFill/>
                  </a:tcPr>
                </a:tc>
              </a:tr>
              <a:tr h="1101563">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lang="es-MX" sz="1200" noProof="0" dirty="0" smtClean="0">
                          <a:latin typeface="Century Gothic" panose="020B0502020202020204" pitchFamily="34" charset="0"/>
                        </a:rPr>
                        <a:t>Comité Técnico y acceso</a:t>
                      </a:r>
                      <a:r>
                        <a:rPr lang="es-MX" sz="1200" baseline="0" noProof="0" dirty="0" smtClean="0">
                          <a:latin typeface="Century Gothic" panose="020B0502020202020204" pitchFamily="34" charset="0"/>
                        </a:rPr>
                        <a:t> a la información</a:t>
                      </a:r>
                      <a:endParaRPr lang="es-MX" sz="12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rgbClr val="E9EAEB"/>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342900" indent="-342900" algn="l">
                        <a:buFont typeface="+mj-lt"/>
                        <a:buAutoNum type="arabicPeriod"/>
                      </a:pPr>
                      <a:r>
                        <a:rPr lang="es-MX" sz="1200" noProof="0" dirty="0" smtClean="0">
                          <a:latin typeface="Century Gothic" panose="020B0502020202020204" pitchFamily="34" charset="0"/>
                        </a:rPr>
                        <a:t>Ainda designa </a:t>
                      </a:r>
                      <a:r>
                        <a:rPr lang="es-MX" sz="1200" b="1" noProof="0" dirty="0" smtClean="0">
                          <a:latin typeface="Century Gothic" panose="020B0502020202020204" pitchFamily="34" charset="0"/>
                        </a:rPr>
                        <a:t>6 líderes de la industria como Miembros Independientes </a:t>
                      </a:r>
                      <a:r>
                        <a:rPr lang="es-MX" sz="1200" noProof="0" dirty="0" smtClean="0">
                          <a:latin typeface="Century Gothic" panose="020B0502020202020204" pitchFamily="34" charset="0"/>
                        </a:rPr>
                        <a:t>del CKD, y</a:t>
                      </a:r>
                    </a:p>
                    <a:p>
                      <a:pPr marL="342900" indent="-342900" algn="l">
                        <a:buFont typeface="+mj-lt"/>
                        <a:buAutoNum type="arabicPeriod"/>
                      </a:pPr>
                      <a:r>
                        <a:rPr lang="es-MX" sz="1200" b="0" baseline="0" noProof="0" dirty="0" smtClean="0">
                          <a:latin typeface="Century Gothic" panose="020B0502020202020204" pitchFamily="34" charset="0"/>
                        </a:rPr>
                        <a:t>Limita</a:t>
                      </a:r>
                      <a:r>
                        <a:rPr lang="es-MX" sz="1200" b="1" baseline="0" noProof="0" dirty="0" smtClean="0">
                          <a:latin typeface="Century Gothic" panose="020B0502020202020204" pitchFamily="34" charset="0"/>
                        </a:rPr>
                        <a:t> </a:t>
                      </a:r>
                      <a:r>
                        <a:rPr lang="es-MX" sz="1200" baseline="0" noProof="0" dirty="0" smtClean="0">
                          <a:latin typeface="Century Gothic" panose="020B0502020202020204" pitchFamily="34" charset="0"/>
                        </a:rPr>
                        <a:t>el número de miembros que puede designar que </a:t>
                      </a:r>
                      <a:r>
                        <a:rPr lang="es-MX" sz="1200" b="1" baseline="0" noProof="0" dirty="0" smtClean="0">
                          <a:latin typeface="Century Gothic" panose="020B0502020202020204" pitchFamily="34" charset="0"/>
                        </a:rPr>
                        <a:t>no califiquen como independientes a cinco</a:t>
                      </a:r>
                      <a:r>
                        <a:rPr lang="es-MX" sz="1200" baseline="0" noProof="0" dirty="0" smtClean="0">
                          <a:latin typeface="Century Gothic" panose="020B0502020202020204" pitchFamily="34" charset="0"/>
                        </a:rPr>
                        <a:t>, otorgando a los inversionistas y miembros independientes la mayoría.</a:t>
                      </a:r>
                    </a:p>
                    <a:p>
                      <a:pPr marL="342900" indent="-342900" algn="l">
                        <a:buFont typeface="+mj-lt"/>
                        <a:buAutoNum type="arabicPeriod"/>
                      </a:pPr>
                      <a:r>
                        <a:rPr lang="es-MX" sz="1200" baseline="0" noProof="0" dirty="0" smtClean="0">
                          <a:latin typeface="Century Gothic" panose="020B0502020202020204" pitchFamily="34" charset="0"/>
                        </a:rPr>
                        <a:t>El Memorándum de Inversión podrá ser entregado a los miembros previo a la sesión correspondiente</a:t>
                      </a:r>
                      <a:endParaRPr lang="es-MX" sz="1200" noProof="0" dirty="0" smtClean="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rgbClr val="E9EAEB"/>
                    </a:solidFill>
                  </a:tcPr>
                </a:tc>
              </a:tr>
              <a:tr h="899869">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lang="es-MX" sz="1200" noProof="0" dirty="0" smtClean="0">
                          <a:latin typeface="Century Gothic" panose="020B0502020202020204" pitchFamily="34" charset="0"/>
                        </a:rPr>
                        <a:t>Política de Remuneración y Reparto</a:t>
                      </a:r>
                      <a:r>
                        <a:rPr lang="es-MX" sz="1200" baseline="0" noProof="0" dirty="0" smtClean="0">
                          <a:latin typeface="Century Gothic" panose="020B0502020202020204" pitchFamily="34" charset="0"/>
                        </a:rPr>
                        <a:t> de Dividendos</a:t>
                      </a:r>
                      <a:endParaRPr lang="es-MX" sz="12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342900" indent="-342900" algn="l">
                        <a:buFont typeface="+mj-lt"/>
                        <a:buAutoNum type="arabicPeriod"/>
                      </a:pPr>
                      <a:r>
                        <a:rPr lang="es-MX" sz="1200" noProof="0" dirty="0" smtClean="0">
                          <a:latin typeface="Century Gothic" panose="020B0502020202020204" pitchFamily="34" charset="0"/>
                        </a:rPr>
                        <a:t>La política de </a:t>
                      </a:r>
                      <a:r>
                        <a:rPr lang="es-MX" sz="1200" baseline="0" noProof="0" dirty="0" smtClean="0">
                          <a:latin typeface="Century Gothic" panose="020B0502020202020204" pitchFamily="34" charset="0"/>
                        </a:rPr>
                        <a:t>sueldos y salarios está </a:t>
                      </a:r>
                      <a:r>
                        <a:rPr lang="es-MX" sz="1200" b="1" baseline="0" noProof="0" dirty="0" smtClean="0">
                          <a:latin typeface="Century Gothic" panose="020B0502020202020204" pitchFamily="34" charset="0"/>
                        </a:rPr>
                        <a:t>alineada a estándares de mercado </a:t>
                      </a:r>
                      <a:r>
                        <a:rPr lang="es-MX" sz="1200" baseline="0" noProof="0" dirty="0" smtClean="0">
                          <a:latin typeface="Century Gothic" panose="020B0502020202020204" pitchFamily="34" charset="0"/>
                        </a:rPr>
                        <a:t>con base en un estudio de un tercero.</a:t>
                      </a:r>
                    </a:p>
                    <a:p>
                      <a:pPr marL="342900" indent="-342900" algn="l">
                        <a:buFont typeface="+mj-lt"/>
                        <a:buAutoNum type="arabicPeriod"/>
                      </a:pPr>
                      <a:r>
                        <a:rPr lang="es-MX" sz="1200" baseline="0" noProof="0" dirty="0" smtClean="0">
                          <a:latin typeface="Century Gothic" panose="020B0502020202020204" pitchFamily="34" charset="0"/>
                        </a:rPr>
                        <a:t>En caso de existir dividendos por cualquier razón, éstos serán </a:t>
                      </a:r>
                      <a:r>
                        <a:rPr lang="es-MX" sz="1200" b="1" baseline="0" noProof="0" dirty="0" smtClean="0">
                          <a:latin typeface="Century Gothic" panose="020B0502020202020204" pitchFamily="34" charset="0"/>
                        </a:rPr>
                        <a:t>compartidos en un 20% </a:t>
                      </a:r>
                      <a:r>
                        <a:rPr lang="es-MX" sz="1200" baseline="0" noProof="0" dirty="0" smtClean="0">
                          <a:latin typeface="Century Gothic" panose="020B0502020202020204" pitchFamily="34" charset="0"/>
                        </a:rPr>
                        <a:t>con los inversionistas.</a:t>
                      </a:r>
                      <a:endParaRPr lang="es-MX" sz="12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noFill/>
                  </a:tcPr>
                </a:tc>
              </a:tr>
              <a:tr h="60823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lang="es-MX" sz="1200" noProof="0" dirty="0" smtClean="0">
                          <a:latin typeface="Century Gothic" panose="020B0502020202020204" pitchFamily="34" charset="0"/>
                        </a:rPr>
                        <a:t>Venta</a:t>
                      </a:r>
                      <a:endParaRPr lang="es-MX" sz="12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rgbClr val="E9EAEB"/>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l"/>
                      <a:r>
                        <a:rPr lang="es-MX" sz="1200" noProof="0" dirty="0" smtClean="0">
                          <a:latin typeface="Century Gothic" panose="020B0502020202020204" pitchFamily="34" charset="0"/>
                        </a:rPr>
                        <a:t>En caso de cambio</a:t>
                      </a:r>
                      <a:r>
                        <a:rPr lang="es-MX" sz="1200" baseline="0" noProof="0" dirty="0" smtClean="0">
                          <a:latin typeface="Century Gothic" panose="020B0502020202020204" pitchFamily="34" charset="0"/>
                        </a:rPr>
                        <a:t> de control, los accionistas </a:t>
                      </a:r>
                      <a:r>
                        <a:rPr lang="es-MX" sz="1200" b="1" baseline="0" noProof="0" dirty="0" smtClean="0">
                          <a:latin typeface="Century Gothic" panose="020B0502020202020204" pitchFamily="34" charset="0"/>
                        </a:rPr>
                        <a:t>comparten el 20% </a:t>
                      </a:r>
                      <a:r>
                        <a:rPr lang="es-MX" sz="1200" baseline="0" noProof="0" dirty="0" smtClean="0">
                          <a:latin typeface="Century Gothic" panose="020B0502020202020204" pitchFamily="34" charset="0"/>
                        </a:rPr>
                        <a:t>de la venta con los inversionistas mediante reducción de la Comisión de Administración.</a:t>
                      </a:r>
                      <a:endParaRPr lang="es-MX" sz="1200" noProof="0" dirty="0">
                        <a:latin typeface="Century Gothic" panose="020B0502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rgbClr val="E9EAEB"/>
                    </a:solidFill>
                  </a:tcPr>
                </a:tc>
              </a:tr>
              <a:tr h="60823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lang="es-MX" sz="1200" noProof="0" dirty="0" smtClean="0">
                          <a:latin typeface="Century Gothic" panose="020B0502020202020204" pitchFamily="34" charset="0"/>
                        </a:rPr>
                        <a:t>Partnership</a:t>
                      </a:r>
                      <a:endParaRPr lang="es-MX" sz="1200" noProof="0" dirty="0">
                        <a:latin typeface="Century Gothic" panose="020B0502020202020204" pitchFamily="34" charset="0"/>
                      </a:endParaRPr>
                    </a:p>
                  </a:txBody>
                  <a:tcPr anchor="ctr">
                    <a:lnL>
                      <a:noFill/>
                    </a:lnL>
                    <a:lnR>
                      <a:noFill/>
                    </a:lnR>
                    <a:lnT>
                      <a:noFill/>
                    </a:lnT>
                    <a:lnB w="12700" cmpd="sng">
                      <a:solidFill>
                        <a:srgbClr val="000000"/>
                      </a:solidFill>
                    </a:lnB>
                    <a:lnTlToBr w="12700" cmpd="sng">
                      <a:noFill/>
                      <a:prstDash val="solid"/>
                    </a:lnTlToBr>
                    <a:lnBlToTr w="12700" cmpd="sng">
                      <a:noFill/>
                      <a:prstDash val="solid"/>
                    </a:lnBlToTr>
                    <a:solidFill>
                      <a:srgbClr val="FFFFFF"/>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just"/>
                      <a:r>
                        <a:rPr lang="es-MX" sz="1200" noProof="0" dirty="0" smtClean="0">
                          <a:latin typeface="Century Gothic" panose="020B0502020202020204" pitchFamily="34" charset="0"/>
                        </a:rPr>
                        <a:t>El Convenio de Accionistas de Ainda regula, entre otros, </a:t>
                      </a:r>
                      <a:r>
                        <a:rPr lang="es-MX" sz="1200" b="1" noProof="0" dirty="0" smtClean="0">
                          <a:latin typeface="Century Gothic" panose="020B0502020202020204" pitchFamily="34" charset="0"/>
                        </a:rPr>
                        <a:t>derechos y obligaciones</a:t>
                      </a:r>
                      <a:r>
                        <a:rPr lang="es-MX" sz="1200" noProof="0" dirty="0" smtClean="0">
                          <a:latin typeface="Century Gothic" panose="020B0502020202020204" pitchFamily="34" charset="0"/>
                        </a:rPr>
                        <a:t> de los accionistas y permite la </a:t>
                      </a:r>
                      <a:r>
                        <a:rPr lang="es-MX" sz="1200" b="1" noProof="0" dirty="0" smtClean="0">
                          <a:latin typeface="Century Gothic" panose="020B0502020202020204" pitchFamily="34" charset="0"/>
                        </a:rPr>
                        <a:t>continuidad del negocio</a:t>
                      </a:r>
                      <a:r>
                        <a:rPr lang="es-MX" sz="1200" noProof="0" dirty="0" smtClean="0">
                          <a:latin typeface="Century Gothic" panose="020B0502020202020204" pitchFamily="34" charset="0"/>
                        </a:rPr>
                        <a:t>.</a:t>
                      </a:r>
                      <a:endParaRPr lang="es-MX" sz="1200" noProof="0" dirty="0">
                        <a:latin typeface="Century Gothic" panose="020B0502020202020204" pitchFamily="34" charset="0"/>
                      </a:endParaRPr>
                    </a:p>
                  </a:txBody>
                  <a:tcPr anchor="ctr">
                    <a:lnL>
                      <a:noFill/>
                    </a:lnL>
                    <a:lnR>
                      <a:noFill/>
                    </a:lnR>
                    <a:lnT>
                      <a:noFill/>
                    </a:lnT>
                    <a:lnB w="12700" cmpd="sng">
                      <a:solidFill>
                        <a:srgbClr val="000000"/>
                      </a:solidFill>
                    </a:lnB>
                    <a:lnTlToBr w="12700" cmpd="sng">
                      <a:noFill/>
                      <a:prstDash val="solid"/>
                    </a:lnTlToBr>
                    <a:lnBlToTr w="12700" cmpd="sng">
                      <a:noFill/>
                      <a:prstDash val="solid"/>
                    </a:lnBlToTr>
                    <a:noFill/>
                  </a:tcPr>
                </a:tc>
              </a:tr>
            </a:tbl>
          </a:graphicData>
        </a:graphic>
      </p:graphicFrame>
      <p:sp>
        <p:nvSpPr>
          <p:cNvPr id="2" name="1 Título"/>
          <p:cNvSpPr>
            <a:spLocks noGrp="1"/>
          </p:cNvSpPr>
          <p:nvPr>
            <p:ph type="title"/>
          </p:nvPr>
        </p:nvSpPr>
        <p:spPr>
          <a:xfrm>
            <a:off x="144000" y="288000"/>
            <a:ext cx="6096000" cy="631524"/>
          </a:xfrm>
        </p:spPr>
        <p:txBody>
          <a:bodyPr>
            <a:normAutofit/>
          </a:bodyPr>
          <a:lstStyle/>
          <a:p>
            <a:r>
              <a:rPr lang="es-MX" sz="2000" dirty="0">
                <a:latin typeface="Century Gothic" panose="020B0502020202020204" pitchFamily="34" charset="0"/>
              </a:rPr>
              <a:t>Ventajas </a:t>
            </a:r>
            <a:r>
              <a:rPr lang="es-MX" sz="2000" dirty="0" smtClean="0">
                <a:latin typeface="Century Gothic" pitchFamily="34" charset="0"/>
              </a:rPr>
              <a:t>Competitivas (2/2</a:t>
            </a:r>
            <a:r>
              <a:rPr lang="es-MX" sz="2000" dirty="0">
                <a:latin typeface="Century Gothic" pitchFamily="34" charset="0"/>
              </a:rPr>
              <a:t>)</a:t>
            </a:r>
          </a:p>
        </p:txBody>
      </p:sp>
      <p:sp>
        <p:nvSpPr>
          <p:cNvPr id="3" name="2 Marcador de número de diapositiva"/>
          <p:cNvSpPr>
            <a:spLocks noGrp="1"/>
          </p:cNvSpPr>
          <p:nvPr>
            <p:ph type="sldNum" sz="quarter" idx="12"/>
          </p:nvPr>
        </p:nvSpPr>
        <p:spPr>
          <a:xfrm>
            <a:off x="7010400" y="6533134"/>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12</a:t>
            </a:fld>
            <a:endParaRPr lang="es-ES" altLang="es-MX"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380635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7584"/>
            <a:ext cx="6096000" cy="631524"/>
          </a:xfrm>
        </p:spPr>
        <p:txBody>
          <a:bodyPr>
            <a:normAutofit/>
          </a:bodyPr>
          <a:lstStyle/>
          <a:p>
            <a:r>
              <a:rPr lang="es-MX" sz="2000" dirty="0" smtClean="0">
                <a:latin typeface="Century Gothic" panose="020B0502020202020204" pitchFamily="34" charset="0"/>
              </a:rPr>
              <a:t>Conclusiones</a:t>
            </a:r>
            <a:endParaRPr lang="es-MX" sz="2000" dirty="0">
              <a:latin typeface="Century Gothic" pitchFamily="34" charset="0"/>
            </a:endParaRPr>
          </a:p>
        </p:txBody>
      </p:sp>
      <p:sp>
        <p:nvSpPr>
          <p:cNvPr id="5" name="2 Marcador de contenido"/>
          <p:cNvSpPr>
            <a:spLocks noGrp="1"/>
          </p:cNvSpPr>
          <p:nvPr>
            <p:ph idx="1"/>
          </p:nvPr>
        </p:nvSpPr>
        <p:spPr>
          <a:xfrm>
            <a:off x="328539" y="747286"/>
            <a:ext cx="7462149" cy="46905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400" kern="0" dirty="0">
                <a:solidFill>
                  <a:srgbClr val="000000"/>
                </a:solidFill>
                <a:latin typeface="Century Gothic" panose="020B0502020202020204" pitchFamily="34" charset="0"/>
                <a:cs typeface="Arial" pitchFamily="34" charset="0"/>
              </a:rPr>
              <a:t>Ainda </a:t>
            </a:r>
            <a:r>
              <a:rPr lang="es-MX" sz="1400" kern="0" dirty="0" smtClean="0">
                <a:solidFill>
                  <a:srgbClr val="000000"/>
                </a:solidFill>
                <a:latin typeface="Century Gothic" panose="020B0502020202020204" pitchFamily="34" charset="0"/>
                <a:cs typeface="Arial" pitchFamily="34" charset="0"/>
              </a:rPr>
              <a:t> reúne </a:t>
            </a:r>
            <a:r>
              <a:rPr lang="es-MX" sz="1400" kern="0" dirty="0">
                <a:solidFill>
                  <a:srgbClr val="000000"/>
                </a:solidFill>
                <a:latin typeface="Century Gothic" panose="020B0502020202020204" pitchFamily="34" charset="0"/>
                <a:cs typeface="Arial" pitchFamily="34" charset="0"/>
              </a:rPr>
              <a:t>la experiencia y conocimiento para asegurar el éxito de inversiones de capital privado en energía e infraestructura.</a:t>
            </a:r>
          </a:p>
          <a:p>
            <a:pPr marL="180975" lvl="0" indent="-180975" algn="just">
              <a:spcBef>
                <a:spcPts val="0"/>
              </a:spcBef>
              <a:spcAft>
                <a:spcPts val="600"/>
              </a:spcAft>
              <a:buClr>
                <a:srgbClr val="CD0000"/>
              </a:buClr>
              <a:buSzPct val="110000"/>
              <a:buFont typeface="Arial" pitchFamily="34" charset="0"/>
              <a:buChar char="•"/>
            </a:pPr>
            <a:endParaRPr lang="es-ES" sz="1600" dirty="0" smtClean="0">
              <a:latin typeface="Century Gothic" pitchFamily="34" charset="0"/>
            </a:endParaRPr>
          </a:p>
        </p:txBody>
      </p:sp>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39993" y="1018373"/>
            <a:ext cx="576946" cy="222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2 Rectángulo"/>
          <p:cNvSpPr/>
          <p:nvPr/>
        </p:nvSpPr>
        <p:spPr>
          <a:xfrm>
            <a:off x="321447" y="1358928"/>
            <a:ext cx="8458310" cy="5362547"/>
          </a:xfrm>
          <a:prstGeom prst="rect">
            <a:avLst/>
          </a:prstGeom>
          <a:noFill/>
          <a:ln w="9525" cap="flat" cmpd="sng" algn="ctr">
            <a:noFill/>
            <a:prstDash val="solid"/>
          </a:ln>
          <a:effectLst/>
        </p:spPr>
        <p:txBody>
          <a:bodyPr rtlCol="0" anchor="ctr"/>
          <a:lstStyle/>
          <a:p>
            <a:pPr marL="171450" marR="0" lvl="0" indent="-171450" algn="just" defTabSz="914400" eaLnBrk="1" fontAlgn="base" latinLnBrk="0" hangingPunct="1">
              <a:lnSpc>
                <a:spcPct val="100000"/>
              </a:lnSpc>
              <a:spcBef>
                <a:spcPts val="0"/>
              </a:spcBef>
              <a:spcAft>
                <a:spcPts val="1000"/>
              </a:spcAft>
              <a:buClr>
                <a:srgbClr val="C00000"/>
              </a:buClr>
              <a:buSzTx/>
              <a:buFont typeface="Arial" panose="020B0604020202020204" pitchFamily="34" charset="0"/>
              <a:buChar char="•"/>
              <a:tabLst/>
              <a:defRPr/>
            </a:pPr>
            <a:r>
              <a:rPr kumimoji="0" lang="es-MX" sz="1400" b="0" i="0" u="none" strike="noStrike" kern="0" cap="none" spc="0" normalizeH="0" baseline="0" noProof="0" dirty="0" smtClean="0">
                <a:ln>
                  <a:noFill/>
                </a:ln>
                <a:solidFill>
                  <a:srgbClr val="000000"/>
                </a:solidFill>
                <a:effectLst/>
                <a:uLnTx/>
                <a:uFillTx/>
                <a:latin typeface="Century Gothic" panose="020B0502020202020204" pitchFamily="34" charset="0"/>
              </a:rPr>
              <a:t>Equipo profesional con experiencia conjunta en el manejo de fondos de capital privado, la operación de empresas, la creación de proyectos exitosos y la interlocución con autoridades regulatorias.</a:t>
            </a:r>
          </a:p>
          <a:p>
            <a:pPr marL="171450" marR="0" lvl="0" indent="-171450" algn="just" defTabSz="914400" eaLnBrk="1" fontAlgn="base" latinLnBrk="0" hangingPunct="1">
              <a:lnSpc>
                <a:spcPct val="100000"/>
              </a:lnSpc>
              <a:spcBef>
                <a:spcPts val="0"/>
              </a:spcBef>
              <a:spcAft>
                <a:spcPts val="1000"/>
              </a:spcAft>
              <a:buClr>
                <a:srgbClr val="C00000"/>
              </a:buClr>
              <a:buSzTx/>
              <a:buFont typeface="Arial" panose="020B0604020202020204" pitchFamily="34" charset="0"/>
              <a:buChar char="•"/>
              <a:tabLst/>
              <a:defRPr/>
            </a:pPr>
            <a:r>
              <a:rPr kumimoji="0" lang="es-MX" sz="1400" b="0" i="0" u="none" strike="noStrike" kern="0" cap="none" spc="0" normalizeH="0" baseline="0" noProof="0" dirty="0" smtClean="0">
                <a:ln>
                  <a:noFill/>
                </a:ln>
                <a:solidFill>
                  <a:srgbClr val="000000"/>
                </a:solidFill>
                <a:effectLst/>
                <a:uLnTx/>
                <a:uFillTx/>
                <a:latin typeface="Century Gothic" panose="020B0502020202020204" pitchFamily="34" charset="0"/>
              </a:rPr>
              <a:t>Conocimiento profundo de los sectores de energía e infraestructura y talento para integrar equipos multidisciplinarios que han permitido desarrollar más de 20 técnicas y métodos de análisis propietarios.</a:t>
            </a:r>
          </a:p>
          <a:p>
            <a:pPr marL="171450" marR="0" lvl="0" indent="-171450" algn="just" defTabSz="914400" eaLnBrk="1" fontAlgn="base" latinLnBrk="0" hangingPunct="1">
              <a:lnSpc>
                <a:spcPct val="100000"/>
              </a:lnSpc>
              <a:spcBef>
                <a:spcPts val="0"/>
              </a:spcBef>
              <a:spcAft>
                <a:spcPts val="1000"/>
              </a:spcAft>
              <a:buClr>
                <a:srgbClr val="C00000"/>
              </a:buClr>
              <a:buSzTx/>
              <a:buFont typeface="Arial" panose="020B0604020202020204" pitchFamily="34" charset="0"/>
              <a:buChar char="•"/>
              <a:tabLst/>
              <a:defRPr/>
            </a:pPr>
            <a:r>
              <a:rPr kumimoji="0" lang="es-MX" sz="1400" b="0" i="0" u="none" strike="noStrike" kern="0" cap="none" spc="0" normalizeH="0" baseline="0" noProof="0" dirty="0" smtClean="0">
                <a:ln>
                  <a:noFill/>
                </a:ln>
                <a:solidFill>
                  <a:srgbClr val="000000"/>
                </a:solidFill>
                <a:effectLst/>
                <a:uLnTx/>
                <a:uFillTx/>
                <a:latin typeface="Century Gothic" panose="020B0502020202020204" pitchFamily="34" charset="0"/>
              </a:rPr>
              <a:t>Gobierno corporativo compuesto por miembros independientes de clase mundial que ya han sido miembros del Comité Técnico de un CKD especializado en energía e infraestructura.</a:t>
            </a:r>
          </a:p>
          <a:p>
            <a:pPr marL="171450" marR="0" lvl="0" indent="-171450" algn="just" defTabSz="914400" eaLnBrk="1" fontAlgn="base" latinLnBrk="0" hangingPunct="1">
              <a:lnSpc>
                <a:spcPct val="100000"/>
              </a:lnSpc>
              <a:spcBef>
                <a:spcPts val="0"/>
              </a:spcBef>
              <a:spcAft>
                <a:spcPts val="0"/>
              </a:spcAft>
              <a:buClr>
                <a:srgbClr val="C00000"/>
              </a:buClr>
              <a:buSzTx/>
              <a:buFont typeface="Arial" panose="020B0604020202020204" pitchFamily="34" charset="0"/>
              <a:buChar char="•"/>
              <a:tabLst/>
              <a:defRPr/>
            </a:pPr>
            <a:r>
              <a:rPr kumimoji="0" lang="es-MX" sz="1400" b="0" i="0" u="none" strike="noStrike" kern="0" cap="none" spc="0" normalizeH="0" baseline="0" noProof="0" dirty="0" smtClean="0">
                <a:ln>
                  <a:noFill/>
                </a:ln>
                <a:solidFill>
                  <a:srgbClr val="000000"/>
                </a:solidFill>
                <a:effectLst/>
                <a:uLnTx/>
                <a:uFillTx/>
                <a:latin typeface="Century Gothic" panose="020B0502020202020204" pitchFamily="34" charset="0"/>
              </a:rPr>
              <a:t>Estructura alineada a la generación de valor para los inversionistas:</a:t>
            </a:r>
          </a:p>
          <a:p>
            <a:pPr marL="742950" marR="0" lvl="1" indent="-285750" algn="just" defTabSz="914400" eaLnBrk="1" fontAlgn="base" latinLnBrk="0" hangingPunct="1">
              <a:lnSpc>
                <a:spcPct val="100000"/>
              </a:lnSpc>
              <a:spcBef>
                <a:spcPts val="0"/>
              </a:spcBef>
              <a:spcAft>
                <a:spcPts val="0"/>
              </a:spcAft>
              <a:buClr>
                <a:srgbClr val="C00000"/>
              </a:buClr>
              <a:buSzTx/>
              <a:buFont typeface="Wingdings" panose="05000000000000000000" pitchFamily="2" charset="2"/>
              <a:buChar char="Ø"/>
              <a:tabLst/>
              <a:defRPr/>
            </a:pPr>
            <a:r>
              <a:rPr kumimoji="0" lang="es-MX" sz="1400" b="0" i="0" u="none" strike="noStrike" kern="0" cap="none" spc="0" normalizeH="0" baseline="0" noProof="0" dirty="0" smtClean="0">
                <a:ln>
                  <a:noFill/>
                </a:ln>
                <a:solidFill>
                  <a:srgbClr val="000000"/>
                </a:solidFill>
                <a:effectLst/>
                <a:uLnTx/>
                <a:uFillTx/>
                <a:latin typeface="Century Gothic" panose="020B0502020202020204" pitchFamily="34" charset="0"/>
              </a:rPr>
              <a:t>Serie B opcional</a:t>
            </a:r>
          </a:p>
          <a:p>
            <a:pPr marL="742950" marR="0" lvl="1" indent="-285750" algn="just" defTabSz="914400" eaLnBrk="1" fontAlgn="base" latinLnBrk="0" hangingPunct="1">
              <a:lnSpc>
                <a:spcPct val="100000"/>
              </a:lnSpc>
              <a:spcBef>
                <a:spcPts val="0"/>
              </a:spcBef>
              <a:spcAft>
                <a:spcPts val="0"/>
              </a:spcAft>
              <a:buClr>
                <a:srgbClr val="C00000"/>
              </a:buClr>
              <a:buSzTx/>
              <a:buFont typeface="Wingdings" panose="05000000000000000000" pitchFamily="2" charset="2"/>
              <a:buChar char="Ø"/>
              <a:tabLst/>
              <a:defRPr/>
            </a:pPr>
            <a:r>
              <a:rPr kumimoji="0" lang="es-MX" sz="1400" b="0" i="0" u="none" strike="noStrike" kern="0" cap="none" spc="0" normalizeH="0" baseline="0" noProof="0" dirty="0" smtClean="0">
                <a:ln>
                  <a:noFill/>
                </a:ln>
                <a:solidFill>
                  <a:srgbClr val="000000"/>
                </a:solidFill>
                <a:effectLst/>
                <a:uLnTx/>
                <a:uFillTx/>
                <a:latin typeface="Century Gothic" panose="020B0502020202020204" pitchFamily="34" charset="0"/>
              </a:rPr>
              <a:t>Matriz de rendimientos preferentes</a:t>
            </a:r>
          </a:p>
          <a:p>
            <a:pPr marL="742950" marR="0" lvl="1" indent="-285750" algn="just" defTabSz="914400" eaLnBrk="1" fontAlgn="base" latinLnBrk="0" hangingPunct="1">
              <a:lnSpc>
                <a:spcPct val="100000"/>
              </a:lnSpc>
              <a:spcBef>
                <a:spcPts val="0"/>
              </a:spcBef>
              <a:spcAft>
                <a:spcPts val="0"/>
              </a:spcAft>
              <a:buClr>
                <a:srgbClr val="C00000"/>
              </a:buClr>
              <a:buSzTx/>
              <a:buFont typeface="Wingdings" panose="05000000000000000000" pitchFamily="2" charset="2"/>
              <a:buChar char="Ø"/>
              <a:tabLst/>
              <a:defRPr/>
            </a:pPr>
            <a:r>
              <a:rPr kumimoji="0" lang="es-MX" sz="1400" b="0" i="0" u="none" strike="noStrike" kern="0" cap="none" spc="0" normalizeH="0" baseline="0" noProof="0" dirty="0" smtClean="0">
                <a:ln>
                  <a:noFill/>
                </a:ln>
                <a:solidFill>
                  <a:srgbClr val="000000"/>
                </a:solidFill>
                <a:effectLst/>
                <a:uLnTx/>
                <a:uFillTx/>
                <a:latin typeface="Century Gothic" panose="020B0502020202020204" pitchFamily="34" charset="0"/>
              </a:rPr>
              <a:t>Posibilidad de dar salida a las inversiones a través de una Fibra-E</a:t>
            </a:r>
          </a:p>
          <a:p>
            <a:pPr marL="742950" marR="0" lvl="1" indent="-285750" algn="just" defTabSz="914400" eaLnBrk="1" fontAlgn="base" latinLnBrk="0" hangingPunct="1">
              <a:lnSpc>
                <a:spcPct val="100000"/>
              </a:lnSpc>
              <a:spcBef>
                <a:spcPts val="0"/>
              </a:spcBef>
              <a:spcAft>
                <a:spcPts val="600"/>
              </a:spcAft>
              <a:buClr>
                <a:srgbClr val="C00000"/>
              </a:buClr>
              <a:buSzTx/>
              <a:buFont typeface="Wingdings" panose="05000000000000000000" pitchFamily="2" charset="2"/>
              <a:buChar char="Ø"/>
              <a:tabLst/>
              <a:defRPr/>
            </a:pPr>
            <a:r>
              <a:rPr kumimoji="0" lang="es-MX" sz="1400" b="0" i="0" u="none" strike="noStrike" kern="0" cap="none" spc="0" normalizeH="0" baseline="0" noProof="0" dirty="0" smtClean="0">
                <a:ln>
                  <a:noFill/>
                </a:ln>
                <a:solidFill>
                  <a:srgbClr val="000000"/>
                </a:solidFill>
                <a:effectLst/>
                <a:uLnTx/>
                <a:uFillTx/>
                <a:latin typeface="Century Gothic" panose="020B0502020202020204" pitchFamily="34" charset="0"/>
              </a:rPr>
              <a:t>Mecanismo para reducir la comisión de administración</a:t>
            </a:r>
          </a:p>
          <a:p>
            <a:pPr marL="171450" marR="0" lvl="0" indent="-171450" algn="just" defTabSz="914400" eaLnBrk="1" fontAlgn="base" latinLnBrk="0" hangingPunct="1">
              <a:lnSpc>
                <a:spcPct val="100000"/>
              </a:lnSpc>
              <a:spcBef>
                <a:spcPts val="0"/>
              </a:spcBef>
              <a:spcAft>
                <a:spcPts val="600"/>
              </a:spcAft>
              <a:buClr>
                <a:srgbClr val="C00000"/>
              </a:buClr>
              <a:buSzTx/>
              <a:buFont typeface="Arial" panose="020B0604020202020204" pitchFamily="34" charset="0"/>
              <a:buChar char="•"/>
              <a:tabLst/>
              <a:defRPr/>
            </a:pPr>
            <a:r>
              <a:rPr kumimoji="0" lang="es-MX" sz="1400" b="0" i="0" u="none" strike="noStrike" kern="0" cap="none" spc="0" normalizeH="0" baseline="0" noProof="0" dirty="0" smtClean="0">
                <a:ln>
                  <a:noFill/>
                </a:ln>
                <a:solidFill>
                  <a:srgbClr val="000000"/>
                </a:solidFill>
                <a:effectLst/>
                <a:uLnTx/>
                <a:uFillTx/>
                <a:latin typeface="Century Gothic" panose="020B0502020202020204" pitchFamily="34" charset="0"/>
              </a:rPr>
              <a:t>Alianza estratégica con Goldman Sachs Merchant Banking Division.</a:t>
            </a:r>
          </a:p>
          <a:p>
            <a:pPr marL="171450" marR="0" lvl="0" indent="-171450" algn="just" defTabSz="914400" eaLnBrk="1" fontAlgn="base" latinLnBrk="0" hangingPunct="1">
              <a:lnSpc>
                <a:spcPct val="100000"/>
              </a:lnSpc>
              <a:spcBef>
                <a:spcPts val="0"/>
              </a:spcBef>
              <a:spcAft>
                <a:spcPts val="1000"/>
              </a:spcAft>
              <a:buClr>
                <a:srgbClr val="C00000"/>
              </a:buClr>
              <a:buSzTx/>
              <a:buFont typeface="Arial" panose="020B0604020202020204" pitchFamily="34" charset="0"/>
              <a:buChar char="•"/>
              <a:tabLst/>
              <a:defRPr/>
            </a:pPr>
            <a:r>
              <a:rPr kumimoji="0" lang="es-MX" sz="1400" b="0" i="0" u="none" strike="noStrike" kern="0" cap="none" spc="0" normalizeH="0" baseline="0" noProof="0" dirty="0" smtClean="0">
                <a:ln>
                  <a:noFill/>
                </a:ln>
                <a:solidFill>
                  <a:srgbClr val="000000"/>
                </a:solidFill>
                <a:effectLst/>
                <a:uLnTx/>
                <a:uFillTx/>
                <a:latin typeface="Century Gothic" panose="020B0502020202020204" pitchFamily="34" charset="0"/>
              </a:rPr>
              <a:t>Acuerdos con diversos operadores de los sectores de energía e infraestructura.</a:t>
            </a:r>
          </a:p>
          <a:p>
            <a:pPr marL="171450" marR="0" lvl="0" indent="-171450" algn="just" defTabSz="914400" eaLnBrk="1" fontAlgn="base" latinLnBrk="0" hangingPunct="1">
              <a:lnSpc>
                <a:spcPct val="100000"/>
              </a:lnSpc>
              <a:spcBef>
                <a:spcPts val="0"/>
              </a:spcBef>
              <a:spcAft>
                <a:spcPts val="1000"/>
              </a:spcAft>
              <a:buClr>
                <a:srgbClr val="C00000"/>
              </a:buClr>
              <a:buSzTx/>
              <a:buFont typeface="Arial" panose="020B0604020202020204" pitchFamily="34" charset="0"/>
              <a:buChar char="•"/>
              <a:tabLst/>
              <a:defRPr/>
            </a:pPr>
            <a:r>
              <a:rPr kumimoji="0" lang="es-MX" sz="1400" b="0" i="0" u="none" strike="noStrike" kern="0" cap="none" spc="0" normalizeH="0" baseline="0" noProof="0" dirty="0" smtClean="0">
                <a:ln>
                  <a:noFill/>
                </a:ln>
                <a:solidFill>
                  <a:srgbClr val="000000"/>
                </a:solidFill>
                <a:effectLst/>
                <a:uLnTx/>
                <a:uFillTx/>
                <a:latin typeface="Century Gothic" panose="020B0502020202020204" pitchFamily="34" charset="0"/>
              </a:rPr>
              <a:t>Estructura organizacional robusta que permite un adecuado análisis, estructuración, monitoreo y diseño de salida óptima para las potenciales inversiones.</a:t>
            </a:r>
          </a:p>
          <a:p>
            <a:pPr marL="171450" marR="0" lvl="0" indent="-171450" algn="just" defTabSz="914400" eaLnBrk="1" fontAlgn="base" latinLnBrk="0" hangingPunct="1">
              <a:lnSpc>
                <a:spcPct val="100000"/>
              </a:lnSpc>
              <a:spcBef>
                <a:spcPts val="0"/>
              </a:spcBef>
              <a:spcAft>
                <a:spcPts val="1000"/>
              </a:spcAft>
              <a:buClr>
                <a:srgbClr val="C00000"/>
              </a:buClr>
              <a:buSzTx/>
              <a:buFont typeface="Arial" panose="020B0604020202020204" pitchFamily="34" charset="0"/>
              <a:buChar char="•"/>
              <a:tabLst/>
              <a:defRPr/>
            </a:pPr>
            <a:r>
              <a:rPr kumimoji="0" lang="es-MX" sz="1400" b="0" i="0" u="none" strike="noStrike" kern="0" cap="none" spc="0" normalizeH="0" baseline="0" noProof="0" dirty="0" smtClean="0">
                <a:ln>
                  <a:noFill/>
                </a:ln>
                <a:solidFill>
                  <a:srgbClr val="000000"/>
                </a:solidFill>
                <a:effectLst/>
                <a:uLnTx/>
                <a:uFillTx/>
                <a:latin typeface="Century Gothic" panose="020B0502020202020204" pitchFamily="34" charset="0"/>
              </a:rPr>
              <a:t>Procesos adecuados para identificar y administrar las inversiones, alineados a las mejores prácticas (ILPA y UNPRI) y respaldados por una plataforma de sistemas probada. </a:t>
            </a:r>
          </a:p>
          <a:p>
            <a:pPr marL="171450" marR="0" lvl="0" indent="-171450" algn="just" defTabSz="914400" eaLnBrk="1" fontAlgn="base" latinLnBrk="0" hangingPunct="1">
              <a:lnSpc>
                <a:spcPct val="100000"/>
              </a:lnSpc>
              <a:spcBef>
                <a:spcPts val="0"/>
              </a:spcBef>
              <a:spcAft>
                <a:spcPts val="1000"/>
              </a:spcAft>
              <a:buClr>
                <a:srgbClr val="C00000"/>
              </a:buClr>
              <a:buSzTx/>
              <a:buFont typeface="Arial" panose="020B0604020202020204" pitchFamily="34" charset="0"/>
              <a:buChar char="•"/>
              <a:tabLst/>
              <a:defRPr/>
            </a:pPr>
            <a:r>
              <a:rPr kumimoji="0" lang="es-MX" sz="1400" b="0" i="0" u="none" strike="noStrike" kern="0" cap="none" spc="0" normalizeH="0" baseline="0" noProof="0" dirty="0" smtClean="0">
                <a:ln>
                  <a:noFill/>
                </a:ln>
                <a:solidFill>
                  <a:srgbClr val="000000"/>
                </a:solidFill>
                <a:effectLst/>
                <a:uLnTx/>
                <a:uFillTx/>
                <a:latin typeface="Century Gothic" panose="020B0502020202020204" pitchFamily="34" charset="0"/>
              </a:rPr>
              <a:t>Modelo de sociedad tipo “partnership” a diferencia de un enfoque patrimonial, el cual permite un equipo de liderazgo dinámico incentivado a lo largo de la vida del CKD.</a:t>
            </a:r>
          </a:p>
        </p:txBody>
      </p:sp>
      <p:sp>
        <p:nvSpPr>
          <p:cNvPr id="3" name="2 Marcador de número de diapositiva"/>
          <p:cNvSpPr>
            <a:spLocks noGrp="1"/>
          </p:cNvSpPr>
          <p:nvPr>
            <p:ph type="sldNum" sz="quarter" idx="12"/>
          </p:nvPr>
        </p:nvSpPr>
        <p:spPr>
          <a:xfrm>
            <a:off x="7010400" y="6492875"/>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13</a:t>
            </a:fld>
            <a:endParaRPr lang="es-ES" altLang="es-MX"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124426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dirty="0" smtClean="0">
                <a:latin typeface="Century Gothic" pitchFamily="34" charset="0"/>
                <a:ea typeface="+mj-ea"/>
              </a:rPr>
              <a:t>Comparación contra emisiones corporativas en </a:t>
            </a:r>
            <a:r>
              <a:rPr lang="es-ES" sz="2000" dirty="0">
                <a:latin typeface="Century Gothic" pitchFamily="34" charset="0"/>
                <a:ea typeface="+mj-ea"/>
              </a:rPr>
              <a:t>p</a:t>
            </a:r>
            <a:r>
              <a:rPr lang="es-ES" sz="2000" dirty="0" smtClean="0">
                <a:latin typeface="Century Gothic" pitchFamily="34" charset="0"/>
                <a:ea typeface="+mj-ea"/>
              </a:rPr>
              <a:t>esos</a:t>
            </a:r>
            <a:endParaRPr lang="es-MX" sz="2000" dirty="0">
              <a:latin typeface="Century Gothic" pitchFamily="34" charset="0"/>
              <a:ea typeface="+mj-ea"/>
            </a:endParaRPr>
          </a:p>
        </p:txBody>
      </p:sp>
      <p:sp>
        <p:nvSpPr>
          <p:cNvPr id="8" name="2 Marcador de contenido"/>
          <p:cNvSpPr>
            <a:spLocks noGrp="1"/>
          </p:cNvSpPr>
          <p:nvPr>
            <p:ph idx="1"/>
          </p:nvPr>
        </p:nvSpPr>
        <p:spPr>
          <a:xfrm>
            <a:off x="391828" y="952181"/>
            <a:ext cx="7407462" cy="1372524"/>
          </a:xfrm>
        </p:spPr>
        <p:txBody>
          <a:bodyPr>
            <a:noAutofit/>
          </a:bodyPr>
          <a:lstStyle/>
          <a:p>
            <a:pPr algn="just">
              <a:spcBef>
                <a:spcPts val="0"/>
              </a:spcBef>
              <a:spcAft>
                <a:spcPts val="600"/>
              </a:spcAft>
              <a:buClr>
                <a:srgbClr val="CD0000"/>
              </a:buClr>
              <a:buSzPct val="110000"/>
            </a:pPr>
            <a:r>
              <a:rPr lang="es-MX" sz="1200" dirty="0" smtClean="0">
                <a:latin typeface="Century Gothic" panose="020B0502020202020204" pitchFamily="34" charset="0"/>
              </a:rPr>
              <a:t>Ainda ofrece un retorno preferente que es competitivo frente a la mayoría de los CKD’s.</a:t>
            </a:r>
          </a:p>
          <a:p>
            <a:pPr algn="just">
              <a:spcBef>
                <a:spcPts val="0"/>
              </a:spcBef>
              <a:spcAft>
                <a:spcPts val="600"/>
              </a:spcAft>
              <a:buClr>
                <a:srgbClr val="CD0000"/>
              </a:buClr>
              <a:buSzPct val="110000"/>
            </a:pPr>
            <a:r>
              <a:rPr lang="es-MX" sz="1200" dirty="0" smtClean="0">
                <a:latin typeface="Century Gothic" panose="020B0502020202020204" pitchFamily="34" charset="0"/>
              </a:rPr>
              <a:t>El escenario base (conservador) de Ainda tiene una TIR ligeramente por debajo de los comparables de Infraestructura. </a:t>
            </a:r>
          </a:p>
          <a:p>
            <a:pPr algn="just">
              <a:spcBef>
                <a:spcPts val="0"/>
              </a:spcBef>
              <a:spcAft>
                <a:spcPts val="600"/>
              </a:spcAft>
              <a:buClr>
                <a:srgbClr val="CD0000"/>
              </a:buClr>
              <a:buSzPct val="110000"/>
            </a:pPr>
            <a:r>
              <a:rPr lang="es-MX" sz="1200" dirty="0" smtClean="0">
                <a:latin typeface="Century Gothic" panose="020B0502020202020204" pitchFamily="34" charset="0"/>
              </a:rPr>
              <a:t>El retorno preferente está por encima de las curvas corporativas.  </a:t>
            </a:r>
          </a:p>
          <a:p>
            <a:pPr algn="just">
              <a:spcBef>
                <a:spcPts val="0"/>
              </a:spcBef>
              <a:spcAft>
                <a:spcPts val="600"/>
              </a:spcAft>
              <a:buClr>
                <a:srgbClr val="CD0000"/>
              </a:buClr>
              <a:buSzPct val="110000"/>
            </a:pPr>
            <a:endParaRPr lang="es-MX" sz="1200" dirty="0" smtClean="0">
              <a:latin typeface="Century Gothic" panose="020B0502020202020204" pitchFamily="34" charset="0"/>
            </a:endParaRPr>
          </a:p>
          <a:p>
            <a:pPr algn="just">
              <a:spcBef>
                <a:spcPts val="0"/>
              </a:spcBef>
              <a:spcAft>
                <a:spcPts val="600"/>
              </a:spcAft>
              <a:buClr>
                <a:srgbClr val="CD0000"/>
              </a:buClr>
              <a:buSzPct val="110000"/>
            </a:pPr>
            <a:endParaRPr lang="es-MX" sz="1200" dirty="0" smtClean="0">
              <a:latin typeface="Century Gothic" panose="020B0502020202020204" pitchFamily="34" charset="0"/>
            </a:endParaRPr>
          </a:p>
          <a:p>
            <a:pPr marL="0" indent="0" algn="just">
              <a:spcBef>
                <a:spcPts val="0"/>
              </a:spcBef>
              <a:spcAft>
                <a:spcPts val="600"/>
              </a:spcAft>
              <a:buClr>
                <a:srgbClr val="CD0000"/>
              </a:buClr>
              <a:buSzPct val="110000"/>
              <a:buNone/>
            </a:pPr>
            <a:endParaRPr lang="es-MX" sz="1200" dirty="0">
              <a:latin typeface="Century Gothic" panose="020B0502020202020204" pitchFamily="34" charset="0"/>
            </a:endParaRPr>
          </a:p>
          <a:p>
            <a:pPr algn="just">
              <a:spcBef>
                <a:spcPts val="0"/>
              </a:spcBef>
              <a:spcAft>
                <a:spcPts val="600"/>
              </a:spcAft>
              <a:buClr>
                <a:srgbClr val="CD0000"/>
              </a:buClr>
              <a:buSzPct val="110000"/>
            </a:pPr>
            <a:endParaRPr lang="es-MX" sz="1200" dirty="0" smtClean="0">
              <a:latin typeface="Century Gothic" panose="020B0502020202020204" pitchFamily="34" charset="0"/>
            </a:endParaRPr>
          </a:p>
        </p:txBody>
      </p:sp>
      <p:cxnSp>
        <p:nvCxnSpPr>
          <p:cNvPr id="10" name="Conector recto 9"/>
          <p:cNvCxnSpPr/>
          <p:nvPr/>
        </p:nvCxnSpPr>
        <p:spPr>
          <a:xfrm flipV="1">
            <a:off x="636814" y="2930879"/>
            <a:ext cx="250371" cy="119743"/>
          </a:xfrm>
          <a:prstGeom prst="line">
            <a:avLst/>
          </a:prstGeom>
          <a:noFill/>
          <a:ln w="6350" cap="flat" cmpd="sng" algn="ctr">
            <a:solidFill>
              <a:srgbClr val="A5A5A5"/>
            </a:solidFill>
            <a:prstDash val="solid"/>
            <a:miter lim="800000"/>
          </a:ln>
          <a:effectLst/>
        </p:spPr>
      </p:cxnSp>
      <p:cxnSp>
        <p:nvCxnSpPr>
          <p:cNvPr id="11" name="Conector recto 10"/>
          <p:cNvCxnSpPr/>
          <p:nvPr/>
        </p:nvCxnSpPr>
        <p:spPr>
          <a:xfrm flipV="1">
            <a:off x="636814" y="3083279"/>
            <a:ext cx="250371" cy="119743"/>
          </a:xfrm>
          <a:prstGeom prst="line">
            <a:avLst/>
          </a:prstGeom>
          <a:noFill/>
          <a:ln w="6350" cap="flat" cmpd="sng" algn="ctr">
            <a:solidFill>
              <a:srgbClr val="A5A5A5"/>
            </a:solidFill>
            <a:prstDash val="solid"/>
            <a:miter lim="800000"/>
          </a:ln>
          <a:effectLst/>
        </p:spPr>
      </p:cxnSp>
      <p:cxnSp>
        <p:nvCxnSpPr>
          <p:cNvPr id="15" name="Conector recto 14"/>
          <p:cNvCxnSpPr/>
          <p:nvPr/>
        </p:nvCxnSpPr>
        <p:spPr>
          <a:xfrm flipV="1">
            <a:off x="622300" y="2134810"/>
            <a:ext cx="0" cy="379790"/>
          </a:xfrm>
          <a:prstGeom prst="line">
            <a:avLst/>
          </a:prstGeom>
          <a:noFill/>
          <a:ln w="6350" cap="flat" cmpd="sng" algn="ctr">
            <a:solidFill>
              <a:schemeClr val="bg1">
                <a:lumMod val="85000"/>
              </a:schemeClr>
            </a:solidFill>
            <a:prstDash val="solid"/>
            <a:miter lim="800000"/>
          </a:ln>
          <a:effectLst/>
        </p:spPr>
      </p:cxnSp>
      <p:pic>
        <p:nvPicPr>
          <p:cNvPr id="3" name="Imagen 2"/>
          <p:cNvPicPr>
            <a:picLocks noChangeAspect="1"/>
          </p:cNvPicPr>
          <p:nvPr/>
        </p:nvPicPr>
        <p:blipFill>
          <a:blip r:embed="rId2"/>
          <a:stretch>
            <a:fillRect/>
          </a:stretch>
        </p:blipFill>
        <p:spPr>
          <a:xfrm>
            <a:off x="488397" y="2048660"/>
            <a:ext cx="8326223" cy="4446823"/>
          </a:xfrm>
          <a:prstGeom prst="rect">
            <a:avLst/>
          </a:prstGeom>
        </p:spPr>
      </p:pic>
    </p:spTree>
    <p:extLst>
      <p:ext uri="{BB962C8B-B14F-4D97-AF65-F5344CB8AC3E}">
        <p14:creationId xmlns:p14="http://schemas.microsoft.com/office/powerpoint/2010/main" val="19141558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dirty="0" smtClean="0">
                <a:latin typeface="Century Gothic" panose="020B0502020202020204" pitchFamily="34" charset="0"/>
              </a:rPr>
              <a:t>Aspectos a considerar</a:t>
            </a:r>
            <a:endParaRPr lang="es-MX" sz="2000" dirty="0">
              <a:latin typeface="Century Gothic" pitchFamily="34" charset="0"/>
            </a:endParaRPr>
          </a:p>
        </p:txBody>
      </p:sp>
      <p:sp>
        <p:nvSpPr>
          <p:cNvPr id="4" name="2 Marcador de contenido"/>
          <p:cNvSpPr>
            <a:spLocks noGrp="1"/>
          </p:cNvSpPr>
          <p:nvPr>
            <p:ph idx="1"/>
          </p:nvPr>
        </p:nvSpPr>
        <p:spPr>
          <a:xfrm>
            <a:off x="349991" y="924055"/>
            <a:ext cx="7416313" cy="929129"/>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MX" sz="1400" kern="0" dirty="0" smtClean="0">
                <a:solidFill>
                  <a:srgbClr val="000000"/>
                </a:solidFill>
                <a:latin typeface="Century Gothic" panose="020B0502020202020204" pitchFamily="34" charset="0"/>
                <a:cs typeface="Arial" pitchFamily="34" charset="0"/>
              </a:rPr>
              <a:t>Los CKDS son una buena alternativa para diversificar el riesgo en portafolios, pero por naturaleza son instrumentos ilíquidos que no garantizan el capital ni el pago de intereses. </a:t>
            </a:r>
            <a:r>
              <a:rPr lang="es-ES" sz="1400" kern="0" dirty="0" smtClean="0">
                <a:solidFill>
                  <a:srgbClr val="000000"/>
                </a:solidFill>
                <a:latin typeface="Century Gothic" panose="020B0502020202020204" pitchFamily="34" charset="0"/>
                <a:cs typeface="Arial" pitchFamily="34" charset="0"/>
              </a:rPr>
              <a:t>Para el CKD de Ainda, los siguientes aspectos son relevantes para tomar una decisión de inversión:</a:t>
            </a:r>
          </a:p>
          <a:p>
            <a:pPr marL="0" indent="0" algn="just">
              <a:spcBef>
                <a:spcPts val="0"/>
              </a:spcBef>
              <a:spcAft>
                <a:spcPts val="600"/>
              </a:spcAft>
              <a:buClr>
                <a:srgbClr val="CD0000"/>
              </a:buClr>
              <a:buSzPct val="110000"/>
              <a:buNone/>
            </a:pPr>
            <a:endParaRPr lang="es-MX" sz="1400" kern="0" dirty="0">
              <a:solidFill>
                <a:srgbClr val="000000"/>
              </a:solidFill>
              <a:latin typeface="Century Gothic" panose="020B0502020202020204" pitchFamily="34" charset="0"/>
              <a:cs typeface="Arial" pitchFamily="34" charset="0"/>
            </a:endParaRPr>
          </a:p>
        </p:txBody>
      </p:sp>
      <p:graphicFrame>
        <p:nvGraphicFramePr>
          <p:cNvPr id="6" name="Objeto 5"/>
          <p:cNvGraphicFramePr>
            <a:graphicFrameLocks noChangeAspect="1"/>
          </p:cNvGraphicFramePr>
          <p:nvPr>
            <p:extLst>
              <p:ext uri="{D42A27DB-BD31-4B8C-83A1-F6EECF244321}">
                <p14:modId xmlns:p14="http://schemas.microsoft.com/office/powerpoint/2010/main" val="1584582170"/>
              </p:ext>
            </p:extLst>
          </p:nvPr>
        </p:nvGraphicFramePr>
        <p:xfrm>
          <a:off x="349991" y="1996662"/>
          <a:ext cx="8319549" cy="4251110"/>
        </p:xfrm>
        <a:graphic>
          <a:graphicData uri="http://schemas.openxmlformats.org/presentationml/2006/ole">
            <mc:AlternateContent xmlns:mc="http://schemas.openxmlformats.org/markup-compatibility/2006">
              <mc:Choice xmlns:v="urn:schemas-microsoft-com:vml" Requires="v">
                <p:oleObj spid="_x0000_s8233" name="Worksheet" r:id="rId3" imgW="9037440" imgH="4617784" progId="Excel.Sheet.12">
                  <p:embed/>
                </p:oleObj>
              </mc:Choice>
              <mc:Fallback>
                <p:oleObj name="Worksheet" r:id="rId3" imgW="9037440" imgH="4617784" progId="Excel.Sheet.12">
                  <p:embed/>
                  <p:pic>
                    <p:nvPicPr>
                      <p:cNvPr id="0" name=""/>
                      <p:cNvPicPr/>
                      <p:nvPr/>
                    </p:nvPicPr>
                    <p:blipFill>
                      <a:blip r:embed="rId4"/>
                      <a:stretch>
                        <a:fillRect/>
                      </a:stretch>
                    </p:blipFill>
                    <p:spPr>
                      <a:xfrm>
                        <a:off x="349991" y="1996662"/>
                        <a:ext cx="8319549" cy="4251110"/>
                      </a:xfrm>
                      <a:prstGeom prst="rect">
                        <a:avLst/>
                      </a:prstGeom>
                    </p:spPr>
                  </p:pic>
                </p:oleObj>
              </mc:Fallback>
            </mc:AlternateContent>
          </a:graphicData>
        </a:graphic>
      </p:graphicFrame>
      <p:sp>
        <p:nvSpPr>
          <p:cNvPr id="3" name="2 Marcador de número de diapositiva"/>
          <p:cNvSpPr>
            <a:spLocks noGrp="1"/>
          </p:cNvSpPr>
          <p:nvPr>
            <p:ph type="sldNum" sz="quarter" idx="12"/>
          </p:nvPr>
        </p:nvSpPr>
        <p:spPr/>
        <p:txBody>
          <a:bodyPr/>
          <a:lstStyle/>
          <a:p>
            <a:fld id="{05E83AA4-A00D-4AA0-8FE8-B93C9F3EC141}" type="slidenum">
              <a:rPr lang="es-ES" altLang="es-MX" smtClean="0">
                <a:solidFill>
                  <a:schemeClr val="tx1"/>
                </a:solidFill>
                <a:latin typeface="Century Gothic" panose="020B0502020202020204" pitchFamily="34" charset="0"/>
              </a:rPr>
              <a:pPr/>
              <a:t>15</a:t>
            </a:fld>
            <a:endParaRPr lang="es-ES" altLang="es-MX"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5825559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dirty="0" smtClean="0">
                <a:latin typeface="Century Gothic" pitchFamily="34" charset="0"/>
              </a:rPr>
              <a:t>Análisis de sensibilidad</a:t>
            </a:r>
            <a:endParaRPr lang="es-MX" sz="2000" dirty="0">
              <a:latin typeface="Century Gothic" pitchFamily="34" charset="0"/>
            </a:endParaRPr>
          </a:p>
        </p:txBody>
      </p:sp>
      <p:sp>
        <p:nvSpPr>
          <p:cNvPr id="4" name="2 Marcador de contenido"/>
          <p:cNvSpPr>
            <a:spLocks noGrp="1"/>
          </p:cNvSpPr>
          <p:nvPr>
            <p:ph idx="1"/>
          </p:nvPr>
        </p:nvSpPr>
        <p:spPr>
          <a:xfrm>
            <a:off x="328539" y="1018373"/>
            <a:ext cx="8341001" cy="361853"/>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MX" sz="1400" b="1" kern="0" dirty="0" smtClean="0">
                <a:solidFill>
                  <a:srgbClr val="000000"/>
                </a:solidFill>
                <a:latin typeface="Century Gothic" panose="020B0502020202020204" pitchFamily="34" charset="0"/>
                <a:cs typeface="Arial" pitchFamily="34" charset="0"/>
              </a:rPr>
              <a:t>Supuestos del modelo base</a:t>
            </a:r>
            <a:endParaRPr lang="es-ES" sz="1400" kern="0" dirty="0">
              <a:solidFill>
                <a:srgbClr val="000000"/>
              </a:solidFill>
              <a:latin typeface="Century Gothic" panose="020B0502020202020204" pitchFamily="34" charset="0"/>
              <a:cs typeface="Arial" pitchFamily="34" charset="0"/>
            </a:endParaRPr>
          </a:p>
        </p:txBody>
      </p:sp>
      <p:sp>
        <p:nvSpPr>
          <p:cNvPr id="5" name="2 Marcador de contenido"/>
          <p:cNvSpPr txBox="1">
            <a:spLocks/>
          </p:cNvSpPr>
          <p:nvPr/>
        </p:nvSpPr>
        <p:spPr>
          <a:xfrm>
            <a:off x="394675" y="1358446"/>
            <a:ext cx="8341001" cy="75237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0"/>
              </a:spcBef>
              <a:spcAft>
                <a:spcPts val="600"/>
              </a:spcAft>
              <a:buClr>
                <a:srgbClr val="CD0000"/>
              </a:buClr>
              <a:buSzPct val="110000"/>
            </a:pPr>
            <a:r>
              <a:rPr lang="es-MX" sz="1200" kern="0" dirty="0" smtClean="0">
                <a:solidFill>
                  <a:srgbClr val="000000"/>
                </a:solidFill>
                <a:latin typeface="Century Gothic" panose="020B0502020202020204" pitchFamily="34" charset="0"/>
                <a:cs typeface="Arial" pitchFamily="34" charset="0"/>
              </a:rPr>
              <a:t>El portafolio de inversiones potenciales considera:</a:t>
            </a:r>
          </a:p>
          <a:p>
            <a:pPr marL="0" indent="0" algn="just">
              <a:spcBef>
                <a:spcPts val="0"/>
              </a:spcBef>
              <a:spcAft>
                <a:spcPts val="600"/>
              </a:spcAft>
              <a:buClr>
                <a:srgbClr val="CD0000"/>
              </a:buClr>
              <a:buSzPct val="110000"/>
              <a:buNone/>
            </a:pPr>
            <a:endParaRPr lang="es-MX" sz="500" kern="0" dirty="0" smtClean="0">
              <a:solidFill>
                <a:srgbClr val="000000"/>
              </a:solidFill>
              <a:latin typeface="Century Gothic" panose="020B0502020202020204" pitchFamily="34" charset="0"/>
              <a:cs typeface="Arial" pitchFamily="34" charset="0"/>
            </a:endParaRPr>
          </a:p>
          <a:p>
            <a:pPr lvl="1" algn="just">
              <a:spcBef>
                <a:spcPts val="0"/>
              </a:spcBef>
              <a:spcAft>
                <a:spcPts val="600"/>
              </a:spcAft>
              <a:buClr>
                <a:srgbClr val="CD0000"/>
              </a:buClr>
              <a:buSzPct val="110000"/>
            </a:pPr>
            <a:r>
              <a:rPr lang="es-MX" sz="1200" kern="0" dirty="0">
                <a:solidFill>
                  <a:srgbClr val="000000"/>
                </a:solidFill>
                <a:latin typeface="Century Gothic" panose="020B0502020202020204" pitchFamily="34" charset="0"/>
                <a:cs typeface="Arial" pitchFamily="34" charset="0"/>
              </a:rPr>
              <a:t>3 campos maduros petroleros  (Brownfield con flujo dependiente de producción en Dólares)</a:t>
            </a:r>
          </a:p>
          <a:p>
            <a:pPr lvl="1" algn="just">
              <a:spcBef>
                <a:spcPts val="0"/>
              </a:spcBef>
              <a:spcAft>
                <a:spcPts val="600"/>
              </a:spcAft>
              <a:buClr>
                <a:srgbClr val="CD0000"/>
              </a:buClr>
              <a:buSzPct val="110000"/>
            </a:pPr>
            <a:r>
              <a:rPr lang="es-MX" sz="1200" kern="0" dirty="0">
                <a:solidFill>
                  <a:srgbClr val="000000"/>
                </a:solidFill>
                <a:latin typeface="Century Gothic" panose="020B0502020202020204" pitchFamily="34" charset="0"/>
                <a:cs typeface="Arial" pitchFamily="34" charset="0"/>
              </a:rPr>
              <a:t>2 proyectos de generación eléctrica (Greenfield EPC alzado en Dólares</a:t>
            </a:r>
            <a:r>
              <a:rPr lang="es-MX" sz="1200" kern="0" dirty="0" smtClean="0">
                <a:solidFill>
                  <a:srgbClr val="000000"/>
                </a:solidFill>
                <a:latin typeface="Century Gothic" panose="020B0502020202020204" pitchFamily="34" charset="0"/>
                <a:cs typeface="Arial" pitchFamily="34" charset="0"/>
              </a:rPr>
              <a:t>)</a:t>
            </a:r>
          </a:p>
          <a:p>
            <a:pPr lvl="1" algn="just">
              <a:spcBef>
                <a:spcPts val="0"/>
              </a:spcBef>
              <a:spcAft>
                <a:spcPts val="600"/>
              </a:spcAft>
              <a:buClr>
                <a:srgbClr val="CD0000"/>
              </a:buClr>
              <a:buSzPct val="110000"/>
            </a:pPr>
            <a:endParaRPr lang="es-MX" sz="1200" kern="0" dirty="0">
              <a:solidFill>
                <a:srgbClr val="000000"/>
              </a:solidFill>
              <a:latin typeface="Century Gothic" panose="020B0502020202020204" pitchFamily="34" charset="0"/>
              <a:cs typeface="Arial" pitchFamily="34" charset="0"/>
            </a:endParaRPr>
          </a:p>
          <a:p>
            <a:pPr lvl="1" algn="just">
              <a:spcBef>
                <a:spcPts val="0"/>
              </a:spcBef>
              <a:spcAft>
                <a:spcPts val="600"/>
              </a:spcAft>
              <a:buClr>
                <a:srgbClr val="CD0000"/>
              </a:buClr>
              <a:buSzPct val="110000"/>
            </a:pPr>
            <a:endParaRPr lang="es-MX" sz="1200" kern="0" dirty="0" smtClean="0">
              <a:solidFill>
                <a:srgbClr val="000000"/>
              </a:solidFill>
              <a:latin typeface="Century Gothic" panose="020B0502020202020204" pitchFamily="34" charset="0"/>
              <a:cs typeface="Arial" pitchFamily="34" charset="0"/>
            </a:endParaRPr>
          </a:p>
          <a:p>
            <a:pPr lvl="1" algn="just">
              <a:spcBef>
                <a:spcPts val="0"/>
              </a:spcBef>
              <a:spcAft>
                <a:spcPts val="600"/>
              </a:spcAft>
              <a:buClr>
                <a:srgbClr val="CD0000"/>
              </a:buClr>
              <a:buSzPct val="110000"/>
            </a:pPr>
            <a:endParaRPr lang="es-MX" sz="1200" kern="0" dirty="0">
              <a:solidFill>
                <a:srgbClr val="000000"/>
              </a:solidFill>
              <a:latin typeface="Century Gothic" panose="020B0502020202020204" pitchFamily="34" charset="0"/>
              <a:cs typeface="Arial" pitchFamily="34" charset="0"/>
            </a:endParaRPr>
          </a:p>
          <a:p>
            <a:pPr lvl="1" algn="just">
              <a:spcBef>
                <a:spcPts val="0"/>
              </a:spcBef>
              <a:spcAft>
                <a:spcPts val="600"/>
              </a:spcAft>
              <a:buClr>
                <a:srgbClr val="CD0000"/>
              </a:buClr>
              <a:buSzPct val="110000"/>
            </a:pPr>
            <a:endParaRPr lang="es-MX" sz="1200" kern="0" dirty="0" smtClean="0">
              <a:solidFill>
                <a:srgbClr val="000000"/>
              </a:solidFill>
              <a:latin typeface="Century Gothic" panose="020B0502020202020204" pitchFamily="34" charset="0"/>
              <a:cs typeface="Arial" pitchFamily="34" charset="0"/>
            </a:endParaRPr>
          </a:p>
          <a:p>
            <a:pPr algn="just">
              <a:spcBef>
                <a:spcPts val="0"/>
              </a:spcBef>
              <a:spcAft>
                <a:spcPts val="600"/>
              </a:spcAft>
              <a:buClr>
                <a:srgbClr val="CD0000"/>
              </a:buClr>
              <a:buSzPct val="110000"/>
            </a:pPr>
            <a:endParaRPr lang="es-MX" sz="1200" kern="0" dirty="0" smtClean="0">
              <a:solidFill>
                <a:srgbClr val="000000"/>
              </a:solidFill>
              <a:latin typeface="Century Gothic" panose="020B0502020202020204" pitchFamily="34" charset="0"/>
              <a:cs typeface="Arial" pitchFamily="34" charset="0"/>
            </a:endParaRPr>
          </a:p>
          <a:p>
            <a:pPr algn="just">
              <a:spcBef>
                <a:spcPts val="0"/>
              </a:spcBef>
              <a:spcAft>
                <a:spcPts val="600"/>
              </a:spcAft>
              <a:buClr>
                <a:srgbClr val="CD0000"/>
              </a:buClr>
              <a:buSzPct val="110000"/>
            </a:pPr>
            <a:endParaRPr lang="es-MX" sz="1200" kern="0" dirty="0">
              <a:solidFill>
                <a:srgbClr val="000000"/>
              </a:solidFill>
              <a:latin typeface="Century Gothic" panose="020B0502020202020204" pitchFamily="34" charset="0"/>
              <a:cs typeface="Arial" pitchFamily="34" charset="0"/>
            </a:endParaRPr>
          </a:p>
          <a:p>
            <a:pPr algn="just">
              <a:spcBef>
                <a:spcPts val="0"/>
              </a:spcBef>
              <a:spcAft>
                <a:spcPts val="600"/>
              </a:spcAft>
              <a:buClr>
                <a:srgbClr val="CD0000"/>
              </a:buClr>
              <a:buSzPct val="110000"/>
            </a:pPr>
            <a:endParaRPr lang="es-MX" sz="1200" kern="0" dirty="0" smtClean="0">
              <a:solidFill>
                <a:srgbClr val="000000"/>
              </a:solidFill>
              <a:latin typeface="Century Gothic" panose="020B0502020202020204" pitchFamily="34" charset="0"/>
              <a:cs typeface="Arial" pitchFamily="34" charset="0"/>
            </a:endParaRPr>
          </a:p>
          <a:p>
            <a:pPr algn="just">
              <a:spcBef>
                <a:spcPts val="0"/>
              </a:spcBef>
              <a:spcAft>
                <a:spcPts val="600"/>
              </a:spcAft>
              <a:buClr>
                <a:srgbClr val="CD0000"/>
              </a:buClr>
              <a:buSzPct val="110000"/>
            </a:pPr>
            <a:r>
              <a:rPr lang="es-MX" sz="1200" kern="0" dirty="0" smtClean="0">
                <a:solidFill>
                  <a:srgbClr val="000000"/>
                </a:solidFill>
                <a:latin typeface="Century Gothic" panose="020B0502020202020204" pitchFamily="34" charset="0"/>
                <a:cs typeface="Arial" pitchFamily="34" charset="0"/>
              </a:rPr>
              <a:t>Los proyectos implican inversiones en dólares, con depreciación de 3% anual</a:t>
            </a:r>
          </a:p>
          <a:p>
            <a:pPr algn="just">
              <a:spcBef>
                <a:spcPts val="0"/>
              </a:spcBef>
              <a:spcAft>
                <a:spcPts val="600"/>
              </a:spcAft>
              <a:buClr>
                <a:srgbClr val="CD0000"/>
              </a:buClr>
              <a:buSzPct val="110000"/>
            </a:pPr>
            <a:r>
              <a:rPr lang="es-MX" sz="1200" kern="0" dirty="0" smtClean="0">
                <a:solidFill>
                  <a:srgbClr val="000000"/>
                </a:solidFill>
                <a:latin typeface="Century Gothic" panose="020B0502020202020204" pitchFamily="34" charset="0"/>
                <a:cs typeface="Arial" pitchFamily="34" charset="0"/>
              </a:rPr>
              <a:t>Se asume una conservación a vencimiento </a:t>
            </a:r>
            <a:r>
              <a:rPr lang="es-MX" sz="1200" kern="0" dirty="0">
                <a:solidFill>
                  <a:srgbClr val="000000"/>
                </a:solidFill>
                <a:latin typeface="Century Gothic" panose="020B0502020202020204" pitchFamily="34" charset="0"/>
                <a:cs typeface="Arial" pitchFamily="34" charset="0"/>
              </a:rPr>
              <a:t>(</a:t>
            </a:r>
            <a:r>
              <a:rPr lang="es-MX" sz="1200" i="1" kern="0" dirty="0" smtClean="0">
                <a:solidFill>
                  <a:srgbClr val="000000"/>
                </a:solidFill>
                <a:latin typeface="Century Gothic" panose="020B0502020202020204" pitchFamily="34" charset="0"/>
                <a:cs typeface="Arial" pitchFamily="34" charset="0"/>
              </a:rPr>
              <a:t>hold to maturity </a:t>
            </a:r>
            <a:r>
              <a:rPr lang="es-MX" sz="1200" kern="0" dirty="0" smtClean="0">
                <a:solidFill>
                  <a:srgbClr val="000000"/>
                </a:solidFill>
                <a:latin typeface="Century Gothic" panose="020B0502020202020204" pitchFamily="34" charset="0"/>
                <a:cs typeface="Arial" pitchFamily="34" charset="0"/>
              </a:rPr>
              <a:t>) de los proyectos</a:t>
            </a:r>
          </a:p>
          <a:p>
            <a:pPr marL="180975" indent="-180975" algn="just">
              <a:spcBef>
                <a:spcPts val="0"/>
              </a:spcBef>
              <a:spcAft>
                <a:spcPts val="600"/>
              </a:spcAft>
              <a:buClr>
                <a:srgbClr val="CD0000"/>
              </a:buClr>
              <a:buSzPct val="110000"/>
              <a:buFont typeface="Arial" pitchFamily="34" charset="0"/>
              <a:buChar char="•"/>
            </a:pPr>
            <a:endParaRPr lang="es-ES" sz="1200" kern="0" dirty="0">
              <a:solidFill>
                <a:srgbClr val="000000"/>
              </a:solidFill>
              <a:latin typeface="Century Gothic" panose="020B0502020202020204" pitchFamily="34" charset="0"/>
              <a:cs typeface="Arial" pitchFamily="34" charset="0"/>
            </a:endParaRPr>
          </a:p>
        </p:txBody>
      </p:sp>
      <p:graphicFrame>
        <p:nvGraphicFramePr>
          <p:cNvPr id="9" name="Objeto 8"/>
          <p:cNvGraphicFramePr>
            <a:graphicFrameLocks noChangeAspect="1"/>
          </p:cNvGraphicFramePr>
          <p:nvPr>
            <p:extLst>
              <p:ext uri="{D42A27DB-BD31-4B8C-83A1-F6EECF244321}">
                <p14:modId xmlns:p14="http://schemas.microsoft.com/office/powerpoint/2010/main" val="757102938"/>
              </p:ext>
            </p:extLst>
          </p:nvPr>
        </p:nvGraphicFramePr>
        <p:xfrm>
          <a:off x="884238" y="5445249"/>
          <a:ext cx="7537450" cy="1017587"/>
        </p:xfrm>
        <a:graphic>
          <a:graphicData uri="http://schemas.openxmlformats.org/presentationml/2006/ole">
            <mc:AlternateContent xmlns:mc="http://schemas.openxmlformats.org/markup-compatibility/2006">
              <mc:Choice xmlns:v="urn:schemas-microsoft-com:vml" Requires="v">
                <p:oleObj spid="_x0000_s9294" name="Worksheet" r:id="rId3" imgW="6880896" imgH="929715" progId="Excel.Sheet.12">
                  <p:embed/>
                </p:oleObj>
              </mc:Choice>
              <mc:Fallback>
                <p:oleObj name="Worksheet" r:id="rId3" imgW="6880896" imgH="929715" progId="Excel.Sheet.12">
                  <p:embed/>
                  <p:pic>
                    <p:nvPicPr>
                      <p:cNvPr id="0" name=""/>
                      <p:cNvPicPr/>
                      <p:nvPr/>
                    </p:nvPicPr>
                    <p:blipFill>
                      <a:blip r:embed="rId4"/>
                      <a:stretch>
                        <a:fillRect/>
                      </a:stretch>
                    </p:blipFill>
                    <p:spPr>
                      <a:xfrm>
                        <a:off x="884238" y="5445249"/>
                        <a:ext cx="7537450" cy="1017587"/>
                      </a:xfrm>
                      <a:prstGeom prst="rect">
                        <a:avLst/>
                      </a:prstGeom>
                    </p:spPr>
                  </p:pic>
                </p:oleObj>
              </mc:Fallback>
            </mc:AlternateContent>
          </a:graphicData>
        </a:graphic>
      </p:graphicFrame>
      <p:graphicFrame>
        <p:nvGraphicFramePr>
          <p:cNvPr id="14" name="Objeto 13"/>
          <p:cNvGraphicFramePr>
            <a:graphicFrameLocks noChangeAspect="1"/>
          </p:cNvGraphicFramePr>
          <p:nvPr>
            <p:extLst>
              <p:ext uri="{D42A27DB-BD31-4B8C-83A1-F6EECF244321}">
                <p14:modId xmlns:p14="http://schemas.microsoft.com/office/powerpoint/2010/main" val="1541547974"/>
              </p:ext>
            </p:extLst>
          </p:nvPr>
        </p:nvGraphicFramePr>
        <p:xfrm>
          <a:off x="1058863" y="2450889"/>
          <a:ext cx="7188200" cy="1498600"/>
        </p:xfrm>
        <a:graphic>
          <a:graphicData uri="http://schemas.openxmlformats.org/presentationml/2006/ole">
            <mc:AlternateContent xmlns:mc="http://schemas.openxmlformats.org/markup-compatibility/2006">
              <mc:Choice xmlns:v="urn:schemas-microsoft-com:vml" Requires="v">
                <p:oleObj spid="_x0000_s9295" name="Worksheet" r:id="rId5" imgW="6141600" imgH="1280192" progId="Excel.Sheet.12">
                  <p:embed/>
                </p:oleObj>
              </mc:Choice>
              <mc:Fallback>
                <p:oleObj name="Worksheet" r:id="rId5" imgW="6141600" imgH="1280192" progId="Excel.Sheet.12">
                  <p:embed/>
                  <p:pic>
                    <p:nvPicPr>
                      <p:cNvPr id="0" name=""/>
                      <p:cNvPicPr/>
                      <p:nvPr/>
                    </p:nvPicPr>
                    <p:blipFill>
                      <a:blip r:embed="rId6"/>
                      <a:stretch>
                        <a:fillRect/>
                      </a:stretch>
                    </p:blipFill>
                    <p:spPr>
                      <a:xfrm>
                        <a:off x="1058863" y="2450889"/>
                        <a:ext cx="7188200" cy="1498600"/>
                      </a:xfrm>
                      <a:prstGeom prst="rect">
                        <a:avLst/>
                      </a:prstGeom>
                    </p:spPr>
                  </p:pic>
                </p:oleObj>
              </mc:Fallback>
            </mc:AlternateContent>
          </a:graphicData>
        </a:graphic>
      </p:graphicFrame>
      <p:sp>
        <p:nvSpPr>
          <p:cNvPr id="16" name="2 Marcador de contenido"/>
          <p:cNvSpPr txBox="1">
            <a:spLocks/>
          </p:cNvSpPr>
          <p:nvPr/>
        </p:nvSpPr>
        <p:spPr>
          <a:xfrm>
            <a:off x="328539" y="4895585"/>
            <a:ext cx="8341001" cy="36185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Bef>
                <a:spcPts val="0"/>
              </a:spcBef>
              <a:spcAft>
                <a:spcPts val="600"/>
              </a:spcAft>
              <a:buClr>
                <a:srgbClr val="CD0000"/>
              </a:buClr>
              <a:buSzPct val="110000"/>
              <a:buFont typeface="Arial"/>
              <a:buNone/>
            </a:pPr>
            <a:r>
              <a:rPr lang="es-MX" sz="1400" b="1" kern="0" dirty="0" smtClean="0">
                <a:solidFill>
                  <a:srgbClr val="000000"/>
                </a:solidFill>
                <a:latin typeface="Arial" pitchFamily="34" charset="0"/>
                <a:cs typeface="Arial" pitchFamily="34" charset="0"/>
              </a:rPr>
              <a:t>Tasas Internas de Retorno (TIR)</a:t>
            </a:r>
            <a:endParaRPr lang="es-ES" sz="1400" kern="0" dirty="0">
              <a:solidFill>
                <a:srgbClr val="000000"/>
              </a:solidFill>
              <a:latin typeface="Arial" pitchFamily="34" charset="0"/>
              <a:cs typeface="Arial" pitchFamily="34" charset="0"/>
            </a:endParaRPr>
          </a:p>
        </p:txBody>
      </p:sp>
      <p:sp>
        <p:nvSpPr>
          <p:cNvPr id="3" name="2 Marcador de número de diapositiva"/>
          <p:cNvSpPr>
            <a:spLocks noGrp="1"/>
          </p:cNvSpPr>
          <p:nvPr>
            <p:ph type="sldNum" sz="quarter" idx="12"/>
          </p:nvPr>
        </p:nvSpPr>
        <p:spPr>
          <a:xfrm>
            <a:off x="7010400" y="6478711"/>
            <a:ext cx="2133600" cy="365125"/>
          </a:xfrm>
        </p:spPr>
        <p:txBody>
          <a:bodyPr/>
          <a:lstStyle/>
          <a:p>
            <a:fld id="{05E83AA4-A00D-4AA0-8FE8-B93C9F3EC141}" type="slidenum">
              <a:rPr lang="es-ES" altLang="es-MX" smtClean="0">
                <a:solidFill>
                  <a:schemeClr val="tx1"/>
                </a:solidFill>
              </a:rPr>
              <a:pPr/>
              <a:t>16</a:t>
            </a:fld>
            <a:endParaRPr lang="es-ES" altLang="es-MX" dirty="0">
              <a:solidFill>
                <a:schemeClr val="tx1"/>
              </a:solidFill>
            </a:endParaRPr>
          </a:p>
        </p:txBody>
      </p:sp>
    </p:spTree>
    <p:extLst>
      <p:ext uri="{BB962C8B-B14F-4D97-AF65-F5344CB8AC3E}">
        <p14:creationId xmlns:p14="http://schemas.microsoft.com/office/powerpoint/2010/main" val="17318079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dirty="0">
                <a:latin typeface="Century Gothic" pitchFamily="34" charset="0"/>
                <a:ea typeface="+mj-ea"/>
              </a:rPr>
              <a:t>Consideraciones en caso de realizarse inversión</a:t>
            </a:r>
            <a:endParaRPr lang="es-MX" sz="2000" dirty="0">
              <a:latin typeface="Century Gothic" pitchFamily="34" charset="0"/>
              <a:ea typeface="+mj-ea"/>
            </a:endParaRPr>
          </a:p>
        </p:txBody>
      </p:sp>
      <p:sp>
        <p:nvSpPr>
          <p:cNvPr id="8" name="2 Marcador de contenido"/>
          <p:cNvSpPr>
            <a:spLocks noGrp="1"/>
          </p:cNvSpPr>
          <p:nvPr>
            <p:ph idx="1"/>
          </p:nvPr>
        </p:nvSpPr>
        <p:spPr>
          <a:xfrm>
            <a:off x="413864" y="1332391"/>
            <a:ext cx="8320793" cy="745373"/>
          </a:xfrm>
        </p:spPr>
        <p:txBody>
          <a:bodyPr>
            <a:noAutofit/>
          </a:bodyPr>
          <a:lstStyle/>
          <a:p>
            <a:pPr marL="0" indent="0" algn="just">
              <a:spcBef>
                <a:spcPts val="0"/>
              </a:spcBef>
              <a:spcAft>
                <a:spcPts val="600"/>
              </a:spcAft>
              <a:buClr>
                <a:srgbClr val="CD0000"/>
              </a:buClr>
              <a:buSzPct val="110000"/>
              <a:buNone/>
            </a:pPr>
            <a:r>
              <a:rPr lang="es-MX" sz="1600" dirty="0" smtClean="0">
                <a:latin typeface="Century Gothic" panose="020B0502020202020204" pitchFamily="34" charset="0"/>
              </a:rPr>
              <a:t>Para definir el monto que podría invertirse en el CKD se deben tomar en consideración los siguientes aspectos:</a:t>
            </a:r>
          </a:p>
          <a:p>
            <a:pPr marL="0" indent="0" algn="just">
              <a:spcBef>
                <a:spcPts val="0"/>
              </a:spcBef>
              <a:spcAft>
                <a:spcPts val="600"/>
              </a:spcAft>
              <a:buClr>
                <a:srgbClr val="CD0000"/>
              </a:buClr>
              <a:buSzPct val="110000"/>
              <a:buNone/>
            </a:pPr>
            <a:endParaRPr lang="es-MX" sz="1600" dirty="0">
              <a:latin typeface="Century Gothic" panose="020B0502020202020204" pitchFamily="34" charset="0"/>
            </a:endParaRPr>
          </a:p>
          <a:p>
            <a:pPr algn="just">
              <a:spcBef>
                <a:spcPts val="0"/>
              </a:spcBef>
              <a:spcAft>
                <a:spcPts val="600"/>
              </a:spcAft>
              <a:buClr>
                <a:srgbClr val="CD0000"/>
              </a:buClr>
              <a:buSzPct val="110000"/>
            </a:pPr>
            <a:endParaRPr lang="es-MX" sz="1600" dirty="0" smtClean="0">
              <a:latin typeface="Century Gothic" panose="020B0502020202020204" pitchFamily="34" charset="0"/>
            </a:endParaRPr>
          </a:p>
        </p:txBody>
      </p:sp>
      <p:sp>
        <p:nvSpPr>
          <p:cNvPr id="9" name="8 Rectángulo"/>
          <p:cNvSpPr/>
          <p:nvPr/>
        </p:nvSpPr>
        <p:spPr>
          <a:xfrm>
            <a:off x="901995" y="2490631"/>
            <a:ext cx="7223760" cy="3908762"/>
          </a:xfrm>
          <a:prstGeom prst="rect">
            <a:avLst/>
          </a:prstGeom>
        </p:spPr>
        <p:txBody>
          <a:bodyPr wrap="square">
            <a:spAutoFit/>
          </a:bodyPr>
          <a:lstStyle/>
          <a:p>
            <a:pPr marL="342900" lvl="0" indent="-342900" algn="just" eaLnBrk="1" hangingPunct="1">
              <a:spcBef>
                <a:spcPts val="0"/>
              </a:spcBef>
              <a:spcAft>
                <a:spcPts val="600"/>
              </a:spcAft>
              <a:buClr>
                <a:srgbClr val="CD0000"/>
              </a:buClr>
              <a:buSzPct val="110000"/>
              <a:buFont typeface="Arial" pitchFamily="34" charset="0"/>
              <a:buChar char="•"/>
            </a:pPr>
            <a:endParaRPr lang="es-MX" sz="1600" dirty="0">
              <a:solidFill>
                <a:prstClr val="black"/>
              </a:solidFill>
              <a:latin typeface="Century Gothic" panose="020B0502020202020204" pitchFamily="34" charset="0"/>
            </a:endParaRPr>
          </a:p>
          <a:p>
            <a:pPr marL="342900" lvl="0" indent="-342900" algn="just" eaLnBrk="1" hangingPunct="1">
              <a:spcBef>
                <a:spcPts val="0"/>
              </a:spcBef>
              <a:spcAft>
                <a:spcPts val="600"/>
              </a:spcAft>
              <a:buClr>
                <a:srgbClr val="CD0000"/>
              </a:buClr>
              <a:buSzPct val="110000"/>
              <a:buFont typeface="Arial" pitchFamily="34" charset="0"/>
              <a:buChar char="•"/>
            </a:pPr>
            <a:r>
              <a:rPr lang="es-MX" sz="1600" dirty="0" smtClean="0">
                <a:solidFill>
                  <a:prstClr val="black"/>
                </a:solidFill>
                <a:latin typeface="Century Gothic" panose="020B0502020202020204" pitchFamily="34" charset="0"/>
              </a:rPr>
              <a:t>El monto máximo de la emisión será de 6,000 mdp.</a:t>
            </a:r>
          </a:p>
          <a:p>
            <a:pPr lvl="0" algn="just" eaLnBrk="1" hangingPunct="1">
              <a:spcBef>
                <a:spcPts val="0"/>
              </a:spcBef>
              <a:spcAft>
                <a:spcPts val="600"/>
              </a:spcAft>
              <a:buClr>
                <a:srgbClr val="CD0000"/>
              </a:buClr>
              <a:buSzPct val="110000"/>
            </a:pPr>
            <a:endParaRPr lang="es-MX" sz="1600" dirty="0" smtClean="0">
              <a:solidFill>
                <a:prstClr val="black"/>
              </a:solidFill>
              <a:latin typeface="Century Gothic" panose="020B0502020202020204" pitchFamily="34" charset="0"/>
            </a:endParaRPr>
          </a:p>
          <a:p>
            <a:pPr marL="342900" lvl="0" indent="-342900" algn="just" eaLnBrk="1" hangingPunct="1">
              <a:spcBef>
                <a:spcPts val="0"/>
              </a:spcBef>
              <a:spcAft>
                <a:spcPts val="600"/>
              </a:spcAft>
              <a:buClr>
                <a:srgbClr val="CD0000"/>
              </a:buClr>
              <a:buSzPct val="110000"/>
              <a:buFont typeface="Arial" pitchFamily="34" charset="0"/>
              <a:buChar char="•"/>
            </a:pPr>
            <a:r>
              <a:rPr lang="es-MX" sz="1600" dirty="0" smtClean="0">
                <a:solidFill>
                  <a:prstClr val="black"/>
                </a:solidFill>
                <a:latin typeface="Century Gothic" panose="020B0502020202020204" pitchFamily="34" charset="0"/>
              </a:rPr>
              <a:t>Los tenedores que tengan 10% de los Certificados en circulación tendrán derecho a designar el nombramiento de un miembro del Comité Técnico.</a:t>
            </a:r>
          </a:p>
          <a:p>
            <a:pPr marL="342900" lvl="0" indent="-342900" algn="just" eaLnBrk="1" hangingPunct="1">
              <a:spcBef>
                <a:spcPts val="0"/>
              </a:spcBef>
              <a:spcAft>
                <a:spcPts val="600"/>
              </a:spcAft>
              <a:buClr>
                <a:srgbClr val="CD0000"/>
              </a:buClr>
              <a:buSzPct val="110000"/>
              <a:buFont typeface="Arial" pitchFamily="34" charset="0"/>
              <a:buChar char="•"/>
            </a:pPr>
            <a:endParaRPr lang="es-MX" sz="1600" dirty="0">
              <a:solidFill>
                <a:prstClr val="black"/>
              </a:solidFill>
              <a:latin typeface="Century Gothic" panose="020B0502020202020204" pitchFamily="34" charset="0"/>
            </a:endParaRPr>
          </a:p>
          <a:p>
            <a:pPr marL="342900" lvl="0" indent="-342900" algn="just" eaLnBrk="1" hangingPunct="1">
              <a:spcBef>
                <a:spcPts val="0"/>
              </a:spcBef>
              <a:spcAft>
                <a:spcPts val="600"/>
              </a:spcAft>
              <a:buClr>
                <a:srgbClr val="CD0000"/>
              </a:buClr>
              <a:buSzPct val="110000"/>
              <a:buFont typeface="Arial" pitchFamily="34" charset="0"/>
              <a:buChar char="•"/>
            </a:pPr>
            <a:r>
              <a:rPr lang="es-MX" sz="1600" dirty="0" smtClean="0">
                <a:solidFill>
                  <a:prstClr val="black"/>
                </a:solidFill>
                <a:latin typeface="Century Gothic" panose="020B0502020202020204" pitchFamily="34" charset="0"/>
              </a:rPr>
              <a:t>De aprobarse la inversión en el CKD, se sugiere una </a:t>
            </a:r>
            <a:r>
              <a:rPr lang="es-MX" sz="1600" b="1" dirty="0" smtClean="0">
                <a:solidFill>
                  <a:prstClr val="black"/>
                </a:solidFill>
                <a:latin typeface="Century Gothic" panose="020B0502020202020204" pitchFamily="34" charset="0"/>
              </a:rPr>
              <a:t>participación de 600 mdp (el 10% de la emisión)</a:t>
            </a:r>
            <a:r>
              <a:rPr lang="es-MX" sz="1600" dirty="0" smtClean="0">
                <a:solidFill>
                  <a:prstClr val="black"/>
                </a:solidFill>
                <a:latin typeface="Century Gothic" panose="020B0502020202020204" pitchFamily="34" charset="0"/>
              </a:rPr>
              <a:t> para tener voto en el Comité Técnico.</a:t>
            </a:r>
          </a:p>
          <a:p>
            <a:pPr marL="342900" lvl="0" indent="-342900" algn="just" eaLnBrk="1" hangingPunct="1">
              <a:spcBef>
                <a:spcPts val="0"/>
              </a:spcBef>
              <a:spcAft>
                <a:spcPts val="600"/>
              </a:spcAft>
              <a:buClr>
                <a:srgbClr val="CD0000"/>
              </a:buClr>
              <a:buSzPct val="110000"/>
              <a:buFont typeface="Arial" pitchFamily="34" charset="0"/>
              <a:buChar char="•"/>
            </a:pPr>
            <a:endParaRPr lang="es-MX" sz="1600" dirty="0">
              <a:solidFill>
                <a:prstClr val="black"/>
              </a:solidFill>
              <a:latin typeface="Century Gothic" panose="020B0502020202020204" pitchFamily="34" charset="0"/>
            </a:endParaRPr>
          </a:p>
          <a:p>
            <a:pPr lvl="0" algn="just" eaLnBrk="1" hangingPunct="1">
              <a:spcBef>
                <a:spcPts val="0"/>
              </a:spcBef>
              <a:spcAft>
                <a:spcPts val="600"/>
              </a:spcAft>
              <a:buClr>
                <a:srgbClr val="CD0000"/>
              </a:buClr>
              <a:buSzPct val="110000"/>
            </a:pPr>
            <a:r>
              <a:rPr lang="es-MX" sz="1600" dirty="0" smtClean="0">
                <a:solidFill>
                  <a:prstClr val="black"/>
                </a:solidFill>
                <a:latin typeface="Century Gothic" panose="020B0502020202020204" pitchFamily="34" charset="0"/>
              </a:rPr>
              <a:t> </a:t>
            </a:r>
          </a:p>
          <a:p>
            <a:pPr marL="342900" lvl="0" indent="-342900" algn="just" eaLnBrk="1" hangingPunct="1">
              <a:spcBef>
                <a:spcPts val="0"/>
              </a:spcBef>
              <a:spcAft>
                <a:spcPts val="600"/>
              </a:spcAft>
              <a:buClr>
                <a:srgbClr val="CD0000"/>
              </a:buClr>
              <a:buSzPct val="110000"/>
              <a:buFont typeface="Arial" pitchFamily="34" charset="0"/>
              <a:buChar char="•"/>
            </a:pPr>
            <a:endParaRPr lang="es-MX" sz="1600" dirty="0">
              <a:solidFill>
                <a:prstClr val="black"/>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7010400" y="6492875"/>
            <a:ext cx="2133600" cy="365125"/>
          </a:xfrm>
        </p:spPr>
        <p:txBody>
          <a:bodyPr/>
          <a:lstStyle/>
          <a:p>
            <a:fld id="{05E83AA4-A00D-4AA0-8FE8-B93C9F3EC141}" type="slidenum">
              <a:rPr lang="es-ES" altLang="es-MX" smtClean="0">
                <a:solidFill>
                  <a:schemeClr val="tx1"/>
                </a:solidFill>
              </a:rPr>
              <a:pPr/>
              <a:t>17</a:t>
            </a:fld>
            <a:endParaRPr lang="es-ES" altLang="es-MX" dirty="0">
              <a:solidFill>
                <a:schemeClr val="tx1"/>
              </a:solidFill>
            </a:endParaRPr>
          </a:p>
        </p:txBody>
      </p:sp>
    </p:spTree>
    <p:extLst>
      <p:ext uri="{BB962C8B-B14F-4D97-AF65-F5344CB8AC3E}">
        <p14:creationId xmlns:p14="http://schemas.microsoft.com/office/powerpoint/2010/main" val="4123324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16924" y="3064344"/>
            <a:ext cx="8229600" cy="405711"/>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516924" y="2086436"/>
            <a:ext cx="8229600" cy="3917550"/>
          </a:xfrm>
        </p:spPr>
        <p:txBody>
          <a:bodyPr/>
          <a:lstStyle/>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Propuesta de inversión para el portafolio</a:t>
            </a:r>
          </a:p>
          <a:p>
            <a:pPr marL="857250" lvl="1" indent="-457200">
              <a:spcBef>
                <a:spcPts val="600"/>
              </a:spcBef>
              <a:spcAft>
                <a:spcPts val="1800"/>
              </a:spcAft>
              <a:buFont typeface="+mj-lt"/>
              <a:buAutoNum type="alphaLcParenR"/>
            </a:pPr>
            <a:r>
              <a:rPr lang="es-MX" altLang="es-MX" sz="1300" dirty="0" smtClean="0">
                <a:latin typeface="Century Gothic" panose="020B0502020202020204" pitchFamily="34" charset="0"/>
              </a:rPr>
              <a:t>CKD </a:t>
            </a:r>
            <a:r>
              <a:rPr lang="es-MX" altLang="es-MX" sz="1300" dirty="0">
                <a:latin typeface="Century Gothic" panose="020B0502020202020204" pitchFamily="34" charset="0"/>
              </a:rPr>
              <a:t>AINDA</a:t>
            </a:r>
            <a:r>
              <a:rPr lang="es-MX" altLang="es-MX" sz="1300" dirty="0" smtClean="0">
                <a:latin typeface="Century Gothic" panose="020B0502020202020204" pitchFamily="34" charset="0"/>
              </a:rPr>
              <a:t>.</a:t>
            </a:r>
          </a:p>
          <a:p>
            <a:pPr marL="857250" lvl="1" indent="-457200">
              <a:spcBef>
                <a:spcPts val="600"/>
              </a:spcBef>
              <a:spcAft>
                <a:spcPts val="1800"/>
              </a:spcAft>
              <a:buFont typeface="+mj-lt"/>
              <a:buAutoNum type="alphaLcParenR"/>
            </a:pPr>
            <a:r>
              <a:rPr lang="es-MX" altLang="es-MX" sz="1300" dirty="0" smtClean="0">
                <a:latin typeface="Century Gothic" panose="020B0502020202020204" pitchFamily="34" charset="0"/>
              </a:rPr>
              <a:t>Bono CIEN</a:t>
            </a:r>
            <a:endParaRPr lang="es-MX" altLang="es-MX" sz="13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Asuntos Generales</a:t>
            </a:r>
          </a:p>
        </p:txBody>
      </p:sp>
      <p:sp>
        <p:nvSpPr>
          <p:cNvPr id="4" name="3 Rectángulo"/>
          <p:cNvSpPr/>
          <p:nvPr/>
        </p:nvSpPr>
        <p:spPr>
          <a:xfrm>
            <a:off x="292801" y="622838"/>
            <a:ext cx="8323122" cy="923330"/>
          </a:xfrm>
          <a:prstGeom prst="rect">
            <a:avLst/>
          </a:prstGeom>
        </p:spPr>
        <p:txBody>
          <a:bodyPr wrap="square">
            <a:spAutoFit/>
          </a:bodyPr>
          <a:lstStyle/>
          <a:p>
            <a:pPr algn="ctr" defTabSz="457200"/>
            <a:r>
              <a:rPr lang="es-MX" b="1" dirty="0" smtClean="0">
                <a:latin typeface="Century Gothic" panose="020B0502020202020204" pitchFamily="34" charset="0"/>
                <a:ea typeface="Myriad Pro"/>
                <a:cs typeface="Myriad Pro"/>
              </a:rPr>
              <a:t>Grupo de Trabajo de Inversiones </a:t>
            </a:r>
            <a:endParaRPr lang="es-MX" b="1" dirty="0">
              <a:latin typeface="Century Gothic" panose="020B0502020202020204" pitchFamily="34" charset="0"/>
              <a:ea typeface="Myriad Pro"/>
              <a:cs typeface="Myriad Pro"/>
            </a:endParaRPr>
          </a:p>
          <a:p>
            <a:pPr algn="ctr" defTabSz="457200"/>
            <a:r>
              <a:rPr lang="es-MX" b="1" dirty="0">
                <a:latin typeface="Century Gothic" panose="020B0502020202020204" pitchFamily="34" charset="0"/>
                <a:ea typeface="Myriad Pro"/>
                <a:cs typeface="Myriad Pro"/>
              </a:rPr>
              <a:t>Sesión número </a:t>
            </a:r>
            <a:r>
              <a:rPr lang="es-MX" b="1" dirty="0" smtClean="0">
                <a:latin typeface="Century Gothic" panose="020B0502020202020204" pitchFamily="34" charset="0"/>
                <a:ea typeface="Myriad Pro"/>
                <a:cs typeface="Myriad Pro"/>
              </a:rPr>
              <a:t>021</a:t>
            </a:r>
            <a:endParaRPr lang="es-MX" b="1" dirty="0">
              <a:latin typeface="Century Gothic" panose="020B0502020202020204" pitchFamily="34" charset="0"/>
              <a:ea typeface="Myriad Pro"/>
              <a:cs typeface="Myriad Pro"/>
            </a:endParaRPr>
          </a:p>
          <a:p>
            <a:pPr algn="ctr" defTabSz="457200"/>
            <a:r>
              <a:rPr lang="es-MX" b="1" dirty="0" smtClean="0">
                <a:latin typeface="Century Gothic" panose="020B0502020202020204" pitchFamily="34" charset="0"/>
                <a:ea typeface="Myriad Pro"/>
                <a:cs typeface="Myriad Pro"/>
              </a:rPr>
              <a:t>26 </a:t>
            </a:r>
            <a:r>
              <a:rPr lang="es-MX" b="1" dirty="0">
                <a:latin typeface="Century Gothic" panose="020B0502020202020204" pitchFamily="34" charset="0"/>
                <a:ea typeface="Myriad Pro"/>
                <a:cs typeface="Myriad Pro"/>
              </a:rPr>
              <a:t>de </a:t>
            </a:r>
            <a:r>
              <a:rPr lang="es-MX" b="1" dirty="0" smtClean="0">
                <a:latin typeface="Century Gothic" panose="020B0502020202020204" pitchFamily="34" charset="0"/>
                <a:ea typeface="Myriad Pro"/>
                <a:cs typeface="Myriad Pro"/>
              </a:rPr>
              <a:t>agosto </a:t>
            </a:r>
            <a:r>
              <a:rPr lang="es-MX" b="1" dirty="0">
                <a:latin typeface="Century Gothic" panose="020B0502020202020204" pitchFamily="34" charset="0"/>
                <a:ea typeface="Myriad Pro"/>
                <a:cs typeface="Myriad Pro"/>
              </a:rPr>
              <a:t>de 2016</a:t>
            </a:r>
          </a:p>
        </p:txBody>
      </p:sp>
      <p:sp>
        <p:nvSpPr>
          <p:cNvPr id="3" name="2 Marcador de número de diapositiva"/>
          <p:cNvSpPr>
            <a:spLocks noGrp="1"/>
          </p:cNvSpPr>
          <p:nvPr>
            <p:ph type="sldNum" sz="quarter" idx="12"/>
          </p:nvPr>
        </p:nvSpPr>
        <p:spPr>
          <a:xfrm>
            <a:off x="6829658" y="6473313"/>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18</a:t>
            </a:fld>
            <a:endParaRPr lang="es-ES" altLang="es-MX" dirty="0">
              <a:solidFill>
                <a:schemeClr val="tx1"/>
              </a:solidFill>
              <a:latin typeface="Century Gothic" panose="020B0502020202020204" pitchFamily="34" charset="0"/>
            </a:endParaRPr>
          </a:p>
        </p:txBody>
      </p:sp>
      <p:sp>
        <p:nvSpPr>
          <p:cNvPr id="7" name="1 Título"/>
          <p:cNvSpPr txBox="1">
            <a:spLocks/>
          </p:cNvSpPr>
          <p:nvPr/>
        </p:nvSpPr>
        <p:spPr bwMode="auto">
          <a:xfrm>
            <a:off x="255722" y="180000"/>
            <a:ext cx="7629801" cy="44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Tree>
    <p:extLst>
      <p:ext uri="{BB962C8B-B14F-4D97-AF65-F5344CB8AC3E}">
        <p14:creationId xmlns:p14="http://schemas.microsoft.com/office/powerpoint/2010/main" val="39464050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6045" y="404038"/>
            <a:ext cx="6944264" cy="631825"/>
          </a:xfrm>
        </p:spPr>
        <p:txBody>
          <a:bodyPr/>
          <a:lstStyle/>
          <a:p>
            <a:r>
              <a:rPr lang="es-MX" sz="2000" dirty="0" smtClean="0">
                <a:latin typeface="Century Gothic" panose="020B0502020202020204" pitchFamily="34" charset="0"/>
              </a:rPr>
              <a:t>Segunda </a:t>
            </a:r>
            <a:r>
              <a:rPr lang="es-MX" sz="2000" dirty="0">
                <a:latin typeface="Century Gothic" panose="020B0502020202020204" pitchFamily="34" charset="0"/>
              </a:rPr>
              <a:t>r</a:t>
            </a:r>
            <a:r>
              <a:rPr lang="es-MX" sz="2000" dirty="0" smtClean="0">
                <a:latin typeface="Century Gothic" panose="020B0502020202020204" pitchFamily="34" charset="0"/>
              </a:rPr>
              <a:t>eapertura </a:t>
            </a:r>
            <a:r>
              <a:rPr lang="es-MX" sz="2000" dirty="0">
                <a:latin typeface="Century Gothic" panose="020B0502020202020204" pitchFamily="34" charset="0"/>
              </a:rPr>
              <a:t>de la emisión del Bono Educativo (CIENCB 15</a:t>
            </a:r>
            <a:r>
              <a:rPr lang="es-MX" sz="2000" dirty="0" smtClean="0">
                <a:latin typeface="Century Gothic" panose="020B0502020202020204" pitchFamily="34" charset="0"/>
              </a:rPr>
              <a:t>)</a:t>
            </a:r>
            <a:endParaRPr lang="es-MX" sz="20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8764438" y="6553257"/>
            <a:ext cx="379562" cy="365125"/>
          </a:xfrm>
        </p:spPr>
        <p:txBody>
          <a:bodyPr/>
          <a:lstStyle/>
          <a:p>
            <a:fld id="{05E83AA4-A00D-4AA0-8FE8-B93C9F3EC141}" type="slidenum">
              <a:rPr lang="es-ES" altLang="es-MX" sz="1000" smtClean="0">
                <a:solidFill>
                  <a:schemeClr val="tx1"/>
                </a:solidFill>
                <a:latin typeface="Century Gothic" panose="020B0502020202020204" pitchFamily="34" charset="0"/>
              </a:rPr>
              <a:pPr/>
              <a:t>19</a:t>
            </a:fld>
            <a:endParaRPr lang="es-ES" altLang="es-MX" sz="1000" dirty="0">
              <a:solidFill>
                <a:schemeClr val="tx1"/>
              </a:solidFill>
              <a:latin typeface="Century Gothic" panose="020B0502020202020204" pitchFamily="34" charset="0"/>
            </a:endParaRPr>
          </a:p>
        </p:txBody>
      </p:sp>
      <p:graphicFrame>
        <p:nvGraphicFramePr>
          <p:cNvPr id="14" name="13 Marcador de contenido"/>
          <p:cNvGraphicFramePr>
            <a:graphicFrameLocks noGrp="1"/>
          </p:cNvGraphicFramePr>
          <p:nvPr>
            <p:ph idx="1"/>
            <p:extLst>
              <p:ext uri="{D42A27DB-BD31-4B8C-83A1-F6EECF244321}">
                <p14:modId xmlns:p14="http://schemas.microsoft.com/office/powerpoint/2010/main" val="376187078"/>
              </p:ext>
            </p:extLst>
          </p:nvPr>
        </p:nvGraphicFramePr>
        <p:xfrm>
          <a:off x="405442" y="1283823"/>
          <a:ext cx="8488392" cy="5314089"/>
        </p:xfrm>
        <a:graphic>
          <a:graphicData uri="http://schemas.openxmlformats.org/drawingml/2006/table">
            <a:tbl>
              <a:tblPr/>
              <a:tblGrid>
                <a:gridCol w="2467154"/>
                <a:gridCol w="6021238"/>
              </a:tblGrid>
              <a:tr h="130140">
                <a:tc>
                  <a:txBody>
                    <a:bodyPr/>
                    <a:lstStyle/>
                    <a:p>
                      <a:pPr algn="l" fontAlgn="ctr"/>
                      <a:r>
                        <a:rPr lang="es-MX" sz="1000" b="1" i="0" u="none" strike="noStrike" dirty="0">
                          <a:solidFill>
                            <a:srgbClr val="000000"/>
                          </a:solidFill>
                          <a:effectLst/>
                          <a:latin typeface="Century Gothic"/>
                        </a:rPr>
                        <a:t>Instrumento:</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Certificado Bursátil Fiduciario</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808080"/>
                      </a:solidFill>
                      <a:prstDash val="dash"/>
                      <a:round/>
                      <a:headEnd type="none" w="med" len="med"/>
                      <a:tailEnd type="none" w="med" len="med"/>
                    </a:lnB>
                  </a:tcPr>
                </a:tc>
              </a:tr>
              <a:tr h="186943">
                <a:tc>
                  <a:txBody>
                    <a:bodyPr/>
                    <a:lstStyle/>
                    <a:p>
                      <a:pPr algn="l" fontAlgn="ctr"/>
                      <a:r>
                        <a:rPr lang="es-MX" sz="1000" b="1" i="0" u="none" strike="noStrike" dirty="0">
                          <a:solidFill>
                            <a:srgbClr val="000000"/>
                          </a:solidFill>
                          <a:effectLst/>
                          <a:latin typeface="Century Gothic"/>
                        </a:rPr>
                        <a:t>Tipo de Oferta:</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Oferta pública primaria nacional</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361499">
                <a:tc>
                  <a:txBody>
                    <a:bodyPr/>
                    <a:lstStyle/>
                    <a:p>
                      <a:pPr algn="l" fontAlgn="ctr"/>
                      <a:r>
                        <a:rPr lang="es-MX" sz="1000" b="1" i="0" u="none" strike="noStrike" dirty="0">
                          <a:solidFill>
                            <a:srgbClr val="000000"/>
                          </a:solidFill>
                          <a:effectLst/>
                          <a:latin typeface="Century Gothic"/>
                        </a:rPr>
                        <a:t>Emisor:</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Fideicomiso No. 2595 celebrado en Banco Invex, Sociedad Anónima, Institución de Banca Múltiple, Invex Grupo Financiero</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260279">
                <a:tc>
                  <a:txBody>
                    <a:bodyPr/>
                    <a:lstStyle/>
                    <a:p>
                      <a:pPr algn="l" fontAlgn="ctr"/>
                      <a:r>
                        <a:rPr lang="es-MX" sz="1000" b="1" i="0" u="none" strike="noStrike" dirty="0">
                          <a:solidFill>
                            <a:srgbClr val="000000"/>
                          </a:solidFill>
                          <a:effectLst/>
                          <a:latin typeface="Century Gothic"/>
                        </a:rPr>
                        <a:t>Fideicomitente:</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Corporación Mexicana de Inversiones de Capital, S.A. de C.V.</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260279">
                <a:tc>
                  <a:txBody>
                    <a:bodyPr/>
                    <a:lstStyle/>
                    <a:p>
                      <a:pPr algn="l" fontAlgn="ctr"/>
                      <a:r>
                        <a:rPr lang="es-MX" sz="1000" b="1" i="0" u="none" strike="noStrike" dirty="0">
                          <a:solidFill>
                            <a:srgbClr val="000000"/>
                          </a:solidFill>
                          <a:effectLst/>
                          <a:latin typeface="Century Gothic"/>
                        </a:rPr>
                        <a:t>Número de Emisión:</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Segunda reapertura de la primera emisión al amparo del Programa</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130140">
                <a:tc>
                  <a:txBody>
                    <a:bodyPr/>
                    <a:lstStyle/>
                    <a:p>
                      <a:pPr algn="l" fontAlgn="ctr"/>
                      <a:r>
                        <a:rPr lang="es-MX" sz="1000" b="1" i="0" u="none" strike="noStrike" dirty="0">
                          <a:solidFill>
                            <a:srgbClr val="000000"/>
                          </a:solidFill>
                          <a:effectLst/>
                          <a:latin typeface="Century Gothic"/>
                        </a:rPr>
                        <a:t>Clave de Pizarra:</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CIENCB 15</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191890">
                <a:tc>
                  <a:txBody>
                    <a:bodyPr/>
                    <a:lstStyle/>
                    <a:p>
                      <a:pPr algn="l" fontAlgn="ctr"/>
                      <a:r>
                        <a:rPr lang="es-MX" sz="1000" b="1" i="0" u="none" strike="noStrike" dirty="0">
                          <a:solidFill>
                            <a:srgbClr val="000000"/>
                          </a:solidFill>
                          <a:effectLst/>
                          <a:latin typeface="Century Gothic"/>
                        </a:rPr>
                        <a:t>Monto Total Autorizado del Programa:</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$50, 000 millones de pesos</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130140">
                <a:tc>
                  <a:txBody>
                    <a:bodyPr/>
                    <a:lstStyle/>
                    <a:p>
                      <a:pPr algn="l" fontAlgn="ctr"/>
                      <a:r>
                        <a:rPr lang="es-MX" sz="1000" b="1" i="0" u="none" strike="noStrike" dirty="0">
                          <a:solidFill>
                            <a:srgbClr val="000000"/>
                          </a:solidFill>
                          <a:effectLst/>
                          <a:latin typeface="Century Gothic"/>
                        </a:rPr>
                        <a:t>Monto de la Emisión:</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Hasta $5,000 millones de pesos</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130140">
                <a:tc>
                  <a:txBody>
                    <a:bodyPr/>
                    <a:lstStyle/>
                    <a:p>
                      <a:pPr algn="l" fontAlgn="ctr"/>
                      <a:r>
                        <a:rPr lang="es-MX" sz="1000" b="1" i="0" u="none" strike="noStrike" dirty="0">
                          <a:solidFill>
                            <a:srgbClr val="000000"/>
                          </a:solidFill>
                          <a:effectLst/>
                          <a:latin typeface="Century Gothic"/>
                        </a:rPr>
                        <a:t>Fecha de Publicación de Aviso de Oferta:</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Se estima a mediados de septiembre 2016</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183948">
                <a:tc>
                  <a:txBody>
                    <a:bodyPr/>
                    <a:lstStyle/>
                    <a:p>
                      <a:pPr algn="l" fontAlgn="ctr"/>
                      <a:r>
                        <a:rPr lang="es-MX" sz="1000" b="1" i="0" u="none" strike="noStrike" dirty="0">
                          <a:solidFill>
                            <a:srgbClr val="000000"/>
                          </a:solidFill>
                          <a:effectLst/>
                          <a:latin typeface="Century Gothic"/>
                        </a:rPr>
                        <a:t>Fecha de Cierre del Libro:</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Se estima a mediados de septiembre 2016</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189781">
                <a:tc>
                  <a:txBody>
                    <a:bodyPr/>
                    <a:lstStyle/>
                    <a:p>
                      <a:pPr algn="l" fontAlgn="ctr"/>
                      <a:r>
                        <a:rPr lang="es-MX" sz="1000" b="1" i="0" u="none" strike="noStrike" dirty="0">
                          <a:solidFill>
                            <a:srgbClr val="000000"/>
                          </a:solidFill>
                          <a:effectLst/>
                          <a:latin typeface="Century Gothic"/>
                        </a:rPr>
                        <a:t>Fecha de Emisión:</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Se estima a mediados de septiembre 2016</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198407">
                <a:tc>
                  <a:txBody>
                    <a:bodyPr/>
                    <a:lstStyle/>
                    <a:p>
                      <a:pPr algn="l" fontAlgn="ctr"/>
                      <a:r>
                        <a:rPr lang="es-MX" sz="1000" b="1" i="0" u="none" strike="noStrike" dirty="0">
                          <a:solidFill>
                            <a:srgbClr val="000000"/>
                          </a:solidFill>
                          <a:effectLst/>
                          <a:latin typeface="Century Gothic"/>
                        </a:rPr>
                        <a:t>Plazo de Vigencia de la Emisión:</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8,148 días, aproximadamente a 22.6 años</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215661">
                <a:tc>
                  <a:txBody>
                    <a:bodyPr/>
                    <a:lstStyle/>
                    <a:p>
                      <a:pPr algn="l" fontAlgn="ctr"/>
                      <a:r>
                        <a:rPr lang="es-MX" sz="1000" b="1" i="0" u="none" strike="noStrike" dirty="0">
                          <a:solidFill>
                            <a:srgbClr val="000000"/>
                          </a:solidFill>
                          <a:effectLst/>
                          <a:latin typeface="Century Gothic"/>
                        </a:rPr>
                        <a:t>Fecha de Vencimiento:</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10 de enero de 2039</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474453">
                <a:tc>
                  <a:txBody>
                    <a:bodyPr/>
                    <a:lstStyle/>
                    <a:p>
                      <a:pPr algn="l" fontAlgn="ctr"/>
                      <a:r>
                        <a:rPr lang="es-MX" sz="1000" b="1" i="0" u="none" strike="noStrike" dirty="0">
                          <a:solidFill>
                            <a:srgbClr val="000000"/>
                          </a:solidFill>
                          <a:effectLst/>
                          <a:latin typeface="Century Gothic"/>
                        </a:rPr>
                        <a:t>Fuente de Pago:</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El patrimonio del fideicomiso de Emisión, que consiste principalmente en lo que resulte mayor entre el 25% del Fondo de Aportaciones Múltiples correspondiente al año en curso o al año base (2015)</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260279">
                <a:tc>
                  <a:txBody>
                    <a:bodyPr/>
                    <a:lstStyle/>
                    <a:p>
                      <a:pPr algn="l" fontAlgn="ctr"/>
                      <a:r>
                        <a:rPr lang="es-MX" sz="1000" b="1" i="0" u="none" strike="noStrike" dirty="0">
                          <a:solidFill>
                            <a:srgbClr val="000000"/>
                          </a:solidFill>
                          <a:effectLst/>
                          <a:latin typeface="Century Gothic"/>
                        </a:rPr>
                        <a:t>Garantía:</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Los Certificados Bursátiles Fiduciarios no tienen fuente de pago externa</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260279">
                <a:tc>
                  <a:txBody>
                    <a:bodyPr/>
                    <a:lstStyle/>
                    <a:p>
                      <a:pPr algn="l" fontAlgn="ctr"/>
                      <a:r>
                        <a:rPr lang="es-MX" sz="1000" b="1" i="0" u="none" strike="noStrike" dirty="0">
                          <a:solidFill>
                            <a:srgbClr val="000000"/>
                          </a:solidFill>
                          <a:effectLst/>
                          <a:latin typeface="Century Gothic"/>
                        </a:rPr>
                        <a:t>Calificaciones de la Emisión:</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n-US" sz="1000" b="0" i="0" u="none" strike="noStrike" dirty="0">
                          <a:solidFill>
                            <a:srgbClr val="000000"/>
                          </a:solidFill>
                          <a:effectLst/>
                          <a:latin typeface="Century Gothic"/>
                        </a:rPr>
                        <a:t>Fitch Ratings AAA (mex)vra / Standard &amp; Poor´s mxAAA</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212687">
                <a:tc>
                  <a:txBody>
                    <a:bodyPr/>
                    <a:lstStyle/>
                    <a:p>
                      <a:pPr algn="l" fontAlgn="ctr"/>
                      <a:r>
                        <a:rPr lang="es-MX" sz="1000" b="1" i="0" u="none" strike="noStrike" dirty="0">
                          <a:solidFill>
                            <a:srgbClr val="000000"/>
                          </a:solidFill>
                          <a:effectLst/>
                          <a:latin typeface="Century Gothic"/>
                        </a:rPr>
                        <a:t>Tasa de interés:</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Mbono 2029 + Sobretasa</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207034">
                <a:tc>
                  <a:txBody>
                    <a:bodyPr/>
                    <a:lstStyle/>
                    <a:p>
                      <a:pPr algn="l" fontAlgn="ctr"/>
                      <a:r>
                        <a:rPr lang="es-MX" sz="1000" b="1" i="0" u="none" strike="noStrike" dirty="0">
                          <a:solidFill>
                            <a:srgbClr val="000000"/>
                          </a:solidFill>
                          <a:effectLst/>
                          <a:latin typeface="Century Gothic"/>
                        </a:rPr>
                        <a:t>Pago de Cupón:</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Cupón fijo del 8.00%</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181155">
                <a:tc>
                  <a:txBody>
                    <a:bodyPr/>
                    <a:lstStyle/>
                    <a:p>
                      <a:pPr algn="l" fontAlgn="ctr"/>
                      <a:r>
                        <a:rPr lang="es-MX" sz="1000" b="1" i="0" u="none" strike="noStrike" dirty="0">
                          <a:solidFill>
                            <a:srgbClr val="000000"/>
                          </a:solidFill>
                          <a:effectLst/>
                          <a:latin typeface="Century Gothic"/>
                        </a:rPr>
                        <a:t>Periodicidad en el Pago de Cupón:</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Semestral (10 de julio y 10 de enero)</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198407">
                <a:tc>
                  <a:txBody>
                    <a:bodyPr/>
                    <a:lstStyle/>
                    <a:p>
                      <a:pPr algn="l" fontAlgn="ctr"/>
                      <a:r>
                        <a:rPr lang="es-MX" sz="1000" b="1" i="0" u="none" strike="noStrike" dirty="0">
                          <a:solidFill>
                            <a:srgbClr val="000000"/>
                          </a:solidFill>
                          <a:effectLst/>
                          <a:latin typeface="Century Gothic"/>
                        </a:rPr>
                        <a:t>Amortización del Principal:</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De acuerdo al calendario de amortización</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130140">
                <a:tc>
                  <a:txBody>
                    <a:bodyPr/>
                    <a:lstStyle/>
                    <a:p>
                      <a:pPr algn="l" fontAlgn="ctr"/>
                      <a:r>
                        <a:rPr lang="es-MX" sz="1000" b="1" i="0" u="none" strike="noStrike" dirty="0">
                          <a:solidFill>
                            <a:srgbClr val="000000"/>
                          </a:solidFill>
                          <a:effectLst/>
                          <a:latin typeface="Century Gothic"/>
                        </a:rPr>
                        <a:t>Vida Media / Duración:</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15.6 años / 8.5 años</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260279">
                <a:tc>
                  <a:txBody>
                    <a:bodyPr/>
                    <a:lstStyle/>
                    <a:p>
                      <a:pPr algn="l" fontAlgn="ctr"/>
                      <a:r>
                        <a:rPr lang="es-MX" sz="1000" b="1" i="0" u="none" strike="noStrike" dirty="0">
                          <a:solidFill>
                            <a:srgbClr val="000000"/>
                          </a:solidFill>
                          <a:effectLst/>
                          <a:latin typeface="Century Gothic"/>
                        </a:rPr>
                        <a:t>Representante Común:</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Deutsche Bank México, S.A., Institución de Banca Múltiple, División Fiduciaria</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r h="260279">
                <a:tc>
                  <a:txBody>
                    <a:bodyPr/>
                    <a:lstStyle/>
                    <a:p>
                      <a:pPr algn="l" fontAlgn="ctr"/>
                      <a:r>
                        <a:rPr lang="es-MX" sz="1000" b="1" i="0" u="none" strike="noStrike" dirty="0">
                          <a:solidFill>
                            <a:srgbClr val="000000"/>
                          </a:solidFill>
                          <a:effectLst/>
                          <a:latin typeface="Century Gothic"/>
                        </a:rPr>
                        <a:t>Intermediarios Colocadores:</a:t>
                      </a:r>
                    </a:p>
                  </a:txBody>
                  <a:tcPr marL="7230" marR="7230" marT="7230" marB="0" anchor="ctr">
                    <a:lnL w="6350" cap="flat" cmpd="sng" algn="ctr">
                      <a:solidFill>
                        <a:srgbClr val="A6A6A6"/>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c>
                  <a:txBody>
                    <a:bodyPr/>
                    <a:lstStyle/>
                    <a:p>
                      <a:pPr algn="l" fontAlgn="ctr"/>
                      <a:r>
                        <a:rPr lang="es-MX" sz="1000" b="0" i="0" u="none" strike="noStrike" dirty="0">
                          <a:solidFill>
                            <a:srgbClr val="000000"/>
                          </a:solidFill>
                          <a:effectLst/>
                          <a:latin typeface="Century Gothic"/>
                        </a:rPr>
                        <a:t>BBVA Bancomer Casa de Bolsa, Banamex Accival, Bank of America Merrill Lynch</a:t>
                      </a:r>
                    </a:p>
                  </a:txBody>
                  <a:tcPr marL="7230" marR="7230" marT="7230" marB="0" anchor="ctr">
                    <a:lnL w="6350" cap="flat" cmpd="sng" algn="ctr">
                      <a:solidFill>
                        <a:srgbClr val="808080"/>
                      </a:solidFill>
                      <a:prstDash val="dash"/>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tcPr>
                </a:tc>
              </a:tr>
            </a:tbl>
          </a:graphicData>
        </a:graphic>
      </p:graphicFrame>
    </p:spTree>
    <p:extLst>
      <p:ext uri="{BB962C8B-B14F-4D97-AF65-F5344CB8AC3E}">
        <p14:creationId xmlns:p14="http://schemas.microsoft.com/office/powerpoint/2010/main" val="3845244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16924" y="3616408"/>
            <a:ext cx="8229600" cy="405711"/>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516924" y="2086436"/>
            <a:ext cx="8229600" cy="3917550"/>
          </a:xfrm>
        </p:spPr>
        <p:txBody>
          <a:bodyPr/>
          <a:lstStyle/>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Propuesta de inversión para el portafolio</a:t>
            </a:r>
          </a:p>
          <a:p>
            <a:pPr marL="857250" lvl="1" indent="-457200">
              <a:spcBef>
                <a:spcPts val="600"/>
              </a:spcBef>
              <a:spcAft>
                <a:spcPts val="1800"/>
              </a:spcAft>
              <a:buFont typeface="+mj-lt"/>
              <a:buAutoNum type="alphaLcParenR"/>
            </a:pPr>
            <a:r>
              <a:rPr lang="es-MX" altLang="es-MX" sz="1300" dirty="0" smtClean="0">
                <a:latin typeface="Century Gothic" panose="020B0502020202020204" pitchFamily="34" charset="0"/>
              </a:rPr>
              <a:t>CKD </a:t>
            </a:r>
            <a:r>
              <a:rPr lang="es-MX" altLang="es-MX" sz="1300" dirty="0">
                <a:latin typeface="Century Gothic" panose="020B0502020202020204" pitchFamily="34" charset="0"/>
              </a:rPr>
              <a:t>AINDA</a:t>
            </a:r>
            <a:r>
              <a:rPr lang="es-MX" altLang="es-MX" sz="1300" dirty="0" smtClean="0">
                <a:latin typeface="Century Gothic" panose="020B0502020202020204" pitchFamily="34" charset="0"/>
              </a:rPr>
              <a:t>.</a:t>
            </a:r>
          </a:p>
          <a:p>
            <a:pPr marL="857250" lvl="1" indent="-457200">
              <a:spcBef>
                <a:spcPts val="600"/>
              </a:spcBef>
              <a:spcAft>
                <a:spcPts val="1800"/>
              </a:spcAft>
              <a:buFont typeface="+mj-lt"/>
              <a:buAutoNum type="alphaLcParenR"/>
            </a:pPr>
            <a:r>
              <a:rPr lang="es-MX" altLang="es-MX" sz="1300" dirty="0" smtClean="0">
                <a:latin typeface="Century Gothic" panose="020B0502020202020204" pitchFamily="34" charset="0"/>
              </a:rPr>
              <a:t>Bono CIEN</a:t>
            </a:r>
            <a:endParaRPr lang="es-MX" altLang="es-MX" sz="13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Asuntos Generales</a:t>
            </a:r>
          </a:p>
        </p:txBody>
      </p:sp>
      <p:sp>
        <p:nvSpPr>
          <p:cNvPr id="4" name="3 Rectángulo"/>
          <p:cNvSpPr/>
          <p:nvPr/>
        </p:nvSpPr>
        <p:spPr>
          <a:xfrm>
            <a:off x="292801" y="622838"/>
            <a:ext cx="8323122" cy="923330"/>
          </a:xfrm>
          <a:prstGeom prst="rect">
            <a:avLst/>
          </a:prstGeom>
        </p:spPr>
        <p:txBody>
          <a:bodyPr wrap="square">
            <a:spAutoFit/>
          </a:bodyPr>
          <a:lstStyle/>
          <a:p>
            <a:pPr algn="ctr" defTabSz="457200"/>
            <a:r>
              <a:rPr lang="es-MX" b="1" dirty="0" smtClean="0">
                <a:latin typeface="Century Gothic" panose="020B0502020202020204" pitchFamily="34" charset="0"/>
                <a:ea typeface="Myriad Pro"/>
                <a:cs typeface="Myriad Pro"/>
              </a:rPr>
              <a:t>Grupo de Trabajo de Inversiones </a:t>
            </a:r>
            <a:endParaRPr lang="es-MX" b="1" dirty="0">
              <a:latin typeface="Century Gothic" panose="020B0502020202020204" pitchFamily="34" charset="0"/>
              <a:ea typeface="Myriad Pro"/>
              <a:cs typeface="Myriad Pro"/>
            </a:endParaRPr>
          </a:p>
          <a:p>
            <a:pPr algn="ctr" defTabSz="457200"/>
            <a:r>
              <a:rPr lang="es-MX" b="1" dirty="0">
                <a:latin typeface="Century Gothic" panose="020B0502020202020204" pitchFamily="34" charset="0"/>
                <a:ea typeface="Myriad Pro"/>
                <a:cs typeface="Myriad Pro"/>
              </a:rPr>
              <a:t>Sesión número </a:t>
            </a:r>
            <a:r>
              <a:rPr lang="es-MX" b="1" dirty="0" smtClean="0">
                <a:latin typeface="Century Gothic" panose="020B0502020202020204" pitchFamily="34" charset="0"/>
                <a:ea typeface="Myriad Pro"/>
                <a:cs typeface="Myriad Pro"/>
              </a:rPr>
              <a:t>021</a:t>
            </a:r>
            <a:endParaRPr lang="es-MX" b="1" dirty="0">
              <a:latin typeface="Century Gothic" panose="020B0502020202020204" pitchFamily="34" charset="0"/>
              <a:ea typeface="Myriad Pro"/>
              <a:cs typeface="Myriad Pro"/>
            </a:endParaRPr>
          </a:p>
          <a:p>
            <a:pPr algn="ctr" defTabSz="457200"/>
            <a:r>
              <a:rPr lang="es-MX" b="1" dirty="0" smtClean="0">
                <a:latin typeface="Century Gothic" panose="020B0502020202020204" pitchFamily="34" charset="0"/>
                <a:ea typeface="Myriad Pro"/>
                <a:cs typeface="Myriad Pro"/>
              </a:rPr>
              <a:t>26 </a:t>
            </a:r>
            <a:r>
              <a:rPr lang="es-MX" b="1" dirty="0">
                <a:latin typeface="Century Gothic" panose="020B0502020202020204" pitchFamily="34" charset="0"/>
                <a:ea typeface="Myriad Pro"/>
                <a:cs typeface="Myriad Pro"/>
              </a:rPr>
              <a:t>de </a:t>
            </a:r>
            <a:r>
              <a:rPr lang="es-MX" b="1" dirty="0" smtClean="0">
                <a:latin typeface="Century Gothic" panose="020B0502020202020204" pitchFamily="34" charset="0"/>
                <a:ea typeface="Myriad Pro"/>
                <a:cs typeface="Myriad Pro"/>
              </a:rPr>
              <a:t>agosto </a:t>
            </a:r>
            <a:r>
              <a:rPr lang="es-MX" b="1" dirty="0">
                <a:latin typeface="Century Gothic" panose="020B0502020202020204" pitchFamily="34" charset="0"/>
                <a:ea typeface="Myriad Pro"/>
                <a:cs typeface="Myriad Pro"/>
              </a:rPr>
              <a:t>de 2016</a:t>
            </a:r>
          </a:p>
        </p:txBody>
      </p:sp>
      <p:sp>
        <p:nvSpPr>
          <p:cNvPr id="3" name="2 Marcador de número de diapositiva"/>
          <p:cNvSpPr>
            <a:spLocks noGrp="1"/>
          </p:cNvSpPr>
          <p:nvPr>
            <p:ph type="sldNum" sz="quarter" idx="12"/>
          </p:nvPr>
        </p:nvSpPr>
        <p:spPr>
          <a:xfrm>
            <a:off x="6829658" y="6473313"/>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20</a:t>
            </a:fld>
            <a:endParaRPr lang="es-ES" altLang="es-MX" dirty="0">
              <a:solidFill>
                <a:schemeClr val="tx1"/>
              </a:solidFill>
              <a:latin typeface="Century Gothic" panose="020B0502020202020204" pitchFamily="34" charset="0"/>
            </a:endParaRPr>
          </a:p>
        </p:txBody>
      </p:sp>
      <p:sp>
        <p:nvSpPr>
          <p:cNvPr id="7" name="1 Título"/>
          <p:cNvSpPr txBox="1">
            <a:spLocks/>
          </p:cNvSpPr>
          <p:nvPr/>
        </p:nvSpPr>
        <p:spPr bwMode="auto">
          <a:xfrm>
            <a:off x="255722" y="180000"/>
            <a:ext cx="7629801" cy="44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Tree>
    <p:extLst>
      <p:ext uri="{BB962C8B-B14F-4D97-AF65-F5344CB8AC3E}">
        <p14:creationId xmlns:p14="http://schemas.microsoft.com/office/powerpoint/2010/main" val="36997150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 y="6440431"/>
            <a:ext cx="5648325" cy="430887"/>
          </a:xfrm>
          <a:prstGeom prst="rect">
            <a:avLst/>
          </a:prstGeom>
          <a:noFill/>
        </p:spPr>
        <p:txBody>
          <a:bodyPr wrap="square" rtlCol="0">
            <a:spAutoFit/>
          </a:bodyPr>
          <a:lstStyle/>
          <a:p>
            <a:r>
              <a:rPr lang="es-MX" sz="1100" dirty="0" smtClean="0">
                <a:latin typeface="Century Gothic" panose="020B0502020202020204" pitchFamily="34" charset="0"/>
              </a:rPr>
              <a:t>Fuente: Coordinación General de Riesgos</a:t>
            </a:r>
          </a:p>
          <a:p>
            <a:r>
              <a:rPr lang="es-MX" sz="1100" dirty="0" smtClean="0">
                <a:latin typeface="Century Gothic" panose="020B0502020202020204" pitchFamily="34" charset="0"/>
              </a:rPr>
              <a:t>1. Dato proporcionado por Professional Asset Management Systems S.A. de C.V.</a:t>
            </a:r>
            <a:endParaRPr lang="es-MX" sz="1100" dirty="0">
              <a:latin typeface="Century Gothic" panose="020B0502020202020204" pitchFamily="34" charset="0"/>
            </a:endParaRPr>
          </a:p>
        </p:txBody>
      </p:sp>
      <p:sp>
        <p:nvSpPr>
          <p:cNvPr id="8" name="1 Título"/>
          <p:cNvSpPr>
            <a:spLocks noGrp="1"/>
          </p:cNvSpPr>
          <p:nvPr>
            <p:ph type="title"/>
          </p:nvPr>
        </p:nvSpPr>
        <p:spPr>
          <a:xfrm>
            <a:off x="288000" y="180000"/>
            <a:ext cx="7629801" cy="802888"/>
          </a:xfrm>
        </p:spPr>
        <p:txBody>
          <a:bodyPr lIns="0" tIns="0" rIns="0" bIns="0">
            <a:noAutofit/>
          </a:bodyPr>
          <a:lstStyle/>
          <a:p>
            <a:r>
              <a:rPr lang="es-MX" sz="2000" dirty="0" smtClean="0">
                <a:latin typeface="Century Gothic" panose="020B0502020202020204" pitchFamily="34" charset="0"/>
              </a:rPr>
              <a:t>Al 2016, el FANVIT presenta un rendimiento de 8.26% y un resultado neto de 2,457 mdp.</a:t>
            </a:r>
            <a:endParaRPr lang="es-MX" sz="2000" dirty="0">
              <a:latin typeface="Century Gothic" panose="020B0502020202020204" pitchFamily="34" charset="0"/>
            </a:endParaRPr>
          </a:p>
        </p:txBody>
      </p:sp>
      <p:sp>
        <p:nvSpPr>
          <p:cNvPr id="9" name="8 Rectángulo"/>
          <p:cNvSpPr/>
          <p:nvPr/>
        </p:nvSpPr>
        <p:spPr>
          <a:xfrm>
            <a:off x="800956" y="1192424"/>
            <a:ext cx="7548157" cy="553998"/>
          </a:xfrm>
          <a:prstGeom prst="rect">
            <a:avLst/>
          </a:prstGeom>
        </p:spPr>
        <p:txBody>
          <a:bodyPr wrap="square">
            <a:spAutoFit/>
          </a:bodyPr>
          <a:lstStyle/>
          <a:p>
            <a:pPr algn="ctr" defTabSz="457200" fontAlgn="b">
              <a:defRPr/>
            </a:pPr>
            <a:r>
              <a:rPr lang="es-MX" sz="1600" b="1" dirty="0" smtClean="0">
                <a:solidFill>
                  <a:prstClr val="black"/>
                </a:solidFill>
                <a:latin typeface="Century Gothic" panose="020B0502020202020204" pitchFamily="34" charset="0"/>
              </a:rPr>
              <a:t>Resultado de Gestión FANVIT</a:t>
            </a:r>
          </a:p>
          <a:p>
            <a:pPr algn="ctr" defTabSz="457200" fontAlgn="b">
              <a:defRPr/>
            </a:pPr>
            <a:r>
              <a:rPr lang="es-MX" sz="1400" dirty="0" smtClean="0">
                <a:solidFill>
                  <a:prstClr val="black"/>
                </a:solidFill>
                <a:latin typeface="Century Gothic" panose="020B0502020202020204" pitchFamily="34" charset="0"/>
              </a:rPr>
              <a:t>(cifras en millones de pesos y porcentaje al cierre)</a:t>
            </a:r>
            <a:endParaRPr lang="es-MX" sz="1400" dirty="0">
              <a:solidFill>
                <a:prstClr val="black"/>
              </a:solidFill>
              <a:latin typeface="Century Gothic" panose="020B0502020202020204" pitchFamily="34" charset="0"/>
            </a:endParaRPr>
          </a:p>
        </p:txBody>
      </p:sp>
      <p:sp>
        <p:nvSpPr>
          <p:cNvPr id="11" name="2 Marcador de número de diapositiva"/>
          <p:cNvSpPr txBox="1">
            <a:spLocks/>
          </p:cNvSpPr>
          <p:nvPr/>
        </p:nvSpPr>
        <p:spPr>
          <a:xfrm>
            <a:off x="6829658" y="6473313"/>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latin typeface="Century Gothic" panose="020B0502020202020204" pitchFamily="34" charset="0"/>
                <a:ea typeface="Myriad Pro"/>
                <a:cs typeface="Myriad Pro"/>
              </a:defRPr>
            </a:lvl1pPr>
          </a:lstStyle>
          <a:p>
            <a:fld id="{05E83AA4-A00D-4AA0-8FE8-B93C9F3EC141}" type="slidenum">
              <a:rPr lang="es-ES" altLang="es-MX"/>
              <a:pPr/>
              <a:t>21</a:t>
            </a:fld>
            <a:endParaRPr lang="es-ES" altLang="es-MX" dirty="0"/>
          </a:p>
        </p:txBody>
      </p:sp>
      <p:pic>
        <p:nvPicPr>
          <p:cNvPr id="10242" name="Imagen 1" descr="image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468" y="1904280"/>
            <a:ext cx="8193132" cy="4569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1027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390144" y="264393"/>
            <a:ext cx="7289329" cy="844504"/>
          </a:xfrm>
          <a:prstGeom prst="rect">
            <a:avLst/>
          </a:prstGeom>
          <a:noFill/>
          <a:ln w="9525">
            <a:noFill/>
            <a:miter lim="800000"/>
            <a:headEnd/>
            <a:tailEnd/>
          </a:ln>
        </p:spPr>
        <p:txBody>
          <a:bodyPr lIns="91418" tIns="45709" rIns="91418" bIns="45709" anchor="ctr" anchorCtr="0"/>
          <a:lstStyle/>
          <a:p>
            <a:pPr>
              <a:spcAft>
                <a:spcPts val="1200"/>
              </a:spcAft>
              <a:buClr>
                <a:srgbClr val="CD0000"/>
              </a:buClr>
            </a:pPr>
            <a:r>
              <a:rPr lang="es-MX" sz="2000" dirty="0" smtClean="0">
                <a:solidFill>
                  <a:srgbClr val="CD0000"/>
                </a:solidFill>
                <a:latin typeface="Century Gothic" panose="020B0502020202020204" pitchFamily="34" charset="0"/>
                <a:ea typeface="MS PGothic" pitchFamily="34" charset="-128"/>
                <a:cs typeface="Arial" pitchFamily="34" charset="0"/>
              </a:rPr>
              <a:t>Al 15 de agosto, </a:t>
            </a:r>
            <a:r>
              <a:rPr lang="es-MX" sz="2000" dirty="0" smtClean="0">
                <a:solidFill>
                  <a:srgbClr val="C00000"/>
                </a:solidFill>
                <a:latin typeface="Century Gothic" panose="020B0502020202020204" pitchFamily="34" charset="0"/>
              </a:rPr>
              <a:t>el rendimiento del FANVIT fue superior al fondeo por 152 pb y el VaR (0.43) se ubicó entre los menores vs. SB2 </a:t>
            </a:r>
            <a:endParaRPr lang="es-MX" sz="2000" dirty="0">
              <a:solidFill>
                <a:srgbClr val="C00000"/>
              </a:solidFill>
              <a:latin typeface="Century Gothic" panose="020B0502020202020204" pitchFamily="34" charset="0"/>
            </a:endParaRPr>
          </a:p>
        </p:txBody>
      </p:sp>
      <p:sp>
        <p:nvSpPr>
          <p:cNvPr id="13" name="12 Rectángulo"/>
          <p:cNvSpPr/>
          <p:nvPr/>
        </p:nvSpPr>
        <p:spPr>
          <a:xfrm>
            <a:off x="2428081" y="4171814"/>
            <a:ext cx="4712812" cy="461665"/>
          </a:xfrm>
          <a:prstGeom prst="rect">
            <a:avLst/>
          </a:prstGeom>
        </p:spPr>
        <p:txBody>
          <a:bodyPr wrap="square">
            <a:spAutoFit/>
          </a:bodyPr>
          <a:lstStyle/>
          <a:p>
            <a:pPr algn="ctr"/>
            <a:r>
              <a:rPr lang="es-MX" sz="1200" b="1" dirty="0" smtClean="0">
                <a:latin typeface="Century Gothic" panose="020B0502020202020204" pitchFamily="34" charset="0"/>
              </a:rPr>
              <a:t>Comparativo de riesgo  (VaR) de las SB2 y el FANVIT</a:t>
            </a:r>
          </a:p>
          <a:p>
            <a:pPr algn="ctr"/>
            <a:r>
              <a:rPr lang="es-MX" sz="1200" dirty="0" smtClean="0">
                <a:latin typeface="Century Gothic" panose="020B0502020202020204" pitchFamily="34" charset="0"/>
              </a:rPr>
              <a:t>(Porcentaje al cierre de julio de 2016)</a:t>
            </a:r>
            <a:endParaRPr lang="es-MX" sz="1200" dirty="0">
              <a:latin typeface="Century Gothic" panose="020B0502020202020204" pitchFamily="34" charset="0"/>
            </a:endParaRPr>
          </a:p>
        </p:txBody>
      </p:sp>
      <p:sp>
        <p:nvSpPr>
          <p:cNvPr id="14" name="13 Rectángulo"/>
          <p:cNvSpPr/>
          <p:nvPr/>
        </p:nvSpPr>
        <p:spPr>
          <a:xfrm>
            <a:off x="3639937" y="6611779"/>
            <a:ext cx="5016383" cy="246221"/>
          </a:xfrm>
          <a:prstGeom prst="rect">
            <a:avLst/>
          </a:prstGeom>
        </p:spPr>
        <p:txBody>
          <a:bodyPr wrap="square">
            <a:spAutoFit/>
          </a:bodyPr>
          <a:lstStyle/>
          <a:p>
            <a:pPr algn="r"/>
            <a:r>
              <a:rPr lang="es-MX" sz="1000" dirty="0" smtClean="0">
                <a:latin typeface="Century Gothic" panose="020B0502020202020204" pitchFamily="34" charset="0"/>
              </a:rPr>
              <a:t>*Fanvit VaR al 15 de agosto de 2016.   </a:t>
            </a:r>
            <a:r>
              <a:rPr lang="it-IT" sz="1000" dirty="0" smtClean="0">
                <a:latin typeface="Century Gothic" panose="020B0502020202020204" pitchFamily="34" charset="0"/>
              </a:rPr>
              <a:t>** Sistema : </a:t>
            </a:r>
            <a:r>
              <a:rPr lang="it-IT" sz="1000" dirty="0">
                <a:latin typeface="Century Gothic" panose="020B0502020202020204" pitchFamily="34" charset="0"/>
              </a:rPr>
              <a:t>p</a:t>
            </a:r>
            <a:r>
              <a:rPr lang="it-IT" sz="1000" dirty="0" smtClean="0">
                <a:latin typeface="Century Gothic" panose="020B0502020202020204" pitchFamily="34" charset="0"/>
              </a:rPr>
              <a:t>romedio de SB2</a:t>
            </a:r>
          </a:p>
        </p:txBody>
      </p:sp>
      <p:sp>
        <p:nvSpPr>
          <p:cNvPr id="4" name="3 Rectángulo"/>
          <p:cNvSpPr/>
          <p:nvPr/>
        </p:nvSpPr>
        <p:spPr>
          <a:xfrm>
            <a:off x="3613511" y="4792172"/>
            <a:ext cx="2118413" cy="180000"/>
          </a:xfrm>
          <a:prstGeom prst="rect">
            <a:avLst/>
          </a:prstGeom>
          <a:solidFill>
            <a:srgbClr val="BB2D2C">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defTabSz="914400"/>
            <a:r>
              <a:rPr lang="es-MX" sz="1000" b="1" dirty="0">
                <a:solidFill>
                  <a:schemeClr val="bg1"/>
                </a:solidFill>
                <a:latin typeface="Century Gothic" panose="020B0502020202020204" pitchFamily="34" charset="0"/>
              </a:rPr>
              <a:t>Límite VaR </a:t>
            </a:r>
            <a:r>
              <a:rPr lang="es-MX" sz="1000" b="1" dirty="0" smtClean="0">
                <a:solidFill>
                  <a:schemeClr val="bg1"/>
                </a:solidFill>
                <a:latin typeface="Century Gothic" panose="020B0502020202020204" pitchFamily="34" charset="0"/>
              </a:rPr>
              <a:t>SB2: 1.10</a:t>
            </a:r>
            <a:endParaRPr lang="es-MX" sz="1000" b="1" dirty="0">
              <a:solidFill>
                <a:schemeClr val="bg1"/>
              </a:solidFill>
              <a:latin typeface="Century Gothic" panose="020B0502020202020204" pitchFamily="34" charset="0"/>
            </a:endParaRPr>
          </a:p>
        </p:txBody>
      </p:sp>
      <p:graphicFrame>
        <p:nvGraphicFramePr>
          <p:cNvPr id="11" name="10 Tabla"/>
          <p:cNvGraphicFramePr>
            <a:graphicFrameLocks noGrp="1"/>
          </p:cNvGraphicFramePr>
          <p:nvPr>
            <p:extLst>
              <p:ext uri="{D42A27DB-BD31-4B8C-83A1-F6EECF244321}">
                <p14:modId xmlns:p14="http://schemas.microsoft.com/office/powerpoint/2010/main" val="4102370272"/>
              </p:ext>
            </p:extLst>
          </p:nvPr>
        </p:nvGraphicFramePr>
        <p:xfrm>
          <a:off x="548640" y="1306436"/>
          <a:ext cx="8107680" cy="2390161"/>
        </p:xfrm>
        <a:graphic>
          <a:graphicData uri="http://schemas.openxmlformats.org/drawingml/2006/table">
            <a:tbl>
              <a:tblPr/>
              <a:tblGrid>
                <a:gridCol w="1813582"/>
                <a:gridCol w="2260714"/>
                <a:gridCol w="608853"/>
                <a:gridCol w="1651355"/>
                <a:gridCol w="1773176"/>
              </a:tblGrid>
              <a:tr h="209209">
                <a:tc>
                  <a:txBody>
                    <a:bodyPr/>
                    <a:lstStyle/>
                    <a:p>
                      <a:pPr algn="ctr" rtl="0" fontAlgn="b"/>
                      <a:endParaRPr lang="es-MX" sz="1200" b="1" i="0" u="none" strike="noStrike" dirty="0">
                        <a:solidFill>
                          <a:schemeClr val="bg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gridSpan="4">
                  <a:txBody>
                    <a:bodyPr/>
                    <a:lstStyle/>
                    <a:p>
                      <a:pPr algn="ctr" rtl="0" fontAlgn="b"/>
                      <a:r>
                        <a:rPr lang="es-MX" sz="1200" b="1" i="0" u="none" strike="noStrike" dirty="0">
                          <a:solidFill>
                            <a:schemeClr val="bg1"/>
                          </a:solidFill>
                          <a:effectLst/>
                          <a:latin typeface="Century Gothic" panose="020B0502020202020204" pitchFamily="34" charset="0"/>
                        </a:rPr>
                        <a:t>Principales Analíticos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es-MX"/>
                    </a:p>
                  </a:txBody>
                  <a:tcPr/>
                </a:tc>
                <a:tc hMerge="1">
                  <a:txBody>
                    <a:bodyPr/>
                    <a:lstStyle/>
                    <a:p>
                      <a:endParaRPr lang="es-MX"/>
                    </a:p>
                  </a:txBody>
                  <a:tcPr/>
                </a:tc>
                <a:tc hMerge="1">
                  <a:txBody>
                    <a:bodyPr/>
                    <a:lstStyle/>
                    <a:p>
                      <a:pPr algn="ctr" rtl="0" fontAlgn="b"/>
                      <a:endParaRPr lang="es-MX" sz="1100" b="1" i="0" u="none" strike="noStrike" dirty="0">
                        <a:solidFill>
                          <a:schemeClr val="bg1"/>
                        </a:solidFill>
                        <a:effectLst/>
                        <a:latin typeface="Century Gothic" panose="020B0502020202020204" pitchFamily="34" charset="0"/>
                      </a:endParaRPr>
                    </a:p>
                  </a:txBody>
                  <a:tcPr marL="9525" marR="9525" marT="9525" marB="0"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r h="209209">
                <a:tc>
                  <a:txBody>
                    <a:bodyPr/>
                    <a:lstStyle/>
                    <a:p>
                      <a:pPr algn="ctr" fontAlgn="ctr"/>
                      <a:endParaRPr lang="es-MX" sz="1200" b="1"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es-MX" sz="1200" b="1" i="0" u="none" strike="noStrike" dirty="0">
                          <a:solidFill>
                            <a:srgbClr val="000000"/>
                          </a:solidFill>
                          <a:effectLst/>
                          <a:latin typeface="Century Gothic" panose="020B0502020202020204" pitchFamily="34" charset="0"/>
                        </a:rPr>
                        <a:t> </a:t>
                      </a:r>
                      <a:r>
                        <a:rPr lang="es-MX" sz="1200" b="1" i="0" u="none" strike="noStrike" dirty="0" smtClean="0">
                          <a:solidFill>
                            <a:srgbClr val="000000"/>
                          </a:solidFill>
                          <a:effectLst/>
                          <a:latin typeface="Century Gothic" panose="020B0502020202020204" pitchFamily="34" charset="0"/>
                        </a:rPr>
                        <a:t>Indicador</a:t>
                      </a:r>
                      <a:endParaRPr lang="es-MX" sz="1200" b="1"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r>
                        <a:rPr lang="es-MX" sz="1200" b="1" i="0" u="none" strike="noStrike" dirty="0" smtClean="0">
                          <a:solidFill>
                            <a:schemeClr val="tx1"/>
                          </a:solidFill>
                          <a:effectLst/>
                          <a:latin typeface="Century Gothic" panose="020B0502020202020204" pitchFamily="34" charset="0"/>
                        </a:rPr>
                        <a:t>Límite</a:t>
                      </a:r>
                      <a:endParaRPr lang="es-MX" sz="1200" b="1"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r>
                        <a:rPr lang="es-MX" sz="1200" b="1" i="0" u="none" strike="noStrike" dirty="0" smtClean="0">
                          <a:solidFill>
                            <a:schemeClr val="tx1"/>
                          </a:solidFill>
                          <a:effectLst/>
                          <a:latin typeface="Century Gothic" panose="020B0502020202020204" pitchFamily="34" charset="0"/>
                        </a:rPr>
                        <a:t>al 29 de julio</a:t>
                      </a:r>
                      <a:endParaRPr lang="es-MX" sz="1200" b="1"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rtl="0" fontAlgn="ctr"/>
                      <a:r>
                        <a:rPr lang="es-MX" sz="1200" b="1" i="0" u="none" strike="noStrike" dirty="0" smtClean="0">
                          <a:solidFill>
                            <a:schemeClr val="tx1"/>
                          </a:solidFill>
                          <a:effectLst/>
                          <a:latin typeface="Century Gothic" panose="020B0502020202020204" pitchFamily="34" charset="0"/>
                        </a:rPr>
                        <a:t>al 15 de agosto</a:t>
                      </a:r>
                      <a:endParaRPr lang="es-MX" sz="1200" b="1"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97516">
                <a:tc>
                  <a:txBody>
                    <a:bodyPr/>
                    <a:lstStyle/>
                    <a:p>
                      <a:pPr marL="88900" indent="0" algn="l" defTabSz="457200" rtl="0" eaLnBrk="1" fontAlgn="ctr" latinLnBrk="0" hangingPunct="1"/>
                      <a:r>
                        <a:rPr lang="es-MX" sz="1200" b="1" i="0" u="none" strike="noStrike" kern="1200" dirty="0" smtClean="0">
                          <a:solidFill>
                            <a:srgbClr val="000000"/>
                          </a:solidFill>
                          <a:effectLst/>
                          <a:latin typeface="Century Gothic" panose="020B0502020202020204" pitchFamily="34" charset="0"/>
                          <a:ea typeface="+mn-ea"/>
                          <a:cs typeface="+mn-cs"/>
                        </a:rPr>
                        <a:t>Rendimiento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88900" indent="0" algn="l" defTabSz="457200" rtl="0" eaLnBrk="1" fontAlgn="ctr" latinLnBrk="0" hangingPunct="1"/>
                      <a:r>
                        <a:rPr lang="es-MX" sz="1200" b="1" i="0" u="none" strike="noStrike" kern="1200" dirty="0" smtClean="0">
                          <a:solidFill>
                            <a:srgbClr val="000000"/>
                          </a:solidFill>
                          <a:effectLst/>
                          <a:latin typeface="Century Gothic" panose="020B0502020202020204" pitchFamily="34" charset="0"/>
                          <a:ea typeface="+mn-ea"/>
                          <a:cs typeface="+mn-cs"/>
                        </a:rPr>
                        <a:t>TWRR</a:t>
                      </a:r>
                      <a:r>
                        <a:rPr lang="es-MX" sz="1200" b="1" i="0" u="none" strike="noStrike" kern="1200" baseline="30000" dirty="0" smtClean="0">
                          <a:solidFill>
                            <a:srgbClr val="000000"/>
                          </a:solidFill>
                          <a:effectLst/>
                          <a:latin typeface="Century Gothic" panose="020B0502020202020204" pitchFamily="34" charset="0"/>
                          <a:ea typeface="+mn-ea"/>
                          <a:cs typeface="+mn-cs"/>
                        </a:rPr>
                        <a:t>1</a:t>
                      </a:r>
                      <a:r>
                        <a:rPr lang="es-MX" sz="1200" b="1" i="0" u="none" strike="noStrike" kern="1200" dirty="0" smtClean="0">
                          <a:solidFill>
                            <a:srgbClr val="000000"/>
                          </a:solidFill>
                          <a:effectLst/>
                          <a:latin typeface="Century Gothic" panose="020B0502020202020204" pitchFamily="34" charset="0"/>
                          <a:ea typeface="+mn-ea"/>
                          <a:cs typeface="+mn-cs"/>
                        </a:rPr>
                        <a:t> (2016)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6.11%</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6.08%</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18163">
                <a:tc rowSpan="3">
                  <a:txBody>
                    <a:bodyPr/>
                    <a:lstStyle/>
                    <a:p>
                      <a:pPr marL="88900" indent="0" algn="l" defTabSz="457200" rtl="0" eaLnBrk="1" fontAlgn="ctr" latinLnBrk="0" hangingPunct="1"/>
                      <a:r>
                        <a:rPr lang="es-MX" sz="1200" b="1" i="0" u="none" strike="noStrike" kern="1200" dirty="0" smtClean="0">
                          <a:solidFill>
                            <a:srgbClr val="000000"/>
                          </a:solidFill>
                          <a:effectLst/>
                          <a:latin typeface="Century Gothic" panose="020B0502020202020204" pitchFamily="34" charset="0"/>
                          <a:ea typeface="+mn-ea"/>
                          <a:cs typeface="+mn-cs"/>
                        </a:rPr>
                        <a:t>Valores</a:t>
                      </a:r>
                      <a:r>
                        <a:rPr lang="es-MX" sz="1200" b="1" i="0" u="none" strike="noStrike" kern="1200" baseline="0" dirty="0" smtClean="0">
                          <a:solidFill>
                            <a:srgbClr val="000000"/>
                          </a:solidFill>
                          <a:effectLst/>
                          <a:latin typeface="Century Gothic" panose="020B0502020202020204" pitchFamily="34" charset="0"/>
                          <a:ea typeface="+mn-ea"/>
                          <a:cs typeface="+mn-cs"/>
                        </a:rPr>
                        <a:t> de Referencia</a:t>
                      </a:r>
                      <a:endParaRPr lang="es-MX" sz="12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88900" indent="0" algn="l" defTabSz="457200" rtl="0" eaLnBrk="1" fontAlgn="ctr" latinLnBrk="0" hangingPunct="1"/>
                      <a:r>
                        <a:rPr lang="es-MX" sz="1200" b="1" i="0" u="none" strike="noStrike" kern="1200" dirty="0" smtClean="0">
                          <a:solidFill>
                            <a:srgbClr val="000000"/>
                          </a:solidFill>
                          <a:effectLst/>
                          <a:latin typeface="Century Gothic" panose="020B0502020202020204" pitchFamily="34" charset="0"/>
                          <a:ea typeface="+mn-ea"/>
                          <a:cs typeface="+mn-cs"/>
                        </a:rPr>
                        <a:t>SB2 (promedio)</a:t>
                      </a:r>
                      <a:endParaRPr lang="es-MX" sz="12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8.31%</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8.85%</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18163">
                <a:tc vMerge="1">
                  <a:txBody>
                    <a:bodyPr/>
                    <a:lstStyle/>
                    <a:p>
                      <a:pPr marL="88900" indent="0" algn="l" defTabSz="457200" rtl="0" eaLnBrk="1" fontAlgn="ctr" latinLnBrk="0" hangingPunct="1"/>
                      <a:endParaRPr lang="es-MX" sz="11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88900" indent="0" algn="l" defTabSz="457200" rtl="0" eaLnBrk="1" fontAlgn="ctr" latinLnBrk="0" hangingPunct="1"/>
                      <a:r>
                        <a:rPr lang="es-MX" sz="1200" b="1" i="0" u="none" strike="noStrike" kern="1200" dirty="0" smtClean="0">
                          <a:solidFill>
                            <a:srgbClr val="000000"/>
                          </a:solidFill>
                          <a:effectLst/>
                          <a:latin typeface="Century Gothic" panose="020B0502020202020204" pitchFamily="34" charset="0"/>
                          <a:ea typeface="+mn-ea"/>
                          <a:cs typeface="+mn-cs"/>
                        </a:rPr>
                        <a:t>Fondeo</a:t>
                      </a:r>
                      <a:endParaRPr lang="es-MX" sz="12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4.36%</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4.30%</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78393">
                <a:tc vMerge="1">
                  <a:txBody>
                    <a:bodyPr/>
                    <a:lstStyle/>
                    <a:p>
                      <a:pPr marL="88900" indent="0" algn="l" defTabSz="457200" rtl="0" eaLnBrk="1" fontAlgn="ctr" latinLnBrk="0" hangingPunct="1"/>
                      <a:endParaRPr lang="es-MX" sz="11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900" indent="0" algn="l" defTabSz="457200" rtl="0" eaLnBrk="1" fontAlgn="ctr" latinLnBrk="0" hangingPunct="1"/>
                      <a:r>
                        <a:rPr lang="es-MX" sz="1200" b="1" i="0" u="none" strike="noStrike" kern="1200" dirty="0" smtClean="0">
                          <a:solidFill>
                            <a:srgbClr val="000000"/>
                          </a:solidFill>
                          <a:effectLst/>
                          <a:latin typeface="Century Gothic" panose="020B0502020202020204" pitchFamily="34" charset="0"/>
                          <a:ea typeface="+mn-ea"/>
                          <a:cs typeface="+mn-cs"/>
                        </a:rPr>
                        <a:t>Inflación</a:t>
                      </a:r>
                      <a:endParaRPr lang="es-MX" sz="12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2.65%</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25991">
                <a:tc rowSpan="3">
                  <a:txBody>
                    <a:bodyPr/>
                    <a:lstStyle/>
                    <a:p>
                      <a:pPr marL="88900" indent="0" algn="l" defTabSz="457200" rtl="0" eaLnBrk="1" fontAlgn="ctr" latinLnBrk="0" hangingPunct="1"/>
                      <a:r>
                        <a:rPr lang="es-MX" sz="1200" b="1" i="0" u="none" strike="noStrike" kern="1200" dirty="0" smtClean="0">
                          <a:solidFill>
                            <a:srgbClr val="000000"/>
                          </a:solidFill>
                          <a:effectLst/>
                          <a:latin typeface="Century Gothic" panose="020B0502020202020204" pitchFamily="34" charset="0"/>
                          <a:ea typeface="+mn-ea"/>
                          <a:cs typeface="+mn-cs"/>
                        </a:rPr>
                        <a:t>Riesgo de Mercado y Liquidez</a:t>
                      </a:r>
                      <a:endParaRPr lang="es-MX" sz="12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88900" indent="0" algn="l" defTabSz="457200" rtl="0" eaLnBrk="1" fontAlgn="ctr" latinLnBrk="0" hangingPunct="1"/>
                      <a:r>
                        <a:rPr lang="es-MX" sz="1200" b="1" i="0" u="none" strike="noStrike" kern="1200" dirty="0">
                          <a:solidFill>
                            <a:srgbClr val="000000"/>
                          </a:solidFill>
                          <a:effectLst/>
                          <a:latin typeface="Century Gothic" panose="020B0502020202020204" pitchFamily="34" charset="0"/>
                          <a:ea typeface="+mn-ea"/>
                          <a:cs typeface="+mn-cs"/>
                        </a:rPr>
                        <a:t>VaR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rgbClr val="000000"/>
                          </a:solidFill>
                          <a:effectLst/>
                          <a:latin typeface="Century Gothic" panose="020B0502020202020204" pitchFamily="34" charset="0"/>
                        </a:rPr>
                        <a:t>-1.10%</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-0.43%</a:t>
                      </a:r>
                      <a:r>
                        <a:rPr lang="es-MX" sz="1200" b="0" i="0" u="none" strike="noStrike" dirty="0">
                          <a:solidFill>
                            <a:schemeClr val="tx1"/>
                          </a:solidFill>
                          <a:effectLst/>
                          <a:latin typeface="Century Gothic" panose="020B0502020202020204" pitchFamily="34" charset="0"/>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-0.43%</a:t>
                      </a:r>
                      <a:r>
                        <a:rPr lang="es-MX" sz="1200" b="0" i="0" u="none" strike="noStrike" dirty="0">
                          <a:solidFill>
                            <a:schemeClr val="tx1"/>
                          </a:solidFill>
                          <a:effectLst/>
                          <a:latin typeface="Century Gothic" panose="020B0502020202020204" pitchFamily="34" charset="0"/>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67520">
                <a:tc vMerge="1">
                  <a:txBody>
                    <a:bodyPr/>
                    <a:lstStyle/>
                    <a:p>
                      <a:pPr marL="88900" indent="0" algn="l" rtl="0" fontAlgn="ctr"/>
                      <a:endParaRPr lang="es-MX" sz="1100" b="1" i="0" u="none" strike="noStrike" dirty="0">
                        <a:solidFill>
                          <a:srgbClr val="000000"/>
                        </a:solidFill>
                        <a:effectLst/>
                        <a:latin typeface="Century Gothic" panose="020B0502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900" indent="0" algn="l" rtl="0" fontAlgn="ctr"/>
                      <a:r>
                        <a:rPr lang="es-MX" sz="1200" b="1"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a:solidFill>
                            <a:schemeClr val="tx1"/>
                          </a:solidFill>
                          <a:effectLst/>
                          <a:latin typeface="Century Gothic" panose="020B0502020202020204" pitchFamily="34" charset="0"/>
                        </a:rPr>
                        <a:t> </a:t>
                      </a:r>
                      <a:r>
                        <a:rPr lang="es-MX" sz="1200" b="0" i="0" u="none" strike="noStrike" dirty="0" smtClean="0">
                          <a:solidFill>
                            <a:schemeClr val="tx1"/>
                          </a:solidFill>
                          <a:effectLst/>
                          <a:latin typeface="Century Gothic" panose="020B0502020202020204" pitchFamily="34" charset="0"/>
                        </a:rPr>
                        <a:t>4.97</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a:solidFill>
                            <a:schemeClr val="tx1"/>
                          </a:solidFill>
                          <a:effectLst/>
                          <a:latin typeface="Century Gothic" panose="020B0502020202020204" pitchFamily="34" charset="0"/>
                        </a:rPr>
                        <a:t> </a:t>
                      </a:r>
                      <a:r>
                        <a:rPr lang="es-MX" sz="1200" b="0" i="0" u="none" strike="noStrike" dirty="0" smtClean="0">
                          <a:solidFill>
                            <a:schemeClr val="tx1"/>
                          </a:solidFill>
                          <a:effectLst/>
                          <a:latin typeface="Century Gothic" panose="020B0502020202020204" pitchFamily="34" charset="0"/>
                        </a:rPr>
                        <a:t>5.08</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65997">
                <a:tc vMerge="1">
                  <a:txBody>
                    <a:bodyPr/>
                    <a:lstStyle/>
                    <a:p>
                      <a:pPr marL="88900" indent="0" algn="l" defTabSz="457200" rtl="0" eaLnBrk="1" fontAlgn="ctr" latinLnBrk="0" hangingPunct="1"/>
                      <a:endParaRPr lang="es-MX" sz="11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900" indent="0" algn="l" defTabSz="457200" rtl="0" eaLnBrk="1" fontAlgn="ctr" latinLnBrk="0" hangingPunct="1"/>
                      <a:r>
                        <a:rPr lang="es-MX" sz="1200" b="1" i="0" u="none" strike="noStrike" kern="1200" dirty="0">
                          <a:solidFill>
                            <a:srgbClr val="000000"/>
                          </a:solidFill>
                          <a:effectLst/>
                          <a:latin typeface="Century Gothic" panose="020B0502020202020204" pitchFamily="34" charset="0"/>
                          <a:ea typeface="+mn-ea"/>
                          <a:cs typeface="+mn-cs"/>
                        </a:rPr>
                        <a:t>Activos </a:t>
                      </a:r>
                      <a:r>
                        <a:rPr lang="es-MX" sz="1200" b="1" i="0" u="none" strike="noStrike" kern="1200" dirty="0" smtClean="0">
                          <a:solidFill>
                            <a:srgbClr val="000000"/>
                          </a:solidFill>
                          <a:effectLst/>
                          <a:latin typeface="Century Gothic" panose="020B0502020202020204" pitchFamily="34" charset="0"/>
                          <a:ea typeface="+mn-ea"/>
                          <a:cs typeface="+mn-cs"/>
                        </a:rPr>
                        <a:t>Netos (millones)</a:t>
                      </a:r>
                      <a:endParaRPr lang="es-MX" sz="1200" b="1" i="0" u="none" strike="noStrike" kern="1200" dirty="0">
                        <a:solidFill>
                          <a:srgbClr val="000000"/>
                        </a:solidFill>
                        <a:effectLst/>
                        <a:latin typeface="Century Gothic" panose="020B0502020202020204" pitchFamily="34" charset="0"/>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52,765,293,981</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s-MX" sz="1200" b="0" i="0" u="none" strike="noStrike" dirty="0" smtClean="0">
                          <a:solidFill>
                            <a:schemeClr val="tx1"/>
                          </a:solidFill>
                          <a:effectLst/>
                          <a:latin typeface="Century Gothic" panose="020B0502020202020204" pitchFamily="34" charset="0"/>
                        </a:rPr>
                        <a:t>53,041,642,812</a:t>
                      </a:r>
                      <a:endParaRPr lang="es-MX" sz="1200" b="0" i="0" u="none" strike="noStrike" dirty="0">
                        <a:solidFill>
                          <a:schemeClr val="tx1"/>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9" name="2 Marcador de número de diapositiva"/>
          <p:cNvSpPr>
            <a:spLocks noGrp="1"/>
          </p:cNvSpPr>
          <p:nvPr>
            <p:ph type="sldNum" sz="quarter" idx="12"/>
          </p:nvPr>
        </p:nvSpPr>
        <p:spPr>
          <a:xfrm>
            <a:off x="7010400" y="6492875"/>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22</a:t>
            </a:fld>
            <a:endParaRPr lang="es-ES" altLang="es-MX" dirty="0">
              <a:solidFill>
                <a:schemeClr val="tx1"/>
              </a:solidFill>
              <a:latin typeface="Century Gothic" panose="020B0502020202020204" pitchFamily="34" charset="0"/>
            </a:endParaRPr>
          </a:p>
        </p:txBody>
      </p:sp>
      <p:sp>
        <p:nvSpPr>
          <p:cNvPr id="2" name="1 Rectángulo"/>
          <p:cNvSpPr/>
          <p:nvPr/>
        </p:nvSpPr>
        <p:spPr>
          <a:xfrm>
            <a:off x="548640" y="3798554"/>
            <a:ext cx="6129742" cy="369332"/>
          </a:xfrm>
          <a:prstGeom prst="rect">
            <a:avLst/>
          </a:prstGeom>
        </p:spPr>
        <p:txBody>
          <a:bodyPr wrap="square">
            <a:spAutoFit/>
          </a:bodyPr>
          <a:lstStyle/>
          <a:p>
            <a:pPr marL="180975" indent="-180975">
              <a:buAutoNum type="arabicPeriod"/>
            </a:pPr>
            <a:r>
              <a:rPr lang="es-MX" sz="900" dirty="0" smtClean="0">
                <a:latin typeface="Century Gothic" panose="020B0502020202020204" pitchFamily="34" charset="0"/>
              </a:rPr>
              <a:t>Tasa </a:t>
            </a:r>
            <a:r>
              <a:rPr lang="es-MX" sz="900" dirty="0">
                <a:latin typeface="Century Gothic" panose="020B0502020202020204" pitchFamily="34" charset="0"/>
              </a:rPr>
              <a:t>de rendimiento ponderada por tiempo (TWRR – Time weighted rate of </a:t>
            </a:r>
            <a:r>
              <a:rPr lang="es-MX" sz="900" dirty="0" smtClean="0">
                <a:latin typeface="Century Gothic" panose="020B0502020202020204" pitchFamily="34" charset="0"/>
              </a:rPr>
              <a:t>return </a:t>
            </a:r>
          </a:p>
          <a:p>
            <a:pPr marL="180975" indent="-180975">
              <a:buAutoNum type="arabicPeriod"/>
            </a:pPr>
            <a:r>
              <a:rPr lang="es-MX" sz="900" dirty="0" smtClean="0">
                <a:latin typeface="Century Gothic" panose="020B0502020202020204" pitchFamily="34" charset="0"/>
              </a:rPr>
              <a:t>Tasa </a:t>
            </a:r>
            <a:r>
              <a:rPr lang="es-MX" sz="900" dirty="0">
                <a:latin typeface="Century Gothic" panose="020B0502020202020204" pitchFamily="34" charset="0"/>
              </a:rPr>
              <a:t>de Rendimiento al vencimiento </a:t>
            </a:r>
          </a:p>
        </p:txBody>
      </p:sp>
      <p:sp>
        <p:nvSpPr>
          <p:cNvPr id="12" name="11 Rectángulo"/>
          <p:cNvSpPr/>
          <p:nvPr/>
        </p:nvSpPr>
        <p:spPr>
          <a:xfrm>
            <a:off x="548640" y="6627167"/>
            <a:ext cx="2086293" cy="230832"/>
          </a:xfrm>
          <a:prstGeom prst="rect">
            <a:avLst/>
          </a:prstGeom>
        </p:spPr>
        <p:txBody>
          <a:bodyPr wrap="square">
            <a:spAutoFit/>
          </a:bodyPr>
          <a:lstStyle/>
          <a:p>
            <a:r>
              <a:rPr lang="it-IT" sz="900" dirty="0" smtClean="0">
                <a:latin typeface="Century Gothic" panose="020B0502020202020204" pitchFamily="34" charset="0"/>
              </a:rPr>
              <a:t>Fuente</a:t>
            </a:r>
            <a:r>
              <a:rPr lang="it-IT" sz="900" dirty="0">
                <a:latin typeface="Century Gothic" panose="020B0502020202020204" pitchFamily="34" charset="0"/>
              </a:rPr>
              <a:t>: CONSAR,  INFONAVIT</a:t>
            </a:r>
            <a:r>
              <a:rPr lang="it-IT" sz="900" dirty="0" smtClean="0">
                <a:latin typeface="Century Gothic" panose="020B0502020202020204" pitchFamily="34" charset="0"/>
              </a:rPr>
              <a:t>.</a:t>
            </a:r>
            <a:endParaRPr lang="es-MX" sz="900" dirty="0">
              <a:latin typeface="Century Gothic" panose="020B0502020202020204" pitchFamily="34" charset="0"/>
            </a:endParaRPr>
          </a:p>
        </p:txBody>
      </p:sp>
      <p:graphicFrame>
        <p:nvGraphicFramePr>
          <p:cNvPr id="16" name="1 Gráfico"/>
          <p:cNvGraphicFramePr>
            <a:graphicFrameLocks noGrp="1"/>
          </p:cNvGraphicFramePr>
          <p:nvPr>
            <p:extLst>
              <p:ext uri="{D42A27DB-BD31-4B8C-83A1-F6EECF244321}">
                <p14:modId xmlns:p14="http://schemas.microsoft.com/office/powerpoint/2010/main" val="1874267985"/>
              </p:ext>
            </p:extLst>
          </p:nvPr>
        </p:nvGraphicFramePr>
        <p:xfrm>
          <a:off x="548640" y="4167886"/>
          <a:ext cx="8266176" cy="24438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725562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16924" y="4177098"/>
            <a:ext cx="8229600" cy="405711"/>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516924" y="2086436"/>
            <a:ext cx="8229600" cy="3917550"/>
          </a:xfrm>
        </p:spPr>
        <p:txBody>
          <a:bodyPr/>
          <a:lstStyle/>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Propuesta de inversión para el portafolio</a:t>
            </a:r>
          </a:p>
          <a:p>
            <a:pPr marL="857250" lvl="1" indent="-457200">
              <a:spcBef>
                <a:spcPts val="600"/>
              </a:spcBef>
              <a:spcAft>
                <a:spcPts val="1800"/>
              </a:spcAft>
              <a:buFont typeface="+mj-lt"/>
              <a:buAutoNum type="alphaLcParenR"/>
            </a:pPr>
            <a:r>
              <a:rPr lang="es-MX" altLang="es-MX" sz="1300" dirty="0" smtClean="0">
                <a:latin typeface="Century Gothic" panose="020B0502020202020204" pitchFamily="34" charset="0"/>
              </a:rPr>
              <a:t>CKD </a:t>
            </a:r>
            <a:r>
              <a:rPr lang="es-MX" altLang="es-MX" sz="1300" dirty="0">
                <a:latin typeface="Century Gothic" panose="020B0502020202020204" pitchFamily="34" charset="0"/>
              </a:rPr>
              <a:t>AINDA</a:t>
            </a:r>
            <a:r>
              <a:rPr lang="es-MX" altLang="es-MX" sz="1300" dirty="0" smtClean="0">
                <a:latin typeface="Century Gothic" panose="020B0502020202020204" pitchFamily="34" charset="0"/>
              </a:rPr>
              <a:t>.</a:t>
            </a:r>
          </a:p>
          <a:p>
            <a:pPr marL="857250" lvl="1" indent="-457200">
              <a:spcBef>
                <a:spcPts val="600"/>
              </a:spcBef>
              <a:spcAft>
                <a:spcPts val="1800"/>
              </a:spcAft>
              <a:buFont typeface="+mj-lt"/>
              <a:buAutoNum type="alphaLcParenR"/>
            </a:pPr>
            <a:r>
              <a:rPr lang="es-MX" altLang="es-MX" sz="1300" dirty="0" smtClean="0">
                <a:latin typeface="Century Gothic" panose="020B0502020202020204" pitchFamily="34" charset="0"/>
              </a:rPr>
              <a:t>Bono CIEN</a:t>
            </a:r>
            <a:endParaRPr lang="es-MX" altLang="es-MX" sz="13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Asuntos Generales</a:t>
            </a:r>
          </a:p>
        </p:txBody>
      </p:sp>
      <p:sp>
        <p:nvSpPr>
          <p:cNvPr id="4" name="3 Rectángulo"/>
          <p:cNvSpPr/>
          <p:nvPr/>
        </p:nvSpPr>
        <p:spPr>
          <a:xfrm>
            <a:off x="292801" y="622838"/>
            <a:ext cx="8323122" cy="923330"/>
          </a:xfrm>
          <a:prstGeom prst="rect">
            <a:avLst/>
          </a:prstGeom>
        </p:spPr>
        <p:txBody>
          <a:bodyPr wrap="square">
            <a:spAutoFit/>
          </a:bodyPr>
          <a:lstStyle/>
          <a:p>
            <a:pPr algn="ctr" defTabSz="457200"/>
            <a:r>
              <a:rPr lang="es-MX" b="1" dirty="0" smtClean="0">
                <a:latin typeface="Century Gothic" panose="020B0502020202020204" pitchFamily="34" charset="0"/>
                <a:ea typeface="Myriad Pro"/>
                <a:cs typeface="Myriad Pro"/>
              </a:rPr>
              <a:t>Grupo de Trabajo de Inversiones </a:t>
            </a:r>
            <a:endParaRPr lang="es-MX" b="1" dirty="0">
              <a:latin typeface="Century Gothic" panose="020B0502020202020204" pitchFamily="34" charset="0"/>
              <a:ea typeface="Myriad Pro"/>
              <a:cs typeface="Myriad Pro"/>
            </a:endParaRPr>
          </a:p>
          <a:p>
            <a:pPr algn="ctr" defTabSz="457200"/>
            <a:r>
              <a:rPr lang="es-MX" b="1" dirty="0">
                <a:latin typeface="Century Gothic" panose="020B0502020202020204" pitchFamily="34" charset="0"/>
                <a:ea typeface="Myriad Pro"/>
                <a:cs typeface="Myriad Pro"/>
              </a:rPr>
              <a:t>Sesión número </a:t>
            </a:r>
            <a:r>
              <a:rPr lang="es-MX" b="1" dirty="0" smtClean="0">
                <a:latin typeface="Century Gothic" panose="020B0502020202020204" pitchFamily="34" charset="0"/>
                <a:ea typeface="Myriad Pro"/>
                <a:cs typeface="Myriad Pro"/>
              </a:rPr>
              <a:t>021</a:t>
            </a:r>
            <a:endParaRPr lang="es-MX" b="1" dirty="0">
              <a:latin typeface="Century Gothic" panose="020B0502020202020204" pitchFamily="34" charset="0"/>
              <a:ea typeface="Myriad Pro"/>
              <a:cs typeface="Myriad Pro"/>
            </a:endParaRPr>
          </a:p>
          <a:p>
            <a:pPr algn="ctr" defTabSz="457200"/>
            <a:r>
              <a:rPr lang="es-MX" b="1" dirty="0" smtClean="0">
                <a:latin typeface="Century Gothic" panose="020B0502020202020204" pitchFamily="34" charset="0"/>
                <a:ea typeface="Myriad Pro"/>
                <a:cs typeface="Myriad Pro"/>
              </a:rPr>
              <a:t>26 </a:t>
            </a:r>
            <a:r>
              <a:rPr lang="es-MX" b="1" dirty="0">
                <a:latin typeface="Century Gothic" panose="020B0502020202020204" pitchFamily="34" charset="0"/>
                <a:ea typeface="Myriad Pro"/>
                <a:cs typeface="Myriad Pro"/>
              </a:rPr>
              <a:t>de </a:t>
            </a:r>
            <a:r>
              <a:rPr lang="es-MX" b="1" dirty="0" smtClean="0">
                <a:latin typeface="Century Gothic" panose="020B0502020202020204" pitchFamily="34" charset="0"/>
                <a:ea typeface="Myriad Pro"/>
                <a:cs typeface="Myriad Pro"/>
              </a:rPr>
              <a:t>agosto </a:t>
            </a:r>
            <a:r>
              <a:rPr lang="es-MX" b="1" dirty="0">
                <a:latin typeface="Century Gothic" panose="020B0502020202020204" pitchFamily="34" charset="0"/>
                <a:ea typeface="Myriad Pro"/>
                <a:cs typeface="Myriad Pro"/>
              </a:rPr>
              <a:t>de 2016</a:t>
            </a:r>
          </a:p>
        </p:txBody>
      </p:sp>
      <p:sp>
        <p:nvSpPr>
          <p:cNvPr id="3" name="2 Marcador de número de diapositiva"/>
          <p:cNvSpPr>
            <a:spLocks noGrp="1"/>
          </p:cNvSpPr>
          <p:nvPr>
            <p:ph type="sldNum" sz="quarter" idx="12"/>
          </p:nvPr>
        </p:nvSpPr>
        <p:spPr>
          <a:xfrm>
            <a:off x="6829658" y="6473313"/>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23</a:t>
            </a:fld>
            <a:endParaRPr lang="es-ES" altLang="es-MX" dirty="0">
              <a:solidFill>
                <a:schemeClr val="tx1"/>
              </a:solidFill>
              <a:latin typeface="Century Gothic" panose="020B0502020202020204" pitchFamily="34" charset="0"/>
            </a:endParaRPr>
          </a:p>
        </p:txBody>
      </p:sp>
      <p:sp>
        <p:nvSpPr>
          <p:cNvPr id="7" name="1 Título"/>
          <p:cNvSpPr txBox="1">
            <a:spLocks/>
          </p:cNvSpPr>
          <p:nvPr/>
        </p:nvSpPr>
        <p:spPr bwMode="auto">
          <a:xfrm>
            <a:off x="255722" y="180000"/>
            <a:ext cx="7629801" cy="44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Tree>
    <p:extLst>
      <p:ext uri="{BB962C8B-B14F-4D97-AF65-F5344CB8AC3E}">
        <p14:creationId xmlns:p14="http://schemas.microsoft.com/office/powerpoint/2010/main" val="4095194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4"/>
          <p:cNvSpPr/>
          <p:nvPr/>
        </p:nvSpPr>
        <p:spPr>
          <a:xfrm>
            <a:off x="146140" y="1957547"/>
            <a:ext cx="1440000" cy="2708435"/>
          </a:xfrm>
          <a:prstGeom prst="rect">
            <a:avLst/>
          </a:prstGeom>
          <a:solidFill>
            <a:srgbClr val="017475"/>
          </a:solidFill>
          <a:ln w="9525" algn="ctr">
            <a:solidFill>
              <a:schemeClr val="accent2"/>
            </a:solidFill>
            <a:miter lim="800000"/>
            <a:headEnd type="none" w="lg" len="lg"/>
            <a:tailEnd type="none" w="lg" len="lg"/>
          </a:ln>
        </p:spPr>
        <p:txBody>
          <a:bodyPr wrap="square" lIns="36000" tIns="91440" bIns="91440" rtlCol="0" anchor="ctr" anchorCtr="1"/>
          <a:lstStyle/>
          <a:p>
            <a:pPr algn="ctr" defTabSz="914400"/>
            <a:r>
              <a:rPr lang="es-MX" b="1" dirty="0">
                <a:solidFill>
                  <a:schemeClr val="bg1"/>
                </a:solidFill>
                <a:latin typeface="Century Gothic" panose="020B0502020202020204" pitchFamily="34" charset="0"/>
              </a:rPr>
              <a:t>Renta Fija</a:t>
            </a:r>
          </a:p>
        </p:txBody>
      </p:sp>
      <p:sp>
        <p:nvSpPr>
          <p:cNvPr id="6" name="Rectangle 55"/>
          <p:cNvSpPr/>
          <p:nvPr/>
        </p:nvSpPr>
        <p:spPr>
          <a:xfrm>
            <a:off x="163392" y="5257874"/>
            <a:ext cx="1440000" cy="1299612"/>
          </a:xfrm>
          <a:prstGeom prst="rect">
            <a:avLst/>
          </a:prstGeom>
          <a:solidFill>
            <a:schemeClr val="tx2"/>
          </a:solidFill>
          <a:ln w="9525" algn="ctr">
            <a:solidFill>
              <a:schemeClr val="accent2"/>
            </a:solidFill>
            <a:miter lim="800000"/>
            <a:headEnd type="none" w="lg" len="lg"/>
            <a:tailEnd type="none" w="lg" len="lg"/>
          </a:ln>
        </p:spPr>
        <p:txBody>
          <a:bodyPr wrap="square" lIns="0" tIns="91440" rIns="36000" bIns="91440" rtlCol="0" anchor="ctr" anchorCtr="1"/>
          <a:lstStyle/>
          <a:p>
            <a:pPr algn="ctr" defTabSz="914400"/>
            <a:r>
              <a:rPr lang="es-MX" b="1" dirty="0">
                <a:solidFill>
                  <a:schemeClr val="bg1"/>
                </a:solidFill>
                <a:latin typeface="Century Gothic" panose="020B0502020202020204" pitchFamily="34" charset="0"/>
              </a:rPr>
              <a:t>Renta Variable</a:t>
            </a:r>
          </a:p>
        </p:txBody>
      </p:sp>
      <p:cxnSp>
        <p:nvCxnSpPr>
          <p:cNvPr id="7" name="Straight Connector 74"/>
          <p:cNvCxnSpPr/>
          <p:nvPr/>
        </p:nvCxnSpPr>
        <p:spPr>
          <a:xfrm>
            <a:off x="255493" y="5147232"/>
            <a:ext cx="8565777"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8" name="ColumnHeader"/>
          <p:cNvSpPr>
            <a:spLocks noChangeArrowheads="1"/>
          </p:cNvSpPr>
          <p:nvPr/>
        </p:nvSpPr>
        <p:spPr bwMode="gray">
          <a:xfrm>
            <a:off x="35496" y="1319396"/>
            <a:ext cx="1620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rPr>
              <a:t>Dimensión</a:t>
            </a:r>
            <a:endParaRPr lang="es-MX" sz="1400" b="1" dirty="0">
              <a:solidFill>
                <a:prstClr val="black"/>
              </a:solidFill>
            </a:endParaRPr>
          </a:p>
        </p:txBody>
      </p:sp>
      <p:sp>
        <p:nvSpPr>
          <p:cNvPr id="9" name="ColumnHeader"/>
          <p:cNvSpPr>
            <a:spLocks noChangeArrowheads="1"/>
          </p:cNvSpPr>
          <p:nvPr/>
        </p:nvSpPr>
        <p:spPr bwMode="gray">
          <a:xfrm>
            <a:off x="1835696" y="1319396"/>
            <a:ext cx="6444000" cy="251795"/>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400" b="1" dirty="0" smtClean="0">
                <a:solidFill>
                  <a:prstClr val="black"/>
                </a:solidFill>
              </a:rPr>
              <a:t>Descripción</a:t>
            </a:r>
            <a:endParaRPr lang="es-MX" sz="1400" b="1" dirty="0">
              <a:solidFill>
                <a:prstClr val="black"/>
              </a:solidFill>
            </a:endParaRPr>
          </a:p>
        </p:txBody>
      </p:sp>
      <p:sp>
        <p:nvSpPr>
          <p:cNvPr id="2" name="1 Rectángulo"/>
          <p:cNvSpPr/>
          <p:nvPr/>
        </p:nvSpPr>
        <p:spPr>
          <a:xfrm>
            <a:off x="1799696" y="1957548"/>
            <a:ext cx="7021574" cy="2769989"/>
          </a:xfrm>
          <a:prstGeom prst="rect">
            <a:avLst/>
          </a:prstGeom>
        </p:spPr>
        <p:txBody>
          <a:bodyPr wrap="square">
            <a:spAutoFit/>
          </a:bodyPr>
          <a:lstStyle/>
          <a:p>
            <a:pPr marL="180975" lvl="2" indent="-180975" algn="just">
              <a:spcAft>
                <a:spcPts val="1200"/>
              </a:spcAft>
              <a:buClr>
                <a:srgbClr val="CD0000"/>
              </a:buClr>
              <a:buSzPct val="110000"/>
              <a:buFont typeface="Arial" panose="020B0604020202020204" pitchFamily="34" charset="0"/>
              <a:buChar char="•"/>
            </a:pPr>
            <a:r>
              <a:rPr lang="es-MX" sz="1200" dirty="0">
                <a:latin typeface="Century Gothic" panose="020B0502020202020204" pitchFamily="34" charset="0"/>
              </a:rPr>
              <a:t>Durante el periodo la estrategia </a:t>
            </a:r>
            <a:r>
              <a:rPr lang="es-MX" sz="1200" dirty="0" smtClean="0">
                <a:latin typeface="Century Gothic" panose="020B0502020202020204" pitchFamily="34" charset="0"/>
              </a:rPr>
              <a:t>será crear posición en bonos gubernamentales de tasa revisable con grado de inversión </a:t>
            </a:r>
            <a:r>
              <a:rPr lang="es-MX" sz="1200" dirty="0" smtClean="0">
                <a:latin typeface="Century Gothic" panose="020B0502020202020204" pitchFamily="34" charset="0"/>
              </a:rPr>
              <a:t>AAA, </a:t>
            </a:r>
            <a:r>
              <a:rPr lang="es-MX" sz="1200" dirty="0" smtClean="0">
                <a:latin typeface="Century Gothic" panose="020B0502020202020204" pitchFamily="34" charset="0"/>
              </a:rPr>
              <a:t>con enfoque en los UDIBONOS de mayor plazo dado que son los que presentan mejor inflación implícita. Se buscará participar en las emisiones primarias de bonos gubernamentales emitidos por el IPAB con enfoque en el bono a 5 </a:t>
            </a:r>
            <a:r>
              <a:rPr lang="es-MX" sz="1200" dirty="0" smtClean="0">
                <a:latin typeface="Century Gothic" panose="020B0502020202020204" pitchFamily="34" charset="0"/>
              </a:rPr>
              <a:t>años; así como instrumentos emitidos por CFE y PEMEX.</a:t>
            </a:r>
            <a:endParaRPr lang="es-MX" sz="1200" dirty="0" smtClean="0">
              <a:latin typeface="Century Gothic" panose="020B0502020202020204" pitchFamily="34" charset="0"/>
            </a:endParaRPr>
          </a:p>
          <a:p>
            <a:pPr marL="180975" lvl="2" indent="-180975" algn="just">
              <a:spcAft>
                <a:spcPts val="1200"/>
              </a:spcAft>
              <a:buClr>
                <a:srgbClr val="CD0000"/>
              </a:buClr>
              <a:buSzPct val="110000"/>
              <a:buFont typeface="Arial" panose="020B0604020202020204" pitchFamily="34" charset="0"/>
              <a:buChar char="•"/>
            </a:pPr>
            <a:r>
              <a:rPr lang="es-MX" sz="1200" dirty="0" smtClean="0">
                <a:latin typeface="Century Gothic" panose="020B0502020202020204" pitchFamily="34" charset="0"/>
              </a:rPr>
              <a:t>Se mantendrá una liquidez baja que se utilizará para aprovechar oportunidades que se presenten dentro de las curvas de bonos gubernamentales.</a:t>
            </a:r>
            <a:endParaRPr lang="es-MX" sz="1200" dirty="0">
              <a:latin typeface="Century Gothic" panose="020B0502020202020204" pitchFamily="34" charset="0"/>
            </a:endParaRPr>
          </a:p>
          <a:p>
            <a:pPr marL="180975" lvl="2" indent="-180975" algn="just">
              <a:spcAft>
                <a:spcPts val="1200"/>
              </a:spcAft>
              <a:buClr>
                <a:srgbClr val="CD0000"/>
              </a:buClr>
              <a:buSzPct val="110000"/>
              <a:buFont typeface="Arial" panose="020B0604020202020204" pitchFamily="34" charset="0"/>
              <a:buChar char="•"/>
            </a:pPr>
            <a:r>
              <a:rPr lang="es-MX" sz="1200" dirty="0" smtClean="0">
                <a:latin typeface="Century Gothic" panose="020B0502020202020204" pitchFamily="34" charset="0"/>
              </a:rPr>
              <a:t>Se incrementará posición en los bonos gubernamentales con mayor tasa cupón con plazo medio (10 años) y largo (30 años).</a:t>
            </a:r>
          </a:p>
          <a:p>
            <a:pPr marL="180975" lvl="2" indent="-180975" algn="just">
              <a:spcAft>
                <a:spcPts val="1200"/>
              </a:spcAft>
              <a:buClr>
                <a:srgbClr val="CD0000"/>
              </a:buClr>
              <a:buSzPct val="110000"/>
              <a:buFont typeface="Arial" panose="020B0604020202020204" pitchFamily="34" charset="0"/>
              <a:buChar char="•"/>
            </a:pPr>
            <a:r>
              <a:rPr lang="es-MX" sz="1200" dirty="0" smtClean="0">
                <a:latin typeface="Century Gothic" panose="020B0502020202020204" pitchFamily="34" charset="0"/>
              </a:rPr>
              <a:t>Se analizaran posibles inversiones en deuda corporativa de alto grado crediticio (AAA - AA) y las posiciones actuales del portafolio buscando aprovechar alguna oportunidad de mercado que pueda surgir dentro del periodo.</a:t>
            </a:r>
            <a:endParaRPr lang="es-MX" sz="1200" dirty="0">
              <a:latin typeface="Century Gothic" panose="020B0502020202020204" pitchFamily="34" charset="0"/>
            </a:endParaRPr>
          </a:p>
        </p:txBody>
      </p:sp>
      <p:sp>
        <p:nvSpPr>
          <p:cNvPr id="1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24</a:t>
            </a:fld>
            <a:endParaRPr lang="es-ES" dirty="0">
              <a:solidFill>
                <a:prstClr val="black"/>
              </a:solidFill>
              <a:latin typeface="Century Gothic" panose="020B0502020202020204" pitchFamily="34" charset="0"/>
              <a:cs typeface="Arial" pitchFamily="34" charset="0"/>
            </a:endParaRPr>
          </a:p>
        </p:txBody>
      </p:sp>
      <p:sp>
        <p:nvSpPr>
          <p:cNvPr id="3" name="2 CuadroTexto"/>
          <p:cNvSpPr txBox="1"/>
          <p:nvPr/>
        </p:nvSpPr>
        <p:spPr>
          <a:xfrm>
            <a:off x="1810764" y="5278006"/>
            <a:ext cx="6647436" cy="1277273"/>
          </a:xfrm>
          <a:prstGeom prst="rect">
            <a:avLst/>
          </a:prstGeom>
          <a:noFill/>
        </p:spPr>
        <p:txBody>
          <a:bodyPr wrap="square" rtlCol="0">
            <a:spAutoFit/>
          </a:bodyPr>
          <a:lstStyle/>
          <a:p>
            <a:pPr marL="180975" lvl="2" indent="-180975" algn="just">
              <a:spcAft>
                <a:spcPts val="600"/>
              </a:spcAft>
              <a:buClr>
                <a:srgbClr val="CD0000"/>
              </a:buClr>
              <a:buSzPct val="110000"/>
              <a:buFont typeface="Arial" panose="020B0604020202020204" pitchFamily="34" charset="0"/>
              <a:buChar char="•"/>
            </a:pPr>
            <a:r>
              <a:rPr lang="es-MX" sz="1200" dirty="0" smtClean="0">
                <a:latin typeface="Century Gothic" panose="020B0502020202020204" pitchFamily="34" charset="0"/>
              </a:rPr>
              <a:t>Los mercados internacionales aún presentan un alto grado de volatilidad derivado de las expectativas de estímulo por parte de los principales bancos centrales y los constantes recortes de expectativas de crecimiento a nivel mundial, por este motivo se buscará invertir únicamente en trackers de los mercados internacionales con enfoque en México y Estados Unidos. </a:t>
            </a:r>
            <a:endParaRPr lang="es-MX" sz="1200" dirty="0">
              <a:latin typeface="Century Gothic" panose="020B0502020202020204" pitchFamily="34" charset="0"/>
            </a:endParaRPr>
          </a:p>
          <a:p>
            <a:pPr marL="180975" lvl="2" indent="-180975" algn="just">
              <a:spcAft>
                <a:spcPts val="600"/>
              </a:spcAft>
              <a:buClr>
                <a:srgbClr val="CD0000"/>
              </a:buClr>
              <a:buSzPct val="110000"/>
              <a:buFont typeface="Arial" panose="020B0604020202020204" pitchFamily="34" charset="0"/>
              <a:buChar char="•"/>
            </a:pPr>
            <a:endParaRPr lang="es-MX" sz="1200" dirty="0" smtClean="0">
              <a:latin typeface="Century Gothic" panose="020B0502020202020204" pitchFamily="34" charset="0"/>
              <a:cs typeface="Myriad Pro"/>
            </a:endParaRPr>
          </a:p>
        </p:txBody>
      </p:sp>
      <p:sp>
        <p:nvSpPr>
          <p:cNvPr id="12" name="1 Título"/>
          <p:cNvSpPr>
            <a:spLocks noGrp="1"/>
          </p:cNvSpPr>
          <p:nvPr>
            <p:ph type="title"/>
          </p:nvPr>
        </p:nvSpPr>
        <p:spPr>
          <a:xfrm>
            <a:off x="144000" y="288000"/>
            <a:ext cx="7802968" cy="677773"/>
          </a:xfrm>
        </p:spPr>
        <p:txBody>
          <a:bodyPr>
            <a:noAutofit/>
          </a:bodyPr>
          <a:lstStyle/>
          <a:p>
            <a:r>
              <a:rPr lang="es-MX" sz="2000" dirty="0" smtClean="0">
                <a:latin typeface="Century Gothic" panose="020B0502020202020204" pitchFamily="34" charset="0"/>
              </a:rPr>
              <a:t>Se propone una estrategia de inversión conservadora dada las preocupaciones sobre el crecimiento a nivel mundial</a:t>
            </a:r>
            <a:endParaRPr lang="es-MX" sz="2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8549597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 Título"/>
          <p:cNvSpPr>
            <a:spLocks noGrp="1"/>
          </p:cNvSpPr>
          <p:nvPr>
            <p:ph type="title"/>
          </p:nvPr>
        </p:nvSpPr>
        <p:spPr>
          <a:xfrm>
            <a:off x="144000" y="85345"/>
            <a:ext cx="7178040" cy="813100"/>
          </a:xfrm>
        </p:spPr>
        <p:txBody>
          <a:bodyPr>
            <a:normAutofit/>
          </a:bodyPr>
          <a:lstStyle/>
          <a:p>
            <a:r>
              <a:rPr lang="es-MX" sz="2000" dirty="0" smtClean="0">
                <a:latin typeface="Century Gothic" panose="020B0502020202020204" pitchFamily="34" charset="0"/>
              </a:rPr>
              <a:t>Los instrumentos de deuda pública representan el 55.97 % del portafolio</a:t>
            </a:r>
            <a:r>
              <a:rPr lang="es-MX" sz="2000" baseline="30000" dirty="0" smtClean="0">
                <a:latin typeface="Century Gothic" panose="020B0502020202020204" pitchFamily="34" charset="0"/>
              </a:rPr>
              <a:t>.</a:t>
            </a:r>
            <a:endParaRPr lang="es-MX" sz="2000" dirty="0">
              <a:latin typeface="Century Gothic" panose="020B0502020202020204" pitchFamily="34" charset="0"/>
            </a:endParaRPr>
          </a:p>
        </p:txBody>
      </p:sp>
      <p:sp>
        <p:nvSpPr>
          <p:cNvPr id="12" name="11 Rectángulo"/>
          <p:cNvSpPr/>
          <p:nvPr/>
        </p:nvSpPr>
        <p:spPr>
          <a:xfrm>
            <a:off x="65446" y="995630"/>
            <a:ext cx="4400550" cy="523220"/>
          </a:xfrm>
          <a:prstGeom prst="rect">
            <a:avLst/>
          </a:prstGeom>
        </p:spPr>
        <p:txBody>
          <a:bodyPr wrap="square">
            <a:spAutoFit/>
          </a:bodyPr>
          <a:lstStyle/>
          <a:p>
            <a:pPr algn="ctr">
              <a:defRPr sz="1800" b="1" i="0" u="none" strike="noStrike" kern="1200" baseline="0">
                <a:solidFill>
                  <a:prstClr val="black"/>
                </a:solidFill>
                <a:latin typeface="+mn-lt"/>
                <a:ea typeface="+mn-ea"/>
                <a:cs typeface="+mn-cs"/>
              </a:defRPr>
            </a:pPr>
            <a:r>
              <a:rPr lang="es-MX" sz="1400" dirty="0">
                <a:solidFill>
                  <a:prstClr val="black"/>
                </a:solidFill>
                <a:latin typeface="Century Gothic" panose="020B0502020202020204" pitchFamily="34" charset="0"/>
              </a:rPr>
              <a:t>Composición por clase de </a:t>
            </a:r>
            <a:r>
              <a:rPr lang="es-MX" sz="1400" dirty="0" smtClean="0">
                <a:solidFill>
                  <a:prstClr val="black"/>
                </a:solidFill>
                <a:latin typeface="Century Gothic" panose="020B0502020202020204" pitchFamily="34" charset="0"/>
              </a:rPr>
              <a:t>activo</a:t>
            </a:r>
            <a:endParaRPr lang="es-MX" sz="1400" dirty="0">
              <a:solidFill>
                <a:prstClr val="black"/>
              </a:solidFill>
              <a:latin typeface="Century Gothic" panose="020B0502020202020204" pitchFamily="34" charset="0"/>
            </a:endParaRPr>
          </a:p>
          <a:p>
            <a:pPr algn="ctr">
              <a:defRPr sz="1800" b="1" i="0" u="none" strike="noStrike" kern="1200" baseline="0">
                <a:solidFill>
                  <a:prstClr val="black"/>
                </a:solidFill>
                <a:latin typeface="+mn-lt"/>
                <a:ea typeface="+mn-ea"/>
                <a:cs typeface="+mn-cs"/>
              </a:defRPr>
            </a:pPr>
            <a:r>
              <a:rPr lang="es-MX" sz="1400" dirty="0">
                <a:solidFill>
                  <a:prstClr val="black"/>
                </a:solidFill>
                <a:latin typeface="Century Gothic" panose="020B0502020202020204" pitchFamily="34" charset="0"/>
              </a:rPr>
              <a:t>(al </a:t>
            </a:r>
            <a:r>
              <a:rPr lang="es-MX" sz="1400" dirty="0" smtClean="0">
                <a:solidFill>
                  <a:prstClr val="black"/>
                </a:solidFill>
                <a:latin typeface="Century Gothic" panose="020B0502020202020204" pitchFamily="34" charset="0"/>
              </a:rPr>
              <a:t>15 </a:t>
            </a:r>
            <a:r>
              <a:rPr lang="es-MX" sz="1400" dirty="0">
                <a:solidFill>
                  <a:prstClr val="black"/>
                </a:solidFill>
                <a:latin typeface="Century Gothic" panose="020B0502020202020204" pitchFamily="34" charset="0"/>
              </a:rPr>
              <a:t>de </a:t>
            </a:r>
            <a:r>
              <a:rPr lang="es-MX" sz="1400" dirty="0" smtClean="0">
                <a:solidFill>
                  <a:prstClr val="black"/>
                </a:solidFill>
                <a:latin typeface="Century Gothic" panose="020B0502020202020204" pitchFamily="34" charset="0"/>
              </a:rPr>
              <a:t>agosto </a:t>
            </a:r>
            <a:r>
              <a:rPr lang="es-MX" sz="1400" dirty="0">
                <a:solidFill>
                  <a:prstClr val="black"/>
                </a:solidFill>
                <a:latin typeface="Century Gothic" panose="020B0502020202020204" pitchFamily="34" charset="0"/>
              </a:rPr>
              <a:t>de 2016)         </a:t>
            </a:r>
          </a:p>
        </p:txBody>
      </p:sp>
      <p:sp>
        <p:nvSpPr>
          <p:cNvPr id="1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25</a:t>
            </a:fld>
            <a:endParaRPr lang="es-ES" dirty="0">
              <a:solidFill>
                <a:prstClr val="black"/>
              </a:solidFill>
              <a:latin typeface="Century Gothic" panose="020B0502020202020204" pitchFamily="34" charset="0"/>
              <a:cs typeface="Arial" pitchFamily="34" charset="0"/>
            </a:endParaRPr>
          </a:p>
        </p:txBody>
      </p:sp>
      <p:sp>
        <p:nvSpPr>
          <p:cNvPr id="9" name="8 Rectángulo"/>
          <p:cNvSpPr/>
          <p:nvPr/>
        </p:nvSpPr>
        <p:spPr>
          <a:xfrm>
            <a:off x="68904" y="6114167"/>
            <a:ext cx="8607567" cy="400110"/>
          </a:xfrm>
          <a:prstGeom prst="rect">
            <a:avLst/>
          </a:prstGeom>
        </p:spPr>
        <p:txBody>
          <a:bodyPr wrap="square">
            <a:spAutoFit/>
          </a:bodyPr>
          <a:lstStyle/>
          <a:p>
            <a:pPr marL="228600" indent="-228600" defTabSz="457200" fontAlgn="ctr">
              <a:buFont typeface="+mj-lt"/>
              <a:buAutoNum type="arabicPeriod"/>
              <a:defRPr/>
            </a:pPr>
            <a:r>
              <a:rPr lang="es-MX" sz="1000" dirty="0" smtClean="0">
                <a:solidFill>
                  <a:srgbClr val="000000"/>
                </a:solidFill>
                <a:latin typeface="Century Gothic" panose="020B0502020202020204" pitchFamily="34" charset="0"/>
              </a:rPr>
              <a:t>El </a:t>
            </a:r>
            <a:r>
              <a:rPr lang="es-MX" sz="1000" dirty="0">
                <a:solidFill>
                  <a:srgbClr val="000000"/>
                </a:solidFill>
                <a:latin typeface="Century Gothic" panose="020B0502020202020204" pitchFamily="34" charset="0"/>
              </a:rPr>
              <a:t>detalle de la cartera se encuentra en el Anexo 1.</a:t>
            </a:r>
          </a:p>
          <a:p>
            <a:pPr marL="228600" indent="-228600" defTabSz="457200" fontAlgn="ctr">
              <a:buFontTx/>
              <a:buAutoNum type="arabicPeriod"/>
              <a:defRPr/>
            </a:pPr>
            <a:r>
              <a:rPr lang="es-MX" sz="1000" dirty="0" smtClean="0">
                <a:solidFill>
                  <a:srgbClr val="000000"/>
                </a:solidFill>
                <a:latin typeface="Century Gothic" panose="020B0502020202020204" pitchFamily="34" charset="0"/>
              </a:rPr>
              <a:t>Total </a:t>
            </a:r>
            <a:r>
              <a:rPr lang="es-MX" sz="1000" dirty="0">
                <a:solidFill>
                  <a:srgbClr val="000000"/>
                </a:solidFill>
                <a:latin typeface="Century Gothic" panose="020B0502020202020204" pitchFamily="34" charset="0"/>
              </a:rPr>
              <a:t>aproximado con base a valores nominales y contabilizado al </a:t>
            </a:r>
            <a:r>
              <a:rPr lang="es-MX" sz="1000" dirty="0" smtClean="0">
                <a:solidFill>
                  <a:srgbClr val="000000"/>
                </a:solidFill>
                <a:latin typeface="Century Gothic" panose="020B0502020202020204" pitchFamily="34" charset="0"/>
              </a:rPr>
              <a:t>15 de agosto de </a:t>
            </a:r>
            <a:r>
              <a:rPr lang="es-MX" sz="1000" dirty="0">
                <a:solidFill>
                  <a:srgbClr val="000000"/>
                </a:solidFill>
                <a:latin typeface="Century Gothic" panose="020B0502020202020204" pitchFamily="34" charset="0"/>
              </a:rPr>
              <a:t>2016</a:t>
            </a:r>
          </a:p>
        </p:txBody>
      </p:sp>
      <p:graphicFrame>
        <p:nvGraphicFramePr>
          <p:cNvPr id="4" name="Objeto 3"/>
          <p:cNvGraphicFramePr>
            <a:graphicFrameLocks noChangeAspect="1"/>
          </p:cNvGraphicFramePr>
          <p:nvPr>
            <p:extLst>
              <p:ext uri="{D42A27DB-BD31-4B8C-83A1-F6EECF244321}">
                <p14:modId xmlns:p14="http://schemas.microsoft.com/office/powerpoint/2010/main" val="2807132145"/>
              </p:ext>
            </p:extLst>
          </p:nvPr>
        </p:nvGraphicFramePr>
        <p:xfrm>
          <a:off x="1" y="1518850"/>
          <a:ext cx="4465995" cy="3974911"/>
        </p:xfrm>
        <a:graphic>
          <a:graphicData uri="http://schemas.openxmlformats.org/presentationml/2006/ole">
            <mc:AlternateContent xmlns:mc="http://schemas.openxmlformats.org/markup-compatibility/2006">
              <mc:Choice xmlns:v="urn:schemas-microsoft-com:vml" Requires="v">
                <p:oleObj spid="_x0000_s2144" name="Worksheet" r:id="rId4" imgW="5248440" imgH="3343275" progId="Excel.Sheet.12">
                  <p:embed/>
                </p:oleObj>
              </mc:Choice>
              <mc:Fallback>
                <p:oleObj name="Worksheet" r:id="rId4" imgW="5248440" imgH="3343275" progId="Excel.Sheet.12">
                  <p:embed/>
                  <p:pic>
                    <p:nvPicPr>
                      <p:cNvPr id="0" name=""/>
                      <p:cNvPicPr/>
                      <p:nvPr/>
                    </p:nvPicPr>
                    <p:blipFill>
                      <a:blip r:embed="rId5"/>
                      <a:stretch>
                        <a:fillRect/>
                      </a:stretch>
                    </p:blipFill>
                    <p:spPr>
                      <a:xfrm>
                        <a:off x="1" y="1518850"/>
                        <a:ext cx="4465995" cy="3974911"/>
                      </a:xfrm>
                      <a:prstGeom prst="rect">
                        <a:avLst/>
                      </a:prstGeom>
                    </p:spPr>
                  </p:pic>
                </p:oleObj>
              </mc:Fallback>
            </mc:AlternateContent>
          </a:graphicData>
        </a:graphic>
      </p:graphicFrame>
      <p:graphicFrame>
        <p:nvGraphicFramePr>
          <p:cNvPr id="15" name="Gráfico 14"/>
          <p:cNvGraphicFramePr>
            <a:graphicFrameLocks/>
          </p:cNvGraphicFramePr>
          <p:nvPr>
            <p:extLst>
              <p:ext uri="{D42A27DB-BD31-4B8C-83A1-F6EECF244321}">
                <p14:modId xmlns:p14="http://schemas.microsoft.com/office/powerpoint/2010/main" val="725446892"/>
              </p:ext>
            </p:extLst>
          </p:nvPr>
        </p:nvGraphicFramePr>
        <p:xfrm>
          <a:off x="4502508" y="1257240"/>
          <a:ext cx="4678004" cy="4595317"/>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6985249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20942"/>
            <a:ext cx="6967728" cy="631825"/>
          </a:xfrm>
        </p:spPr>
        <p:txBody>
          <a:bodyPr>
            <a:noAutofit/>
          </a:bodyPr>
          <a:lstStyle/>
          <a:p>
            <a:r>
              <a:rPr lang="es-MX" sz="2000" dirty="0" smtClean="0">
                <a:latin typeface="Century Gothic" panose="020B0502020202020204" pitchFamily="34" charset="0"/>
              </a:rPr>
              <a:t>Operaciones relevantes FANVIT del 15 de julio al 15 de agosto de 2016</a:t>
            </a:r>
            <a:endParaRPr lang="es-MX" sz="2000" dirty="0">
              <a:latin typeface="Century Gothic" panose="020B0502020202020204" pitchFamily="34" charset="0"/>
            </a:endParaRPr>
          </a:p>
        </p:txBody>
      </p:sp>
      <p:sp>
        <p:nvSpPr>
          <p:cNvPr id="3" name="Marcador de contenido 2"/>
          <p:cNvSpPr>
            <a:spLocks noGrp="1"/>
          </p:cNvSpPr>
          <p:nvPr>
            <p:ph idx="1"/>
          </p:nvPr>
        </p:nvSpPr>
        <p:spPr/>
        <p:txBody>
          <a:bodyPr>
            <a:normAutofit fontScale="92500" lnSpcReduction="20000"/>
          </a:bodyPr>
          <a:lstStyle/>
          <a:p>
            <a:pPr>
              <a:buClr>
                <a:srgbClr val="C00000"/>
              </a:buClr>
            </a:pPr>
            <a:r>
              <a:rPr lang="es-MX" sz="2000" dirty="0" smtClean="0">
                <a:latin typeface="Century Gothic" panose="020B0502020202020204" pitchFamily="34" charset="0"/>
              </a:rPr>
              <a:t>Participación en CKD Interacciones con el 10% de la emisión total, es decir 350 millones de pesos, aportación inicial por 70 millones.</a:t>
            </a:r>
          </a:p>
          <a:p>
            <a:endParaRPr lang="es-MX" sz="2000" dirty="0" smtClean="0">
              <a:latin typeface="Century Gothic" panose="020B0502020202020204" pitchFamily="34" charset="0"/>
            </a:endParaRPr>
          </a:p>
          <a:p>
            <a:pPr>
              <a:buClr>
                <a:srgbClr val="C00000"/>
              </a:buClr>
            </a:pPr>
            <a:r>
              <a:rPr lang="es-MX" sz="2000" dirty="0" smtClean="0">
                <a:latin typeface="Century Gothic" panose="020B0502020202020204" pitchFamily="34" charset="0"/>
              </a:rPr>
              <a:t>Compra de 50 millones de IVVPESO.</a:t>
            </a:r>
          </a:p>
          <a:p>
            <a:endParaRPr lang="es-MX" sz="2000" dirty="0" smtClean="0">
              <a:latin typeface="Century Gothic" panose="020B0502020202020204" pitchFamily="34" charset="0"/>
            </a:endParaRPr>
          </a:p>
          <a:p>
            <a:pPr>
              <a:buClr>
                <a:srgbClr val="C00000"/>
              </a:buClr>
            </a:pPr>
            <a:r>
              <a:rPr lang="es-MX" sz="2000" dirty="0" smtClean="0">
                <a:latin typeface="Century Gothic" panose="020B0502020202020204" pitchFamily="34" charset="0"/>
              </a:rPr>
              <a:t>Venta de sociedades de inversión SCOT-RV, VECTPA y VECTSIC por un total de 571 millones.</a:t>
            </a:r>
          </a:p>
          <a:p>
            <a:endParaRPr lang="es-MX" sz="2000" dirty="0" smtClean="0">
              <a:latin typeface="Century Gothic" panose="020B0502020202020204" pitchFamily="34" charset="0"/>
            </a:endParaRPr>
          </a:p>
          <a:p>
            <a:pPr>
              <a:buClr>
                <a:srgbClr val="C00000"/>
              </a:buClr>
            </a:pPr>
            <a:r>
              <a:rPr lang="es-MX" sz="2000" dirty="0" smtClean="0">
                <a:latin typeface="Century Gothic" panose="020B0502020202020204" pitchFamily="34" charset="0"/>
              </a:rPr>
              <a:t>Compra de 1,000 millones de pesos en UDIBONOS de mediano y largo plazo.</a:t>
            </a:r>
          </a:p>
          <a:p>
            <a:endParaRPr lang="es-MX" sz="2000" dirty="0" smtClean="0">
              <a:latin typeface="Century Gothic" panose="020B0502020202020204" pitchFamily="34" charset="0"/>
            </a:endParaRPr>
          </a:p>
          <a:p>
            <a:pPr>
              <a:buClr>
                <a:srgbClr val="C00000"/>
              </a:buClr>
            </a:pPr>
            <a:r>
              <a:rPr lang="es-MX" sz="2000" dirty="0" smtClean="0">
                <a:latin typeface="Century Gothic" panose="020B0502020202020204" pitchFamily="34" charset="0"/>
              </a:rPr>
              <a:t>Compra de 420 millones de pesos en MBONOS de mediano plazo.</a:t>
            </a:r>
          </a:p>
          <a:p>
            <a:endParaRPr lang="es-MX" sz="2000" dirty="0" smtClean="0">
              <a:latin typeface="Century Gothic" panose="020B0502020202020204" pitchFamily="34" charset="0"/>
            </a:endParaRPr>
          </a:p>
          <a:p>
            <a:pPr>
              <a:buClr>
                <a:srgbClr val="C00000"/>
              </a:buClr>
            </a:pPr>
            <a:r>
              <a:rPr lang="es-MX" sz="2000" dirty="0" smtClean="0">
                <a:latin typeface="Century Gothic" panose="020B0502020202020204" pitchFamily="34" charset="0"/>
              </a:rPr>
              <a:t>Venta de 550 millones de pesos en MBONOS de largo plazo.</a:t>
            </a:r>
          </a:p>
          <a:p>
            <a:endParaRPr lang="es-MX" dirty="0">
              <a:latin typeface="Century Gothic" panose="020B0502020202020204" pitchFamily="34" charset="0"/>
            </a:endParaRPr>
          </a:p>
          <a:p>
            <a:endParaRPr lang="es-MX" dirty="0" smtClean="0">
              <a:latin typeface="Century Gothic" panose="020B0502020202020204" pitchFamily="34" charset="0"/>
            </a:endParaRPr>
          </a:p>
          <a:p>
            <a:endParaRPr lang="es-MX"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7010400" y="6492875"/>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26</a:t>
            </a:fld>
            <a:endParaRPr lang="es-ES" altLang="es-MX"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85983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16924" y="4815422"/>
            <a:ext cx="8229600" cy="541582"/>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516924" y="2086436"/>
            <a:ext cx="8229600" cy="3917550"/>
          </a:xfrm>
        </p:spPr>
        <p:txBody>
          <a:bodyPr/>
          <a:lstStyle/>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Propuesta de inversión para el portafolio</a:t>
            </a:r>
          </a:p>
          <a:p>
            <a:pPr marL="857250" lvl="1" indent="-457200">
              <a:spcBef>
                <a:spcPts val="600"/>
              </a:spcBef>
              <a:spcAft>
                <a:spcPts val="1800"/>
              </a:spcAft>
              <a:buFont typeface="+mj-lt"/>
              <a:buAutoNum type="alphaLcParenR"/>
            </a:pPr>
            <a:r>
              <a:rPr lang="es-MX" altLang="es-MX" sz="1300" dirty="0" smtClean="0">
                <a:latin typeface="Century Gothic" panose="020B0502020202020204" pitchFamily="34" charset="0"/>
              </a:rPr>
              <a:t>CKD </a:t>
            </a:r>
            <a:r>
              <a:rPr lang="es-MX" altLang="es-MX" sz="1300" dirty="0">
                <a:latin typeface="Century Gothic" panose="020B0502020202020204" pitchFamily="34" charset="0"/>
              </a:rPr>
              <a:t>AINDA</a:t>
            </a:r>
            <a:r>
              <a:rPr lang="es-MX" altLang="es-MX" sz="1300" dirty="0" smtClean="0">
                <a:latin typeface="Century Gothic" panose="020B0502020202020204" pitchFamily="34" charset="0"/>
              </a:rPr>
              <a:t>.</a:t>
            </a:r>
          </a:p>
          <a:p>
            <a:pPr marL="857250" lvl="1" indent="-457200">
              <a:spcBef>
                <a:spcPts val="600"/>
              </a:spcBef>
              <a:spcAft>
                <a:spcPts val="1800"/>
              </a:spcAft>
              <a:buFont typeface="+mj-lt"/>
              <a:buAutoNum type="alphaLcParenR"/>
            </a:pPr>
            <a:r>
              <a:rPr lang="es-MX" altLang="es-MX" sz="1300" dirty="0" smtClean="0">
                <a:latin typeface="Century Gothic" panose="020B0502020202020204" pitchFamily="34" charset="0"/>
              </a:rPr>
              <a:t>Bono CIEN</a:t>
            </a:r>
            <a:endParaRPr lang="es-MX" altLang="es-MX" sz="13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Asuntos Generales</a:t>
            </a:r>
          </a:p>
        </p:txBody>
      </p:sp>
      <p:sp>
        <p:nvSpPr>
          <p:cNvPr id="4" name="3 Rectángulo"/>
          <p:cNvSpPr/>
          <p:nvPr/>
        </p:nvSpPr>
        <p:spPr>
          <a:xfrm>
            <a:off x="292801" y="622838"/>
            <a:ext cx="8323122" cy="923330"/>
          </a:xfrm>
          <a:prstGeom prst="rect">
            <a:avLst/>
          </a:prstGeom>
        </p:spPr>
        <p:txBody>
          <a:bodyPr wrap="square">
            <a:spAutoFit/>
          </a:bodyPr>
          <a:lstStyle/>
          <a:p>
            <a:pPr algn="ctr" defTabSz="457200"/>
            <a:r>
              <a:rPr lang="es-MX" b="1" dirty="0" smtClean="0">
                <a:latin typeface="Century Gothic" panose="020B0502020202020204" pitchFamily="34" charset="0"/>
                <a:ea typeface="Myriad Pro"/>
                <a:cs typeface="Myriad Pro"/>
              </a:rPr>
              <a:t>Grupo de Trabajo de Inversiones </a:t>
            </a:r>
            <a:endParaRPr lang="es-MX" b="1" dirty="0">
              <a:latin typeface="Century Gothic" panose="020B0502020202020204" pitchFamily="34" charset="0"/>
              <a:ea typeface="Myriad Pro"/>
              <a:cs typeface="Myriad Pro"/>
            </a:endParaRPr>
          </a:p>
          <a:p>
            <a:pPr algn="ctr" defTabSz="457200"/>
            <a:r>
              <a:rPr lang="es-MX" b="1" dirty="0">
                <a:latin typeface="Century Gothic" panose="020B0502020202020204" pitchFamily="34" charset="0"/>
                <a:ea typeface="Myriad Pro"/>
                <a:cs typeface="Myriad Pro"/>
              </a:rPr>
              <a:t>Sesión número </a:t>
            </a:r>
            <a:r>
              <a:rPr lang="es-MX" b="1" dirty="0" smtClean="0">
                <a:latin typeface="Century Gothic" panose="020B0502020202020204" pitchFamily="34" charset="0"/>
                <a:ea typeface="Myriad Pro"/>
                <a:cs typeface="Myriad Pro"/>
              </a:rPr>
              <a:t>021</a:t>
            </a:r>
            <a:endParaRPr lang="es-MX" b="1" dirty="0">
              <a:latin typeface="Century Gothic" panose="020B0502020202020204" pitchFamily="34" charset="0"/>
              <a:ea typeface="Myriad Pro"/>
              <a:cs typeface="Myriad Pro"/>
            </a:endParaRPr>
          </a:p>
          <a:p>
            <a:pPr algn="ctr" defTabSz="457200"/>
            <a:r>
              <a:rPr lang="es-MX" b="1" dirty="0" smtClean="0">
                <a:latin typeface="Century Gothic" panose="020B0502020202020204" pitchFamily="34" charset="0"/>
                <a:ea typeface="Myriad Pro"/>
                <a:cs typeface="Myriad Pro"/>
              </a:rPr>
              <a:t>26 </a:t>
            </a:r>
            <a:r>
              <a:rPr lang="es-MX" b="1" dirty="0">
                <a:latin typeface="Century Gothic" panose="020B0502020202020204" pitchFamily="34" charset="0"/>
                <a:ea typeface="Myriad Pro"/>
                <a:cs typeface="Myriad Pro"/>
              </a:rPr>
              <a:t>de </a:t>
            </a:r>
            <a:r>
              <a:rPr lang="es-MX" b="1" dirty="0" smtClean="0">
                <a:latin typeface="Century Gothic" panose="020B0502020202020204" pitchFamily="34" charset="0"/>
                <a:ea typeface="Myriad Pro"/>
                <a:cs typeface="Myriad Pro"/>
              </a:rPr>
              <a:t>agosto </a:t>
            </a:r>
            <a:r>
              <a:rPr lang="es-MX" b="1" dirty="0">
                <a:latin typeface="Century Gothic" panose="020B0502020202020204" pitchFamily="34" charset="0"/>
                <a:ea typeface="Myriad Pro"/>
                <a:cs typeface="Myriad Pro"/>
              </a:rPr>
              <a:t>de 2016</a:t>
            </a:r>
          </a:p>
        </p:txBody>
      </p:sp>
      <p:sp>
        <p:nvSpPr>
          <p:cNvPr id="3" name="2 Marcador de número de diapositiva"/>
          <p:cNvSpPr>
            <a:spLocks noGrp="1"/>
          </p:cNvSpPr>
          <p:nvPr>
            <p:ph type="sldNum" sz="quarter" idx="12"/>
          </p:nvPr>
        </p:nvSpPr>
        <p:spPr>
          <a:xfrm>
            <a:off x="6829658" y="6473313"/>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27</a:t>
            </a:fld>
            <a:endParaRPr lang="es-ES" altLang="es-MX" dirty="0">
              <a:solidFill>
                <a:schemeClr val="tx1"/>
              </a:solidFill>
              <a:latin typeface="Century Gothic" panose="020B0502020202020204" pitchFamily="34" charset="0"/>
            </a:endParaRPr>
          </a:p>
        </p:txBody>
      </p:sp>
      <p:sp>
        <p:nvSpPr>
          <p:cNvPr id="7" name="1 Título"/>
          <p:cNvSpPr txBox="1">
            <a:spLocks/>
          </p:cNvSpPr>
          <p:nvPr/>
        </p:nvSpPr>
        <p:spPr bwMode="auto">
          <a:xfrm>
            <a:off x="255722" y="180000"/>
            <a:ext cx="7629801" cy="44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Tree>
    <p:extLst>
      <p:ext uri="{BB962C8B-B14F-4D97-AF65-F5344CB8AC3E}">
        <p14:creationId xmlns:p14="http://schemas.microsoft.com/office/powerpoint/2010/main" val="2569574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89011"/>
            <a:ext cx="7748649" cy="946769"/>
          </a:xfrm>
        </p:spPr>
        <p:txBody>
          <a:bodyPr>
            <a:normAutofit/>
          </a:bodyPr>
          <a:lstStyle/>
          <a:p>
            <a:r>
              <a:rPr lang="es-MX" sz="2000" dirty="0" smtClean="0">
                <a:solidFill>
                  <a:srgbClr val="FF0000"/>
                </a:solidFill>
                <a:latin typeface="Century Gothic" panose="020B0502020202020204" pitchFamily="34" charset="0"/>
              </a:rPr>
              <a:t>A un año de operación, el FINVIT cuenta con ~$ 43.6 mdp, 71% aportados de forma directa y un rendimiento del 3.96%.</a:t>
            </a:r>
            <a:endParaRPr lang="es-MX" sz="1800" dirty="0">
              <a:solidFill>
                <a:srgbClr val="FF0000"/>
              </a:solidFill>
              <a:latin typeface="Century Gothic" panose="020B0502020202020204" pitchFamily="34" charset="0"/>
            </a:endParaRPr>
          </a:p>
        </p:txBody>
      </p:sp>
      <p:sp>
        <p:nvSpPr>
          <p:cNvPr id="16" name="1 Marcador de número de diapositiva"/>
          <p:cNvSpPr>
            <a:spLocks noGrp="1"/>
          </p:cNvSpPr>
          <p:nvPr>
            <p:ph type="sldNum" sz="quarter" idx="12"/>
          </p:nvPr>
        </p:nvSpPr>
        <p:spPr>
          <a:xfrm>
            <a:off x="8558798" y="6572376"/>
            <a:ext cx="572946" cy="313009"/>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28</a:t>
            </a:fld>
            <a:endParaRPr lang="es-ES" dirty="0">
              <a:solidFill>
                <a:prstClr val="black"/>
              </a:solidFill>
              <a:latin typeface="Century Gothic" panose="020B0502020202020204" pitchFamily="34" charset="0"/>
              <a:cs typeface="Arial" pitchFamily="34" charset="0"/>
            </a:endParaRPr>
          </a:p>
        </p:txBody>
      </p:sp>
      <p:sp>
        <p:nvSpPr>
          <p:cNvPr id="7" name="TextColumnContent"/>
          <p:cNvSpPr>
            <a:spLocks noChangeArrowheads="1"/>
          </p:cNvSpPr>
          <p:nvPr/>
        </p:nvSpPr>
        <p:spPr bwMode="gray">
          <a:xfrm>
            <a:off x="144000" y="1044228"/>
            <a:ext cx="7415040" cy="407857"/>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a:t>
            </a:r>
            <a:r>
              <a:rPr lang="es-MX" sz="1200" dirty="0" smtClean="0">
                <a:solidFill>
                  <a:prstClr val="black"/>
                </a:solidFill>
                <a:latin typeface="Century Gothic" panose="020B0502020202020204" pitchFamily="34" charset="0"/>
              </a:rPr>
              <a:t> </a:t>
            </a:r>
            <a:r>
              <a:rPr lang="es-MX" sz="1200" dirty="0">
                <a:solidFill>
                  <a:prstClr val="black"/>
                </a:solidFill>
                <a:latin typeface="Century Gothic" panose="020B0502020202020204" pitchFamily="34" charset="0"/>
              </a:rPr>
              <a:t>de </a:t>
            </a:r>
            <a:r>
              <a:rPr lang="es-MX" sz="1200" dirty="0" smtClean="0">
                <a:solidFill>
                  <a:prstClr val="black"/>
                </a:solidFill>
                <a:latin typeface="Century Gothic" panose="020B0502020202020204" pitchFamily="34" charset="0"/>
              </a:rPr>
              <a:t>marzo de 2015 </a:t>
            </a:r>
            <a:r>
              <a:rPr lang="es-MX" sz="1200" dirty="0">
                <a:solidFill>
                  <a:prstClr val="black"/>
                </a:solidFill>
                <a:latin typeface="Century Gothic" panose="020B0502020202020204" pitchFamily="34" charset="0"/>
              </a:rPr>
              <a:t>al </a:t>
            </a:r>
            <a:r>
              <a:rPr lang="es-MX" sz="1200" dirty="0" smtClean="0">
                <a:solidFill>
                  <a:prstClr val="black"/>
                </a:solidFill>
                <a:latin typeface="Century Gothic" panose="020B0502020202020204" pitchFamily="34" charset="0"/>
              </a:rPr>
              <a:t>15 de agosto de 2016, </a:t>
            </a:r>
            <a:r>
              <a:rPr lang="es-MX" sz="1200" dirty="0">
                <a:solidFill>
                  <a:prstClr val="black"/>
                </a:solidFill>
                <a:latin typeface="Century Gothic" panose="020B0502020202020204" pitchFamily="34" charset="0"/>
              </a:rPr>
              <a:t>el FINVIT presenta los siguientes resultados</a:t>
            </a:r>
            <a:r>
              <a:rPr lang="es-MX" sz="1200" dirty="0" smtClean="0">
                <a:solidFill>
                  <a:prstClr val="black"/>
                </a:solidFill>
                <a:latin typeface="Century Gothic" panose="020B0502020202020204" pitchFamily="34" charset="0"/>
              </a:rPr>
              <a:t>:</a:t>
            </a:r>
            <a:endParaRPr lang="es-MX" sz="1200" dirty="0">
              <a:solidFill>
                <a:prstClr val="black"/>
              </a:solidFill>
              <a:latin typeface="Century Gothic" panose="020B0502020202020204" pitchFamily="34" charset="0"/>
            </a:endParaRPr>
          </a:p>
        </p:txBody>
      </p:sp>
      <p:graphicFrame>
        <p:nvGraphicFramePr>
          <p:cNvPr id="10" name="1 Gráfico"/>
          <p:cNvGraphicFramePr>
            <a:graphicFrameLocks noGrp="1"/>
          </p:cNvGraphicFramePr>
          <p:nvPr>
            <p:extLst>
              <p:ext uri="{D42A27DB-BD31-4B8C-83A1-F6EECF244321}">
                <p14:modId xmlns:p14="http://schemas.microsoft.com/office/powerpoint/2010/main" val="2845920103"/>
              </p:ext>
            </p:extLst>
          </p:nvPr>
        </p:nvGraphicFramePr>
        <p:xfrm>
          <a:off x="4298756" y="4400980"/>
          <a:ext cx="4625788" cy="23404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4 Tabla"/>
          <p:cNvGraphicFramePr>
            <a:graphicFrameLocks noGrp="1"/>
          </p:cNvGraphicFramePr>
          <p:nvPr>
            <p:extLst>
              <p:ext uri="{D42A27DB-BD31-4B8C-83A1-F6EECF244321}">
                <p14:modId xmlns:p14="http://schemas.microsoft.com/office/powerpoint/2010/main" val="598410688"/>
              </p:ext>
            </p:extLst>
          </p:nvPr>
        </p:nvGraphicFramePr>
        <p:xfrm>
          <a:off x="201244" y="1452085"/>
          <a:ext cx="3757297" cy="2653787"/>
        </p:xfrm>
        <a:graphic>
          <a:graphicData uri="http://schemas.openxmlformats.org/drawingml/2006/table">
            <a:tbl>
              <a:tblPr/>
              <a:tblGrid>
                <a:gridCol w="2285603"/>
                <a:gridCol w="1471694"/>
              </a:tblGrid>
              <a:tr h="149869">
                <a:tc gridSpan="2">
                  <a:txBody>
                    <a:bodyPr/>
                    <a:lstStyle/>
                    <a:p>
                      <a:pPr algn="ctr" rtl="0" fontAlgn="b"/>
                      <a:r>
                        <a:rPr lang="es-MX" sz="1000" b="1" i="0" u="none" strike="noStrike" dirty="0">
                          <a:solidFill>
                            <a:srgbClr val="FFFFFF"/>
                          </a:solidFill>
                          <a:effectLst/>
                          <a:latin typeface="Century Gothic"/>
                        </a:rPr>
                        <a:t>Principales Analíticos</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r>
              <a:tr h="262712">
                <a:tc>
                  <a:txBody>
                    <a:bodyPr/>
                    <a:lstStyle/>
                    <a:p>
                      <a:pPr algn="ctr" fontAlgn="ctr"/>
                      <a:r>
                        <a:rPr lang="es-MX" sz="1800" b="0" i="0" u="none" strike="noStrike" dirty="0">
                          <a:solidFill>
                            <a:srgbClr val="000000"/>
                          </a:solidFill>
                          <a:effectLst/>
                          <a:latin typeface="Arial"/>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1" i="0" u="none" strike="noStrike" dirty="0">
                          <a:solidFill>
                            <a:srgbClr val="000000"/>
                          </a:solidFill>
                          <a:effectLst/>
                          <a:latin typeface="Century Gothic"/>
                        </a:rPr>
                        <a:t>al </a:t>
                      </a:r>
                      <a:r>
                        <a:rPr lang="es-MX" sz="1000" b="1" i="0" u="none" strike="noStrike" dirty="0" smtClean="0">
                          <a:solidFill>
                            <a:srgbClr val="000000"/>
                          </a:solidFill>
                          <a:effectLst/>
                          <a:latin typeface="Century Gothic"/>
                        </a:rPr>
                        <a:t>15</a:t>
                      </a:r>
                      <a:r>
                        <a:rPr lang="es-MX" sz="1000" b="1" i="0" u="none" strike="noStrike" baseline="0" dirty="0" smtClean="0">
                          <a:solidFill>
                            <a:srgbClr val="000000"/>
                          </a:solidFill>
                          <a:effectLst/>
                          <a:latin typeface="Century Gothic"/>
                        </a:rPr>
                        <a:t> de agosto</a:t>
                      </a:r>
                      <a:endParaRPr lang="es-MX" sz="1000" b="1"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605288">
                <a:tc>
                  <a:txBody>
                    <a:bodyPr/>
                    <a:lstStyle/>
                    <a:p>
                      <a:pPr algn="ctr" rtl="0" fontAlgn="ctr"/>
                      <a:r>
                        <a:rPr lang="es-MX" sz="1000" b="1" i="0" u="none" strike="noStrike" dirty="0">
                          <a:solidFill>
                            <a:srgbClr val="000000"/>
                          </a:solidFill>
                          <a:effectLst/>
                          <a:latin typeface="Century Gothic"/>
                        </a:rPr>
                        <a:t>Tasa de Rendimiento Anualizada (Valuación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1" i="0" u="none" strike="noStrike" dirty="0" smtClean="0">
                          <a:solidFill>
                            <a:srgbClr val="000000"/>
                          </a:solidFill>
                          <a:effectLst/>
                          <a:latin typeface="Century Gothic"/>
                        </a:rPr>
                        <a:t>3.96%</a:t>
                      </a:r>
                      <a:r>
                        <a:rPr lang="es-MX" sz="1000" b="1" i="0" u="none" strike="noStrike" dirty="0">
                          <a:solidFill>
                            <a:srgbClr val="000000"/>
                          </a:solidFill>
                          <a:effectLst/>
                          <a:latin typeface="Century Gothic"/>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81331">
                <a:tc>
                  <a:txBody>
                    <a:bodyPr/>
                    <a:lstStyle/>
                    <a:p>
                      <a:pPr algn="ctr" rtl="0" fontAlgn="ctr"/>
                      <a:r>
                        <a:rPr lang="es-MX" sz="1000" b="1" i="0" u="none" strike="noStrike" dirty="0">
                          <a:solidFill>
                            <a:srgbClr val="000000"/>
                          </a:solidFill>
                          <a:effectLst/>
                          <a:latin typeface="Century Gothic"/>
                        </a:rPr>
                        <a:t>Tasa de rendimiento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000" b="0" i="0" u="none" strike="noStrike" dirty="0">
                          <a:solidFill>
                            <a:srgbClr val="000000"/>
                          </a:solidFill>
                          <a:effectLst/>
                          <a:latin typeface="Century Gothic"/>
                        </a:rPr>
                        <a:t> </a:t>
                      </a:r>
                      <a:r>
                        <a:rPr lang="es-MX" sz="1000" b="0" i="0" u="none" strike="noStrike" dirty="0" smtClean="0">
                          <a:solidFill>
                            <a:srgbClr val="000000"/>
                          </a:solidFill>
                          <a:effectLst/>
                          <a:latin typeface="Century Gothic"/>
                        </a:rPr>
                        <a:t>4.77%</a:t>
                      </a:r>
                      <a:endParaRPr lang="es-MX" sz="1000" b="0"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88246">
                <a:tc>
                  <a:txBody>
                    <a:bodyPr/>
                    <a:lstStyle/>
                    <a:p>
                      <a:pPr algn="ctr" rtl="0" fontAlgn="ctr"/>
                      <a:r>
                        <a:rPr lang="es-MX" sz="1000" b="1" i="0" u="none" strike="noStrike" dirty="0">
                          <a:solidFill>
                            <a:srgbClr val="000000"/>
                          </a:solidFill>
                          <a:effectLst/>
                          <a:latin typeface="Century Gothic"/>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1" i="0" u="none" strike="noStrike" dirty="0">
                          <a:solidFill>
                            <a:srgbClr val="000000"/>
                          </a:solidFill>
                          <a:effectLst/>
                          <a:latin typeface="Century Gothic"/>
                        </a:rPr>
                        <a:t> </a:t>
                      </a:r>
                      <a:r>
                        <a:rPr lang="es-MX" sz="1000" b="1" i="0" u="none" strike="noStrike" dirty="0" smtClean="0">
                          <a:solidFill>
                            <a:srgbClr val="000000"/>
                          </a:solidFill>
                          <a:effectLst/>
                          <a:latin typeface="Century Gothic"/>
                        </a:rPr>
                        <a:t>1.57</a:t>
                      </a:r>
                      <a:endParaRPr lang="es-MX" sz="1000" b="1"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59976">
                <a:tc>
                  <a:txBody>
                    <a:bodyPr/>
                    <a:lstStyle/>
                    <a:p>
                      <a:pPr algn="ctr" rtl="0" fontAlgn="ctr"/>
                      <a:r>
                        <a:rPr lang="es-MX" sz="1000" b="1" i="0" u="none" strike="noStrike" dirty="0">
                          <a:solidFill>
                            <a:srgbClr val="000000"/>
                          </a:solidFill>
                          <a:effectLst/>
                          <a:latin typeface="Century Gothic"/>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000" b="0" i="0" u="none" strike="noStrike" dirty="0" smtClean="0">
                          <a:solidFill>
                            <a:srgbClr val="000000"/>
                          </a:solidFill>
                          <a:effectLst/>
                          <a:latin typeface="Century Gothic"/>
                        </a:rPr>
                        <a:t>-0.05%</a:t>
                      </a:r>
                      <a:r>
                        <a:rPr lang="es-MX" sz="1000" b="0" i="0" u="none" strike="noStrike" dirty="0">
                          <a:solidFill>
                            <a:srgbClr val="000000"/>
                          </a:solidFill>
                          <a:effectLst/>
                          <a:latin typeface="Century Gothic"/>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36588">
                <a:tc>
                  <a:txBody>
                    <a:bodyPr/>
                    <a:lstStyle/>
                    <a:p>
                      <a:pPr algn="ctr" rtl="0" fontAlgn="ctr"/>
                      <a:r>
                        <a:rPr lang="es-MX" sz="1000" b="1" i="0" u="none" strike="noStrike" dirty="0">
                          <a:solidFill>
                            <a:srgbClr val="000000"/>
                          </a:solidFill>
                          <a:effectLst/>
                          <a:latin typeface="Century Gothic"/>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0" i="0" u="none" strike="noStrike" dirty="0" smtClean="0">
                          <a:solidFill>
                            <a:srgbClr val="000000"/>
                          </a:solidFill>
                          <a:effectLst/>
                          <a:latin typeface="Century Gothic"/>
                        </a:rPr>
                        <a:t>43,962,235</a:t>
                      </a:r>
                      <a:endParaRPr lang="es-MX" sz="1000" b="0"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36588">
                <a:tc>
                  <a:txBody>
                    <a:bodyPr/>
                    <a:lstStyle/>
                    <a:p>
                      <a:pPr algn="ctr" rtl="0" fontAlgn="ctr"/>
                      <a:r>
                        <a:rPr lang="es-MX" sz="1000" b="1" i="0" u="none" strike="noStrike" dirty="0">
                          <a:solidFill>
                            <a:srgbClr val="000000"/>
                          </a:solidFill>
                          <a:effectLst/>
                          <a:latin typeface="Century Gothic"/>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s-MX" sz="1000" b="0" i="0" u="none" strike="noStrike" dirty="0" smtClean="0">
                          <a:solidFill>
                            <a:srgbClr val="000000"/>
                          </a:solidFill>
                          <a:effectLst/>
                          <a:latin typeface="Century Gothic"/>
                        </a:rPr>
                        <a:t>1.0551</a:t>
                      </a:r>
                      <a:endParaRPr lang="es-MX" sz="1000" b="0"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1327071177"/>
              </p:ext>
            </p:extLst>
          </p:nvPr>
        </p:nvGraphicFramePr>
        <p:xfrm>
          <a:off x="201244" y="4233269"/>
          <a:ext cx="3757297" cy="2508190"/>
        </p:xfrm>
        <a:graphic>
          <a:graphicData uri="http://schemas.openxmlformats.org/drawingml/2006/table">
            <a:tbl>
              <a:tblPr/>
              <a:tblGrid>
                <a:gridCol w="2254674"/>
                <a:gridCol w="1502623"/>
              </a:tblGrid>
              <a:tr h="340103">
                <a:tc>
                  <a:txBody>
                    <a:bodyPr/>
                    <a:lstStyle/>
                    <a:p>
                      <a:pPr algn="ctr" rtl="0" fontAlgn="ctr"/>
                      <a:r>
                        <a:rPr lang="es-MX" sz="1000" b="1" i="0" u="none" strike="noStrike" dirty="0">
                          <a:solidFill>
                            <a:srgbClr val="FFFFFF"/>
                          </a:solidFill>
                          <a:effectLst/>
                          <a:latin typeface="Century Gothic"/>
                        </a:rPr>
                        <a:t>Indicadores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c>
                  <a:txBody>
                    <a:bodyPr/>
                    <a:lstStyle/>
                    <a:p>
                      <a:pPr algn="ctr" rtl="0" fontAlgn="ctr"/>
                      <a:r>
                        <a:rPr lang="es-MX" sz="1000" b="1" i="0" u="none" strike="noStrike" dirty="0" smtClean="0">
                          <a:solidFill>
                            <a:srgbClr val="FFFFFF"/>
                          </a:solidFill>
                          <a:effectLst/>
                          <a:latin typeface="Century Gothic"/>
                        </a:rPr>
                        <a:t>al </a:t>
                      </a:r>
                      <a:r>
                        <a:rPr lang="es-MX" sz="1000" b="1" i="0" u="none" strike="noStrike" dirty="0">
                          <a:solidFill>
                            <a:srgbClr val="FFFFFF"/>
                          </a:solidFill>
                          <a:effectLst/>
                          <a:latin typeface="Century Gothic"/>
                        </a:rPr>
                        <a:t>15 </a:t>
                      </a:r>
                      <a:r>
                        <a:rPr lang="es-MX" sz="1000" b="1" i="0" u="none" strike="noStrike" dirty="0" smtClean="0">
                          <a:solidFill>
                            <a:srgbClr val="FFFFFF"/>
                          </a:solidFill>
                          <a:effectLst/>
                          <a:latin typeface="Century Gothic"/>
                        </a:rPr>
                        <a:t>de</a:t>
                      </a:r>
                      <a:r>
                        <a:rPr lang="es-MX" sz="1000" b="1" i="0" u="none" strike="noStrike" baseline="0" dirty="0" smtClean="0">
                          <a:solidFill>
                            <a:srgbClr val="FFFFFF"/>
                          </a:solidFill>
                          <a:effectLst/>
                          <a:latin typeface="Century Gothic"/>
                        </a:rPr>
                        <a:t> agosto</a:t>
                      </a:r>
                      <a:endParaRPr lang="es-MX" sz="1000" b="1" i="0" u="none" strike="noStrike" dirty="0">
                        <a:solidFill>
                          <a:srgbClr val="FFFFFF"/>
                        </a:solidFill>
                        <a:effectLst/>
                        <a:latin typeface="Century Gothic"/>
                      </a:endParaRP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r>
              <a:tr h="339287">
                <a:tc>
                  <a:txBody>
                    <a:bodyPr/>
                    <a:lstStyle/>
                    <a:p>
                      <a:pPr algn="ctr" rtl="0" fontAlgn="ctr"/>
                      <a:r>
                        <a:rPr lang="es-MX" sz="1000" b="0" i="0" u="none" strike="noStrike" dirty="0">
                          <a:solidFill>
                            <a:srgbClr val="000000"/>
                          </a:solidFill>
                          <a:effectLst/>
                          <a:latin typeface="Century Gothic"/>
                        </a:rPr>
                        <a:t>•</a:t>
                      </a:r>
                      <a:r>
                        <a:rPr lang="es-MX" sz="1000" b="1" i="0" u="none" strike="noStrike" dirty="0">
                          <a:solidFill>
                            <a:srgbClr val="000000"/>
                          </a:solidFill>
                          <a:effectLst/>
                          <a:latin typeface="Century Gothic"/>
                        </a:rPr>
                        <a:t>Total aportado </a:t>
                      </a:r>
                      <a:endParaRPr lang="es-MX" sz="1000" b="0"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s-MX" sz="1100" b="0" i="0" u="none" strike="noStrike" dirty="0">
                          <a:solidFill>
                            <a:srgbClr val="000000"/>
                          </a:solidFill>
                          <a:effectLst/>
                          <a:latin typeface="Calibri"/>
                        </a:rPr>
                        <a:t>$43,589,890.75</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r>
              <a:tr h="412376">
                <a:tc>
                  <a:txBody>
                    <a:bodyPr/>
                    <a:lstStyle/>
                    <a:p>
                      <a:pPr algn="ctr" rtl="0" fontAlgn="ctr"/>
                      <a:r>
                        <a:rPr lang="es-MX" sz="1000" b="0" i="0" u="none" strike="noStrike" dirty="0">
                          <a:solidFill>
                            <a:srgbClr val="000000"/>
                          </a:solidFill>
                          <a:effectLst/>
                          <a:latin typeface="Century Gothic"/>
                        </a:rPr>
                        <a:t>‒</a:t>
                      </a:r>
                      <a:r>
                        <a:rPr lang="es-MX" sz="1000" b="1" i="0" u="none" strike="noStrike" dirty="0">
                          <a:solidFill>
                            <a:srgbClr val="000000"/>
                          </a:solidFill>
                          <a:effectLst/>
                          <a:latin typeface="Century Gothic"/>
                        </a:rPr>
                        <a:t>Aportaciones directas al FINVIT</a:t>
                      </a:r>
                      <a:endParaRPr lang="es-MX" sz="1000" b="0"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s-MX" sz="1100" b="0" i="0" u="none" strike="noStrike" dirty="0">
                          <a:solidFill>
                            <a:srgbClr val="000000"/>
                          </a:solidFill>
                          <a:effectLst/>
                          <a:latin typeface="Calibri"/>
                        </a:rPr>
                        <a:t>$41,439,007.27</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r>
              <a:tr h="421902">
                <a:tc>
                  <a:txBody>
                    <a:bodyPr/>
                    <a:lstStyle/>
                    <a:p>
                      <a:pPr algn="ctr" rtl="0" fontAlgn="ctr"/>
                      <a:r>
                        <a:rPr lang="es-MX" sz="1000" b="0" i="0" u="none" strike="noStrike" dirty="0">
                          <a:solidFill>
                            <a:srgbClr val="000000"/>
                          </a:solidFill>
                          <a:effectLst/>
                          <a:latin typeface="Century Gothic"/>
                        </a:rPr>
                        <a:t>‒</a:t>
                      </a:r>
                      <a:r>
                        <a:rPr lang="es-MX" sz="1000" b="1" i="0" u="none" strike="noStrike" dirty="0">
                          <a:solidFill>
                            <a:srgbClr val="000000"/>
                          </a:solidFill>
                          <a:effectLst/>
                          <a:latin typeface="Century Gothic"/>
                        </a:rPr>
                        <a:t>Aportaciones vía nómina </a:t>
                      </a:r>
                      <a:endParaRPr lang="es-MX" sz="1000" b="0"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rtl="0" fontAlgn="ctr"/>
                      <a:r>
                        <a:rPr lang="es-MX" sz="1100" b="0" i="0" u="none" strike="noStrike" dirty="0">
                          <a:solidFill>
                            <a:srgbClr val="000000"/>
                          </a:solidFill>
                          <a:effectLst/>
                          <a:latin typeface="Calibri"/>
                        </a:rPr>
                        <a:t>$16,560,893.73</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r>
              <a:tr h="546847">
                <a:tc>
                  <a:txBody>
                    <a:bodyPr/>
                    <a:lstStyle/>
                    <a:p>
                      <a:pPr algn="ctr" rtl="0" fontAlgn="ctr"/>
                      <a:r>
                        <a:rPr lang="es-MX" sz="1000" b="0" i="0" u="none" strike="noStrike" dirty="0">
                          <a:solidFill>
                            <a:srgbClr val="000000"/>
                          </a:solidFill>
                          <a:effectLst/>
                          <a:latin typeface="Century Gothic"/>
                        </a:rPr>
                        <a:t>•</a:t>
                      </a:r>
                      <a:r>
                        <a:rPr lang="es-MX" sz="1000" b="1" i="0" u="none" strike="noStrike" dirty="0">
                          <a:solidFill>
                            <a:srgbClr val="000000"/>
                          </a:solidFill>
                          <a:effectLst/>
                          <a:latin typeface="Century Gothic"/>
                        </a:rPr>
                        <a:t>Aportaciones vía nómina  (descuento catorcenal)</a:t>
                      </a:r>
                      <a:endParaRPr lang="es-MX" sz="1000" b="0"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rtl="0" fontAlgn="ctr"/>
                      <a:r>
                        <a:rPr lang="es-MX" sz="1100" b="0" i="0" u="none" strike="noStrike" dirty="0">
                          <a:solidFill>
                            <a:srgbClr val="000000"/>
                          </a:solidFill>
                          <a:effectLst/>
                          <a:latin typeface="Calibri"/>
                        </a:rPr>
                        <a:t>$608,055.03</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r>
              <a:tr h="447675">
                <a:tc>
                  <a:txBody>
                    <a:bodyPr/>
                    <a:lstStyle/>
                    <a:p>
                      <a:pPr algn="ctr" rtl="0" fontAlgn="ctr"/>
                      <a:r>
                        <a:rPr lang="es-MX" sz="1000" b="0" i="0" u="none" strike="noStrike" dirty="0">
                          <a:solidFill>
                            <a:srgbClr val="000000"/>
                          </a:solidFill>
                          <a:effectLst/>
                          <a:latin typeface="Century Gothic"/>
                        </a:rPr>
                        <a:t>•</a:t>
                      </a:r>
                      <a:r>
                        <a:rPr lang="es-MX" sz="1000" b="1" i="0" u="none" strike="noStrike" dirty="0">
                          <a:solidFill>
                            <a:srgbClr val="000000"/>
                          </a:solidFill>
                          <a:effectLst/>
                          <a:latin typeface="Century Gothic"/>
                        </a:rPr>
                        <a:t>Solicitudes de descuento vía nómina</a:t>
                      </a:r>
                      <a:endParaRPr lang="es-MX" sz="1000" b="0" i="0" u="none" strike="noStrike" dirty="0">
                        <a:solidFill>
                          <a:srgbClr val="000000"/>
                        </a:solidFill>
                        <a:effectLst/>
                        <a:latin typeface="Century Gothic"/>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100" b="0" i="0" u="none" strike="noStrike" dirty="0">
                          <a:solidFill>
                            <a:srgbClr val="000000"/>
                          </a:solidFill>
                          <a:effectLst/>
                          <a:latin typeface="Calibri"/>
                        </a:rPr>
                        <a:t>917</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9" name="Gráfico 8"/>
          <p:cNvGraphicFramePr>
            <a:graphicFrameLocks/>
          </p:cNvGraphicFramePr>
          <p:nvPr>
            <p:extLst>
              <p:ext uri="{D42A27DB-BD31-4B8C-83A1-F6EECF244321}">
                <p14:modId xmlns:p14="http://schemas.microsoft.com/office/powerpoint/2010/main" val="39280459"/>
              </p:ext>
            </p:extLst>
          </p:nvPr>
        </p:nvGraphicFramePr>
        <p:xfrm>
          <a:off x="3798893" y="1257516"/>
          <a:ext cx="5125651" cy="29486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136514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4486" y="144877"/>
            <a:ext cx="7680158" cy="616060"/>
          </a:xfrm>
        </p:spPr>
        <p:txBody>
          <a:bodyPr>
            <a:noAutofit/>
          </a:bodyPr>
          <a:lstStyle/>
          <a:p>
            <a:r>
              <a:rPr lang="es-MX" sz="2000" dirty="0">
                <a:latin typeface="Century Gothic" panose="020B0502020202020204" pitchFamily="34" charset="0"/>
              </a:rPr>
              <a:t>Composición por tipo de activo</a:t>
            </a:r>
            <a:endParaRPr lang="en-US" sz="2000" dirty="0">
              <a:solidFill>
                <a:srgbClr val="C00000"/>
              </a:solidFill>
              <a:latin typeface="Century Gothic" panose="020B0502020202020204" pitchFamily="34" charset="0"/>
              <a:cs typeface="Arial" pitchFamily="34" charset="0"/>
            </a:endParaRPr>
          </a:p>
        </p:txBody>
      </p:sp>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29</a:t>
            </a:fld>
            <a:endParaRPr lang="es-ES" dirty="0">
              <a:solidFill>
                <a:prstClr val="black"/>
              </a:solidFill>
              <a:latin typeface="Century Gothic" panose="020B0502020202020204" pitchFamily="34" charset="0"/>
              <a:cs typeface="Arial" pitchFamily="34" charset="0"/>
            </a:endParaRPr>
          </a:p>
        </p:txBody>
      </p:sp>
      <p:graphicFrame>
        <p:nvGraphicFramePr>
          <p:cNvPr id="9" name="5 Gráfico"/>
          <p:cNvGraphicFramePr>
            <a:graphicFrameLocks/>
          </p:cNvGraphicFramePr>
          <p:nvPr>
            <p:extLst>
              <p:ext uri="{D42A27DB-BD31-4B8C-83A1-F6EECF244321}">
                <p14:modId xmlns:p14="http://schemas.microsoft.com/office/powerpoint/2010/main" val="4052119540"/>
              </p:ext>
            </p:extLst>
          </p:nvPr>
        </p:nvGraphicFramePr>
        <p:xfrm>
          <a:off x="-137272" y="922982"/>
          <a:ext cx="5105400" cy="35654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3 Gráfico"/>
          <p:cNvGraphicFramePr>
            <a:graphicFrameLocks/>
          </p:cNvGraphicFramePr>
          <p:nvPr>
            <p:extLst>
              <p:ext uri="{D42A27DB-BD31-4B8C-83A1-F6EECF244321}">
                <p14:modId xmlns:p14="http://schemas.microsoft.com/office/powerpoint/2010/main" val="2759170909"/>
              </p:ext>
            </p:extLst>
          </p:nvPr>
        </p:nvGraphicFramePr>
        <p:xfrm>
          <a:off x="4443413" y="844797"/>
          <a:ext cx="4700587" cy="34815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4 Gráfico"/>
          <p:cNvGraphicFramePr>
            <a:graphicFrameLocks/>
          </p:cNvGraphicFramePr>
          <p:nvPr>
            <p:extLst>
              <p:ext uri="{D42A27DB-BD31-4B8C-83A1-F6EECF244321}">
                <p14:modId xmlns:p14="http://schemas.microsoft.com/office/powerpoint/2010/main" val="3201596373"/>
              </p:ext>
            </p:extLst>
          </p:nvPr>
        </p:nvGraphicFramePr>
        <p:xfrm>
          <a:off x="-137272" y="4209209"/>
          <a:ext cx="9544050" cy="19716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889080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16924" y="5548632"/>
            <a:ext cx="8229600" cy="455354"/>
          </a:xfrm>
          <a:prstGeom prst="rect">
            <a:avLst/>
          </a:prstGeom>
          <a:solidFill>
            <a:srgbClr val="CD0000"/>
          </a:solidFill>
          <a:ln>
            <a:solidFill>
              <a:srgbClr val="CD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099" name="Marcador de contenido 2"/>
          <p:cNvSpPr>
            <a:spLocks noGrp="1"/>
          </p:cNvSpPr>
          <p:nvPr>
            <p:ph idx="1"/>
          </p:nvPr>
        </p:nvSpPr>
        <p:spPr>
          <a:xfrm>
            <a:off x="516924" y="2086436"/>
            <a:ext cx="8229600" cy="3917550"/>
          </a:xfrm>
        </p:spPr>
        <p:txBody>
          <a:bodyPr/>
          <a:lstStyle/>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Propuesta de inversión para el portafolio</a:t>
            </a:r>
          </a:p>
          <a:p>
            <a:pPr marL="857250" lvl="1" indent="-457200">
              <a:spcBef>
                <a:spcPts val="600"/>
              </a:spcBef>
              <a:spcAft>
                <a:spcPts val="1800"/>
              </a:spcAft>
              <a:buFont typeface="+mj-lt"/>
              <a:buAutoNum type="alphaLcParenR"/>
            </a:pPr>
            <a:r>
              <a:rPr lang="es-MX" altLang="es-MX" sz="1300" dirty="0" smtClean="0">
                <a:latin typeface="Century Gothic" panose="020B0502020202020204" pitchFamily="34" charset="0"/>
              </a:rPr>
              <a:t>CKD </a:t>
            </a:r>
            <a:r>
              <a:rPr lang="es-MX" altLang="es-MX" sz="1300" dirty="0">
                <a:latin typeface="Century Gothic" panose="020B0502020202020204" pitchFamily="34" charset="0"/>
              </a:rPr>
              <a:t>AINDA</a:t>
            </a:r>
            <a:r>
              <a:rPr lang="es-MX" altLang="es-MX" sz="1300" dirty="0" smtClean="0">
                <a:latin typeface="Century Gothic" panose="020B0502020202020204" pitchFamily="34" charset="0"/>
              </a:rPr>
              <a:t>.</a:t>
            </a:r>
          </a:p>
          <a:p>
            <a:pPr marL="857250" lvl="1" indent="-457200">
              <a:spcBef>
                <a:spcPts val="600"/>
              </a:spcBef>
              <a:spcAft>
                <a:spcPts val="1800"/>
              </a:spcAft>
              <a:buFont typeface="+mj-lt"/>
              <a:buAutoNum type="alphaLcParenR"/>
            </a:pPr>
            <a:r>
              <a:rPr lang="es-MX" altLang="es-MX" sz="1300" dirty="0" smtClean="0">
                <a:latin typeface="Century Gothic" panose="020B0502020202020204" pitchFamily="34" charset="0"/>
              </a:rPr>
              <a:t>Bono CIEN</a:t>
            </a:r>
            <a:endParaRPr lang="es-MX" altLang="es-MX" sz="1300" dirty="0">
              <a:latin typeface="Century Gothic" panose="020B0502020202020204" pitchFamily="34" charset="0"/>
            </a:endParaRP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resultados del FANVIT.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estrategia y composición del FANVIT.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Informe sobre resultados, estrategia de inversión y composición del FINVIT.</a:t>
            </a:r>
          </a:p>
          <a:p>
            <a:pPr marL="457200" indent="-457200">
              <a:spcBef>
                <a:spcPts val="600"/>
              </a:spcBef>
              <a:spcAft>
                <a:spcPts val="1800"/>
              </a:spcAft>
              <a:buFont typeface="+mj-lt"/>
              <a:buAutoNum type="romanUcPeriod"/>
            </a:pPr>
            <a:r>
              <a:rPr lang="es-MX" altLang="es-MX" sz="1700" dirty="0" smtClean="0">
                <a:latin typeface="Century Gothic" panose="020B0502020202020204" pitchFamily="34" charset="0"/>
              </a:rPr>
              <a:t>Asuntos Generales</a:t>
            </a:r>
          </a:p>
        </p:txBody>
      </p:sp>
      <p:sp>
        <p:nvSpPr>
          <p:cNvPr id="4" name="3 Rectángulo"/>
          <p:cNvSpPr/>
          <p:nvPr/>
        </p:nvSpPr>
        <p:spPr>
          <a:xfrm>
            <a:off x="292801" y="622838"/>
            <a:ext cx="8323122" cy="923330"/>
          </a:xfrm>
          <a:prstGeom prst="rect">
            <a:avLst/>
          </a:prstGeom>
        </p:spPr>
        <p:txBody>
          <a:bodyPr wrap="square">
            <a:spAutoFit/>
          </a:bodyPr>
          <a:lstStyle/>
          <a:p>
            <a:pPr algn="ctr" defTabSz="457200"/>
            <a:r>
              <a:rPr lang="es-MX" b="1" dirty="0" smtClean="0">
                <a:latin typeface="Century Gothic" panose="020B0502020202020204" pitchFamily="34" charset="0"/>
                <a:ea typeface="Myriad Pro"/>
                <a:cs typeface="Myriad Pro"/>
              </a:rPr>
              <a:t>Grupo de Trabajo de Inversiones </a:t>
            </a:r>
            <a:endParaRPr lang="es-MX" b="1" dirty="0">
              <a:latin typeface="Century Gothic" panose="020B0502020202020204" pitchFamily="34" charset="0"/>
              <a:ea typeface="Myriad Pro"/>
              <a:cs typeface="Myriad Pro"/>
            </a:endParaRPr>
          </a:p>
          <a:p>
            <a:pPr algn="ctr" defTabSz="457200"/>
            <a:r>
              <a:rPr lang="es-MX" b="1" dirty="0">
                <a:latin typeface="Century Gothic" panose="020B0502020202020204" pitchFamily="34" charset="0"/>
                <a:ea typeface="Myriad Pro"/>
                <a:cs typeface="Myriad Pro"/>
              </a:rPr>
              <a:t>Sesión número </a:t>
            </a:r>
            <a:r>
              <a:rPr lang="es-MX" b="1" dirty="0" smtClean="0">
                <a:latin typeface="Century Gothic" panose="020B0502020202020204" pitchFamily="34" charset="0"/>
                <a:ea typeface="Myriad Pro"/>
                <a:cs typeface="Myriad Pro"/>
              </a:rPr>
              <a:t>021</a:t>
            </a:r>
            <a:endParaRPr lang="es-MX" b="1" dirty="0">
              <a:latin typeface="Century Gothic" panose="020B0502020202020204" pitchFamily="34" charset="0"/>
              <a:ea typeface="Myriad Pro"/>
              <a:cs typeface="Myriad Pro"/>
            </a:endParaRPr>
          </a:p>
          <a:p>
            <a:pPr algn="ctr" defTabSz="457200"/>
            <a:r>
              <a:rPr lang="es-MX" b="1" dirty="0" smtClean="0">
                <a:latin typeface="Century Gothic" panose="020B0502020202020204" pitchFamily="34" charset="0"/>
                <a:ea typeface="Myriad Pro"/>
                <a:cs typeface="Myriad Pro"/>
              </a:rPr>
              <a:t>26 </a:t>
            </a:r>
            <a:r>
              <a:rPr lang="es-MX" b="1" dirty="0">
                <a:latin typeface="Century Gothic" panose="020B0502020202020204" pitchFamily="34" charset="0"/>
                <a:ea typeface="Myriad Pro"/>
                <a:cs typeface="Myriad Pro"/>
              </a:rPr>
              <a:t>de </a:t>
            </a:r>
            <a:r>
              <a:rPr lang="es-MX" b="1" dirty="0" smtClean="0">
                <a:latin typeface="Century Gothic" panose="020B0502020202020204" pitchFamily="34" charset="0"/>
                <a:ea typeface="Myriad Pro"/>
                <a:cs typeface="Myriad Pro"/>
              </a:rPr>
              <a:t>agosto </a:t>
            </a:r>
            <a:r>
              <a:rPr lang="es-MX" b="1" dirty="0">
                <a:latin typeface="Century Gothic" panose="020B0502020202020204" pitchFamily="34" charset="0"/>
                <a:ea typeface="Myriad Pro"/>
                <a:cs typeface="Myriad Pro"/>
              </a:rPr>
              <a:t>de 2016</a:t>
            </a:r>
          </a:p>
        </p:txBody>
      </p:sp>
      <p:sp>
        <p:nvSpPr>
          <p:cNvPr id="3" name="2 Marcador de número de diapositiva"/>
          <p:cNvSpPr>
            <a:spLocks noGrp="1"/>
          </p:cNvSpPr>
          <p:nvPr>
            <p:ph type="sldNum" sz="quarter" idx="12"/>
          </p:nvPr>
        </p:nvSpPr>
        <p:spPr>
          <a:xfrm>
            <a:off x="6829658" y="6473313"/>
            <a:ext cx="2133600" cy="365125"/>
          </a:xfrm>
        </p:spPr>
        <p:txBody>
          <a:bodyPr/>
          <a:lstStyle/>
          <a:p>
            <a:fld id="{05E83AA4-A00D-4AA0-8FE8-B93C9F3EC141}" type="slidenum">
              <a:rPr lang="es-ES" altLang="es-MX" smtClean="0">
                <a:solidFill>
                  <a:schemeClr val="tx1"/>
                </a:solidFill>
                <a:latin typeface="Century Gothic" panose="020B0502020202020204" pitchFamily="34" charset="0"/>
              </a:rPr>
              <a:pPr/>
              <a:t>30</a:t>
            </a:fld>
            <a:endParaRPr lang="es-ES" altLang="es-MX" dirty="0">
              <a:solidFill>
                <a:schemeClr val="tx1"/>
              </a:solidFill>
              <a:latin typeface="Century Gothic" panose="020B0502020202020204" pitchFamily="34" charset="0"/>
            </a:endParaRPr>
          </a:p>
        </p:txBody>
      </p:sp>
      <p:sp>
        <p:nvSpPr>
          <p:cNvPr id="7" name="1 Título"/>
          <p:cNvSpPr txBox="1">
            <a:spLocks/>
          </p:cNvSpPr>
          <p:nvPr/>
        </p:nvSpPr>
        <p:spPr bwMode="auto">
          <a:xfrm>
            <a:off x="255722" y="180000"/>
            <a:ext cx="7629801" cy="44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smtClean="0">
                <a:latin typeface="Century Gothic" panose="020B0502020202020204" pitchFamily="34" charset="0"/>
              </a:rPr>
              <a:t>Orden del Día</a:t>
            </a:r>
            <a:endParaRPr lang="es-MX" sz="2000" dirty="0">
              <a:latin typeface="Century Gothic" panose="020B0502020202020204" pitchFamily="34" charset="0"/>
            </a:endParaRPr>
          </a:p>
        </p:txBody>
      </p:sp>
    </p:spTree>
    <p:extLst>
      <p:ext uri="{BB962C8B-B14F-4D97-AF65-F5344CB8AC3E}">
        <p14:creationId xmlns:p14="http://schemas.microsoft.com/office/powerpoint/2010/main" val="12569657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6464" y="2694432"/>
            <a:ext cx="6733286" cy="1107681"/>
          </a:xfrm>
        </p:spPr>
        <p:txBody>
          <a:bodyPr/>
          <a:lstStyle/>
          <a:p>
            <a:r>
              <a:rPr lang="es-MX" altLang="es-MX" sz="2800" dirty="0" smtClean="0">
                <a:latin typeface="Century Gothic" pitchFamily="34" charset="0"/>
              </a:rPr>
              <a:t>Grupo de Trabajo de Inversiones</a:t>
            </a:r>
            <a:r>
              <a:rPr lang="es-MX" altLang="es-MX" sz="2800" dirty="0">
                <a:latin typeface="Century Gothic" pitchFamily="34" charset="0"/>
              </a:rPr>
              <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021</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 2016</a:t>
            </a:r>
            <a:endParaRPr lang="es-ES" dirty="0">
              <a:latin typeface="Century Gothic" pitchFamily="34" charset="0"/>
            </a:endParaRPr>
          </a:p>
        </p:txBody>
      </p:sp>
    </p:spTree>
    <p:extLst>
      <p:ext uri="{BB962C8B-B14F-4D97-AF65-F5344CB8AC3E}">
        <p14:creationId xmlns:p14="http://schemas.microsoft.com/office/powerpoint/2010/main" val="21201369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smtClean="0">
                <a:latin typeface="Century Gothic" pitchFamily="34" charset="0"/>
              </a:rPr>
              <a:t>ANEXOS</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 </a:t>
            </a:r>
            <a:r>
              <a:rPr lang="es-ES" dirty="0">
                <a:latin typeface="Century Gothic" pitchFamily="34" charset="0"/>
              </a:rPr>
              <a:t>2016</a:t>
            </a:r>
          </a:p>
        </p:txBody>
      </p:sp>
    </p:spTree>
    <p:extLst>
      <p:ext uri="{BB962C8B-B14F-4D97-AF65-F5344CB8AC3E}">
        <p14:creationId xmlns:p14="http://schemas.microsoft.com/office/powerpoint/2010/main" val="42013001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1 Título"/>
          <p:cNvSpPr txBox="1">
            <a:spLocks/>
          </p:cNvSpPr>
          <p:nvPr/>
        </p:nvSpPr>
        <p:spPr>
          <a:xfrm>
            <a:off x="144000" y="259630"/>
            <a:ext cx="7680158" cy="500383"/>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dirty="0">
                <a:latin typeface="Century Gothic" pitchFamily="34" charset="0"/>
              </a:rPr>
              <a:t>ANEXO 1 Composición de la cartera del FANVIT</a:t>
            </a:r>
            <a:endParaRPr lang="en-US" sz="2000" dirty="0">
              <a:latin typeface="Century Gothic" pitchFamily="34" charset="0"/>
            </a:endParaRPr>
          </a:p>
        </p:txBody>
      </p:sp>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33</a:t>
            </a:fld>
            <a:endParaRPr lang="es-ES" dirty="0">
              <a:solidFill>
                <a:prstClr val="black"/>
              </a:solidFill>
              <a:latin typeface="Century Gothic" panose="020B0502020202020204" pitchFamily="34" charset="0"/>
              <a:cs typeface="Arial" pitchFamily="34" charset="0"/>
            </a:endParaRPr>
          </a:p>
        </p:txBody>
      </p:sp>
      <p:graphicFrame>
        <p:nvGraphicFramePr>
          <p:cNvPr id="6" name="Objeto 5"/>
          <p:cNvGraphicFramePr>
            <a:graphicFrameLocks noChangeAspect="1"/>
          </p:cNvGraphicFramePr>
          <p:nvPr>
            <p:extLst>
              <p:ext uri="{D42A27DB-BD31-4B8C-83A1-F6EECF244321}">
                <p14:modId xmlns:p14="http://schemas.microsoft.com/office/powerpoint/2010/main" val="4162866922"/>
              </p:ext>
            </p:extLst>
          </p:nvPr>
        </p:nvGraphicFramePr>
        <p:xfrm>
          <a:off x="238125" y="1295400"/>
          <a:ext cx="8763000" cy="5362701"/>
        </p:xfrm>
        <a:graphic>
          <a:graphicData uri="http://schemas.openxmlformats.org/presentationml/2006/ole">
            <mc:AlternateContent xmlns:mc="http://schemas.openxmlformats.org/markup-compatibility/2006">
              <mc:Choice xmlns:v="urn:schemas-microsoft-com:vml" Requires="v">
                <p:oleObj spid="_x0000_s3166" name="Worksheet" r:id="rId3" imgW="10144080" imgH="9153632" progId="Excel.Sheet.12">
                  <p:embed/>
                </p:oleObj>
              </mc:Choice>
              <mc:Fallback>
                <p:oleObj name="Worksheet" r:id="rId3" imgW="10144080" imgH="9153632" progId="Excel.Sheet.12">
                  <p:embed/>
                  <p:pic>
                    <p:nvPicPr>
                      <p:cNvPr id="0" name=""/>
                      <p:cNvPicPr/>
                      <p:nvPr/>
                    </p:nvPicPr>
                    <p:blipFill>
                      <a:blip r:embed="rId4"/>
                      <a:stretch>
                        <a:fillRect/>
                      </a:stretch>
                    </p:blipFill>
                    <p:spPr>
                      <a:xfrm>
                        <a:off x="238125" y="1295400"/>
                        <a:ext cx="8763000" cy="5362701"/>
                      </a:xfrm>
                      <a:prstGeom prst="rect">
                        <a:avLst/>
                      </a:prstGeom>
                    </p:spPr>
                  </p:pic>
                </p:oleObj>
              </mc:Fallback>
            </mc:AlternateContent>
          </a:graphicData>
        </a:graphic>
      </p:graphicFrame>
    </p:spTree>
    <p:extLst>
      <p:ext uri="{BB962C8B-B14F-4D97-AF65-F5344CB8AC3E}">
        <p14:creationId xmlns:p14="http://schemas.microsoft.com/office/powerpoint/2010/main" val="37600452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1 Título"/>
          <p:cNvSpPr txBox="1">
            <a:spLocks/>
          </p:cNvSpPr>
          <p:nvPr/>
        </p:nvSpPr>
        <p:spPr>
          <a:xfrm>
            <a:off x="144000" y="374260"/>
            <a:ext cx="7680158" cy="500383"/>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dirty="0">
                <a:latin typeface="Century Gothic" pitchFamily="34" charset="0"/>
              </a:rPr>
              <a:t>Composición de la cartera del FANVIT</a:t>
            </a:r>
            <a:endParaRPr lang="en-US" sz="2000" dirty="0">
              <a:latin typeface="Century Gothic" pitchFamily="34" charset="0"/>
            </a:endParaRPr>
          </a:p>
        </p:txBody>
      </p:sp>
      <p:sp>
        <p:nvSpPr>
          <p:cNvPr id="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34</a:t>
            </a:fld>
            <a:endParaRPr lang="es-ES" sz="1050" dirty="0">
              <a:solidFill>
                <a:prstClr val="black"/>
              </a:solidFill>
              <a:latin typeface="Arial" pitchFamily="34" charset="0"/>
              <a:cs typeface="Arial" pitchFamily="34" charset="0"/>
            </a:endParaRPr>
          </a:p>
        </p:txBody>
      </p:sp>
      <p:graphicFrame>
        <p:nvGraphicFramePr>
          <p:cNvPr id="6" name="Objeto 5"/>
          <p:cNvGraphicFramePr>
            <a:graphicFrameLocks noChangeAspect="1"/>
          </p:cNvGraphicFramePr>
          <p:nvPr>
            <p:extLst>
              <p:ext uri="{D42A27DB-BD31-4B8C-83A1-F6EECF244321}">
                <p14:modId xmlns:p14="http://schemas.microsoft.com/office/powerpoint/2010/main" val="1809812437"/>
              </p:ext>
            </p:extLst>
          </p:nvPr>
        </p:nvGraphicFramePr>
        <p:xfrm>
          <a:off x="1" y="1066800"/>
          <a:ext cx="9144000" cy="5505576"/>
        </p:xfrm>
        <a:graphic>
          <a:graphicData uri="http://schemas.openxmlformats.org/presentationml/2006/ole">
            <mc:AlternateContent xmlns:mc="http://schemas.openxmlformats.org/markup-compatibility/2006">
              <mc:Choice xmlns:v="urn:schemas-microsoft-com:vml" Requires="v">
                <p:oleObj spid="_x0000_s4188" name="Worksheet" r:id="rId3" imgW="10144080" imgH="8010552" progId="Excel.Sheet.12">
                  <p:embed/>
                </p:oleObj>
              </mc:Choice>
              <mc:Fallback>
                <p:oleObj name="Worksheet" r:id="rId3" imgW="10144080" imgH="8010552" progId="Excel.Sheet.12">
                  <p:embed/>
                  <p:pic>
                    <p:nvPicPr>
                      <p:cNvPr id="0" name=""/>
                      <p:cNvPicPr/>
                      <p:nvPr/>
                    </p:nvPicPr>
                    <p:blipFill>
                      <a:blip r:embed="rId4"/>
                      <a:stretch>
                        <a:fillRect/>
                      </a:stretch>
                    </p:blipFill>
                    <p:spPr>
                      <a:xfrm>
                        <a:off x="1" y="1066800"/>
                        <a:ext cx="9144000" cy="5505576"/>
                      </a:xfrm>
                      <a:prstGeom prst="rect">
                        <a:avLst/>
                      </a:prstGeom>
                    </p:spPr>
                  </p:pic>
                </p:oleObj>
              </mc:Fallback>
            </mc:AlternateContent>
          </a:graphicData>
        </a:graphic>
      </p:graphicFrame>
    </p:spTree>
    <p:extLst>
      <p:ext uri="{BB962C8B-B14F-4D97-AF65-F5344CB8AC3E}">
        <p14:creationId xmlns:p14="http://schemas.microsoft.com/office/powerpoint/2010/main" val="28444585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1 Título"/>
          <p:cNvSpPr txBox="1">
            <a:spLocks/>
          </p:cNvSpPr>
          <p:nvPr/>
        </p:nvSpPr>
        <p:spPr>
          <a:xfrm>
            <a:off x="144000" y="374260"/>
            <a:ext cx="7680158" cy="500383"/>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dirty="0" smtClean="0">
                <a:solidFill>
                  <a:srgbClr val="C00000"/>
                </a:solidFill>
                <a:latin typeface="Century Gothic" pitchFamily="34" charset="0"/>
                <a:cs typeface="Arial" pitchFamily="34" charset="0"/>
              </a:rPr>
              <a:t>Composición </a:t>
            </a:r>
            <a:r>
              <a:rPr lang="es-MX" sz="2000" dirty="0">
                <a:solidFill>
                  <a:srgbClr val="C00000"/>
                </a:solidFill>
                <a:latin typeface="Century Gothic" pitchFamily="34" charset="0"/>
                <a:cs typeface="Arial" pitchFamily="34" charset="0"/>
              </a:rPr>
              <a:t>de la cartera del </a:t>
            </a:r>
            <a:r>
              <a:rPr lang="es-MX" sz="2000" dirty="0" smtClean="0">
                <a:solidFill>
                  <a:srgbClr val="C00000"/>
                </a:solidFill>
                <a:latin typeface="Century Gothic" pitchFamily="34" charset="0"/>
                <a:cs typeface="Arial" pitchFamily="34" charset="0"/>
              </a:rPr>
              <a:t>FANVIT</a:t>
            </a:r>
            <a:endParaRPr lang="en-US" sz="2000" dirty="0">
              <a:solidFill>
                <a:srgbClr val="C00000"/>
              </a:solidFill>
              <a:latin typeface="Century Gothic" pitchFamily="34" charset="0"/>
              <a:cs typeface="Arial" pitchFamily="34" charset="0"/>
            </a:endParaRP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35</a:t>
            </a:fld>
            <a:endParaRPr lang="es-ES" dirty="0">
              <a:solidFill>
                <a:prstClr val="black"/>
              </a:solidFill>
              <a:latin typeface="Century Gothic" panose="020B0502020202020204" pitchFamily="34" charset="0"/>
              <a:cs typeface="Arial" pitchFamily="34" charset="0"/>
            </a:endParaRPr>
          </a:p>
        </p:txBody>
      </p:sp>
      <p:graphicFrame>
        <p:nvGraphicFramePr>
          <p:cNvPr id="6" name="Objeto 5"/>
          <p:cNvGraphicFramePr>
            <a:graphicFrameLocks noChangeAspect="1"/>
          </p:cNvGraphicFramePr>
          <p:nvPr>
            <p:extLst>
              <p:ext uri="{D42A27DB-BD31-4B8C-83A1-F6EECF244321}">
                <p14:modId xmlns:p14="http://schemas.microsoft.com/office/powerpoint/2010/main" val="3097408043"/>
              </p:ext>
            </p:extLst>
          </p:nvPr>
        </p:nvGraphicFramePr>
        <p:xfrm>
          <a:off x="0" y="1093694"/>
          <a:ext cx="9144000" cy="5478682"/>
        </p:xfrm>
        <a:graphic>
          <a:graphicData uri="http://schemas.openxmlformats.org/presentationml/2006/ole">
            <mc:AlternateContent xmlns:mc="http://schemas.openxmlformats.org/markup-compatibility/2006">
              <mc:Choice xmlns:v="urn:schemas-microsoft-com:vml" Requires="v">
                <p:oleObj spid="_x0000_s5213" name="Worksheet" r:id="rId3" imgW="10144080" imgH="5343485" progId="Excel.Sheet.12">
                  <p:embed/>
                </p:oleObj>
              </mc:Choice>
              <mc:Fallback>
                <p:oleObj name="Worksheet" r:id="rId3" imgW="10144080" imgH="5343485" progId="Excel.Sheet.12">
                  <p:embed/>
                  <p:pic>
                    <p:nvPicPr>
                      <p:cNvPr id="0" name=""/>
                      <p:cNvPicPr/>
                      <p:nvPr/>
                    </p:nvPicPr>
                    <p:blipFill>
                      <a:blip r:embed="rId4"/>
                      <a:stretch>
                        <a:fillRect/>
                      </a:stretch>
                    </p:blipFill>
                    <p:spPr>
                      <a:xfrm>
                        <a:off x="0" y="1093694"/>
                        <a:ext cx="9144000" cy="5478682"/>
                      </a:xfrm>
                      <a:prstGeom prst="rect">
                        <a:avLst/>
                      </a:prstGeom>
                    </p:spPr>
                  </p:pic>
                </p:oleObj>
              </mc:Fallback>
            </mc:AlternateContent>
          </a:graphicData>
        </a:graphic>
      </p:graphicFrame>
    </p:spTree>
    <p:extLst>
      <p:ext uri="{BB962C8B-B14F-4D97-AF65-F5344CB8AC3E}">
        <p14:creationId xmlns:p14="http://schemas.microsoft.com/office/powerpoint/2010/main" val="21498984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1 Título"/>
          <p:cNvSpPr txBox="1">
            <a:spLocks/>
          </p:cNvSpPr>
          <p:nvPr/>
        </p:nvSpPr>
        <p:spPr>
          <a:xfrm>
            <a:off x="144000" y="374260"/>
            <a:ext cx="7680158" cy="500383"/>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dirty="0" smtClean="0">
                <a:solidFill>
                  <a:srgbClr val="C00000"/>
                </a:solidFill>
                <a:latin typeface="Century Gothic" pitchFamily="34" charset="0"/>
                <a:cs typeface="Arial" pitchFamily="34" charset="0"/>
              </a:rPr>
              <a:t>Composición </a:t>
            </a:r>
            <a:r>
              <a:rPr lang="es-MX" sz="2000" dirty="0">
                <a:solidFill>
                  <a:srgbClr val="C00000"/>
                </a:solidFill>
                <a:latin typeface="Century Gothic" pitchFamily="34" charset="0"/>
                <a:cs typeface="Arial" pitchFamily="34" charset="0"/>
              </a:rPr>
              <a:t>de la cartera del </a:t>
            </a:r>
            <a:r>
              <a:rPr lang="es-MX" sz="2000" dirty="0" smtClean="0">
                <a:solidFill>
                  <a:srgbClr val="C00000"/>
                </a:solidFill>
                <a:latin typeface="Century Gothic" pitchFamily="34" charset="0"/>
                <a:cs typeface="Arial" pitchFamily="34" charset="0"/>
              </a:rPr>
              <a:t>FANVIT</a:t>
            </a:r>
            <a:endParaRPr lang="en-US" sz="2000" dirty="0">
              <a:solidFill>
                <a:srgbClr val="C00000"/>
              </a:solidFill>
              <a:latin typeface="Century Gothic" pitchFamily="34" charset="0"/>
              <a:cs typeface="Arial" pitchFamily="34" charset="0"/>
            </a:endParaRP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36</a:t>
            </a:fld>
            <a:endParaRPr lang="es-ES" dirty="0">
              <a:solidFill>
                <a:prstClr val="black"/>
              </a:solidFill>
              <a:latin typeface="Century Gothic" panose="020B0502020202020204" pitchFamily="34" charset="0"/>
              <a:cs typeface="Arial" pitchFamily="34" charset="0"/>
            </a:endParaRPr>
          </a:p>
        </p:txBody>
      </p:sp>
      <p:graphicFrame>
        <p:nvGraphicFramePr>
          <p:cNvPr id="4" name="Objeto 3"/>
          <p:cNvGraphicFramePr>
            <a:graphicFrameLocks noChangeAspect="1"/>
          </p:cNvGraphicFramePr>
          <p:nvPr>
            <p:extLst>
              <p:ext uri="{D42A27DB-BD31-4B8C-83A1-F6EECF244321}">
                <p14:modId xmlns:p14="http://schemas.microsoft.com/office/powerpoint/2010/main" val="4261456521"/>
              </p:ext>
            </p:extLst>
          </p:nvPr>
        </p:nvGraphicFramePr>
        <p:xfrm>
          <a:off x="0" y="1066800"/>
          <a:ext cx="9144000" cy="5505576"/>
        </p:xfrm>
        <a:graphic>
          <a:graphicData uri="http://schemas.openxmlformats.org/presentationml/2006/ole">
            <mc:AlternateContent xmlns:mc="http://schemas.openxmlformats.org/markup-compatibility/2006">
              <mc:Choice xmlns:v="urn:schemas-microsoft-com:vml" Requires="v">
                <p:oleObj spid="_x0000_s6237" name="Worksheet" r:id="rId3" imgW="10144080" imgH="5152852" progId="Excel.Sheet.12">
                  <p:embed/>
                </p:oleObj>
              </mc:Choice>
              <mc:Fallback>
                <p:oleObj name="Worksheet" r:id="rId3" imgW="10144080" imgH="5152852" progId="Excel.Sheet.12">
                  <p:embed/>
                  <p:pic>
                    <p:nvPicPr>
                      <p:cNvPr id="0" name=""/>
                      <p:cNvPicPr/>
                      <p:nvPr/>
                    </p:nvPicPr>
                    <p:blipFill>
                      <a:blip r:embed="rId4"/>
                      <a:stretch>
                        <a:fillRect/>
                      </a:stretch>
                    </p:blipFill>
                    <p:spPr>
                      <a:xfrm>
                        <a:off x="0" y="1066800"/>
                        <a:ext cx="9144000" cy="5505576"/>
                      </a:xfrm>
                      <a:prstGeom prst="rect">
                        <a:avLst/>
                      </a:prstGeom>
                    </p:spPr>
                  </p:pic>
                </p:oleObj>
              </mc:Fallback>
            </mc:AlternateContent>
          </a:graphicData>
        </a:graphic>
      </p:graphicFrame>
    </p:spTree>
    <p:extLst>
      <p:ext uri="{BB962C8B-B14F-4D97-AF65-F5344CB8AC3E}">
        <p14:creationId xmlns:p14="http://schemas.microsoft.com/office/powerpoint/2010/main" val="16945655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1 Título"/>
          <p:cNvSpPr>
            <a:spLocks noGrp="1"/>
          </p:cNvSpPr>
          <p:nvPr>
            <p:ph type="title"/>
          </p:nvPr>
        </p:nvSpPr>
        <p:spPr>
          <a:xfrm>
            <a:off x="144000" y="288000"/>
            <a:ext cx="7178040" cy="742950"/>
          </a:xfrm>
        </p:spPr>
        <p:txBody>
          <a:bodyPr>
            <a:normAutofit/>
          </a:bodyPr>
          <a:lstStyle/>
          <a:p>
            <a:r>
              <a:rPr lang="es-MX" sz="2000" dirty="0" smtClean="0">
                <a:latin typeface="Century Gothic" panose="020B0502020202020204" pitchFamily="34" charset="0"/>
              </a:rPr>
              <a:t>Composición de portafolio</a:t>
            </a:r>
            <a:endParaRPr lang="es-MX" sz="2000" dirty="0">
              <a:latin typeface="Century Gothic" pitchFamily="34" charset="0"/>
            </a:endParaRPr>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37</a:t>
            </a:fld>
            <a:endParaRPr lang="es-ES" dirty="0">
              <a:solidFill>
                <a:prstClr val="black"/>
              </a:solidFill>
              <a:latin typeface="Century Gothic" panose="020B0502020202020204" pitchFamily="34" charset="0"/>
              <a:cs typeface="Arial" pitchFamily="34" charset="0"/>
            </a:endParaRPr>
          </a:p>
        </p:txBody>
      </p:sp>
      <p:graphicFrame>
        <p:nvGraphicFramePr>
          <p:cNvPr id="5" name="Gráfico 4"/>
          <p:cNvGraphicFramePr>
            <a:graphicFrameLocks/>
          </p:cNvGraphicFramePr>
          <p:nvPr>
            <p:extLst>
              <p:ext uri="{D42A27DB-BD31-4B8C-83A1-F6EECF244321}">
                <p14:modId xmlns:p14="http://schemas.microsoft.com/office/powerpoint/2010/main" val="2689092857"/>
              </p:ext>
            </p:extLst>
          </p:nvPr>
        </p:nvGraphicFramePr>
        <p:xfrm>
          <a:off x="1" y="1030950"/>
          <a:ext cx="9144000" cy="55414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369202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1 Título"/>
          <p:cNvSpPr>
            <a:spLocks noGrp="1"/>
          </p:cNvSpPr>
          <p:nvPr>
            <p:ph type="title"/>
          </p:nvPr>
        </p:nvSpPr>
        <p:spPr>
          <a:xfrm>
            <a:off x="144000" y="288000"/>
            <a:ext cx="7178040" cy="721292"/>
          </a:xfrm>
        </p:spPr>
        <p:txBody>
          <a:bodyPr>
            <a:normAutofit/>
          </a:bodyPr>
          <a:lstStyle/>
          <a:p>
            <a:r>
              <a:rPr lang="es-MX" sz="2000" dirty="0" smtClean="0">
                <a:latin typeface="Century Gothic" panose="020B0502020202020204" pitchFamily="34" charset="0"/>
              </a:rPr>
              <a:t>Composición por tipo de activo: Estructurados</a:t>
            </a:r>
            <a:endParaRPr lang="es-MX" sz="2000" dirty="0">
              <a:latin typeface="Century Gothic" panose="020B0502020202020204" pitchFamily="34" charset="0"/>
            </a:endParaRPr>
          </a:p>
        </p:txBody>
      </p:sp>
      <p:sp>
        <p:nvSpPr>
          <p:cNvPr id="2" name="CuadroTexto 1"/>
          <p:cNvSpPr txBox="1"/>
          <p:nvPr/>
        </p:nvSpPr>
        <p:spPr>
          <a:xfrm>
            <a:off x="221827" y="1340327"/>
            <a:ext cx="8773371" cy="584775"/>
          </a:xfrm>
          <a:prstGeom prst="rect">
            <a:avLst/>
          </a:prstGeom>
          <a:noFill/>
        </p:spPr>
        <p:txBody>
          <a:bodyPr wrap="square" rtlCol="0">
            <a:spAutoFit/>
          </a:bodyPr>
          <a:lstStyle/>
          <a:p>
            <a:pPr marL="285750" indent="-285750">
              <a:buClr>
                <a:srgbClr val="CD0000"/>
              </a:buClr>
              <a:buFont typeface="Arial" panose="020B0604020202020204" pitchFamily="34" charset="0"/>
              <a:buChar char="•"/>
            </a:pPr>
            <a:r>
              <a:rPr lang="es-MX" sz="1600" dirty="0" smtClean="0">
                <a:solidFill>
                  <a:prstClr val="black"/>
                </a:solidFill>
                <a:latin typeface="Century Gothic" panose="020B0502020202020204" pitchFamily="34" charset="0"/>
              </a:rPr>
              <a:t>Límite SB2 – 15% del portafolio</a:t>
            </a:r>
          </a:p>
          <a:p>
            <a:pPr marL="285750" indent="-285750">
              <a:buClr>
                <a:srgbClr val="CD0000"/>
              </a:buClr>
              <a:buFont typeface="Arial" panose="020B0604020202020204" pitchFamily="34" charset="0"/>
              <a:buChar char="•"/>
            </a:pPr>
            <a:r>
              <a:rPr lang="es-MX" sz="1600" dirty="0" smtClean="0">
                <a:solidFill>
                  <a:prstClr val="black"/>
                </a:solidFill>
                <a:latin typeface="Century Gothic" panose="020B0502020202020204" pitchFamily="34" charset="0"/>
              </a:rPr>
              <a:t>Los estructurados representan el 4.44% del portafolio</a:t>
            </a:r>
            <a:endParaRPr lang="es-MX" sz="1600" dirty="0">
              <a:solidFill>
                <a:prstClr val="black"/>
              </a:solidFill>
              <a:latin typeface="Century Gothic" panose="020B0502020202020204" pitchFamily="34" charset="0"/>
            </a:endParaRPr>
          </a:p>
        </p:txBody>
      </p:sp>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38</a:t>
            </a:fld>
            <a:endParaRPr lang="es-ES" dirty="0">
              <a:solidFill>
                <a:prstClr val="black"/>
              </a:solidFill>
              <a:latin typeface="Century Gothic" panose="020B0502020202020204" pitchFamily="34" charset="0"/>
              <a:cs typeface="Arial" pitchFamily="34" charset="0"/>
            </a:endParaRPr>
          </a:p>
        </p:txBody>
      </p:sp>
      <p:graphicFrame>
        <p:nvGraphicFramePr>
          <p:cNvPr id="9" name="Gráfico 8"/>
          <p:cNvGraphicFramePr>
            <a:graphicFrameLocks/>
          </p:cNvGraphicFramePr>
          <p:nvPr>
            <p:extLst>
              <p:ext uri="{D42A27DB-BD31-4B8C-83A1-F6EECF244321}">
                <p14:modId xmlns:p14="http://schemas.microsoft.com/office/powerpoint/2010/main" val="2643959039"/>
              </p:ext>
            </p:extLst>
          </p:nvPr>
        </p:nvGraphicFramePr>
        <p:xfrm>
          <a:off x="69196" y="2199929"/>
          <a:ext cx="4742085" cy="257825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áfico 10"/>
          <p:cNvGraphicFramePr>
            <a:graphicFrameLocks/>
          </p:cNvGraphicFramePr>
          <p:nvPr>
            <p:extLst>
              <p:ext uri="{D42A27DB-BD31-4B8C-83A1-F6EECF244321}">
                <p14:modId xmlns:p14="http://schemas.microsoft.com/office/powerpoint/2010/main" val="2157219017"/>
              </p:ext>
            </p:extLst>
          </p:nvPr>
        </p:nvGraphicFramePr>
        <p:xfrm>
          <a:off x="4625967" y="2199928"/>
          <a:ext cx="4369231" cy="25782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áfico 11"/>
          <p:cNvGraphicFramePr>
            <a:graphicFrameLocks/>
          </p:cNvGraphicFramePr>
          <p:nvPr>
            <p:extLst>
              <p:ext uri="{D42A27DB-BD31-4B8C-83A1-F6EECF244321}">
                <p14:modId xmlns:p14="http://schemas.microsoft.com/office/powerpoint/2010/main" val="3429057041"/>
              </p:ext>
            </p:extLst>
          </p:nvPr>
        </p:nvGraphicFramePr>
        <p:xfrm>
          <a:off x="2068504" y="4320987"/>
          <a:ext cx="5114925" cy="253701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605152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1 Título"/>
          <p:cNvSpPr>
            <a:spLocks noGrp="1"/>
          </p:cNvSpPr>
          <p:nvPr>
            <p:ph type="title"/>
          </p:nvPr>
        </p:nvSpPr>
        <p:spPr>
          <a:xfrm>
            <a:off x="144000" y="288000"/>
            <a:ext cx="7178040" cy="742950"/>
          </a:xfrm>
        </p:spPr>
        <p:txBody>
          <a:bodyPr>
            <a:noAutofit/>
          </a:bodyPr>
          <a:lstStyle/>
          <a:p>
            <a:r>
              <a:rPr lang="es-MX" sz="2000" dirty="0" smtClean="0">
                <a:latin typeface="+mj-lt"/>
              </a:rPr>
              <a:t>Composición por tipo de activo: Certificados Bursátiles</a:t>
            </a:r>
            <a:endParaRPr lang="es-MX" sz="2000" dirty="0">
              <a:latin typeface="+mj-lt"/>
            </a:endParaRPr>
          </a:p>
        </p:txBody>
      </p:sp>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39</a:t>
            </a:fld>
            <a:endParaRPr lang="es-ES" dirty="0">
              <a:solidFill>
                <a:prstClr val="black"/>
              </a:solidFill>
              <a:latin typeface="Century Gothic" panose="020B0502020202020204" pitchFamily="34" charset="0"/>
              <a:cs typeface="Arial" pitchFamily="34" charset="0"/>
            </a:endParaRPr>
          </a:p>
        </p:txBody>
      </p:sp>
      <p:graphicFrame>
        <p:nvGraphicFramePr>
          <p:cNvPr id="9" name="Gráfico 8"/>
          <p:cNvGraphicFramePr>
            <a:graphicFrameLocks/>
          </p:cNvGraphicFramePr>
          <p:nvPr>
            <p:extLst>
              <p:ext uri="{D42A27DB-BD31-4B8C-83A1-F6EECF244321}">
                <p14:modId xmlns:p14="http://schemas.microsoft.com/office/powerpoint/2010/main" val="663791894"/>
              </p:ext>
            </p:extLst>
          </p:nvPr>
        </p:nvGraphicFramePr>
        <p:xfrm>
          <a:off x="36512" y="1028477"/>
          <a:ext cx="9144000" cy="26363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áfico 9"/>
          <p:cNvGraphicFramePr>
            <a:graphicFrameLocks/>
          </p:cNvGraphicFramePr>
          <p:nvPr>
            <p:extLst>
              <p:ext uri="{D42A27DB-BD31-4B8C-83A1-F6EECF244321}">
                <p14:modId xmlns:p14="http://schemas.microsoft.com/office/powerpoint/2010/main" val="2327378755"/>
              </p:ext>
            </p:extLst>
          </p:nvPr>
        </p:nvGraphicFramePr>
        <p:xfrm>
          <a:off x="36512" y="3569783"/>
          <a:ext cx="9144001" cy="316230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433168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1 Título"/>
          <p:cNvSpPr>
            <a:spLocks noGrp="1"/>
          </p:cNvSpPr>
          <p:nvPr>
            <p:ph type="title"/>
          </p:nvPr>
        </p:nvSpPr>
        <p:spPr>
          <a:xfrm>
            <a:off x="143999" y="288000"/>
            <a:ext cx="7516257" cy="742950"/>
          </a:xfrm>
        </p:spPr>
        <p:txBody>
          <a:bodyPr>
            <a:noAutofit/>
          </a:bodyPr>
          <a:lstStyle/>
          <a:p>
            <a:r>
              <a:rPr lang="es-MX" sz="2000" dirty="0" smtClean="0">
                <a:latin typeface="Century Gothic" panose="020B0502020202020204" pitchFamily="34" charset="0"/>
              </a:rPr>
              <a:t>Composición por tipo de activo: Certificados Bursátiles</a:t>
            </a:r>
            <a:endParaRPr lang="es-MX" sz="2000" dirty="0">
              <a:latin typeface="Century Gothic" panose="020B0502020202020204" pitchFamily="34" charset="0"/>
            </a:endParaRPr>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40</a:t>
            </a:fld>
            <a:endParaRPr lang="es-ES" dirty="0">
              <a:solidFill>
                <a:prstClr val="black"/>
              </a:solidFill>
              <a:latin typeface="Century Gothic" panose="020B0502020202020204" pitchFamily="34" charset="0"/>
              <a:cs typeface="Arial" pitchFamily="34" charset="0"/>
            </a:endParaRPr>
          </a:p>
        </p:txBody>
      </p:sp>
      <p:graphicFrame>
        <p:nvGraphicFramePr>
          <p:cNvPr id="7" name="Gráfico 6"/>
          <p:cNvGraphicFramePr>
            <a:graphicFrameLocks/>
          </p:cNvGraphicFramePr>
          <p:nvPr>
            <p:extLst>
              <p:ext uri="{D42A27DB-BD31-4B8C-83A1-F6EECF244321}">
                <p14:modId xmlns:p14="http://schemas.microsoft.com/office/powerpoint/2010/main" val="2806189626"/>
              </p:ext>
            </p:extLst>
          </p:nvPr>
        </p:nvGraphicFramePr>
        <p:xfrm>
          <a:off x="0" y="1030950"/>
          <a:ext cx="9144000" cy="5541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771196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1" name="Gráfico 10"/>
          <p:cNvGraphicFramePr>
            <a:graphicFrameLocks/>
          </p:cNvGraphicFramePr>
          <p:nvPr>
            <p:extLst>
              <p:ext uri="{D42A27DB-BD31-4B8C-83A1-F6EECF244321}">
                <p14:modId xmlns:p14="http://schemas.microsoft.com/office/powerpoint/2010/main" val="3536311039"/>
              </p:ext>
            </p:extLst>
          </p:nvPr>
        </p:nvGraphicFramePr>
        <p:xfrm>
          <a:off x="4272742" y="1267206"/>
          <a:ext cx="4907769" cy="5590794"/>
        </p:xfrm>
        <a:graphic>
          <a:graphicData uri="http://schemas.openxmlformats.org/drawingml/2006/chart">
            <c:chart xmlns:c="http://schemas.openxmlformats.org/drawingml/2006/chart" xmlns:r="http://schemas.openxmlformats.org/officeDocument/2006/relationships" r:id="rId2"/>
          </a:graphicData>
        </a:graphic>
      </p:graphicFrame>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41</a:t>
            </a:fld>
            <a:endParaRPr lang="es-ES" dirty="0">
              <a:solidFill>
                <a:prstClr val="black"/>
              </a:solidFill>
              <a:latin typeface="Century Gothic" panose="020B0502020202020204" pitchFamily="34" charset="0"/>
              <a:cs typeface="Arial" pitchFamily="34" charset="0"/>
            </a:endParaRPr>
          </a:p>
        </p:txBody>
      </p:sp>
      <p:sp>
        <p:nvSpPr>
          <p:cNvPr id="7" name="1 Título"/>
          <p:cNvSpPr txBox="1">
            <a:spLocks/>
          </p:cNvSpPr>
          <p:nvPr/>
        </p:nvSpPr>
        <p:spPr>
          <a:xfrm>
            <a:off x="48465" y="78558"/>
            <a:ext cx="7771274" cy="934049"/>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dirty="0" smtClean="0">
                <a:latin typeface="Century Gothic" panose="020B0502020202020204" pitchFamily="34" charset="0"/>
              </a:rPr>
              <a:t>Los </a:t>
            </a:r>
            <a:r>
              <a:rPr lang="es-MX" sz="2000" dirty="0">
                <a:latin typeface="Century Gothic" panose="020B0502020202020204" pitchFamily="34" charset="0"/>
              </a:rPr>
              <a:t>instrumentos de renta </a:t>
            </a:r>
            <a:r>
              <a:rPr lang="es-MX" sz="2000" dirty="0" smtClean="0">
                <a:latin typeface="Century Gothic" panose="020B0502020202020204" pitchFamily="34" charset="0"/>
              </a:rPr>
              <a:t>fija gubernamental representan el 30.56% del portafolio.</a:t>
            </a:r>
            <a:endParaRPr lang="es-MX" sz="2000" dirty="0">
              <a:latin typeface="Century Gothic" panose="020B0502020202020204" pitchFamily="34" charset="0"/>
            </a:endParaRPr>
          </a:p>
        </p:txBody>
      </p:sp>
      <p:graphicFrame>
        <p:nvGraphicFramePr>
          <p:cNvPr id="9" name="Gráfico 8"/>
          <p:cNvGraphicFramePr>
            <a:graphicFrameLocks/>
          </p:cNvGraphicFramePr>
          <p:nvPr>
            <p:extLst>
              <p:ext uri="{D42A27DB-BD31-4B8C-83A1-F6EECF244321}">
                <p14:modId xmlns:p14="http://schemas.microsoft.com/office/powerpoint/2010/main" val="80539730"/>
              </p:ext>
            </p:extLst>
          </p:nvPr>
        </p:nvGraphicFramePr>
        <p:xfrm>
          <a:off x="48465" y="1267206"/>
          <a:ext cx="4224277" cy="559079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54997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uadroTexto 5"/>
          <p:cNvSpPr txBox="1"/>
          <p:nvPr/>
        </p:nvSpPr>
        <p:spPr>
          <a:xfrm>
            <a:off x="144000" y="1245996"/>
            <a:ext cx="8773371" cy="738664"/>
          </a:xfrm>
          <a:prstGeom prst="rect">
            <a:avLst/>
          </a:prstGeom>
          <a:noFill/>
          <a:ln w="19050">
            <a:solidFill>
              <a:schemeClr val="tx2"/>
            </a:solidFill>
          </a:ln>
        </p:spPr>
        <p:txBody>
          <a:bodyPr wrap="square" rtlCol="0">
            <a:spAutoFit/>
          </a:bodyPr>
          <a:lstStyle/>
          <a:p>
            <a:pPr marL="285750" indent="-285750">
              <a:buClr>
                <a:srgbClr val="CD0000"/>
              </a:buClr>
              <a:buFont typeface="Arial" panose="020B0604020202020204" pitchFamily="34" charset="0"/>
              <a:buChar char="•"/>
            </a:pPr>
            <a:r>
              <a:rPr lang="es-MX" sz="1400" dirty="0">
                <a:solidFill>
                  <a:prstClr val="black"/>
                </a:solidFill>
                <a:latin typeface="Century Gothic" panose="020B0502020202020204" pitchFamily="34" charset="0"/>
              </a:rPr>
              <a:t>Límite SB2 – 25% del portafolio</a:t>
            </a:r>
          </a:p>
          <a:p>
            <a:pPr marL="285750" indent="-285750">
              <a:buClr>
                <a:srgbClr val="CD0000"/>
              </a:buClr>
              <a:buFont typeface="Arial" panose="020B0604020202020204" pitchFamily="34" charset="0"/>
              <a:buChar char="•"/>
            </a:pPr>
            <a:r>
              <a:rPr lang="es-MX" sz="1400" dirty="0">
                <a:solidFill>
                  <a:prstClr val="black"/>
                </a:solidFill>
                <a:latin typeface="Century Gothic" panose="020B0502020202020204" pitchFamily="34" charset="0"/>
              </a:rPr>
              <a:t>Los instrumentos de renta variable representan el </a:t>
            </a:r>
            <a:r>
              <a:rPr lang="es-MX" sz="1400" dirty="0" smtClean="0">
                <a:solidFill>
                  <a:prstClr val="black"/>
                </a:solidFill>
                <a:latin typeface="Century Gothic" panose="020B0502020202020204" pitchFamily="34" charset="0"/>
              </a:rPr>
              <a:t>5.63% </a:t>
            </a:r>
            <a:r>
              <a:rPr lang="es-MX" sz="1400" dirty="0">
                <a:solidFill>
                  <a:prstClr val="black"/>
                </a:solidFill>
                <a:latin typeface="Century Gothic" panose="020B0502020202020204" pitchFamily="34" charset="0"/>
              </a:rPr>
              <a:t>del portafolio del cual el </a:t>
            </a:r>
            <a:r>
              <a:rPr lang="es-MX" sz="1400" dirty="0" smtClean="0">
                <a:solidFill>
                  <a:prstClr val="black"/>
                </a:solidFill>
                <a:latin typeface="Century Gothic" panose="020B0502020202020204" pitchFamily="34" charset="0"/>
              </a:rPr>
              <a:t>3.80% </a:t>
            </a:r>
            <a:r>
              <a:rPr lang="es-MX" sz="1400" dirty="0">
                <a:solidFill>
                  <a:prstClr val="black"/>
                </a:solidFill>
                <a:latin typeface="Century Gothic" panose="020B0502020202020204" pitchFamily="34" charset="0"/>
              </a:rPr>
              <a:t>del total del portafolio se encuentra invertido en instrumentos de capital garantizado. </a:t>
            </a:r>
          </a:p>
        </p:txBody>
      </p:sp>
      <p:sp>
        <p:nvSpPr>
          <p:cNvPr id="1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42</a:t>
            </a:fld>
            <a:endParaRPr lang="es-ES" dirty="0">
              <a:solidFill>
                <a:prstClr val="black"/>
              </a:solidFill>
              <a:latin typeface="Century Gothic" panose="020B0502020202020204" pitchFamily="34" charset="0"/>
              <a:cs typeface="Arial" pitchFamily="34" charset="0"/>
            </a:endParaRPr>
          </a:p>
        </p:txBody>
      </p:sp>
      <p:sp>
        <p:nvSpPr>
          <p:cNvPr id="15" name="1 Título"/>
          <p:cNvSpPr>
            <a:spLocks noGrp="1"/>
          </p:cNvSpPr>
          <p:nvPr>
            <p:ph type="title"/>
          </p:nvPr>
        </p:nvSpPr>
        <p:spPr>
          <a:xfrm>
            <a:off x="48465" y="78558"/>
            <a:ext cx="7771274" cy="934049"/>
          </a:xfrm>
        </p:spPr>
        <p:txBody>
          <a:bodyPr>
            <a:normAutofit/>
          </a:bodyPr>
          <a:lstStyle/>
          <a:p>
            <a:r>
              <a:rPr lang="es-MX" sz="2000" dirty="0">
                <a:latin typeface="Century Gothic" panose="020B0502020202020204" pitchFamily="34" charset="0"/>
              </a:rPr>
              <a:t>Los instrumentos de renta variable representan el </a:t>
            </a:r>
            <a:r>
              <a:rPr lang="es-MX" sz="2000" dirty="0" smtClean="0">
                <a:latin typeface="Century Gothic" panose="020B0502020202020204" pitchFamily="34" charset="0"/>
              </a:rPr>
              <a:t>7.06% </a:t>
            </a:r>
            <a:r>
              <a:rPr lang="es-MX" sz="2000" dirty="0">
                <a:latin typeface="Century Gothic" panose="020B0502020202020204" pitchFamily="34" charset="0"/>
              </a:rPr>
              <a:t>del portafolio </a:t>
            </a:r>
          </a:p>
        </p:txBody>
      </p:sp>
      <p:graphicFrame>
        <p:nvGraphicFramePr>
          <p:cNvPr id="8" name="Gráfico 7"/>
          <p:cNvGraphicFramePr>
            <a:graphicFrameLocks/>
          </p:cNvGraphicFramePr>
          <p:nvPr>
            <p:extLst>
              <p:ext uri="{D42A27DB-BD31-4B8C-83A1-F6EECF244321}">
                <p14:modId xmlns:p14="http://schemas.microsoft.com/office/powerpoint/2010/main" val="797560873"/>
              </p:ext>
            </p:extLst>
          </p:nvPr>
        </p:nvGraphicFramePr>
        <p:xfrm>
          <a:off x="144000" y="1955034"/>
          <a:ext cx="4586288"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Gráfico 12"/>
          <p:cNvGraphicFramePr>
            <a:graphicFrameLocks/>
          </p:cNvGraphicFramePr>
          <p:nvPr>
            <p:extLst>
              <p:ext uri="{D42A27DB-BD31-4B8C-83A1-F6EECF244321}">
                <p14:modId xmlns:p14="http://schemas.microsoft.com/office/powerpoint/2010/main" val="301292142"/>
              </p:ext>
            </p:extLst>
          </p:nvPr>
        </p:nvGraphicFramePr>
        <p:xfrm>
          <a:off x="4719731" y="1918922"/>
          <a:ext cx="4460781" cy="27575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Gráfico 13"/>
          <p:cNvGraphicFramePr>
            <a:graphicFrameLocks/>
          </p:cNvGraphicFramePr>
          <p:nvPr>
            <p:extLst>
              <p:ext uri="{D42A27DB-BD31-4B8C-83A1-F6EECF244321}">
                <p14:modId xmlns:p14="http://schemas.microsoft.com/office/powerpoint/2010/main" val="3218260299"/>
              </p:ext>
            </p:extLst>
          </p:nvPr>
        </p:nvGraphicFramePr>
        <p:xfrm>
          <a:off x="1733550" y="4522768"/>
          <a:ext cx="5676900" cy="240614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322868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1 Marcador de número de diapositiva"/>
          <p:cNvSpPr>
            <a:spLocks noGrp="1"/>
          </p:cNvSpPr>
          <p:nvPr>
            <p:ph type="sldNum" sz="quarter" idx="12"/>
          </p:nvPr>
        </p:nvSpPr>
        <p:spPr>
          <a:xfrm>
            <a:off x="8623190" y="6492875"/>
            <a:ext cx="520810" cy="365125"/>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43</a:t>
            </a:fld>
            <a:endParaRPr lang="es-ES" dirty="0">
              <a:solidFill>
                <a:prstClr val="black"/>
              </a:solidFill>
              <a:latin typeface="Century Gothic" panose="020B0502020202020204" pitchFamily="34" charset="0"/>
              <a:cs typeface="Arial" pitchFamily="34" charset="0"/>
            </a:endParaRPr>
          </a:p>
        </p:txBody>
      </p:sp>
      <p:pic>
        <p:nvPicPr>
          <p:cNvPr id="2" name="Imagen 1"/>
          <p:cNvPicPr>
            <a:picLocks noChangeAspect="1"/>
          </p:cNvPicPr>
          <p:nvPr/>
        </p:nvPicPr>
        <p:blipFill>
          <a:blip r:embed="rId2"/>
          <a:stretch>
            <a:fillRect/>
          </a:stretch>
        </p:blipFill>
        <p:spPr>
          <a:xfrm>
            <a:off x="2400334" y="954275"/>
            <a:ext cx="3419864" cy="5736571"/>
          </a:xfrm>
          <a:prstGeom prst="rect">
            <a:avLst/>
          </a:prstGeom>
        </p:spPr>
      </p:pic>
      <p:sp>
        <p:nvSpPr>
          <p:cNvPr id="6" name="1 Título"/>
          <p:cNvSpPr txBox="1">
            <a:spLocks/>
          </p:cNvSpPr>
          <p:nvPr/>
        </p:nvSpPr>
        <p:spPr>
          <a:xfrm>
            <a:off x="189781" y="453892"/>
            <a:ext cx="8396578" cy="50038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dirty="0" smtClean="0">
                <a:solidFill>
                  <a:srgbClr val="C00000"/>
                </a:solidFill>
                <a:latin typeface="Century Gothic" panose="020B0502020202020204" pitchFamily="34" charset="0"/>
                <a:cs typeface="Arial" pitchFamily="34" charset="0"/>
              </a:rPr>
              <a:t>El 63.74% de la cartera del FANVIT se compone por instrumentos con calificación AAA, el 21.83% AA y el 4.33% A.</a:t>
            </a:r>
            <a:br>
              <a:rPr lang="es-MX" sz="2000" dirty="0" smtClean="0">
                <a:solidFill>
                  <a:srgbClr val="C00000"/>
                </a:solidFill>
                <a:latin typeface="Century Gothic" panose="020B0502020202020204" pitchFamily="34" charset="0"/>
                <a:cs typeface="Arial" pitchFamily="34" charset="0"/>
              </a:rPr>
            </a:br>
            <a:r>
              <a:rPr lang="es-MX" sz="2000" dirty="0" smtClean="0">
                <a:solidFill>
                  <a:srgbClr val="C00000"/>
                </a:solidFill>
                <a:latin typeface="Century Gothic" panose="020B0502020202020204" pitchFamily="34" charset="0"/>
                <a:cs typeface="Arial" pitchFamily="34" charset="0"/>
              </a:rPr>
              <a:t> </a:t>
            </a:r>
            <a:endParaRPr lang="en-US" sz="2000" dirty="0">
              <a:solidFill>
                <a:srgbClr val="C00000"/>
              </a:solidFill>
              <a:latin typeface="Century Gothic" panose="020B0502020202020204" pitchFamily="34" charset="0"/>
              <a:cs typeface="Arial" pitchFamily="34" charset="0"/>
            </a:endParaRPr>
          </a:p>
        </p:txBody>
      </p:sp>
    </p:spTree>
    <p:extLst>
      <p:ext uri="{BB962C8B-B14F-4D97-AF65-F5344CB8AC3E}">
        <p14:creationId xmlns:p14="http://schemas.microsoft.com/office/powerpoint/2010/main" val="14066179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1 Título"/>
          <p:cNvSpPr>
            <a:spLocks noGrp="1"/>
          </p:cNvSpPr>
          <p:nvPr>
            <p:ph type="title"/>
          </p:nvPr>
        </p:nvSpPr>
        <p:spPr>
          <a:xfrm>
            <a:off x="37381" y="301492"/>
            <a:ext cx="8396578" cy="500383"/>
          </a:xfrm>
        </p:spPr>
        <p:txBody>
          <a:bodyPr>
            <a:noAutofit/>
          </a:bodyPr>
          <a:lstStyle/>
          <a:p>
            <a:r>
              <a:rPr lang="es-MX" sz="2000" dirty="0">
                <a:solidFill>
                  <a:srgbClr val="C00000"/>
                </a:solidFill>
                <a:latin typeface="Century Gothic" panose="020B0502020202020204" pitchFamily="34" charset="0"/>
                <a:cs typeface="Arial" pitchFamily="34" charset="0"/>
              </a:rPr>
              <a:t>El </a:t>
            </a:r>
            <a:r>
              <a:rPr lang="es-MX" sz="2000" dirty="0" smtClean="0">
                <a:solidFill>
                  <a:srgbClr val="C00000"/>
                </a:solidFill>
                <a:latin typeface="Century Gothic" panose="020B0502020202020204" pitchFamily="34" charset="0"/>
                <a:cs typeface="Arial" pitchFamily="34" charset="0"/>
              </a:rPr>
              <a:t>63.74% </a:t>
            </a:r>
            <a:r>
              <a:rPr lang="es-MX" sz="2000" dirty="0">
                <a:solidFill>
                  <a:srgbClr val="C00000"/>
                </a:solidFill>
                <a:latin typeface="Century Gothic" panose="020B0502020202020204" pitchFamily="34" charset="0"/>
                <a:cs typeface="Arial" pitchFamily="34" charset="0"/>
              </a:rPr>
              <a:t>de la cartera </a:t>
            </a:r>
            <a:r>
              <a:rPr lang="es-MX" sz="2000" dirty="0" smtClean="0">
                <a:solidFill>
                  <a:srgbClr val="C00000"/>
                </a:solidFill>
                <a:latin typeface="Century Gothic" panose="020B0502020202020204" pitchFamily="34" charset="0"/>
                <a:cs typeface="Arial" pitchFamily="34" charset="0"/>
              </a:rPr>
              <a:t>del </a:t>
            </a:r>
            <a:r>
              <a:rPr lang="es-MX" sz="2000" dirty="0">
                <a:solidFill>
                  <a:srgbClr val="C00000"/>
                </a:solidFill>
                <a:latin typeface="Century Gothic" panose="020B0502020202020204" pitchFamily="34" charset="0"/>
                <a:cs typeface="Arial" pitchFamily="34" charset="0"/>
              </a:rPr>
              <a:t>FANVIT se compone por </a:t>
            </a:r>
            <a:r>
              <a:rPr lang="es-MX" sz="2000" dirty="0" smtClean="0">
                <a:solidFill>
                  <a:srgbClr val="C00000"/>
                </a:solidFill>
                <a:latin typeface="Century Gothic" panose="020B0502020202020204" pitchFamily="34" charset="0"/>
                <a:cs typeface="Arial" pitchFamily="34" charset="0"/>
              </a:rPr>
              <a:t>instrumentos </a:t>
            </a:r>
            <a:r>
              <a:rPr lang="es-MX" sz="2000" dirty="0">
                <a:solidFill>
                  <a:srgbClr val="C00000"/>
                </a:solidFill>
                <a:latin typeface="Century Gothic" panose="020B0502020202020204" pitchFamily="34" charset="0"/>
                <a:cs typeface="Arial" pitchFamily="34" charset="0"/>
              </a:rPr>
              <a:t>con </a:t>
            </a:r>
            <a:r>
              <a:rPr lang="es-MX" sz="2000" dirty="0" smtClean="0">
                <a:solidFill>
                  <a:srgbClr val="C00000"/>
                </a:solidFill>
                <a:latin typeface="Century Gothic" panose="020B0502020202020204" pitchFamily="34" charset="0"/>
                <a:cs typeface="Arial" pitchFamily="34" charset="0"/>
              </a:rPr>
              <a:t>calificación AAA, el 21.83% AA y el 4.33% A.</a:t>
            </a:r>
            <a:r>
              <a:rPr lang="es-MX" sz="2000" dirty="0">
                <a:solidFill>
                  <a:srgbClr val="C00000"/>
                </a:solidFill>
                <a:latin typeface="Century Gothic" panose="020B0502020202020204" pitchFamily="34" charset="0"/>
                <a:cs typeface="Arial" pitchFamily="34" charset="0"/>
              </a:rPr>
              <a:t/>
            </a:r>
            <a:br>
              <a:rPr lang="es-MX" sz="2000" dirty="0">
                <a:solidFill>
                  <a:srgbClr val="C00000"/>
                </a:solidFill>
                <a:latin typeface="Century Gothic" panose="020B0502020202020204" pitchFamily="34" charset="0"/>
                <a:cs typeface="Arial" pitchFamily="34" charset="0"/>
              </a:rPr>
            </a:br>
            <a:r>
              <a:rPr lang="es-MX" sz="2000" dirty="0" smtClean="0">
                <a:solidFill>
                  <a:srgbClr val="C00000"/>
                </a:solidFill>
                <a:latin typeface="Century Gothic" panose="020B0502020202020204" pitchFamily="34" charset="0"/>
                <a:cs typeface="Arial" pitchFamily="34" charset="0"/>
              </a:rPr>
              <a:t> </a:t>
            </a:r>
            <a:endParaRPr lang="en-US" sz="2000" dirty="0">
              <a:solidFill>
                <a:srgbClr val="C00000"/>
              </a:solidFill>
              <a:latin typeface="Century Gothic" panose="020B0502020202020204" pitchFamily="34" charset="0"/>
              <a:cs typeface="Arial" pitchFamily="34" charset="0"/>
            </a:endParaRPr>
          </a:p>
        </p:txBody>
      </p:sp>
      <p:sp>
        <p:nvSpPr>
          <p:cNvPr id="10" name="1 Marcador de número de diapositiva"/>
          <p:cNvSpPr>
            <a:spLocks noGrp="1"/>
          </p:cNvSpPr>
          <p:nvPr>
            <p:ph type="sldNum" sz="quarter" idx="12"/>
          </p:nvPr>
        </p:nvSpPr>
        <p:spPr>
          <a:xfrm>
            <a:off x="8644669" y="6492875"/>
            <a:ext cx="520810" cy="365125"/>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44</a:t>
            </a:fld>
            <a:endParaRPr lang="es-ES" dirty="0">
              <a:solidFill>
                <a:prstClr val="black"/>
              </a:solidFill>
              <a:latin typeface="Century Gothic" panose="020B0502020202020204" pitchFamily="34" charset="0"/>
              <a:cs typeface="Arial" pitchFamily="34" charset="0"/>
            </a:endParaRPr>
          </a:p>
        </p:txBody>
      </p:sp>
      <p:pic>
        <p:nvPicPr>
          <p:cNvPr id="2" name="Imagen 1"/>
          <p:cNvPicPr>
            <a:picLocks noChangeAspect="1"/>
          </p:cNvPicPr>
          <p:nvPr/>
        </p:nvPicPr>
        <p:blipFill>
          <a:blip r:embed="rId2"/>
          <a:stretch>
            <a:fillRect/>
          </a:stretch>
        </p:blipFill>
        <p:spPr>
          <a:xfrm>
            <a:off x="2035708" y="801875"/>
            <a:ext cx="4232088" cy="5910056"/>
          </a:xfrm>
          <a:prstGeom prst="rect">
            <a:avLst/>
          </a:prstGeom>
        </p:spPr>
      </p:pic>
    </p:spTree>
    <p:extLst>
      <p:ext uri="{BB962C8B-B14F-4D97-AF65-F5344CB8AC3E}">
        <p14:creationId xmlns:p14="http://schemas.microsoft.com/office/powerpoint/2010/main" val="5159435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1 Título"/>
          <p:cNvSpPr>
            <a:spLocks noGrp="1"/>
          </p:cNvSpPr>
          <p:nvPr>
            <p:ph type="title"/>
          </p:nvPr>
        </p:nvSpPr>
        <p:spPr>
          <a:xfrm>
            <a:off x="37381" y="0"/>
            <a:ext cx="8396578" cy="801875"/>
          </a:xfrm>
        </p:spPr>
        <p:txBody>
          <a:bodyPr>
            <a:noAutofit/>
          </a:bodyPr>
          <a:lstStyle/>
          <a:p>
            <a:r>
              <a:rPr lang="es-MX" sz="2000" dirty="0">
                <a:solidFill>
                  <a:srgbClr val="C00000"/>
                </a:solidFill>
                <a:latin typeface="Century Gothic" panose="020B0502020202020204" pitchFamily="34" charset="0"/>
                <a:cs typeface="Arial" pitchFamily="34" charset="0"/>
              </a:rPr>
              <a:t>El </a:t>
            </a:r>
            <a:r>
              <a:rPr lang="es-MX" sz="2000" dirty="0" smtClean="0">
                <a:solidFill>
                  <a:srgbClr val="C00000"/>
                </a:solidFill>
                <a:latin typeface="Century Gothic" panose="020B0502020202020204" pitchFamily="34" charset="0"/>
                <a:cs typeface="Arial" pitchFamily="34" charset="0"/>
              </a:rPr>
              <a:t>63.74% </a:t>
            </a:r>
            <a:r>
              <a:rPr lang="es-MX" sz="2000" dirty="0">
                <a:solidFill>
                  <a:srgbClr val="C00000"/>
                </a:solidFill>
                <a:latin typeface="Century Gothic" panose="020B0502020202020204" pitchFamily="34" charset="0"/>
                <a:cs typeface="Arial" pitchFamily="34" charset="0"/>
              </a:rPr>
              <a:t>de la cartera </a:t>
            </a:r>
            <a:r>
              <a:rPr lang="es-MX" sz="2000" dirty="0" smtClean="0">
                <a:solidFill>
                  <a:srgbClr val="C00000"/>
                </a:solidFill>
                <a:latin typeface="Century Gothic" panose="020B0502020202020204" pitchFamily="34" charset="0"/>
                <a:cs typeface="Arial" pitchFamily="34" charset="0"/>
              </a:rPr>
              <a:t>del </a:t>
            </a:r>
            <a:r>
              <a:rPr lang="es-MX" sz="2000" dirty="0">
                <a:solidFill>
                  <a:srgbClr val="C00000"/>
                </a:solidFill>
                <a:latin typeface="Century Gothic" panose="020B0502020202020204" pitchFamily="34" charset="0"/>
                <a:cs typeface="Arial" pitchFamily="34" charset="0"/>
              </a:rPr>
              <a:t>FANVIT se compone por </a:t>
            </a:r>
            <a:r>
              <a:rPr lang="es-MX" sz="2000" dirty="0" smtClean="0">
                <a:solidFill>
                  <a:srgbClr val="C00000"/>
                </a:solidFill>
                <a:latin typeface="Century Gothic" panose="020B0502020202020204" pitchFamily="34" charset="0"/>
                <a:cs typeface="Arial" pitchFamily="34" charset="0"/>
              </a:rPr>
              <a:t>instrumentos </a:t>
            </a:r>
            <a:r>
              <a:rPr lang="es-MX" sz="2000" dirty="0">
                <a:solidFill>
                  <a:srgbClr val="C00000"/>
                </a:solidFill>
                <a:latin typeface="Century Gothic" panose="020B0502020202020204" pitchFamily="34" charset="0"/>
                <a:cs typeface="Arial" pitchFamily="34" charset="0"/>
              </a:rPr>
              <a:t>con </a:t>
            </a:r>
            <a:r>
              <a:rPr lang="es-MX" sz="2000" dirty="0" smtClean="0">
                <a:solidFill>
                  <a:srgbClr val="C00000"/>
                </a:solidFill>
                <a:latin typeface="Century Gothic" panose="020B0502020202020204" pitchFamily="34" charset="0"/>
                <a:cs typeface="Arial" pitchFamily="34" charset="0"/>
              </a:rPr>
              <a:t>calificación AAA, el 21.83% AA y el 4.33% A.</a:t>
            </a:r>
            <a:endParaRPr lang="en-US" sz="2000" dirty="0">
              <a:solidFill>
                <a:srgbClr val="C00000"/>
              </a:solidFill>
              <a:latin typeface="Century Gothic" panose="020B0502020202020204" pitchFamily="34" charset="0"/>
              <a:cs typeface="Arial" pitchFamily="34" charset="0"/>
            </a:endParaRPr>
          </a:p>
        </p:txBody>
      </p:sp>
      <p:sp>
        <p:nvSpPr>
          <p:cNvPr id="10" name="1 Marcador de número de diapositiva"/>
          <p:cNvSpPr>
            <a:spLocks noGrp="1"/>
          </p:cNvSpPr>
          <p:nvPr>
            <p:ph type="sldNum" sz="quarter" idx="12"/>
          </p:nvPr>
        </p:nvSpPr>
        <p:spPr>
          <a:xfrm>
            <a:off x="8623190" y="6467619"/>
            <a:ext cx="520810" cy="365125"/>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45</a:t>
            </a:fld>
            <a:endParaRPr lang="es-ES" dirty="0">
              <a:solidFill>
                <a:prstClr val="black"/>
              </a:solidFill>
              <a:latin typeface="Century Gothic" panose="020B0502020202020204" pitchFamily="34" charset="0"/>
              <a:cs typeface="Arial" pitchFamily="34" charset="0"/>
            </a:endParaRPr>
          </a:p>
        </p:txBody>
      </p:sp>
      <p:pic>
        <p:nvPicPr>
          <p:cNvPr id="3" name="Imagen 2"/>
          <p:cNvPicPr>
            <a:picLocks noChangeAspect="1"/>
          </p:cNvPicPr>
          <p:nvPr/>
        </p:nvPicPr>
        <p:blipFill>
          <a:blip r:embed="rId2"/>
          <a:stretch>
            <a:fillRect/>
          </a:stretch>
        </p:blipFill>
        <p:spPr>
          <a:xfrm>
            <a:off x="2354426" y="860162"/>
            <a:ext cx="3777163" cy="5790020"/>
          </a:xfrm>
          <a:prstGeom prst="rect">
            <a:avLst/>
          </a:prstGeom>
        </p:spPr>
      </p:pic>
    </p:spTree>
    <p:extLst>
      <p:ext uri="{BB962C8B-B14F-4D97-AF65-F5344CB8AC3E}">
        <p14:creationId xmlns:p14="http://schemas.microsoft.com/office/powerpoint/2010/main" val="39800357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1 Marcador de número de diapositiva"/>
          <p:cNvSpPr>
            <a:spLocks noGrp="1"/>
          </p:cNvSpPr>
          <p:nvPr>
            <p:ph type="sldNum" sz="quarter" idx="12"/>
          </p:nvPr>
        </p:nvSpPr>
        <p:spPr>
          <a:xfrm>
            <a:off x="8623190" y="6492875"/>
            <a:ext cx="520810" cy="365125"/>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46</a:t>
            </a:fld>
            <a:endParaRPr lang="es-ES" dirty="0">
              <a:solidFill>
                <a:prstClr val="black"/>
              </a:solidFill>
              <a:latin typeface="Century Gothic" panose="020B0502020202020204" pitchFamily="34" charset="0"/>
              <a:cs typeface="Arial" pitchFamily="34" charset="0"/>
            </a:endParaRPr>
          </a:p>
        </p:txBody>
      </p:sp>
      <p:sp>
        <p:nvSpPr>
          <p:cNvPr id="6" name="1 Título"/>
          <p:cNvSpPr txBox="1">
            <a:spLocks/>
          </p:cNvSpPr>
          <p:nvPr/>
        </p:nvSpPr>
        <p:spPr>
          <a:xfrm>
            <a:off x="189781" y="0"/>
            <a:ext cx="8396578" cy="95427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dirty="0">
                <a:solidFill>
                  <a:srgbClr val="C00000"/>
                </a:solidFill>
                <a:latin typeface="Century Gothic" panose="020B0502020202020204" pitchFamily="34" charset="0"/>
                <a:cs typeface="Arial" pitchFamily="34" charset="0"/>
              </a:rPr>
              <a:t>El 62.73% de la cartera del FANVIT se compone por instrumentos con calificación AAA, el 29.38% AA y el 3.83% A</a:t>
            </a:r>
            <a:r>
              <a:rPr lang="es-MX" sz="2000" dirty="0" smtClean="0">
                <a:solidFill>
                  <a:srgbClr val="C00000"/>
                </a:solidFill>
                <a:latin typeface="Century Gothic" panose="020B0502020202020204" pitchFamily="34" charset="0"/>
                <a:cs typeface="Arial" pitchFamily="34" charset="0"/>
              </a:rPr>
              <a:t>.</a:t>
            </a:r>
            <a:endParaRPr lang="en-US" sz="2000" dirty="0">
              <a:solidFill>
                <a:srgbClr val="C00000"/>
              </a:solidFill>
              <a:latin typeface="Century Gothic" panose="020B0502020202020204" pitchFamily="34" charset="0"/>
              <a:cs typeface="Arial" pitchFamily="34" charset="0"/>
            </a:endParaRPr>
          </a:p>
        </p:txBody>
      </p:sp>
      <p:pic>
        <p:nvPicPr>
          <p:cNvPr id="3" name="Imagen 2"/>
          <p:cNvPicPr>
            <a:picLocks noChangeAspect="1"/>
          </p:cNvPicPr>
          <p:nvPr/>
        </p:nvPicPr>
        <p:blipFill>
          <a:blip r:embed="rId2"/>
          <a:stretch>
            <a:fillRect/>
          </a:stretch>
        </p:blipFill>
        <p:spPr>
          <a:xfrm>
            <a:off x="2514520" y="954275"/>
            <a:ext cx="3577356" cy="5672768"/>
          </a:xfrm>
          <a:prstGeom prst="rect">
            <a:avLst/>
          </a:prstGeom>
        </p:spPr>
      </p:pic>
    </p:spTree>
    <p:extLst>
      <p:ext uri="{BB962C8B-B14F-4D97-AF65-F5344CB8AC3E}">
        <p14:creationId xmlns:p14="http://schemas.microsoft.com/office/powerpoint/2010/main" val="10308891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1 Título"/>
          <p:cNvSpPr>
            <a:spLocks noGrp="1"/>
          </p:cNvSpPr>
          <p:nvPr>
            <p:ph type="title"/>
          </p:nvPr>
        </p:nvSpPr>
        <p:spPr>
          <a:xfrm>
            <a:off x="37381" y="0"/>
            <a:ext cx="8396578" cy="801875"/>
          </a:xfrm>
        </p:spPr>
        <p:txBody>
          <a:bodyPr>
            <a:noAutofit/>
          </a:bodyPr>
          <a:lstStyle/>
          <a:p>
            <a:r>
              <a:rPr lang="es-MX" sz="2000" dirty="0">
                <a:solidFill>
                  <a:srgbClr val="C00000"/>
                </a:solidFill>
                <a:latin typeface="Century Gothic" panose="020B0502020202020204" pitchFamily="34" charset="0"/>
                <a:cs typeface="Arial" pitchFamily="34" charset="0"/>
              </a:rPr>
              <a:t>El 62.73% de la cartera del FANVIT se compone por instrumentos con calificación AAA, el 29.38% AA y el 3.83% A</a:t>
            </a:r>
            <a:r>
              <a:rPr lang="es-MX" sz="2000" dirty="0" smtClean="0">
                <a:solidFill>
                  <a:srgbClr val="C00000"/>
                </a:solidFill>
                <a:latin typeface="Century Gothic" panose="020B0502020202020204" pitchFamily="34" charset="0"/>
                <a:cs typeface="Arial" pitchFamily="34" charset="0"/>
              </a:rPr>
              <a:t>.</a:t>
            </a:r>
            <a:endParaRPr lang="en-US" sz="2000" dirty="0">
              <a:solidFill>
                <a:srgbClr val="C00000"/>
              </a:solidFill>
              <a:latin typeface="Century Gothic" panose="020B0502020202020204" pitchFamily="34" charset="0"/>
              <a:cs typeface="Arial" pitchFamily="34" charset="0"/>
            </a:endParaRPr>
          </a:p>
        </p:txBody>
      </p:sp>
      <p:sp>
        <p:nvSpPr>
          <p:cNvPr id="10" name="1 Marcador de número de diapositiva"/>
          <p:cNvSpPr>
            <a:spLocks noGrp="1"/>
          </p:cNvSpPr>
          <p:nvPr>
            <p:ph type="sldNum" sz="quarter" idx="12"/>
          </p:nvPr>
        </p:nvSpPr>
        <p:spPr>
          <a:xfrm>
            <a:off x="8623190" y="6492875"/>
            <a:ext cx="520810" cy="365125"/>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47</a:t>
            </a:fld>
            <a:endParaRPr lang="es-ES" dirty="0">
              <a:solidFill>
                <a:prstClr val="black"/>
              </a:solidFill>
              <a:latin typeface="Century Gothic" panose="020B0502020202020204" pitchFamily="34" charset="0"/>
              <a:cs typeface="Arial" pitchFamily="34" charset="0"/>
            </a:endParaRPr>
          </a:p>
        </p:txBody>
      </p:sp>
      <p:pic>
        <p:nvPicPr>
          <p:cNvPr id="3" name="Imagen 2"/>
          <p:cNvPicPr>
            <a:picLocks noChangeAspect="1"/>
          </p:cNvPicPr>
          <p:nvPr/>
        </p:nvPicPr>
        <p:blipFill>
          <a:blip r:embed="rId2"/>
          <a:stretch>
            <a:fillRect/>
          </a:stretch>
        </p:blipFill>
        <p:spPr>
          <a:xfrm>
            <a:off x="2363621" y="801875"/>
            <a:ext cx="3744098" cy="5844619"/>
          </a:xfrm>
          <a:prstGeom prst="rect">
            <a:avLst/>
          </a:prstGeom>
        </p:spPr>
      </p:pic>
    </p:spTree>
    <p:extLst>
      <p:ext uri="{BB962C8B-B14F-4D97-AF65-F5344CB8AC3E}">
        <p14:creationId xmlns:p14="http://schemas.microsoft.com/office/powerpoint/2010/main" val="34723300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1 Título"/>
          <p:cNvSpPr>
            <a:spLocks noGrp="1"/>
          </p:cNvSpPr>
          <p:nvPr>
            <p:ph type="title"/>
          </p:nvPr>
        </p:nvSpPr>
        <p:spPr>
          <a:xfrm>
            <a:off x="37381" y="0"/>
            <a:ext cx="8396578" cy="801875"/>
          </a:xfrm>
        </p:spPr>
        <p:txBody>
          <a:bodyPr>
            <a:noAutofit/>
          </a:bodyPr>
          <a:lstStyle/>
          <a:p>
            <a:r>
              <a:rPr lang="es-MX" sz="2000" dirty="0">
                <a:solidFill>
                  <a:srgbClr val="C00000"/>
                </a:solidFill>
                <a:latin typeface="Century Gothic" panose="020B0502020202020204" pitchFamily="34" charset="0"/>
                <a:cs typeface="Arial" pitchFamily="34" charset="0"/>
              </a:rPr>
              <a:t>El 62.73% de la cartera del FANVIT se compone por instrumentos con calificación AAA, el 29.38% AA y el 3.83% A</a:t>
            </a:r>
            <a:r>
              <a:rPr lang="es-MX" sz="2000" dirty="0" smtClean="0">
                <a:solidFill>
                  <a:srgbClr val="C00000"/>
                </a:solidFill>
                <a:latin typeface="Century Gothic" panose="020B0502020202020204" pitchFamily="34" charset="0"/>
                <a:cs typeface="Arial" pitchFamily="34" charset="0"/>
              </a:rPr>
              <a:t>.</a:t>
            </a:r>
            <a:endParaRPr lang="en-US" sz="2000" dirty="0">
              <a:solidFill>
                <a:srgbClr val="C00000"/>
              </a:solidFill>
              <a:latin typeface="Century Gothic" panose="020B0502020202020204" pitchFamily="34" charset="0"/>
              <a:cs typeface="Arial" pitchFamily="34" charset="0"/>
            </a:endParaRPr>
          </a:p>
        </p:txBody>
      </p:sp>
      <p:sp>
        <p:nvSpPr>
          <p:cNvPr id="10" name="1 Marcador de número de diapositiva"/>
          <p:cNvSpPr>
            <a:spLocks noGrp="1"/>
          </p:cNvSpPr>
          <p:nvPr>
            <p:ph type="sldNum" sz="quarter" idx="12"/>
          </p:nvPr>
        </p:nvSpPr>
        <p:spPr>
          <a:xfrm>
            <a:off x="8613383" y="6416200"/>
            <a:ext cx="520810" cy="365125"/>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48</a:t>
            </a:fld>
            <a:endParaRPr lang="es-ES" dirty="0">
              <a:solidFill>
                <a:prstClr val="black"/>
              </a:solidFill>
              <a:latin typeface="Century Gothic" panose="020B0502020202020204" pitchFamily="34" charset="0"/>
              <a:cs typeface="Arial" pitchFamily="34" charset="0"/>
            </a:endParaRPr>
          </a:p>
        </p:txBody>
      </p:sp>
      <p:pic>
        <p:nvPicPr>
          <p:cNvPr id="2" name="Imagen 1"/>
          <p:cNvPicPr>
            <a:picLocks noChangeAspect="1"/>
          </p:cNvPicPr>
          <p:nvPr/>
        </p:nvPicPr>
        <p:blipFill>
          <a:blip r:embed="rId2"/>
          <a:stretch>
            <a:fillRect/>
          </a:stretch>
        </p:blipFill>
        <p:spPr>
          <a:xfrm>
            <a:off x="2657514" y="801875"/>
            <a:ext cx="3981116" cy="5796888"/>
          </a:xfrm>
          <a:prstGeom prst="rect">
            <a:avLst/>
          </a:prstGeom>
        </p:spPr>
      </p:pic>
    </p:spTree>
    <p:extLst>
      <p:ext uri="{BB962C8B-B14F-4D97-AF65-F5344CB8AC3E}">
        <p14:creationId xmlns:p14="http://schemas.microsoft.com/office/powerpoint/2010/main" val="35721856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1 Título"/>
          <p:cNvSpPr>
            <a:spLocks noGrp="1"/>
          </p:cNvSpPr>
          <p:nvPr>
            <p:ph type="title"/>
          </p:nvPr>
        </p:nvSpPr>
        <p:spPr>
          <a:xfrm>
            <a:off x="33781" y="183429"/>
            <a:ext cx="7680158" cy="500383"/>
          </a:xfrm>
        </p:spPr>
        <p:txBody>
          <a:bodyPr>
            <a:noAutofit/>
          </a:bodyPr>
          <a:lstStyle/>
          <a:p>
            <a:r>
              <a:rPr lang="es-MX" sz="2000" dirty="0" smtClean="0">
                <a:solidFill>
                  <a:srgbClr val="C00000"/>
                </a:solidFill>
                <a:latin typeface="Century Gothic" panose="020B0502020202020204" pitchFamily="34" charset="0"/>
                <a:cs typeface="Arial" pitchFamily="34" charset="0"/>
              </a:rPr>
              <a:t>Composición de la cartera del FINVIT</a:t>
            </a:r>
            <a:endParaRPr lang="en-US" sz="2000" dirty="0">
              <a:solidFill>
                <a:srgbClr val="C00000"/>
              </a:solidFill>
              <a:latin typeface="Century Gothic" panose="020B0502020202020204" pitchFamily="34" charset="0"/>
              <a:cs typeface="Arial" pitchFamily="34" charset="0"/>
            </a:endParaRPr>
          </a:p>
        </p:txBody>
      </p:sp>
      <p:sp>
        <p:nvSpPr>
          <p:cNvPr id="5" name="2 Marcador de contenido"/>
          <p:cNvSpPr>
            <a:spLocks noGrp="1"/>
          </p:cNvSpPr>
          <p:nvPr>
            <p:ph idx="1"/>
          </p:nvPr>
        </p:nvSpPr>
        <p:spPr>
          <a:xfrm>
            <a:off x="1589964" y="946205"/>
            <a:ext cx="5852754" cy="339915"/>
          </a:xfrm>
        </p:spPr>
        <p:txBody>
          <a:bodyPr>
            <a:noAutofit/>
          </a:bodyPr>
          <a:lstStyle/>
          <a:p>
            <a:pPr marL="0" indent="0" algn="ctr">
              <a:spcBef>
                <a:spcPct val="0"/>
              </a:spcBef>
              <a:spcAft>
                <a:spcPts val="1000"/>
              </a:spcAft>
              <a:buClr>
                <a:srgbClr val="CD0000"/>
              </a:buClr>
              <a:buSzPct val="110000"/>
              <a:buNone/>
            </a:pPr>
            <a:r>
              <a:rPr lang="es-MX" altLang="en-US" sz="1400" dirty="0" smtClean="0">
                <a:latin typeface="Century Gothic" panose="020B0502020202020204" pitchFamily="34" charset="0"/>
                <a:ea typeface="Myriad Pro"/>
                <a:cs typeface="Times New Roman" pitchFamily="18" charset="0"/>
              </a:rPr>
              <a:t>Composición de la cartera</a:t>
            </a:r>
            <a:endParaRPr lang="es-MX" altLang="en-US" sz="1400" dirty="0">
              <a:latin typeface="Century Gothic" panose="020B0502020202020204" pitchFamily="34" charset="0"/>
              <a:ea typeface="Myriad Pro"/>
              <a:cs typeface="Times New Roman" pitchFamily="18" charset="0"/>
            </a:endParaRPr>
          </a:p>
        </p:txBody>
      </p:sp>
      <p:sp>
        <p:nvSpPr>
          <p:cNvPr id="8" name="1 Marcador de número de diapositiva"/>
          <p:cNvSpPr txBox="1">
            <a:spLocks/>
          </p:cNvSpPr>
          <p:nvPr/>
        </p:nvSpPr>
        <p:spPr>
          <a:xfrm>
            <a:off x="8607566" y="6572376"/>
            <a:ext cx="572946" cy="313009"/>
          </a:xfrm>
          <a:prstGeom prst="rect">
            <a:avLst/>
          </a:prstGeom>
        </p:spPr>
        <p:txBody>
          <a:bodyPr vert="horz" lIns="81949" tIns="40973" rIns="81949" bIns="40973" rtlCol="0" anchor="ctr"/>
          <a:lstStyle>
            <a:defPPr>
              <a:defRPr lang="en-US"/>
            </a:defPPr>
            <a:lvl1pPr marL="0" algn="r" defTabSz="913881" rtl="0" eaLnBrk="1" latinLnBrk="0" hangingPunct="1">
              <a:defRPr sz="1200" b="0" i="0" kern="1200">
                <a:solidFill>
                  <a:schemeClr val="tx1">
                    <a:tint val="75000"/>
                  </a:schemeClr>
                </a:solidFill>
                <a:latin typeface="Myriad Pro"/>
                <a:ea typeface="+mn-ea"/>
                <a:cs typeface="Myriad Pro"/>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49</a:t>
            </a:fld>
            <a:endParaRPr lang="es-ES" dirty="0">
              <a:solidFill>
                <a:prstClr val="black"/>
              </a:solidFill>
              <a:latin typeface="Century Gothic" panose="020B0502020202020204" pitchFamily="34" charset="0"/>
              <a:cs typeface="Arial" pitchFamily="34" charset="0"/>
            </a:endParaRPr>
          </a:p>
        </p:txBody>
      </p:sp>
      <p:graphicFrame>
        <p:nvGraphicFramePr>
          <p:cNvPr id="6" name="Objeto 5"/>
          <p:cNvGraphicFramePr>
            <a:graphicFrameLocks noChangeAspect="1"/>
          </p:cNvGraphicFramePr>
          <p:nvPr>
            <p:extLst>
              <p:ext uri="{D42A27DB-BD31-4B8C-83A1-F6EECF244321}">
                <p14:modId xmlns:p14="http://schemas.microsoft.com/office/powerpoint/2010/main" val="4148405863"/>
              </p:ext>
            </p:extLst>
          </p:nvPr>
        </p:nvGraphicFramePr>
        <p:xfrm>
          <a:off x="33781" y="1286121"/>
          <a:ext cx="9110219" cy="5177432"/>
        </p:xfrm>
        <a:graphic>
          <a:graphicData uri="http://schemas.openxmlformats.org/presentationml/2006/ole">
            <mc:AlternateContent xmlns:mc="http://schemas.openxmlformats.org/markup-compatibility/2006">
              <mc:Choice xmlns:v="urn:schemas-microsoft-com:vml" Requires="v">
                <p:oleObj spid="_x0000_s7261" name="Worksheet" r:id="rId3" imgW="10582200" imgH="6115010" progId="Excel.Sheet.12">
                  <p:embed/>
                </p:oleObj>
              </mc:Choice>
              <mc:Fallback>
                <p:oleObj name="Worksheet" r:id="rId3" imgW="10582200" imgH="6115010" progId="Excel.Sheet.12">
                  <p:embed/>
                  <p:pic>
                    <p:nvPicPr>
                      <p:cNvPr id="0" name=""/>
                      <p:cNvPicPr/>
                      <p:nvPr/>
                    </p:nvPicPr>
                    <p:blipFill>
                      <a:blip r:embed="rId4"/>
                      <a:stretch>
                        <a:fillRect/>
                      </a:stretch>
                    </p:blipFill>
                    <p:spPr>
                      <a:xfrm>
                        <a:off x="33781" y="1286121"/>
                        <a:ext cx="9110219" cy="5177432"/>
                      </a:xfrm>
                      <a:prstGeom prst="rect">
                        <a:avLst/>
                      </a:prstGeom>
                    </p:spPr>
                  </p:pic>
                </p:oleObj>
              </mc:Fallback>
            </mc:AlternateContent>
          </a:graphicData>
        </a:graphic>
      </p:graphicFrame>
    </p:spTree>
    <p:extLst>
      <p:ext uri="{BB962C8B-B14F-4D97-AF65-F5344CB8AC3E}">
        <p14:creationId xmlns:p14="http://schemas.microsoft.com/office/powerpoint/2010/main" val="27105121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2 Marcador de contenido"/>
          <p:cNvSpPr>
            <a:spLocks noGrp="1"/>
          </p:cNvSpPr>
          <p:nvPr>
            <p:ph idx="1"/>
          </p:nvPr>
        </p:nvSpPr>
        <p:spPr>
          <a:xfrm>
            <a:off x="319095" y="1309691"/>
            <a:ext cx="8499467" cy="425281"/>
          </a:xfrm>
        </p:spPr>
        <p:txBody>
          <a:bodyPr>
            <a:normAutofit/>
          </a:bodyPr>
          <a:lstStyle/>
          <a:p>
            <a:pPr marL="177800" indent="-177800">
              <a:buFont typeface="Arial" pitchFamily="34" charset="0"/>
              <a:buChar char="•"/>
            </a:pPr>
            <a:r>
              <a:rPr lang="es-MX" sz="1400" b="0" dirty="0" smtClean="0">
                <a:latin typeface="Century Gothic" panose="020B0502020202020204" pitchFamily="34" charset="0"/>
              </a:rPr>
              <a:t>A partir del 11 de julio de 2014, se han tenido las siguientes aportaciones al FANVIT:</a:t>
            </a:r>
          </a:p>
          <a:p>
            <a:pPr marL="285750" indent="-285750">
              <a:buFont typeface="Arial" pitchFamily="34" charset="0"/>
              <a:buChar char="•"/>
            </a:pPr>
            <a:endParaRPr lang="es-MX" sz="1400" b="0" dirty="0">
              <a:latin typeface="Century Gothic" panose="020B0502020202020204" pitchFamily="34" charset="0"/>
            </a:endParaRPr>
          </a:p>
          <a:p>
            <a:pPr marL="285750" indent="-285750">
              <a:buFont typeface="Arial" pitchFamily="34" charset="0"/>
              <a:buChar char="•"/>
            </a:pPr>
            <a:endParaRPr lang="es-MX" sz="1400" b="0" dirty="0" smtClean="0">
              <a:latin typeface="Century Gothic" panose="020B0502020202020204" pitchFamily="34" charset="0"/>
            </a:endParaRPr>
          </a:p>
          <a:p>
            <a:pPr marL="285750" indent="-285750">
              <a:buFont typeface="Arial" pitchFamily="34" charset="0"/>
              <a:buChar char="•"/>
            </a:pPr>
            <a:endParaRPr lang="es-MX" sz="1400" b="0" dirty="0">
              <a:latin typeface="Century Gothic" panose="020B0502020202020204" pitchFamily="34" charset="0"/>
            </a:endParaRPr>
          </a:p>
          <a:p>
            <a:pPr marL="285750" indent="-285750">
              <a:buFont typeface="Arial" pitchFamily="34" charset="0"/>
              <a:buChar char="•"/>
            </a:pPr>
            <a:endParaRPr lang="es-MX" sz="1400" b="0" dirty="0" smtClean="0">
              <a:latin typeface="Century Gothic" panose="020B0502020202020204" pitchFamily="34" charset="0"/>
            </a:endParaRPr>
          </a:p>
          <a:p>
            <a:pPr marL="0" indent="0">
              <a:buNone/>
            </a:pPr>
            <a:endParaRPr lang="es-MX" sz="1400" b="0" dirty="0">
              <a:latin typeface="Century Gothic" panose="020B0502020202020204" pitchFamily="34" charset="0"/>
            </a:endParaRPr>
          </a:p>
          <a:p>
            <a:pPr marL="285750" indent="-285750">
              <a:buFont typeface="Arial" pitchFamily="34" charset="0"/>
              <a:buChar char="•"/>
            </a:pPr>
            <a:endParaRPr lang="es-MX" sz="1400" b="0" dirty="0" smtClean="0">
              <a:latin typeface="Century Gothic" panose="020B0502020202020204" pitchFamily="34" charset="0"/>
            </a:endParaRPr>
          </a:p>
          <a:p>
            <a:pPr marL="285750" indent="-285750">
              <a:buFont typeface="Arial" pitchFamily="34" charset="0"/>
              <a:buChar char="•"/>
            </a:pPr>
            <a:endParaRPr lang="es-MX" sz="1400" b="0" dirty="0">
              <a:latin typeface="Century Gothic" panose="020B0502020202020204" pitchFamily="34" charset="0"/>
            </a:endParaRPr>
          </a:p>
        </p:txBody>
      </p:sp>
      <p:sp>
        <p:nvSpPr>
          <p:cNvPr id="8" name="1 Título"/>
          <p:cNvSpPr>
            <a:spLocks noGrp="1"/>
          </p:cNvSpPr>
          <p:nvPr>
            <p:ph type="title"/>
          </p:nvPr>
        </p:nvSpPr>
        <p:spPr>
          <a:xfrm>
            <a:off x="0" y="164175"/>
            <a:ext cx="7771701" cy="742950"/>
          </a:xfrm>
        </p:spPr>
        <p:txBody>
          <a:bodyPr>
            <a:noAutofit/>
          </a:bodyPr>
          <a:lstStyle/>
          <a:p>
            <a:r>
              <a:rPr lang="es-MX" sz="2000" dirty="0" smtClean="0">
                <a:latin typeface="Century Gothic" panose="020B0502020202020204" pitchFamily="34" charset="0"/>
              </a:rPr>
              <a:t>Los activos bajo gestión del FANVIT han permanecido sin cambios desde septiembre de 2015: $50,360 millones</a:t>
            </a:r>
            <a:endParaRPr lang="es-MX" sz="2000" dirty="0">
              <a:latin typeface="Century Gothic" panose="020B0502020202020204" pitchFamily="34" charset="0"/>
            </a:endParaRPr>
          </a:p>
        </p:txBody>
      </p:sp>
      <p:graphicFrame>
        <p:nvGraphicFramePr>
          <p:cNvPr id="3" name="2 Tabla"/>
          <p:cNvGraphicFramePr>
            <a:graphicFrameLocks noGrp="1"/>
          </p:cNvGraphicFramePr>
          <p:nvPr>
            <p:extLst>
              <p:ext uri="{D42A27DB-BD31-4B8C-83A1-F6EECF244321}">
                <p14:modId xmlns:p14="http://schemas.microsoft.com/office/powerpoint/2010/main" val="2910562438"/>
              </p:ext>
            </p:extLst>
          </p:nvPr>
        </p:nvGraphicFramePr>
        <p:xfrm>
          <a:off x="3190875" y="1692318"/>
          <a:ext cx="2636719" cy="5098020"/>
        </p:xfrm>
        <a:graphic>
          <a:graphicData uri="http://schemas.openxmlformats.org/drawingml/2006/table">
            <a:tbl>
              <a:tblPr/>
              <a:tblGrid>
                <a:gridCol w="1319372"/>
                <a:gridCol w="1317347"/>
              </a:tblGrid>
              <a:tr h="368869">
                <a:tc>
                  <a:txBody>
                    <a:bodyPr/>
                    <a:lstStyle/>
                    <a:p>
                      <a:pPr algn="ctr" rtl="0" fontAlgn="b"/>
                      <a:r>
                        <a:rPr lang="es-MX" sz="1400" b="1" i="0" u="none" strike="noStrike" dirty="0">
                          <a:solidFill>
                            <a:srgbClr val="000000"/>
                          </a:solidFill>
                          <a:effectLst/>
                          <a:latin typeface="Century Gothic" panose="020B0502020202020204" pitchFamily="34" charset="0"/>
                        </a:rPr>
                        <a:t>Fecha </a:t>
                      </a:r>
                    </a:p>
                  </a:txBody>
                  <a:tcPr marL="8670" marR="8670" marT="8670"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rtl="0" fontAlgn="b"/>
                      <a:r>
                        <a:rPr lang="es-MX" sz="1400" b="1" i="0" u="none" strike="noStrike" dirty="0">
                          <a:solidFill>
                            <a:srgbClr val="000000"/>
                          </a:solidFill>
                          <a:effectLst/>
                          <a:latin typeface="Century Gothic" panose="020B0502020202020204" pitchFamily="34" charset="0"/>
                        </a:rPr>
                        <a:t>Aportaciones (millones)</a:t>
                      </a:r>
                    </a:p>
                  </a:txBody>
                  <a:tcPr marL="8670" marR="8670" marT="8670"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r>
              <a:tr h="199420">
                <a:tc>
                  <a:txBody>
                    <a:bodyPr/>
                    <a:lstStyle/>
                    <a:p>
                      <a:pPr algn="ctr" rtl="0" fontAlgn="b"/>
                      <a:r>
                        <a:rPr lang="es-MX" sz="1400" b="0" i="0" u="none" strike="noStrike" dirty="0">
                          <a:solidFill>
                            <a:srgbClr val="000000"/>
                          </a:solidFill>
                          <a:effectLst/>
                          <a:latin typeface="Century Gothic" panose="020B0502020202020204" pitchFamily="34" charset="0"/>
                        </a:rPr>
                        <a:t>11/07/2014</a:t>
                      </a:r>
                    </a:p>
                  </a:txBody>
                  <a:tcPr marL="8670" marR="8670" marT="8670" marB="0" anchor="b">
                    <a:lnL>
                      <a:noFill/>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r" rtl="0" fontAlgn="b"/>
                      <a:r>
                        <a:rPr lang="es-MX" sz="1400" b="0" i="0" u="none" strike="noStrike" dirty="0">
                          <a:solidFill>
                            <a:srgbClr val="000000"/>
                          </a:solidFill>
                          <a:effectLst/>
                          <a:latin typeface="Century Gothic" panose="020B0502020202020204" pitchFamily="34" charset="0"/>
                        </a:rPr>
                        <a:t>10</a:t>
                      </a:r>
                    </a:p>
                  </a:txBody>
                  <a:tcPr marL="8670" marR="8670" marT="8670" marB="0" anchor="b">
                    <a:lnL>
                      <a:noFill/>
                    </a:lnL>
                    <a:lnR>
                      <a:noFill/>
                    </a:lnR>
                    <a:lnT w="19050" cap="flat" cmpd="sng" algn="ctr">
                      <a:solidFill>
                        <a:srgbClr val="C00000"/>
                      </a:solidFill>
                      <a:prstDash val="solid"/>
                      <a:round/>
                      <a:headEnd type="none" w="med" len="med"/>
                      <a:tailEnd type="none" w="med" len="med"/>
                    </a:lnT>
                    <a:lnB>
                      <a:noFill/>
                    </a:lnB>
                    <a:solidFill>
                      <a:srgbClr val="D9D9D9"/>
                    </a:solidFill>
                  </a:tcPr>
                </a:tc>
              </a:tr>
              <a:tr h="190749">
                <a:tc>
                  <a:txBody>
                    <a:bodyPr/>
                    <a:lstStyle/>
                    <a:p>
                      <a:pPr algn="ctr" rtl="0" fontAlgn="b"/>
                      <a:r>
                        <a:rPr lang="es-MX" sz="1400" b="0" i="0" u="none" strike="noStrike" dirty="0">
                          <a:solidFill>
                            <a:srgbClr val="000000"/>
                          </a:solidFill>
                          <a:effectLst/>
                          <a:latin typeface="Century Gothic" panose="020B0502020202020204" pitchFamily="34" charset="0"/>
                        </a:rPr>
                        <a:t>15/07/2014</a:t>
                      </a:r>
                    </a:p>
                  </a:txBody>
                  <a:tcPr marL="8670" marR="8670" marT="8670" marB="0" anchor="b">
                    <a:lnL>
                      <a:noFill/>
                    </a:lnL>
                    <a:lnR>
                      <a:noFill/>
                    </a:lnR>
                    <a:lnT>
                      <a:noFill/>
                    </a:lnT>
                    <a:lnB>
                      <a:noFill/>
                    </a:lnB>
                    <a:solidFill>
                      <a:srgbClr val="FFFFFF"/>
                    </a:solidFill>
                  </a:tcPr>
                </a:tc>
                <a:tc>
                  <a:txBody>
                    <a:bodyPr/>
                    <a:lstStyle/>
                    <a:p>
                      <a:pPr algn="r" rtl="0" fontAlgn="b"/>
                      <a:r>
                        <a:rPr lang="es-MX" sz="1400" b="0" i="0" u="none" strike="noStrike" dirty="0">
                          <a:solidFill>
                            <a:srgbClr val="000000"/>
                          </a:solidFill>
                          <a:effectLst/>
                          <a:latin typeface="Century Gothic" panose="020B0502020202020204" pitchFamily="34" charset="0"/>
                        </a:rPr>
                        <a:t>50</a:t>
                      </a:r>
                    </a:p>
                  </a:txBody>
                  <a:tcPr marL="8670" marR="8670" marT="8670" marB="0" anchor="b">
                    <a:lnL>
                      <a:noFill/>
                    </a:lnL>
                    <a:lnR>
                      <a:noFill/>
                    </a:lnR>
                    <a:lnT>
                      <a:noFill/>
                    </a:lnT>
                    <a:lnB>
                      <a:noFill/>
                    </a:lnB>
                    <a:solidFill>
                      <a:srgbClr val="FFFFFF"/>
                    </a:solidFill>
                  </a:tcPr>
                </a:tc>
              </a:tr>
              <a:tr h="190749">
                <a:tc>
                  <a:txBody>
                    <a:bodyPr/>
                    <a:lstStyle/>
                    <a:p>
                      <a:pPr algn="ctr" rtl="0" fontAlgn="b"/>
                      <a:r>
                        <a:rPr lang="es-MX" sz="1400" b="0" i="0" u="none" strike="noStrike" dirty="0">
                          <a:solidFill>
                            <a:srgbClr val="000000"/>
                          </a:solidFill>
                          <a:effectLst/>
                          <a:latin typeface="Century Gothic" panose="020B0502020202020204" pitchFamily="34" charset="0"/>
                        </a:rPr>
                        <a:t>24/07/2014</a:t>
                      </a:r>
                    </a:p>
                  </a:txBody>
                  <a:tcPr marL="8670" marR="8670" marT="8670" marB="0" anchor="b">
                    <a:lnL>
                      <a:noFill/>
                    </a:lnL>
                    <a:lnR>
                      <a:noFill/>
                    </a:lnR>
                    <a:lnT>
                      <a:noFill/>
                    </a:lnT>
                    <a:lnB>
                      <a:noFill/>
                    </a:lnB>
                    <a:solidFill>
                      <a:srgbClr val="D9D9D9"/>
                    </a:solidFill>
                  </a:tcPr>
                </a:tc>
                <a:tc>
                  <a:txBody>
                    <a:bodyPr/>
                    <a:lstStyle/>
                    <a:p>
                      <a:pPr algn="r" rtl="0" fontAlgn="b"/>
                      <a:r>
                        <a:rPr lang="es-MX" sz="1400" b="0" i="0" u="none" strike="noStrike" dirty="0">
                          <a:solidFill>
                            <a:srgbClr val="000000"/>
                          </a:solidFill>
                          <a:effectLst/>
                          <a:latin typeface="Century Gothic" panose="020B0502020202020204" pitchFamily="34" charset="0"/>
                        </a:rPr>
                        <a:t>2,000</a:t>
                      </a:r>
                    </a:p>
                  </a:txBody>
                  <a:tcPr marL="8670" marR="8670" marT="8670" marB="0" anchor="b">
                    <a:lnL>
                      <a:noFill/>
                    </a:lnL>
                    <a:lnR>
                      <a:noFill/>
                    </a:lnR>
                    <a:lnT>
                      <a:noFill/>
                    </a:lnT>
                    <a:lnB>
                      <a:noFill/>
                    </a:lnB>
                    <a:solidFill>
                      <a:srgbClr val="D9D9D9"/>
                    </a:solidFill>
                  </a:tcPr>
                </a:tc>
              </a:tr>
              <a:tr h="190749">
                <a:tc>
                  <a:txBody>
                    <a:bodyPr/>
                    <a:lstStyle/>
                    <a:p>
                      <a:pPr algn="ctr" rtl="0" fontAlgn="b"/>
                      <a:r>
                        <a:rPr lang="es-MX" sz="1400" b="0" i="0" u="none" strike="noStrike" dirty="0">
                          <a:solidFill>
                            <a:srgbClr val="000000"/>
                          </a:solidFill>
                          <a:effectLst/>
                          <a:latin typeface="Century Gothic" panose="020B0502020202020204" pitchFamily="34" charset="0"/>
                        </a:rPr>
                        <a:t>31/07/2014</a:t>
                      </a:r>
                    </a:p>
                  </a:txBody>
                  <a:tcPr marL="8670" marR="8670" marT="8670" marB="0" anchor="b">
                    <a:lnL>
                      <a:noFill/>
                    </a:lnL>
                    <a:lnR>
                      <a:noFill/>
                    </a:lnR>
                    <a:lnT>
                      <a:noFill/>
                    </a:lnT>
                    <a:lnB>
                      <a:noFill/>
                    </a:lnB>
                    <a:solidFill>
                      <a:srgbClr val="FFFFFF"/>
                    </a:solidFill>
                  </a:tcPr>
                </a:tc>
                <a:tc>
                  <a:txBody>
                    <a:bodyPr/>
                    <a:lstStyle/>
                    <a:p>
                      <a:pPr algn="r" rtl="0" fontAlgn="b"/>
                      <a:r>
                        <a:rPr lang="es-MX" sz="1400" b="0" i="0" u="none" strike="noStrike" dirty="0">
                          <a:solidFill>
                            <a:srgbClr val="000000"/>
                          </a:solidFill>
                          <a:effectLst/>
                          <a:latin typeface="Century Gothic" panose="020B0502020202020204" pitchFamily="34" charset="0"/>
                        </a:rPr>
                        <a:t>2,000</a:t>
                      </a:r>
                    </a:p>
                  </a:txBody>
                  <a:tcPr marL="8670" marR="8670" marT="8670" marB="0" anchor="b">
                    <a:lnL>
                      <a:noFill/>
                    </a:lnL>
                    <a:lnR>
                      <a:noFill/>
                    </a:lnR>
                    <a:lnT>
                      <a:noFill/>
                    </a:lnT>
                    <a:lnB>
                      <a:noFill/>
                    </a:lnB>
                    <a:solidFill>
                      <a:srgbClr val="FFFFFF"/>
                    </a:solidFill>
                  </a:tcPr>
                </a:tc>
              </a:tr>
              <a:tr h="190749">
                <a:tc>
                  <a:txBody>
                    <a:bodyPr/>
                    <a:lstStyle/>
                    <a:p>
                      <a:pPr algn="ctr" rtl="0" fontAlgn="b"/>
                      <a:r>
                        <a:rPr lang="es-MX" sz="1400" b="0" i="0" u="none" strike="noStrike" dirty="0">
                          <a:solidFill>
                            <a:srgbClr val="000000"/>
                          </a:solidFill>
                          <a:effectLst/>
                          <a:latin typeface="Century Gothic" panose="020B0502020202020204" pitchFamily="34" charset="0"/>
                        </a:rPr>
                        <a:t>07/08/2014</a:t>
                      </a:r>
                    </a:p>
                  </a:txBody>
                  <a:tcPr marL="8670" marR="8670" marT="8670" marB="0" anchor="b">
                    <a:lnL>
                      <a:noFill/>
                    </a:lnL>
                    <a:lnR>
                      <a:noFill/>
                    </a:lnR>
                    <a:lnT>
                      <a:noFill/>
                    </a:lnT>
                    <a:lnB>
                      <a:noFill/>
                    </a:lnB>
                    <a:solidFill>
                      <a:srgbClr val="D9D9D9"/>
                    </a:solidFill>
                  </a:tcPr>
                </a:tc>
                <a:tc>
                  <a:txBody>
                    <a:bodyPr/>
                    <a:lstStyle/>
                    <a:p>
                      <a:pPr algn="r" rtl="0" fontAlgn="b"/>
                      <a:r>
                        <a:rPr lang="es-MX" sz="1400" b="0" i="0" u="none" strike="noStrike" dirty="0">
                          <a:solidFill>
                            <a:srgbClr val="000000"/>
                          </a:solidFill>
                          <a:effectLst/>
                          <a:latin typeface="Century Gothic" panose="020B0502020202020204" pitchFamily="34" charset="0"/>
                        </a:rPr>
                        <a:t> </a:t>
                      </a:r>
                      <a:r>
                        <a:rPr lang="es-MX" sz="1400" b="0" i="0" u="none" strike="noStrike" dirty="0" smtClean="0">
                          <a:solidFill>
                            <a:srgbClr val="000000"/>
                          </a:solidFill>
                          <a:effectLst/>
                          <a:latin typeface="Century Gothic" panose="020B0502020202020204" pitchFamily="34" charset="0"/>
                        </a:rPr>
                        <a:t>2,000</a:t>
                      </a:r>
                      <a:endParaRPr lang="es-MX" sz="1400" b="0" i="0" u="none" strike="noStrike" dirty="0">
                        <a:solidFill>
                          <a:srgbClr val="000000"/>
                        </a:solidFill>
                        <a:effectLst/>
                        <a:latin typeface="Century Gothic" panose="020B0502020202020204" pitchFamily="34" charset="0"/>
                      </a:endParaRPr>
                    </a:p>
                  </a:txBody>
                  <a:tcPr marL="8670" marR="8670" marT="8670" marB="0" anchor="b">
                    <a:lnL>
                      <a:noFill/>
                    </a:lnL>
                    <a:lnR>
                      <a:noFill/>
                    </a:lnR>
                    <a:lnT>
                      <a:noFill/>
                    </a:lnT>
                    <a:lnB>
                      <a:noFill/>
                    </a:lnB>
                    <a:solidFill>
                      <a:srgbClr val="D9D9D9"/>
                    </a:solidFill>
                  </a:tcPr>
                </a:tc>
              </a:tr>
              <a:tr h="190749">
                <a:tc>
                  <a:txBody>
                    <a:bodyPr/>
                    <a:lstStyle/>
                    <a:p>
                      <a:pPr algn="ctr" rtl="0" fontAlgn="b"/>
                      <a:r>
                        <a:rPr lang="es-MX" sz="1400" b="0" i="0" u="none" strike="noStrike" dirty="0">
                          <a:solidFill>
                            <a:srgbClr val="000000"/>
                          </a:solidFill>
                          <a:effectLst/>
                          <a:latin typeface="Century Gothic" panose="020B0502020202020204" pitchFamily="34" charset="0"/>
                        </a:rPr>
                        <a:t>14/08/2014</a:t>
                      </a:r>
                    </a:p>
                  </a:txBody>
                  <a:tcPr marL="8670" marR="8670" marT="8670" marB="0" anchor="b">
                    <a:lnL>
                      <a:noFill/>
                    </a:lnL>
                    <a:lnR>
                      <a:noFill/>
                    </a:lnR>
                    <a:lnT>
                      <a:noFill/>
                    </a:lnT>
                    <a:lnB>
                      <a:noFill/>
                    </a:lnB>
                    <a:solidFill>
                      <a:srgbClr val="FFFFFF"/>
                    </a:solidFill>
                  </a:tcPr>
                </a:tc>
                <a:tc>
                  <a:txBody>
                    <a:bodyPr/>
                    <a:lstStyle/>
                    <a:p>
                      <a:pPr algn="r" rtl="0" fontAlgn="b"/>
                      <a:r>
                        <a:rPr lang="es-MX" sz="1400" b="0" i="0" u="none" strike="noStrike" dirty="0">
                          <a:solidFill>
                            <a:srgbClr val="000000"/>
                          </a:solidFill>
                          <a:effectLst/>
                          <a:latin typeface="Century Gothic" panose="020B0502020202020204" pitchFamily="34" charset="0"/>
                        </a:rPr>
                        <a:t>2,000</a:t>
                      </a:r>
                    </a:p>
                  </a:txBody>
                  <a:tcPr marL="8670" marR="8670" marT="8670" marB="0" anchor="b">
                    <a:lnL>
                      <a:noFill/>
                    </a:lnL>
                    <a:lnR>
                      <a:noFill/>
                    </a:lnR>
                    <a:lnT>
                      <a:noFill/>
                    </a:lnT>
                    <a:lnB>
                      <a:noFill/>
                    </a:lnB>
                    <a:solidFill>
                      <a:srgbClr val="FFFFFF"/>
                    </a:solidFill>
                  </a:tcPr>
                </a:tc>
              </a:tr>
              <a:tr h="190749">
                <a:tc>
                  <a:txBody>
                    <a:bodyPr/>
                    <a:lstStyle/>
                    <a:p>
                      <a:pPr algn="ctr" rtl="0" fontAlgn="b"/>
                      <a:r>
                        <a:rPr lang="es-MX" sz="1400" b="0" i="0" u="none" strike="noStrike" dirty="0">
                          <a:solidFill>
                            <a:srgbClr val="000000"/>
                          </a:solidFill>
                          <a:effectLst/>
                          <a:latin typeface="Century Gothic" panose="020B0502020202020204" pitchFamily="34" charset="0"/>
                        </a:rPr>
                        <a:t>21/08/2014</a:t>
                      </a:r>
                    </a:p>
                  </a:txBody>
                  <a:tcPr marL="8670" marR="8670" marT="8670" marB="0" anchor="b">
                    <a:lnL>
                      <a:noFill/>
                    </a:lnL>
                    <a:lnR>
                      <a:noFill/>
                    </a:lnR>
                    <a:lnT>
                      <a:noFill/>
                    </a:lnT>
                    <a:lnB>
                      <a:noFill/>
                    </a:lnB>
                    <a:solidFill>
                      <a:srgbClr val="D9D9D9"/>
                    </a:solidFill>
                  </a:tcPr>
                </a:tc>
                <a:tc>
                  <a:txBody>
                    <a:bodyPr/>
                    <a:lstStyle/>
                    <a:p>
                      <a:pPr algn="r" rtl="0" fontAlgn="b"/>
                      <a:r>
                        <a:rPr lang="es-MX" sz="1400" b="0" i="0" u="none" strike="noStrike" dirty="0">
                          <a:solidFill>
                            <a:srgbClr val="000000"/>
                          </a:solidFill>
                          <a:effectLst/>
                          <a:latin typeface="Century Gothic" panose="020B0502020202020204" pitchFamily="34" charset="0"/>
                        </a:rPr>
                        <a:t>2,000</a:t>
                      </a:r>
                    </a:p>
                  </a:txBody>
                  <a:tcPr marL="8670" marR="8670" marT="8670" marB="0" anchor="b">
                    <a:lnL>
                      <a:noFill/>
                    </a:lnL>
                    <a:lnR>
                      <a:noFill/>
                    </a:lnR>
                    <a:lnT>
                      <a:noFill/>
                    </a:lnT>
                    <a:lnB>
                      <a:noFill/>
                    </a:lnB>
                    <a:solidFill>
                      <a:srgbClr val="D9D9D9"/>
                    </a:solidFill>
                  </a:tcPr>
                </a:tc>
              </a:tr>
              <a:tr h="190749">
                <a:tc>
                  <a:txBody>
                    <a:bodyPr/>
                    <a:lstStyle/>
                    <a:p>
                      <a:pPr algn="ctr" rtl="0" fontAlgn="b"/>
                      <a:r>
                        <a:rPr lang="es-MX" sz="1400" b="0" i="0" u="none" strike="noStrike" dirty="0">
                          <a:solidFill>
                            <a:srgbClr val="000000"/>
                          </a:solidFill>
                          <a:effectLst/>
                          <a:latin typeface="Century Gothic" panose="020B0502020202020204" pitchFamily="34" charset="0"/>
                        </a:rPr>
                        <a:t>28/08/2014</a:t>
                      </a:r>
                    </a:p>
                  </a:txBody>
                  <a:tcPr marL="8670" marR="8670" marT="8670" marB="0" anchor="b">
                    <a:lnL>
                      <a:noFill/>
                    </a:lnL>
                    <a:lnR>
                      <a:noFill/>
                    </a:lnR>
                    <a:lnT>
                      <a:noFill/>
                    </a:lnT>
                    <a:lnB>
                      <a:noFill/>
                    </a:lnB>
                    <a:solidFill>
                      <a:srgbClr val="FFFFFF"/>
                    </a:solidFill>
                  </a:tcPr>
                </a:tc>
                <a:tc>
                  <a:txBody>
                    <a:bodyPr/>
                    <a:lstStyle/>
                    <a:p>
                      <a:pPr algn="r" rtl="0" fontAlgn="b"/>
                      <a:r>
                        <a:rPr lang="es-MX" sz="1400" b="0" i="0" u="none" strike="noStrike" dirty="0">
                          <a:solidFill>
                            <a:srgbClr val="000000"/>
                          </a:solidFill>
                          <a:effectLst/>
                          <a:latin typeface="Century Gothic" panose="020B0502020202020204" pitchFamily="34" charset="0"/>
                        </a:rPr>
                        <a:t>2,000</a:t>
                      </a:r>
                    </a:p>
                  </a:txBody>
                  <a:tcPr marL="8670" marR="8670" marT="8670" marB="0" anchor="b">
                    <a:lnL>
                      <a:noFill/>
                    </a:lnL>
                    <a:lnR>
                      <a:noFill/>
                    </a:lnR>
                    <a:lnT>
                      <a:noFill/>
                    </a:lnT>
                    <a:lnB>
                      <a:noFill/>
                    </a:lnB>
                    <a:solidFill>
                      <a:srgbClr val="FFFFFF"/>
                    </a:solidFill>
                  </a:tcPr>
                </a:tc>
              </a:tr>
              <a:tr h="190749">
                <a:tc>
                  <a:txBody>
                    <a:bodyPr/>
                    <a:lstStyle/>
                    <a:p>
                      <a:pPr algn="ctr" rtl="0" fontAlgn="b"/>
                      <a:r>
                        <a:rPr lang="es-MX" sz="1400" b="0" i="0" u="none" strike="noStrike" dirty="0">
                          <a:solidFill>
                            <a:srgbClr val="000000"/>
                          </a:solidFill>
                          <a:effectLst/>
                          <a:latin typeface="Century Gothic" panose="020B0502020202020204" pitchFamily="34" charset="0"/>
                        </a:rPr>
                        <a:t>04/09/2014</a:t>
                      </a:r>
                    </a:p>
                  </a:txBody>
                  <a:tcPr marL="8670" marR="8670" marT="8670" marB="0" anchor="b">
                    <a:lnL>
                      <a:noFill/>
                    </a:lnL>
                    <a:lnR>
                      <a:noFill/>
                    </a:lnR>
                    <a:lnT>
                      <a:noFill/>
                    </a:lnT>
                    <a:lnB>
                      <a:noFill/>
                    </a:lnB>
                    <a:solidFill>
                      <a:srgbClr val="D9D9D9"/>
                    </a:solidFill>
                  </a:tcPr>
                </a:tc>
                <a:tc>
                  <a:txBody>
                    <a:bodyPr/>
                    <a:lstStyle/>
                    <a:p>
                      <a:pPr algn="r" rtl="0" fontAlgn="b"/>
                      <a:r>
                        <a:rPr lang="es-MX" sz="1400" b="0" i="0" u="none" strike="noStrike" dirty="0">
                          <a:solidFill>
                            <a:srgbClr val="000000"/>
                          </a:solidFill>
                          <a:effectLst/>
                          <a:latin typeface="Century Gothic" panose="020B0502020202020204" pitchFamily="34" charset="0"/>
                        </a:rPr>
                        <a:t>2,000</a:t>
                      </a:r>
                    </a:p>
                  </a:txBody>
                  <a:tcPr marL="8670" marR="8670" marT="8670" marB="0" anchor="b">
                    <a:lnL>
                      <a:noFill/>
                    </a:lnL>
                    <a:lnR>
                      <a:noFill/>
                    </a:lnR>
                    <a:lnT>
                      <a:noFill/>
                    </a:lnT>
                    <a:lnB>
                      <a:noFill/>
                    </a:lnB>
                    <a:solidFill>
                      <a:srgbClr val="D9D9D9"/>
                    </a:solidFill>
                  </a:tcPr>
                </a:tc>
              </a:tr>
              <a:tr h="190749">
                <a:tc>
                  <a:txBody>
                    <a:bodyPr/>
                    <a:lstStyle/>
                    <a:p>
                      <a:pPr algn="ctr" rtl="0" fontAlgn="b"/>
                      <a:r>
                        <a:rPr lang="es-MX" sz="1400" b="0" i="0" u="none" strike="noStrike" dirty="0">
                          <a:solidFill>
                            <a:srgbClr val="000000"/>
                          </a:solidFill>
                          <a:effectLst/>
                          <a:latin typeface="Century Gothic" panose="020B0502020202020204" pitchFamily="34" charset="0"/>
                        </a:rPr>
                        <a:t>11/09/2014</a:t>
                      </a:r>
                    </a:p>
                  </a:txBody>
                  <a:tcPr marL="8670" marR="8670" marT="8670" marB="0" anchor="b">
                    <a:lnL>
                      <a:noFill/>
                    </a:lnL>
                    <a:lnR>
                      <a:noFill/>
                    </a:lnR>
                    <a:lnT>
                      <a:noFill/>
                    </a:lnT>
                    <a:lnB>
                      <a:noFill/>
                    </a:lnB>
                    <a:solidFill>
                      <a:srgbClr val="FFFFFF"/>
                    </a:solidFill>
                  </a:tcPr>
                </a:tc>
                <a:tc>
                  <a:txBody>
                    <a:bodyPr/>
                    <a:lstStyle/>
                    <a:p>
                      <a:pPr algn="r" rtl="0" fontAlgn="b"/>
                      <a:r>
                        <a:rPr lang="es-MX" sz="1400" b="0" i="0" u="none" strike="noStrike" dirty="0">
                          <a:solidFill>
                            <a:srgbClr val="000000"/>
                          </a:solidFill>
                          <a:effectLst/>
                          <a:latin typeface="Century Gothic" panose="020B0502020202020204" pitchFamily="34" charset="0"/>
                        </a:rPr>
                        <a:t>1,000</a:t>
                      </a:r>
                    </a:p>
                  </a:txBody>
                  <a:tcPr marL="8670" marR="8670" marT="8670" marB="0" anchor="b">
                    <a:lnL>
                      <a:noFill/>
                    </a:lnL>
                    <a:lnR>
                      <a:noFill/>
                    </a:lnR>
                    <a:lnT>
                      <a:noFill/>
                    </a:lnT>
                    <a:lnB>
                      <a:noFill/>
                    </a:lnB>
                    <a:solidFill>
                      <a:srgbClr val="FFFFFF"/>
                    </a:solidFill>
                  </a:tcPr>
                </a:tc>
              </a:tr>
              <a:tr h="190749">
                <a:tc>
                  <a:txBody>
                    <a:bodyPr/>
                    <a:lstStyle/>
                    <a:p>
                      <a:pPr algn="ctr" rtl="0" fontAlgn="ctr"/>
                      <a:r>
                        <a:rPr lang="es-MX" sz="1400" b="0" i="0" u="none" strike="noStrike" dirty="0">
                          <a:solidFill>
                            <a:srgbClr val="000000"/>
                          </a:solidFill>
                          <a:effectLst/>
                          <a:latin typeface="Century Gothic" panose="020B0502020202020204" pitchFamily="34" charset="0"/>
                        </a:rPr>
                        <a:t>17/09/2014</a:t>
                      </a:r>
                    </a:p>
                  </a:txBody>
                  <a:tcPr marL="8670" marR="8670" marT="8670" marB="0" anchor="ctr">
                    <a:lnL>
                      <a:noFill/>
                    </a:lnL>
                    <a:lnR>
                      <a:noFill/>
                    </a:lnR>
                    <a:lnT>
                      <a:noFill/>
                    </a:lnT>
                    <a:lnB>
                      <a:noFill/>
                    </a:lnB>
                    <a:solidFill>
                      <a:srgbClr val="D9D9D9"/>
                    </a:solidFill>
                  </a:tcPr>
                </a:tc>
                <a:tc>
                  <a:txBody>
                    <a:bodyPr/>
                    <a:lstStyle/>
                    <a:p>
                      <a:pPr algn="r" rtl="0" fontAlgn="ctr"/>
                      <a:r>
                        <a:rPr lang="es-MX" sz="1400" b="0" i="0" u="none" strike="noStrike" dirty="0">
                          <a:solidFill>
                            <a:srgbClr val="000000"/>
                          </a:solidFill>
                          <a:effectLst/>
                          <a:latin typeface="Century Gothic" panose="020B0502020202020204" pitchFamily="34" charset="0"/>
                        </a:rPr>
                        <a:t>3,300</a:t>
                      </a:r>
                    </a:p>
                  </a:txBody>
                  <a:tcPr marL="8670" marR="8670" marT="8670" marB="0" anchor="ctr">
                    <a:lnL>
                      <a:noFill/>
                    </a:lnL>
                    <a:lnR>
                      <a:noFill/>
                    </a:lnR>
                    <a:lnT>
                      <a:noFill/>
                    </a:lnT>
                    <a:lnB>
                      <a:noFill/>
                    </a:lnB>
                    <a:solidFill>
                      <a:srgbClr val="D9D9D9"/>
                    </a:solidFill>
                  </a:tcPr>
                </a:tc>
              </a:tr>
              <a:tr h="190749">
                <a:tc>
                  <a:txBody>
                    <a:bodyPr/>
                    <a:lstStyle/>
                    <a:p>
                      <a:pPr algn="ctr" rtl="0" fontAlgn="ctr"/>
                      <a:r>
                        <a:rPr lang="es-MX" sz="1400" b="0" i="0" u="none" strike="noStrike" dirty="0">
                          <a:solidFill>
                            <a:srgbClr val="000000"/>
                          </a:solidFill>
                          <a:effectLst/>
                          <a:latin typeface="Century Gothic" panose="020B0502020202020204" pitchFamily="34" charset="0"/>
                        </a:rPr>
                        <a:t>22/09/2014</a:t>
                      </a:r>
                    </a:p>
                  </a:txBody>
                  <a:tcPr marL="8670" marR="8670" marT="8670" marB="0" anchor="ctr">
                    <a:lnL>
                      <a:noFill/>
                    </a:lnL>
                    <a:lnR>
                      <a:noFill/>
                    </a:lnR>
                    <a:lnT>
                      <a:noFill/>
                    </a:lnT>
                    <a:lnB>
                      <a:noFill/>
                    </a:lnB>
                    <a:solidFill>
                      <a:srgbClr val="FFFFFF"/>
                    </a:solidFill>
                  </a:tcPr>
                </a:tc>
                <a:tc>
                  <a:txBody>
                    <a:bodyPr/>
                    <a:lstStyle/>
                    <a:p>
                      <a:pPr algn="r" rtl="0" fontAlgn="ctr"/>
                      <a:r>
                        <a:rPr lang="es-MX" sz="1400" b="0" i="0" u="none" strike="noStrike" dirty="0">
                          <a:solidFill>
                            <a:srgbClr val="000000"/>
                          </a:solidFill>
                          <a:effectLst/>
                          <a:latin typeface="Century Gothic" panose="020B0502020202020204" pitchFamily="34" charset="0"/>
                        </a:rPr>
                        <a:t>3,000</a:t>
                      </a:r>
                    </a:p>
                  </a:txBody>
                  <a:tcPr marL="8670" marR="8670" marT="8670" marB="0" anchor="ctr">
                    <a:lnL>
                      <a:noFill/>
                    </a:lnL>
                    <a:lnR>
                      <a:noFill/>
                    </a:lnR>
                    <a:lnT>
                      <a:noFill/>
                    </a:lnT>
                    <a:lnB>
                      <a:noFill/>
                    </a:lnB>
                    <a:solidFill>
                      <a:srgbClr val="FFFFFF"/>
                    </a:solidFill>
                  </a:tcPr>
                </a:tc>
              </a:tr>
              <a:tr h="190749">
                <a:tc>
                  <a:txBody>
                    <a:bodyPr/>
                    <a:lstStyle/>
                    <a:p>
                      <a:pPr algn="ctr" rtl="0" fontAlgn="ctr"/>
                      <a:r>
                        <a:rPr lang="es-MX" sz="1400" b="0" i="0" u="none" strike="noStrike" dirty="0">
                          <a:solidFill>
                            <a:srgbClr val="000000"/>
                          </a:solidFill>
                          <a:effectLst/>
                          <a:latin typeface="Century Gothic" panose="020B0502020202020204" pitchFamily="34" charset="0"/>
                        </a:rPr>
                        <a:t>29/09/2014</a:t>
                      </a:r>
                    </a:p>
                  </a:txBody>
                  <a:tcPr marL="8670" marR="8670" marT="8670" marB="0" anchor="ctr">
                    <a:lnL>
                      <a:noFill/>
                    </a:lnL>
                    <a:lnR>
                      <a:noFill/>
                    </a:lnR>
                    <a:lnT>
                      <a:noFill/>
                    </a:lnT>
                    <a:lnB>
                      <a:noFill/>
                    </a:lnB>
                    <a:solidFill>
                      <a:srgbClr val="D9D9D9"/>
                    </a:solidFill>
                  </a:tcPr>
                </a:tc>
                <a:tc>
                  <a:txBody>
                    <a:bodyPr/>
                    <a:lstStyle/>
                    <a:p>
                      <a:pPr algn="r" rtl="0" fontAlgn="ctr"/>
                      <a:r>
                        <a:rPr lang="es-MX" sz="1400" b="0" i="0" u="none" strike="noStrike" dirty="0">
                          <a:solidFill>
                            <a:srgbClr val="000000"/>
                          </a:solidFill>
                          <a:effectLst/>
                          <a:latin typeface="Century Gothic" panose="020B0502020202020204" pitchFamily="34" charset="0"/>
                        </a:rPr>
                        <a:t>3,000</a:t>
                      </a:r>
                    </a:p>
                  </a:txBody>
                  <a:tcPr marL="8670" marR="8670" marT="8670" marB="0" anchor="ctr">
                    <a:lnL>
                      <a:noFill/>
                    </a:lnL>
                    <a:lnR>
                      <a:noFill/>
                    </a:lnR>
                    <a:lnT>
                      <a:noFill/>
                    </a:lnT>
                    <a:lnB>
                      <a:noFill/>
                    </a:lnB>
                    <a:solidFill>
                      <a:srgbClr val="D9D9D9"/>
                    </a:solidFill>
                  </a:tcPr>
                </a:tc>
              </a:tr>
              <a:tr h="190749">
                <a:tc>
                  <a:txBody>
                    <a:bodyPr/>
                    <a:lstStyle/>
                    <a:p>
                      <a:pPr algn="ctr" rtl="0" fontAlgn="ctr"/>
                      <a:r>
                        <a:rPr lang="es-MX" sz="1400" b="0" i="0" u="none" strike="noStrike" dirty="0">
                          <a:solidFill>
                            <a:srgbClr val="000000"/>
                          </a:solidFill>
                          <a:effectLst/>
                          <a:latin typeface="Century Gothic" panose="020B0502020202020204" pitchFamily="34" charset="0"/>
                        </a:rPr>
                        <a:t>06/10/2014</a:t>
                      </a:r>
                    </a:p>
                  </a:txBody>
                  <a:tcPr marL="8670" marR="8670" marT="8670" marB="0" anchor="ctr">
                    <a:lnL>
                      <a:noFill/>
                    </a:lnL>
                    <a:lnR>
                      <a:noFill/>
                    </a:lnR>
                    <a:lnT>
                      <a:noFill/>
                    </a:lnT>
                    <a:lnB>
                      <a:noFill/>
                    </a:lnB>
                    <a:solidFill>
                      <a:srgbClr val="FFFFFF"/>
                    </a:solidFill>
                  </a:tcPr>
                </a:tc>
                <a:tc>
                  <a:txBody>
                    <a:bodyPr/>
                    <a:lstStyle/>
                    <a:p>
                      <a:pPr algn="r" rtl="0" fontAlgn="ctr"/>
                      <a:r>
                        <a:rPr lang="es-MX" sz="1400" b="0" i="0" u="none" strike="noStrike" dirty="0">
                          <a:solidFill>
                            <a:srgbClr val="000000"/>
                          </a:solidFill>
                          <a:effectLst/>
                          <a:latin typeface="Century Gothic" panose="020B0502020202020204" pitchFamily="34" charset="0"/>
                        </a:rPr>
                        <a:t>3,000</a:t>
                      </a:r>
                    </a:p>
                  </a:txBody>
                  <a:tcPr marL="8670" marR="8670" marT="8670" marB="0" anchor="ctr">
                    <a:lnL>
                      <a:noFill/>
                    </a:lnL>
                    <a:lnR>
                      <a:noFill/>
                    </a:lnR>
                    <a:lnT>
                      <a:noFill/>
                    </a:lnT>
                    <a:lnB>
                      <a:noFill/>
                    </a:lnB>
                    <a:solidFill>
                      <a:srgbClr val="FFFFFF"/>
                    </a:solidFill>
                  </a:tcPr>
                </a:tc>
              </a:tr>
              <a:tr h="190749">
                <a:tc>
                  <a:txBody>
                    <a:bodyPr/>
                    <a:lstStyle/>
                    <a:p>
                      <a:pPr algn="ctr" rtl="0" fontAlgn="ctr"/>
                      <a:r>
                        <a:rPr lang="es-MX" sz="1400" b="0" i="0" u="none" strike="noStrike" dirty="0">
                          <a:solidFill>
                            <a:srgbClr val="000000"/>
                          </a:solidFill>
                          <a:effectLst/>
                          <a:latin typeface="Century Gothic" panose="020B0502020202020204" pitchFamily="34" charset="0"/>
                        </a:rPr>
                        <a:t>13/10/2014</a:t>
                      </a:r>
                    </a:p>
                  </a:txBody>
                  <a:tcPr marL="8670" marR="8670" marT="8670" marB="0" anchor="ctr">
                    <a:lnL>
                      <a:noFill/>
                    </a:lnL>
                    <a:lnR>
                      <a:noFill/>
                    </a:lnR>
                    <a:lnT>
                      <a:noFill/>
                    </a:lnT>
                    <a:lnB>
                      <a:noFill/>
                    </a:lnB>
                    <a:solidFill>
                      <a:srgbClr val="D9D9D9"/>
                    </a:solidFill>
                  </a:tcPr>
                </a:tc>
                <a:tc>
                  <a:txBody>
                    <a:bodyPr/>
                    <a:lstStyle/>
                    <a:p>
                      <a:pPr algn="r" rtl="0" fontAlgn="ctr"/>
                      <a:r>
                        <a:rPr lang="es-MX" sz="1400" b="0" i="0" u="none" strike="noStrike" dirty="0">
                          <a:solidFill>
                            <a:srgbClr val="000000"/>
                          </a:solidFill>
                          <a:effectLst/>
                          <a:latin typeface="Century Gothic" panose="020B0502020202020204" pitchFamily="34" charset="0"/>
                        </a:rPr>
                        <a:t>3,000</a:t>
                      </a:r>
                    </a:p>
                  </a:txBody>
                  <a:tcPr marL="8670" marR="8670" marT="8670" marB="0" anchor="ctr">
                    <a:lnL>
                      <a:noFill/>
                    </a:lnL>
                    <a:lnR>
                      <a:noFill/>
                    </a:lnR>
                    <a:lnT>
                      <a:noFill/>
                    </a:lnT>
                    <a:lnB>
                      <a:noFill/>
                    </a:lnB>
                    <a:solidFill>
                      <a:srgbClr val="D9D9D9"/>
                    </a:solidFill>
                  </a:tcPr>
                </a:tc>
              </a:tr>
              <a:tr h="190749">
                <a:tc>
                  <a:txBody>
                    <a:bodyPr/>
                    <a:lstStyle/>
                    <a:p>
                      <a:pPr algn="ctr" rtl="0" fontAlgn="ctr"/>
                      <a:r>
                        <a:rPr lang="es-MX" sz="1400" b="0" i="0" u="none" strike="noStrike" dirty="0">
                          <a:solidFill>
                            <a:srgbClr val="000000"/>
                          </a:solidFill>
                          <a:effectLst/>
                          <a:latin typeface="Century Gothic" panose="020B0502020202020204" pitchFamily="34" charset="0"/>
                        </a:rPr>
                        <a:t>16/12/2014</a:t>
                      </a:r>
                    </a:p>
                  </a:txBody>
                  <a:tcPr marL="8670" marR="8670" marT="8670" marB="0" anchor="ctr">
                    <a:lnL>
                      <a:noFill/>
                    </a:lnL>
                    <a:lnR>
                      <a:noFill/>
                    </a:lnR>
                    <a:lnT>
                      <a:noFill/>
                    </a:lnT>
                    <a:lnB>
                      <a:noFill/>
                    </a:lnB>
                    <a:solidFill>
                      <a:srgbClr val="FFFFFF"/>
                    </a:solidFill>
                  </a:tcPr>
                </a:tc>
                <a:tc>
                  <a:txBody>
                    <a:bodyPr/>
                    <a:lstStyle/>
                    <a:p>
                      <a:pPr algn="r" rtl="0" fontAlgn="ctr"/>
                      <a:r>
                        <a:rPr lang="es-MX" sz="1400" b="0" i="0" u="none" strike="noStrike" dirty="0">
                          <a:solidFill>
                            <a:srgbClr val="000000"/>
                          </a:solidFill>
                          <a:effectLst/>
                          <a:latin typeface="Century Gothic" panose="020B0502020202020204" pitchFamily="34" charset="0"/>
                        </a:rPr>
                        <a:t>5,000</a:t>
                      </a:r>
                    </a:p>
                  </a:txBody>
                  <a:tcPr marL="8670" marR="8670" marT="8670" marB="0" anchor="ctr">
                    <a:lnL>
                      <a:noFill/>
                    </a:lnL>
                    <a:lnR>
                      <a:noFill/>
                    </a:lnR>
                    <a:lnT>
                      <a:noFill/>
                    </a:lnT>
                    <a:lnB>
                      <a:noFill/>
                    </a:lnB>
                    <a:solidFill>
                      <a:srgbClr val="FFFFFF"/>
                    </a:solidFill>
                  </a:tcPr>
                </a:tc>
              </a:tr>
              <a:tr h="190749">
                <a:tc>
                  <a:txBody>
                    <a:bodyPr/>
                    <a:lstStyle/>
                    <a:p>
                      <a:pPr algn="ctr" rtl="0" fontAlgn="ctr"/>
                      <a:r>
                        <a:rPr lang="es-MX" sz="1400" b="0" i="0" u="none" strike="noStrike" dirty="0">
                          <a:solidFill>
                            <a:srgbClr val="000000"/>
                          </a:solidFill>
                          <a:effectLst/>
                          <a:latin typeface="Century Gothic" panose="020B0502020202020204" pitchFamily="34" charset="0"/>
                        </a:rPr>
                        <a:t>22/12/2014</a:t>
                      </a:r>
                    </a:p>
                  </a:txBody>
                  <a:tcPr marL="8670" marR="8670" marT="8670" marB="0" anchor="ctr">
                    <a:lnL>
                      <a:noFill/>
                    </a:lnL>
                    <a:lnR>
                      <a:noFill/>
                    </a:lnR>
                    <a:lnT>
                      <a:noFill/>
                    </a:lnT>
                    <a:lnB>
                      <a:noFill/>
                    </a:lnB>
                    <a:solidFill>
                      <a:srgbClr val="D9D9D9"/>
                    </a:solidFill>
                  </a:tcPr>
                </a:tc>
                <a:tc>
                  <a:txBody>
                    <a:bodyPr/>
                    <a:lstStyle/>
                    <a:p>
                      <a:pPr algn="r" rtl="0" fontAlgn="ctr"/>
                      <a:r>
                        <a:rPr lang="es-MX" sz="1400" b="0" i="0" u="none" strike="noStrike" dirty="0">
                          <a:solidFill>
                            <a:srgbClr val="000000"/>
                          </a:solidFill>
                          <a:effectLst/>
                          <a:latin typeface="Century Gothic" panose="020B0502020202020204" pitchFamily="34" charset="0"/>
                        </a:rPr>
                        <a:t>5,000</a:t>
                      </a:r>
                    </a:p>
                  </a:txBody>
                  <a:tcPr marL="8670" marR="8670" marT="8670" marB="0" anchor="ctr">
                    <a:lnL>
                      <a:noFill/>
                    </a:lnL>
                    <a:lnR>
                      <a:noFill/>
                    </a:lnR>
                    <a:lnT>
                      <a:noFill/>
                    </a:lnT>
                    <a:lnB>
                      <a:noFill/>
                    </a:lnB>
                    <a:solidFill>
                      <a:srgbClr val="D9D9D9"/>
                    </a:solidFill>
                  </a:tcPr>
                </a:tc>
              </a:tr>
              <a:tr h="190749">
                <a:tc>
                  <a:txBody>
                    <a:bodyPr/>
                    <a:lstStyle/>
                    <a:p>
                      <a:pPr algn="ctr" rtl="0" fontAlgn="ctr"/>
                      <a:r>
                        <a:rPr lang="es-MX" sz="1400" b="0" i="0" u="none" strike="noStrike" dirty="0">
                          <a:solidFill>
                            <a:srgbClr val="000000"/>
                          </a:solidFill>
                          <a:effectLst/>
                          <a:latin typeface="Century Gothic" panose="020B0502020202020204" pitchFamily="34" charset="0"/>
                        </a:rPr>
                        <a:t>27/03/2015</a:t>
                      </a:r>
                    </a:p>
                  </a:txBody>
                  <a:tcPr marL="8670" marR="8670" marT="8670" marB="0" anchor="ctr">
                    <a:lnL>
                      <a:noFill/>
                    </a:lnL>
                    <a:lnR>
                      <a:noFill/>
                    </a:lnR>
                    <a:lnT>
                      <a:noFill/>
                    </a:lnT>
                    <a:lnB>
                      <a:noFill/>
                    </a:lnB>
                  </a:tcPr>
                </a:tc>
                <a:tc>
                  <a:txBody>
                    <a:bodyPr/>
                    <a:lstStyle/>
                    <a:p>
                      <a:pPr algn="r" rtl="0" fontAlgn="ctr"/>
                      <a:r>
                        <a:rPr lang="es-MX" sz="1400" b="0" i="0" u="none" strike="noStrike" dirty="0">
                          <a:solidFill>
                            <a:srgbClr val="000000"/>
                          </a:solidFill>
                          <a:effectLst/>
                          <a:latin typeface="Century Gothic" panose="020B0502020202020204" pitchFamily="34" charset="0"/>
                        </a:rPr>
                        <a:t>5,000</a:t>
                      </a:r>
                    </a:p>
                  </a:txBody>
                  <a:tcPr marL="8670" marR="8670" marT="8670" marB="0" anchor="ctr">
                    <a:lnL>
                      <a:noFill/>
                    </a:lnL>
                    <a:lnR>
                      <a:noFill/>
                    </a:lnR>
                    <a:lnT>
                      <a:noFill/>
                    </a:lnT>
                    <a:lnB>
                      <a:noFill/>
                    </a:lnB>
                  </a:tcPr>
                </a:tc>
              </a:tr>
              <a:tr h="190749">
                <a:tc>
                  <a:txBody>
                    <a:bodyPr/>
                    <a:lstStyle/>
                    <a:p>
                      <a:pPr algn="ctr" rtl="0" fontAlgn="ctr"/>
                      <a:r>
                        <a:rPr lang="es-MX" sz="1400" b="0" i="0" u="none" strike="noStrike" dirty="0">
                          <a:solidFill>
                            <a:srgbClr val="000000"/>
                          </a:solidFill>
                          <a:effectLst/>
                          <a:latin typeface="Century Gothic" panose="020B0502020202020204" pitchFamily="34" charset="0"/>
                        </a:rPr>
                        <a:t>03/09/2015</a:t>
                      </a:r>
                    </a:p>
                  </a:txBody>
                  <a:tcPr marL="8670" marR="8670" marT="8670" marB="0" anchor="ctr">
                    <a:lnL>
                      <a:noFill/>
                    </a:lnL>
                    <a:lnR>
                      <a:noFill/>
                    </a:lnR>
                    <a:lnT>
                      <a:noFill/>
                    </a:lnT>
                    <a:lnB>
                      <a:noFill/>
                    </a:lnB>
                    <a:solidFill>
                      <a:srgbClr val="D9D9D9"/>
                    </a:solidFill>
                  </a:tcPr>
                </a:tc>
                <a:tc>
                  <a:txBody>
                    <a:bodyPr/>
                    <a:lstStyle/>
                    <a:p>
                      <a:pPr algn="r" rtl="0" fontAlgn="ctr"/>
                      <a:r>
                        <a:rPr lang="es-MX" sz="1400" b="0" i="0" u="none" strike="noStrike" dirty="0">
                          <a:solidFill>
                            <a:srgbClr val="000000"/>
                          </a:solidFill>
                          <a:effectLst/>
                          <a:latin typeface="Century Gothic" panose="020B0502020202020204" pitchFamily="34" charset="0"/>
                        </a:rPr>
                        <a:t>2,000</a:t>
                      </a:r>
                    </a:p>
                  </a:txBody>
                  <a:tcPr marL="8670" marR="8670" marT="8670" marB="0" anchor="ctr">
                    <a:lnL>
                      <a:noFill/>
                    </a:lnL>
                    <a:lnR>
                      <a:noFill/>
                    </a:lnR>
                    <a:lnT>
                      <a:noFill/>
                    </a:lnT>
                    <a:lnB>
                      <a:noFill/>
                    </a:lnB>
                    <a:solidFill>
                      <a:srgbClr val="D9D9D9"/>
                    </a:solidFill>
                  </a:tcPr>
                </a:tc>
              </a:tr>
              <a:tr h="199420">
                <a:tc>
                  <a:txBody>
                    <a:bodyPr/>
                    <a:lstStyle/>
                    <a:p>
                      <a:pPr algn="ctr" rtl="0" fontAlgn="ctr"/>
                      <a:r>
                        <a:rPr lang="es-MX" sz="1400" b="0" i="0" u="none" strike="noStrike" dirty="0" smtClean="0">
                          <a:solidFill>
                            <a:srgbClr val="000000"/>
                          </a:solidFill>
                          <a:effectLst/>
                          <a:latin typeface="Century Gothic" panose="020B0502020202020204" pitchFamily="34" charset="0"/>
                        </a:rPr>
                        <a:t>04/09/2015</a:t>
                      </a:r>
                      <a:endParaRPr lang="es-MX" sz="1400" b="0" i="0" u="none" strike="noStrike" dirty="0">
                        <a:solidFill>
                          <a:srgbClr val="000000"/>
                        </a:solidFill>
                        <a:effectLst/>
                        <a:latin typeface="Century Gothic" panose="020B0502020202020204" pitchFamily="34" charset="0"/>
                      </a:endParaRPr>
                    </a:p>
                  </a:txBody>
                  <a:tcPr marL="8670" marR="8670" marT="8670" marB="0" anchor="ctr">
                    <a:lnL>
                      <a:noFill/>
                    </a:lnL>
                    <a:lnR>
                      <a:noFill/>
                    </a:lnR>
                    <a:lnT>
                      <a:noFill/>
                    </a:lnT>
                    <a:lnB w="19050" cap="flat" cmpd="sng" algn="ctr">
                      <a:solidFill>
                        <a:srgbClr val="C00000"/>
                      </a:solidFill>
                      <a:prstDash val="solid"/>
                      <a:round/>
                      <a:headEnd type="none" w="med" len="med"/>
                      <a:tailEnd type="none" w="med" len="med"/>
                    </a:lnB>
                  </a:tcPr>
                </a:tc>
                <a:tc>
                  <a:txBody>
                    <a:bodyPr/>
                    <a:lstStyle/>
                    <a:p>
                      <a:pPr algn="r" rtl="0" fontAlgn="ctr"/>
                      <a:r>
                        <a:rPr lang="es-MX" sz="1400" b="0" i="0" u="none" strike="noStrike" dirty="0">
                          <a:solidFill>
                            <a:srgbClr val="000000"/>
                          </a:solidFill>
                          <a:effectLst/>
                          <a:latin typeface="Century Gothic" panose="020B0502020202020204" pitchFamily="34" charset="0"/>
                        </a:rPr>
                        <a:t>3,000</a:t>
                      </a:r>
                    </a:p>
                  </a:txBody>
                  <a:tcPr marL="8670" marR="8670" marT="8670" marB="0" anchor="ctr">
                    <a:lnL>
                      <a:noFill/>
                    </a:lnL>
                    <a:lnR>
                      <a:noFill/>
                    </a:lnR>
                    <a:lnT>
                      <a:noFill/>
                    </a:lnT>
                    <a:lnB w="19050" cap="flat" cmpd="sng" algn="ctr">
                      <a:solidFill>
                        <a:srgbClr val="C00000"/>
                      </a:solidFill>
                      <a:prstDash val="solid"/>
                      <a:round/>
                      <a:headEnd type="none" w="med" len="med"/>
                      <a:tailEnd type="none" w="med" len="med"/>
                    </a:lnB>
                  </a:tcPr>
                </a:tc>
              </a:tr>
              <a:tr h="148928">
                <a:tc>
                  <a:txBody>
                    <a:bodyPr/>
                    <a:lstStyle/>
                    <a:p>
                      <a:pPr algn="ctr" rtl="0" fontAlgn="b"/>
                      <a:r>
                        <a:rPr lang="es-MX" sz="1400" b="1" i="0" u="none" strike="noStrike" dirty="0">
                          <a:solidFill>
                            <a:srgbClr val="000000"/>
                          </a:solidFill>
                          <a:effectLst/>
                          <a:latin typeface="Century Gothic" panose="020B0502020202020204" pitchFamily="34" charset="0"/>
                        </a:rPr>
                        <a:t>Total</a:t>
                      </a:r>
                    </a:p>
                  </a:txBody>
                  <a:tcPr marL="8670" marR="8670" marT="8670"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r" rtl="0" fontAlgn="b"/>
                      <a:r>
                        <a:rPr lang="es-MX" sz="1400" b="1" i="0" u="none" strike="noStrike" dirty="0" smtClean="0">
                          <a:solidFill>
                            <a:srgbClr val="000000"/>
                          </a:solidFill>
                          <a:effectLst/>
                          <a:latin typeface="Century Gothic" panose="020B0502020202020204" pitchFamily="34" charset="0"/>
                        </a:rPr>
                        <a:t>50,360</a:t>
                      </a:r>
                      <a:endParaRPr lang="es-MX" sz="1400" b="1" i="0" u="none" strike="noStrike" dirty="0">
                        <a:solidFill>
                          <a:srgbClr val="000000"/>
                        </a:solidFill>
                        <a:effectLst/>
                        <a:latin typeface="Century Gothic" panose="020B0502020202020204" pitchFamily="34" charset="0"/>
                      </a:endParaRPr>
                    </a:p>
                  </a:txBody>
                  <a:tcPr marL="8670" marR="8670" marT="8670"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r>
            </a:tbl>
          </a:graphicData>
        </a:graphic>
      </p:graphicFrame>
      <p:sp>
        <p:nvSpPr>
          <p:cNvPr id="1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mtClean="0">
                <a:solidFill>
                  <a:prstClr val="black"/>
                </a:solidFill>
                <a:latin typeface="Century Gothic" panose="020B0502020202020204" pitchFamily="34" charset="0"/>
                <a:cs typeface="Arial" pitchFamily="34" charset="0"/>
              </a:rPr>
              <a:pPr algn="ctr"/>
              <a:t>50</a:t>
            </a:fld>
            <a:endParaRPr lang="es-ES" dirty="0">
              <a:solidFill>
                <a:prstClr val="black"/>
              </a:solidFill>
              <a:latin typeface="Century Gothic" panose="020B0502020202020204" pitchFamily="34" charset="0"/>
              <a:cs typeface="Arial" pitchFamily="34" charset="0"/>
            </a:endParaRPr>
          </a:p>
        </p:txBody>
      </p:sp>
    </p:spTree>
    <p:extLst>
      <p:ext uri="{BB962C8B-B14F-4D97-AF65-F5344CB8AC3E}">
        <p14:creationId xmlns:p14="http://schemas.microsoft.com/office/powerpoint/2010/main" val="39083696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6464" y="2694432"/>
            <a:ext cx="6733286" cy="1107681"/>
          </a:xfrm>
        </p:spPr>
        <p:txBody>
          <a:bodyPr/>
          <a:lstStyle/>
          <a:p>
            <a:r>
              <a:rPr lang="es-MX" altLang="es-MX" sz="2800" dirty="0" smtClean="0">
                <a:latin typeface="Century Gothic" pitchFamily="34" charset="0"/>
              </a:rPr>
              <a:t>Grupo de Trabajo de Inversiones</a:t>
            </a:r>
            <a:r>
              <a:rPr lang="es-MX" altLang="es-MX" sz="2800" dirty="0">
                <a:latin typeface="Century Gothic" pitchFamily="34" charset="0"/>
              </a:rPr>
              <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021</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 2016</a:t>
            </a:r>
            <a:endParaRPr lang="es-ES" dirty="0">
              <a:latin typeface="Century Gothic" pitchFamily="34" charset="0"/>
            </a:endParaRPr>
          </a:p>
        </p:txBody>
      </p:sp>
    </p:spTree>
    <p:extLst>
      <p:ext uri="{BB962C8B-B14F-4D97-AF65-F5344CB8AC3E}">
        <p14:creationId xmlns:p14="http://schemas.microsoft.com/office/powerpoint/2010/main" val="17884145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ersonalizado 5">
    <a:dk1>
      <a:srgbClr val="000000"/>
    </a:dk1>
    <a:lt1>
      <a:srgbClr val="FFFFFF"/>
    </a:lt1>
    <a:dk2>
      <a:srgbClr val="000000"/>
    </a:dk2>
    <a:lt2>
      <a:srgbClr val="818282"/>
    </a:lt2>
    <a:accent1>
      <a:srgbClr val="4E626C"/>
    </a:accent1>
    <a:accent2>
      <a:srgbClr val="818282"/>
    </a:accent2>
    <a:accent3>
      <a:srgbClr val="FFFFFF"/>
    </a:accent3>
    <a:accent4>
      <a:srgbClr val="000000"/>
    </a:accent4>
    <a:accent5>
      <a:srgbClr val="B2B7BA"/>
    </a:accent5>
    <a:accent6>
      <a:srgbClr val="747575"/>
    </a:accent6>
    <a:hlink>
      <a:srgbClr val="000000"/>
    </a:hlink>
    <a:folHlink>
      <a:srgbClr val="000000"/>
    </a:folHlink>
  </a:clrScheme>
  <a:fontScheme name="Diseño predeterminado">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22997</TotalTime>
  <Words>4192</Words>
  <Application>Microsoft Office PowerPoint</Application>
  <PresentationFormat>Carta (216 x 279 mm)</PresentationFormat>
  <Paragraphs>630</Paragraphs>
  <Slides>51</Slides>
  <Notes>6</Notes>
  <HiddenSlides>20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51</vt:i4>
      </vt:variant>
    </vt:vector>
  </HeadingPairs>
  <TitlesOfParts>
    <vt:vector size="53" baseType="lpstr">
      <vt:lpstr>Tema de Office</vt:lpstr>
      <vt:lpstr>Worksheet</vt:lpstr>
      <vt:lpstr>Grupo de Trabajo de Inversiones Sesión Número 021</vt:lpstr>
      <vt:lpstr>Presentación de PowerPoint</vt:lpstr>
      <vt:lpstr>Contexto y Origen de las Inversiones</vt:lpstr>
      <vt:lpstr>Experiencia desarrollando proyectos públicos y privados</vt:lpstr>
      <vt:lpstr>Gobierno Corporativo</vt:lpstr>
      <vt:lpstr>Alianza Estratégica</vt:lpstr>
      <vt:lpstr>Alianzas Estratégicas</vt:lpstr>
      <vt:lpstr>Estrategia</vt:lpstr>
      <vt:lpstr>Estructura del CKD</vt:lpstr>
      <vt:lpstr>Estrategia de Salida: Fibra E</vt:lpstr>
      <vt:lpstr>Ventajas Competitivas (1/2)</vt:lpstr>
      <vt:lpstr>Ventajas Competitivas (2/2)</vt:lpstr>
      <vt:lpstr>Conclusiones</vt:lpstr>
      <vt:lpstr>Comparación contra emisiones corporativas en pesos</vt:lpstr>
      <vt:lpstr>Aspectos a considerar</vt:lpstr>
      <vt:lpstr>Análisis de sensibilidad</vt:lpstr>
      <vt:lpstr>Consideraciones en caso de realizarse inversión</vt:lpstr>
      <vt:lpstr>Presentación de PowerPoint</vt:lpstr>
      <vt:lpstr>Segunda reapertura de la emisión del Bono Educativo (CIENCB 15)</vt:lpstr>
      <vt:lpstr>Presentación de PowerPoint</vt:lpstr>
      <vt:lpstr>Al 2016, el FANVIT presenta un rendimiento de 8.26% y un resultado neto de 2,457 mdp.</vt:lpstr>
      <vt:lpstr>Presentación de PowerPoint</vt:lpstr>
      <vt:lpstr>Presentación de PowerPoint</vt:lpstr>
      <vt:lpstr>Se propone una estrategia de inversión conservadora dada las preocupaciones sobre el crecimiento a nivel mundial</vt:lpstr>
      <vt:lpstr>Los instrumentos de deuda pública representan el 55.97 % del portafolio.</vt:lpstr>
      <vt:lpstr>Operaciones relevantes FANVIT del 15 de julio al 15 de agosto de 2016</vt:lpstr>
      <vt:lpstr>Presentación de PowerPoint</vt:lpstr>
      <vt:lpstr>A un año de operación, el FINVIT cuenta con ~$ 43.6 mdp, 71% aportados de forma directa y un rendimiento del 3.96%.</vt:lpstr>
      <vt:lpstr>Composición por tipo de activo</vt:lpstr>
      <vt:lpstr>Presentación de PowerPoint</vt:lpstr>
      <vt:lpstr>Grupo de Trabajo de Inversiones Sesión Número 021</vt:lpstr>
      <vt:lpstr>ANEXOS</vt:lpstr>
      <vt:lpstr>Presentación de PowerPoint</vt:lpstr>
      <vt:lpstr>Presentación de PowerPoint</vt:lpstr>
      <vt:lpstr>Presentación de PowerPoint</vt:lpstr>
      <vt:lpstr>Presentación de PowerPoint</vt:lpstr>
      <vt:lpstr>Composición de portafolio</vt:lpstr>
      <vt:lpstr>Composición por tipo de activo: Estructurados</vt:lpstr>
      <vt:lpstr>Composición por tipo de activo: Certificados Bursátiles</vt:lpstr>
      <vt:lpstr>Composición por tipo de activo: Certificados Bursátiles</vt:lpstr>
      <vt:lpstr>Presentación de PowerPoint</vt:lpstr>
      <vt:lpstr>Los instrumentos de renta variable representan el 7.06% del portafolio </vt:lpstr>
      <vt:lpstr>Presentación de PowerPoint</vt:lpstr>
      <vt:lpstr>El 63.74% de la cartera del FANVIT se compone por instrumentos con calificación AAA, el 21.83% AA y el 4.33% A.  </vt:lpstr>
      <vt:lpstr>El 63.74% de la cartera del FANVIT se compone por instrumentos con calificación AAA, el 21.83% AA y el 4.33% A.</vt:lpstr>
      <vt:lpstr>Presentación de PowerPoint</vt:lpstr>
      <vt:lpstr>El 62.73% de la cartera del FANVIT se compone por instrumentos con calificación AAA, el 29.38% AA y el 3.83% A.</vt:lpstr>
      <vt:lpstr>El 62.73% de la cartera del FANVIT se compone por instrumentos con calificación AAA, el 29.38% AA y el 3.83% A.</vt:lpstr>
      <vt:lpstr>Composición de la cartera del FINVIT</vt:lpstr>
      <vt:lpstr>Los activos bajo gestión del FANVIT han permanecido sin cambios desde septiembre de 2015: $50,360 millones</vt:lpstr>
      <vt:lpstr>Grupo de Trabajo de Inversiones Sesión Número 021</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284</cp:revision>
  <cp:lastPrinted>2016-08-16T20:02:38Z</cp:lastPrinted>
  <dcterms:created xsi:type="dcterms:W3CDTF">2015-01-27T17:54:18Z</dcterms:created>
  <dcterms:modified xsi:type="dcterms:W3CDTF">2016-08-24T20:02:33Z</dcterms:modified>
</cp:coreProperties>
</file>